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66" r:id="rId2"/>
    <p:sldId id="258" r:id="rId3"/>
    <p:sldId id="267" r:id="rId4"/>
    <p:sldId id="268" r:id="rId5"/>
    <p:sldId id="264" r:id="rId6"/>
    <p:sldId id="269" r:id="rId7"/>
    <p:sldId id="270" r:id="rId8"/>
    <p:sldId id="271" r:id="rId9"/>
    <p:sldId id="272" r:id="rId10"/>
    <p:sldId id="273" r:id="rId11"/>
    <p:sldId id="283" r:id="rId12"/>
    <p:sldId id="276" r:id="rId13"/>
    <p:sldId id="275" r:id="rId14"/>
    <p:sldId id="281" r:id="rId15"/>
    <p:sldId id="279" r:id="rId16"/>
    <p:sldId id="280" r:id="rId17"/>
    <p:sldId id="277" r:id="rId18"/>
  </p:sldIdLst>
  <p:sldSz cx="18288000" cy="10287000"/>
  <p:notesSz cx="6858000" cy="9144000"/>
  <p:embeddedFontLst>
    <p:embeddedFont>
      <p:font typeface="Poppins" panose="00000500000000000000" pitchFamily="2" charset="0"/>
      <p:regular r:id="rId19"/>
      <p:bold r:id="rId20"/>
      <p:italic r:id="rId21"/>
      <p:boldItalic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EFFC"/>
    <a:srgbClr val="467CE8"/>
    <a:srgbClr val="94E0C3"/>
    <a:srgbClr val="1A57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5" autoAdjust="0"/>
    <p:restoredTop sz="94622" autoAdjust="0"/>
  </p:normalViewPr>
  <p:slideViewPr>
    <p:cSldViewPr>
      <p:cViewPr>
        <p:scale>
          <a:sx n="33" d="100"/>
          <a:sy n="33" d="100"/>
        </p:scale>
        <p:origin x="1304" y="3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jpeg"/><Relationship Id="rId11" Type="http://schemas.openxmlformats.org/officeDocument/2006/relationships/image" Target="../media/image10.png"/><Relationship Id="rId5" Type="http://schemas.openxmlformats.org/officeDocument/2006/relationships/image" Target="../media/image4.jpe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 Id="rId9" Type="http://schemas.openxmlformats.org/officeDocument/2006/relationships/image" Target="../media/image11.svg"/></Relationships>
</file>

<file path=ppt/slides/_rels/slide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17.png"/><Relationship Id="rId7"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2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18.png"/><Relationship Id="rId4" Type="http://schemas.openxmlformats.org/officeDocument/2006/relationships/image" Target="../media/image15.svg"/></Relationships>
</file>

<file path=ppt/slides/_rels/slide5.xml.rels><?xml version="1.0" encoding="UTF-8" standalone="yes"?>
<Relationships xmlns="http://schemas.openxmlformats.org/package/2006/relationships"><Relationship Id="rId3" Type="http://schemas.openxmlformats.org/officeDocument/2006/relationships/image" Target="../media/image23.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7.svg"/><Relationship Id="rId11" Type="http://schemas.openxmlformats.org/officeDocument/2006/relationships/image" Target="../media/image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slides/_rels/slide7.xml.rels><?xml version="1.0" encoding="UTF-8" standalone="yes"?>
<Relationships xmlns="http://schemas.openxmlformats.org/package/2006/relationships"><Relationship Id="rId8" Type="http://schemas.openxmlformats.org/officeDocument/2006/relationships/image" Target="../media/image34.svg"/><Relationship Id="rId13" Type="http://schemas.openxmlformats.org/officeDocument/2006/relationships/image" Target="../media/image39.png"/><Relationship Id="rId18" Type="http://schemas.openxmlformats.org/officeDocument/2006/relationships/image" Target="../media/image44.jpeg"/><Relationship Id="rId3" Type="http://schemas.openxmlformats.org/officeDocument/2006/relationships/image" Target="../media/image17.png"/><Relationship Id="rId7" Type="http://schemas.openxmlformats.org/officeDocument/2006/relationships/image" Target="../media/image33.png"/><Relationship Id="rId12" Type="http://schemas.openxmlformats.org/officeDocument/2006/relationships/image" Target="../media/image38.png"/><Relationship Id="rId17" Type="http://schemas.openxmlformats.org/officeDocument/2006/relationships/image" Target="../media/image43.svg"/><Relationship Id="rId2" Type="http://schemas.openxmlformats.org/officeDocument/2006/relationships/image" Target="../media/image1.png"/><Relationship Id="rId16" Type="http://schemas.openxmlformats.org/officeDocument/2006/relationships/image" Target="../media/image42.png"/><Relationship Id="rId1" Type="http://schemas.openxmlformats.org/officeDocument/2006/relationships/slideLayout" Target="../slideLayouts/slideLayout7.xml"/><Relationship Id="rId6" Type="http://schemas.openxmlformats.org/officeDocument/2006/relationships/image" Target="../media/image32.png"/><Relationship Id="rId11" Type="http://schemas.openxmlformats.org/officeDocument/2006/relationships/image" Target="../media/image37.svg"/><Relationship Id="rId5" Type="http://schemas.openxmlformats.org/officeDocument/2006/relationships/image" Target="../media/image11.svg"/><Relationship Id="rId15" Type="http://schemas.openxmlformats.org/officeDocument/2006/relationships/image" Target="../media/image41.png"/><Relationship Id="rId10" Type="http://schemas.openxmlformats.org/officeDocument/2006/relationships/image" Target="../media/image36.png"/><Relationship Id="rId4" Type="http://schemas.openxmlformats.org/officeDocument/2006/relationships/image" Target="../media/image10.png"/><Relationship Id="rId9" Type="http://schemas.openxmlformats.org/officeDocument/2006/relationships/image" Target="../media/image35.png"/><Relationship Id="rId14" Type="http://schemas.openxmlformats.org/officeDocument/2006/relationships/image" Target="../media/image40.svg"/></Relationships>
</file>

<file path=ppt/slides/_rels/slide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7.svg"/><Relationship Id="rId4" Type="http://schemas.openxmlformats.org/officeDocument/2006/relationships/image" Target="../media/image46.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0.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18.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5.svg"/></Relationships>
</file>

<file path=ppt/slides/_rels/slide1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6.svg"/></Relationships>
</file>

<file path=ppt/slides/_rels/slide1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7.svg"/></Relationships>
</file>

<file path=ppt/slides/_rels/slide1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8" Type="http://schemas.openxmlformats.org/officeDocument/2006/relationships/hyperlink" Target="https://www.kingsfund.org.uk/publications/francis-report" TargetMode="External"/><Relationship Id="rId3" Type="http://schemas.openxmlformats.org/officeDocument/2006/relationships/hyperlink" Target="https://assets.publishing.service.gov.uk/government/uploads/system/uploads/attachment_data/file/170701/Patients_First_and_Foremost.pdf" TargetMode="External"/><Relationship Id="rId7" Type="http://schemas.openxmlformats.org/officeDocument/2006/relationships/hyperlink" Target="https://publications.parliament.uk/pa/cm201314/cmselect/cmhealth/657/657.pdf"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cdn.ps.emap.com/wp-content/uploads/sites/3/2009/06/Investigation_into_Mid_Staffordshire_NHS_Foundation_Trust.pdf" TargetMode="External"/><Relationship Id="rId5" Type="http://schemas.openxmlformats.org/officeDocument/2006/relationships/hyperlink" Target="https://assets.publishing.service.gov.uk/government/uploads/system/uploads/attachment_data/file/279124/0947.pdf" TargetMode="External"/><Relationship Id="rId4" Type="http://schemas.openxmlformats.org/officeDocument/2006/relationships/hyperlink" Target="https://doi.org/10.1136/bmj.h6892" TargetMode="External"/><Relationship Id="rId9" Type="http://schemas.openxmlformats.org/officeDocument/2006/relationships/hyperlink" Target="https://www.linkedin.com/pulse/root-cause-analysis-rca-basics-arun-mupparam-itil-itsm-pmp-p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A39416-10BF-25D6-EBFA-96B936C7BB4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4F6EEEB-E31C-81B2-5655-75AD538D5875}"/>
              </a:ext>
            </a:extLst>
          </p:cNvPr>
          <p:cNvSpPr/>
          <p:nvPr/>
        </p:nvSpPr>
        <p:spPr>
          <a:xfrm rot="-2330928">
            <a:off x="-1203733" y="-4598012"/>
            <a:ext cx="20695466" cy="19483024"/>
          </a:xfrm>
          <a:custGeom>
            <a:avLst/>
            <a:gdLst/>
            <a:ahLst/>
            <a:cxnLst/>
            <a:rect l="l" t="t" r="r" b="b"/>
            <a:pathLst>
              <a:path w="20695466" h="19483024">
                <a:moveTo>
                  <a:pt x="6452701" y="0"/>
                </a:moveTo>
                <a:lnTo>
                  <a:pt x="20695466" y="11471469"/>
                </a:lnTo>
                <a:lnTo>
                  <a:pt x="14242765" y="19483024"/>
                </a:lnTo>
                <a:lnTo>
                  <a:pt x="0" y="8011555"/>
                </a:lnTo>
                <a:lnTo>
                  <a:pt x="6452701" y="0"/>
                </a:lnTo>
                <a:close/>
              </a:path>
            </a:pathLst>
          </a:custGeom>
          <a:blipFill>
            <a:blip r:embed="rId2"/>
            <a:stretch>
              <a:fillRect l="-23944" t="-33019" r="-20124" b="-22744"/>
            </a:stretch>
          </a:blipFill>
        </p:spPr>
        <p:txBody>
          <a:bodyPr/>
          <a:lstStyle/>
          <a:p>
            <a:endParaRPr lang="en-IN"/>
          </a:p>
        </p:txBody>
      </p:sp>
      <p:grpSp>
        <p:nvGrpSpPr>
          <p:cNvPr id="8" name="Group 8">
            <a:extLst>
              <a:ext uri="{FF2B5EF4-FFF2-40B4-BE49-F238E27FC236}">
                <a16:creationId xmlns:a16="http://schemas.microsoft.com/office/drawing/2014/main" id="{DD8813AC-EBE4-4940-632E-CD2431677281}"/>
              </a:ext>
            </a:extLst>
          </p:cNvPr>
          <p:cNvGrpSpPr/>
          <p:nvPr/>
        </p:nvGrpSpPr>
        <p:grpSpPr>
          <a:xfrm>
            <a:off x="5044018" y="3681197"/>
            <a:ext cx="8497862" cy="6605803"/>
            <a:chOff x="0" y="0"/>
            <a:chExt cx="2238120" cy="1612475"/>
          </a:xfrm>
        </p:grpSpPr>
        <p:sp>
          <p:nvSpPr>
            <p:cNvPr id="9" name="Freeform 9">
              <a:extLst>
                <a:ext uri="{FF2B5EF4-FFF2-40B4-BE49-F238E27FC236}">
                  <a16:creationId xmlns:a16="http://schemas.microsoft.com/office/drawing/2014/main" id="{0B150879-5A78-AA36-4DD4-F5F9103B7487}"/>
                </a:ext>
              </a:extLst>
            </p:cNvPr>
            <p:cNvSpPr/>
            <p:nvPr/>
          </p:nvSpPr>
          <p:spPr>
            <a:xfrm>
              <a:off x="0" y="0"/>
              <a:ext cx="2238120" cy="1612475"/>
            </a:xfrm>
            <a:custGeom>
              <a:avLst/>
              <a:gdLst/>
              <a:ahLst/>
              <a:cxnLst/>
              <a:rect l="l" t="t" r="r" b="b"/>
              <a:pathLst>
                <a:path w="2238120" h="1612475">
                  <a:moveTo>
                    <a:pt x="11844" y="0"/>
                  </a:moveTo>
                  <a:lnTo>
                    <a:pt x="2226277" y="0"/>
                  </a:lnTo>
                  <a:cubicBezTo>
                    <a:pt x="2232818" y="0"/>
                    <a:pt x="2238120" y="5303"/>
                    <a:pt x="2238120" y="11844"/>
                  </a:cubicBezTo>
                  <a:lnTo>
                    <a:pt x="2238120" y="1600631"/>
                  </a:lnTo>
                  <a:cubicBezTo>
                    <a:pt x="2238120" y="1607172"/>
                    <a:pt x="2232818" y="1612475"/>
                    <a:pt x="2226277" y="1612475"/>
                  </a:cubicBezTo>
                  <a:lnTo>
                    <a:pt x="11844" y="1612475"/>
                  </a:lnTo>
                  <a:cubicBezTo>
                    <a:pt x="5303" y="1612475"/>
                    <a:pt x="0" y="1607172"/>
                    <a:pt x="0" y="1600631"/>
                  </a:cubicBezTo>
                  <a:lnTo>
                    <a:pt x="0" y="11844"/>
                  </a:lnTo>
                  <a:cubicBezTo>
                    <a:pt x="0" y="5303"/>
                    <a:pt x="5303" y="0"/>
                    <a:pt x="11844" y="0"/>
                  </a:cubicBezTo>
                  <a:close/>
                </a:path>
              </a:pathLst>
            </a:custGeom>
            <a:solidFill>
              <a:srgbClr val="80C5B7">
                <a:alpha val="61961"/>
              </a:srgbClr>
            </a:solidFill>
          </p:spPr>
        </p:sp>
        <p:sp>
          <p:nvSpPr>
            <p:cNvPr id="10" name="TextBox 10">
              <a:extLst>
                <a:ext uri="{FF2B5EF4-FFF2-40B4-BE49-F238E27FC236}">
                  <a16:creationId xmlns:a16="http://schemas.microsoft.com/office/drawing/2014/main" id="{BAF2983D-2988-43EF-C70E-11FF5E2AD55A}"/>
                </a:ext>
              </a:extLst>
            </p:cNvPr>
            <p:cNvSpPr txBox="1"/>
            <p:nvPr/>
          </p:nvSpPr>
          <p:spPr>
            <a:xfrm>
              <a:off x="0" y="38100"/>
              <a:ext cx="2238120" cy="1574375"/>
            </a:xfrm>
            <a:prstGeom prst="rect">
              <a:avLst/>
            </a:prstGeom>
          </p:spPr>
          <p:txBody>
            <a:bodyPr lIns="50800" tIns="50800" rIns="50800" bIns="50800" rtlCol="0" anchor="ctr"/>
            <a:lstStyle/>
            <a:p>
              <a:pPr algn="ctr">
                <a:lnSpc>
                  <a:spcPts val="2331"/>
                </a:lnSpc>
              </a:pPr>
              <a:endParaRPr/>
            </a:p>
          </p:txBody>
        </p:sp>
      </p:grpSp>
      <p:sp>
        <p:nvSpPr>
          <p:cNvPr id="15" name="Freeform 15">
            <a:extLst>
              <a:ext uri="{FF2B5EF4-FFF2-40B4-BE49-F238E27FC236}">
                <a16:creationId xmlns:a16="http://schemas.microsoft.com/office/drawing/2014/main" id="{615DB58B-70DE-8641-0197-A396C6CEE7A5}"/>
              </a:ext>
            </a:extLst>
          </p:cNvPr>
          <p:cNvSpPr/>
          <p:nvPr/>
        </p:nvSpPr>
        <p:spPr>
          <a:xfrm rot="1982465">
            <a:off x="14710326" y="1668163"/>
            <a:ext cx="1447837" cy="818686"/>
          </a:xfrm>
          <a:custGeom>
            <a:avLst/>
            <a:gdLst/>
            <a:ahLst/>
            <a:cxnLst/>
            <a:rect l="l" t="t" r="r" b="b"/>
            <a:pathLst>
              <a:path w="1447837" h="818686">
                <a:moveTo>
                  <a:pt x="0" y="0"/>
                </a:moveTo>
                <a:lnTo>
                  <a:pt x="1447837" y="0"/>
                </a:lnTo>
                <a:lnTo>
                  <a:pt x="1447837" y="818686"/>
                </a:lnTo>
                <a:lnTo>
                  <a:pt x="0" y="81868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8" name="TextBox 17">
            <a:extLst>
              <a:ext uri="{FF2B5EF4-FFF2-40B4-BE49-F238E27FC236}">
                <a16:creationId xmlns:a16="http://schemas.microsoft.com/office/drawing/2014/main" id="{770BCF0A-725A-99B3-DF38-499117EF3B48}"/>
              </a:ext>
            </a:extLst>
          </p:cNvPr>
          <p:cNvSpPr txBox="1"/>
          <p:nvPr/>
        </p:nvSpPr>
        <p:spPr>
          <a:xfrm>
            <a:off x="2271511" y="471106"/>
            <a:ext cx="15149256" cy="1478418"/>
          </a:xfrm>
          <a:prstGeom prst="rect">
            <a:avLst/>
          </a:prstGeom>
          <a:noFill/>
        </p:spPr>
        <p:txBody>
          <a:bodyPr wrap="square" rtlCol="0">
            <a:spAutoFit/>
          </a:bodyPr>
          <a:lstStyle/>
          <a:p>
            <a:pPr algn="ctr">
              <a:lnSpc>
                <a:spcPct val="150000"/>
              </a:lnSpc>
            </a:pPr>
            <a:r>
              <a:rPr lang="en-US" sz="3200" b="1" dirty="0">
                <a:solidFill>
                  <a:schemeClr val="bg1"/>
                </a:solidFill>
                <a:highlight>
                  <a:srgbClr val="008080"/>
                </a:highlight>
                <a:latin typeface="Arial" panose="020B0604020202020204" pitchFamily="34" charset="0"/>
                <a:cs typeface="Arial" panose="020B0604020202020204" pitchFamily="34" charset="0"/>
              </a:rPr>
              <a:t>Reconstructing Failure: A Systems-Level Analysis of Mid Staffordshire NHS Foundation Trust (2005–2009)</a:t>
            </a:r>
            <a:endParaRPr lang="en-IN" sz="3200" b="1" dirty="0">
              <a:solidFill>
                <a:schemeClr val="bg1"/>
              </a:solidFill>
              <a:highlight>
                <a:srgbClr val="008080"/>
              </a:highlight>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3FA703E2-84D9-8EB9-8849-BD80E5F84174}"/>
              </a:ext>
            </a:extLst>
          </p:cNvPr>
          <p:cNvSpPr txBox="1"/>
          <p:nvPr/>
        </p:nvSpPr>
        <p:spPr>
          <a:xfrm>
            <a:off x="8265425" y="6658479"/>
            <a:ext cx="1280160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(Dyer, 2015</a:t>
            </a:r>
            <a:r>
              <a:rPr lang="en-IN" dirty="0"/>
              <a:t>)</a:t>
            </a:r>
          </a:p>
        </p:txBody>
      </p:sp>
      <p:pic>
        <p:nvPicPr>
          <p:cNvPr id="20" name="Picture 19">
            <a:extLst>
              <a:ext uri="{FF2B5EF4-FFF2-40B4-BE49-F238E27FC236}">
                <a16:creationId xmlns:a16="http://schemas.microsoft.com/office/drawing/2014/main" id="{2A9BA172-6644-B92F-C0F6-17321A2E080F}"/>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777673" y="2275176"/>
            <a:ext cx="5960724" cy="4298950"/>
          </a:xfrm>
          <a:prstGeom prst="rect">
            <a:avLst/>
          </a:prstGeom>
          <a:noFill/>
          <a:ln>
            <a:noFill/>
          </a:ln>
        </p:spPr>
      </p:pic>
      <p:pic>
        <p:nvPicPr>
          <p:cNvPr id="21" name="Picture 20">
            <a:extLst>
              <a:ext uri="{FF2B5EF4-FFF2-40B4-BE49-F238E27FC236}">
                <a16:creationId xmlns:a16="http://schemas.microsoft.com/office/drawing/2014/main" id="{3FB31ACE-2AF8-58D8-A69F-FC8711BC4DEE}"/>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208158" y="2318303"/>
            <a:ext cx="5731510" cy="4248691"/>
          </a:xfrm>
          <a:prstGeom prst="rect">
            <a:avLst/>
          </a:prstGeom>
          <a:noFill/>
          <a:ln>
            <a:noFill/>
          </a:ln>
        </p:spPr>
      </p:pic>
      <p:sp>
        <p:nvSpPr>
          <p:cNvPr id="22" name="Freeform 7">
            <a:extLst>
              <a:ext uri="{FF2B5EF4-FFF2-40B4-BE49-F238E27FC236}">
                <a16:creationId xmlns:a16="http://schemas.microsoft.com/office/drawing/2014/main" id="{A36E317D-CCF3-F18F-04E7-34DF8FF9421E}"/>
              </a:ext>
            </a:extLst>
          </p:cNvPr>
          <p:cNvSpPr/>
          <p:nvPr/>
        </p:nvSpPr>
        <p:spPr>
          <a:xfrm rot="20534652">
            <a:off x="1943891" y="6521404"/>
            <a:ext cx="1148727" cy="994395"/>
          </a:xfrm>
          <a:custGeom>
            <a:avLst/>
            <a:gdLst/>
            <a:ahLst/>
            <a:cxnLst/>
            <a:rect l="l" t="t" r="r" b="b"/>
            <a:pathLst>
              <a:path w="2451709" h="2451709">
                <a:moveTo>
                  <a:pt x="0" y="0"/>
                </a:moveTo>
                <a:lnTo>
                  <a:pt x="2451709" y="0"/>
                </a:lnTo>
                <a:lnTo>
                  <a:pt x="2451709" y="2451709"/>
                </a:lnTo>
                <a:lnTo>
                  <a:pt x="0" y="2451709"/>
                </a:lnTo>
                <a:lnTo>
                  <a:pt x="0" y="0"/>
                </a:lnTo>
                <a:close/>
              </a:path>
            </a:pathLst>
          </a:custGeom>
          <a:blipFill>
            <a:blip r:embed="rId7"/>
            <a:stretch>
              <a:fillRect/>
            </a:stretch>
          </a:blipFill>
        </p:spPr>
      </p:sp>
      <p:sp>
        <p:nvSpPr>
          <p:cNvPr id="23" name="Freeform 4">
            <a:extLst>
              <a:ext uri="{FF2B5EF4-FFF2-40B4-BE49-F238E27FC236}">
                <a16:creationId xmlns:a16="http://schemas.microsoft.com/office/drawing/2014/main" id="{F6D92996-2AE7-4428-D206-134D9E32044A}"/>
              </a:ext>
            </a:extLst>
          </p:cNvPr>
          <p:cNvSpPr/>
          <p:nvPr/>
        </p:nvSpPr>
        <p:spPr>
          <a:xfrm>
            <a:off x="5776466" y="7505699"/>
            <a:ext cx="7371309" cy="2362201"/>
          </a:xfrm>
          <a:custGeom>
            <a:avLst/>
            <a:gdLst/>
            <a:ahLst/>
            <a:cxnLst/>
            <a:rect l="l" t="t" r="r" b="b"/>
            <a:pathLst>
              <a:path w="2942800" h="1142827">
                <a:moveTo>
                  <a:pt x="69289" y="0"/>
                </a:moveTo>
                <a:lnTo>
                  <a:pt x="2873511" y="0"/>
                </a:lnTo>
                <a:cubicBezTo>
                  <a:pt x="2891888" y="0"/>
                  <a:pt x="2909511" y="7300"/>
                  <a:pt x="2922506" y="20294"/>
                </a:cubicBezTo>
                <a:cubicBezTo>
                  <a:pt x="2935500" y="33288"/>
                  <a:pt x="2942800" y="50912"/>
                  <a:pt x="2942800" y="69289"/>
                </a:cubicBezTo>
                <a:lnTo>
                  <a:pt x="2942800" y="1073539"/>
                </a:lnTo>
                <a:cubicBezTo>
                  <a:pt x="2942800" y="1111806"/>
                  <a:pt x="2911778" y="1142827"/>
                  <a:pt x="2873511" y="1142827"/>
                </a:cubicBezTo>
                <a:lnTo>
                  <a:pt x="69289" y="1142827"/>
                </a:lnTo>
                <a:cubicBezTo>
                  <a:pt x="31022" y="1142827"/>
                  <a:pt x="0" y="1111806"/>
                  <a:pt x="0" y="1073539"/>
                </a:cubicBezTo>
                <a:lnTo>
                  <a:pt x="0" y="69289"/>
                </a:lnTo>
                <a:cubicBezTo>
                  <a:pt x="0" y="31022"/>
                  <a:pt x="31022" y="0"/>
                  <a:pt x="69289" y="0"/>
                </a:cubicBezTo>
                <a:close/>
              </a:path>
            </a:pathLst>
          </a:custGeom>
          <a:solidFill>
            <a:srgbClr val="EDF6FF"/>
          </a:solidFill>
        </p:spPr>
      </p:sp>
      <p:sp>
        <p:nvSpPr>
          <p:cNvPr id="24" name="TextBox 23">
            <a:extLst>
              <a:ext uri="{FF2B5EF4-FFF2-40B4-BE49-F238E27FC236}">
                <a16:creationId xmlns:a16="http://schemas.microsoft.com/office/drawing/2014/main" id="{E1331F2A-323D-1291-0F45-467E5FD9AD32}"/>
              </a:ext>
            </a:extLst>
          </p:cNvPr>
          <p:cNvSpPr txBox="1"/>
          <p:nvPr/>
        </p:nvSpPr>
        <p:spPr>
          <a:xfrm>
            <a:off x="4574257" y="7571389"/>
            <a:ext cx="9437385" cy="2446824"/>
          </a:xfrm>
          <a:prstGeom prst="rect">
            <a:avLst/>
          </a:prstGeom>
          <a:noFill/>
        </p:spPr>
        <p:txBody>
          <a:bodyPr wrap="square" rtlCol="0">
            <a:spAutoFit/>
          </a:bodyPr>
          <a:lstStyle/>
          <a:p>
            <a:pPr algn="ctr">
              <a:lnSpc>
                <a:spcPct val="150000"/>
              </a:lnSpc>
            </a:pPr>
            <a:r>
              <a:rPr lang="en-US" b="1" dirty="0">
                <a:solidFill>
                  <a:schemeClr val="accent6">
                    <a:lumMod val="50000"/>
                  </a:schemeClr>
                </a:solidFill>
                <a:latin typeface="Arial" panose="020B0604020202020204" pitchFamily="34" charset="0"/>
                <a:cs typeface="Arial" panose="020B0604020202020204" pitchFamily="34" charset="0"/>
              </a:rPr>
              <a:t>Module</a:t>
            </a:r>
            <a:r>
              <a:rPr lang="en-US" b="1" dirty="0">
                <a:solidFill>
                  <a:schemeClr val="tx2">
                    <a:lumMod val="60000"/>
                    <a:lumOff val="40000"/>
                  </a:schemeClr>
                </a:solidFill>
                <a:latin typeface="Arial" panose="020B0604020202020204" pitchFamily="34" charset="0"/>
                <a:cs typeface="Arial" panose="020B0604020202020204" pitchFamily="34" charset="0"/>
              </a:rPr>
              <a:t>:</a:t>
            </a:r>
            <a:r>
              <a:rPr lang="en-US" dirty="0">
                <a:solidFill>
                  <a:schemeClr val="tx2">
                    <a:lumMod val="60000"/>
                    <a:lumOff val="40000"/>
                  </a:schemeClr>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Quality Assurance and Service Improvements (LCHS7006)</a:t>
            </a:r>
            <a:br>
              <a:rPr lang="en-US" dirty="0">
                <a:latin typeface="Arial" panose="020B0604020202020204" pitchFamily="34" charset="0"/>
                <a:cs typeface="Arial" panose="020B0604020202020204" pitchFamily="34" charset="0"/>
              </a:rPr>
            </a:br>
            <a:r>
              <a:rPr lang="en-US" b="1" dirty="0">
                <a:solidFill>
                  <a:schemeClr val="tx2">
                    <a:lumMod val="60000"/>
                    <a:lumOff val="40000"/>
                  </a:schemeClr>
                </a:solidFill>
                <a:latin typeface="Arial" panose="020B0604020202020204" pitchFamily="34" charset="0"/>
                <a:cs typeface="Arial" panose="020B0604020202020204" pitchFamily="34" charset="0"/>
              </a:rPr>
              <a:t>Programme:</a:t>
            </a:r>
            <a:r>
              <a:rPr lang="en-US" dirty="0">
                <a:latin typeface="Arial" panose="020B0604020202020204" pitchFamily="34" charset="0"/>
                <a:cs typeface="Arial" panose="020B0604020202020204" pitchFamily="34" charset="0"/>
              </a:rPr>
              <a:t> MSc Public Health and Social Care in Practice</a:t>
            </a:r>
            <a:br>
              <a:rPr lang="en-US" dirty="0">
                <a:latin typeface="Arial" panose="020B0604020202020204" pitchFamily="34" charset="0"/>
                <a:cs typeface="Arial" panose="020B0604020202020204" pitchFamily="34" charset="0"/>
              </a:rPr>
            </a:br>
            <a:r>
              <a:rPr lang="en-US" b="1" dirty="0">
                <a:solidFill>
                  <a:schemeClr val="accent6">
                    <a:lumMod val="50000"/>
                  </a:schemeClr>
                </a:solidFill>
                <a:latin typeface="Arial" panose="020B0604020202020204" pitchFamily="34" charset="0"/>
                <a:cs typeface="Arial" panose="020B0604020202020204" pitchFamily="34" charset="0"/>
              </a:rPr>
              <a:t>Assessment:</a:t>
            </a:r>
            <a:r>
              <a:rPr lang="en-US" dirty="0">
                <a:solidFill>
                  <a:schemeClr val="accent6">
                    <a:lumMod val="50000"/>
                  </a:schemeClr>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Component 1 – Individual Presentation</a:t>
            </a:r>
            <a:br>
              <a:rPr lang="en-US" dirty="0">
                <a:latin typeface="Arial" panose="020B0604020202020204" pitchFamily="34" charset="0"/>
                <a:cs typeface="Arial" panose="020B0604020202020204" pitchFamily="34" charset="0"/>
              </a:rPr>
            </a:br>
            <a:r>
              <a:rPr lang="en-US" b="1" dirty="0">
                <a:solidFill>
                  <a:schemeClr val="tx2">
                    <a:lumMod val="60000"/>
                    <a:lumOff val="40000"/>
                  </a:schemeClr>
                </a:solidFill>
                <a:latin typeface="Arial" panose="020B0604020202020204" pitchFamily="34" charset="0"/>
                <a:cs typeface="Arial" panose="020B0604020202020204" pitchFamily="34" charset="0"/>
              </a:rPr>
              <a:t>Student Name:</a:t>
            </a:r>
            <a:r>
              <a:rPr lang="en-US" dirty="0">
                <a:solidFill>
                  <a:schemeClr val="tx2">
                    <a:lumMod val="60000"/>
                    <a:lumOff val="40000"/>
                  </a:schemeClr>
                </a:solidFill>
                <a:latin typeface="Arial" panose="020B0604020202020204" pitchFamily="34" charset="0"/>
                <a:cs typeface="Arial" panose="020B0604020202020204" pitchFamily="34" charset="0"/>
              </a:rPr>
              <a:t> </a:t>
            </a:r>
            <a:r>
              <a:rPr lang="en-IN" dirty="0">
                <a:latin typeface="Arial" panose="020B0604020202020204" pitchFamily="34" charset="0"/>
                <a:cs typeface="Arial" panose="020B0604020202020204" pitchFamily="34" charset="0"/>
              </a:rPr>
              <a:t>Dhartiben Chauhan (2431584)</a:t>
            </a:r>
          </a:p>
          <a:p>
            <a:pPr algn="ctr">
              <a:lnSpc>
                <a:spcPct val="150000"/>
              </a:lnSpc>
            </a:pPr>
            <a:r>
              <a:rPr lang="en-IN" b="1" dirty="0">
                <a:solidFill>
                  <a:schemeClr val="accent6">
                    <a:lumMod val="50000"/>
                  </a:schemeClr>
                </a:solidFill>
                <a:latin typeface="Arial" panose="020B0604020202020204" pitchFamily="34" charset="0"/>
                <a:cs typeface="Arial" panose="020B0604020202020204" pitchFamily="34" charset="0"/>
              </a:rPr>
              <a:t>Lecturer</a:t>
            </a:r>
            <a:r>
              <a:rPr lang="en-IN" dirty="0">
                <a:solidFill>
                  <a:schemeClr val="accent6">
                    <a:lumMod val="50000"/>
                  </a:schemeClr>
                </a:solidFill>
                <a:latin typeface="Arial" panose="020B0604020202020204" pitchFamily="34" charset="0"/>
                <a:cs typeface="Arial" panose="020B0604020202020204" pitchFamily="34" charset="0"/>
              </a:rPr>
              <a:t>: </a:t>
            </a:r>
            <a:r>
              <a:rPr lang="en-IN" dirty="0">
                <a:latin typeface="Arial" panose="020B0604020202020204" pitchFamily="34" charset="0"/>
                <a:cs typeface="Arial" panose="020B0604020202020204" pitchFamily="34" charset="0"/>
              </a:rPr>
              <a:t>Shepherd Ziko</a:t>
            </a:r>
          </a:p>
          <a:p>
            <a:endParaRPr lang="en-IN" dirty="0"/>
          </a:p>
        </p:txBody>
      </p:sp>
      <p:pic>
        <p:nvPicPr>
          <p:cNvPr id="25" name="Picture 2" descr="university-of-wales-trinity-saint-david-logo-vector | ESRC Wales Doctoral  Training Partnership">
            <a:extLst>
              <a:ext uri="{FF2B5EF4-FFF2-40B4-BE49-F238E27FC236}">
                <a16:creationId xmlns:a16="http://schemas.microsoft.com/office/drawing/2014/main" id="{4D7D817E-4C99-A3EA-2363-6140D293FE41}"/>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28600" y="229816"/>
            <a:ext cx="1764898" cy="980499"/>
          </a:xfrm>
          <a:prstGeom prst="rect">
            <a:avLst/>
          </a:prstGeom>
          <a:noFill/>
          <a:ln>
            <a:solidFill>
              <a:schemeClr val="bg2">
                <a:lumMod val="75000"/>
              </a:schemeClr>
            </a:solidFill>
          </a:ln>
          <a:extLst>
            <a:ext uri="{909E8E84-426E-40DD-AFC4-6F175D3DCCD1}">
              <a14:hiddenFill xmlns:a14="http://schemas.microsoft.com/office/drawing/2010/main">
                <a:solidFill>
                  <a:srgbClr val="FFFFFF"/>
                </a:solidFill>
              </a14:hiddenFill>
            </a:ext>
          </a:extLst>
        </p:spPr>
      </p:pic>
      <p:sp>
        <p:nvSpPr>
          <p:cNvPr id="29" name="Freeform 13">
            <a:extLst>
              <a:ext uri="{FF2B5EF4-FFF2-40B4-BE49-F238E27FC236}">
                <a16:creationId xmlns:a16="http://schemas.microsoft.com/office/drawing/2014/main" id="{774E3989-1FCA-1BFD-7EE5-855AE2C16E62}"/>
              </a:ext>
            </a:extLst>
          </p:cNvPr>
          <p:cNvSpPr/>
          <p:nvPr/>
        </p:nvSpPr>
        <p:spPr>
          <a:xfrm rot="20233837">
            <a:off x="14441390" y="6283537"/>
            <a:ext cx="1234251" cy="1091542"/>
          </a:xfrm>
          <a:custGeom>
            <a:avLst/>
            <a:gdLst/>
            <a:ahLst/>
            <a:cxnLst/>
            <a:rect l="l" t="t" r="r" b="b"/>
            <a:pathLst>
              <a:path w="1707896" h="1614738">
                <a:moveTo>
                  <a:pt x="0" y="0"/>
                </a:moveTo>
                <a:lnTo>
                  <a:pt x="1707896" y="0"/>
                </a:lnTo>
                <a:lnTo>
                  <a:pt x="1707896" y="1614738"/>
                </a:lnTo>
                <a:lnTo>
                  <a:pt x="0" y="161473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3" name="Freeform 18">
            <a:extLst>
              <a:ext uri="{FF2B5EF4-FFF2-40B4-BE49-F238E27FC236}">
                <a16:creationId xmlns:a16="http://schemas.microsoft.com/office/drawing/2014/main" id="{42F04EAA-A1DD-BF30-C7D2-D17D48016E80}"/>
              </a:ext>
            </a:extLst>
          </p:cNvPr>
          <p:cNvSpPr/>
          <p:nvPr/>
        </p:nvSpPr>
        <p:spPr>
          <a:xfrm rot="19678845">
            <a:off x="1929539" y="1442022"/>
            <a:ext cx="1132431" cy="900571"/>
          </a:xfrm>
          <a:custGeom>
            <a:avLst/>
            <a:gdLst/>
            <a:ahLst/>
            <a:cxnLst/>
            <a:rect l="l" t="t" r="r" b="b"/>
            <a:pathLst>
              <a:path w="1059293" h="1051589">
                <a:moveTo>
                  <a:pt x="0" y="0"/>
                </a:moveTo>
                <a:lnTo>
                  <a:pt x="1059293" y="0"/>
                </a:lnTo>
                <a:lnTo>
                  <a:pt x="1059293" y="1051589"/>
                </a:lnTo>
                <a:lnTo>
                  <a:pt x="0" y="105158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dirty="0"/>
          </a:p>
        </p:txBody>
      </p:sp>
    </p:spTree>
    <p:extLst>
      <p:ext uri="{BB962C8B-B14F-4D97-AF65-F5344CB8AC3E}">
        <p14:creationId xmlns:p14="http://schemas.microsoft.com/office/powerpoint/2010/main" val="716477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anim calcmode="lin" valueType="num">
                                      <p:cBhvr>
                                        <p:cTn id="8" dur="1000" fill="hold"/>
                                        <p:tgtEl>
                                          <p:spTgt spid="20"/>
                                        </p:tgtEl>
                                        <p:attrNameLst>
                                          <p:attrName>ppt_x</p:attrName>
                                        </p:attrNameLst>
                                      </p:cBhvr>
                                      <p:tavLst>
                                        <p:tav tm="0">
                                          <p:val>
                                            <p:strVal val="#ppt_x"/>
                                          </p:val>
                                        </p:tav>
                                        <p:tav tm="100000">
                                          <p:val>
                                            <p:strVal val="#ppt_x"/>
                                          </p:val>
                                        </p:tav>
                                      </p:tavLst>
                                    </p:anim>
                                    <p:anim calcmode="lin" valueType="num">
                                      <p:cBhvr>
                                        <p:cTn id="9" dur="1000" fill="hold"/>
                                        <p:tgtEl>
                                          <p:spTgt spid="20"/>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330928">
            <a:off x="-1203733" y="-4598012"/>
            <a:ext cx="20695466" cy="19483024"/>
          </a:xfrm>
          <a:custGeom>
            <a:avLst/>
            <a:gdLst/>
            <a:ahLst/>
            <a:cxnLst/>
            <a:rect l="l" t="t" r="r" b="b"/>
            <a:pathLst>
              <a:path w="20695466" h="19483024">
                <a:moveTo>
                  <a:pt x="6452701" y="0"/>
                </a:moveTo>
                <a:lnTo>
                  <a:pt x="20695466" y="11471469"/>
                </a:lnTo>
                <a:lnTo>
                  <a:pt x="14242765" y="19483024"/>
                </a:lnTo>
                <a:lnTo>
                  <a:pt x="0" y="8011555"/>
                </a:lnTo>
                <a:lnTo>
                  <a:pt x="6452701" y="0"/>
                </a:lnTo>
                <a:close/>
              </a:path>
            </a:pathLst>
          </a:custGeom>
          <a:blipFill>
            <a:blip r:embed="rId2"/>
            <a:stretch>
              <a:fillRect l="-23944" t="-33019" r="-20124" b="-22744"/>
            </a:stretch>
          </a:blipFill>
        </p:spPr>
      </p:sp>
      <p:grpSp>
        <p:nvGrpSpPr>
          <p:cNvPr id="16" name="Group 3">
            <a:extLst>
              <a:ext uri="{FF2B5EF4-FFF2-40B4-BE49-F238E27FC236}">
                <a16:creationId xmlns:a16="http://schemas.microsoft.com/office/drawing/2014/main" id="{F17ADD16-0ECE-74FF-F5AE-3E6FC61C8E7E}"/>
              </a:ext>
            </a:extLst>
          </p:cNvPr>
          <p:cNvGrpSpPr/>
          <p:nvPr/>
        </p:nvGrpSpPr>
        <p:grpSpPr>
          <a:xfrm>
            <a:off x="408488" y="449355"/>
            <a:ext cx="17471024" cy="9349650"/>
            <a:chOff x="0" y="0"/>
            <a:chExt cx="4274726" cy="2167467"/>
          </a:xfrm>
        </p:grpSpPr>
        <p:sp>
          <p:nvSpPr>
            <p:cNvPr id="17" name="Freeform 4">
              <a:extLst>
                <a:ext uri="{FF2B5EF4-FFF2-40B4-BE49-F238E27FC236}">
                  <a16:creationId xmlns:a16="http://schemas.microsoft.com/office/drawing/2014/main" id="{3C96C50A-0652-EF4A-86FB-86A8EE7BDAFD}"/>
                </a:ext>
              </a:extLst>
            </p:cNvPr>
            <p:cNvSpPr/>
            <p:nvPr/>
          </p:nvSpPr>
          <p:spPr>
            <a:xfrm>
              <a:off x="0" y="0"/>
              <a:ext cx="4274726" cy="2167467"/>
            </a:xfrm>
            <a:custGeom>
              <a:avLst/>
              <a:gdLst/>
              <a:ahLst/>
              <a:cxnLst/>
              <a:rect l="l" t="t" r="r" b="b"/>
              <a:pathLst>
                <a:path w="4274726" h="2167467">
                  <a:moveTo>
                    <a:pt x="7155" y="0"/>
                  </a:moveTo>
                  <a:lnTo>
                    <a:pt x="4267571" y="0"/>
                  </a:lnTo>
                  <a:cubicBezTo>
                    <a:pt x="4271523" y="0"/>
                    <a:pt x="4274726" y="3203"/>
                    <a:pt x="4274726" y="7155"/>
                  </a:cubicBezTo>
                  <a:lnTo>
                    <a:pt x="4274726" y="2160312"/>
                  </a:lnTo>
                  <a:cubicBezTo>
                    <a:pt x="4274726" y="2162209"/>
                    <a:pt x="4273972" y="2164029"/>
                    <a:pt x="4272630" y="2165371"/>
                  </a:cubicBezTo>
                  <a:cubicBezTo>
                    <a:pt x="4271289" y="2166713"/>
                    <a:pt x="4269468" y="2167467"/>
                    <a:pt x="4267571" y="2167467"/>
                  </a:cubicBezTo>
                  <a:lnTo>
                    <a:pt x="7155" y="2167467"/>
                  </a:lnTo>
                  <a:cubicBezTo>
                    <a:pt x="5257" y="2167467"/>
                    <a:pt x="3437" y="2166713"/>
                    <a:pt x="2096" y="2165371"/>
                  </a:cubicBezTo>
                  <a:cubicBezTo>
                    <a:pt x="754" y="2164029"/>
                    <a:pt x="0" y="2162209"/>
                    <a:pt x="0" y="2160312"/>
                  </a:cubicBezTo>
                  <a:lnTo>
                    <a:pt x="0" y="7155"/>
                  </a:lnTo>
                  <a:cubicBezTo>
                    <a:pt x="0" y="5257"/>
                    <a:pt x="754" y="3437"/>
                    <a:pt x="2096" y="2096"/>
                  </a:cubicBezTo>
                  <a:cubicBezTo>
                    <a:pt x="3437" y="754"/>
                    <a:pt x="5257" y="0"/>
                    <a:pt x="7155" y="0"/>
                  </a:cubicBezTo>
                  <a:close/>
                </a:path>
              </a:pathLst>
            </a:custGeom>
            <a:solidFill>
              <a:srgbClr val="FFFFFF">
                <a:alpha val="57647"/>
              </a:srgbClr>
            </a:solidFill>
          </p:spPr>
        </p:sp>
        <p:sp>
          <p:nvSpPr>
            <p:cNvPr id="18" name="TextBox 5">
              <a:extLst>
                <a:ext uri="{FF2B5EF4-FFF2-40B4-BE49-F238E27FC236}">
                  <a16:creationId xmlns:a16="http://schemas.microsoft.com/office/drawing/2014/main" id="{366CDC38-4947-8A64-BED0-54C0777F27B1}"/>
                </a:ext>
              </a:extLst>
            </p:cNvPr>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grpSp>
        <p:nvGrpSpPr>
          <p:cNvPr id="19" name="Group 5">
            <a:extLst>
              <a:ext uri="{FF2B5EF4-FFF2-40B4-BE49-F238E27FC236}">
                <a16:creationId xmlns:a16="http://schemas.microsoft.com/office/drawing/2014/main" id="{07F69DA5-A6F6-BC1C-B3A2-88C15C8D25C1}"/>
              </a:ext>
            </a:extLst>
          </p:cNvPr>
          <p:cNvGrpSpPr/>
          <p:nvPr/>
        </p:nvGrpSpPr>
        <p:grpSpPr>
          <a:xfrm>
            <a:off x="1574866" y="2101364"/>
            <a:ext cx="8942130" cy="7253783"/>
            <a:chOff x="0" y="0"/>
            <a:chExt cx="2022742" cy="1796177"/>
          </a:xfrm>
        </p:grpSpPr>
        <p:sp>
          <p:nvSpPr>
            <p:cNvPr id="20" name="Freeform 6">
              <a:extLst>
                <a:ext uri="{FF2B5EF4-FFF2-40B4-BE49-F238E27FC236}">
                  <a16:creationId xmlns:a16="http://schemas.microsoft.com/office/drawing/2014/main" id="{2D0B7A00-EF05-43E3-4DE3-78D6A37E74A0}"/>
                </a:ext>
              </a:extLst>
            </p:cNvPr>
            <p:cNvSpPr/>
            <p:nvPr/>
          </p:nvSpPr>
          <p:spPr>
            <a:xfrm>
              <a:off x="0" y="0"/>
              <a:ext cx="2022742" cy="1796177"/>
            </a:xfrm>
            <a:custGeom>
              <a:avLst/>
              <a:gdLst/>
              <a:ahLst/>
              <a:cxnLst/>
              <a:rect l="l" t="t" r="r" b="b"/>
              <a:pathLst>
                <a:path w="2022742" h="1796177">
                  <a:moveTo>
                    <a:pt x="13105" y="0"/>
                  </a:moveTo>
                  <a:lnTo>
                    <a:pt x="2009637" y="0"/>
                  </a:lnTo>
                  <a:cubicBezTo>
                    <a:pt x="2016875" y="0"/>
                    <a:pt x="2022742" y="5867"/>
                    <a:pt x="2022742" y="13105"/>
                  </a:cubicBezTo>
                  <a:lnTo>
                    <a:pt x="2022742" y="1783073"/>
                  </a:lnTo>
                  <a:cubicBezTo>
                    <a:pt x="2022742" y="1790310"/>
                    <a:pt x="2016875" y="1796177"/>
                    <a:pt x="2009637" y="1796177"/>
                  </a:cubicBezTo>
                  <a:lnTo>
                    <a:pt x="13105" y="1796177"/>
                  </a:lnTo>
                  <a:cubicBezTo>
                    <a:pt x="9629" y="1796177"/>
                    <a:pt x="6296" y="1794796"/>
                    <a:pt x="3838" y="1792339"/>
                  </a:cubicBezTo>
                  <a:cubicBezTo>
                    <a:pt x="1381" y="1789881"/>
                    <a:pt x="0" y="1786548"/>
                    <a:pt x="0" y="1783073"/>
                  </a:cubicBezTo>
                  <a:lnTo>
                    <a:pt x="0" y="13105"/>
                  </a:lnTo>
                  <a:cubicBezTo>
                    <a:pt x="0" y="9629"/>
                    <a:pt x="1381" y="6296"/>
                    <a:pt x="3838" y="3838"/>
                  </a:cubicBezTo>
                  <a:cubicBezTo>
                    <a:pt x="6296" y="1381"/>
                    <a:pt x="9629" y="0"/>
                    <a:pt x="13105" y="0"/>
                  </a:cubicBezTo>
                  <a:close/>
                </a:path>
              </a:pathLst>
            </a:custGeom>
            <a:solidFill>
              <a:srgbClr val="80C5B7">
                <a:alpha val="61961"/>
              </a:srgbClr>
            </a:solidFill>
          </p:spPr>
        </p:sp>
        <p:sp>
          <p:nvSpPr>
            <p:cNvPr id="21" name="TextBox 7">
              <a:extLst>
                <a:ext uri="{FF2B5EF4-FFF2-40B4-BE49-F238E27FC236}">
                  <a16:creationId xmlns:a16="http://schemas.microsoft.com/office/drawing/2014/main" id="{6C59E01E-D2D7-C8A0-2D0A-80C097A64E7B}"/>
                </a:ext>
              </a:extLst>
            </p:cNvPr>
            <p:cNvSpPr txBox="1"/>
            <p:nvPr/>
          </p:nvSpPr>
          <p:spPr>
            <a:xfrm>
              <a:off x="0" y="38100"/>
              <a:ext cx="2022742" cy="1758077"/>
            </a:xfrm>
            <a:prstGeom prst="rect">
              <a:avLst/>
            </a:prstGeom>
          </p:spPr>
          <p:txBody>
            <a:bodyPr lIns="50800" tIns="50800" rIns="50800" bIns="50800" rtlCol="0" anchor="ctr"/>
            <a:lstStyle/>
            <a:p>
              <a:pPr algn="ctr">
                <a:lnSpc>
                  <a:spcPts val="2331"/>
                </a:lnSpc>
              </a:pPr>
              <a:endParaRPr/>
            </a:p>
          </p:txBody>
        </p:sp>
      </p:grpSp>
      <p:sp>
        <p:nvSpPr>
          <p:cNvPr id="22" name="Freeform 8">
            <a:extLst>
              <a:ext uri="{FF2B5EF4-FFF2-40B4-BE49-F238E27FC236}">
                <a16:creationId xmlns:a16="http://schemas.microsoft.com/office/drawing/2014/main" id="{2B460064-5505-086A-5134-82AB069D8569}"/>
              </a:ext>
            </a:extLst>
          </p:cNvPr>
          <p:cNvSpPr/>
          <p:nvPr/>
        </p:nvSpPr>
        <p:spPr>
          <a:xfrm>
            <a:off x="10056877" y="8455349"/>
            <a:ext cx="2430510" cy="1820673"/>
          </a:xfrm>
          <a:custGeom>
            <a:avLst/>
            <a:gdLst/>
            <a:ahLst/>
            <a:cxnLst/>
            <a:rect l="l" t="t" r="r" b="b"/>
            <a:pathLst>
              <a:path w="2430510" h="1820673">
                <a:moveTo>
                  <a:pt x="0" y="0"/>
                </a:moveTo>
                <a:lnTo>
                  <a:pt x="2430510" y="0"/>
                </a:lnTo>
                <a:lnTo>
                  <a:pt x="2430510" y="1820674"/>
                </a:lnTo>
                <a:lnTo>
                  <a:pt x="0" y="18206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25" name="Rectangle 24">
            <a:extLst>
              <a:ext uri="{FF2B5EF4-FFF2-40B4-BE49-F238E27FC236}">
                <a16:creationId xmlns:a16="http://schemas.microsoft.com/office/drawing/2014/main" id="{48340D06-5B28-32A5-947F-C8C01DEDEBB3}"/>
              </a:ext>
            </a:extLst>
          </p:cNvPr>
          <p:cNvSpPr>
            <a:spLocks noChangeArrowheads="1"/>
          </p:cNvSpPr>
          <p:nvPr/>
        </p:nvSpPr>
        <p:spPr bwMode="auto">
          <a:xfrm>
            <a:off x="1969007" y="2067118"/>
            <a:ext cx="10820400" cy="6948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3600" b="1" i="0" u="none" strike="noStrike" cap="none" normalizeH="0" baseline="0" dirty="0">
                <a:ln>
                  <a:noFill/>
                </a:ln>
                <a:solidFill>
                  <a:schemeClr val="bg2">
                    <a:lumMod val="90000"/>
                  </a:schemeClr>
                </a:solidFill>
                <a:effectLst/>
                <a:highlight>
                  <a:srgbClr val="008080"/>
                </a:highlight>
                <a:latin typeface="Arial" panose="020B0604020202020204" pitchFamily="34" charset="0"/>
              </a:rPr>
              <a:t>Case Overview:</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Introduction and Background of Events</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Safety Layers Framework</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Model Applied to MSFT</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Core Cause Analysis</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Cause Mapping Diagram</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Structure–Process–Outcome Review</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Systems-Based Interpretation</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Policy Drivers of Failure</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Effects on Care Delivery</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Report Layout</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Final Summary</a:t>
            </a:r>
            <a:endParaRPr kumimoji="0" lang="en-US" altLang="en-US" sz="1800" b="0" i="0" u="none" strike="noStrike" cap="none" normalizeH="0" baseline="0" dirty="0">
              <a:ln>
                <a:noFill/>
              </a:ln>
              <a:solidFill>
                <a:schemeClr val="accent1">
                  <a:lumMod val="75000"/>
                </a:schemeClr>
              </a:solidFill>
              <a:effectLst/>
              <a:latin typeface="Arial" panose="020B0604020202020204" pitchFamily="34" charset="0"/>
            </a:endParaRPr>
          </a:p>
        </p:txBody>
      </p:sp>
      <p:sp>
        <p:nvSpPr>
          <p:cNvPr id="26" name="Freeform 4">
            <a:extLst>
              <a:ext uri="{FF2B5EF4-FFF2-40B4-BE49-F238E27FC236}">
                <a16:creationId xmlns:a16="http://schemas.microsoft.com/office/drawing/2014/main" id="{54ED6B7A-5D5A-8437-4E6C-E2C4B234BDB1}"/>
              </a:ext>
            </a:extLst>
          </p:cNvPr>
          <p:cNvSpPr/>
          <p:nvPr/>
        </p:nvSpPr>
        <p:spPr>
          <a:xfrm rot="597272" flipH="1">
            <a:off x="14455911" y="1311772"/>
            <a:ext cx="1357080" cy="1344383"/>
          </a:xfrm>
          <a:custGeom>
            <a:avLst/>
            <a:gdLst/>
            <a:ahLst/>
            <a:cxnLst/>
            <a:rect l="l" t="t" r="r" b="b"/>
            <a:pathLst>
              <a:path w="6838049" h="8229600">
                <a:moveTo>
                  <a:pt x="0" y="0"/>
                </a:moveTo>
                <a:lnTo>
                  <a:pt x="6838050" y="0"/>
                </a:lnTo>
                <a:lnTo>
                  <a:pt x="6838050" y="8229600"/>
                </a:lnTo>
                <a:lnTo>
                  <a:pt x="0" y="82296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dirty="0"/>
          </a:p>
        </p:txBody>
      </p:sp>
      <p:pic>
        <p:nvPicPr>
          <p:cNvPr id="27" name="Picture 26">
            <a:extLst>
              <a:ext uri="{FF2B5EF4-FFF2-40B4-BE49-F238E27FC236}">
                <a16:creationId xmlns:a16="http://schemas.microsoft.com/office/drawing/2014/main" id="{4E774025-8246-9525-339A-6B3683302564}"/>
              </a:ext>
            </a:extLst>
          </p:cNvPr>
          <p:cNvPicPr>
            <a:picLocks noChangeAspect="1"/>
          </p:cNvPicPr>
          <p:nvPr/>
        </p:nvPicPr>
        <p:blipFill>
          <a:blip r:embed="rId7">
            <a:extLst>
              <a:ext uri="{28A0092B-C50C-407E-A947-70E740481C1C}">
                <a14:useLocalDpi xmlns:a14="http://schemas.microsoft.com/office/drawing/2010/main" val="0"/>
              </a:ext>
            </a:extLst>
          </a:blip>
          <a:srcRect b="13928"/>
          <a:stretch>
            <a:fillRect/>
          </a:stretch>
        </p:blipFill>
        <p:spPr bwMode="auto">
          <a:xfrm>
            <a:off x="9448800" y="3925552"/>
            <a:ext cx="6635279" cy="3086156"/>
          </a:xfrm>
          <a:prstGeom prst="round1Rect">
            <a:avLst/>
          </a:prstGeom>
          <a:noFill/>
          <a:ln>
            <a:noFill/>
          </a:ln>
        </p:spPr>
      </p:pic>
      <p:sp>
        <p:nvSpPr>
          <p:cNvPr id="28" name="Freeform 18">
            <a:extLst>
              <a:ext uri="{FF2B5EF4-FFF2-40B4-BE49-F238E27FC236}">
                <a16:creationId xmlns:a16="http://schemas.microsoft.com/office/drawing/2014/main" id="{0239A11F-BFC3-C7A3-DB92-B2D9654075E6}"/>
              </a:ext>
            </a:extLst>
          </p:cNvPr>
          <p:cNvSpPr/>
          <p:nvPr/>
        </p:nvSpPr>
        <p:spPr>
          <a:xfrm>
            <a:off x="1267488" y="625637"/>
            <a:ext cx="1403038" cy="1316838"/>
          </a:xfrm>
          <a:custGeom>
            <a:avLst/>
            <a:gdLst/>
            <a:ahLst/>
            <a:cxnLst/>
            <a:rect l="l" t="t" r="r" b="b"/>
            <a:pathLst>
              <a:path w="1059293" h="1051589">
                <a:moveTo>
                  <a:pt x="0" y="0"/>
                </a:moveTo>
                <a:lnTo>
                  <a:pt x="1059293" y="0"/>
                </a:lnTo>
                <a:lnTo>
                  <a:pt x="1059293" y="1051589"/>
                </a:lnTo>
                <a:lnTo>
                  <a:pt x="0" y="105158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FE96BD-B8A2-7054-67E9-3E534240712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A97E5CD-15E0-D77D-50E2-5929A0BCD4F6}"/>
              </a:ext>
            </a:extLst>
          </p:cNvPr>
          <p:cNvSpPr/>
          <p:nvPr/>
        </p:nvSpPr>
        <p:spPr>
          <a:xfrm rot="-2330928">
            <a:off x="-1203733" y="-4598012"/>
            <a:ext cx="20695466" cy="19483024"/>
          </a:xfrm>
          <a:custGeom>
            <a:avLst/>
            <a:gdLst/>
            <a:ahLst/>
            <a:cxnLst/>
            <a:rect l="l" t="t" r="r" b="b"/>
            <a:pathLst>
              <a:path w="20695466" h="19483024">
                <a:moveTo>
                  <a:pt x="6452701" y="0"/>
                </a:moveTo>
                <a:lnTo>
                  <a:pt x="20695466" y="11471469"/>
                </a:lnTo>
                <a:lnTo>
                  <a:pt x="14242765" y="19483024"/>
                </a:lnTo>
                <a:lnTo>
                  <a:pt x="0" y="8011555"/>
                </a:lnTo>
                <a:lnTo>
                  <a:pt x="6452701" y="0"/>
                </a:lnTo>
                <a:close/>
              </a:path>
            </a:pathLst>
          </a:custGeom>
          <a:blipFill>
            <a:blip r:embed="rId2"/>
            <a:stretch>
              <a:fillRect l="-23944" t="-33019" r="-20124" b="-22744"/>
            </a:stretch>
          </a:blipFill>
        </p:spPr>
      </p:sp>
      <p:grpSp>
        <p:nvGrpSpPr>
          <p:cNvPr id="16" name="Group 3">
            <a:extLst>
              <a:ext uri="{FF2B5EF4-FFF2-40B4-BE49-F238E27FC236}">
                <a16:creationId xmlns:a16="http://schemas.microsoft.com/office/drawing/2014/main" id="{E6EFDA63-EE22-718E-7D70-556CF55952CE}"/>
              </a:ext>
            </a:extLst>
          </p:cNvPr>
          <p:cNvGrpSpPr/>
          <p:nvPr/>
        </p:nvGrpSpPr>
        <p:grpSpPr>
          <a:xfrm>
            <a:off x="473413" y="380141"/>
            <a:ext cx="17471024" cy="9349650"/>
            <a:chOff x="0" y="0"/>
            <a:chExt cx="4274726" cy="2167467"/>
          </a:xfrm>
        </p:grpSpPr>
        <p:sp>
          <p:nvSpPr>
            <p:cNvPr id="17" name="Freeform 4">
              <a:extLst>
                <a:ext uri="{FF2B5EF4-FFF2-40B4-BE49-F238E27FC236}">
                  <a16:creationId xmlns:a16="http://schemas.microsoft.com/office/drawing/2014/main" id="{7BAC7029-A0D6-BE08-12F1-F0E334492006}"/>
                </a:ext>
              </a:extLst>
            </p:cNvPr>
            <p:cNvSpPr/>
            <p:nvPr/>
          </p:nvSpPr>
          <p:spPr>
            <a:xfrm>
              <a:off x="0" y="0"/>
              <a:ext cx="4274726" cy="2167467"/>
            </a:xfrm>
            <a:custGeom>
              <a:avLst/>
              <a:gdLst/>
              <a:ahLst/>
              <a:cxnLst/>
              <a:rect l="l" t="t" r="r" b="b"/>
              <a:pathLst>
                <a:path w="4274726" h="2167467">
                  <a:moveTo>
                    <a:pt x="7155" y="0"/>
                  </a:moveTo>
                  <a:lnTo>
                    <a:pt x="4267571" y="0"/>
                  </a:lnTo>
                  <a:cubicBezTo>
                    <a:pt x="4271523" y="0"/>
                    <a:pt x="4274726" y="3203"/>
                    <a:pt x="4274726" y="7155"/>
                  </a:cubicBezTo>
                  <a:lnTo>
                    <a:pt x="4274726" y="2160312"/>
                  </a:lnTo>
                  <a:cubicBezTo>
                    <a:pt x="4274726" y="2162209"/>
                    <a:pt x="4273972" y="2164029"/>
                    <a:pt x="4272630" y="2165371"/>
                  </a:cubicBezTo>
                  <a:cubicBezTo>
                    <a:pt x="4271289" y="2166713"/>
                    <a:pt x="4269468" y="2167467"/>
                    <a:pt x="4267571" y="2167467"/>
                  </a:cubicBezTo>
                  <a:lnTo>
                    <a:pt x="7155" y="2167467"/>
                  </a:lnTo>
                  <a:cubicBezTo>
                    <a:pt x="5257" y="2167467"/>
                    <a:pt x="3437" y="2166713"/>
                    <a:pt x="2096" y="2165371"/>
                  </a:cubicBezTo>
                  <a:cubicBezTo>
                    <a:pt x="754" y="2164029"/>
                    <a:pt x="0" y="2162209"/>
                    <a:pt x="0" y="2160312"/>
                  </a:cubicBezTo>
                  <a:lnTo>
                    <a:pt x="0" y="7155"/>
                  </a:lnTo>
                  <a:cubicBezTo>
                    <a:pt x="0" y="5257"/>
                    <a:pt x="754" y="3437"/>
                    <a:pt x="2096" y="2096"/>
                  </a:cubicBezTo>
                  <a:cubicBezTo>
                    <a:pt x="3437" y="754"/>
                    <a:pt x="5257" y="0"/>
                    <a:pt x="7155" y="0"/>
                  </a:cubicBezTo>
                  <a:close/>
                </a:path>
              </a:pathLst>
            </a:custGeom>
            <a:solidFill>
              <a:srgbClr val="FFFFFF">
                <a:alpha val="57647"/>
              </a:srgbClr>
            </a:solidFill>
          </p:spPr>
        </p:sp>
        <p:sp>
          <p:nvSpPr>
            <p:cNvPr id="18" name="TextBox 5">
              <a:extLst>
                <a:ext uri="{FF2B5EF4-FFF2-40B4-BE49-F238E27FC236}">
                  <a16:creationId xmlns:a16="http://schemas.microsoft.com/office/drawing/2014/main" id="{8B16FCF1-AE7A-1343-061A-92CB3977191D}"/>
                </a:ext>
              </a:extLst>
            </p:cNvPr>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3" name="TextBox 2">
            <a:extLst>
              <a:ext uri="{FF2B5EF4-FFF2-40B4-BE49-F238E27FC236}">
                <a16:creationId xmlns:a16="http://schemas.microsoft.com/office/drawing/2014/main" id="{9E084FC0-D68A-0B8D-921A-5D7DB6D7F8BC}"/>
              </a:ext>
            </a:extLst>
          </p:cNvPr>
          <p:cNvSpPr txBox="1"/>
          <p:nvPr/>
        </p:nvSpPr>
        <p:spPr>
          <a:xfrm>
            <a:off x="7770258" y="167682"/>
            <a:ext cx="8011185" cy="1433341"/>
          </a:xfrm>
          <a:prstGeom prst="rect">
            <a:avLst/>
          </a:prstGeom>
        </p:spPr>
        <p:txBody>
          <a:bodyPr lIns="0" tIns="0" rIns="0" bIns="0" rtlCol="0" anchor="t">
            <a:spAutoFit/>
          </a:bodyPr>
          <a:lstStyle/>
          <a:p>
            <a:pPr algn="l">
              <a:lnSpc>
                <a:spcPts val="12880"/>
              </a:lnSpc>
            </a:pPr>
            <a:r>
              <a:rPr lang="en-US" sz="5400" b="1" dirty="0">
                <a:solidFill>
                  <a:schemeClr val="accent5">
                    <a:lumMod val="75000"/>
                  </a:schemeClr>
                </a:solidFill>
                <a:highlight>
                  <a:srgbClr val="E8EFFC"/>
                </a:highlight>
                <a:latin typeface="Arial" panose="020B0604020202020204" pitchFamily="34" charset="0"/>
                <a:ea typeface="Aileron Bold"/>
                <a:cs typeface="Arial" panose="020B0604020202020204" pitchFamily="34" charset="0"/>
                <a:sym typeface="Aileron Bold"/>
              </a:rPr>
              <a:t>Introduction</a:t>
            </a:r>
            <a:r>
              <a:rPr lang="en-US" sz="5400" b="1" dirty="0">
                <a:solidFill>
                  <a:schemeClr val="accent5">
                    <a:lumMod val="75000"/>
                  </a:schemeClr>
                </a:solidFill>
                <a:latin typeface="Arial" panose="020B0604020202020204" pitchFamily="34" charset="0"/>
                <a:ea typeface="Aileron Bold"/>
                <a:cs typeface="Arial" panose="020B0604020202020204" pitchFamily="34" charset="0"/>
                <a:sym typeface="Aileron Bold"/>
              </a:rPr>
              <a:t>:</a:t>
            </a:r>
          </a:p>
        </p:txBody>
      </p:sp>
      <p:grpSp>
        <p:nvGrpSpPr>
          <p:cNvPr id="4" name="Group 3">
            <a:extLst>
              <a:ext uri="{FF2B5EF4-FFF2-40B4-BE49-F238E27FC236}">
                <a16:creationId xmlns:a16="http://schemas.microsoft.com/office/drawing/2014/main" id="{56D5CC4D-B6EE-7A45-F89A-9DF76A46B929}"/>
              </a:ext>
            </a:extLst>
          </p:cNvPr>
          <p:cNvGrpSpPr/>
          <p:nvPr/>
        </p:nvGrpSpPr>
        <p:grpSpPr>
          <a:xfrm>
            <a:off x="6419622" y="1927247"/>
            <a:ext cx="11411178" cy="8152563"/>
            <a:chOff x="0" y="0"/>
            <a:chExt cx="2942800" cy="1142827"/>
          </a:xfrm>
        </p:grpSpPr>
        <p:sp>
          <p:nvSpPr>
            <p:cNvPr id="5" name="Freeform 4">
              <a:extLst>
                <a:ext uri="{FF2B5EF4-FFF2-40B4-BE49-F238E27FC236}">
                  <a16:creationId xmlns:a16="http://schemas.microsoft.com/office/drawing/2014/main" id="{DE45610D-64A3-31A9-11E7-14C1707C1500}"/>
                </a:ext>
              </a:extLst>
            </p:cNvPr>
            <p:cNvSpPr/>
            <p:nvPr/>
          </p:nvSpPr>
          <p:spPr>
            <a:xfrm>
              <a:off x="0" y="0"/>
              <a:ext cx="2942800" cy="1142827"/>
            </a:xfrm>
            <a:custGeom>
              <a:avLst/>
              <a:gdLst/>
              <a:ahLst/>
              <a:cxnLst/>
              <a:rect l="l" t="t" r="r" b="b"/>
              <a:pathLst>
                <a:path w="2942800" h="1142827">
                  <a:moveTo>
                    <a:pt x="69289" y="0"/>
                  </a:moveTo>
                  <a:lnTo>
                    <a:pt x="2873511" y="0"/>
                  </a:lnTo>
                  <a:cubicBezTo>
                    <a:pt x="2891888" y="0"/>
                    <a:pt x="2909511" y="7300"/>
                    <a:pt x="2922506" y="20294"/>
                  </a:cubicBezTo>
                  <a:cubicBezTo>
                    <a:pt x="2935500" y="33288"/>
                    <a:pt x="2942800" y="50912"/>
                    <a:pt x="2942800" y="69289"/>
                  </a:cubicBezTo>
                  <a:lnTo>
                    <a:pt x="2942800" y="1073539"/>
                  </a:lnTo>
                  <a:cubicBezTo>
                    <a:pt x="2942800" y="1111806"/>
                    <a:pt x="2911778" y="1142827"/>
                    <a:pt x="2873511" y="1142827"/>
                  </a:cubicBezTo>
                  <a:lnTo>
                    <a:pt x="69289" y="1142827"/>
                  </a:lnTo>
                  <a:cubicBezTo>
                    <a:pt x="31022" y="1142827"/>
                    <a:pt x="0" y="1111806"/>
                    <a:pt x="0" y="1073539"/>
                  </a:cubicBezTo>
                  <a:lnTo>
                    <a:pt x="0" y="69289"/>
                  </a:lnTo>
                  <a:cubicBezTo>
                    <a:pt x="0" y="31022"/>
                    <a:pt x="31022" y="0"/>
                    <a:pt x="69289" y="0"/>
                  </a:cubicBezTo>
                  <a:close/>
                </a:path>
              </a:pathLst>
            </a:custGeom>
            <a:solidFill>
              <a:srgbClr val="EDF6FF"/>
            </a:solidFill>
          </p:spPr>
        </p:sp>
        <p:sp>
          <p:nvSpPr>
            <p:cNvPr id="6" name="TextBox 5">
              <a:extLst>
                <a:ext uri="{FF2B5EF4-FFF2-40B4-BE49-F238E27FC236}">
                  <a16:creationId xmlns:a16="http://schemas.microsoft.com/office/drawing/2014/main" id="{EC90FF04-49A6-B5F0-EE32-A6FFF4909CF7}"/>
                </a:ext>
              </a:extLst>
            </p:cNvPr>
            <p:cNvSpPr txBox="1"/>
            <p:nvPr/>
          </p:nvSpPr>
          <p:spPr>
            <a:xfrm>
              <a:off x="0" y="-57150"/>
              <a:ext cx="2942800" cy="1199977"/>
            </a:xfrm>
            <a:prstGeom prst="rect">
              <a:avLst/>
            </a:prstGeom>
          </p:spPr>
          <p:txBody>
            <a:bodyPr lIns="50800" tIns="50800" rIns="50800" bIns="50800" rtlCol="0" anchor="ctr"/>
            <a:lstStyle/>
            <a:p>
              <a:pPr algn="ctr">
                <a:lnSpc>
                  <a:spcPts val="2659"/>
                </a:lnSpc>
              </a:pPr>
              <a:endParaRPr/>
            </a:p>
          </p:txBody>
        </p:sp>
      </p:grpSp>
      <p:sp>
        <p:nvSpPr>
          <p:cNvPr id="7" name="Freeform 12">
            <a:extLst>
              <a:ext uri="{FF2B5EF4-FFF2-40B4-BE49-F238E27FC236}">
                <a16:creationId xmlns:a16="http://schemas.microsoft.com/office/drawing/2014/main" id="{FB9B2BA6-1B81-5460-748B-045787DA6F2A}"/>
              </a:ext>
            </a:extLst>
          </p:cNvPr>
          <p:cNvSpPr/>
          <p:nvPr/>
        </p:nvSpPr>
        <p:spPr>
          <a:xfrm rot="14625759">
            <a:off x="2145530" y="673516"/>
            <a:ext cx="722054" cy="790040"/>
          </a:xfrm>
          <a:custGeom>
            <a:avLst/>
            <a:gdLst/>
            <a:ahLst/>
            <a:cxnLst/>
            <a:rect l="l" t="t" r="r" b="b"/>
            <a:pathLst>
              <a:path w="909023" h="909023">
                <a:moveTo>
                  <a:pt x="0" y="0"/>
                </a:moveTo>
                <a:lnTo>
                  <a:pt x="909023" y="0"/>
                </a:lnTo>
                <a:lnTo>
                  <a:pt x="909023" y="909023"/>
                </a:lnTo>
                <a:lnTo>
                  <a:pt x="0" y="909023"/>
                </a:lnTo>
                <a:lnTo>
                  <a:pt x="0" y="0"/>
                </a:lnTo>
                <a:close/>
              </a:path>
            </a:pathLst>
          </a:custGeom>
          <a:blipFill>
            <a:blip r:embed="rId3"/>
            <a:stretch>
              <a:fillRect/>
            </a:stretch>
          </a:blipFill>
        </p:spPr>
        <p:txBody>
          <a:bodyPr/>
          <a:lstStyle/>
          <a:p>
            <a:endParaRPr lang="en-IN" dirty="0"/>
          </a:p>
        </p:txBody>
      </p:sp>
      <p:sp>
        <p:nvSpPr>
          <p:cNvPr id="8" name="Freeform 13">
            <a:extLst>
              <a:ext uri="{FF2B5EF4-FFF2-40B4-BE49-F238E27FC236}">
                <a16:creationId xmlns:a16="http://schemas.microsoft.com/office/drawing/2014/main" id="{901C08F2-28C0-BBED-FC91-5C01CA91A749}"/>
              </a:ext>
            </a:extLst>
          </p:cNvPr>
          <p:cNvSpPr/>
          <p:nvPr/>
        </p:nvSpPr>
        <p:spPr>
          <a:xfrm rot="-1902526">
            <a:off x="6724325" y="9246377"/>
            <a:ext cx="822406" cy="766297"/>
          </a:xfrm>
          <a:custGeom>
            <a:avLst/>
            <a:gdLst/>
            <a:ahLst/>
            <a:cxnLst/>
            <a:rect l="l" t="t" r="r" b="b"/>
            <a:pathLst>
              <a:path w="1025832" h="1025832">
                <a:moveTo>
                  <a:pt x="0" y="0"/>
                </a:moveTo>
                <a:lnTo>
                  <a:pt x="1025832" y="0"/>
                </a:lnTo>
                <a:lnTo>
                  <a:pt x="1025832" y="1025832"/>
                </a:lnTo>
                <a:lnTo>
                  <a:pt x="0" y="1025832"/>
                </a:lnTo>
                <a:lnTo>
                  <a:pt x="0" y="0"/>
                </a:lnTo>
                <a:close/>
              </a:path>
            </a:pathLst>
          </a:custGeom>
          <a:blipFill>
            <a:blip r:embed="rId4"/>
            <a:stretch>
              <a:fillRect/>
            </a:stretch>
          </a:blipFill>
        </p:spPr>
      </p:sp>
      <p:sp>
        <p:nvSpPr>
          <p:cNvPr id="9" name="TextBox 16">
            <a:extLst>
              <a:ext uri="{FF2B5EF4-FFF2-40B4-BE49-F238E27FC236}">
                <a16:creationId xmlns:a16="http://schemas.microsoft.com/office/drawing/2014/main" id="{5A18CFBF-5154-2FB8-9AC6-E607C0BC4E1A}"/>
              </a:ext>
            </a:extLst>
          </p:cNvPr>
          <p:cNvSpPr txBox="1"/>
          <p:nvPr/>
        </p:nvSpPr>
        <p:spPr>
          <a:xfrm>
            <a:off x="8264197" y="2232936"/>
            <a:ext cx="9343128" cy="8054064"/>
          </a:xfrm>
          <a:prstGeom prst="rect">
            <a:avLst/>
          </a:prstGeom>
        </p:spPr>
        <p:txBody>
          <a:bodyPr wrap="square" lIns="0" tIns="0" rIns="0" bIns="0" rtlCol="0" anchor="t">
            <a:spAutoFit/>
          </a:bodyPr>
          <a:lstStyle/>
          <a:p>
            <a:pPr>
              <a:lnSpc>
                <a:spcPct val="150000"/>
              </a:lnSpc>
            </a:pP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The Mid Staffordshire NHS Foundation Trust (MSFT) provided acute hospital services at Stafford Hospital and Cannock Chase Hospital during the period 2005–2009, serving a local population of approximately 320,000 people (Francis, 2013).</a:t>
            </a:r>
          </a:p>
          <a:p>
            <a:pPr>
              <a:lnSpc>
                <a:spcPct val="150000"/>
              </a:lnSpc>
            </a:pPr>
            <a:endParaRPr lang="en-US" sz="200" dirty="0">
              <a:latin typeface="Arial" panose="020B0604020202020204" pitchFamily="34" charset="0"/>
              <a:cs typeface="Arial" panose="020B0604020202020204" pitchFamily="34" charset="0"/>
            </a:endParaRPr>
          </a:p>
          <a:p>
            <a:pPr>
              <a:lnSpc>
                <a:spcPct val="150000"/>
              </a:lnSpc>
            </a:pPr>
            <a:r>
              <a:rPr lang="en-US" sz="2000" b="1" dirty="0">
                <a:latin typeface="Arial" panose="020B0604020202020204" pitchFamily="34" charset="0"/>
                <a:cs typeface="Arial" panose="020B0604020202020204" pitchFamily="34" charset="0"/>
              </a:rPr>
              <a:t>• </a:t>
            </a:r>
            <a:r>
              <a:rPr lang="en-US" sz="2000" dirty="0">
                <a:solidFill>
                  <a:schemeClr val="accent1">
                    <a:lumMod val="75000"/>
                  </a:schemeClr>
                </a:solidFill>
                <a:latin typeface="Arial" panose="020B0604020202020204" pitchFamily="34" charset="0"/>
                <a:cs typeface="Arial" panose="020B0604020202020204" pitchFamily="34" charset="0"/>
              </a:rPr>
              <a:t>During this period, MSFT experienced severe failures in staffing levels, patient care, and safety performance, including significantly elevated mortality rates, indicating a major breakdown in trust governance, clinical oversight, and </a:t>
            </a:r>
            <a:r>
              <a:rPr lang="en-US" sz="2000" dirty="0" err="1">
                <a:solidFill>
                  <a:schemeClr val="accent1">
                    <a:lumMod val="75000"/>
                  </a:schemeClr>
                </a:solidFill>
                <a:latin typeface="Arial" panose="020B0604020202020204" pitchFamily="34" charset="0"/>
                <a:cs typeface="Arial" panose="020B0604020202020204" pitchFamily="34" charset="0"/>
              </a:rPr>
              <a:t>organisational</a:t>
            </a:r>
            <a:r>
              <a:rPr lang="en-US" sz="2000" dirty="0">
                <a:solidFill>
                  <a:schemeClr val="accent1">
                    <a:lumMod val="75000"/>
                  </a:schemeClr>
                </a:solidFill>
                <a:latin typeface="Arial" panose="020B0604020202020204" pitchFamily="34" charset="0"/>
                <a:cs typeface="Arial" panose="020B0604020202020204" pitchFamily="34" charset="0"/>
              </a:rPr>
              <a:t> safety culture (Department of Health, 2013; Health and Social Care Committee, 2013).</a:t>
            </a:r>
          </a:p>
          <a:p>
            <a:pPr>
              <a:lnSpc>
                <a:spcPct val="150000"/>
              </a:lnSpc>
            </a:pPr>
            <a:endParaRPr lang="en-US" sz="400" dirty="0">
              <a:latin typeface="Arial" panose="020B0604020202020204" pitchFamily="34" charset="0"/>
              <a:cs typeface="Arial" panose="020B0604020202020204" pitchFamily="34" charset="0"/>
            </a:endParaRPr>
          </a:p>
          <a:p>
            <a:pPr>
              <a:lnSpc>
                <a:spcPct val="150000"/>
              </a:lnSpc>
            </a:pPr>
            <a:r>
              <a:rPr lang="en-US" sz="2000" b="1" dirty="0">
                <a:latin typeface="Arial" panose="020B0604020202020204" pitchFamily="34" charset="0"/>
                <a:cs typeface="Arial" panose="020B0604020202020204" pitchFamily="34" charset="0"/>
              </a:rPr>
              <a:t>•</a:t>
            </a:r>
            <a:r>
              <a:rPr lang="en-US" sz="2000" dirty="0"/>
              <a:t> </a:t>
            </a:r>
            <a:r>
              <a:rPr lang="en-US" sz="2000" dirty="0">
                <a:latin typeface="Arial" panose="020B0604020202020204" pitchFamily="34" charset="0"/>
                <a:cs typeface="Arial" panose="020B0604020202020204" pitchFamily="34" charset="0"/>
              </a:rPr>
              <a:t>The concluding Francis Inquiry Report, led by Robert Francis QC, was released on 6 February 2013, identified systemic leadership failures and a culture that tolerated substandard care, issuing 290 recommendations for NHS reform (Francis, 2013).</a:t>
            </a:r>
          </a:p>
          <a:p>
            <a:pPr>
              <a:lnSpc>
                <a:spcPct val="150000"/>
              </a:lnSpc>
            </a:pPr>
            <a:endParaRPr lang="en-US" sz="500" dirty="0">
              <a:latin typeface="Arial" panose="020B0604020202020204" pitchFamily="34" charset="0"/>
              <a:cs typeface="Arial" panose="020B0604020202020204" pitchFamily="34" charset="0"/>
            </a:endParaRPr>
          </a:p>
          <a:p>
            <a:pPr>
              <a:lnSpc>
                <a:spcPct val="150000"/>
              </a:lnSpc>
            </a:pPr>
            <a:r>
              <a:rPr lang="en-US" sz="2000" b="1" dirty="0">
                <a:latin typeface="Arial" panose="020B0604020202020204" pitchFamily="34" charset="0"/>
                <a:cs typeface="Arial" panose="020B0604020202020204" pitchFamily="34" charset="0"/>
              </a:rPr>
              <a:t>• </a:t>
            </a:r>
            <a:r>
              <a:rPr lang="en-US" sz="2000" dirty="0">
                <a:solidFill>
                  <a:schemeClr val="accent1">
                    <a:lumMod val="75000"/>
                  </a:schemeClr>
                </a:solidFill>
                <a:latin typeface="Arial" panose="020B0604020202020204" pitchFamily="34" charset="0"/>
                <a:cs typeface="Arial" panose="020B0604020202020204" pitchFamily="34" charset="0"/>
              </a:rPr>
              <a:t>This case is widely </a:t>
            </a:r>
            <a:r>
              <a:rPr lang="en-US" sz="2000" dirty="0" err="1">
                <a:solidFill>
                  <a:schemeClr val="accent1">
                    <a:lumMod val="75000"/>
                  </a:schemeClr>
                </a:solidFill>
                <a:latin typeface="Arial" panose="020B0604020202020204" pitchFamily="34" charset="0"/>
                <a:cs typeface="Arial" panose="020B0604020202020204" pitchFamily="34" charset="0"/>
              </a:rPr>
              <a:t>recognised</a:t>
            </a:r>
            <a:r>
              <a:rPr lang="en-US" sz="2000" dirty="0">
                <a:solidFill>
                  <a:schemeClr val="accent1">
                    <a:lumMod val="75000"/>
                  </a:schemeClr>
                </a:solidFill>
                <a:latin typeface="Arial" panose="020B0604020202020204" pitchFamily="34" charset="0"/>
                <a:cs typeface="Arial" panose="020B0604020202020204" pitchFamily="34" charset="0"/>
              </a:rPr>
              <a:t> in the field of quality assurance because it demonstrates how structural, cultural, and governance failures can align to create catastrophic patient-safety outcomes, generating long-term lessons for NHS quality and regulatory systems (The King’s Fund, 2013).</a:t>
            </a:r>
          </a:p>
          <a:p>
            <a:pPr algn="l">
              <a:lnSpc>
                <a:spcPts val="3371"/>
              </a:lnSpc>
            </a:pPr>
            <a:endParaRPr lang="en-US" sz="2408" dirty="0">
              <a:solidFill>
                <a:srgbClr val="000000"/>
              </a:solidFill>
              <a:latin typeface="Poppins"/>
              <a:ea typeface="Poppins"/>
              <a:cs typeface="Poppins"/>
              <a:sym typeface="Poppins"/>
            </a:endParaRPr>
          </a:p>
        </p:txBody>
      </p:sp>
      <p:pic>
        <p:nvPicPr>
          <p:cNvPr id="10" name="Picture 9">
            <a:extLst>
              <a:ext uri="{FF2B5EF4-FFF2-40B4-BE49-F238E27FC236}">
                <a16:creationId xmlns:a16="http://schemas.microsoft.com/office/drawing/2014/main" id="{7C495B1E-F586-EF5D-2B9F-DD7CF9D03A07}"/>
              </a:ext>
            </a:extLst>
          </p:cNvPr>
          <p:cNvPicPr>
            <a:picLocks noChangeAspect="1"/>
          </p:cNvPicPr>
          <p:nvPr/>
        </p:nvPicPr>
        <p:blipFill>
          <a:blip r:embed="rId5"/>
          <a:stretch>
            <a:fillRect/>
          </a:stretch>
        </p:blipFill>
        <p:spPr>
          <a:xfrm>
            <a:off x="-1302405" y="5905500"/>
            <a:ext cx="9343127" cy="3391556"/>
          </a:xfrm>
          <a:prstGeom prst="flowChartTerminator">
            <a:avLst/>
          </a:prstGeom>
        </p:spPr>
      </p:pic>
      <p:sp>
        <p:nvSpPr>
          <p:cNvPr id="11" name="TextBox 10">
            <a:extLst>
              <a:ext uri="{FF2B5EF4-FFF2-40B4-BE49-F238E27FC236}">
                <a16:creationId xmlns:a16="http://schemas.microsoft.com/office/drawing/2014/main" id="{5F057261-9EE3-A47E-EAAE-997A4ADB75F0}"/>
              </a:ext>
            </a:extLst>
          </p:cNvPr>
          <p:cNvSpPr txBox="1"/>
          <p:nvPr/>
        </p:nvSpPr>
        <p:spPr>
          <a:xfrm>
            <a:off x="4068305" y="9360459"/>
            <a:ext cx="1015139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(Anonymous, 2016</a:t>
            </a:r>
            <a:r>
              <a:rPr lang="en-IN" dirty="0"/>
              <a:t>)</a:t>
            </a:r>
          </a:p>
        </p:txBody>
      </p:sp>
      <p:pic>
        <p:nvPicPr>
          <p:cNvPr id="12" name="Picture 11">
            <a:extLst>
              <a:ext uri="{FF2B5EF4-FFF2-40B4-BE49-F238E27FC236}">
                <a16:creationId xmlns:a16="http://schemas.microsoft.com/office/drawing/2014/main" id="{877014B3-9C5F-9F7F-B322-8A35AD4517A7}"/>
              </a:ext>
            </a:extLst>
          </p:cNvPr>
          <p:cNvPicPr>
            <a:picLocks noChangeAspect="1"/>
          </p:cNvPicPr>
          <p:nvPr/>
        </p:nvPicPr>
        <p:blipFill>
          <a:blip r:embed="rId6"/>
          <a:stretch>
            <a:fillRect/>
          </a:stretch>
        </p:blipFill>
        <p:spPr>
          <a:xfrm>
            <a:off x="-1188361" y="1927247"/>
            <a:ext cx="9229083" cy="3841764"/>
          </a:xfrm>
          <a:prstGeom prst="flowChartTerminator">
            <a:avLst/>
          </a:prstGeom>
        </p:spPr>
      </p:pic>
      <p:sp>
        <p:nvSpPr>
          <p:cNvPr id="13" name="Freeform 18">
            <a:extLst>
              <a:ext uri="{FF2B5EF4-FFF2-40B4-BE49-F238E27FC236}">
                <a16:creationId xmlns:a16="http://schemas.microsoft.com/office/drawing/2014/main" id="{7A840299-1B65-AD20-044C-8E25C7A6EADF}"/>
              </a:ext>
            </a:extLst>
          </p:cNvPr>
          <p:cNvSpPr/>
          <p:nvPr/>
        </p:nvSpPr>
        <p:spPr>
          <a:xfrm>
            <a:off x="16580162" y="730160"/>
            <a:ext cx="1059293" cy="1051589"/>
          </a:xfrm>
          <a:custGeom>
            <a:avLst/>
            <a:gdLst/>
            <a:ahLst/>
            <a:cxnLst/>
            <a:rect l="l" t="t" r="r" b="b"/>
            <a:pathLst>
              <a:path w="1059293" h="1051589">
                <a:moveTo>
                  <a:pt x="0" y="0"/>
                </a:moveTo>
                <a:lnTo>
                  <a:pt x="1059293" y="0"/>
                </a:lnTo>
                <a:lnTo>
                  <a:pt x="1059293" y="1051589"/>
                </a:lnTo>
                <a:lnTo>
                  <a:pt x="0" y="105158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Tree>
    <p:extLst>
      <p:ext uri="{BB962C8B-B14F-4D97-AF65-F5344CB8AC3E}">
        <p14:creationId xmlns:p14="http://schemas.microsoft.com/office/powerpoint/2010/main" val="1242345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0764D3-0064-6D75-F325-1FE48697C05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A4A6CA2-23B5-329A-AE5A-54EA99484036}"/>
              </a:ext>
            </a:extLst>
          </p:cNvPr>
          <p:cNvSpPr/>
          <p:nvPr/>
        </p:nvSpPr>
        <p:spPr>
          <a:xfrm rot="-2330928">
            <a:off x="-1203733" y="-4598012"/>
            <a:ext cx="20695466" cy="19483024"/>
          </a:xfrm>
          <a:custGeom>
            <a:avLst/>
            <a:gdLst/>
            <a:ahLst/>
            <a:cxnLst/>
            <a:rect l="l" t="t" r="r" b="b"/>
            <a:pathLst>
              <a:path w="20695466" h="19483024">
                <a:moveTo>
                  <a:pt x="6452701" y="0"/>
                </a:moveTo>
                <a:lnTo>
                  <a:pt x="20695466" y="11471469"/>
                </a:lnTo>
                <a:lnTo>
                  <a:pt x="14242765" y="19483024"/>
                </a:lnTo>
                <a:lnTo>
                  <a:pt x="0" y="8011555"/>
                </a:lnTo>
                <a:lnTo>
                  <a:pt x="6452701" y="0"/>
                </a:lnTo>
                <a:close/>
              </a:path>
            </a:pathLst>
          </a:custGeom>
          <a:blipFill>
            <a:blip r:embed="rId2"/>
            <a:stretch>
              <a:fillRect l="-23944" t="-33019" r="-20124" b="-22744"/>
            </a:stretch>
          </a:blipFill>
        </p:spPr>
      </p:sp>
      <p:grpSp>
        <p:nvGrpSpPr>
          <p:cNvPr id="16" name="Group 3">
            <a:extLst>
              <a:ext uri="{FF2B5EF4-FFF2-40B4-BE49-F238E27FC236}">
                <a16:creationId xmlns:a16="http://schemas.microsoft.com/office/drawing/2014/main" id="{CE00F0CC-8C22-C638-C4AE-E63113D39437}"/>
              </a:ext>
            </a:extLst>
          </p:cNvPr>
          <p:cNvGrpSpPr/>
          <p:nvPr/>
        </p:nvGrpSpPr>
        <p:grpSpPr>
          <a:xfrm>
            <a:off x="408488" y="449355"/>
            <a:ext cx="17471024" cy="9349650"/>
            <a:chOff x="0" y="0"/>
            <a:chExt cx="4274726" cy="2167467"/>
          </a:xfrm>
        </p:grpSpPr>
        <p:sp>
          <p:nvSpPr>
            <p:cNvPr id="17" name="Freeform 4">
              <a:extLst>
                <a:ext uri="{FF2B5EF4-FFF2-40B4-BE49-F238E27FC236}">
                  <a16:creationId xmlns:a16="http://schemas.microsoft.com/office/drawing/2014/main" id="{32CB9801-D220-3F7C-4910-79B66DCC4AB9}"/>
                </a:ext>
              </a:extLst>
            </p:cNvPr>
            <p:cNvSpPr/>
            <p:nvPr/>
          </p:nvSpPr>
          <p:spPr>
            <a:xfrm>
              <a:off x="0" y="0"/>
              <a:ext cx="4274726" cy="2167467"/>
            </a:xfrm>
            <a:custGeom>
              <a:avLst/>
              <a:gdLst/>
              <a:ahLst/>
              <a:cxnLst/>
              <a:rect l="l" t="t" r="r" b="b"/>
              <a:pathLst>
                <a:path w="4274726" h="2167467">
                  <a:moveTo>
                    <a:pt x="7155" y="0"/>
                  </a:moveTo>
                  <a:lnTo>
                    <a:pt x="4267571" y="0"/>
                  </a:lnTo>
                  <a:cubicBezTo>
                    <a:pt x="4271523" y="0"/>
                    <a:pt x="4274726" y="3203"/>
                    <a:pt x="4274726" y="7155"/>
                  </a:cubicBezTo>
                  <a:lnTo>
                    <a:pt x="4274726" y="2160312"/>
                  </a:lnTo>
                  <a:cubicBezTo>
                    <a:pt x="4274726" y="2162209"/>
                    <a:pt x="4273972" y="2164029"/>
                    <a:pt x="4272630" y="2165371"/>
                  </a:cubicBezTo>
                  <a:cubicBezTo>
                    <a:pt x="4271289" y="2166713"/>
                    <a:pt x="4269468" y="2167467"/>
                    <a:pt x="4267571" y="2167467"/>
                  </a:cubicBezTo>
                  <a:lnTo>
                    <a:pt x="7155" y="2167467"/>
                  </a:lnTo>
                  <a:cubicBezTo>
                    <a:pt x="5257" y="2167467"/>
                    <a:pt x="3437" y="2166713"/>
                    <a:pt x="2096" y="2165371"/>
                  </a:cubicBezTo>
                  <a:cubicBezTo>
                    <a:pt x="754" y="2164029"/>
                    <a:pt x="0" y="2162209"/>
                    <a:pt x="0" y="2160312"/>
                  </a:cubicBezTo>
                  <a:lnTo>
                    <a:pt x="0" y="7155"/>
                  </a:lnTo>
                  <a:cubicBezTo>
                    <a:pt x="0" y="5257"/>
                    <a:pt x="754" y="3437"/>
                    <a:pt x="2096" y="2096"/>
                  </a:cubicBezTo>
                  <a:cubicBezTo>
                    <a:pt x="3437" y="754"/>
                    <a:pt x="5257" y="0"/>
                    <a:pt x="7155" y="0"/>
                  </a:cubicBezTo>
                  <a:close/>
                </a:path>
              </a:pathLst>
            </a:custGeom>
            <a:solidFill>
              <a:srgbClr val="FFFFFF">
                <a:alpha val="57647"/>
              </a:srgbClr>
            </a:solidFill>
          </p:spPr>
        </p:sp>
        <p:sp>
          <p:nvSpPr>
            <p:cNvPr id="18" name="TextBox 5">
              <a:extLst>
                <a:ext uri="{FF2B5EF4-FFF2-40B4-BE49-F238E27FC236}">
                  <a16:creationId xmlns:a16="http://schemas.microsoft.com/office/drawing/2014/main" id="{D3974040-A42E-497C-4076-54A4E5B003A5}"/>
                </a:ext>
              </a:extLst>
            </p:cNvPr>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26" name="Freeform 4">
            <a:extLst>
              <a:ext uri="{FF2B5EF4-FFF2-40B4-BE49-F238E27FC236}">
                <a16:creationId xmlns:a16="http://schemas.microsoft.com/office/drawing/2014/main" id="{B1A2E5D1-8615-49FB-6EBA-DBCD14CDDD75}"/>
              </a:ext>
            </a:extLst>
          </p:cNvPr>
          <p:cNvSpPr/>
          <p:nvPr/>
        </p:nvSpPr>
        <p:spPr>
          <a:xfrm rot="18834445" flipH="1">
            <a:off x="163814" y="241733"/>
            <a:ext cx="1065241" cy="997152"/>
          </a:xfrm>
          <a:custGeom>
            <a:avLst/>
            <a:gdLst/>
            <a:ahLst/>
            <a:cxnLst/>
            <a:rect l="l" t="t" r="r" b="b"/>
            <a:pathLst>
              <a:path w="6838049" h="8229600">
                <a:moveTo>
                  <a:pt x="0" y="0"/>
                </a:moveTo>
                <a:lnTo>
                  <a:pt x="6838050" y="0"/>
                </a:lnTo>
                <a:lnTo>
                  <a:pt x="6838050" y="8229600"/>
                </a:lnTo>
                <a:lnTo>
                  <a:pt x="0" y="82296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dirty="0"/>
          </a:p>
        </p:txBody>
      </p:sp>
      <p:sp>
        <p:nvSpPr>
          <p:cNvPr id="3" name="TextBox 5">
            <a:extLst>
              <a:ext uri="{FF2B5EF4-FFF2-40B4-BE49-F238E27FC236}">
                <a16:creationId xmlns:a16="http://schemas.microsoft.com/office/drawing/2014/main" id="{FA37C447-73C5-B07D-0BBD-8BF6B4B167BC}"/>
              </a:ext>
            </a:extLst>
          </p:cNvPr>
          <p:cNvSpPr txBox="1"/>
          <p:nvPr/>
        </p:nvSpPr>
        <p:spPr>
          <a:xfrm>
            <a:off x="-1219200" y="-516564"/>
            <a:ext cx="20040600" cy="10846274"/>
          </a:xfrm>
          <a:prstGeom prst="rect">
            <a:avLst/>
          </a:prstGeom>
        </p:spPr>
        <p:txBody>
          <a:bodyPr lIns="50800" tIns="50800" rIns="50800" bIns="50800" rtlCol="0" anchor="ctr"/>
          <a:lstStyle/>
          <a:p>
            <a:pPr algn="ctr">
              <a:lnSpc>
                <a:spcPts val="2659"/>
              </a:lnSpc>
            </a:pPr>
            <a:endParaRPr/>
          </a:p>
        </p:txBody>
      </p:sp>
      <p:sp>
        <p:nvSpPr>
          <p:cNvPr id="4" name="Freeform 13">
            <a:extLst>
              <a:ext uri="{FF2B5EF4-FFF2-40B4-BE49-F238E27FC236}">
                <a16:creationId xmlns:a16="http://schemas.microsoft.com/office/drawing/2014/main" id="{5B54E807-3408-1C2D-CB3E-0D891564CA77}"/>
              </a:ext>
            </a:extLst>
          </p:cNvPr>
          <p:cNvSpPr/>
          <p:nvPr/>
        </p:nvSpPr>
        <p:spPr>
          <a:xfrm rot="-1902526">
            <a:off x="17069141" y="191091"/>
            <a:ext cx="1025832" cy="1025832"/>
          </a:xfrm>
          <a:custGeom>
            <a:avLst/>
            <a:gdLst/>
            <a:ahLst/>
            <a:cxnLst/>
            <a:rect l="l" t="t" r="r" b="b"/>
            <a:pathLst>
              <a:path w="1025832" h="1025832">
                <a:moveTo>
                  <a:pt x="0" y="0"/>
                </a:moveTo>
                <a:lnTo>
                  <a:pt x="1025832" y="0"/>
                </a:lnTo>
                <a:lnTo>
                  <a:pt x="1025832" y="1025832"/>
                </a:lnTo>
                <a:lnTo>
                  <a:pt x="0" y="1025832"/>
                </a:lnTo>
                <a:lnTo>
                  <a:pt x="0" y="0"/>
                </a:lnTo>
                <a:close/>
              </a:path>
            </a:pathLst>
          </a:custGeom>
          <a:blipFill>
            <a:blip r:embed="rId5"/>
            <a:stretch>
              <a:fillRect/>
            </a:stretch>
          </a:blipFill>
        </p:spPr>
      </p:sp>
      <p:sp>
        <p:nvSpPr>
          <p:cNvPr id="5" name="Text 0">
            <a:extLst>
              <a:ext uri="{FF2B5EF4-FFF2-40B4-BE49-F238E27FC236}">
                <a16:creationId xmlns:a16="http://schemas.microsoft.com/office/drawing/2014/main" id="{30439561-BD7D-D8D8-DC5A-7AB68E2323B3}"/>
              </a:ext>
            </a:extLst>
          </p:cNvPr>
          <p:cNvSpPr/>
          <p:nvPr/>
        </p:nvSpPr>
        <p:spPr>
          <a:xfrm>
            <a:off x="3066130" y="331104"/>
            <a:ext cx="9247703" cy="623530"/>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71500" indent="-571500" algn="ctr">
              <a:lnSpc>
                <a:spcPts val="4900"/>
              </a:lnSpc>
              <a:buFont typeface="Arial" panose="020B0604020202020204" pitchFamily="34" charset="0"/>
              <a:buChar char="•"/>
            </a:pPr>
            <a:endParaRPr lang="en-US" sz="4400" b="1" dirty="0">
              <a:solidFill>
                <a:schemeClr val="accent5">
                  <a:lumMod val="75000"/>
                </a:schemeClr>
              </a:solidFill>
              <a:latin typeface="Arial" panose="020B0604020202020204" pitchFamily="34" charset="0"/>
              <a:ea typeface="Barlow Bold" pitchFamily="34" charset="-122"/>
              <a:cs typeface="Arial" panose="020B0604020202020204" pitchFamily="34" charset="0"/>
            </a:endParaRPr>
          </a:p>
          <a:p>
            <a:pPr marL="571500" indent="-571500" algn="ctr">
              <a:lnSpc>
                <a:spcPts val="4900"/>
              </a:lnSpc>
              <a:buFont typeface="Arial" panose="020B0604020202020204" pitchFamily="34" charset="0"/>
              <a:buChar char="•"/>
            </a:pPr>
            <a:r>
              <a:rPr lang="en-US" sz="4400" b="1" dirty="0">
                <a:solidFill>
                  <a:schemeClr val="accent5">
                    <a:lumMod val="75000"/>
                  </a:schemeClr>
                </a:solidFill>
                <a:highlight>
                  <a:srgbClr val="E8EFFC"/>
                </a:highlight>
                <a:latin typeface="Arial" panose="020B0604020202020204" pitchFamily="34" charset="0"/>
                <a:ea typeface="Barlow Bold" pitchFamily="34" charset="-122"/>
                <a:cs typeface="Arial" panose="020B0604020202020204" pitchFamily="34" charset="0"/>
              </a:rPr>
              <a:t>Background and Context: The MSFT Failures</a:t>
            </a:r>
            <a:endParaRPr lang="en-US" sz="4400" dirty="0">
              <a:solidFill>
                <a:schemeClr val="accent5">
                  <a:lumMod val="75000"/>
                </a:schemeClr>
              </a:solidFill>
              <a:highlight>
                <a:srgbClr val="E8EFFC"/>
              </a:highlight>
              <a:latin typeface="Arial" panose="020B0604020202020204" pitchFamily="34" charset="0"/>
              <a:cs typeface="Arial" panose="020B0604020202020204" pitchFamily="34" charset="0"/>
            </a:endParaRPr>
          </a:p>
        </p:txBody>
      </p:sp>
      <p:sp>
        <p:nvSpPr>
          <p:cNvPr id="6" name="Shape 2">
            <a:extLst>
              <a:ext uri="{FF2B5EF4-FFF2-40B4-BE49-F238E27FC236}">
                <a16:creationId xmlns:a16="http://schemas.microsoft.com/office/drawing/2014/main" id="{111D95DB-8064-25C8-5C3D-8DEF52B8F428}"/>
              </a:ext>
            </a:extLst>
          </p:cNvPr>
          <p:cNvSpPr/>
          <p:nvPr/>
        </p:nvSpPr>
        <p:spPr>
          <a:xfrm>
            <a:off x="457199" y="1990032"/>
            <a:ext cx="7903609" cy="2152587"/>
          </a:xfrm>
          <a:prstGeom prst="roundRect">
            <a:avLst>
              <a:gd name="adj" fmla="val 4526"/>
            </a:avLst>
          </a:prstGeom>
          <a:solidFill>
            <a:srgbClr val="FFFFFF"/>
          </a:solidFill>
          <a:ln w="15240">
            <a:solidFill>
              <a:srgbClr val="BACFDD"/>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en-IN">
              <a:latin typeface="Arial" panose="020B0604020202020204" pitchFamily="34" charset="0"/>
              <a:cs typeface="Arial" panose="020B0604020202020204" pitchFamily="34" charset="0"/>
            </a:endParaRPr>
          </a:p>
        </p:txBody>
      </p:sp>
      <p:pic>
        <p:nvPicPr>
          <p:cNvPr id="7" name="Image 0">
            <a:extLst>
              <a:ext uri="{FF2B5EF4-FFF2-40B4-BE49-F238E27FC236}">
                <a16:creationId xmlns:a16="http://schemas.microsoft.com/office/drawing/2014/main" id="{6076819B-5608-6B3B-6183-3C166A42D483}"/>
              </a:ext>
            </a:extLst>
          </p:cNvPr>
          <p:cNvPicPr>
            <a:picLocks noChangeAspect="1"/>
          </p:cNvPicPr>
          <p:nvPr/>
        </p:nvPicPr>
        <p:blipFill>
          <a:blip r:embed="rId6"/>
          <a:stretch>
            <a:fillRect/>
          </a:stretch>
        </p:blipFill>
        <p:spPr>
          <a:xfrm>
            <a:off x="468868" y="2037129"/>
            <a:ext cx="81732" cy="2105489"/>
          </a:xfrm>
          <a:prstGeom prst="rect">
            <a:avLst/>
          </a:prstGeom>
        </p:spPr>
      </p:pic>
      <p:sp>
        <p:nvSpPr>
          <p:cNvPr id="8" name="Text 3">
            <a:extLst>
              <a:ext uri="{FF2B5EF4-FFF2-40B4-BE49-F238E27FC236}">
                <a16:creationId xmlns:a16="http://schemas.microsoft.com/office/drawing/2014/main" id="{F593F932-3A8A-2BF8-2BF5-172DD08D2EEA}"/>
              </a:ext>
            </a:extLst>
          </p:cNvPr>
          <p:cNvSpPr/>
          <p:nvPr/>
        </p:nvSpPr>
        <p:spPr>
          <a:xfrm>
            <a:off x="601210" y="2000506"/>
            <a:ext cx="2632125" cy="256663"/>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a:lnSpc>
                <a:spcPct val="150000"/>
              </a:lnSpc>
              <a:buFont typeface="Arial" panose="020B0604020202020204" pitchFamily="34" charset="0"/>
              <a:buChar char="•"/>
            </a:pPr>
            <a:r>
              <a:rPr lang="en-US" b="1" dirty="0">
                <a:solidFill>
                  <a:srgbClr val="384653"/>
                </a:solidFill>
                <a:latin typeface="Arial" panose="020B0604020202020204" pitchFamily="34" charset="0"/>
                <a:ea typeface="Barlow Bold" pitchFamily="34" charset="-122"/>
                <a:cs typeface="Arial" panose="020B0604020202020204" pitchFamily="34" charset="0"/>
              </a:rPr>
              <a:t>Unassessed Staff Reductions</a:t>
            </a:r>
            <a:endParaRPr lang="en-US" dirty="0">
              <a:latin typeface="Arial" panose="020B0604020202020204" pitchFamily="34" charset="0"/>
              <a:cs typeface="Arial" panose="020B0604020202020204" pitchFamily="34" charset="0"/>
            </a:endParaRPr>
          </a:p>
        </p:txBody>
      </p:sp>
      <p:sp>
        <p:nvSpPr>
          <p:cNvPr id="9" name="Text 4">
            <a:extLst>
              <a:ext uri="{FF2B5EF4-FFF2-40B4-BE49-F238E27FC236}">
                <a16:creationId xmlns:a16="http://schemas.microsoft.com/office/drawing/2014/main" id="{B385DD74-A971-EF0D-547D-DF728B2CC9CA}"/>
              </a:ext>
            </a:extLst>
          </p:cNvPr>
          <p:cNvSpPr/>
          <p:nvPr/>
        </p:nvSpPr>
        <p:spPr>
          <a:xfrm>
            <a:off x="586740" y="2401949"/>
            <a:ext cx="7630747" cy="1247469"/>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Between 2004 and 2007, approximately 150 staff posts were removed as part of a cost-saving drive to achieve Foundation Trust status. Crucially, no formal risk assessment was conducted to evaluate the impact of these reductions on patient care. (Healthcare Commission 2009)</a:t>
            </a:r>
            <a:endParaRPr lang="en-US" dirty="0">
              <a:latin typeface="Arial" panose="020B0604020202020204" pitchFamily="34" charset="0"/>
              <a:cs typeface="Arial" panose="020B0604020202020204" pitchFamily="34" charset="0"/>
            </a:endParaRPr>
          </a:p>
        </p:txBody>
      </p:sp>
      <p:sp>
        <p:nvSpPr>
          <p:cNvPr id="10" name="Shape 5">
            <a:extLst>
              <a:ext uri="{FF2B5EF4-FFF2-40B4-BE49-F238E27FC236}">
                <a16:creationId xmlns:a16="http://schemas.microsoft.com/office/drawing/2014/main" id="{63375A46-2E36-A960-B05C-035EF21DE6C0}"/>
              </a:ext>
            </a:extLst>
          </p:cNvPr>
          <p:cNvSpPr/>
          <p:nvPr/>
        </p:nvSpPr>
        <p:spPr>
          <a:xfrm>
            <a:off x="8635077" y="1998668"/>
            <a:ext cx="8785894" cy="2083662"/>
          </a:xfrm>
          <a:prstGeom prst="roundRect">
            <a:avLst>
              <a:gd name="adj" fmla="val 4526"/>
            </a:avLst>
          </a:prstGeom>
          <a:solidFill>
            <a:schemeClr val="bg1">
              <a:lumMod val="95000"/>
            </a:schemeClr>
          </a:solidFill>
          <a:ln w="15240">
            <a:solidFill>
              <a:srgbClr val="BACFDD"/>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en-IN">
              <a:latin typeface="Arial" panose="020B0604020202020204" pitchFamily="34" charset="0"/>
              <a:cs typeface="Arial" panose="020B0604020202020204" pitchFamily="34" charset="0"/>
            </a:endParaRPr>
          </a:p>
        </p:txBody>
      </p:sp>
      <p:pic>
        <p:nvPicPr>
          <p:cNvPr id="11" name="Image 1">
            <a:extLst>
              <a:ext uri="{FF2B5EF4-FFF2-40B4-BE49-F238E27FC236}">
                <a16:creationId xmlns:a16="http://schemas.microsoft.com/office/drawing/2014/main" id="{38B7CDBE-A7EC-ECE0-C312-EE93E243C703}"/>
              </a:ext>
            </a:extLst>
          </p:cNvPr>
          <p:cNvPicPr>
            <a:picLocks noChangeAspect="1"/>
          </p:cNvPicPr>
          <p:nvPr/>
        </p:nvPicPr>
        <p:blipFill>
          <a:blip r:embed="rId6"/>
          <a:stretch>
            <a:fillRect/>
          </a:stretch>
        </p:blipFill>
        <p:spPr>
          <a:xfrm>
            <a:off x="8619837" y="2029792"/>
            <a:ext cx="61520" cy="2052538"/>
          </a:xfrm>
          <a:prstGeom prst="rect">
            <a:avLst/>
          </a:prstGeom>
        </p:spPr>
      </p:pic>
      <p:sp>
        <p:nvSpPr>
          <p:cNvPr id="12" name="Text 6">
            <a:extLst>
              <a:ext uri="{FF2B5EF4-FFF2-40B4-BE49-F238E27FC236}">
                <a16:creationId xmlns:a16="http://schemas.microsoft.com/office/drawing/2014/main" id="{CDEF3BFE-4AB2-1B4B-53D6-57EECEB2E657}"/>
              </a:ext>
            </a:extLst>
          </p:cNvPr>
          <p:cNvSpPr/>
          <p:nvPr/>
        </p:nvSpPr>
        <p:spPr>
          <a:xfrm>
            <a:off x="8825577" y="2012983"/>
            <a:ext cx="2792304" cy="248445"/>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a:lnSpc>
                <a:spcPct val="150000"/>
              </a:lnSpc>
              <a:buFont typeface="Arial" panose="020B0604020202020204" pitchFamily="34" charset="0"/>
              <a:buChar char="•"/>
            </a:pPr>
            <a:r>
              <a:rPr lang="en-US" b="1" dirty="0">
                <a:solidFill>
                  <a:schemeClr val="accent6">
                    <a:lumMod val="50000"/>
                  </a:schemeClr>
                </a:solidFill>
                <a:latin typeface="Arial" panose="020B0604020202020204" pitchFamily="34" charset="0"/>
                <a:ea typeface="Barlow Bold" pitchFamily="34" charset="-122"/>
                <a:cs typeface="Arial" panose="020B0604020202020204" pitchFamily="34" charset="0"/>
              </a:rPr>
              <a:t>Dismissed Mortality Data</a:t>
            </a:r>
            <a:endParaRPr lang="en-US" dirty="0">
              <a:solidFill>
                <a:schemeClr val="accent6">
                  <a:lumMod val="50000"/>
                </a:schemeClr>
              </a:solidFill>
              <a:latin typeface="Arial" panose="020B0604020202020204" pitchFamily="34" charset="0"/>
              <a:cs typeface="Arial" panose="020B0604020202020204" pitchFamily="34" charset="0"/>
            </a:endParaRPr>
          </a:p>
        </p:txBody>
      </p:sp>
      <p:sp>
        <p:nvSpPr>
          <p:cNvPr id="13" name="Text 7">
            <a:extLst>
              <a:ext uri="{FF2B5EF4-FFF2-40B4-BE49-F238E27FC236}">
                <a16:creationId xmlns:a16="http://schemas.microsoft.com/office/drawing/2014/main" id="{FCEAD836-1903-962B-AB4D-1BA6C112D471}"/>
              </a:ext>
            </a:extLst>
          </p:cNvPr>
          <p:cNvSpPr/>
          <p:nvPr/>
        </p:nvSpPr>
        <p:spPr>
          <a:xfrm>
            <a:off x="8810336" y="2369833"/>
            <a:ext cx="8336367" cy="1207524"/>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Dr Foster Intelligence ranked Mid Staffordshire among the worst-performing Trusts for mortality between 2003–2006. Senior leadership, however, attributed these high Hospital Standardised Mortality Ratios to coding problems rather than genuine clinical failings. (Healthcare Commission 2009)</a:t>
            </a:r>
            <a:endParaRPr lang="en-US" dirty="0">
              <a:latin typeface="Arial" panose="020B0604020202020204" pitchFamily="34" charset="0"/>
              <a:cs typeface="Arial" panose="020B0604020202020204" pitchFamily="34" charset="0"/>
            </a:endParaRPr>
          </a:p>
        </p:txBody>
      </p:sp>
      <p:sp>
        <p:nvSpPr>
          <p:cNvPr id="14" name="Shape 8">
            <a:extLst>
              <a:ext uri="{FF2B5EF4-FFF2-40B4-BE49-F238E27FC236}">
                <a16:creationId xmlns:a16="http://schemas.microsoft.com/office/drawing/2014/main" id="{C8C674FB-49DA-C71E-A005-ECB965CD4A31}"/>
              </a:ext>
            </a:extLst>
          </p:cNvPr>
          <p:cNvSpPr/>
          <p:nvPr/>
        </p:nvSpPr>
        <p:spPr>
          <a:xfrm>
            <a:off x="495771" y="4363897"/>
            <a:ext cx="7863598" cy="2125851"/>
          </a:xfrm>
          <a:prstGeom prst="roundRect">
            <a:avLst>
              <a:gd name="adj" fmla="val 4526"/>
            </a:avLst>
          </a:prstGeom>
          <a:solidFill>
            <a:schemeClr val="accent5">
              <a:lumMod val="20000"/>
              <a:lumOff val="80000"/>
            </a:schemeClr>
          </a:solidFill>
          <a:ln w="15240">
            <a:solidFill>
              <a:srgbClr val="BACFDD"/>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en-IN">
              <a:latin typeface="Arial" panose="020B0604020202020204" pitchFamily="34" charset="0"/>
              <a:cs typeface="Arial" panose="020B0604020202020204" pitchFamily="34" charset="0"/>
            </a:endParaRPr>
          </a:p>
        </p:txBody>
      </p:sp>
      <p:pic>
        <p:nvPicPr>
          <p:cNvPr id="15" name="Image 2">
            <a:extLst>
              <a:ext uri="{FF2B5EF4-FFF2-40B4-BE49-F238E27FC236}">
                <a16:creationId xmlns:a16="http://schemas.microsoft.com/office/drawing/2014/main" id="{54476D5A-D523-BD6C-0741-3E66E06E3B15}"/>
              </a:ext>
            </a:extLst>
          </p:cNvPr>
          <p:cNvPicPr>
            <a:picLocks noChangeAspect="1"/>
          </p:cNvPicPr>
          <p:nvPr/>
        </p:nvPicPr>
        <p:blipFill>
          <a:blip r:embed="rId6"/>
          <a:stretch>
            <a:fillRect/>
          </a:stretch>
        </p:blipFill>
        <p:spPr>
          <a:xfrm>
            <a:off x="480531" y="4406085"/>
            <a:ext cx="88752" cy="2034777"/>
          </a:xfrm>
          <a:prstGeom prst="rect">
            <a:avLst/>
          </a:prstGeom>
        </p:spPr>
      </p:pic>
      <p:sp>
        <p:nvSpPr>
          <p:cNvPr id="23" name="Text 9">
            <a:extLst>
              <a:ext uri="{FF2B5EF4-FFF2-40B4-BE49-F238E27FC236}">
                <a16:creationId xmlns:a16="http://schemas.microsoft.com/office/drawing/2014/main" id="{854896E6-77B3-F067-686F-1E8D84E8CBE6}"/>
              </a:ext>
            </a:extLst>
          </p:cNvPr>
          <p:cNvSpPr/>
          <p:nvPr/>
        </p:nvSpPr>
        <p:spPr>
          <a:xfrm>
            <a:off x="686270" y="4436949"/>
            <a:ext cx="3180852" cy="248445"/>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a:lnSpc>
                <a:spcPct val="150000"/>
              </a:lnSpc>
              <a:buFont typeface="Arial" panose="020B0604020202020204" pitchFamily="34" charset="0"/>
              <a:buChar char="•"/>
            </a:pPr>
            <a:r>
              <a:rPr lang="en-US" b="1" dirty="0">
                <a:solidFill>
                  <a:schemeClr val="accent6">
                    <a:lumMod val="50000"/>
                  </a:schemeClr>
                </a:solidFill>
                <a:latin typeface="Arial" panose="020B0604020202020204" pitchFamily="34" charset="0"/>
                <a:ea typeface="Barlow Bold" pitchFamily="34" charset="-122"/>
                <a:cs typeface="Arial" panose="020B0604020202020204" pitchFamily="34" charset="0"/>
              </a:rPr>
              <a:t>Escalating Patient Dissatisfaction</a:t>
            </a:r>
            <a:endParaRPr lang="en-US" dirty="0">
              <a:solidFill>
                <a:schemeClr val="accent6">
                  <a:lumMod val="50000"/>
                </a:schemeClr>
              </a:solidFill>
              <a:latin typeface="Arial" panose="020B0604020202020204" pitchFamily="34" charset="0"/>
              <a:cs typeface="Arial" panose="020B0604020202020204" pitchFamily="34" charset="0"/>
            </a:endParaRPr>
          </a:p>
        </p:txBody>
      </p:sp>
      <p:sp>
        <p:nvSpPr>
          <p:cNvPr id="28" name="Text 10">
            <a:extLst>
              <a:ext uri="{FF2B5EF4-FFF2-40B4-BE49-F238E27FC236}">
                <a16:creationId xmlns:a16="http://schemas.microsoft.com/office/drawing/2014/main" id="{64FF9C45-A64D-E619-CC4A-7402ED603453}"/>
              </a:ext>
            </a:extLst>
          </p:cNvPr>
          <p:cNvSpPr/>
          <p:nvPr/>
        </p:nvSpPr>
        <p:spPr>
          <a:xfrm>
            <a:off x="686270" y="4821625"/>
            <a:ext cx="7435290" cy="1207527"/>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By 2004–05, patient complaints regarding basic nursing care were already among the highest in England, placing the Trust in the worst-performing group for patient dissatisfaction. These critical warnings were not adequately addressed. (Healthcare Commission 2009)</a:t>
            </a:r>
            <a:endParaRPr lang="en-US" dirty="0">
              <a:latin typeface="Arial" panose="020B0604020202020204" pitchFamily="34" charset="0"/>
              <a:cs typeface="Arial" panose="020B0604020202020204" pitchFamily="34" charset="0"/>
            </a:endParaRPr>
          </a:p>
        </p:txBody>
      </p:sp>
      <p:sp>
        <p:nvSpPr>
          <p:cNvPr id="29" name="Shape 11">
            <a:extLst>
              <a:ext uri="{FF2B5EF4-FFF2-40B4-BE49-F238E27FC236}">
                <a16:creationId xmlns:a16="http://schemas.microsoft.com/office/drawing/2014/main" id="{B9288F32-84DB-7CF1-DE41-FB8593B08DFB}"/>
              </a:ext>
            </a:extLst>
          </p:cNvPr>
          <p:cNvSpPr/>
          <p:nvPr/>
        </p:nvSpPr>
        <p:spPr>
          <a:xfrm>
            <a:off x="8635077" y="4363897"/>
            <a:ext cx="8785894" cy="2125851"/>
          </a:xfrm>
          <a:prstGeom prst="roundRect">
            <a:avLst>
              <a:gd name="adj" fmla="val 4526"/>
            </a:avLst>
          </a:prstGeom>
          <a:solidFill>
            <a:srgbClr val="FFFFFF"/>
          </a:solidFill>
          <a:ln w="15240">
            <a:solidFill>
              <a:srgbClr val="BACFDD"/>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a:latin typeface="Arial" panose="020B0604020202020204" pitchFamily="34" charset="0"/>
              <a:cs typeface="Arial" panose="020B0604020202020204" pitchFamily="34" charset="0"/>
            </a:endParaRPr>
          </a:p>
        </p:txBody>
      </p:sp>
      <p:pic>
        <p:nvPicPr>
          <p:cNvPr id="30" name="Image 3">
            <a:extLst>
              <a:ext uri="{FF2B5EF4-FFF2-40B4-BE49-F238E27FC236}">
                <a16:creationId xmlns:a16="http://schemas.microsoft.com/office/drawing/2014/main" id="{F0019924-EAEE-CCCF-2DF0-156BD0B067B2}"/>
              </a:ext>
            </a:extLst>
          </p:cNvPr>
          <p:cNvPicPr>
            <a:picLocks noChangeAspect="1"/>
          </p:cNvPicPr>
          <p:nvPr/>
        </p:nvPicPr>
        <p:blipFill>
          <a:blip r:embed="rId6"/>
          <a:stretch>
            <a:fillRect/>
          </a:stretch>
        </p:blipFill>
        <p:spPr>
          <a:xfrm>
            <a:off x="8595777" y="4404750"/>
            <a:ext cx="72255" cy="2011318"/>
          </a:xfrm>
          <a:prstGeom prst="rect">
            <a:avLst/>
          </a:prstGeom>
        </p:spPr>
      </p:pic>
      <p:sp>
        <p:nvSpPr>
          <p:cNvPr id="31" name="Text 12">
            <a:extLst>
              <a:ext uri="{FF2B5EF4-FFF2-40B4-BE49-F238E27FC236}">
                <a16:creationId xmlns:a16="http://schemas.microsoft.com/office/drawing/2014/main" id="{F906076D-3D35-71F5-70C2-BF1610B43662}"/>
              </a:ext>
            </a:extLst>
          </p:cNvPr>
          <p:cNvSpPr/>
          <p:nvPr/>
        </p:nvSpPr>
        <p:spPr>
          <a:xfrm>
            <a:off x="8810336" y="4475122"/>
            <a:ext cx="2876459" cy="253475"/>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a:lnSpc>
                <a:spcPct val="150000"/>
              </a:lnSpc>
              <a:buFont typeface="Arial" panose="020B0604020202020204" pitchFamily="34" charset="0"/>
              <a:buChar char="•"/>
            </a:pPr>
            <a:r>
              <a:rPr lang="en-US" b="1" dirty="0">
                <a:solidFill>
                  <a:schemeClr val="accent1">
                    <a:lumMod val="75000"/>
                  </a:schemeClr>
                </a:solidFill>
                <a:latin typeface="Arial" panose="020B0604020202020204" pitchFamily="34" charset="0"/>
                <a:ea typeface="Barlow Bold" pitchFamily="34" charset="-122"/>
                <a:cs typeface="Arial" panose="020B0604020202020204" pitchFamily="34" charset="0"/>
              </a:rPr>
              <a:t>Low Staff Confidence in Care</a:t>
            </a:r>
            <a:endParaRPr lang="en-US" dirty="0">
              <a:solidFill>
                <a:schemeClr val="accent1">
                  <a:lumMod val="75000"/>
                </a:schemeClr>
              </a:solidFill>
              <a:latin typeface="Arial" panose="020B0604020202020204" pitchFamily="34" charset="0"/>
              <a:cs typeface="Arial" panose="020B0604020202020204" pitchFamily="34" charset="0"/>
            </a:endParaRPr>
          </a:p>
        </p:txBody>
      </p:sp>
      <p:sp>
        <p:nvSpPr>
          <p:cNvPr id="32" name="Text 13">
            <a:extLst>
              <a:ext uri="{FF2B5EF4-FFF2-40B4-BE49-F238E27FC236}">
                <a16:creationId xmlns:a16="http://schemas.microsoft.com/office/drawing/2014/main" id="{7B220741-C840-3D92-AC05-A6F997A763E0}"/>
              </a:ext>
            </a:extLst>
          </p:cNvPr>
          <p:cNvSpPr/>
          <p:nvPr/>
        </p:nvSpPr>
        <p:spPr>
          <a:xfrm>
            <a:off x="8790820" y="4936252"/>
            <a:ext cx="8393743" cy="1231975"/>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National staff survey data in 2006 revealed extremely low staff confidence, with fewer than one-third of employees happy for a family member to be treated at the Trust significantly below national averages. (Francis 2013)</a:t>
            </a:r>
            <a:endParaRPr lang="en-US" dirty="0">
              <a:latin typeface="Arial" panose="020B0604020202020204" pitchFamily="34" charset="0"/>
              <a:cs typeface="Arial" panose="020B0604020202020204" pitchFamily="34" charset="0"/>
            </a:endParaRPr>
          </a:p>
        </p:txBody>
      </p:sp>
      <p:sp>
        <p:nvSpPr>
          <p:cNvPr id="33" name="Shape 15">
            <a:extLst>
              <a:ext uri="{FF2B5EF4-FFF2-40B4-BE49-F238E27FC236}">
                <a16:creationId xmlns:a16="http://schemas.microsoft.com/office/drawing/2014/main" id="{2D731C12-7084-AF22-1037-9DC1CF0591E7}"/>
              </a:ext>
            </a:extLst>
          </p:cNvPr>
          <p:cNvSpPr/>
          <p:nvPr/>
        </p:nvSpPr>
        <p:spPr>
          <a:xfrm>
            <a:off x="539425" y="6662776"/>
            <a:ext cx="5421392" cy="3282258"/>
          </a:xfrm>
          <a:prstGeom prst="roundRect">
            <a:avLst>
              <a:gd name="adj" fmla="val 3603"/>
            </a:avLst>
          </a:prstGeom>
          <a:solidFill>
            <a:srgbClr val="FFFFFF"/>
          </a:solidFill>
          <a:ln w="15240">
            <a:solidFill>
              <a:srgbClr val="BACFDD"/>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en-IN">
              <a:latin typeface="Arial" panose="020B0604020202020204" pitchFamily="34" charset="0"/>
              <a:cs typeface="Arial" panose="020B0604020202020204" pitchFamily="34" charset="0"/>
            </a:endParaRPr>
          </a:p>
        </p:txBody>
      </p:sp>
      <p:pic>
        <p:nvPicPr>
          <p:cNvPr id="34" name="Image 4">
            <a:extLst>
              <a:ext uri="{FF2B5EF4-FFF2-40B4-BE49-F238E27FC236}">
                <a16:creationId xmlns:a16="http://schemas.microsoft.com/office/drawing/2014/main" id="{D74974CE-01F6-BC3F-1D57-DD7DDCCF32D7}"/>
              </a:ext>
            </a:extLst>
          </p:cNvPr>
          <p:cNvPicPr>
            <a:picLocks noChangeAspect="1"/>
          </p:cNvPicPr>
          <p:nvPr/>
        </p:nvPicPr>
        <p:blipFill>
          <a:blip r:embed="rId7"/>
          <a:stretch>
            <a:fillRect/>
          </a:stretch>
        </p:blipFill>
        <p:spPr>
          <a:xfrm flipH="1">
            <a:off x="492456" y="6739443"/>
            <a:ext cx="93938" cy="3128923"/>
          </a:xfrm>
          <a:prstGeom prst="rect">
            <a:avLst/>
          </a:prstGeom>
        </p:spPr>
      </p:pic>
      <p:sp>
        <p:nvSpPr>
          <p:cNvPr id="35" name="Text 16">
            <a:extLst>
              <a:ext uri="{FF2B5EF4-FFF2-40B4-BE49-F238E27FC236}">
                <a16:creationId xmlns:a16="http://schemas.microsoft.com/office/drawing/2014/main" id="{2503D4FF-A040-0570-B37F-259FB9BA7314}"/>
              </a:ext>
            </a:extLst>
          </p:cNvPr>
          <p:cNvSpPr/>
          <p:nvPr/>
        </p:nvSpPr>
        <p:spPr>
          <a:xfrm>
            <a:off x="729924" y="6807557"/>
            <a:ext cx="3200097" cy="291888"/>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a:lnSpc>
                <a:spcPct val="150000"/>
              </a:lnSpc>
              <a:buFont typeface="Arial" panose="020B0604020202020204" pitchFamily="34" charset="0"/>
              <a:buChar char="•"/>
            </a:pPr>
            <a:r>
              <a:rPr lang="en-US" b="1" dirty="0">
                <a:solidFill>
                  <a:schemeClr val="tx2">
                    <a:lumMod val="60000"/>
                    <a:lumOff val="40000"/>
                  </a:schemeClr>
                </a:solidFill>
                <a:latin typeface="Arial" panose="020B0604020202020204" pitchFamily="34" charset="0"/>
                <a:ea typeface="Barlow Bold" pitchFamily="34" charset="-122"/>
                <a:cs typeface="Arial" panose="020B0604020202020204" pitchFamily="34" charset="0"/>
              </a:rPr>
              <a:t>Board Focus on Finance Over Care</a:t>
            </a:r>
            <a:endParaRPr lang="en-US"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36" name="Text 17">
            <a:extLst>
              <a:ext uri="{FF2B5EF4-FFF2-40B4-BE49-F238E27FC236}">
                <a16:creationId xmlns:a16="http://schemas.microsoft.com/office/drawing/2014/main" id="{76CCB419-B178-87FB-59EF-A7D599ADF503}"/>
              </a:ext>
            </a:extLst>
          </p:cNvPr>
          <p:cNvSpPr/>
          <p:nvPr/>
        </p:nvSpPr>
        <p:spPr>
          <a:xfrm>
            <a:off x="712933" y="7320724"/>
            <a:ext cx="5001159" cy="1986141"/>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Board minutes from 2005–2007 show extensive time dedicated to finance, marketing, and Foundation Trust application progress. Patient safety concerns, complaint trends, and mortality alerts received minimal board-level scrutiny. (Francis 2013)</a:t>
            </a:r>
            <a:endParaRPr lang="en-US" dirty="0">
              <a:latin typeface="Arial" panose="020B0604020202020204" pitchFamily="34" charset="0"/>
              <a:cs typeface="Arial" panose="020B0604020202020204" pitchFamily="34" charset="0"/>
            </a:endParaRPr>
          </a:p>
        </p:txBody>
      </p:sp>
      <p:sp>
        <p:nvSpPr>
          <p:cNvPr id="37" name="Shape 18">
            <a:extLst>
              <a:ext uri="{FF2B5EF4-FFF2-40B4-BE49-F238E27FC236}">
                <a16:creationId xmlns:a16="http://schemas.microsoft.com/office/drawing/2014/main" id="{925E91A5-1ABE-9980-1F81-272843FDEA77}"/>
              </a:ext>
            </a:extLst>
          </p:cNvPr>
          <p:cNvSpPr/>
          <p:nvPr/>
        </p:nvSpPr>
        <p:spPr>
          <a:xfrm>
            <a:off x="6148789" y="6662777"/>
            <a:ext cx="5353575" cy="3282258"/>
          </a:xfrm>
          <a:prstGeom prst="roundRect">
            <a:avLst>
              <a:gd name="adj" fmla="val 3603"/>
            </a:avLst>
          </a:prstGeom>
          <a:solidFill>
            <a:srgbClr val="FFFFFF"/>
          </a:solidFill>
          <a:ln w="15240">
            <a:solidFill>
              <a:srgbClr val="BACFDD"/>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en-IN">
              <a:latin typeface="Arial" panose="020B0604020202020204" pitchFamily="34" charset="0"/>
              <a:cs typeface="Arial" panose="020B0604020202020204" pitchFamily="34" charset="0"/>
            </a:endParaRPr>
          </a:p>
        </p:txBody>
      </p:sp>
      <p:pic>
        <p:nvPicPr>
          <p:cNvPr id="38" name="Image 5">
            <a:extLst>
              <a:ext uri="{FF2B5EF4-FFF2-40B4-BE49-F238E27FC236}">
                <a16:creationId xmlns:a16="http://schemas.microsoft.com/office/drawing/2014/main" id="{01CC7EBE-4D44-E151-D606-C1128E424BA6}"/>
              </a:ext>
            </a:extLst>
          </p:cNvPr>
          <p:cNvPicPr>
            <a:picLocks noChangeAspect="1"/>
          </p:cNvPicPr>
          <p:nvPr/>
        </p:nvPicPr>
        <p:blipFill>
          <a:blip r:embed="rId7"/>
          <a:stretch>
            <a:fillRect/>
          </a:stretch>
        </p:blipFill>
        <p:spPr>
          <a:xfrm>
            <a:off x="6133549" y="6664979"/>
            <a:ext cx="98433" cy="3203387"/>
          </a:xfrm>
          <a:prstGeom prst="rect">
            <a:avLst/>
          </a:prstGeom>
        </p:spPr>
      </p:pic>
      <p:sp>
        <p:nvSpPr>
          <p:cNvPr id="39" name="Text 19">
            <a:extLst>
              <a:ext uri="{FF2B5EF4-FFF2-40B4-BE49-F238E27FC236}">
                <a16:creationId xmlns:a16="http://schemas.microsoft.com/office/drawing/2014/main" id="{9D157ABB-3A0C-AD88-4254-819657C2527E}"/>
              </a:ext>
            </a:extLst>
          </p:cNvPr>
          <p:cNvSpPr/>
          <p:nvPr/>
        </p:nvSpPr>
        <p:spPr>
          <a:xfrm>
            <a:off x="6427872" y="6803121"/>
            <a:ext cx="2109806" cy="291887"/>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a:lnSpc>
                <a:spcPct val="150000"/>
              </a:lnSpc>
              <a:buFont typeface="Arial" panose="020B0604020202020204" pitchFamily="34" charset="0"/>
              <a:buChar char="•"/>
            </a:pPr>
            <a:r>
              <a:rPr lang="en-US" b="1" dirty="0">
                <a:solidFill>
                  <a:schemeClr val="accent2">
                    <a:lumMod val="75000"/>
                  </a:schemeClr>
                </a:solidFill>
                <a:latin typeface="Arial" panose="020B0604020202020204" pitchFamily="34" charset="0"/>
                <a:ea typeface="Barlow Bold" pitchFamily="34" charset="-122"/>
                <a:cs typeface="Arial" panose="020B0604020202020204" pitchFamily="34" charset="0"/>
              </a:rPr>
              <a:t>Lack of Transparency</a:t>
            </a:r>
            <a:endParaRPr lang="en-US" dirty="0">
              <a:solidFill>
                <a:schemeClr val="accent2">
                  <a:lumMod val="75000"/>
                </a:schemeClr>
              </a:solidFill>
              <a:latin typeface="Arial" panose="020B0604020202020204" pitchFamily="34" charset="0"/>
              <a:cs typeface="Arial" panose="020B0604020202020204" pitchFamily="34" charset="0"/>
            </a:endParaRPr>
          </a:p>
        </p:txBody>
      </p:sp>
      <p:sp>
        <p:nvSpPr>
          <p:cNvPr id="40" name="Text 20">
            <a:extLst>
              <a:ext uri="{FF2B5EF4-FFF2-40B4-BE49-F238E27FC236}">
                <a16:creationId xmlns:a16="http://schemas.microsoft.com/office/drawing/2014/main" id="{0EABC715-9DBE-1AED-CE98-88E142B77169}"/>
              </a:ext>
            </a:extLst>
          </p:cNvPr>
          <p:cNvSpPr/>
          <p:nvPr/>
        </p:nvSpPr>
        <p:spPr>
          <a:xfrm>
            <a:off x="6339829" y="7356909"/>
            <a:ext cx="5136656" cy="1702408"/>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The Trust frequently used private board sessions to discuss major decisions, including ward closures and bed reductions. This restricted transparency and limited external challenge, contributing to deteriorating standards of care. (Healthcare Commission 2009)</a:t>
            </a:r>
            <a:endParaRPr lang="en-US" dirty="0">
              <a:latin typeface="Arial" panose="020B0604020202020204" pitchFamily="34" charset="0"/>
              <a:cs typeface="Arial" panose="020B0604020202020204" pitchFamily="34" charset="0"/>
            </a:endParaRPr>
          </a:p>
        </p:txBody>
      </p:sp>
      <p:sp>
        <p:nvSpPr>
          <p:cNvPr id="41" name="Shape 21">
            <a:extLst>
              <a:ext uri="{FF2B5EF4-FFF2-40B4-BE49-F238E27FC236}">
                <a16:creationId xmlns:a16="http://schemas.microsoft.com/office/drawing/2014/main" id="{226375B1-D073-580A-4728-32D6D8324CDA}"/>
              </a:ext>
            </a:extLst>
          </p:cNvPr>
          <p:cNvSpPr/>
          <p:nvPr/>
        </p:nvSpPr>
        <p:spPr>
          <a:xfrm>
            <a:off x="11672375" y="6677629"/>
            <a:ext cx="6320004" cy="3282258"/>
          </a:xfrm>
          <a:prstGeom prst="roundRect">
            <a:avLst>
              <a:gd name="adj" fmla="val 3603"/>
            </a:avLst>
          </a:prstGeom>
          <a:solidFill>
            <a:schemeClr val="accent1">
              <a:lumMod val="20000"/>
              <a:lumOff val="80000"/>
            </a:schemeClr>
          </a:solidFill>
          <a:ln w="15240">
            <a:solidFill>
              <a:srgbClr val="BACFDD"/>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en-IN">
              <a:latin typeface="Arial" panose="020B0604020202020204" pitchFamily="34" charset="0"/>
              <a:cs typeface="Arial" panose="020B0604020202020204" pitchFamily="34" charset="0"/>
            </a:endParaRPr>
          </a:p>
        </p:txBody>
      </p:sp>
      <p:pic>
        <p:nvPicPr>
          <p:cNvPr id="42" name="Image 6">
            <a:extLst>
              <a:ext uri="{FF2B5EF4-FFF2-40B4-BE49-F238E27FC236}">
                <a16:creationId xmlns:a16="http://schemas.microsoft.com/office/drawing/2014/main" id="{650777A3-316C-AFF0-446B-E1FC22B508D6}"/>
              </a:ext>
            </a:extLst>
          </p:cNvPr>
          <p:cNvPicPr>
            <a:picLocks noChangeAspect="1"/>
          </p:cNvPicPr>
          <p:nvPr/>
        </p:nvPicPr>
        <p:blipFill>
          <a:blip r:embed="rId7"/>
          <a:stretch>
            <a:fillRect/>
          </a:stretch>
        </p:blipFill>
        <p:spPr>
          <a:xfrm>
            <a:off x="11657134" y="6677628"/>
            <a:ext cx="95793" cy="3190738"/>
          </a:xfrm>
          <a:prstGeom prst="rect">
            <a:avLst/>
          </a:prstGeom>
        </p:spPr>
      </p:pic>
      <p:sp>
        <p:nvSpPr>
          <p:cNvPr id="43" name="Text 22">
            <a:extLst>
              <a:ext uri="{FF2B5EF4-FFF2-40B4-BE49-F238E27FC236}">
                <a16:creationId xmlns:a16="http://schemas.microsoft.com/office/drawing/2014/main" id="{50EED186-CEBF-3F10-7A59-858CD093B4EB}"/>
              </a:ext>
            </a:extLst>
          </p:cNvPr>
          <p:cNvSpPr/>
          <p:nvPr/>
        </p:nvSpPr>
        <p:spPr>
          <a:xfrm>
            <a:off x="11862875" y="6822409"/>
            <a:ext cx="3712778" cy="291888"/>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a:lnSpc>
                <a:spcPct val="150000"/>
              </a:lnSpc>
              <a:buFont typeface="Arial" panose="020B0604020202020204" pitchFamily="34" charset="0"/>
              <a:buChar char="•"/>
            </a:pPr>
            <a:r>
              <a:rPr lang="en-US" b="1" dirty="0">
                <a:solidFill>
                  <a:schemeClr val="accent6">
                    <a:lumMod val="50000"/>
                  </a:schemeClr>
                </a:solidFill>
                <a:latin typeface="Arial" panose="020B0604020202020204" pitchFamily="34" charset="0"/>
                <a:ea typeface="Barlow Bold" pitchFamily="34" charset="-122"/>
                <a:cs typeface="Arial" panose="020B0604020202020204" pitchFamily="34" charset="0"/>
              </a:rPr>
              <a:t>Fragmented Regulatory Oversight</a:t>
            </a:r>
            <a:endParaRPr lang="en-US" dirty="0">
              <a:solidFill>
                <a:schemeClr val="accent6">
                  <a:lumMod val="50000"/>
                </a:schemeClr>
              </a:solidFill>
              <a:latin typeface="Arial" panose="020B0604020202020204" pitchFamily="34" charset="0"/>
              <a:cs typeface="Arial" panose="020B0604020202020204" pitchFamily="34" charset="0"/>
            </a:endParaRPr>
          </a:p>
        </p:txBody>
      </p:sp>
      <p:sp>
        <p:nvSpPr>
          <p:cNvPr id="44" name="Text 23">
            <a:extLst>
              <a:ext uri="{FF2B5EF4-FFF2-40B4-BE49-F238E27FC236}">
                <a16:creationId xmlns:a16="http://schemas.microsoft.com/office/drawing/2014/main" id="{BC0E1E0D-44D2-03F6-5E3D-5260A821083C}"/>
              </a:ext>
            </a:extLst>
          </p:cNvPr>
          <p:cNvSpPr/>
          <p:nvPr/>
        </p:nvSpPr>
        <p:spPr>
          <a:xfrm>
            <a:off x="11862875" y="7437128"/>
            <a:ext cx="5830116" cy="1702408"/>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Failures were prolonged due to fragmented regulatory oversight, with unclear accountability among the Primary Care Trust, Strategic Health Authority, and Healthcare Commission, delaying decisive intervention. (Health Committee 2013)</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1977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6"/>
                                        </p:tgtEl>
                                        <p:attrNameLst>
                                          <p:attrName>r</p:attrName>
                                        </p:attrNameLst>
                                      </p:cBhvr>
                                    </p:animRot>
                                    <p:animRot by="-240000">
                                      <p:cBhvr>
                                        <p:cTn id="7" dur="200" fill="hold">
                                          <p:stCondLst>
                                            <p:cond delay="200"/>
                                          </p:stCondLst>
                                        </p:cTn>
                                        <p:tgtEl>
                                          <p:spTgt spid="6"/>
                                        </p:tgtEl>
                                        <p:attrNameLst>
                                          <p:attrName>r</p:attrName>
                                        </p:attrNameLst>
                                      </p:cBhvr>
                                    </p:animRot>
                                    <p:animRot by="240000">
                                      <p:cBhvr>
                                        <p:cTn id="8" dur="200" fill="hold">
                                          <p:stCondLst>
                                            <p:cond delay="400"/>
                                          </p:stCondLst>
                                        </p:cTn>
                                        <p:tgtEl>
                                          <p:spTgt spid="6"/>
                                        </p:tgtEl>
                                        <p:attrNameLst>
                                          <p:attrName>r</p:attrName>
                                        </p:attrNameLst>
                                      </p:cBhvr>
                                    </p:animRot>
                                    <p:animRot by="-240000">
                                      <p:cBhvr>
                                        <p:cTn id="9" dur="200" fill="hold">
                                          <p:stCondLst>
                                            <p:cond delay="600"/>
                                          </p:stCondLst>
                                        </p:cTn>
                                        <p:tgtEl>
                                          <p:spTgt spid="6"/>
                                        </p:tgtEl>
                                        <p:attrNameLst>
                                          <p:attrName>r</p:attrName>
                                        </p:attrNameLst>
                                      </p:cBhvr>
                                    </p:animRot>
                                    <p:animRot by="120000">
                                      <p:cBhvr>
                                        <p:cTn id="10" dur="200" fill="hold">
                                          <p:stCondLst>
                                            <p:cond delay="800"/>
                                          </p:stCondLst>
                                        </p:cTn>
                                        <p:tgtEl>
                                          <p:spTgt spid="6"/>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2" presetClass="emph" presetSubtype="0" fill="hold" grpId="0" nodeType="clickEffect">
                                  <p:stCondLst>
                                    <p:cond delay="0"/>
                                  </p:stCondLst>
                                  <p:childTnLst>
                                    <p:animRot by="120000">
                                      <p:cBhvr>
                                        <p:cTn id="14" dur="100" fill="hold">
                                          <p:stCondLst>
                                            <p:cond delay="0"/>
                                          </p:stCondLst>
                                        </p:cTn>
                                        <p:tgtEl>
                                          <p:spTgt spid="10"/>
                                        </p:tgtEl>
                                        <p:attrNameLst>
                                          <p:attrName>r</p:attrName>
                                        </p:attrNameLst>
                                      </p:cBhvr>
                                    </p:animRot>
                                    <p:animRot by="-240000">
                                      <p:cBhvr>
                                        <p:cTn id="15" dur="200" fill="hold">
                                          <p:stCondLst>
                                            <p:cond delay="200"/>
                                          </p:stCondLst>
                                        </p:cTn>
                                        <p:tgtEl>
                                          <p:spTgt spid="10"/>
                                        </p:tgtEl>
                                        <p:attrNameLst>
                                          <p:attrName>r</p:attrName>
                                        </p:attrNameLst>
                                      </p:cBhvr>
                                    </p:animRot>
                                    <p:animRot by="240000">
                                      <p:cBhvr>
                                        <p:cTn id="16" dur="200" fill="hold">
                                          <p:stCondLst>
                                            <p:cond delay="400"/>
                                          </p:stCondLst>
                                        </p:cTn>
                                        <p:tgtEl>
                                          <p:spTgt spid="10"/>
                                        </p:tgtEl>
                                        <p:attrNameLst>
                                          <p:attrName>r</p:attrName>
                                        </p:attrNameLst>
                                      </p:cBhvr>
                                    </p:animRot>
                                    <p:animRot by="-240000">
                                      <p:cBhvr>
                                        <p:cTn id="17" dur="200" fill="hold">
                                          <p:stCondLst>
                                            <p:cond delay="600"/>
                                          </p:stCondLst>
                                        </p:cTn>
                                        <p:tgtEl>
                                          <p:spTgt spid="10"/>
                                        </p:tgtEl>
                                        <p:attrNameLst>
                                          <p:attrName>r</p:attrName>
                                        </p:attrNameLst>
                                      </p:cBhvr>
                                    </p:animRot>
                                    <p:animRot by="120000">
                                      <p:cBhvr>
                                        <p:cTn id="18" dur="200" fill="hold">
                                          <p:stCondLst>
                                            <p:cond delay="800"/>
                                          </p:stCondLst>
                                        </p:cTn>
                                        <p:tgtEl>
                                          <p:spTgt spid="10"/>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32" presetClass="emph" presetSubtype="0" fill="hold" grpId="0" nodeType="clickEffect">
                                  <p:stCondLst>
                                    <p:cond delay="0"/>
                                  </p:stCondLst>
                                  <p:childTnLst>
                                    <p:animRot by="120000">
                                      <p:cBhvr>
                                        <p:cTn id="22" dur="100" fill="hold">
                                          <p:stCondLst>
                                            <p:cond delay="0"/>
                                          </p:stCondLst>
                                        </p:cTn>
                                        <p:tgtEl>
                                          <p:spTgt spid="14"/>
                                        </p:tgtEl>
                                        <p:attrNameLst>
                                          <p:attrName>r</p:attrName>
                                        </p:attrNameLst>
                                      </p:cBhvr>
                                    </p:animRot>
                                    <p:animRot by="-240000">
                                      <p:cBhvr>
                                        <p:cTn id="23" dur="200" fill="hold">
                                          <p:stCondLst>
                                            <p:cond delay="200"/>
                                          </p:stCondLst>
                                        </p:cTn>
                                        <p:tgtEl>
                                          <p:spTgt spid="14"/>
                                        </p:tgtEl>
                                        <p:attrNameLst>
                                          <p:attrName>r</p:attrName>
                                        </p:attrNameLst>
                                      </p:cBhvr>
                                    </p:animRot>
                                    <p:animRot by="240000">
                                      <p:cBhvr>
                                        <p:cTn id="24" dur="200" fill="hold">
                                          <p:stCondLst>
                                            <p:cond delay="400"/>
                                          </p:stCondLst>
                                        </p:cTn>
                                        <p:tgtEl>
                                          <p:spTgt spid="14"/>
                                        </p:tgtEl>
                                        <p:attrNameLst>
                                          <p:attrName>r</p:attrName>
                                        </p:attrNameLst>
                                      </p:cBhvr>
                                    </p:animRot>
                                    <p:animRot by="-240000">
                                      <p:cBhvr>
                                        <p:cTn id="25" dur="200" fill="hold">
                                          <p:stCondLst>
                                            <p:cond delay="600"/>
                                          </p:stCondLst>
                                        </p:cTn>
                                        <p:tgtEl>
                                          <p:spTgt spid="14"/>
                                        </p:tgtEl>
                                        <p:attrNameLst>
                                          <p:attrName>r</p:attrName>
                                        </p:attrNameLst>
                                      </p:cBhvr>
                                    </p:animRot>
                                    <p:animRot by="120000">
                                      <p:cBhvr>
                                        <p:cTn id="26" dur="200" fill="hold">
                                          <p:stCondLst>
                                            <p:cond delay="800"/>
                                          </p:stCondLst>
                                        </p:cTn>
                                        <p:tgtEl>
                                          <p:spTgt spid="14"/>
                                        </p:tgtEl>
                                        <p:attrNameLst>
                                          <p:attrName>r</p:attrName>
                                        </p:attrNameLst>
                                      </p:cBhvr>
                                    </p:animRot>
                                  </p:childTnLst>
                                </p:cTn>
                              </p:par>
                            </p:childTnLst>
                          </p:cTn>
                        </p:par>
                      </p:childTnLst>
                    </p:cTn>
                  </p:par>
                  <p:par>
                    <p:cTn id="27" fill="hold">
                      <p:stCondLst>
                        <p:cond delay="indefinite"/>
                      </p:stCondLst>
                      <p:childTnLst>
                        <p:par>
                          <p:cTn id="28" fill="hold">
                            <p:stCondLst>
                              <p:cond delay="0"/>
                            </p:stCondLst>
                            <p:childTnLst>
                              <p:par>
                                <p:cTn id="29" presetID="32" presetClass="emph" presetSubtype="0" fill="hold" grpId="0" nodeType="clickEffect">
                                  <p:stCondLst>
                                    <p:cond delay="0"/>
                                  </p:stCondLst>
                                  <p:childTnLst>
                                    <p:animRot by="120000">
                                      <p:cBhvr>
                                        <p:cTn id="30" dur="100" fill="hold">
                                          <p:stCondLst>
                                            <p:cond delay="0"/>
                                          </p:stCondLst>
                                        </p:cTn>
                                        <p:tgtEl>
                                          <p:spTgt spid="29"/>
                                        </p:tgtEl>
                                        <p:attrNameLst>
                                          <p:attrName>r</p:attrName>
                                        </p:attrNameLst>
                                      </p:cBhvr>
                                    </p:animRot>
                                    <p:animRot by="-240000">
                                      <p:cBhvr>
                                        <p:cTn id="31" dur="200" fill="hold">
                                          <p:stCondLst>
                                            <p:cond delay="200"/>
                                          </p:stCondLst>
                                        </p:cTn>
                                        <p:tgtEl>
                                          <p:spTgt spid="29"/>
                                        </p:tgtEl>
                                        <p:attrNameLst>
                                          <p:attrName>r</p:attrName>
                                        </p:attrNameLst>
                                      </p:cBhvr>
                                    </p:animRot>
                                    <p:animRot by="240000">
                                      <p:cBhvr>
                                        <p:cTn id="32" dur="200" fill="hold">
                                          <p:stCondLst>
                                            <p:cond delay="400"/>
                                          </p:stCondLst>
                                        </p:cTn>
                                        <p:tgtEl>
                                          <p:spTgt spid="29"/>
                                        </p:tgtEl>
                                        <p:attrNameLst>
                                          <p:attrName>r</p:attrName>
                                        </p:attrNameLst>
                                      </p:cBhvr>
                                    </p:animRot>
                                    <p:animRot by="-240000">
                                      <p:cBhvr>
                                        <p:cTn id="33" dur="200" fill="hold">
                                          <p:stCondLst>
                                            <p:cond delay="600"/>
                                          </p:stCondLst>
                                        </p:cTn>
                                        <p:tgtEl>
                                          <p:spTgt spid="29"/>
                                        </p:tgtEl>
                                        <p:attrNameLst>
                                          <p:attrName>r</p:attrName>
                                        </p:attrNameLst>
                                      </p:cBhvr>
                                    </p:animRot>
                                    <p:animRot by="120000">
                                      <p:cBhvr>
                                        <p:cTn id="34" dur="200" fill="hold">
                                          <p:stCondLst>
                                            <p:cond delay="800"/>
                                          </p:stCondLst>
                                        </p:cTn>
                                        <p:tgtEl>
                                          <p:spTgt spid="29"/>
                                        </p:tgtEl>
                                        <p:attrNameLst>
                                          <p:attrName>r</p:attrName>
                                        </p:attrNameLst>
                                      </p:cBhvr>
                                    </p:animRot>
                                  </p:childTnLst>
                                </p:cTn>
                              </p:par>
                            </p:childTnLst>
                          </p:cTn>
                        </p:par>
                      </p:childTnLst>
                    </p:cTn>
                  </p:par>
                  <p:par>
                    <p:cTn id="35" fill="hold">
                      <p:stCondLst>
                        <p:cond delay="indefinite"/>
                      </p:stCondLst>
                      <p:childTnLst>
                        <p:par>
                          <p:cTn id="36" fill="hold">
                            <p:stCondLst>
                              <p:cond delay="0"/>
                            </p:stCondLst>
                            <p:childTnLst>
                              <p:par>
                                <p:cTn id="37" presetID="32" presetClass="emph" presetSubtype="0" fill="hold" grpId="0" nodeType="clickEffect">
                                  <p:stCondLst>
                                    <p:cond delay="0"/>
                                  </p:stCondLst>
                                  <p:childTnLst>
                                    <p:animRot by="120000">
                                      <p:cBhvr>
                                        <p:cTn id="38" dur="100" fill="hold">
                                          <p:stCondLst>
                                            <p:cond delay="0"/>
                                          </p:stCondLst>
                                        </p:cTn>
                                        <p:tgtEl>
                                          <p:spTgt spid="33"/>
                                        </p:tgtEl>
                                        <p:attrNameLst>
                                          <p:attrName>r</p:attrName>
                                        </p:attrNameLst>
                                      </p:cBhvr>
                                    </p:animRot>
                                    <p:animRot by="-240000">
                                      <p:cBhvr>
                                        <p:cTn id="39" dur="200" fill="hold">
                                          <p:stCondLst>
                                            <p:cond delay="200"/>
                                          </p:stCondLst>
                                        </p:cTn>
                                        <p:tgtEl>
                                          <p:spTgt spid="33"/>
                                        </p:tgtEl>
                                        <p:attrNameLst>
                                          <p:attrName>r</p:attrName>
                                        </p:attrNameLst>
                                      </p:cBhvr>
                                    </p:animRot>
                                    <p:animRot by="240000">
                                      <p:cBhvr>
                                        <p:cTn id="40" dur="200" fill="hold">
                                          <p:stCondLst>
                                            <p:cond delay="400"/>
                                          </p:stCondLst>
                                        </p:cTn>
                                        <p:tgtEl>
                                          <p:spTgt spid="33"/>
                                        </p:tgtEl>
                                        <p:attrNameLst>
                                          <p:attrName>r</p:attrName>
                                        </p:attrNameLst>
                                      </p:cBhvr>
                                    </p:animRot>
                                    <p:animRot by="-240000">
                                      <p:cBhvr>
                                        <p:cTn id="41" dur="200" fill="hold">
                                          <p:stCondLst>
                                            <p:cond delay="600"/>
                                          </p:stCondLst>
                                        </p:cTn>
                                        <p:tgtEl>
                                          <p:spTgt spid="33"/>
                                        </p:tgtEl>
                                        <p:attrNameLst>
                                          <p:attrName>r</p:attrName>
                                        </p:attrNameLst>
                                      </p:cBhvr>
                                    </p:animRot>
                                    <p:animRot by="120000">
                                      <p:cBhvr>
                                        <p:cTn id="42" dur="200" fill="hold">
                                          <p:stCondLst>
                                            <p:cond delay="800"/>
                                          </p:stCondLst>
                                        </p:cTn>
                                        <p:tgtEl>
                                          <p:spTgt spid="33"/>
                                        </p:tgtEl>
                                        <p:attrNameLst>
                                          <p:attrName>r</p:attrName>
                                        </p:attrNameLst>
                                      </p:cBhvr>
                                    </p:animRot>
                                  </p:childTnLst>
                                </p:cTn>
                              </p:par>
                            </p:childTnLst>
                          </p:cTn>
                        </p:par>
                      </p:childTnLst>
                    </p:cTn>
                  </p:par>
                  <p:par>
                    <p:cTn id="43" fill="hold">
                      <p:stCondLst>
                        <p:cond delay="indefinite"/>
                      </p:stCondLst>
                      <p:childTnLst>
                        <p:par>
                          <p:cTn id="44" fill="hold">
                            <p:stCondLst>
                              <p:cond delay="0"/>
                            </p:stCondLst>
                            <p:childTnLst>
                              <p:par>
                                <p:cTn id="45" presetID="32" presetClass="emph" presetSubtype="0" fill="hold" grpId="0" nodeType="clickEffect">
                                  <p:stCondLst>
                                    <p:cond delay="0"/>
                                  </p:stCondLst>
                                  <p:childTnLst>
                                    <p:animRot by="120000">
                                      <p:cBhvr>
                                        <p:cTn id="46" dur="100" fill="hold">
                                          <p:stCondLst>
                                            <p:cond delay="0"/>
                                          </p:stCondLst>
                                        </p:cTn>
                                        <p:tgtEl>
                                          <p:spTgt spid="37"/>
                                        </p:tgtEl>
                                        <p:attrNameLst>
                                          <p:attrName>r</p:attrName>
                                        </p:attrNameLst>
                                      </p:cBhvr>
                                    </p:animRot>
                                    <p:animRot by="-240000">
                                      <p:cBhvr>
                                        <p:cTn id="47" dur="200" fill="hold">
                                          <p:stCondLst>
                                            <p:cond delay="200"/>
                                          </p:stCondLst>
                                        </p:cTn>
                                        <p:tgtEl>
                                          <p:spTgt spid="37"/>
                                        </p:tgtEl>
                                        <p:attrNameLst>
                                          <p:attrName>r</p:attrName>
                                        </p:attrNameLst>
                                      </p:cBhvr>
                                    </p:animRot>
                                    <p:animRot by="240000">
                                      <p:cBhvr>
                                        <p:cTn id="48" dur="200" fill="hold">
                                          <p:stCondLst>
                                            <p:cond delay="400"/>
                                          </p:stCondLst>
                                        </p:cTn>
                                        <p:tgtEl>
                                          <p:spTgt spid="37"/>
                                        </p:tgtEl>
                                        <p:attrNameLst>
                                          <p:attrName>r</p:attrName>
                                        </p:attrNameLst>
                                      </p:cBhvr>
                                    </p:animRot>
                                    <p:animRot by="-240000">
                                      <p:cBhvr>
                                        <p:cTn id="49" dur="200" fill="hold">
                                          <p:stCondLst>
                                            <p:cond delay="600"/>
                                          </p:stCondLst>
                                        </p:cTn>
                                        <p:tgtEl>
                                          <p:spTgt spid="37"/>
                                        </p:tgtEl>
                                        <p:attrNameLst>
                                          <p:attrName>r</p:attrName>
                                        </p:attrNameLst>
                                      </p:cBhvr>
                                    </p:animRot>
                                    <p:animRot by="120000">
                                      <p:cBhvr>
                                        <p:cTn id="50" dur="200" fill="hold">
                                          <p:stCondLst>
                                            <p:cond delay="800"/>
                                          </p:stCondLst>
                                        </p:cTn>
                                        <p:tgtEl>
                                          <p:spTgt spid="37"/>
                                        </p:tgtEl>
                                        <p:attrNameLst>
                                          <p:attrName>r</p:attrName>
                                        </p:attrNameLst>
                                      </p:cBhvr>
                                    </p:animRot>
                                  </p:childTnLst>
                                </p:cTn>
                              </p:par>
                            </p:childTnLst>
                          </p:cTn>
                        </p:par>
                      </p:childTnLst>
                    </p:cTn>
                  </p:par>
                  <p:par>
                    <p:cTn id="51" fill="hold">
                      <p:stCondLst>
                        <p:cond delay="indefinite"/>
                      </p:stCondLst>
                      <p:childTnLst>
                        <p:par>
                          <p:cTn id="52" fill="hold">
                            <p:stCondLst>
                              <p:cond delay="0"/>
                            </p:stCondLst>
                            <p:childTnLst>
                              <p:par>
                                <p:cTn id="53" presetID="32" presetClass="emph" presetSubtype="0" fill="hold" grpId="0" nodeType="clickEffect">
                                  <p:stCondLst>
                                    <p:cond delay="0"/>
                                  </p:stCondLst>
                                  <p:childTnLst>
                                    <p:animRot by="120000">
                                      <p:cBhvr>
                                        <p:cTn id="54" dur="100" fill="hold">
                                          <p:stCondLst>
                                            <p:cond delay="0"/>
                                          </p:stCondLst>
                                        </p:cTn>
                                        <p:tgtEl>
                                          <p:spTgt spid="41"/>
                                        </p:tgtEl>
                                        <p:attrNameLst>
                                          <p:attrName>r</p:attrName>
                                        </p:attrNameLst>
                                      </p:cBhvr>
                                    </p:animRot>
                                    <p:animRot by="-240000">
                                      <p:cBhvr>
                                        <p:cTn id="55" dur="200" fill="hold">
                                          <p:stCondLst>
                                            <p:cond delay="200"/>
                                          </p:stCondLst>
                                        </p:cTn>
                                        <p:tgtEl>
                                          <p:spTgt spid="41"/>
                                        </p:tgtEl>
                                        <p:attrNameLst>
                                          <p:attrName>r</p:attrName>
                                        </p:attrNameLst>
                                      </p:cBhvr>
                                    </p:animRot>
                                    <p:animRot by="240000">
                                      <p:cBhvr>
                                        <p:cTn id="56" dur="200" fill="hold">
                                          <p:stCondLst>
                                            <p:cond delay="400"/>
                                          </p:stCondLst>
                                        </p:cTn>
                                        <p:tgtEl>
                                          <p:spTgt spid="41"/>
                                        </p:tgtEl>
                                        <p:attrNameLst>
                                          <p:attrName>r</p:attrName>
                                        </p:attrNameLst>
                                      </p:cBhvr>
                                    </p:animRot>
                                    <p:animRot by="-240000">
                                      <p:cBhvr>
                                        <p:cTn id="57" dur="200" fill="hold">
                                          <p:stCondLst>
                                            <p:cond delay="600"/>
                                          </p:stCondLst>
                                        </p:cTn>
                                        <p:tgtEl>
                                          <p:spTgt spid="41"/>
                                        </p:tgtEl>
                                        <p:attrNameLst>
                                          <p:attrName>r</p:attrName>
                                        </p:attrNameLst>
                                      </p:cBhvr>
                                    </p:animRot>
                                    <p:animRot by="120000">
                                      <p:cBhvr>
                                        <p:cTn id="58" dur="200" fill="hold">
                                          <p:stCondLst>
                                            <p:cond delay="800"/>
                                          </p:stCondLst>
                                        </p:cTn>
                                        <p:tgtEl>
                                          <p:spTgt spid="41"/>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4" grpId="0" animBg="1"/>
      <p:bldP spid="29" grpId="0" animBg="1"/>
      <p:bldP spid="33" grpId="0" animBg="1"/>
      <p:bldP spid="37" grpId="0" animBg="1"/>
      <p:bldP spid="4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330928">
            <a:off x="-1203733" y="-4598012"/>
            <a:ext cx="20695466" cy="19483024"/>
          </a:xfrm>
          <a:custGeom>
            <a:avLst/>
            <a:gdLst/>
            <a:ahLst/>
            <a:cxnLst/>
            <a:rect l="l" t="t" r="r" b="b"/>
            <a:pathLst>
              <a:path w="20695466" h="19483024">
                <a:moveTo>
                  <a:pt x="6452701" y="0"/>
                </a:moveTo>
                <a:lnTo>
                  <a:pt x="20695466" y="11471469"/>
                </a:lnTo>
                <a:lnTo>
                  <a:pt x="14242765" y="19483024"/>
                </a:lnTo>
                <a:lnTo>
                  <a:pt x="0" y="8011555"/>
                </a:lnTo>
                <a:lnTo>
                  <a:pt x="6452701" y="0"/>
                </a:lnTo>
                <a:close/>
              </a:path>
            </a:pathLst>
          </a:custGeom>
          <a:blipFill>
            <a:blip r:embed="rId2"/>
            <a:stretch>
              <a:fillRect l="-23944" t="-33019" r="-20124" b="-22744"/>
            </a:stretch>
          </a:blipFill>
        </p:spPr>
      </p:sp>
      <p:sp>
        <p:nvSpPr>
          <p:cNvPr id="10" name="TextBox 10"/>
          <p:cNvSpPr txBox="1"/>
          <p:nvPr/>
        </p:nvSpPr>
        <p:spPr>
          <a:xfrm>
            <a:off x="7879610" y="1997043"/>
            <a:ext cx="9379690" cy="7718457"/>
          </a:xfrm>
          <a:prstGeom prst="rect">
            <a:avLst/>
          </a:prstGeom>
        </p:spPr>
        <p:txBody>
          <a:bodyPr lIns="50800" tIns="50800" rIns="50800" bIns="50800" rtlCol="0" anchor="ctr"/>
          <a:lstStyle/>
          <a:p>
            <a:pPr algn="ctr">
              <a:lnSpc>
                <a:spcPts val="2331"/>
              </a:lnSpc>
            </a:pPr>
            <a:endParaRPr/>
          </a:p>
        </p:txBody>
      </p:sp>
      <p:sp>
        <p:nvSpPr>
          <p:cNvPr id="13" name="Freeform 4">
            <a:extLst>
              <a:ext uri="{FF2B5EF4-FFF2-40B4-BE49-F238E27FC236}">
                <a16:creationId xmlns:a16="http://schemas.microsoft.com/office/drawing/2014/main" id="{90150612-69BB-54B0-0F9C-EF2FB3811318}"/>
              </a:ext>
            </a:extLst>
          </p:cNvPr>
          <p:cNvSpPr/>
          <p:nvPr/>
        </p:nvSpPr>
        <p:spPr>
          <a:xfrm>
            <a:off x="304800" y="342900"/>
            <a:ext cx="17471024" cy="9601200"/>
          </a:xfrm>
          <a:custGeom>
            <a:avLst/>
            <a:gdLst/>
            <a:ahLst/>
            <a:cxnLst/>
            <a:rect l="l" t="t" r="r" b="b"/>
            <a:pathLst>
              <a:path w="4274726" h="2167467">
                <a:moveTo>
                  <a:pt x="7155" y="0"/>
                </a:moveTo>
                <a:lnTo>
                  <a:pt x="4267571" y="0"/>
                </a:lnTo>
                <a:cubicBezTo>
                  <a:pt x="4271523" y="0"/>
                  <a:pt x="4274726" y="3203"/>
                  <a:pt x="4274726" y="7155"/>
                </a:cubicBezTo>
                <a:lnTo>
                  <a:pt x="4274726" y="2160312"/>
                </a:lnTo>
                <a:cubicBezTo>
                  <a:pt x="4274726" y="2162209"/>
                  <a:pt x="4273972" y="2164029"/>
                  <a:pt x="4272630" y="2165371"/>
                </a:cubicBezTo>
                <a:cubicBezTo>
                  <a:pt x="4271289" y="2166713"/>
                  <a:pt x="4269468" y="2167467"/>
                  <a:pt x="4267571" y="2167467"/>
                </a:cubicBezTo>
                <a:lnTo>
                  <a:pt x="7155" y="2167467"/>
                </a:lnTo>
                <a:cubicBezTo>
                  <a:pt x="5257" y="2167467"/>
                  <a:pt x="3437" y="2166713"/>
                  <a:pt x="2096" y="2165371"/>
                </a:cubicBezTo>
                <a:cubicBezTo>
                  <a:pt x="754" y="2164029"/>
                  <a:pt x="0" y="2162209"/>
                  <a:pt x="0" y="2160312"/>
                </a:cubicBezTo>
                <a:lnTo>
                  <a:pt x="0" y="7155"/>
                </a:lnTo>
                <a:cubicBezTo>
                  <a:pt x="0" y="5257"/>
                  <a:pt x="754" y="3437"/>
                  <a:pt x="2096" y="2096"/>
                </a:cubicBezTo>
                <a:cubicBezTo>
                  <a:pt x="3437" y="754"/>
                  <a:pt x="5257" y="0"/>
                  <a:pt x="7155" y="0"/>
                </a:cubicBezTo>
                <a:close/>
              </a:path>
            </a:pathLst>
          </a:custGeom>
          <a:solidFill>
            <a:srgbClr val="FFFFFF">
              <a:alpha val="57647"/>
            </a:srgbClr>
          </a:solidFill>
        </p:spPr>
      </p:sp>
      <p:grpSp>
        <p:nvGrpSpPr>
          <p:cNvPr id="14" name="Group 6">
            <a:extLst>
              <a:ext uri="{FF2B5EF4-FFF2-40B4-BE49-F238E27FC236}">
                <a16:creationId xmlns:a16="http://schemas.microsoft.com/office/drawing/2014/main" id="{B87B5ACF-2948-3AC2-89DA-D65BC9723E93}"/>
              </a:ext>
            </a:extLst>
          </p:cNvPr>
          <p:cNvGrpSpPr/>
          <p:nvPr/>
        </p:nvGrpSpPr>
        <p:grpSpPr>
          <a:xfrm>
            <a:off x="7410334" y="6057901"/>
            <a:ext cx="10572866" cy="2057400"/>
            <a:chOff x="0" y="0"/>
            <a:chExt cx="2137363" cy="1946496"/>
          </a:xfrm>
        </p:grpSpPr>
        <p:sp>
          <p:nvSpPr>
            <p:cNvPr id="15" name="Freeform 7">
              <a:extLst>
                <a:ext uri="{FF2B5EF4-FFF2-40B4-BE49-F238E27FC236}">
                  <a16:creationId xmlns:a16="http://schemas.microsoft.com/office/drawing/2014/main" id="{61EC58A2-769F-9579-E04D-819A9CB04AC3}"/>
                </a:ext>
              </a:extLst>
            </p:cNvPr>
            <p:cNvSpPr/>
            <p:nvPr/>
          </p:nvSpPr>
          <p:spPr>
            <a:xfrm>
              <a:off x="0" y="0"/>
              <a:ext cx="2137363" cy="1946496"/>
            </a:xfrm>
            <a:custGeom>
              <a:avLst/>
              <a:gdLst/>
              <a:ahLst/>
              <a:cxnLst/>
              <a:rect l="l" t="t" r="r" b="b"/>
              <a:pathLst>
                <a:path w="2137363" h="1946496">
                  <a:moveTo>
                    <a:pt x="12402" y="0"/>
                  </a:moveTo>
                  <a:lnTo>
                    <a:pt x="2124961" y="0"/>
                  </a:lnTo>
                  <a:cubicBezTo>
                    <a:pt x="2128250" y="0"/>
                    <a:pt x="2131405" y="1307"/>
                    <a:pt x="2133731" y="3632"/>
                  </a:cubicBezTo>
                  <a:cubicBezTo>
                    <a:pt x="2136056" y="5958"/>
                    <a:pt x="2137363" y="9113"/>
                    <a:pt x="2137363" y="12402"/>
                  </a:cubicBezTo>
                  <a:lnTo>
                    <a:pt x="2137363" y="1934094"/>
                  </a:lnTo>
                  <a:cubicBezTo>
                    <a:pt x="2137363" y="1937384"/>
                    <a:pt x="2136056" y="1940538"/>
                    <a:pt x="2133731" y="1942864"/>
                  </a:cubicBezTo>
                  <a:cubicBezTo>
                    <a:pt x="2131405" y="1945190"/>
                    <a:pt x="2128250" y="1946496"/>
                    <a:pt x="2124961" y="1946496"/>
                  </a:cubicBezTo>
                  <a:lnTo>
                    <a:pt x="12402" y="1946496"/>
                  </a:lnTo>
                  <a:cubicBezTo>
                    <a:pt x="5553" y="1946496"/>
                    <a:pt x="0" y="1940944"/>
                    <a:pt x="0" y="1934094"/>
                  </a:cubicBezTo>
                  <a:lnTo>
                    <a:pt x="0" y="12402"/>
                  </a:lnTo>
                  <a:cubicBezTo>
                    <a:pt x="0" y="9113"/>
                    <a:pt x="1307" y="5958"/>
                    <a:pt x="3632" y="3632"/>
                  </a:cubicBezTo>
                  <a:cubicBezTo>
                    <a:pt x="5958" y="1307"/>
                    <a:pt x="9113" y="0"/>
                    <a:pt x="12402" y="0"/>
                  </a:cubicBezTo>
                  <a:close/>
                </a:path>
              </a:pathLst>
            </a:custGeom>
            <a:solidFill>
              <a:srgbClr val="80C5B7">
                <a:alpha val="61961"/>
              </a:srgbClr>
            </a:solidFill>
          </p:spPr>
        </p:sp>
        <p:sp>
          <p:nvSpPr>
            <p:cNvPr id="16" name="TextBox 8">
              <a:extLst>
                <a:ext uri="{FF2B5EF4-FFF2-40B4-BE49-F238E27FC236}">
                  <a16:creationId xmlns:a16="http://schemas.microsoft.com/office/drawing/2014/main" id="{47CFFD9D-B5D6-11D8-1F27-4D158970B7B6}"/>
                </a:ext>
              </a:extLst>
            </p:cNvPr>
            <p:cNvSpPr txBox="1"/>
            <p:nvPr/>
          </p:nvSpPr>
          <p:spPr>
            <a:xfrm>
              <a:off x="0" y="38100"/>
              <a:ext cx="2137363" cy="1908396"/>
            </a:xfrm>
            <a:prstGeom prst="rect">
              <a:avLst/>
            </a:prstGeom>
          </p:spPr>
          <p:txBody>
            <a:bodyPr lIns="50800" tIns="50800" rIns="50800" bIns="50800" rtlCol="0" anchor="ctr"/>
            <a:lstStyle/>
            <a:p>
              <a:pPr algn="ctr">
                <a:lnSpc>
                  <a:spcPts val="2331"/>
                </a:lnSpc>
              </a:pPr>
              <a:endParaRPr/>
            </a:p>
          </p:txBody>
        </p:sp>
      </p:grpSp>
      <p:sp>
        <p:nvSpPr>
          <p:cNvPr id="20" name="TextBox 19">
            <a:extLst>
              <a:ext uri="{FF2B5EF4-FFF2-40B4-BE49-F238E27FC236}">
                <a16:creationId xmlns:a16="http://schemas.microsoft.com/office/drawing/2014/main" id="{A2F0F3FA-15F9-CD34-16B2-49C5B54D12B0}"/>
              </a:ext>
            </a:extLst>
          </p:cNvPr>
          <p:cNvSpPr txBox="1"/>
          <p:nvPr/>
        </p:nvSpPr>
        <p:spPr>
          <a:xfrm>
            <a:off x="402960" y="760548"/>
            <a:ext cx="7126338" cy="1297086"/>
          </a:xfrm>
          <a:prstGeom prst="rect">
            <a:avLst/>
          </a:prstGeom>
          <a:noFill/>
        </p:spPr>
        <p:txBody>
          <a:bodyPr wrap="square">
            <a:spAutoFit/>
          </a:bodyPr>
          <a:lstStyle/>
          <a:p>
            <a:pPr>
              <a:lnSpc>
                <a:spcPts val="4900"/>
              </a:lnSpc>
            </a:pPr>
            <a:r>
              <a:rPr lang="en-US" sz="3600" b="1" dirty="0">
                <a:solidFill>
                  <a:schemeClr val="bg2"/>
                </a:solidFill>
                <a:highlight>
                  <a:srgbClr val="008080"/>
                </a:highlight>
                <a:latin typeface="Arial" panose="020B0604020202020204" pitchFamily="34" charset="0"/>
                <a:ea typeface="Barlow Bold" pitchFamily="34" charset="-122"/>
                <a:cs typeface="Arial" panose="020B0604020202020204" pitchFamily="34" charset="0"/>
              </a:rPr>
              <a:t>Systems-Based Safety Model: The Swiss Cheese Model </a:t>
            </a:r>
            <a:endParaRPr lang="en-US" sz="3600" dirty="0">
              <a:solidFill>
                <a:schemeClr val="bg2"/>
              </a:solidFill>
              <a:highlight>
                <a:srgbClr val="008080"/>
              </a:highlight>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869FF03D-BFEF-B267-2F50-593CD262122F}"/>
              </a:ext>
            </a:extLst>
          </p:cNvPr>
          <p:cNvSpPr txBox="1"/>
          <p:nvPr/>
        </p:nvSpPr>
        <p:spPr>
          <a:xfrm>
            <a:off x="7544624" y="887415"/>
            <a:ext cx="10401300" cy="8766502"/>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The Swiss Cheese Model illustrates that adverse events happen when several layers of a system fail at the same time, allowing errors to pass through each gap </a:t>
            </a:r>
            <a:r>
              <a:rPr lang="en-US" dirty="0" err="1">
                <a:latin typeface="Arial" panose="020B0604020202020204" pitchFamily="34" charset="0"/>
                <a:cs typeface="Arial" panose="020B0604020202020204" pitchFamily="34" charset="0"/>
              </a:rPr>
              <a:t>defence</a:t>
            </a:r>
            <a:r>
              <a:rPr lang="en-US" dirty="0">
                <a:latin typeface="Arial" panose="020B0604020202020204" pitchFamily="34" charset="0"/>
                <a:cs typeface="Arial" panose="020B0604020202020204" pitchFamily="34" charset="0"/>
              </a:rPr>
              <a:t> contain latent weaknesses that align, allowing hazards to pass through all layers and cause harm (Reason 2000, cited in Francis 2013).</a:t>
            </a:r>
          </a:p>
          <a:p>
            <a:pPr marL="285750" indent="-285750">
              <a:lnSpc>
                <a:spcPct val="150000"/>
              </a:lnSpc>
              <a:buFont typeface="Arial" panose="020B0604020202020204" pitchFamily="34" charset="0"/>
              <a:buChar char="•"/>
            </a:pPr>
            <a:endParaRPr lang="en-US" b="1"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dirty="0">
                <a:solidFill>
                  <a:schemeClr val="accent2">
                    <a:lumMod val="75000"/>
                  </a:schemeClr>
                </a:solidFill>
                <a:latin typeface="Arial" panose="020B0604020202020204" pitchFamily="34" charset="0"/>
                <a:cs typeface="Arial" panose="020B0604020202020204" pitchFamily="34" charset="0"/>
              </a:rPr>
              <a:t>In healthcare, the model is used to illustrate how </a:t>
            </a:r>
            <a:r>
              <a:rPr lang="en-US" dirty="0" err="1">
                <a:solidFill>
                  <a:schemeClr val="accent2">
                    <a:lumMod val="75000"/>
                  </a:schemeClr>
                </a:solidFill>
                <a:latin typeface="Arial" panose="020B0604020202020204" pitchFamily="34" charset="0"/>
                <a:cs typeface="Arial" panose="020B0604020202020204" pitchFamily="34" charset="0"/>
              </a:rPr>
              <a:t>organisational</a:t>
            </a:r>
            <a:r>
              <a:rPr lang="en-US" dirty="0">
                <a:solidFill>
                  <a:schemeClr val="accent2">
                    <a:lumMod val="75000"/>
                  </a:schemeClr>
                </a:solidFill>
                <a:latin typeface="Arial" panose="020B0604020202020204" pitchFamily="34" charset="0"/>
                <a:cs typeface="Arial" panose="020B0604020202020204" pitchFamily="34" charset="0"/>
              </a:rPr>
              <a:t>, managerial, workforce, process and patient-care layers each contain “holes,” representing either latent system flaws or active operational failures (Francis 2013).</a:t>
            </a:r>
          </a:p>
          <a:p>
            <a:pPr marL="285750" indent="-285750">
              <a:lnSpc>
                <a:spcPct val="150000"/>
              </a:lnSpc>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The model </a:t>
            </a:r>
            <a:r>
              <a:rPr lang="en-US" dirty="0" err="1">
                <a:latin typeface="Arial" panose="020B0604020202020204" pitchFamily="34" charset="0"/>
                <a:cs typeface="Arial" panose="020B0604020202020204" pitchFamily="34" charset="0"/>
              </a:rPr>
              <a:t>emphasises</a:t>
            </a:r>
            <a:r>
              <a:rPr lang="en-US" dirty="0">
                <a:latin typeface="Arial" panose="020B0604020202020204" pitchFamily="34" charset="0"/>
                <a:cs typeface="Arial" panose="020B0604020202020204" pitchFamily="34" charset="0"/>
              </a:rPr>
              <a:t> that serious failures arise not from a single error but from an accumulation of system vulnerabilities that leadership and governance structures fail to </a:t>
            </a:r>
            <a:r>
              <a:rPr lang="en-US" dirty="0" err="1">
                <a:latin typeface="Arial" panose="020B0604020202020204" pitchFamily="34" charset="0"/>
                <a:cs typeface="Arial" panose="020B0604020202020204" pitchFamily="34" charset="0"/>
              </a:rPr>
              <a:t>recognise</a:t>
            </a:r>
            <a:r>
              <a:rPr lang="en-US" dirty="0">
                <a:latin typeface="Arial" panose="020B0604020202020204" pitchFamily="34" charset="0"/>
                <a:cs typeface="Arial" panose="020B0604020202020204" pitchFamily="34" charset="0"/>
              </a:rPr>
              <a:t> or control (Healthcare Commission 2009).</a:t>
            </a:r>
          </a:p>
          <a:p>
            <a:pPr marL="285750" indent="-285750">
              <a:lnSpc>
                <a:spcPct val="150000"/>
              </a:lnSpc>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dirty="0">
                <a:solidFill>
                  <a:schemeClr val="accent4">
                    <a:lumMod val="50000"/>
                  </a:schemeClr>
                </a:solidFill>
                <a:latin typeface="Arial" panose="020B0604020202020204" pitchFamily="34" charset="0"/>
                <a:cs typeface="Arial" panose="020B0604020202020204" pitchFamily="34" charset="0"/>
              </a:rPr>
              <a:t>For Mid Staffordshire NHS Foundation Trust (MSFT), Swiss Cheese Model is particularly appropriate because multiple layers - governance oversight, staffing decisions, clinical process monitoring, and safety culture - all contained significant weaknesses that aligned over several years (Francis 2013).</a:t>
            </a:r>
          </a:p>
          <a:p>
            <a:pPr marL="285750" indent="-285750">
              <a:lnSpc>
                <a:spcPct val="150000"/>
              </a:lnSpc>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Applying the Swiss Cheese Model provides a structured method to demonstrate how MSFT’s defensive barriers progressively deteriorated, enabling unsafe care to become </a:t>
            </a:r>
            <a:r>
              <a:rPr lang="en-US" dirty="0" err="1">
                <a:latin typeface="Arial" panose="020B0604020202020204" pitchFamily="34" charset="0"/>
                <a:cs typeface="Arial" panose="020B0604020202020204" pitchFamily="34" charset="0"/>
              </a:rPr>
              <a:t>normalised</a:t>
            </a:r>
            <a:r>
              <a:rPr lang="en-US" dirty="0">
                <a:latin typeface="Arial" panose="020B0604020202020204" pitchFamily="34" charset="0"/>
                <a:cs typeface="Arial" panose="020B0604020202020204" pitchFamily="34" charset="0"/>
              </a:rPr>
              <a:t> across the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(Health Committee 2013).</a:t>
            </a:r>
          </a:p>
        </p:txBody>
      </p:sp>
      <p:pic>
        <p:nvPicPr>
          <p:cNvPr id="22" name="Picture 21">
            <a:extLst>
              <a:ext uri="{FF2B5EF4-FFF2-40B4-BE49-F238E27FC236}">
                <a16:creationId xmlns:a16="http://schemas.microsoft.com/office/drawing/2014/main" id="{AC3CF795-82B8-860A-E56B-05885B08FDD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12176" y="2923516"/>
            <a:ext cx="6498224" cy="481951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3" name="TextBox 22">
            <a:extLst>
              <a:ext uri="{FF2B5EF4-FFF2-40B4-BE49-F238E27FC236}">
                <a16:creationId xmlns:a16="http://schemas.microsoft.com/office/drawing/2014/main" id="{88AA83C9-67DF-23AC-4229-A1F85D5015ED}"/>
              </a:ext>
            </a:extLst>
          </p:cNvPr>
          <p:cNvSpPr txBox="1"/>
          <p:nvPr/>
        </p:nvSpPr>
        <p:spPr>
          <a:xfrm>
            <a:off x="4876800" y="7964746"/>
            <a:ext cx="914400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Hastam</a:t>
            </a:r>
            <a:r>
              <a:rPr lang="en-IN" dirty="0">
                <a:latin typeface="Arial" panose="020B0604020202020204" pitchFamily="34" charset="0"/>
                <a:cs typeface="Arial" panose="020B0604020202020204" pitchFamily="34" charset="0"/>
              </a:rPr>
              <a:t>, 2024</a:t>
            </a:r>
            <a:r>
              <a:rPr lang="en-IN"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mph" presetSubtype="0" fill="hold" nodeType="clickEffect">
                                  <p:stCondLst>
                                    <p:cond delay="0"/>
                                  </p:stCondLst>
                                  <p:childTnLst>
                                    <p:animEffect transition="out" filter="fade">
                                      <p:cBhvr>
                                        <p:cTn id="13" dur="500" tmFilter="0, 0; .2, .5; .8, .5; 1, 0"/>
                                        <p:tgtEl>
                                          <p:spTgt spid="14"/>
                                        </p:tgtEl>
                                      </p:cBhvr>
                                    </p:animEffect>
                                    <p:animScale>
                                      <p:cBhvr>
                                        <p:cTn id="14" dur="250" autoRev="1" fill="hold"/>
                                        <p:tgtEl>
                                          <p:spTgt spid="1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5B7263-0CB5-F233-2F63-6B0527387FF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DA0CF56-1EDD-C05E-FBAE-A22E7AE8622C}"/>
              </a:ext>
            </a:extLst>
          </p:cNvPr>
          <p:cNvSpPr/>
          <p:nvPr/>
        </p:nvSpPr>
        <p:spPr>
          <a:xfrm rot="-2330928">
            <a:off x="-1203733" y="-4598012"/>
            <a:ext cx="20695466" cy="19483024"/>
          </a:xfrm>
          <a:custGeom>
            <a:avLst/>
            <a:gdLst/>
            <a:ahLst/>
            <a:cxnLst/>
            <a:rect l="l" t="t" r="r" b="b"/>
            <a:pathLst>
              <a:path w="20695466" h="19483024">
                <a:moveTo>
                  <a:pt x="6452701" y="0"/>
                </a:moveTo>
                <a:lnTo>
                  <a:pt x="20695466" y="11471469"/>
                </a:lnTo>
                <a:lnTo>
                  <a:pt x="14242765" y="19483024"/>
                </a:lnTo>
                <a:lnTo>
                  <a:pt x="0" y="8011555"/>
                </a:lnTo>
                <a:lnTo>
                  <a:pt x="6452701" y="0"/>
                </a:lnTo>
                <a:close/>
              </a:path>
            </a:pathLst>
          </a:custGeom>
          <a:blipFill>
            <a:blip r:embed="rId2"/>
            <a:stretch>
              <a:fillRect l="-23944" t="-33019" r="-20124" b="-22744"/>
            </a:stretch>
          </a:blipFill>
        </p:spPr>
      </p:sp>
      <p:sp>
        <p:nvSpPr>
          <p:cNvPr id="13" name="Freeform 4">
            <a:extLst>
              <a:ext uri="{FF2B5EF4-FFF2-40B4-BE49-F238E27FC236}">
                <a16:creationId xmlns:a16="http://schemas.microsoft.com/office/drawing/2014/main" id="{E7B377F8-B0CA-6DBE-B4CF-5DCAEEDB102C}"/>
              </a:ext>
            </a:extLst>
          </p:cNvPr>
          <p:cNvSpPr/>
          <p:nvPr/>
        </p:nvSpPr>
        <p:spPr>
          <a:xfrm>
            <a:off x="304800" y="342900"/>
            <a:ext cx="17471024" cy="9601200"/>
          </a:xfrm>
          <a:custGeom>
            <a:avLst/>
            <a:gdLst/>
            <a:ahLst/>
            <a:cxnLst/>
            <a:rect l="l" t="t" r="r" b="b"/>
            <a:pathLst>
              <a:path w="4274726" h="2167467">
                <a:moveTo>
                  <a:pt x="7155" y="0"/>
                </a:moveTo>
                <a:lnTo>
                  <a:pt x="4267571" y="0"/>
                </a:lnTo>
                <a:cubicBezTo>
                  <a:pt x="4271523" y="0"/>
                  <a:pt x="4274726" y="3203"/>
                  <a:pt x="4274726" y="7155"/>
                </a:cubicBezTo>
                <a:lnTo>
                  <a:pt x="4274726" y="2160312"/>
                </a:lnTo>
                <a:cubicBezTo>
                  <a:pt x="4274726" y="2162209"/>
                  <a:pt x="4273972" y="2164029"/>
                  <a:pt x="4272630" y="2165371"/>
                </a:cubicBezTo>
                <a:cubicBezTo>
                  <a:pt x="4271289" y="2166713"/>
                  <a:pt x="4269468" y="2167467"/>
                  <a:pt x="4267571" y="2167467"/>
                </a:cubicBezTo>
                <a:lnTo>
                  <a:pt x="7155" y="2167467"/>
                </a:lnTo>
                <a:cubicBezTo>
                  <a:pt x="5257" y="2167467"/>
                  <a:pt x="3437" y="2166713"/>
                  <a:pt x="2096" y="2165371"/>
                </a:cubicBezTo>
                <a:cubicBezTo>
                  <a:pt x="754" y="2164029"/>
                  <a:pt x="0" y="2162209"/>
                  <a:pt x="0" y="2160312"/>
                </a:cubicBezTo>
                <a:lnTo>
                  <a:pt x="0" y="7155"/>
                </a:lnTo>
                <a:cubicBezTo>
                  <a:pt x="0" y="5257"/>
                  <a:pt x="754" y="3437"/>
                  <a:pt x="2096" y="2096"/>
                </a:cubicBezTo>
                <a:cubicBezTo>
                  <a:pt x="3437" y="754"/>
                  <a:pt x="5257" y="0"/>
                  <a:pt x="7155" y="0"/>
                </a:cubicBezTo>
                <a:close/>
              </a:path>
            </a:pathLst>
          </a:custGeom>
          <a:solidFill>
            <a:srgbClr val="FFFFFF">
              <a:alpha val="57647"/>
            </a:srgbClr>
          </a:solidFill>
        </p:spPr>
      </p:sp>
      <p:sp>
        <p:nvSpPr>
          <p:cNvPr id="3" name="Text 0">
            <a:extLst>
              <a:ext uri="{FF2B5EF4-FFF2-40B4-BE49-F238E27FC236}">
                <a16:creationId xmlns:a16="http://schemas.microsoft.com/office/drawing/2014/main" id="{83A3AFDD-C0C0-68A1-3D53-A74D7A30029C}"/>
              </a:ext>
            </a:extLst>
          </p:cNvPr>
          <p:cNvSpPr/>
          <p:nvPr/>
        </p:nvSpPr>
        <p:spPr>
          <a:xfrm>
            <a:off x="1659814" y="681897"/>
            <a:ext cx="14037385" cy="668337"/>
          </a:xfrm>
          <a:prstGeom prst="rect">
            <a:avLst/>
          </a:prstGeom>
          <a:noFill/>
          <a:ln/>
        </p:spPr>
        <p:txBody>
          <a:bodyPr wrap="none" lIns="0" tIns="0" rIns="0" bIns="0" rtlCol="0" anchor="t"/>
          <a:lstStyle/>
          <a:p>
            <a:pPr marL="571500" indent="-571500" algn="l">
              <a:lnSpc>
                <a:spcPct val="150000"/>
              </a:lnSpc>
              <a:buFont typeface="Wingdings" panose="05000000000000000000" pitchFamily="2" charset="2"/>
              <a:buChar char="v"/>
            </a:pPr>
            <a:r>
              <a:rPr lang="en-US" sz="4000" b="1" u="sng" dirty="0">
                <a:solidFill>
                  <a:schemeClr val="tx2"/>
                </a:solidFill>
                <a:highlight>
                  <a:srgbClr val="E8EFFC"/>
                </a:highlight>
                <a:latin typeface="Arial" panose="020B0604020202020204" pitchFamily="34" charset="0"/>
                <a:ea typeface="Playfair Display Semi Bold" pitchFamily="34" charset="-122"/>
                <a:cs typeface="Arial" panose="020B0604020202020204" pitchFamily="34" charset="0"/>
              </a:rPr>
              <a:t>Applying the Swiss Cheese Model to Mid Staffordshire</a:t>
            </a:r>
            <a:endParaRPr lang="en-US" sz="4000" b="1" u="sng" dirty="0">
              <a:solidFill>
                <a:schemeClr val="tx2"/>
              </a:solidFill>
              <a:highlight>
                <a:srgbClr val="E8EFFC"/>
              </a:highlight>
              <a:latin typeface="Arial" panose="020B0604020202020204" pitchFamily="34" charset="0"/>
              <a:cs typeface="Arial" panose="020B0604020202020204" pitchFamily="34" charset="0"/>
            </a:endParaRPr>
          </a:p>
        </p:txBody>
      </p:sp>
      <p:sp>
        <p:nvSpPr>
          <p:cNvPr id="4" name="Shape 1">
            <a:extLst>
              <a:ext uri="{FF2B5EF4-FFF2-40B4-BE49-F238E27FC236}">
                <a16:creationId xmlns:a16="http://schemas.microsoft.com/office/drawing/2014/main" id="{5DC61CAD-E116-A51F-A48F-71C292528F62}"/>
              </a:ext>
            </a:extLst>
          </p:cNvPr>
          <p:cNvSpPr/>
          <p:nvPr/>
        </p:nvSpPr>
        <p:spPr>
          <a:xfrm>
            <a:off x="1082992" y="2389702"/>
            <a:ext cx="7176937" cy="147427"/>
          </a:xfrm>
          <a:prstGeom prst="roundRect">
            <a:avLst>
              <a:gd name="adj" fmla="val 42009"/>
            </a:avLst>
          </a:prstGeom>
          <a:solidFill>
            <a:srgbClr val="E1C2C2">
              <a:alpha val="50000"/>
            </a:srgbClr>
          </a:solidFill>
          <a:ln w="7620">
            <a:solidFill>
              <a:srgbClr val="C7A8A8"/>
            </a:solidFill>
            <a:prstDash val="solid"/>
          </a:ln>
          <a:effectLst>
            <a:outerShdw dist="17780" dir="2700000" algn="bl" rotWithShape="0">
              <a:srgbClr val="C7A8A8">
                <a:alpha val="100000"/>
              </a:srgbClr>
            </a:outerShdw>
          </a:effectLst>
        </p:spPr>
      </p:sp>
      <p:sp>
        <p:nvSpPr>
          <p:cNvPr id="5" name="Shape 2">
            <a:extLst>
              <a:ext uri="{FF2B5EF4-FFF2-40B4-BE49-F238E27FC236}">
                <a16:creationId xmlns:a16="http://schemas.microsoft.com/office/drawing/2014/main" id="{C6E1C1DA-F1FC-701B-DB88-E7B52227F2E9}"/>
              </a:ext>
            </a:extLst>
          </p:cNvPr>
          <p:cNvSpPr/>
          <p:nvPr/>
        </p:nvSpPr>
        <p:spPr>
          <a:xfrm>
            <a:off x="793789" y="2196940"/>
            <a:ext cx="656869" cy="638703"/>
          </a:xfrm>
          <a:prstGeom prst="roundRect">
            <a:avLst>
              <a:gd name="adj" fmla="val 79045"/>
            </a:avLst>
          </a:prstGeom>
          <a:solidFill>
            <a:srgbClr val="E1C2C2">
              <a:alpha val="50000"/>
            </a:srgbClr>
          </a:solidFill>
          <a:ln w="7620">
            <a:solidFill>
              <a:srgbClr val="C7A8A8"/>
            </a:solidFill>
            <a:prstDash val="solid"/>
          </a:ln>
          <a:effectLst>
            <a:outerShdw dist="17780" dir="2700000" algn="bl" rotWithShape="0">
              <a:srgbClr val="C7A8A8">
                <a:alpha val="100000"/>
              </a:srgbClr>
            </a:outerShdw>
          </a:effectLst>
        </p:spPr>
      </p:sp>
      <p:pic>
        <p:nvPicPr>
          <p:cNvPr id="6" name="Image 0" descr="preencoded.png">
            <a:extLst>
              <a:ext uri="{FF2B5EF4-FFF2-40B4-BE49-F238E27FC236}">
                <a16:creationId xmlns:a16="http://schemas.microsoft.com/office/drawing/2014/main" id="{2B67919E-8BCD-7C56-D30C-EC5AD0BFCCE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38332" y="2341483"/>
            <a:ext cx="328434" cy="328434"/>
          </a:xfrm>
          <a:prstGeom prst="rect">
            <a:avLst/>
          </a:prstGeom>
        </p:spPr>
      </p:pic>
      <p:sp>
        <p:nvSpPr>
          <p:cNvPr id="7" name="Text 3">
            <a:extLst>
              <a:ext uri="{FF2B5EF4-FFF2-40B4-BE49-F238E27FC236}">
                <a16:creationId xmlns:a16="http://schemas.microsoft.com/office/drawing/2014/main" id="{46CE38FC-BE85-0CA0-01D5-B120EC66E84F}"/>
              </a:ext>
            </a:extLst>
          </p:cNvPr>
          <p:cNvSpPr/>
          <p:nvPr/>
        </p:nvSpPr>
        <p:spPr>
          <a:xfrm>
            <a:off x="986552" y="2968109"/>
            <a:ext cx="2736860" cy="332630"/>
          </a:xfrm>
          <a:prstGeom prst="rect">
            <a:avLst/>
          </a:prstGeom>
          <a:noFill/>
          <a:ln/>
        </p:spPr>
        <p:txBody>
          <a:bodyPr wrap="none" lIns="0" tIns="0" rIns="0" bIns="0" rtlCol="0" anchor="t"/>
          <a:lstStyle/>
          <a:p>
            <a:pPr marL="0" indent="0" algn="l">
              <a:lnSpc>
                <a:spcPct val="150000"/>
              </a:lnSpc>
              <a:buNone/>
            </a:pPr>
            <a:r>
              <a:rPr lang="en-US" sz="2000" b="1" dirty="0">
                <a:solidFill>
                  <a:schemeClr val="accent2">
                    <a:lumMod val="50000"/>
                  </a:schemeClr>
                </a:solidFill>
                <a:highlight>
                  <a:srgbClr val="E8EFFC"/>
                </a:highlight>
                <a:latin typeface="Arial" panose="020B0604020202020204" pitchFamily="34" charset="0"/>
                <a:ea typeface="Playfair Display Semi Bold" pitchFamily="34" charset="-122"/>
                <a:cs typeface="Arial" panose="020B0604020202020204" pitchFamily="34" charset="0"/>
              </a:rPr>
              <a:t>Organisational Layer</a:t>
            </a:r>
            <a:endParaRPr lang="en-US" sz="2000" b="1" dirty="0">
              <a:solidFill>
                <a:schemeClr val="accent2">
                  <a:lumMod val="50000"/>
                </a:schemeClr>
              </a:solidFill>
              <a:highlight>
                <a:srgbClr val="E8EFFC"/>
              </a:highlight>
              <a:latin typeface="Arial" panose="020B0604020202020204" pitchFamily="34" charset="0"/>
              <a:cs typeface="Arial" panose="020B0604020202020204" pitchFamily="34" charset="0"/>
            </a:endParaRPr>
          </a:p>
        </p:txBody>
      </p:sp>
      <p:sp>
        <p:nvSpPr>
          <p:cNvPr id="8" name="Text 4">
            <a:extLst>
              <a:ext uri="{FF2B5EF4-FFF2-40B4-BE49-F238E27FC236}">
                <a16:creationId xmlns:a16="http://schemas.microsoft.com/office/drawing/2014/main" id="{72948401-A8AE-20CD-E8AE-004CB8A4265A}"/>
              </a:ext>
            </a:extLst>
          </p:cNvPr>
          <p:cNvSpPr/>
          <p:nvPr/>
        </p:nvSpPr>
        <p:spPr>
          <a:xfrm>
            <a:off x="969761" y="3562374"/>
            <a:ext cx="6858714" cy="1021557"/>
          </a:xfrm>
          <a:prstGeom prst="rect">
            <a:avLst/>
          </a:prstGeom>
          <a:noFill/>
          <a:ln/>
        </p:spPr>
        <p:txBody>
          <a:bodyPr wrap="square" lIns="0" tIns="0" rIns="0" bIns="0" rtlCol="0" anchor="t"/>
          <a:lstStyle/>
          <a:p>
            <a:pPr algn="l">
              <a:lnSpc>
                <a:spcPct val="150000"/>
              </a:lnSpc>
            </a:pPr>
            <a:r>
              <a:rPr lang="en-US" sz="2000" dirty="0">
                <a:latin typeface="Arial" panose="020B0604020202020204" pitchFamily="34" charset="0"/>
                <a:ea typeface="Public Sans" pitchFamily="34" charset="-122"/>
                <a:cs typeface="Arial" panose="020B0604020202020204" pitchFamily="34" charset="0"/>
              </a:rPr>
              <a:t>MSFT's board repeatedly failed to respond to early mortality signals, complaints data and patient experiences, creating a major gap in governance (Francis 2013).</a:t>
            </a:r>
            <a:endParaRPr lang="en-US" sz="2000" dirty="0">
              <a:latin typeface="Arial" panose="020B0604020202020204" pitchFamily="34" charset="0"/>
              <a:cs typeface="Arial" panose="020B0604020202020204" pitchFamily="34" charset="0"/>
            </a:endParaRPr>
          </a:p>
        </p:txBody>
      </p:sp>
      <p:sp>
        <p:nvSpPr>
          <p:cNvPr id="9" name="Shape 5">
            <a:extLst>
              <a:ext uri="{FF2B5EF4-FFF2-40B4-BE49-F238E27FC236}">
                <a16:creationId xmlns:a16="http://schemas.microsoft.com/office/drawing/2014/main" id="{79C6B603-D579-E9CD-A8FE-60996300E293}"/>
              </a:ext>
            </a:extLst>
          </p:cNvPr>
          <p:cNvSpPr/>
          <p:nvPr/>
        </p:nvSpPr>
        <p:spPr>
          <a:xfrm>
            <a:off x="9621440" y="2389702"/>
            <a:ext cx="7215447" cy="146233"/>
          </a:xfrm>
          <a:prstGeom prst="roundRect">
            <a:avLst>
              <a:gd name="adj" fmla="val 42009"/>
            </a:avLst>
          </a:prstGeom>
          <a:solidFill>
            <a:srgbClr val="CCC4EC">
              <a:alpha val="50000"/>
            </a:srgbClr>
          </a:solidFill>
          <a:ln w="7620">
            <a:solidFill>
              <a:srgbClr val="B2AAD2"/>
            </a:solidFill>
            <a:prstDash val="solid"/>
          </a:ln>
          <a:effectLst>
            <a:outerShdw dist="17780" dir="2700000" algn="bl" rotWithShape="0">
              <a:srgbClr val="B2AAD2">
                <a:alpha val="100000"/>
              </a:srgbClr>
            </a:outerShdw>
          </a:effectLst>
        </p:spPr>
      </p:sp>
      <p:sp>
        <p:nvSpPr>
          <p:cNvPr id="11" name="Shape 6">
            <a:extLst>
              <a:ext uri="{FF2B5EF4-FFF2-40B4-BE49-F238E27FC236}">
                <a16:creationId xmlns:a16="http://schemas.microsoft.com/office/drawing/2014/main" id="{2584F3BC-CE74-C3FD-6141-A5870E76D466}"/>
              </a:ext>
            </a:extLst>
          </p:cNvPr>
          <p:cNvSpPr/>
          <p:nvPr/>
        </p:nvSpPr>
        <p:spPr>
          <a:xfrm>
            <a:off x="9332237" y="2112734"/>
            <a:ext cx="680185" cy="668337"/>
          </a:xfrm>
          <a:prstGeom prst="roundRect">
            <a:avLst>
              <a:gd name="adj" fmla="val 79045"/>
            </a:avLst>
          </a:prstGeom>
          <a:solidFill>
            <a:srgbClr val="CCC4EC">
              <a:alpha val="50000"/>
            </a:srgbClr>
          </a:solidFill>
          <a:ln w="7620">
            <a:solidFill>
              <a:srgbClr val="B2AAD2"/>
            </a:solidFill>
            <a:prstDash val="solid"/>
          </a:ln>
          <a:effectLst>
            <a:outerShdw dist="17780" dir="2700000" algn="bl" rotWithShape="0">
              <a:srgbClr val="B2AAD2">
                <a:alpha val="100000"/>
              </a:srgbClr>
            </a:outerShdw>
          </a:effectLst>
        </p:spPr>
      </p:sp>
      <p:pic>
        <p:nvPicPr>
          <p:cNvPr id="12" name="Image 1" descr="preencoded.png">
            <a:extLst>
              <a:ext uri="{FF2B5EF4-FFF2-40B4-BE49-F238E27FC236}">
                <a16:creationId xmlns:a16="http://schemas.microsoft.com/office/drawing/2014/main" id="{61A68BF4-BF79-9A49-B76A-4ADBA7034E0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476779" y="2257276"/>
            <a:ext cx="409760" cy="409760"/>
          </a:xfrm>
          <a:prstGeom prst="rect">
            <a:avLst/>
          </a:prstGeom>
        </p:spPr>
      </p:pic>
      <p:sp>
        <p:nvSpPr>
          <p:cNvPr id="17" name="Text 7">
            <a:extLst>
              <a:ext uri="{FF2B5EF4-FFF2-40B4-BE49-F238E27FC236}">
                <a16:creationId xmlns:a16="http://schemas.microsoft.com/office/drawing/2014/main" id="{DF5F817F-636F-7C2D-B179-50302D4F983E}"/>
              </a:ext>
            </a:extLst>
          </p:cNvPr>
          <p:cNvSpPr/>
          <p:nvPr/>
        </p:nvSpPr>
        <p:spPr>
          <a:xfrm>
            <a:off x="9488837" y="2928657"/>
            <a:ext cx="2834010" cy="426798"/>
          </a:xfrm>
          <a:prstGeom prst="rect">
            <a:avLst/>
          </a:prstGeom>
          <a:noFill/>
          <a:ln/>
        </p:spPr>
        <p:txBody>
          <a:bodyPr wrap="none" lIns="0" tIns="0" rIns="0" bIns="0" rtlCol="0" anchor="t"/>
          <a:lstStyle/>
          <a:p>
            <a:pPr marL="0" indent="0" algn="l">
              <a:lnSpc>
                <a:spcPct val="150000"/>
              </a:lnSpc>
              <a:buNone/>
            </a:pPr>
            <a:r>
              <a:rPr lang="en-US" sz="2000" b="1" dirty="0">
                <a:solidFill>
                  <a:schemeClr val="accent4">
                    <a:lumMod val="50000"/>
                  </a:schemeClr>
                </a:solidFill>
                <a:highlight>
                  <a:srgbClr val="E8EFFC"/>
                </a:highlight>
                <a:latin typeface="Arial" panose="020B0604020202020204" pitchFamily="34" charset="0"/>
                <a:ea typeface="Playfair Display Semi Bold" pitchFamily="34" charset="-122"/>
                <a:cs typeface="Arial" panose="020B0604020202020204" pitchFamily="34" charset="0"/>
              </a:rPr>
              <a:t>Workforce Layer</a:t>
            </a:r>
            <a:endParaRPr lang="en-US" sz="2000" b="1" dirty="0">
              <a:solidFill>
                <a:schemeClr val="accent4">
                  <a:lumMod val="50000"/>
                </a:schemeClr>
              </a:solidFill>
              <a:highlight>
                <a:srgbClr val="E8EFFC"/>
              </a:highlight>
              <a:latin typeface="Arial" panose="020B0604020202020204" pitchFamily="34" charset="0"/>
              <a:cs typeface="Arial" panose="020B0604020202020204" pitchFamily="34" charset="0"/>
            </a:endParaRPr>
          </a:p>
        </p:txBody>
      </p:sp>
      <p:sp>
        <p:nvSpPr>
          <p:cNvPr id="18" name="Text 8">
            <a:extLst>
              <a:ext uri="{FF2B5EF4-FFF2-40B4-BE49-F238E27FC236}">
                <a16:creationId xmlns:a16="http://schemas.microsoft.com/office/drawing/2014/main" id="{986652AC-4EEB-A051-D239-3F0A37F47F6D}"/>
              </a:ext>
            </a:extLst>
          </p:cNvPr>
          <p:cNvSpPr/>
          <p:nvPr/>
        </p:nvSpPr>
        <p:spPr>
          <a:xfrm>
            <a:off x="9525000" y="3392016"/>
            <a:ext cx="7776448" cy="1310759"/>
          </a:xfrm>
          <a:prstGeom prst="rect">
            <a:avLst/>
          </a:prstGeom>
          <a:noFill/>
          <a:ln/>
        </p:spPr>
        <p:txBody>
          <a:bodyPr wrap="square" lIns="0" tIns="0" rIns="0" bIns="0" rtlCol="0" anchor="t"/>
          <a:lstStyle/>
          <a:p>
            <a:pPr marL="0" indent="0" algn="l">
              <a:lnSpc>
                <a:spcPct val="150000"/>
              </a:lnSpc>
              <a:buNone/>
            </a:pPr>
            <a:r>
              <a:rPr lang="en-US" sz="2000" dirty="0">
                <a:latin typeface="Arial" panose="020B0604020202020204" pitchFamily="34" charset="0"/>
                <a:ea typeface="Public Sans" pitchFamily="34" charset="-122"/>
                <a:cs typeface="Arial" panose="020B0604020202020204" pitchFamily="34" charset="0"/>
              </a:rPr>
              <a:t>Large staffing reductions and unsafe nurse-to-patient ratios introduced severe operational vulnerabilities, leaving wards without adequate monitoring or skilled staff (Healthcare Commission 2009).</a:t>
            </a:r>
            <a:endParaRPr lang="en-US" sz="2000" dirty="0">
              <a:latin typeface="Arial" panose="020B0604020202020204" pitchFamily="34" charset="0"/>
              <a:cs typeface="Arial" panose="020B0604020202020204" pitchFamily="34" charset="0"/>
            </a:endParaRPr>
          </a:p>
        </p:txBody>
      </p:sp>
      <p:sp>
        <p:nvSpPr>
          <p:cNvPr id="19" name="Shape 9">
            <a:extLst>
              <a:ext uri="{FF2B5EF4-FFF2-40B4-BE49-F238E27FC236}">
                <a16:creationId xmlns:a16="http://schemas.microsoft.com/office/drawing/2014/main" id="{BE95F679-1971-5A43-A429-755394C25084}"/>
              </a:ext>
            </a:extLst>
          </p:cNvPr>
          <p:cNvSpPr/>
          <p:nvPr/>
        </p:nvSpPr>
        <p:spPr>
          <a:xfrm>
            <a:off x="1082992" y="5659278"/>
            <a:ext cx="7176937" cy="212857"/>
          </a:xfrm>
          <a:prstGeom prst="roundRect">
            <a:avLst>
              <a:gd name="adj" fmla="val 42009"/>
            </a:avLst>
          </a:prstGeom>
          <a:solidFill>
            <a:srgbClr val="B4DAE4">
              <a:alpha val="50000"/>
            </a:srgbClr>
          </a:solidFill>
          <a:ln w="7620">
            <a:solidFill>
              <a:srgbClr val="9AC0CA"/>
            </a:solidFill>
            <a:prstDash val="solid"/>
          </a:ln>
          <a:effectLst>
            <a:outerShdw dist="17780" dir="2700000" algn="bl" rotWithShape="0">
              <a:srgbClr val="9AC0CA">
                <a:alpha val="100000"/>
              </a:srgbClr>
            </a:outerShdw>
          </a:effectLst>
        </p:spPr>
      </p:sp>
      <p:sp>
        <p:nvSpPr>
          <p:cNvPr id="24" name="Shape 10">
            <a:extLst>
              <a:ext uri="{FF2B5EF4-FFF2-40B4-BE49-F238E27FC236}">
                <a16:creationId xmlns:a16="http://schemas.microsoft.com/office/drawing/2014/main" id="{09443A6E-E38C-883E-ACE7-A7A6469842E9}"/>
              </a:ext>
            </a:extLst>
          </p:cNvPr>
          <p:cNvSpPr/>
          <p:nvPr/>
        </p:nvSpPr>
        <p:spPr>
          <a:xfrm>
            <a:off x="793790" y="5466516"/>
            <a:ext cx="676568" cy="638703"/>
          </a:xfrm>
          <a:prstGeom prst="roundRect">
            <a:avLst>
              <a:gd name="adj" fmla="val 79045"/>
            </a:avLst>
          </a:prstGeom>
          <a:solidFill>
            <a:srgbClr val="B4DAE4">
              <a:alpha val="50000"/>
            </a:srgbClr>
          </a:solidFill>
          <a:ln w="7620">
            <a:solidFill>
              <a:srgbClr val="9AC0CA"/>
            </a:solidFill>
            <a:prstDash val="solid"/>
          </a:ln>
          <a:effectLst>
            <a:outerShdw dist="17780" dir="2700000" algn="bl" rotWithShape="0">
              <a:srgbClr val="9AC0CA">
                <a:alpha val="100000"/>
              </a:srgbClr>
            </a:outerShdw>
          </a:effectLst>
        </p:spPr>
      </p:sp>
      <p:pic>
        <p:nvPicPr>
          <p:cNvPr id="25" name="Image 2" descr="preencoded.png">
            <a:extLst>
              <a:ext uri="{FF2B5EF4-FFF2-40B4-BE49-F238E27FC236}">
                <a16:creationId xmlns:a16="http://schemas.microsoft.com/office/drawing/2014/main" id="{B6A14D54-F469-1984-1425-2745B504E55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38332" y="5611059"/>
            <a:ext cx="338284" cy="338284"/>
          </a:xfrm>
          <a:prstGeom prst="rect">
            <a:avLst/>
          </a:prstGeom>
        </p:spPr>
      </p:pic>
      <p:sp>
        <p:nvSpPr>
          <p:cNvPr id="26" name="Text 11">
            <a:extLst>
              <a:ext uri="{FF2B5EF4-FFF2-40B4-BE49-F238E27FC236}">
                <a16:creationId xmlns:a16="http://schemas.microsoft.com/office/drawing/2014/main" id="{2EA81C13-236C-1E61-27AC-AAF256D5DE7B}"/>
              </a:ext>
            </a:extLst>
          </p:cNvPr>
          <p:cNvSpPr/>
          <p:nvPr/>
        </p:nvSpPr>
        <p:spPr>
          <a:xfrm>
            <a:off x="986551" y="6237685"/>
            <a:ext cx="2849857" cy="332630"/>
          </a:xfrm>
          <a:prstGeom prst="rect">
            <a:avLst/>
          </a:prstGeom>
          <a:noFill/>
          <a:ln/>
        </p:spPr>
        <p:txBody>
          <a:bodyPr wrap="none" lIns="0" tIns="0" rIns="0" bIns="0" rtlCol="0" anchor="t"/>
          <a:lstStyle/>
          <a:p>
            <a:pPr marL="0" indent="0" algn="l">
              <a:lnSpc>
                <a:spcPct val="150000"/>
              </a:lnSpc>
              <a:buNone/>
            </a:pPr>
            <a:r>
              <a:rPr lang="en-US" sz="2000" b="1" dirty="0">
                <a:solidFill>
                  <a:schemeClr val="accent5">
                    <a:lumMod val="75000"/>
                  </a:schemeClr>
                </a:solidFill>
                <a:highlight>
                  <a:srgbClr val="E8EFFC"/>
                </a:highlight>
                <a:latin typeface="Arial" panose="020B0604020202020204" pitchFamily="34" charset="0"/>
                <a:ea typeface="Playfair Display Semi Bold" pitchFamily="34" charset="-122"/>
                <a:cs typeface="Arial" panose="020B0604020202020204" pitchFamily="34" charset="0"/>
              </a:rPr>
              <a:t>Clinical Process Layer</a:t>
            </a:r>
            <a:endParaRPr lang="en-US" sz="2000" b="1" dirty="0">
              <a:solidFill>
                <a:schemeClr val="accent5">
                  <a:lumMod val="75000"/>
                </a:schemeClr>
              </a:solidFill>
              <a:highlight>
                <a:srgbClr val="E8EFFC"/>
              </a:highlight>
              <a:latin typeface="Arial" panose="020B0604020202020204" pitchFamily="34" charset="0"/>
              <a:cs typeface="Arial" panose="020B0604020202020204" pitchFamily="34" charset="0"/>
            </a:endParaRPr>
          </a:p>
        </p:txBody>
      </p:sp>
      <p:sp>
        <p:nvSpPr>
          <p:cNvPr id="27" name="Text 12">
            <a:extLst>
              <a:ext uri="{FF2B5EF4-FFF2-40B4-BE49-F238E27FC236}">
                <a16:creationId xmlns:a16="http://schemas.microsoft.com/office/drawing/2014/main" id="{9609A068-F5DF-6E12-3354-BB043ED8ED2E}"/>
              </a:ext>
            </a:extLst>
          </p:cNvPr>
          <p:cNvSpPr/>
          <p:nvPr/>
        </p:nvSpPr>
        <p:spPr>
          <a:xfrm>
            <a:off x="986551" y="6797600"/>
            <a:ext cx="7064407" cy="1021557"/>
          </a:xfrm>
          <a:prstGeom prst="rect">
            <a:avLst/>
          </a:prstGeom>
          <a:noFill/>
          <a:ln/>
        </p:spPr>
        <p:txBody>
          <a:bodyPr wrap="square" lIns="0" tIns="0" rIns="0" bIns="0" rtlCol="0" anchor="t"/>
          <a:lstStyle/>
          <a:p>
            <a:pPr marL="0" indent="0" algn="l">
              <a:lnSpc>
                <a:spcPct val="150000"/>
              </a:lnSpc>
              <a:buNone/>
            </a:pPr>
            <a:r>
              <a:rPr lang="en-US" sz="2000" dirty="0">
                <a:latin typeface="Arial" panose="020B0604020202020204" pitchFamily="34" charset="0"/>
                <a:ea typeface="Public Sans" pitchFamily="34" charset="-122"/>
                <a:cs typeface="Arial" panose="020B0604020202020204" pitchFamily="34" charset="0"/>
              </a:rPr>
              <a:t>Escalation procedures for deteriorating patients were inconsistent or absent, and routine tasks such as hydration, toileting and pain assessment were frequently missed (Francis 2013).</a:t>
            </a:r>
            <a:endParaRPr lang="en-US" sz="2000" dirty="0">
              <a:latin typeface="Arial" panose="020B0604020202020204" pitchFamily="34" charset="0"/>
              <a:cs typeface="Arial" panose="020B0604020202020204" pitchFamily="34" charset="0"/>
            </a:endParaRPr>
          </a:p>
        </p:txBody>
      </p:sp>
      <p:sp>
        <p:nvSpPr>
          <p:cNvPr id="28" name="Shape 13">
            <a:extLst>
              <a:ext uri="{FF2B5EF4-FFF2-40B4-BE49-F238E27FC236}">
                <a16:creationId xmlns:a16="http://schemas.microsoft.com/office/drawing/2014/main" id="{C74A2936-0183-D18B-D90D-FBF0E1686F2B}"/>
              </a:ext>
            </a:extLst>
          </p:cNvPr>
          <p:cNvSpPr/>
          <p:nvPr/>
        </p:nvSpPr>
        <p:spPr>
          <a:xfrm>
            <a:off x="9624024" y="5632641"/>
            <a:ext cx="7212864" cy="185684"/>
          </a:xfrm>
          <a:prstGeom prst="roundRect">
            <a:avLst>
              <a:gd name="adj" fmla="val 42009"/>
            </a:avLst>
          </a:prstGeom>
          <a:solidFill>
            <a:srgbClr val="E1C2C2">
              <a:alpha val="50000"/>
            </a:srgbClr>
          </a:solidFill>
          <a:ln w="7620">
            <a:solidFill>
              <a:srgbClr val="C7A8A8"/>
            </a:solidFill>
            <a:prstDash val="solid"/>
          </a:ln>
          <a:effectLst>
            <a:outerShdw dist="17780" dir="2700000" algn="bl" rotWithShape="0">
              <a:srgbClr val="C7A8A8">
                <a:alpha val="100000"/>
              </a:srgbClr>
            </a:outerShdw>
          </a:effectLst>
        </p:spPr>
      </p:sp>
      <p:sp>
        <p:nvSpPr>
          <p:cNvPr id="29" name="Shape 14">
            <a:extLst>
              <a:ext uri="{FF2B5EF4-FFF2-40B4-BE49-F238E27FC236}">
                <a16:creationId xmlns:a16="http://schemas.microsoft.com/office/drawing/2014/main" id="{4AAD0606-0CC6-E5C2-0E8E-A02BF87E5E0B}"/>
              </a:ext>
            </a:extLst>
          </p:cNvPr>
          <p:cNvSpPr/>
          <p:nvPr/>
        </p:nvSpPr>
        <p:spPr>
          <a:xfrm>
            <a:off x="9334820" y="5439878"/>
            <a:ext cx="767757" cy="689853"/>
          </a:xfrm>
          <a:prstGeom prst="roundRect">
            <a:avLst>
              <a:gd name="adj" fmla="val 79045"/>
            </a:avLst>
          </a:prstGeom>
          <a:solidFill>
            <a:srgbClr val="E1C2C2">
              <a:alpha val="50000"/>
            </a:srgbClr>
          </a:solidFill>
          <a:ln w="7620">
            <a:solidFill>
              <a:srgbClr val="C7A8A8"/>
            </a:solidFill>
            <a:prstDash val="solid"/>
          </a:ln>
          <a:effectLst>
            <a:outerShdw dist="17780" dir="2700000" algn="bl" rotWithShape="0">
              <a:srgbClr val="C7A8A8">
                <a:alpha val="100000"/>
              </a:srgbClr>
            </a:outerShdw>
          </a:effectLst>
        </p:spPr>
      </p:sp>
      <p:pic>
        <p:nvPicPr>
          <p:cNvPr id="30" name="Image 3" descr="preencoded.png">
            <a:extLst>
              <a:ext uri="{FF2B5EF4-FFF2-40B4-BE49-F238E27FC236}">
                <a16:creationId xmlns:a16="http://schemas.microsoft.com/office/drawing/2014/main" id="{0A5D90D5-2994-F735-6742-DD5028AC46D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479362" y="5584421"/>
            <a:ext cx="383878" cy="383878"/>
          </a:xfrm>
          <a:prstGeom prst="rect">
            <a:avLst/>
          </a:prstGeom>
        </p:spPr>
      </p:pic>
      <p:sp>
        <p:nvSpPr>
          <p:cNvPr id="31" name="Text 15">
            <a:extLst>
              <a:ext uri="{FF2B5EF4-FFF2-40B4-BE49-F238E27FC236}">
                <a16:creationId xmlns:a16="http://schemas.microsoft.com/office/drawing/2014/main" id="{4FE08108-5B1F-83E9-BA00-0A266AB76586}"/>
              </a:ext>
            </a:extLst>
          </p:cNvPr>
          <p:cNvSpPr/>
          <p:nvPr/>
        </p:nvSpPr>
        <p:spPr>
          <a:xfrm>
            <a:off x="9527583" y="6211047"/>
            <a:ext cx="4418788" cy="359268"/>
          </a:xfrm>
          <a:prstGeom prst="rect">
            <a:avLst/>
          </a:prstGeom>
          <a:noFill/>
          <a:ln/>
        </p:spPr>
        <p:txBody>
          <a:bodyPr wrap="none" lIns="0" tIns="0" rIns="0" bIns="0" rtlCol="0" anchor="t"/>
          <a:lstStyle/>
          <a:p>
            <a:pPr marL="0" indent="0" algn="l">
              <a:lnSpc>
                <a:spcPct val="150000"/>
              </a:lnSpc>
              <a:buNone/>
            </a:pPr>
            <a:r>
              <a:rPr lang="en-US" sz="2000" b="1" dirty="0">
                <a:solidFill>
                  <a:schemeClr val="accent6">
                    <a:lumMod val="50000"/>
                  </a:schemeClr>
                </a:solidFill>
                <a:highlight>
                  <a:srgbClr val="E8EFFC"/>
                </a:highlight>
                <a:latin typeface="Arial" panose="020B0604020202020204" pitchFamily="34" charset="0"/>
                <a:ea typeface="Playfair Display Semi Bold" pitchFamily="34" charset="-122"/>
                <a:cs typeface="Arial" panose="020B0604020202020204" pitchFamily="34" charset="0"/>
              </a:rPr>
              <a:t>Monitoring and Oversight Layer</a:t>
            </a:r>
            <a:endParaRPr lang="en-US" sz="2000" b="1" dirty="0">
              <a:solidFill>
                <a:schemeClr val="accent6">
                  <a:lumMod val="50000"/>
                </a:schemeClr>
              </a:solidFill>
              <a:highlight>
                <a:srgbClr val="E8EFFC"/>
              </a:highlight>
              <a:latin typeface="Arial" panose="020B0604020202020204" pitchFamily="34" charset="0"/>
              <a:cs typeface="Arial" panose="020B0604020202020204" pitchFamily="34" charset="0"/>
            </a:endParaRPr>
          </a:p>
        </p:txBody>
      </p:sp>
      <p:sp>
        <p:nvSpPr>
          <p:cNvPr id="32" name="Text 16">
            <a:extLst>
              <a:ext uri="{FF2B5EF4-FFF2-40B4-BE49-F238E27FC236}">
                <a16:creationId xmlns:a16="http://schemas.microsoft.com/office/drawing/2014/main" id="{F8BDEA3F-8FB5-1B8E-1E23-9F52435F99C7}"/>
              </a:ext>
            </a:extLst>
          </p:cNvPr>
          <p:cNvSpPr/>
          <p:nvPr/>
        </p:nvSpPr>
        <p:spPr>
          <a:xfrm>
            <a:off x="9527583" y="6740676"/>
            <a:ext cx="8016716" cy="1471154"/>
          </a:xfrm>
          <a:prstGeom prst="rect">
            <a:avLst/>
          </a:prstGeom>
          <a:noFill/>
          <a:ln/>
        </p:spPr>
        <p:txBody>
          <a:bodyPr wrap="square" lIns="0" tIns="0" rIns="0" bIns="0" rtlCol="0" anchor="t"/>
          <a:lstStyle/>
          <a:p>
            <a:pPr marL="0" indent="0" algn="l">
              <a:lnSpc>
                <a:spcPct val="150000"/>
              </a:lnSpc>
              <a:buNone/>
            </a:pPr>
            <a:r>
              <a:rPr lang="en-US" sz="2000" dirty="0">
                <a:latin typeface="Arial" panose="020B0604020202020204" pitchFamily="34" charset="0"/>
                <a:ea typeface="Public Sans" pitchFamily="34" charset="-122"/>
                <a:cs typeface="Arial" panose="020B0604020202020204" pitchFamily="34" charset="0"/>
              </a:rPr>
              <a:t>Communication failures between MSFT, the Strategic Health Authority, and commissioners allowed key risk information to be diluted or misinterpreted, preventing timely external intervention (Health Committee 2013).</a:t>
            </a:r>
            <a:endParaRPr lang="en-US" sz="2000" dirty="0">
              <a:latin typeface="Arial" panose="020B0604020202020204" pitchFamily="34" charset="0"/>
              <a:cs typeface="Arial" panose="020B0604020202020204" pitchFamily="34" charset="0"/>
            </a:endParaRPr>
          </a:p>
        </p:txBody>
      </p:sp>
      <p:sp>
        <p:nvSpPr>
          <p:cNvPr id="34" name="Freeform 15">
            <a:extLst>
              <a:ext uri="{FF2B5EF4-FFF2-40B4-BE49-F238E27FC236}">
                <a16:creationId xmlns:a16="http://schemas.microsoft.com/office/drawing/2014/main" id="{149AD785-A278-538C-4889-48FB33A37DD9}"/>
              </a:ext>
            </a:extLst>
          </p:cNvPr>
          <p:cNvSpPr/>
          <p:nvPr/>
        </p:nvSpPr>
        <p:spPr>
          <a:xfrm rot="1982465">
            <a:off x="8255798" y="8563713"/>
            <a:ext cx="1266298" cy="739995"/>
          </a:xfrm>
          <a:custGeom>
            <a:avLst/>
            <a:gdLst/>
            <a:ahLst/>
            <a:cxnLst/>
            <a:rect l="l" t="t" r="r" b="b"/>
            <a:pathLst>
              <a:path w="1447837" h="818686">
                <a:moveTo>
                  <a:pt x="0" y="0"/>
                </a:moveTo>
                <a:lnTo>
                  <a:pt x="1447837" y="0"/>
                </a:lnTo>
                <a:lnTo>
                  <a:pt x="1447837" y="818686"/>
                </a:lnTo>
                <a:lnTo>
                  <a:pt x="0" y="81868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Tree>
    <p:extLst>
      <p:ext uri="{BB962C8B-B14F-4D97-AF65-F5344CB8AC3E}">
        <p14:creationId xmlns:p14="http://schemas.microsoft.com/office/powerpoint/2010/main" val="3684550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par>
                                <p:cTn id="15" presetID="10"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par>
                                <p:cTn id="18" presetID="10" presetClass="entr" presetSubtype="0" fill="hold" nodeType="with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fade">
                                      <p:cBhvr>
                                        <p:cTn id="26" dur="500"/>
                                        <p:tgtEl>
                                          <p:spTgt spid="8"/>
                                        </p:tgtEl>
                                      </p:cBhvr>
                                    </p:animEffect>
                                  </p:childTnLst>
                                </p:cTn>
                              </p:par>
                              <p:par>
                                <p:cTn id="27" presetID="10" presetClass="entr" presetSubtype="0" fill="hold" nodeType="with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par>
                                <p:cTn id="30" presetID="10" presetClass="entr" presetSubtype="0" fill="hold" nodeType="with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par>
                                <p:cTn id="33" presetID="10" presetClass="entr" presetSubtype="0" fill="hold" nodeType="with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childTnLst>
                                </p:cTn>
                              </p:par>
                              <p:par>
                                <p:cTn id="42" presetID="10" presetClass="entr" presetSubtype="0" fill="hold" nodeType="with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par>
                                <p:cTn id="45" presetID="10" presetClass="entr" presetSubtype="0" fill="hold" nodeType="withEffect">
                                  <p:stCondLst>
                                    <p:cond delay="0"/>
                                  </p:stCondLst>
                                  <p:childTnLst>
                                    <p:set>
                                      <p:cBhvr>
                                        <p:cTn id="46" dur="1" fill="hold">
                                          <p:stCondLst>
                                            <p:cond delay="0"/>
                                          </p:stCondLst>
                                        </p:cTn>
                                        <p:tgtEl>
                                          <p:spTgt spid="24"/>
                                        </p:tgtEl>
                                        <p:attrNameLst>
                                          <p:attrName>style.visibility</p:attrName>
                                        </p:attrNameLst>
                                      </p:cBhvr>
                                      <p:to>
                                        <p:strVal val="visible"/>
                                      </p:to>
                                    </p:set>
                                    <p:animEffect transition="in" filter="fade">
                                      <p:cBhvr>
                                        <p:cTn id="47" dur="500"/>
                                        <p:tgtEl>
                                          <p:spTgt spid="24"/>
                                        </p:tgtEl>
                                      </p:cBhvr>
                                    </p:animEffect>
                                  </p:childTnLst>
                                </p:cTn>
                              </p:par>
                              <p:par>
                                <p:cTn id="48" presetID="10" presetClass="entr" presetSubtype="0" fill="hold" nodeType="withEffect">
                                  <p:stCondLst>
                                    <p:cond delay="0"/>
                                  </p:stCondLst>
                                  <p:childTnLst>
                                    <p:set>
                                      <p:cBhvr>
                                        <p:cTn id="49" dur="1" fill="hold">
                                          <p:stCondLst>
                                            <p:cond delay="0"/>
                                          </p:stCondLst>
                                        </p:cTn>
                                        <p:tgtEl>
                                          <p:spTgt spid="25"/>
                                        </p:tgtEl>
                                        <p:attrNameLst>
                                          <p:attrName>style.visibility</p:attrName>
                                        </p:attrNameLst>
                                      </p:cBhvr>
                                      <p:to>
                                        <p:strVal val="visible"/>
                                      </p:to>
                                    </p:set>
                                    <p:animEffect transition="in" filter="fade">
                                      <p:cBhvr>
                                        <p:cTn id="50" dur="500"/>
                                        <p:tgtEl>
                                          <p:spTgt spid="25"/>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26"/>
                                        </p:tgtEl>
                                        <p:attrNameLst>
                                          <p:attrName>style.visibility</p:attrName>
                                        </p:attrNameLst>
                                      </p:cBhvr>
                                      <p:to>
                                        <p:strVal val="visible"/>
                                      </p:to>
                                    </p:set>
                                    <p:animEffect transition="in" filter="fade">
                                      <p:cBhvr>
                                        <p:cTn id="53" dur="500"/>
                                        <p:tgtEl>
                                          <p:spTgt spid="26"/>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27"/>
                                        </p:tgtEl>
                                        <p:attrNameLst>
                                          <p:attrName>style.visibility</p:attrName>
                                        </p:attrNameLst>
                                      </p:cBhvr>
                                      <p:to>
                                        <p:strVal val="visible"/>
                                      </p:to>
                                    </p:set>
                                    <p:animEffect transition="in" filter="fade">
                                      <p:cBhvr>
                                        <p:cTn id="56" dur="500"/>
                                        <p:tgtEl>
                                          <p:spTgt spid="27"/>
                                        </p:tgtEl>
                                      </p:cBhvr>
                                    </p:animEffect>
                                  </p:childTnLst>
                                </p:cTn>
                              </p:par>
                              <p:par>
                                <p:cTn id="57" presetID="10" presetClass="entr" presetSubtype="0" fill="hold" nodeType="withEffect">
                                  <p:stCondLst>
                                    <p:cond delay="0"/>
                                  </p:stCondLst>
                                  <p:childTnLst>
                                    <p:set>
                                      <p:cBhvr>
                                        <p:cTn id="58" dur="1" fill="hold">
                                          <p:stCondLst>
                                            <p:cond delay="0"/>
                                          </p:stCondLst>
                                        </p:cTn>
                                        <p:tgtEl>
                                          <p:spTgt spid="28"/>
                                        </p:tgtEl>
                                        <p:attrNameLst>
                                          <p:attrName>style.visibility</p:attrName>
                                        </p:attrNameLst>
                                      </p:cBhvr>
                                      <p:to>
                                        <p:strVal val="visible"/>
                                      </p:to>
                                    </p:set>
                                    <p:animEffect transition="in" filter="fade">
                                      <p:cBhvr>
                                        <p:cTn id="59" dur="500"/>
                                        <p:tgtEl>
                                          <p:spTgt spid="28"/>
                                        </p:tgtEl>
                                      </p:cBhvr>
                                    </p:animEffect>
                                  </p:childTnLst>
                                </p:cTn>
                              </p:par>
                              <p:par>
                                <p:cTn id="60" presetID="10" presetClass="entr" presetSubtype="0" fill="hold" nodeType="withEffect">
                                  <p:stCondLst>
                                    <p:cond delay="0"/>
                                  </p:stCondLst>
                                  <p:childTnLst>
                                    <p:set>
                                      <p:cBhvr>
                                        <p:cTn id="61" dur="1" fill="hold">
                                          <p:stCondLst>
                                            <p:cond delay="0"/>
                                          </p:stCondLst>
                                        </p:cTn>
                                        <p:tgtEl>
                                          <p:spTgt spid="29"/>
                                        </p:tgtEl>
                                        <p:attrNameLst>
                                          <p:attrName>style.visibility</p:attrName>
                                        </p:attrNameLst>
                                      </p:cBhvr>
                                      <p:to>
                                        <p:strVal val="visible"/>
                                      </p:to>
                                    </p:set>
                                    <p:animEffect transition="in" filter="fade">
                                      <p:cBhvr>
                                        <p:cTn id="62" dur="500"/>
                                        <p:tgtEl>
                                          <p:spTgt spid="29"/>
                                        </p:tgtEl>
                                      </p:cBhvr>
                                    </p:animEffect>
                                  </p:childTnLst>
                                </p:cTn>
                              </p:par>
                              <p:par>
                                <p:cTn id="63" presetID="10" presetClass="entr" presetSubtype="0" fill="hold" nodeType="withEffect">
                                  <p:stCondLst>
                                    <p:cond delay="0"/>
                                  </p:stCondLst>
                                  <p:childTnLst>
                                    <p:set>
                                      <p:cBhvr>
                                        <p:cTn id="64" dur="1" fill="hold">
                                          <p:stCondLst>
                                            <p:cond delay="0"/>
                                          </p:stCondLst>
                                        </p:cTn>
                                        <p:tgtEl>
                                          <p:spTgt spid="30"/>
                                        </p:tgtEl>
                                        <p:attrNameLst>
                                          <p:attrName>style.visibility</p:attrName>
                                        </p:attrNameLst>
                                      </p:cBhvr>
                                      <p:to>
                                        <p:strVal val="visible"/>
                                      </p:to>
                                    </p:set>
                                    <p:animEffect transition="in" filter="fade">
                                      <p:cBhvr>
                                        <p:cTn id="65" dur="500"/>
                                        <p:tgtEl>
                                          <p:spTgt spid="30"/>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31"/>
                                        </p:tgtEl>
                                        <p:attrNameLst>
                                          <p:attrName>style.visibility</p:attrName>
                                        </p:attrNameLst>
                                      </p:cBhvr>
                                      <p:to>
                                        <p:strVal val="visible"/>
                                      </p:to>
                                    </p:set>
                                    <p:animEffect transition="in" filter="fade">
                                      <p:cBhvr>
                                        <p:cTn id="68" dur="500"/>
                                        <p:tgtEl>
                                          <p:spTgt spid="31"/>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32"/>
                                        </p:tgtEl>
                                        <p:attrNameLst>
                                          <p:attrName>style.visibility</p:attrName>
                                        </p:attrNameLst>
                                      </p:cBhvr>
                                      <p:to>
                                        <p:strVal val="visible"/>
                                      </p:to>
                                    </p:set>
                                    <p:animEffect transition="in" filter="fade">
                                      <p:cBhvr>
                                        <p:cTn id="71"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17" grpId="0" animBg="1"/>
      <p:bldP spid="18" grpId="0" animBg="1"/>
      <p:bldP spid="26" grpId="0" animBg="1"/>
      <p:bldP spid="27" grpId="0" animBg="1"/>
      <p:bldP spid="31" grpId="0" animBg="1"/>
      <p:bldP spid="3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215FF6-6D8F-4969-8915-83E0C75CC80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A952A50-9319-6149-FBE6-D1CD1F5046A7}"/>
              </a:ext>
            </a:extLst>
          </p:cNvPr>
          <p:cNvSpPr/>
          <p:nvPr/>
        </p:nvSpPr>
        <p:spPr>
          <a:xfrm rot="-2330928">
            <a:off x="-1203733" y="-4598012"/>
            <a:ext cx="20695466" cy="19483024"/>
          </a:xfrm>
          <a:custGeom>
            <a:avLst/>
            <a:gdLst/>
            <a:ahLst/>
            <a:cxnLst/>
            <a:rect l="l" t="t" r="r" b="b"/>
            <a:pathLst>
              <a:path w="20695466" h="19483024">
                <a:moveTo>
                  <a:pt x="6452701" y="0"/>
                </a:moveTo>
                <a:lnTo>
                  <a:pt x="20695466" y="11471469"/>
                </a:lnTo>
                <a:lnTo>
                  <a:pt x="14242765" y="19483024"/>
                </a:lnTo>
                <a:lnTo>
                  <a:pt x="0" y="8011555"/>
                </a:lnTo>
                <a:lnTo>
                  <a:pt x="6452701" y="0"/>
                </a:lnTo>
                <a:close/>
              </a:path>
            </a:pathLst>
          </a:custGeom>
          <a:blipFill>
            <a:blip r:embed="rId2"/>
            <a:stretch>
              <a:fillRect l="-23944" t="-33019" r="-20124" b="-22744"/>
            </a:stretch>
          </a:blipFill>
        </p:spPr>
      </p:sp>
      <p:grpSp>
        <p:nvGrpSpPr>
          <p:cNvPr id="16" name="Group 3">
            <a:extLst>
              <a:ext uri="{FF2B5EF4-FFF2-40B4-BE49-F238E27FC236}">
                <a16:creationId xmlns:a16="http://schemas.microsoft.com/office/drawing/2014/main" id="{22768C2C-5B29-86DD-8FDF-9A87A4D4C3FD}"/>
              </a:ext>
            </a:extLst>
          </p:cNvPr>
          <p:cNvGrpSpPr/>
          <p:nvPr/>
        </p:nvGrpSpPr>
        <p:grpSpPr>
          <a:xfrm>
            <a:off x="408488" y="449355"/>
            <a:ext cx="17471024" cy="9349650"/>
            <a:chOff x="0" y="0"/>
            <a:chExt cx="4274726" cy="2167467"/>
          </a:xfrm>
        </p:grpSpPr>
        <p:sp>
          <p:nvSpPr>
            <p:cNvPr id="17" name="Freeform 4">
              <a:extLst>
                <a:ext uri="{FF2B5EF4-FFF2-40B4-BE49-F238E27FC236}">
                  <a16:creationId xmlns:a16="http://schemas.microsoft.com/office/drawing/2014/main" id="{4CFE85F9-F17C-D208-322E-109D7A4D5E63}"/>
                </a:ext>
              </a:extLst>
            </p:cNvPr>
            <p:cNvSpPr/>
            <p:nvPr/>
          </p:nvSpPr>
          <p:spPr>
            <a:xfrm>
              <a:off x="0" y="0"/>
              <a:ext cx="4274726" cy="2167467"/>
            </a:xfrm>
            <a:custGeom>
              <a:avLst/>
              <a:gdLst/>
              <a:ahLst/>
              <a:cxnLst/>
              <a:rect l="l" t="t" r="r" b="b"/>
              <a:pathLst>
                <a:path w="4274726" h="2167467">
                  <a:moveTo>
                    <a:pt x="7155" y="0"/>
                  </a:moveTo>
                  <a:lnTo>
                    <a:pt x="4267571" y="0"/>
                  </a:lnTo>
                  <a:cubicBezTo>
                    <a:pt x="4271523" y="0"/>
                    <a:pt x="4274726" y="3203"/>
                    <a:pt x="4274726" y="7155"/>
                  </a:cubicBezTo>
                  <a:lnTo>
                    <a:pt x="4274726" y="2160312"/>
                  </a:lnTo>
                  <a:cubicBezTo>
                    <a:pt x="4274726" y="2162209"/>
                    <a:pt x="4273972" y="2164029"/>
                    <a:pt x="4272630" y="2165371"/>
                  </a:cubicBezTo>
                  <a:cubicBezTo>
                    <a:pt x="4271289" y="2166713"/>
                    <a:pt x="4269468" y="2167467"/>
                    <a:pt x="4267571" y="2167467"/>
                  </a:cubicBezTo>
                  <a:lnTo>
                    <a:pt x="7155" y="2167467"/>
                  </a:lnTo>
                  <a:cubicBezTo>
                    <a:pt x="5257" y="2167467"/>
                    <a:pt x="3437" y="2166713"/>
                    <a:pt x="2096" y="2165371"/>
                  </a:cubicBezTo>
                  <a:cubicBezTo>
                    <a:pt x="754" y="2164029"/>
                    <a:pt x="0" y="2162209"/>
                    <a:pt x="0" y="2160312"/>
                  </a:cubicBezTo>
                  <a:lnTo>
                    <a:pt x="0" y="7155"/>
                  </a:lnTo>
                  <a:cubicBezTo>
                    <a:pt x="0" y="5257"/>
                    <a:pt x="754" y="3437"/>
                    <a:pt x="2096" y="2096"/>
                  </a:cubicBezTo>
                  <a:cubicBezTo>
                    <a:pt x="3437" y="754"/>
                    <a:pt x="5257" y="0"/>
                    <a:pt x="7155" y="0"/>
                  </a:cubicBezTo>
                  <a:close/>
                </a:path>
              </a:pathLst>
            </a:custGeom>
            <a:solidFill>
              <a:srgbClr val="FFFFFF">
                <a:alpha val="57647"/>
              </a:srgbClr>
            </a:solidFill>
          </p:spPr>
          <p:txBody>
            <a:bodyPr/>
            <a:lstStyle/>
            <a:p>
              <a:endParaRPr lang="en-IN" dirty="0"/>
            </a:p>
          </p:txBody>
        </p:sp>
        <p:sp>
          <p:nvSpPr>
            <p:cNvPr id="18" name="TextBox 5">
              <a:extLst>
                <a:ext uri="{FF2B5EF4-FFF2-40B4-BE49-F238E27FC236}">
                  <a16:creationId xmlns:a16="http://schemas.microsoft.com/office/drawing/2014/main" id="{3F893F05-DA28-DD14-00F6-584990A053BC}"/>
                </a:ext>
              </a:extLst>
            </p:cNvPr>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5">
            <a:extLst>
              <a:ext uri="{FF2B5EF4-FFF2-40B4-BE49-F238E27FC236}">
                <a16:creationId xmlns:a16="http://schemas.microsoft.com/office/drawing/2014/main" id="{808B48BC-E720-43FF-9249-BBCA8212B519}"/>
              </a:ext>
            </a:extLst>
          </p:cNvPr>
          <p:cNvSpPr txBox="1"/>
          <p:nvPr/>
        </p:nvSpPr>
        <p:spPr>
          <a:xfrm>
            <a:off x="6419622" y="1519557"/>
            <a:ext cx="11411178" cy="8560253"/>
          </a:xfrm>
          <a:prstGeom prst="rect">
            <a:avLst/>
          </a:prstGeom>
        </p:spPr>
        <p:txBody>
          <a:bodyPr lIns="50800" tIns="50800" rIns="50800" bIns="50800" rtlCol="0" anchor="ctr"/>
          <a:lstStyle/>
          <a:p>
            <a:pPr algn="ctr">
              <a:lnSpc>
                <a:spcPts val="2659"/>
              </a:lnSpc>
            </a:pPr>
            <a:endParaRPr/>
          </a:p>
        </p:txBody>
      </p:sp>
      <p:sp>
        <p:nvSpPr>
          <p:cNvPr id="7" name="Freeform 12">
            <a:extLst>
              <a:ext uri="{FF2B5EF4-FFF2-40B4-BE49-F238E27FC236}">
                <a16:creationId xmlns:a16="http://schemas.microsoft.com/office/drawing/2014/main" id="{4A2DCFF3-714C-52E8-4632-00591E898B01}"/>
              </a:ext>
            </a:extLst>
          </p:cNvPr>
          <p:cNvSpPr/>
          <p:nvPr/>
        </p:nvSpPr>
        <p:spPr>
          <a:xfrm rot="14625759">
            <a:off x="8711256" y="9733661"/>
            <a:ext cx="494772" cy="476173"/>
          </a:xfrm>
          <a:custGeom>
            <a:avLst/>
            <a:gdLst/>
            <a:ahLst/>
            <a:cxnLst/>
            <a:rect l="l" t="t" r="r" b="b"/>
            <a:pathLst>
              <a:path w="909023" h="909023">
                <a:moveTo>
                  <a:pt x="0" y="0"/>
                </a:moveTo>
                <a:lnTo>
                  <a:pt x="909023" y="0"/>
                </a:lnTo>
                <a:lnTo>
                  <a:pt x="909023" y="909023"/>
                </a:lnTo>
                <a:lnTo>
                  <a:pt x="0" y="909023"/>
                </a:lnTo>
                <a:lnTo>
                  <a:pt x="0" y="0"/>
                </a:lnTo>
                <a:close/>
              </a:path>
            </a:pathLst>
          </a:custGeom>
          <a:blipFill>
            <a:blip r:embed="rId3"/>
            <a:stretch>
              <a:fillRect/>
            </a:stretch>
          </a:blipFill>
        </p:spPr>
        <p:txBody>
          <a:bodyPr/>
          <a:lstStyle/>
          <a:p>
            <a:endParaRPr lang="en-IN" dirty="0"/>
          </a:p>
        </p:txBody>
      </p:sp>
      <p:sp>
        <p:nvSpPr>
          <p:cNvPr id="13" name="Freeform 18">
            <a:extLst>
              <a:ext uri="{FF2B5EF4-FFF2-40B4-BE49-F238E27FC236}">
                <a16:creationId xmlns:a16="http://schemas.microsoft.com/office/drawing/2014/main" id="{8BDE3223-5223-4C14-3452-568BBE02F6C2}"/>
              </a:ext>
            </a:extLst>
          </p:cNvPr>
          <p:cNvSpPr/>
          <p:nvPr/>
        </p:nvSpPr>
        <p:spPr>
          <a:xfrm>
            <a:off x="16307141" y="650740"/>
            <a:ext cx="1403038" cy="1316838"/>
          </a:xfrm>
          <a:custGeom>
            <a:avLst/>
            <a:gdLst/>
            <a:ahLst/>
            <a:cxnLst/>
            <a:rect l="l" t="t" r="r" b="b"/>
            <a:pathLst>
              <a:path w="1059293" h="1051589">
                <a:moveTo>
                  <a:pt x="0" y="0"/>
                </a:moveTo>
                <a:lnTo>
                  <a:pt x="1059293" y="0"/>
                </a:lnTo>
                <a:lnTo>
                  <a:pt x="1059293" y="1051589"/>
                </a:lnTo>
                <a:lnTo>
                  <a:pt x="0" y="105158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4" name="Text 0">
            <a:extLst>
              <a:ext uri="{FF2B5EF4-FFF2-40B4-BE49-F238E27FC236}">
                <a16:creationId xmlns:a16="http://schemas.microsoft.com/office/drawing/2014/main" id="{2BAF8DAF-D172-3941-AAB7-49AD23CF2572}"/>
              </a:ext>
            </a:extLst>
          </p:cNvPr>
          <p:cNvSpPr/>
          <p:nvPr/>
        </p:nvSpPr>
        <p:spPr>
          <a:xfrm>
            <a:off x="4052561" y="692866"/>
            <a:ext cx="7994452" cy="623530"/>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71500" indent="-571500" algn="l">
              <a:lnSpc>
                <a:spcPts val="4900"/>
              </a:lnSpc>
              <a:buFont typeface="Wingdings" panose="05000000000000000000" pitchFamily="2" charset="2"/>
              <a:buChar char="v"/>
            </a:pPr>
            <a:r>
              <a:rPr lang="en-US" sz="3900" b="1" dirty="0">
                <a:solidFill>
                  <a:schemeClr val="accent4">
                    <a:lumMod val="50000"/>
                  </a:schemeClr>
                </a:solidFill>
                <a:highlight>
                  <a:srgbClr val="E8EFFC"/>
                </a:highlight>
                <a:latin typeface="Arial" panose="020B0604020202020204" pitchFamily="34" charset="0"/>
                <a:ea typeface="Barlow Bold" pitchFamily="34" charset="-122"/>
                <a:cs typeface="Arial" panose="020B0604020202020204" pitchFamily="34" charset="0"/>
              </a:rPr>
              <a:t>Root Cause Analysis (RCA) Overview</a:t>
            </a:r>
            <a:endParaRPr lang="en-US" sz="3900" dirty="0">
              <a:solidFill>
                <a:schemeClr val="accent4">
                  <a:lumMod val="50000"/>
                </a:schemeClr>
              </a:solidFill>
              <a:highlight>
                <a:srgbClr val="E8EFFC"/>
              </a:highlight>
              <a:latin typeface="Arial" panose="020B0604020202020204" pitchFamily="34" charset="0"/>
              <a:cs typeface="Arial" panose="020B0604020202020204" pitchFamily="34" charset="0"/>
            </a:endParaRPr>
          </a:p>
        </p:txBody>
      </p:sp>
      <p:sp>
        <p:nvSpPr>
          <p:cNvPr id="15" name="Shape 1">
            <a:extLst>
              <a:ext uri="{FF2B5EF4-FFF2-40B4-BE49-F238E27FC236}">
                <a16:creationId xmlns:a16="http://schemas.microsoft.com/office/drawing/2014/main" id="{431F9030-AD4E-1975-1CFA-57EAA6E29618}"/>
              </a:ext>
            </a:extLst>
          </p:cNvPr>
          <p:cNvSpPr/>
          <p:nvPr/>
        </p:nvSpPr>
        <p:spPr>
          <a:xfrm>
            <a:off x="304800" y="1559908"/>
            <a:ext cx="8330919" cy="2850704"/>
          </a:xfrm>
          <a:prstGeom prst="roundRect">
            <a:avLst>
              <a:gd name="adj" fmla="val 10189"/>
            </a:avLst>
          </a:prstGeom>
          <a:solidFill>
            <a:schemeClr val="accent3">
              <a:lumMod val="20000"/>
              <a:lumOff val="80000"/>
            </a:schemeClr>
          </a:solidFill>
          <a:ln w="7620">
            <a:solidFill>
              <a:srgbClr val="BACFDD"/>
            </a:solidFill>
            <a:prstDash val="solid"/>
          </a:ln>
        </p:spPr>
        <p:txBody>
          <a:bodyPr/>
          <a:lstStyle/>
          <a:p>
            <a:pPr>
              <a:lnSpc>
                <a:spcPct val="150000"/>
              </a:lnSpc>
            </a:pPr>
            <a:endParaRPr lang="en-IN">
              <a:latin typeface="Arial" panose="020B0604020202020204" pitchFamily="34" charset="0"/>
              <a:cs typeface="Arial" panose="020B0604020202020204" pitchFamily="34" charset="0"/>
            </a:endParaRPr>
          </a:p>
        </p:txBody>
      </p:sp>
      <p:pic>
        <p:nvPicPr>
          <p:cNvPr id="19" name="Image 0">
            <a:extLst>
              <a:ext uri="{FF2B5EF4-FFF2-40B4-BE49-F238E27FC236}">
                <a16:creationId xmlns:a16="http://schemas.microsoft.com/office/drawing/2014/main" id="{DF623C32-6C5E-EED8-FF5E-94FF85676A98}"/>
              </a:ext>
            </a:extLst>
          </p:cNvPr>
          <p:cNvPicPr>
            <a:picLocks noChangeAspect="1"/>
          </p:cNvPicPr>
          <p:nvPr/>
        </p:nvPicPr>
        <p:blipFill>
          <a:blip r:embed="rId6"/>
          <a:stretch>
            <a:fillRect/>
          </a:stretch>
        </p:blipFill>
        <p:spPr>
          <a:xfrm>
            <a:off x="452993" y="1763541"/>
            <a:ext cx="807844" cy="679286"/>
          </a:xfrm>
          <a:prstGeom prst="rect">
            <a:avLst/>
          </a:prstGeom>
        </p:spPr>
      </p:pic>
      <p:pic>
        <p:nvPicPr>
          <p:cNvPr id="20" name="Image 1">
            <a:extLst>
              <a:ext uri="{FF2B5EF4-FFF2-40B4-BE49-F238E27FC236}">
                <a16:creationId xmlns:a16="http://schemas.microsoft.com/office/drawing/2014/main" id="{91693F05-1C67-004E-D45F-B9398FAD687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74866" y="1953459"/>
            <a:ext cx="363496" cy="305650"/>
          </a:xfrm>
          <a:prstGeom prst="rect">
            <a:avLst/>
          </a:prstGeom>
        </p:spPr>
      </p:pic>
      <p:sp>
        <p:nvSpPr>
          <p:cNvPr id="21" name="Text 2">
            <a:extLst>
              <a:ext uri="{FF2B5EF4-FFF2-40B4-BE49-F238E27FC236}">
                <a16:creationId xmlns:a16="http://schemas.microsoft.com/office/drawing/2014/main" id="{BC627DDA-39EB-665C-9BDD-71B2A8385E09}"/>
              </a:ext>
            </a:extLst>
          </p:cNvPr>
          <p:cNvSpPr/>
          <p:nvPr/>
        </p:nvSpPr>
        <p:spPr>
          <a:xfrm>
            <a:off x="820519" y="2583920"/>
            <a:ext cx="3215711" cy="372356"/>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b="1" dirty="0">
                <a:solidFill>
                  <a:schemeClr val="accent4">
                    <a:lumMod val="50000"/>
                  </a:schemeClr>
                </a:solidFill>
                <a:latin typeface="Arial" panose="020B0604020202020204" pitchFamily="34" charset="0"/>
                <a:ea typeface="Barlow Bold" pitchFamily="34" charset="-122"/>
                <a:cs typeface="Arial" panose="020B0604020202020204" pitchFamily="34" charset="0"/>
              </a:rPr>
              <a:t>Systematic Approach</a:t>
            </a:r>
            <a:endParaRPr lang="en-US" dirty="0">
              <a:solidFill>
                <a:schemeClr val="accent4">
                  <a:lumMod val="50000"/>
                </a:schemeClr>
              </a:solidFill>
              <a:latin typeface="Arial" panose="020B0604020202020204" pitchFamily="34" charset="0"/>
              <a:cs typeface="Arial" panose="020B0604020202020204" pitchFamily="34" charset="0"/>
            </a:endParaRPr>
          </a:p>
        </p:txBody>
      </p:sp>
      <p:sp>
        <p:nvSpPr>
          <p:cNvPr id="22" name="Text 3">
            <a:extLst>
              <a:ext uri="{FF2B5EF4-FFF2-40B4-BE49-F238E27FC236}">
                <a16:creationId xmlns:a16="http://schemas.microsoft.com/office/drawing/2014/main" id="{BEDD4A6B-0D91-1E34-4C38-15BBDED46851}"/>
              </a:ext>
            </a:extLst>
          </p:cNvPr>
          <p:cNvSpPr/>
          <p:nvPr/>
        </p:nvSpPr>
        <p:spPr>
          <a:xfrm>
            <a:off x="518009" y="3027958"/>
            <a:ext cx="7822545" cy="1449029"/>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Root Cause Analysis is an organized method used to uncover the fundamental reasons behind an incident</a:t>
            </a:r>
            <a:r>
              <a:rPr lang="en-US" dirty="0">
                <a:solidFill>
                  <a:srgbClr val="384653"/>
                </a:solidFill>
                <a:latin typeface="Arial" panose="020B0604020202020204" pitchFamily="34" charset="0"/>
                <a:ea typeface="Montserrat" pitchFamily="34" charset="-122"/>
                <a:cs typeface="Arial" panose="020B0604020202020204" pitchFamily="34" charset="0"/>
              </a:rPr>
              <a:t>, not just the immediate failures, with the aim of preventing recurrence (Mooney, 2010; BMJ).</a:t>
            </a:r>
            <a:endParaRPr lang="en-US" dirty="0">
              <a:latin typeface="Arial" panose="020B0604020202020204" pitchFamily="34" charset="0"/>
              <a:cs typeface="Arial" panose="020B0604020202020204" pitchFamily="34" charset="0"/>
            </a:endParaRPr>
          </a:p>
        </p:txBody>
      </p:sp>
      <p:sp>
        <p:nvSpPr>
          <p:cNvPr id="23" name="Shape 4">
            <a:extLst>
              <a:ext uri="{FF2B5EF4-FFF2-40B4-BE49-F238E27FC236}">
                <a16:creationId xmlns:a16="http://schemas.microsoft.com/office/drawing/2014/main" id="{63431E09-2C16-4D70-B559-1DCA23199F0B}"/>
              </a:ext>
            </a:extLst>
          </p:cNvPr>
          <p:cNvSpPr/>
          <p:nvPr/>
        </p:nvSpPr>
        <p:spPr>
          <a:xfrm>
            <a:off x="304800" y="4552707"/>
            <a:ext cx="8330919" cy="2436079"/>
          </a:xfrm>
          <a:prstGeom prst="roundRect">
            <a:avLst>
              <a:gd name="adj" fmla="val 10189"/>
            </a:avLst>
          </a:prstGeom>
          <a:solidFill>
            <a:srgbClr val="D4E9F7"/>
          </a:solidFill>
          <a:ln w="7620">
            <a:solidFill>
              <a:srgbClr val="BACFDD"/>
            </a:solidFill>
            <a:prstDash val="solid"/>
          </a:ln>
        </p:spPr>
        <p:txBody>
          <a:bodyPr/>
          <a:lstStyle/>
          <a:p>
            <a:pPr>
              <a:lnSpc>
                <a:spcPct val="150000"/>
              </a:lnSpc>
            </a:pPr>
            <a:endParaRPr lang="en-IN">
              <a:latin typeface="Arial" panose="020B0604020202020204" pitchFamily="34" charset="0"/>
              <a:cs typeface="Arial" panose="020B0604020202020204" pitchFamily="34" charset="0"/>
            </a:endParaRPr>
          </a:p>
        </p:txBody>
      </p:sp>
      <p:pic>
        <p:nvPicPr>
          <p:cNvPr id="24" name="Image 2">
            <a:extLst>
              <a:ext uri="{FF2B5EF4-FFF2-40B4-BE49-F238E27FC236}">
                <a16:creationId xmlns:a16="http://schemas.microsoft.com/office/drawing/2014/main" id="{B283147C-DF93-1578-BFC4-5883A9190351}"/>
              </a:ext>
            </a:extLst>
          </p:cNvPr>
          <p:cNvPicPr>
            <a:picLocks noChangeAspect="1"/>
          </p:cNvPicPr>
          <p:nvPr/>
        </p:nvPicPr>
        <p:blipFill>
          <a:blip r:embed="rId9"/>
          <a:stretch>
            <a:fillRect/>
          </a:stretch>
        </p:blipFill>
        <p:spPr>
          <a:xfrm>
            <a:off x="452993" y="4765644"/>
            <a:ext cx="793654" cy="496341"/>
          </a:xfrm>
          <a:prstGeom prst="rect">
            <a:avLst/>
          </a:prstGeom>
        </p:spPr>
      </p:pic>
      <p:pic>
        <p:nvPicPr>
          <p:cNvPr id="25" name="Image 3">
            <a:extLst>
              <a:ext uri="{FF2B5EF4-FFF2-40B4-BE49-F238E27FC236}">
                <a16:creationId xmlns:a16="http://schemas.microsoft.com/office/drawing/2014/main" id="{DD184073-FF87-4490-F638-3B4D3462DCBF}"/>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58296" y="4906205"/>
            <a:ext cx="357109" cy="223332"/>
          </a:xfrm>
          <a:prstGeom prst="rect">
            <a:avLst/>
          </a:prstGeom>
        </p:spPr>
      </p:pic>
      <p:sp>
        <p:nvSpPr>
          <p:cNvPr id="26" name="Text 5">
            <a:extLst>
              <a:ext uri="{FF2B5EF4-FFF2-40B4-BE49-F238E27FC236}">
                <a16:creationId xmlns:a16="http://schemas.microsoft.com/office/drawing/2014/main" id="{32682F7C-6AB0-EFCC-F26B-73509E2964A4}"/>
              </a:ext>
            </a:extLst>
          </p:cNvPr>
          <p:cNvSpPr/>
          <p:nvPr/>
        </p:nvSpPr>
        <p:spPr>
          <a:xfrm>
            <a:off x="779215" y="5329819"/>
            <a:ext cx="3215712" cy="272073"/>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b="1" dirty="0">
                <a:solidFill>
                  <a:schemeClr val="bg2">
                    <a:lumMod val="25000"/>
                  </a:schemeClr>
                </a:solidFill>
                <a:latin typeface="Arial" panose="020B0604020202020204" pitchFamily="34" charset="0"/>
                <a:ea typeface="Barlow Bold" pitchFamily="34" charset="-122"/>
                <a:cs typeface="Arial" panose="020B0604020202020204" pitchFamily="34" charset="0"/>
              </a:rPr>
              <a:t>Proactive Tool</a:t>
            </a:r>
            <a:endParaRPr lang="en-US" dirty="0">
              <a:solidFill>
                <a:schemeClr val="bg2">
                  <a:lumMod val="25000"/>
                </a:schemeClr>
              </a:solidFill>
              <a:latin typeface="Arial" panose="020B0604020202020204" pitchFamily="34" charset="0"/>
              <a:cs typeface="Arial" panose="020B0604020202020204" pitchFamily="34" charset="0"/>
            </a:endParaRPr>
          </a:p>
        </p:txBody>
      </p:sp>
      <p:sp>
        <p:nvSpPr>
          <p:cNvPr id="27" name="Text 6">
            <a:extLst>
              <a:ext uri="{FF2B5EF4-FFF2-40B4-BE49-F238E27FC236}">
                <a16:creationId xmlns:a16="http://schemas.microsoft.com/office/drawing/2014/main" id="{18A26150-A5E4-B9BF-B191-BFF54D6D0CCC}"/>
              </a:ext>
            </a:extLst>
          </p:cNvPr>
          <p:cNvSpPr/>
          <p:nvPr/>
        </p:nvSpPr>
        <p:spPr>
          <a:xfrm>
            <a:off x="501967" y="5716223"/>
            <a:ext cx="8133752" cy="794082"/>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a:lnSpc>
                <a:spcPct val="150000"/>
              </a:lnSpc>
              <a:buFont typeface="Arial" panose="020B0604020202020204" pitchFamily="34" charset="0"/>
              <a:buChar char="•"/>
            </a:pPr>
            <a:r>
              <a:rPr lang="en-US" dirty="0">
                <a:solidFill>
                  <a:srgbClr val="384653"/>
                </a:solidFill>
                <a:latin typeface="Arial" panose="020B0604020202020204" pitchFamily="34" charset="0"/>
                <a:ea typeface="Montserrat" pitchFamily="34" charset="-122"/>
                <a:cs typeface="Arial" panose="020B0604020202020204" pitchFamily="34" charset="0"/>
              </a:rPr>
              <a:t>The method emphasises gathering data, identifying causal factors, then formulating and implementing corrective solutions making it a proactive tool in quality assurance.</a:t>
            </a:r>
            <a:endParaRPr lang="en-US" dirty="0">
              <a:latin typeface="Arial" panose="020B0604020202020204" pitchFamily="34" charset="0"/>
              <a:cs typeface="Arial" panose="020B0604020202020204" pitchFamily="34" charset="0"/>
            </a:endParaRPr>
          </a:p>
        </p:txBody>
      </p:sp>
      <p:sp>
        <p:nvSpPr>
          <p:cNvPr id="28" name="Shape 7">
            <a:extLst>
              <a:ext uri="{FF2B5EF4-FFF2-40B4-BE49-F238E27FC236}">
                <a16:creationId xmlns:a16="http://schemas.microsoft.com/office/drawing/2014/main" id="{D37CE02F-B92C-A241-28DA-7EB59C3D23BF}"/>
              </a:ext>
            </a:extLst>
          </p:cNvPr>
          <p:cNvSpPr/>
          <p:nvPr/>
        </p:nvSpPr>
        <p:spPr>
          <a:xfrm>
            <a:off x="304799" y="7170185"/>
            <a:ext cx="8330919" cy="2848511"/>
          </a:xfrm>
          <a:prstGeom prst="roundRect">
            <a:avLst>
              <a:gd name="adj" fmla="val 10189"/>
            </a:avLst>
          </a:prstGeom>
          <a:solidFill>
            <a:schemeClr val="accent4">
              <a:lumMod val="20000"/>
              <a:lumOff val="80000"/>
            </a:schemeClr>
          </a:solidFill>
          <a:ln w="7620">
            <a:solidFill>
              <a:srgbClr val="BACFDD"/>
            </a:solidFill>
            <a:prstDash val="solid"/>
          </a:ln>
        </p:spPr>
        <p:txBody>
          <a:bodyPr/>
          <a:lstStyle/>
          <a:p>
            <a:pPr>
              <a:lnSpc>
                <a:spcPct val="150000"/>
              </a:lnSpc>
            </a:pPr>
            <a:endParaRPr lang="en-IN" dirty="0">
              <a:latin typeface="Arial" panose="020B0604020202020204" pitchFamily="34" charset="0"/>
              <a:cs typeface="Arial" panose="020B0604020202020204" pitchFamily="34" charset="0"/>
            </a:endParaRPr>
          </a:p>
        </p:txBody>
      </p:sp>
      <p:pic>
        <p:nvPicPr>
          <p:cNvPr id="29" name="Image 4">
            <a:extLst>
              <a:ext uri="{FF2B5EF4-FFF2-40B4-BE49-F238E27FC236}">
                <a16:creationId xmlns:a16="http://schemas.microsoft.com/office/drawing/2014/main" id="{A7F5178D-4404-A431-29BC-9D986E0F9812}"/>
              </a:ext>
            </a:extLst>
          </p:cNvPr>
          <p:cNvPicPr>
            <a:picLocks noChangeAspect="1"/>
          </p:cNvPicPr>
          <p:nvPr/>
        </p:nvPicPr>
        <p:blipFill>
          <a:blip r:embed="rId12"/>
          <a:stretch>
            <a:fillRect/>
          </a:stretch>
        </p:blipFill>
        <p:spPr>
          <a:xfrm>
            <a:off x="452993" y="7312899"/>
            <a:ext cx="746502" cy="523230"/>
          </a:xfrm>
          <a:prstGeom prst="rect">
            <a:avLst/>
          </a:prstGeom>
        </p:spPr>
      </p:pic>
      <p:pic>
        <p:nvPicPr>
          <p:cNvPr id="30" name="Image 5">
            <a:extLst>
              <a:ext uri="{FF2B5EF4-FFF2-40B4-BE49-F238E27FC236}">
                <a16:creationId xmlns:a16="http://schemas.microsoft.com/office/drawing/2014/main" id="{60C67765-F770-6074-BD5E-E8A18E858C1C}"/>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658297" y="7440866"/>
            <a:ext cx="335894" cy="235431"/>
          </a:xfrm>
          <a:prstGeom prst="rect">
            <a:avLst/>
          </a:prstGeom>
        </p:spPr>
      </p:pic>
      <p:sp>
        <p:nvSpPr>
          <p:cNvPr id="31" name="Text 8">
            <a:extLst>
              <a:ext uri="{FF2B5EF4-FFF2-40B4-BE49-F238E27FC236}">
                <a16:creationId xmlns:a16="http://schemas.microsoft.com/office/drawing/2014/main" id="{8455D87B-55BE-C4DF-417F-DE3A0C44E18A}"/>
              </a:ext>
            </a:extLst>
          </p:cNvPr>
          <p:cNvSpPr/>
          <p:nvPr/>
        </p:nvSpPr>
        <p:spPr>
          <a:xfrm>
            <a:off x="802181" y="7966594"/>
            <a:ext cx="3274537" cy="286812"/>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b="1" dirty="0">
                <a:solidFill>
                  <a:schemeClr val="accent5">
                    <a:lumMod val="50000"/>
                  </a:schemeClr>
                </a:solidFill>
                <a:latin typeface="Arial" panose="020B0604020202020204" pitchFamily="34" charset="0"/>
                <a:ea typeface="Barlow Bold" pitchFamily="34" charset="-122"/>
                <a:cs typeface="Arial" panose="020B0604020202020204" pitchFamily="34" charset="0"/>
              </a:rPr>
              <a:t>Cascade of Problems</a:t>
            </a:r>
            <a:endParaRPr lang="en-US" dirty="0">
              <a:solidFill>
                <a:schemeClr val="accent5">
                  <a:lumMod val="50000"/>
                </a:schemeClr>
              </a:solidFill>
              <a:latin typeface="Arial" panose="020B0604020202020204" pitchFamily="34" charset="0"/>
              <a:cs typeface="Arial" panose="020B0604020202020204" pitchFamily="34" charset="0"/>
            </a:endParaRPr>
          </a:p>
        </p:txBody>
      </p:sp>
      <p:sp>
        <p:nvSpPr>
          <p:cNvPr id="32" name="Text 9">
            <a:extLst>
              <a:ext uri="{FF2B5EF4-FFF2-40B4-BE49-F238E27FC236}">
                <a16:creationId xmlns:a16="http://schemas.microsoft.com/office/drawing/2014/main" id="{845A4F0B-446F-BE07-39CF-B2B3A25AB75D}"/>
              </a:ext>
            </a:extLst>
          </p:cNvPr>
          <p:cNvSpPr/>
          <p:nvPr/>
        </p:nvSpPr>
        <p:spPr>
          <a:xfrm>
            <a:off x="501967" y="8468138"/>
            <a:ext cx="7965645" cy="1116135"/>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a:lnSpc>
                <a:spcPct val="150000"/>
              </a:lnSpc>
              <a:buFont typeface="Arial" panose="020B0604020202020204" pitchFamily="34" charset="0"/>
              <a:buChar char="•"/>
            </a:pPr>
            <a:r>
              <a:rPr lang="en-US" dirty="0">
                <a:solidFill>
                  <a:srgbClr val="384653"/>
                </a:solidFill>
                <a:latin typeface="Arial" panose="020B0604020202020204" pitchFamily="34" charset="0"/>
                <a:ea typeface="Montserrat" pitchFamily="34" charset="-122"/>
                <a:cs typeface="Arial" panose="020B0604020202020204" pitchFamily="34" charset="0"/>
              </a:rPr>
              <a:t>RCA fits the Mid Staffordshire NHS Foundation Trust (MSFT) case because the failure was not a one-off error but a cascade of latent system problems leadership, staffing, governance, and culture (GOV.UK).</a:t>
            </a:r>
            <a:endParaRPr lang="en-US" dirty="0">
              <a:latin typeface="Arial" panose="020B0604020202020204" pitchFamily="34" charset="0"/>
              <a:cs typeface="Arial" panose="020B0604020202020204" pitchFamily="34" charset="0"/>
            </a:endParaRPr>
          </a:p>
        </p:txBody>
      </p:sp>
      <p:sp>
        <p:nvSpPr>
          <p:cNvPr id="33" name="Shape 10">
            <a:extLst>
              <a:ext uri="{FF2B5EF4-FFF2-40B4-BE49-F238E27FC236}">
                <a16:creationId xmlns:a16="http://schemas.microsoft.com/office/drawing/2014/main" id="{14980094-2AF2-AB9B-C9C8-6BD28EF161EE}"/>
              </a:ext>
            </a:extLst>
          </p:cNvPr>
          <p:cNvSpPr/>
          <p:nvPr/>
        </p:nvSpPr>
        <p:spPr>
          <a:xfrm>
            <a:off x="9144000" y="6114872"/>
            <a:ext cx="8572377" cy="3442514"/>
          </a:xfrm>
          <a:prstGeom prst="roundRect">
            <a:avLst>
              <a:gd name="adj" fmla="val 10189"/>
            </a:avLst>
          </a:prstGeom>
          <a:solidFill>
            <a:schemeClr val="bg2"/>
          </a:solidFill>
          <a:ln w="7620">
            <a:solidFill>
              <a:srgbClr val="BACFDD"/>
            </a:solidFill>
            <a:prstDash val="solid"/>
          </a:ln>
        </p:spPr>
        <p:txBody>
          <a:bodyPr/>
          <a:lstStyle/>
          <a:p>
            <a:pPr>
              <a:lnSpc>
                <a:spcPct val="150000"/>
              </a:lnSpc>
            </a:pPr>
            <a:endParaRPr lang="en-IN">
              <a:latin typeface="Arial" panose="020B0604020202020204" pitchFamily="34" charset="0"/>
              <a:cs typeface="Arial" panose="020B0604020202020204" pitchFamily="34" charset="0"/>
            </a:endParaRPr>
          </a:p>
        </p:txBody>
      </p:sp>
      <p:pic>
        <p:nvPicPr>
          <p:cNvPr id="34" name="Image 6">
            <a:extLst>
              <a:ext uri="{FF2B5EF4-FFF2-40B4-BE49-F238E27FC236}">
                <a16:creationId xmlns:a16="http://schemas.microsoft.com/office/drawing/2014/main" id="{95CACA0E-6D56-9F4E-D0F9-8F82803213E0}"/>
              </a:ext>
            </a:extLst>
          </p:cNvPr>
          <p:cNvPicPr>
            <a:picLocks noChangeAspect="1"/>
          </p:cNvPicPr>
          <p:nvPr/>
        </p:nvPicPr>
        <p:blipFill>
          <a:blip r:embed="rId15"/>
          <a:stretch>
            <a:fillRect/>
          </a:stretch>
        </p:blipFill>
        <p:spPr>
          <a:xfrm>
            <a:off x="9388236" y="6410247"/>
            <a:ext cx="701191" cy="701191"/>
          </a:xfrm>
          <a:prstGeom prst="rect">
            <a:avLst/>
          </a:prstGeom>
        </p:spPr>
      </p:pic>
      <p:pic>
        <p:nvPicPr>
          <p:cNvPr id="35" name="Image 7">
            <a:extLst>
              <a:ext uri="{FF2B5EF4-FFF2-40B4-BE49-F238E27FC236}">
                <a16:creationId xmlns:a16="http://schemas.microsoft.com/office/drawing/2014/main" id="{43750E5B-D2A6-4326-F3BD-5592E07389A5}"/>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9569122" y="6595120"/>
            <a:ext cx="339420" cy="339420"/>
          </a:xfrm>
          <a:prstGeom prst="rect">
            <a:avLst/>
          </a:prstGeom>
        </p:spPr>
      </p:pic>
      <p:sp>
        <p:nvSpPr>
          <p:cNvPr id="36" name="Text 11">
            <a:extLst>
              <a:ext uri="{FF2B5EF4-FFF2-40B4-BE49-F238E27FC236}">
                <a16:creationId xmlns:a16="http://schemas.microsoft.com/office/drawing/2014/main" id="{5ABCA3FB-75EC-77DF-B05C-7E3A5C761685}"/>
              </a:ext>
            </a:extLst>
          </p:cNvPr>
          <p:cNvSpPr/>
          <p:nvPr/>
        </p:nvSpPr>
        <p:spPr>
          <a:xfrm>
            <a:off x="9687346" y="7145183"/>
            <a:ext cx="3797591" cy="384476"/>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b="1" dirty="0">
                <a:solidFill>
                  <a:srgbClr val="002060"/>
                </a:solidFill>
                <a:latin typeface="Arial" panose="020B0604020202020204" pitchFamily="34" charset="0"/>
                <a:ea typeface="Barlow Bold" pitchFamily="34" charset="-122"/>
                <a:cs typeface="Arial" panose="020B0604020202020204" pitchFamily="34" charset="0"/>
              </a:rPr>
              <a:t>Diagnosing System Issues</a:t>
            </a:r>
            <a:endParaRPr lang="en-US" dirty="0">
              <a:solidFill>
                <a:srgbClr val="002060"/>
              </a:solidFill>
              <a:latin typeface="Arial" panose="020B0604020202020204" pitchFamily="34" charset="0"/>
              <a:cs typeface="Arial" panose="020B0604020202020204" pitchFamily="34" charset="0"/>
            </a:endParaRPr>
          </a:p>
        </p:txBody>
      </p:sp>
      <p:sp>
        <p:nvSpPr>
          <p:cNvPr id="37" name="Text 12">
            <a:extLst>
              <a:ext uri="{FF2B5EF4-FFF2-40B4-BE49-F238E27FC236}">
                <a16:creationId xmlns:a16="http://schemas.microsoft.com/office/drawing/2014/main" id="{B0ACF444-9683-DA10-A417-13A057134082}"/>
              </a:ext>
            </a:extLst>
          </p:cNvPr>
          <p:cNvSpPr/>
          <p:nvPr/>
        </p:nvSpPr>
        <p:spPr>
          <a:xfrm>
            <a:off x="9460302" y="7748525"/>
            <a:ext cx="8049269" cy="1496196"/>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a:lnSpc>
                <a:spcPct val="150000"/>
              </a:lnSpc>
              <a:buFont typeface="Arial" panose="020B0604020202020204" pitchFamily="34" charset="0"/>
              <a:buChar char="•"/>
            </a:pPr>
            <a:r>
              <a:rPr lang="en-US" dirty="0">
                <a:solidFill>
                  <a:srgbClr val="384653"/>
                </a:solidFill>
                <a:latin typeface="Arial" panose="020B0604020202020204" pitchFamily="34" charset="0"/>
                <a:ea typeface="Montserrat" pitchFamily="34" charset="-122"/>
                <a:cs typeface="Arial" panose="020B0604020202020204" pitchFamily="34" charset="0"/>
              </a:rPr>
              <a:t>Using RCA allows us to shift from blame on individuals to diagnosing system-level issues which made safe care impossible aligning with systems theory of patient care safety (Nursing and Midwifery Council).</a:t>
            </a:r>
            <a:endParaRPr lang="en-US" dirty="0">
              <a:latin typeface="Arial" panose="020B0604020202020204" pitchFamily="34" charset="0"/>
              <a:cs typeface="Arial" panose="020B0604020202020204" pitchFamily="34" charset="0"/>
            </a:endParaRPr>
          </a:p>
        </p:txBody>
      </p:sp>
      <p:pic>
        <p:nvPicPr>
          <p:cNvPr id="38" name="Picture 2" descr="Root cause analysis - RCA (Basics)">
            <a:extLst>
              <a:ext uri="{FF2B5EF4-FFF2-40B4-BE49-F238E27FC236}">
                <a16:creationId xmlns:a16="http://schemas.microsoft.com/office/drawing/2014/main" id="{6DBC8A81-0E1C-0C9A-2848-E7C6A05AC45A}"/>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9144000" y="2209743"/>
            <a:ext cx="8681874" cy="2873358"/>
          </a:xfrm>
          <a:prstGeom prst="rect">
            <a:avLst/>
          </a:prstGeom>
          <a:noFill/>
          <a:extLst>
            <a:ext uri="{909E8E84-426E-40DD-AFC4-6F175D3DCCD1}">
              <a14:hiddenFill xmlns:a14="http://schemas.microsoft.com/office/drawing/2010/main">
                <a:solidFill>
                  <a:srgbClr val="FFFFFF"/>
                </a:solidFill>
              </a14:hiddenFill>
            </a:ext>
          </a:extLst>
        </p:spPr>
      </p:pic>
      <p:sp>
        <p:nvSpPr>
          <p:cNvPr id="39" name="TextBox 38">
            <a:extLst>
              <a:ext uri="{FF2B5EF4-FFF2-40B4-BE49-F238E27FC236}">
                <a16:creationId xmlns:a16="http://schemas.microsoft.com/office/drawing/2014/main" id="{90220282-37AC-0864-E33E-E6E5C7BED332}"/>
              </a:ext>
            </a:extLst>
          </p:cNvPr>
          <p:cNvSpPr txBox="1"/>
          <p:nvPr/>
        </p:nvSpPr>
        <p:spPr>
          <a:xfrm>
            <a:off x="15520361" y="5245050"/>
            <a:ext cx="914400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Mupparam</a:t>
            </a:r>
            <a:r>
              <a:rPr lang="en-IN" dirty="0">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3994521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1000"/>
                                        <p:tgtEl>
                                          <p:spTgt spid="38"/>
                                        </p:tgtEl>
                                      </p:cBhvr>
                                    </p:animEffect>
                                    <p:anim calcmode="lin" valueType="num">
                                      <p:cBhvr>
                                        <p:cTn id="8" dur="1000" fill="hold"/>
                                        <p:tgtEl>
                                          <p:spTgt spid="38"/>
                                        </p:tgtEl>
                                        <p:attrNameLst>
                                          <p:attrName>ppt_x</p:attrName>
                                        </p:attrNameLst>
                                      </p:cBhvr>
                                      <p:tavLst>
                                        <p:tav tm="0">
                                          <p:val>
                                            <p:strVal val="#ppt_x"/>
                                          </p:val>
                                        </p:tav>
                                        <p:tav tm="100000">
                                          <p:val>
                                            <p:strVal val="#ppt_x"/>
                                          </p:val>
                                        </p:tav>
                                      </p:tavLst>
                                    </p:anim>
                                    <p:anim calcmode="lin" valueType="num">
                                      <p:cBhvr>
                                        <p:cTn id="9" dur="1000" fill="hold"/>
                                        <p:tgtEl>
                                          <p:spTgt spid="3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1000"/>
                                        <p:tgtEl>
                                          <p:spTgt spid="15"/>
                                        </p:tgtEl>
                                      </p:cBhvr>
                                    </p:animEffect>
                                    <p:anim calcmode="lin" valueType="num">
                                      <p:cBhvr>
                                        <p:cTn id="15" dur="1000" fill="hold"/>
                                        <p:tgtEl>
                                          <p:spTgt spid="15"/>
                                        </p:tgtEl>
                                        <p:attrNameLst>
                                          <p:attrName>ppt_x</p:attrName>
                                        </p:attrNameLst>
                                      </p:cBhvr>
                                      <p:tavLst>
                                        <p:tav tm="0">
                                          <p:val>
                                            <p:strVal val="#ppt_x"/>
                                          </p:val>
                                        </p:tav>
                                        <p:tav tm="100000">
                                          <p:val>
                                            <p:strVal val="#ppt_x"/>
                                          </p:val>
                                        </p:tav>
                                      </p:tavLst>
                                    </p:anim>
                                    <p:anim calcmode="lin" valueType="num">
                                      <p:cBhvr>
                                        <p:cTn id="16"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3"/>
                                        </p:tgtEl>
                                        <p:attrNameLst>
                                          <p:attrName>style.visibility</p:attrName>
                                        </p:attrNameLst>
                                      </p:cBhvr>
                                      <p:to>
                                        <p:strVal val="visible"/>
                                      </p:to>
                                    </p:set>
                                    <p:animEffect transition="in" filter="fade">
                                      <p:cBhvr>
                                        <p:cTn id="21" dur="1000"/>
                                        <p:tgtEl>
                                          <p:spTgt spid="23"/>
                                        </p:tgtEl>
                                      </p:cBhvr>
                                    </p:animEffect>
                                    <p:anim calcmode="lin" valueType="num">
                                      <p:cBhvr>
                                        <p:cTn id="22" dur="1000" fill="hold"/>
                                        <p:tgtEl>
                                          <p:spTgt spid="23"/>
                                        </p:tgtEl>
                                        <p:attrNameLst>
                                          <p:attrName>ppt_x</p:attrName>
                                        </p:attrNameLst>
                                      </p:cBhvr>
                                      <p:tavLst>
                                        <p:tav tm="0">
                                          <p:val>
                                            <p:strVal val="#ppt_x"/>
                                          </p:val>
                                        </p:tav>
                                        <p:tav tm="100000">
                                          <p:val>
                                            <p:strVal val="#ppt_x"/>
                                          </p:val>
                                        </p:tav>
                                      </p:tavLst>
                                    </p:anim>
                                    <p:anim calcmode="lin" valueType="num">
                                      <p:cBhvr>
                                        <p:cTn id="23"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8"/>
                                        </p:tgtEl>
                                        <p:attrNameLst>
                                          <p:attrName>style.visibility</p:attrName>
                                        </p:attrNameLst>
                                      </p:cBhvr>
                                      <p:to>
                                        <p:strVal val="visible"/>
                                      </p:to>
                                    </p:set>
                                    <p:animEffect transition="in" filter="fade">
                                      <p:cBhvr>
                                        <p:cTn id="28" dur="1000"/>
                                        <p:tgtEl>
                                          <p:spTgt spid="28"/>
                                        </p:tgtEl>
                                      </p:cBhvr>
                                    </p:animEffect>
                                    <p:anim calcmode="lin" valueType="num">
                                      <p:cBhvr>
                                        <p:cTn id="29" dur="1000" fill="hold"/>
                                        <p:tgtEl>
                                          <p:spTgt spid="28"/>
                                        </p:tgtEl>
                                        <p:attrNameLst>
                                          <p:attrName>ppt_x</p:attrName>
                                        </p:attrNameLst>
                                      </p:cBhvr>
                                      <p:tavLst>
                                        <p:tav tm="0">
                                          <p:val>
                                            <p:strVal val="#ppt_x"/>
                                          </p:val>
                                        </p:tav>
                                        <p:tav tm="100000">
                                          <p:val>
                                            <p:strVal val="#ppt_x"/>
                                          </p:val>
                                        </p:tav>
                                      </p:tavLst>
                                    </p:anim>
                                    <p:anim calcmode="lin" valueType="num">
                                      <p:cBhvr>
                                        <p:cTn id="30"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3"/>
                                        </p:tgtEl>
                                        <p:attrNameLst>
                                          <p:attrName>style.visibility</p:attrName>
                                        </p:attrNameLst>
                                      </p:cBhvr>
                                      <p:to>
                                        <p:strVal val="visible"/>
                                      </p:to>
                                    </p:set>
                                    <p:animEffect transition="in" filter="fade">
                                      <p:cBhvr>
                                        <p:cTn id="35" dur="1000"/>
                                        <p:tgtEl>
                                          <p:spTgt spid="33"/>
                                        </p:tgtEl>
                                      </p:cBhvr>
                                    </p:animEffect>
                                    <p:anim calcmode="lin" valueType="num">
                                      <p:cBhvr>
                                        <p:cTn id="36" dur="1000" fill="hold"/>
                                        <p:tgtEl>
                                          <p:spTgt spid="33"/>
                                        </p:tgtEl>
                                        <p:attrNameLst>
                                          <p:attrName>ppt_x</p:attrName>
                                        </p:attrNameLst>
                                      </p:cBhvr>
                                      <p:tavLst>
                                        <p:tav tm="0">
                                          <p:val>
                                            <p:strVal val="#ppt_x"/>
                                          </p:val>
                                        </p:tav>
                                        <p:tav tm="100000">
                                          <p:val>
                                            <p:strVal val="#ppt_x"/>
                                          </p:val>
                                        </p:tav>
                                      </p:tavLst>
                                    </p:anim>
                                    <p:anim calcmode="lin" valueType="num">
                                      <p:cBhvr>
                                        <p:cTn id="37"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23" grpId="0" animBg="1"/>
      <p:bldP spid="28" grpId="0" animBg="1"/>
      <p:bldP spid="3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EC7723-0866-EFCE-D9DF-33AFD28E4E8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0006794-A569-09C6-4A4F-F2328D1C1501}"/>
              </a:ext>
            </a:extLst>
          </p:cNvPr>
          <p:cNvSpPr/>
          <p:nvPr/>
        </p:nvSpPr>
        <p:spPr>
          <a:xfrm rot="-2330928">
            <a:off x="-1203733" y="-4579843"/>
            <a:ext cx="20695466" cy="19483024"/>
          </a:xfrm>
          <a:custGeom>
            <a:avLst/>
            <a:gdLst/>
            <a:ahLst/>
            <a:cxnLst/>
            <a:rect l="l" t="t" r="r" b="b"/>
            <a:pathLst>
              <a:path w="20695466" h="19483024">
                <a:moveTo>
                  <a:pt x="6452701" y="0"/>
                </a:moveTo>
                <a:lnTo>
                  <a:pt x="20695466" y="11471469"/>
                </a:lnTo>
                <a:lnTo>
                  <a:pt x="14242765" y="19483024"/>
                </a:lnTo>
                <a:lnTo>
                  <a:pt x="0" y="8011555"/>
                </a:lnTo>
                <a:lnTo>
                  <a:pt x="6452701" y="0"/>
                </a:lnTo>
                <a:close/>
              </a:path>
            </a:pathLst>
          </a:custGeom>
          <a:blipFill>
            <a:blip r:embed="rId2"/>
            <a:stretch>
              <a:fillRect l="-23944" t="-33019" r="-20124" b="-22744"/>
            </a:stretch>
          </a:blipFill>
        </p:spPr>
      </p:sp>
      <p:sp>
        <p:nvSpPr>
          <p:cNvPr id="13" name="Freeform 4">
            <a:extLst>
              <a:ext uri="{FF2B5EF4-FFF2-40B4-BE49-F238E27FC236}">
                <a16:creationId xmlns:a16="http://schemas.microsoft.com/office/drawing/2014/main" id="{ED89B2D3-C0AB-A344-4DE5-A0CA8E4C908D}"/>
              </a:ext>
            </a:extLst>
          </p:cNvPr>
          <p:cNvSpPr/>
          <p:nvPr/>
        </p:nvSpPr>
        <p:spPr>
          <a:xfrm>
            <a:off x="304800" y="342900"/>
            <a:ext cx="17471024" cy="9601200"/>
          </a:xfrm>
          <a:custGeom>
            <a:avLst/>
            <a:gdLst/>
            <a:ahLst/>
            <a:cxnLst/>
            <a:rect l="l" t="t" r="r" b="b"/>
            <a:pathLst>
              <a:path w="4274726" h="2167467">
                <a:moveTo>
                  <a:pt x="7155" y="0"/>
                </a:moveTo>
                <a:lnTo>
                  <a:pt x="4267571" y="0"/>
                </a:lnTo>
                <a:cubicBezTo>
                  <a:pt x="4271523" y="0"/>
                  <a:pt x="4274726" y="3203"/>
                  <a:pt x="4274726" y="7155"/>
                </a:cubicBezTo>
                <a:lnTo>
                  <a:pt x="4274726" y="2160312"/>
                </a:lnTo>
                <a:cubicBezTo>
                  <a:pt x="4274726" y="2162209"/>
                  <a:pt x="4273972" y="2164029"/>
                  <a:pt x="4272630" y="2165371"/>
                </a:cubicBezTo>
                <a:cubicBezTo>
                  <a:pt x="4271289" y="2166713"/>
                  <a:pt x="4269468" y="2167467"/>
                  <a:pt x="4267571" y="2167467"/>
                </a:cubicBezTo>
                <a:lnTo>
                  <a:pt x="7155" y="2167467"/>
                </a:lnTo>
                <a:cubicBezTo>
                  <a:pt x="5257" y="2167467"/>
                  <a:pt x="3437" y="2166713"/>
                  <a:pt x="2096" y="2165371"/>
                </a:cubicBezTo>
                <a:cubicBezTo>
                  <a:pt x="754" y="2164029"/>
                  <a:pt x="0" y="2162209"/>
                  <a:pt x="0" y="2160312"/>
                </a:cubicBezTo>
                <a:lnTo>
                  <a:pt x="0" y="7155"/>
                </a:lnTo>
                <a:cubicBezTo>
                  <a:pt x="0" y="5257"/>
                  <a:pt x="754" y="3437"/>
                  <a:pt x="2096" y="2096"/>
                </a:cubicBezTo>
                <a:cubicBezTo>
                  <a:pt x="3437" y="754"/>
                  <a:pt x="5257" y="0"/>
                  <a:pt x="7155" y="0"/>
                </a:cubicBezTo>
                <a:close/>
              </a:path>
            </a:pathLst>
          </a:custGeom>
          <a:solidFill>
            <a:srgbClr val="FFFFFF">
              <a:alpha val="57647"/>
            </a:srgbClr>
          </a:solidFill>
        </p:spPr>
      </p:sp>
      <p:sp>
        <p:nvSpPr>
          <p:cNvPr id="10" name="Text 0">
            <a:extLst>
              <a:ext uri="{FF2B5EF4-FFF2-40B4-BE49-F238E27FC236}">
                <a16:creationId xmlns:a16="http://schemas.microsoft.com/office/drawing/2014/main" id="{7450F709-1F49-3D31-997E-C60D49E558D8}"/>
              </a:ext>
            </a:extLst>
          </p:cNvPr>
          <p:cNvSpPr/>
          <p:nvPr/>
        </p:nvSpPr>
        <p:spPr>
          <a:xfrm>
            <a:off x="793789" y="644485"/>
            <a:ext cx="9345393" cy="2113422"/>
          </a:xfrm>
          <a:prstGeom prst="rect">
            <a:avLst/>
          </a:prstGeom>
          <a:noFill/>
          <a:ln/>
        </p:spPr>
        <p:txBody>
          <a:bodyPr wrap="none" lIns="0" tIns="0" rIns="0" bIns="0" rtlCol="0" anchor="t"/>
          <a:lstStyle/>
          <a:p>
            <a:pPr marL="571500" indent="-571500" algn="l">
              <a:lnSpc>
                <a:spcPct val="150000"/>
              </a:lnSpc>
              <a:buFont typeface="Wingdings" panose="05000000000000000000" pitchFamily="2" charset="2"/>
              <a:buChar char="Ø"/>
            </a:pPr>
            <a:r>
              <a:rPr lang="en-US" sz="3600" b="1" dirty="0">
                <a:solidFill>
                  <a:schemeClr val="accent4">
                    <a:lumMod val="75000"/>
                  </a:schemeClr>
                </a:solidFill>
                <a:highlight>
                  <a:srgbClr val="C0C0C0"/>
                </a:highlight>
                <a:latin typeface="Arial" panose="020B0604020202020204" pitchFamily="34" charset="0"/>
                <a:ea typeface="Playfair Display Semi Bold" pitchFamily="34" charset="-122"/>
                <a:cs typeface="Arial" panose="020B0604020202020204" pitchFamily="34" charset="0"/>
              </a:rPr>
              <a:t>Root Cause Analysis: MSFT </a:t>
            </a:r>
            <a:r>
              <a:rPr lang="en-US" sz="4000" b="1" dirty="0">
                <a:solidFill>
                  <a:schemeClr val="accent4">
                    <a:lumMod val="75000"/>
                  </a:schemeClr>
                </a:solidFill>
                <a:highlight>
                  <a:srgbClr val="C0C0C0"/>
                </a:highlight>
                <a:latin typeface="Arial" panose="020B0604020202020204" pitchFamily="34" charset="0"/>
                <a:ea typeface="Playfair Display Semi Bold" pitchFamily="34" charset="-122"/>
                <a:cs typeface="Arial" panose="020B0604020202020204" pitchFamily="34" charset="0"/>
              </a:rPr>
              <a:t>Failures</a:t>
            </a:r>
            <a:endParaRPr lang="en-US" sz="3600" b="1" dirty="0">
              <a:solidFill>
                <a:schemeClr val="accent4">
                  <a:lumMod val="75000"/>
                </a:schemeClr>
              </a:solidFill>
              <a:highlight>
                <a:srgbClr val="C0C0C0"/>
              </a:highlight>
              <a:latin typeface="Arial" panose="020B0604020202020204" pitchFamily="34" charset="0"/>
              <a:cs typeface="Arial" panose="020B0604020202020204" pitchFamily="34" charset="0"/>
            </a:endParaRPr>
          </a:p>
        </p:txBody>
      </p:sp>
      <p:sp>
        <p:nvSpPr>
          <p:cNvPr id="14" name="Text 1">
            <a:extLst>
              <a:ext uri="{FF2B5EF4-FFF2-40B4-BE49-F238E27FC236}">
                <a16:creationId xmlns:a16="http://schemas.microsoft.com/office/drawing/2014/main" id="{66496EB3-76ED-0181-D5C5-ADD2A23E6657}"/>
              </a:ext>
            </a:extLst>
          </p:cNvPr>
          <p:cNvSpPr/>
          <p:nvPr/>
        </p:nvSpPr>
        <p:spPr>
          <a:xfrm>
            <a:off x="793790" y="2262203"/>
            <a:ext cx="4823674" cy="1056338"/>
          </a:xfrm>
          <a:prstGeom prst="rect">
            <a:avLst/>
          </a:prstGeom>
          <a:noFill/>
          <a:ln/>
        </p:spPr>
        <p:txBody>
          <a:bodyPr wrap="none" lIns="0" tIns="0" rIns="0" bIns="0" rtlCol="0" anchor="t"/>
          <a:lstStyle/>
          <a:p>
            <a:pPr marL="342900" indent="-342900" algn="l">
              <a:lnSpc>
                <a:spcPct val="150000"/>
              </a:lnSpc>
              <a:buFont typeface="Arial" panose="020B0604020202020204" pitchFamily="34" charset="0"/>
              <a:buChar char="•"/>
            </a:pPr>
            <a:r>
              <a:rPr lang="en-US" sz="2000" b="1" dirty="0">
                <a:solidFill>
                  <a:schemeClr val="accent5">
                    <a:lumMod val="50000"/>
                  </a:schemeClr>
                </a:solidFill>
                <a:latin typeface="Arial" panose="020B0604020202020204" pitchFamily="34" charset="0"/>
                <a:ea typeface="Playfair Display Semi Bold" pitchFamily="34" charset="-122"/>
                <a:cs typeface="Arial" panose="020B0604020202020204" pitchFamily="34" charset="0"/>
              </a:rPr>
              <a:t>Organisational Priority Failure</a:t>
            </a:r>
            <a:endParaRPr lang="en-US" sz="2000" b="1" dirty="0">
              <a:solidFill>
                <a:schemeClr val="accent5">
                  <a:lumMod val="50000"/>
                </a:schemeClr>
              </a:solidFill>
              <a:latin typeface="Arial" panose="020B0604020202020204" pitchFamily="34" charset="0"/>
              <a:cs typeface="Arial" panose="020B0604020202020204" pitchFamily="34" charset="0"/>
            </a:endParaRPr>
          </a:p>
        </p:txBody>
      </p:sp>
      <p:sp>
        <p:nvSpPr>
          <p:cNvPr id="15" name="Text 2">
            <a:extLst>
              <a:ext uri="{FF2B5EF4-FFF2-40B4-BE49-F238E27FC236}">
                <a16:creationId xmlns:a16="http://schemas.microsoft.com/office/drawing/2014/main" id="{5F992528-0CA6-405D-7BB1-26EC46F65DB0}"/>
              </a:ext>
            </a:extLst>
          </p:cNvPr>
          <p:cNvSpPr/>
          <p:nvPr/>
        </p:nvSpPr>
        <p:spPr>
          <a:xfrm>
            <a:off x="793790" y="2814175"/>
            <a:ext cx="7969211" cy="4328477"/>
          </a:xfrm>
          <a:prstGeom prst="rect">
            <a:avLst/>
          </a:prstGeom>
          <a:noFill/>
          <a:ln/>
        </p:spPr>
        <p:txBody>
          <a:bodyPr wrap="square" lIns="0" tIns="0" rIns="0" bIns="0" rtlCol="0" anchor="t"/>
          <a:lstStyle/>
          <a:p>
            <a:pPr marL="0" indent="0" algn="l">
              <a:lnSpc>
                <a:spcPct val="150000"/>
              </a:lnSpc>
              <a:buNone/>
            </a:pPr>
            <a:r>
              <a:rPr lang="en-US" sz="2000" dirty="0">
                <a:latin typeface="Arial" panose="020B0604020202020204" pitchFamily="34" charset="0"/>
                <a:ea typeface="Public Sans" pitchFamily="34" charset="-122"/>
                <a:cs typeface="Arial" panose="020B0604020202020204" pitchFamily="34" charset="0"/>
              </a:rPr>
              <a:t>The Trust's board made financial recovery and achieving Foundation Trust status their dominant priority, diverting attention from safe staffing and patient-centred care (Francis 2013).</a:t>
            </a:r>
            <a:endParaRPr lang="en-US" sz="2000" dirty="0">
              <a:latin typeface="Arial" panose="020B0604020202020204" pitchFamily="34" charset="0"/>
              <a:cs typeface="Arial" panose="020B0604020202020204" pitchFamily="34" charset="0"/>
            </a:endParaRPr>
          </a:p>
        </p:txBody>
      </p:sp>
      <p:sp>
        <p:nvSpPr>
          <p:cNvPr id="21" name="Text 5">
            <a:extLst>
              <a:ext uri="{FF2B5EF4-FFF2-40B4-BE49-F238E27FC236}">
                <a16:creationId xmlns:a16="http://schemas.microsoft.com/office/drawing/2014/main" id="{679A20A8-34E5-12A9-C776-E38D5CBAA0BB}"/>
              </a:ext>
            </a:extLst>
          </p:cNvPr>
          <p:cNvSpPr/>
          <p:nvPr/>
        </p:nvSpPr>
        <p:spPr>
          <a:xfrm>
            <a:off x="708587" y="6936618"/>
            <a:ext cx="3429801" cy="1056338"/>
          </a:xfrm>
          <a:prstGeom prst="rect">
            <a:avLst/>
          </a:prstGeom>
          <a:noFill/>
          <a:ln/>
        </p:spPr>
        <p:txBody>
          <a:bodyPr wrap="none" lIns="0" tIns="0" rIns="0" bIns="0" rtlCol="0" anchor="t"/>
          <a:lstStyle/>
          <a:p>
            <a:pPr marL="342900" indent="-342900" algn="l">
              <a:lnSpc>
                <a:spcPct val="150000"/>
              </a:lnSpc>
              <a:buFont typeface="Arial" panose="020B0604020202020204" pitchFamily="34" charset="0"/>
              <a:buChar char="•"/>
            </a:pPr>
            <a:r>
              <a:rPr lang="en-US" sz="2000" b="1" dirty="0">
                <a:solidFill>
                  <a:schemeClr val="accent3">
                    <a:lumMod val="50000"/>
                  </a:schemeClr>
                </a:solidFill>
                <a:latin typeface="Arial" panose="020B0604020202020204" pitchFamily="34" charset="0"/>
                <a:ea typeface="Playfair Display Semi Bold" pitchFamily="34" charset="-122"/>
                <a:cs typeface="Arial" panose="020B0604020202020204" pitchFamily="34" charset="0"/>
              </a:rPr>
              <a:t>Cultural Root Cause</a:t>
            </a:r>
            <a:endParaRPr lang="en-US" sz="2000" b="1" dirty="0">
              <a:solidFill>
                <a:schemeClr val="accent3">
                  <a:lumMod val="50000"/>
                </a:schemeClr>
              </a:solidFill>
              <a:latin typeface="Arial" panose="020B0604020202020204" pitchFamily="34" charset="0"/>
              <a:cs typeface="Arial" panose="020B0604020202020204" pitchFamily="34" charset="0"/>
            </a:endParaRPr>
          </a:p>
        </p:txBody>
      </p:sp>
      <p:sp>
        <p:nvSpPr>
          <p:cNvPr id="22" name="Text 6">
            <a:extLst>
              <a:ext uri="{FF2B5EF4-FFF2-40B4-BE49-F238E27FC236}">
                <a16:creationId xmlns:a16="http://schemas.microsoft.com/office/drawing/2014/main" id="{81BC6E7C-780A-76D9-A5F8-E11BCF8584CD}"/>
              </a:ext>
            </a:extLst>
          </p:cNvPr>
          <p:cNvSpPr/>
          <p:nvPr/>
        </p:nvSpPr>
        <p:spPr>
          <a:xfrm>
            <a:off x="793790" y="7402570"/>
            <a:ext cx="7969211" cy="3246358"/>
          </a:xfrm>
          <a:prstGeom prst="rect">
            <a:avLst/>
          </a:prstGeom>
          <a:noFill/>
          <a:ln/>
        </p:spPr>
        <p:txBody>
          <a:bodyPr wrap="square" lIns="0" tIns="0" rIns="0" bIns="0" rtlCol="0" anchor="t"/>
          <a:lstStyle/>
          <a:p>
            <a:pPr marL="0" indent="0" algn="l">
              <a:lnSpc>
                <a:spcPct val="150000"/>
              </a:lnSpc>
              <a:buNone/>
            </a:pPr>
            <a:r>
              <a:rPr lang="en-US" sz="2000" dirty="0">
                <a:latin typeface="Arial" panose="020B0604020202020204" pitchFamily="34" charset="0"/>
                <a:ea typeface="Public Sans" pitchFamily="34" charset="-122"/>
                <a:cs typeface="Arial" panose="020B0604020202020204" pitchFamily="34" charset="0"/>
              </a:rPr>
              <a:t>A closed organisational culture prevented staff from raising concerns without fear of criticism, allowing unsafe practices to continue unchallenged (Francis 2013).</a:t>
            </a:r>
            <a:endParaRPr lang="en-US" sz="2000" dirty="0">
              <a:latin typeface="Arial" panose="020B0604020202020204" pitchFamily="34" charset="0"/>
              <a:cs typeface="Arial" panose="020B0604020202020204" pitchFamily="34" charset="0"/>
            </a:endParaRPr>
          </a:p>
        </p:txBody>
      </p:sp>
      <p:sp>
        <p:nvSpPr>
          <p:cNvPr id="23" name="Text 7">
            <a:extLst>
              <a:ext uri="{FF2B5EF4-FFF2-40B4-BE49-F238E27FC236}">
                <a16:creationId xmlns:a16="http://schemas.microsoft.com/office/drawing/2014/main" id="{C8A52B38-F51D-2E38-3F32-D95EC0D9F6CB}"/>
              </a:ext>
            </a:extLst>
          </p:cNvPr>
          <p:cNvSpPr/>
          <p:nvPr/>
        </p:nvSpPr>
        <p:spPr>
          <a:xfrm>
            <a:off x="9520746" y="3718703"/>
            <a:ext cx="5128604" cy="1056338"/>
          </a:xfrm>
          <a:prstGeom prst="rect">
            <a:avLst/>
          </a:prstGeom>
          <a:noFill/>
          <a:ln/>
        </p:spPr>
        <p:txBody>
          <a:bodyPr wrap="none" lIns="0" tIns="0" rIns="0" bIns="0" rtlCol="0" anchor="t"/>
          <a:lstStyle/>
          <a:p>
            <a:pPr marL="342900" indent="-342900" algn="l">
              <a:lnSpc>
                <a:spcPct val="150000"/>
              </a:lnSpc>
              <a:buFont typeface="Arial" panose="020B0604020202020204" pitchFamily="34" charset="0"/>
              <a:buChar char="•"/>
            </a:pPr>
            <a:r>
              <a:rPr lang="en-US" sz="2000" b="1" dirty="0">
                <a:solidFill>
                  <a:schemeClr val="tx2"/>
                </a:solidFill>
                <a:latin typeface="Arial" panose="020B0604020202020204" pitchFamily="34" charset="0"/>
                <a:ea typeface="Playfair Display Semi Bold" pitchFamily="34" charset="-122"/>
                <a:cs typeface="Arial" panose="020B0604020202020204" pitchFamily="34" charset="0"/>
              </a:rPr>
              <a:t>Oversight and Regulatory Failure</a:t>
            </a:r>
            <a:endParaRPr lang="en-US" sz="2000" b="1" dirty="0">
              <a:solidFill>
                <a:schemeClr val="tx2"/>
              </a:solidFill>
              <a:latin typeface="Arial" panose="020B0604020202020204" pitchFamily="34" charset="0"/>
              <a:cs typeface="Arial" panose="020B0604020202020204" pitchFamily="34" charset="0"/>
            </a:endParaRPr>
          </a:p>
        </p:txBody>
      </p:sp>
      <p:sp>
        <p:nvSpPr>
          <p:cNvPr id="33" name="Text 8">
            <a:extLst>
              <a:ext uri="{FF2B5EF4-FFF2-40B4-BE49-F238E27FC236}">
                <a16:creationId xmlns:a16="http://schemas.microsoft.com/office/drawing/2014/main" id="{4DB8F43F-DA74-7E77-A771-B6F6FF42078F}"/>
              </a:ext>
            </a:extLst>
          </p:cNvPr>
          <p:cNvSpPr/>
          <p:nvPr/>
        </p:nvSpPr>
        <p:spPr>
          <a:xfrm>
            <a:off x="9520937" y="4331625"/>
            <a:ext cx="8340090" cy="3246358"/>
          </a:xfrm>
          <a:prstGeom prst="rect">
            <a:avLst/>
          </a:prstGeom>
          <a:noFill/>
          <a:ln/>
        </p:spPr>
        <p:txBody>
          <a:bodyPr wrap="square" lIns="0" tIns="0" rIns="0" bIns="0" rtlCol="0" anchor="t"/>
          <a:lstStyle/>
          <a:p>
            <a:pPr marL="0" indent="0" algn="l">
              <a:lnSpc>
                <a:spcPct val="150000"/>
              </a:lnSpc>
              <a:buNone/>
            </a:pPr>
            <a:r>
              <a:rPr lang="en-US" sz="2000" dirty="0">
                <a:latin typeface="Arial" panose="020B0604020202020204" pitchFamily="34" charset="0"/>
                <a:ea typeface="Public Sans" pitchFamily="34" charset="-122"/>
                <a:cs typeface="Arial" panose="020B0604020202020204" pitchFamily="34" charset="0"/>
              </a:rPr>
              <a:t>External regulators failed to interpret or escalate multiple warning signs such as mortality alerts, complaints, and staff survey data (Health Committee 2013).</a:t>
            </a:r>
            <a:endParaRPr lang="en-US" sz="2000" dirty="0">
              <a:latin typeface="Arial" panose="020B0604020202020204" pitchFamily="34" charset="0"/>
              <a:cs typeface="Arial" panose="020B0604020202020204" pitchFamily="34" charset="0"/>
            </a:endParaRPr>
          </a:p>
        </p:txBody>
      </p:sp>
      <p:sp>
        <p:nvSpPr>
          <p:cNvPr id="34" name="Text 9">
            <a:extLst>
              <a:ext uri="{FF2B5EF4-FFF2-40B4-BE49-F238E27FC236}">
                <a16:creationId xmlns:a16="http://schemas.microsoft.com/office/drawing/2014/main" id="{3B3B9506-DB2B-233A-9029-49B600D4A6B0}"/>
              </a:ext>
            </a:extLst>
          </p:cNvPr>
          <p:cNvSpPr/>
          <p:nvPr/>
        </p:nvSpPr>
        <p:spPr>
          <a:xfrm>
            <a:off x="9516871" y="5984738"/>
            <a:ext cx="5360728" cy="1056338"/>
          </a:xfrm>
          <a:prstGeom prst="rect">
            <a:avLst/>
          </a:prstGeom>
          <a:noFill/>
          <a:ln/>
        </p:spPr>
        <p:txBody>
          <a:bodyPr wrap="none" lIns="0" tIns="0" rIns="0" bIns="0" rtlCol="0" anchor="t"/>
          <a:lstStyle/>
          <a:p>
            <a:pPr marL="342900" indent="-342900" algn="l">
              <a:lnSpc>
                <a:spcPct val="150000"/>
              </a:lnSpc>
              <a:buFont typeface="Arial" panose="020B0604020202020204" pitchFamily="34" charset="0"/>
              <a:buChar char="•"/>
            </a:pPr>
            <a:r>
              <a:rPr lang="en-US" sz="2000" b="1" dirty="0">
                <a:solidFill>
                  <a:schemeClr val="bg2">
                    <a:lumMod val="25000"/>
                  </a:schemeClr>
                </a:solidFill>
                <a:latin typeface="Arial" panose="020B0604020202020204" pitchFamily="34" charset="0"/>
                <a:ea typeface="Playfair Display Semi Bold" pitchFamily="34" charset="-122"/>
                <a:cs typeface="Arial" panose="020B0604020202020204" pitchFamily="34" charset="0"/>
              </a:rPr>
              <a:t>Breakdown of Safety Intelligence</a:t>
            </a:r>
            <a:endParaRPr lang="en-US" sz="2000" b="1" dirty="0">
              <a:solidFill>
                <a:schemeClr val="bg2">
                  <a:lumMod val="25000"/>
                </a:schemeClr>
              </a:solidFill>
              <a:latin typeface="Arial" panose="020B0604020202020204" pitchFamily="34" charset="0"/>
              <a:cs typeface="Arial" panose="020B0604020202020204" pitchFamily="34" charset="0"/>
            </a:endParaRPr>
          </a:p>
        </p:txBody>
      </p:sp>
      <p:sp>
        <p:nvSpPr>
          <p:cNvPr id="35" name="Text 10">
            <a:extLst>
              <a:ext uri="{FF2B5EF4-FFF2-40B4-BE49-F238E27FC236}">
                <a16:creationId xmlns:a16="http://schemas.microsoft.com/office/drawing/2014/main" id="{6FE7DA90-5F80-4957-CC7B-7137D8ABC298}"/>
              </a:ext>
            </a:extLst>
          </p:cNvPr>
          <p:cNvSpPr/>
          <p:nvPr/>
        </p:nvSpPr>
        <p:spPr>
          <a:xfrm>
            <a:off x="9520936" y="6506777"/>
            <a:ext cx="8340090" cy="3246358"/>
          </a:xfrm>
          <a:prstGeom prst="rect">
            <a:avLst/>
          </a:prstGeom>
          <a:noFill/>
          <a:ln/>
        </p:spPr>
        <p:txBody>
          <a:bodyPr wrap="square" lIns="0" tIns="0" rIns="0" bIns="0" rtlCol="0" anchor="t"/>
          <a:lstStyle/>
          <a:p>
            <a:pPr marL="0" indent="0" algn="l">
              <a:lnSpc>
                <a:spcPct val="150000"/>
              </a:lnSpc>
              <a:buNone/>
            </a:pPr>
            <a:r>
              <a:rPr lang="en-US" sz="2000" dirty="0">
                <a:latin typeface="Arial" panose="020B0604020202020204" pitchFamily="34" charset="0"/>
                <a:ea typeface="Public Sans" pitchFamily="34" charset="-122"/>
                <a:cs typeface="Arial" panose="020B0604020202020204" pitchFamily="34" charset="0"/>
              </a:rPr>
              <a:t>Complaint data, incident reports, and early mortality signals were not effectively translated into corrective action at board level (Francis 2013).</a:t>
            </a:r>
            <a:endParaRPr lang="en-US" sz="2000" dirty="0">
              <a:latin typeface="Arial" panose="020B0604020202020204" pitchFamily="34" charset="0"/>
              <a:cs typeface="Arial" panose="020B0604020202020204" pitchFamily="34" charset="0"/>
            </a:endParaRPr>
          </a:p>
        </p:txBody>
      </p:sp>
      <p:sp>
        <p:nvSpPr>
          <p:cNvPr id="36" name="Text 11">
            <a:extLst>
              <a:ext uri="{FF2B5EF4-FFF2-40B4-BE49-F238E27FC236}">
                <a16:creationId xmlns:a16="http://schemas.microsoft.com/office/drawing/2014/main" id="{B7BD3B87-F26A-CF17-1A44-D549821DA4A3}"/>
              </a:ext>
            </a:extLst>
          </p:cNvPr>
          <p:cNvSpPr/>
          <p:nvPr/>
        </p:nvSpPr>
        <p:spPr>
          <a:xfrm>
            <a:off x="9459745" y="7825554"/>
            <a:ext cx="3589421" cy="1056338"/>
          </a:xfrm>
          <a:prstGeom prst="rect">
            <a:avLst/>
          </a:prstGeom>
          <a:noFill/>
          <a:ln/>
        </p:spPr>
        <p:txBody>
          <a:bodyPr wrap="none" lIns="0" tIns="0" rIns="0" bIns="0" rtlCol="0" anchor="t"/>
          <a:lstStyle/>
          <a:p>
            <a:pPr marL="342900" indent="-342900" algn="l">
              <a:lnSpc>
                <a:spcPct val="150000"/>
              </a:lnSpc>
              <a:buFont typeface="Arial" panose="020B0604020202020204" pitchFamily="34" charset="0"/>
              <a:buChar char="•"/>
            </a:pPr>
            <a:r>
              <a:rPr lang="en-US" sz="2000" b="1" dirty="0">
                <a:solidFill>
                  <a:schemeClr val="accent2">
                    <a:lumMod val="75000"/>
                  </a:schemeClr>
                </a:solidFill>
                <a:latin typeface="Arial" panose="020B0604020202020204" pitchFamily="34" charset="0"/>
                <a:ea typeface="Playfair Display Semi Bold" pitchFamily="34" charset="-122"/>
                <a:cs typeface="Arial" panose="020B0604020202020204" pitchFamily="34" charset="0"/>
              </a:rPr>
              <a:t>Latent Conditions</a:t>
            </a:r>
            <a:endParaRPr lang="en-US" sz="2000" b="1" dirty="0">
              <a:solidFill>
                <a:schemeClr val="accent2">
                  <a:lumMod val="75000"/>
                </a:schemeClr>
              </a:solidFill>
              <a:latin typeface="Arial" panose="020B0604020202020204" pitchFamily="34" charset="0"/>
              <a:cs typeface="Arial" panose="020B0604020202020204" pitchFamily="34" charset="0"/>
            </a:endParaRPr>
          </a:p>
        </p:txBody>
      </p:sp>
      <p:pic>
        <p:nvPicPr>
          <p:cNvPr id="37" name="Picture 36">
            <a:extLst>
              <a:ext uri="{FF2B5EF4-FFF2-40B4-BE49-F238E27FC236}">
                <a16:creationId xmlns:a16="http://schemas.microsoft.com/office/drawing/2014/main" id="{C32116D5-168C-E487-8E56-0560C42EA797}"/>
              </a:ext>
            </a:extLst>
          </p:cNvPr>
          <p:cNvPicPr>
            <a:picLocks noChangeAspect="1"/>
          </p:cNvPicPr>
          <p:nvPr/>
        </p:nvPicPr>
        <p:blipFill>
          <a:blip r:embed="rId3">
            <a:extLst>
              <a:ext uri="{28A0092B-C50C-407E-A947-70E740481C1C}">
                <a14:useLocalDpi xmlns:a14="http://schemas.microsoft.com/office/drawing/2010/main" val="0"/>
              </a:ext>
            </a:extLst>
          </a:blip>
          <a:srcRect b="17990"/>
          <a:stretch>
            <a:fillRect/>
          </a:stretch>
        </p:blipFill>
        <p:spPr bwMode="auto">
          <a:xfrm>
            <a:off x="9634234" y="533865"/>
            <a:ext cx="10025366" cy="2784676"/>
          </a:xfrm>
          <a:prstGeom prst="flowChartTerminator">
            <a:avLst/>
          </a:prstGeom>
          <a:noFill/>
          <a:ln>
            <a:noFill/>
          </a:ln>
        </p:spPr>
      </p:pic>
      <p:sp>
        <p:nvSpPr>
          <p:cNvPr id="38" name="TextBox 37">
            <a:extLst>
              <a:ext uri="{FF2B5EF4-FFF2-40B4-BE49-F238E27FC236}">
                <a16:creationId xmlns:a16="http://schemas.microsoft.com/office/drawing/2014/main" id="{F397AD6E-C833-B9FB-6960-715252550D5E}"/>
              </a:ext>
            </a:extLst>
          </p:cNvPr>
          <p:cNvSpPr txBox="1"/>
          <p:nvPr/>
        </p:nvSpPr>
        <p:spPr>
          <a:xfrm>
            <a:off x="16078200" y="3410892"/>
            <a:ext cx="914400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(HSJ, 2013)</a:t>
            </a:r>
          </a:p>
        </p:txBody>
      </p:sp>
      <p:sp>
        <p:nvSpPr>
          <p:cNvPr id="40" name="TextBox 39">
            <a:extLst>
              <a:ext uri="{FF2B5EF4-FFF2-40B4-BE49-F238E27FC236}">
                <a16:creationId xmlns:a16="http://schemas.microsoft.com/office/drawing/2014/main" id="{A8F1EDC8-E782-E535-92FF-0D17D31B8F58}"/>
              </a:ext>
            </a:extLst>
          </p:cNvPr>
          <p:cNvSpPr txBox="1"/>
          <p:nvPr/>
        </p:nvSpPr>
        <p:spPr>
          <a:xfrm>
            <a:off x="9451724" y="8362461"/>
            <a:ext cx="8042486" cy="1420325"/>
          </a:xfrm>
          <a:prstGeom prst="rect">
            <a:avLst/>
          </a:prstGeom>
          <a:noFill/>
        </p:spPr>
        <p:txBody>
          <a:bodyPr wrap="square">
            <a:spAutoFit/>
          </a:bodyPr>
          <a:lstStyle/>
          <a:p>
            <a:pPr marL="0" indent="0" algn="l">
              <a:lnSpc>
                <a:spcPct val="150000"/>
              </a:lnSpc>
              <a:buNone/>
            </a:pPr>
            <a:r>
              <a:rPr lang="en-US" sz="2000" dirty="0">
                <a:latin typeface="Arial" panose="020B0604020202020204" pitchFamily="34" charset="0"/>
                <a:ea typeface="Public Sans" pitchFamily="34" charset="-122"/>
                <a:cs typeface="Arial" panose="020B0604020202020204" pitchFamily="34" charset="0"/>
              </a:rPr>
              <a:t>Root causes persisted over several years because latent system flaws were never identified or interrupted (Healthcare Commission 2009).</a:t>
            </a:r>
            <a:endParaRPr lang="en-US" sz="2000" dirty="0">
              <a:latin typeface="Arial" panose="020B0604020202020204" pitchFamily="34" charset="0"/>
              <a:cs typeface="Arial" panose="020B0604020202020204" pitchFamily="34" charset="0"/>
            </a:endParaRPr>
          </a:p>
        </p:txBody>
      </p:sp>
      <p:sp>
        <p:nvSpPr>
          <p:cNvPr id="41" name="Freeform 12">
            <a:extLst>
              <a:ext uri="{FF2B5EF4-FFF2-40B4-BE49-F238E27FC236}">
                <a16:creationId xmlns:a16="http://schemas.microsoft.com/office/drawing/2014/main" id="{68BCAD17-4AEB-8E0E-B7C2-DC834DB7FDB5}"/>
              </a:ext>
            </a:extLst>
          </p:cNvPr>
          <p:cNvSpPr/>
          <p:nvPr/>
        </p:nvSpPr>
        <p:spPr>
          <a:xfrm>
            <a:off x="558340" y="4436581"/>
            <a:ext cx="8551613" cy="2323378"/>
          </a:xfrm>
          <a:custGeom>
            <a:avLst/>
            <a:gdLst/>
            <a:ahLst/>
            <a:cxnLst/>
            <a:rect l="l" t="t" r="r" b="b"/>
            <a:pathLst>
              <a:path w="1150346" h="291086">
                <a:moveTo>
                  <a:pt x="23043" y="0"/>
                </a:moveTo>
                <a:lnTo>
                  <a:pt x="1127303" y="0"/>
                </a:lnTo>
                <a:cubicBezTo>
                  <a:pt x="1140029" y="0"/>
                  <a:pt x="1150346" y="10317"/>
                  <a:pt x="1150346" y="23043"/>
                </a:cubicBezTo>
                <a:lnTo>
                  <a:pt x="1150346" y="268043"/>
                </a:lnTo>
                <a:cubicBezTo>
                  <a:pt x="1150346" y="280769"/>
                  <a:pt x="1140029" y="291086"/>
                  <a:pt x="1127303" y="291086"/>
                </a:cubicBezTo>
                <a:lnTo>
                  <a:pt x="23043" y="291086"/>
                </a:lnTo>
                <a:cubicBezTo>
                  <a:pt x="10317" y="291086"/>
                  <a:pt x="0" y="280769"/>
                  <a:pt x="0" y="268043"/>
                </a:cubicBezTo>
                <a:lnTo>
                  <a:pt x="0" y="23043"/>
                </a:lnTo>
                <a:cubicBezTo>
                  <a:pt x="0" y="10317"/>
                  <a:pt x="10317" y="0"/>
                  <a:pt x="23043" y="0"/>
                </a:cubicBezTo>
                <a:close/>
              </a:path>
            </a:pathLst>
          </a:custGeom>
          <a:solidFill>
            <a:srgbClr val="80C5B7">
              <a:alpha val="61961"/>
            </a:srgbClr>
          </a:solidFill>
        </p:spPr>
        <p:txBody>
          <a:bodyPr/>
          <a:lstStyle/>
          <a:p>
            <a:endParaRPr lang="en-IN" dirty="0"/>
          </a:p>
        </p:txBody>
      </p:sp>
      <p:sp>
        <p:nvSpPr>
          <p:cNvPr id="42" name="Text 3">
            <a:extLst>
              <a:ext uri="{FF2B5EF4-FFF2-40B4-BE49-F238E27FC236}">
                <a16:creationId xmlns:a16="http://schemas.microsoft.com/office/drawing/2014/main" id="{3D2A7232-6F38-8190-28B8-34E179BBAB3B}"/>
              </a:ext>
            </a:extLst>
          </p:cNvPr>
          <p:cNvSpPr/>
          <p:nvPr/>
        </p:nvSpPr>
        <p:spPr>
          <a:xfrm>
            <a:off x="821351" y="4615331"/>
            <a:ext cx="4339290" cy="1056338"/>
          </a:xfrm>
          <a:prstGeom prst="rect">
            <a:avLst/>
          </a:prstGeom>
          <a:noFill/>
          <a:ln/>
        </p:spPr>
        <p:txBody>
          <a:bodyPr wrap="none" lIns="0" tIns="0" rIns="0" bIns="0" rtlCol="0" anchor="t"/>
          <a:lstStyle/>
          <a:p>
            <a:pPr marL="342900" indent="-342900" algn="l">
              <a:lnSpc>
                <a:spcPct val="150000"/>
              </a:lnSpc>
              <a:buFont typeface="Arial" panose="020B0604020202020204" pitchFamily="34" charset="0"/>
              <a:buChar char="•"/>
            </a:pPr>
            <a:r>
              <a:rPr lang="en-US" sz="2000" b="1" dirty="0">
                <a:solidFill>
                  <a:schemeClr val="accent6">
                    <a:lumMod val="50000"/>
                  </a:schemeClr>
                </a:solidFill>
                <a:latin typeface="Arial" panose="020B0604020202020204" pitchFamily="34" charset="0"/>
                <a:ea typeface="Playfair Display Semi Bold" pitchFamily="34" charset="-122"/>
                <a:cs typeface="Arial" panose="020B0604020202020204" pitchFamily="34" charset="0"/>
              </a:rPr>
              <a:t>Unsafe Workforce Structure</a:t>
            </a:r>
            <a:endParaRPr lang="en-US" sz="2000" b="1" dirty="0">
              <a:solidFill>
                <a:schemeClr val="accent6">
                  <a:lumMod val="50000"/>
                </a:schemeClr>
              </a:solidFill>
              <a:latin typeface="Arial" panose="020B0604020202020204" pitchFamily="34" charset="0"/>
              <a:cs typeface="Arial" panose="020B0604020202020204" pitchFamily="34" charset="0"/>
            </a:endParaRPr>
          </a:p>
        </p:txBody>
      </p:sp>
      <p:sp>
        <p:nvSpPr>
          <p:cNvPr id="43" name="Text 4">
            <a:extLst>
              <a:ext uri="{FF2B5EF4-FFF2-40B4-BE49-F238E27FC236}">
                <a16:creationId xmlns:a16="http://schemas.microsoft.com/office/drawing/2014/main" id="{07D459FC-34A5-A99A-CBE3-166951015504}"/>
              </a:ext>
            </a:extLst>
          </p:cNvPr>
          <p:cNvSpPr/>
          <p:nvPr/>
        </p:nvSpPr>
        <p:spPr>
          <a:xfrm>
            <a:off x="1022074" y="5141409"/>
            <a:ext cx="7969211" cy="3246358"/>
          </a:xfrm>
          <a:prstGeom prst="rect">
            <a:avLst/>
          </a:prstGeom>
          <a:noFill/>
          <a:ln/>
        </p:spPr>
        <p:txBody>
          <a:bodyPr wrap="square" lIns="0" tIns="0" rIns="0" bIns="0" rtlCol="0" anchor="t"/>
          <a:lstStyle/>
          <a:p>
            <a:pPr marL="0" indent="0" algn="l">
              <a:lnSpc>
                <a:spcPct val="150000"/>
              </a:lnSpc>
              <a:buNone/>
            </a:pPr>
            <a:r>
              <a:rPr lang="en-US" sz="2000" dirty="0">
                <a:latin typeface="Arial" panose="020B0604020202020204" pitchFamily="34" charset="0"/>
                <a:ea typeface="Public Sans" pitchFamily="34" charset="-122"/>
                <a:cs typeface="Arial" panose="020B0604020202020204" pitchFamily="34" charset="0"/>
              </a:rPr>
              <a:t>Significant reduction of nursing posts despite rising patient acuity left wards understaffed and compromised supervision (Healthcare Commission 2009).</a:t>
            </a:r>
            <a:endParaRPr lang="en-US" sz="2000" dirty="0">
              <a:latin typeface="Arial" panose="020B0604020202020204" pitchFamily="34" charset="0"/>
              <a:cs typeface="Arial" panose="020B0604020202020204" pitchFamily="34" charset="0"/>
            </a:endParaRPr>
          </a:p>
        </p:txBody>
      </p:sp>
      <p:sp>
        <p:nvSpPr>
          <p:cNvPr id="3" name="Freeform 11">
            <a:extLst>
              <a:ext uri="{FF2B5EF4-FFF2-40B4-BE49-F238E27FC236}">
                <a16:creationId xmlns:a16="http://schemas.microsoft.com/office/drawing/2014/main" id="{9D9A8028-234C-D846-271F-BAD8F7061349}"/>
              </a:ext>
            </a:extLst>
          </p:cNvPr>
          <p:cNvSpPr/>
          <p:nvPr/>
        </p:nvSpPr>
        <p:spPr>
          <a:xfrm rot="-1319858">
            <a:off x="7822548" y="8458103"/>
            <a:ext cx="1250857" cy="1012479"/>
          </a:xfrm>
          <a:custGeom>
            <a:avLst/>
            <a:gdLst/>
            <a:ahLst/>
            <a:cxnLst/>
            <a:rect l="l" t="t" r="r" b="b"/>
            <a:pathLst>
              <a:path w="1816328" h="1489389">
                <a:moveTo>
                  <a:pt x="0" y="0"/>
                </a:moveTo>
                <a:lnTo>
                  <a:pt x="1816328" y="0"/>
                </a:lnTo>
                <a:lnTo>
                  <a:pt x="1816328" y="1489389"/>
                </a:lnTo>
                <a:lnTo>
                  <a:pt x="0" y="148938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Tree>
    <p:extLst>
      <p:ext uri="{BB962C8B-B14F-4D97-AF65-F5344CB8AC3E}">
        <p14:creationId xmlns:p14="http://schemas.microsoft.com/office/powerpoint/2010/main" val="3813874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1000"/>
                                        <p:tgtEl>
                                          <p:spTgt spid="41"/>
                                        </p:tgtEl>
                                      </p:cBhvr>
                                    </p:animEffect>
                                    <p:anim calcmode="lin" valueType="num">
                                      <p:cBhvr>
                                        <p:cTn id="8" dur="1000" fill="hold"/>
                                        <p:tgtEl>
                                          <p:spTgt spid="41"/>
                                        </p:tgtEl>
                                        <p:attrNameLst>
                                          <p:attrName>ppt_x</p:attrName>
                                        </p:attrNameLst>
                                      </p:cBhvr>
                                      <p:tavLst>
                                        <p:tav tm="0">
                                          <p:val>
                                            <p:strVal val="#ppt_x"/>
                                          </p:val>
                                        </p:tav>
                                        <p:tav tm="100000">
                                          <p:val>
                                            <p:strVal val="#ppt_x"/>
                                          </p:val>
                                        </p:tav>
                                      </p:tavLst>
                                    </p:anim>
                                    <p:anim calcmode="lin" valueType="num">
                                      <p:cBhvr>
                                        <p:cTn id="9"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7"/>
                                        </p:tgtEl>
                                        <p:attrNameLst>
                                          <p:attrName>style.visibility</p:attrName>
                                        </p:attrNameLst>
                                      </p:cBhvr>
                                      <p:to>
                                        <p:strVal val="visible"/>
                                      </p:to>
                                    </p:set>
                                    <p:animEffect transition="in" filter="fade">
                                      <p:cBhvr>
                                        <p:cTn id="14" dur="1000"/>
                                        <p:tgtEl>
                                          <p:spTgt spid="37"/>
                                        </p:tgtEl>
                                      </p:cBhvr>
                                    </p:animEffect>
                                    <p:anim calcmode="lin" valueType="num">
                                      <p:cBhvr>
                                        <p:cTn id="15" dur="1000" fill="hold"/>
                                        <p:tgtEl>
                                          <p:spTgt spid="37"/>
                                        </p:tgtEl>
                                        <p:attrNameLst>
                                          <p:attrName>ppt_x</p:attrName>
                                        </p:attrNameLst>
                                      </p:cBhvr>
                                      <p:tavLst>
                                        <p:tav tm="0">
                                          <p:val>
                                            <p:strVal val="#ppt_x"/>
                                          </p:val>
                                        </p:tav>
                                        <p:tav tm="100000">
                                          <p:val>
                                            <p:strVal val="#ppt_x"/>
                                          </p:val>
                                        </p:tav>
                                      </p:tavLst>
                                    </p:anim>
                                    <p:anim calcmode="lin" valueType="num">
                                      <p:cBhvr>
                                        <p:cTn id="16"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26E89F-9574-25A0-3DF6-4084252A0B7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9917221-8470-3159-0AB6-F8613B02A0D2}"/>
              </a:ext>
            </a:extLst>
          </p:cNvPr>
          <p:cNvSpPr/>
          <p:nvPr/>
        </p:nvSpPr>
        <p:spPr>
          <a:xfrm rot="-2330928">
            <a:off x="-1203733" y="-4598012"/>
            <a:ext cx="20695466" cy="19483024"/>
          </a:xfrm>
          <a:custGeom>
            <a:avLst/>
            <a:gdLst/>
            <a:ahLst/>
            <a:cxnLst/>
            <a:rect l="l" t="t" r="r" b="b"/>
            <a:pathLst>
              <a:path w="20695466" h="19483024">
                <a:moveTo>
                  <a:pt x="6452701" y="0"/>
                </a:moveTo>
                <a:lnTo>
                  <a:pt x="20695466" y="11471469"/>
                </a:lnTo>
                <a:lnTo>
                  <a:pt x="14242765" y="19483024"/>
                </a:lnTo>
                <a:lnTo>
                  <a:pt x="0" y="8011555"/>
                </a:lnTo>
                <a:lnTo>
                  <a:pt x="6452701" y="0"/>
                </a:lnTo>
                <a:close/>
              </a:path>
            </a:pathLst>
          </a:custGeom>
          <a:blipFill>
            <a:blip r:embed="rId2"/>
            <a:stretch>
              <a:fillRect l="-23944" t="-33019" r="-20124" b="-22744"/>
            </a:stretch>
          </a:blipFill>
        </p:spPr>
      </p:sp>
      <p:sp>
        <p:nvSpPr>
          <p:cNvPr id="13" name="Freeform 4">
            <a:extLst>
              <a:ext uri="{FF2B5EF4-FFF2-40B4-BE49-F238E27FC236}">
                <a16:creationId xmlns:a16="http://schemas.microsoft.com/office/drawing/2014/main" id="{435E7564-44E6-694C-03E6-2FDE2FACF991}"/>
              </a:ext>
            </a:extLst>
          </p:cNvPr>
          <p:cNvSpPr/>
          <p:nvPr/>
        </p:nvSpPr>
        <p:spPr>
          <a:xfrm>
            <a:off x="304800" y="342900"/>
            <a:ext cx="17471024" cy="9601200"/>
          </a:xfrm>
          <a:custGeom>
            <a:avLst/>
            <a:gdLst/>
            <a:ahLst/>
            <a:cxnLst/>
            <a:rect l="l" t="t" r="r" b="b"/>
            <a:pathLst>
              <a:path w="4274726" h="2167467">
                <a:moveTo>
                  <a:pt x="7155" y="0"/>
                </a:moveTo>
                <a:lnTo>
                  <a:pt x="4267571" y="0"/>
                </a:lnTo>
                <a:cubicBezTo>
                  <a:pt x="4271523" y="0"/>
                  <a:pt x="4274726" y="3203"/>
                  <a:pt x="4274726" y="7155"/>
                </a:cubicBezTo>
                <a:lnTo>
                  <a:pt x="4274726" y="2160312"/>
                </a:lnTo>
                <a:cubicBezTo>
                  <a:pt x="4274726" y="2162209"/>
                  <a:pt x="4273972" y="2164029"/>
                  <a:pt x="4272630" y="2165371"/>
                </a:cubicBezTo>
                <a:cubicBezTo>
                  <a:pt x="4271289" y="2166713"/>
                  <a:pt x="4269468" y="2167467"/>
                  <a:pt x="4267571" y="2167467"/>
                </a:cubicBezTo>
                <a:lnTo>
                  <a:pt x="7155" y="2167467"/>
                </a:lnTo>
                <a:cubicBezTo>
                  <a:pt x="5257" y="2167467"/>
                  <a:pt x="3437" y="2166713"/>
                  <a:pt x="2096" y="2165371"/>
                </a:cubicBezTo>
                <a:cubicBezTo>
                  <a:pt x="754" y="2164029"/>
                  <a:pt x="0" y="2162209"/>
                  <a:pt x="0" y="2160312"/>
                </a:cubicBezTo>
                <a:lnTo>
                  <a:pt x="0" y="7155"/>
                </a:lnTo>
                <a:cubicBezTo>
                  <a:pt x="0" y="5257"/>
                  <a:pt x="754" y="3437"/>
                  <a:pt x="2096" y="2096"/>
                </a:cubicBezTo>
                <a:cubicBezTo>
                  <a:pt x="3437" y="754"/>
                  <a:pt x="5257" y="0"/>
                  <a:pt x="7155" y="0"/>
                </a:cubicBezTo>
                <a:close/>
              </a:path>
            </a:pathLst>
          </a:custGeom>
          <a:solidFill>
            <a:srgbClr val="FFFFFF">
              <a:alpha val="57647"/>
            </a:srgbClr>
          </a:solidFill>
        </p:spPr>
      </p:sp>
      <p:sp>
        <p:nvSpPr>
          <p:cNvPr id="34" name="Freeform 15">
            <a:extLst>
              <a:ext uri="{FF2B5EF4-FFF2-40B4-BE49-F238E27FC236}">
                <a16:creationId xmlns:a16="http://schemas.microsoft.com/office/drawing/2014/main" id="{858A131B-3B56-02A3-C51A-EAB7737AE320}"/>
              </a:ext>
            </a:extLst>
          </p:cNvPr>
          <p:cNvSpPr/>
          <p:nvPr/>
        </p:nvSpPr>
        <p:spPr>
          <a:xfrm rot="1982465">
            <a:off x="8134190" y="8335278"/>
            <a:ext cx="1447837" cy="818686"/>
          </a:xfrm>
          <a:custGeom>
            <a:avLst/>
            <a:gdLst/>
            <a:ahLst/>
            <a:cxnLst/>
            <a:rect l="l" t="t" r="r" b="b"/>
            <a:pathLst>
              <a:path w="1447837" h="818686">
                <a:moveTo>
                  <a:pt x="0" y="0"/>
                </a:moveTo>
                <a:lnTo>
                  <a:pt x="1447837" y="0"/>
                </a:lnTo>
                <a:lnTo>
                  <a:pt x="1447837" y="818686"/>
                </a:lnTo>
                <a:lnTo>
                  <a:pt x="0" y="81868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0" name="TextBox 9">
            <a:extLst>
              <a:ext uri="{FF2B5EF4-FFF2-40B4-BE49-F238E27FC236}">
                <a16:creationId xmlns:a16="http://schemas.microsoft.com/office/drawing/2014/main" id="{F00198DC-6969-5991-7B85-0B6CAC07E829}"/>
              </a:ext>
            </a:extLst>
          </p:cNvPr>
          <p:cNvSpPr txBox="1"/>
          <p:nvPr/>
        </p:nvSpPr>
        <p:spPr>
          <a:xfrm>
            <a:off x="523068" y="418454"/>
            <a:ext cx="12801600" cy="707886"/>
          </a:xfrm>
          <a:prstGeom prst="rect">
            <a:avLst/>
          </a:prstGeom>
          <a:noFill/>
        </p:spPr>
        <p:txBody>
          <a:bodyPr wrap="square">
            <a:spAutoFit/>
          </a:bodyPr>
          <a:lstStyle/>
          <a:p>
            <a:pPr marL="571500" indent="-571500">
              <a:buFont typeface="Wingdings" panose="05000000000000000000" pitchFamily="2" charset="2"/>
              <a:buChar char="v"/>
            </a:pPr>
            <a:r>
              <a:rPr lang="en-US" sz="4000" b="1" dirty="0">
                <a:solidFill>
                  <a:schemeClr val="accent4">
                    <a:lumMod val="75000"/>
                  </a:schemeClr>
                </a:solidFill>
                <a:highlight>
                  <a:srgbClr val="E8EFFC"/>
                </a:highlight>
                <a:latin typeface="Arial" panose="020B0604020202020204" pitchFamily="34" charset="0"/>
                <a:cs typeface="Arial" panose="020B0604020202020204" pitchFamily="34" charset="0"/>
              </a:rPr>
              <a:t>Fishbone Diagram Applied to Mid Staffordshire</a:t>
            </a:r>
            <a:endParaRPr lang="en-IN" sz="4000" b="1" dirty="0">
              <a:solidFill>
                <a:schemeClr val="accent4">
                  <a:lumMod val="75000"/>
                </a:schemeClr>
              </a:solidFill>
              <a:highlight>
                <a:srgbClr val="E8EFFC"/>
              </a:highlight>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9991CD80-E7C5-DB75-7F7C-FA29DC724A2D}"/>
              </a:ext>
            </a:extLst>
          </p:cNvPr>
          <p:cNvSpPr txBox="1"/>
          <p:nvPr/>
        </p:nvSpPr>
        <p:spPr>
          <a:xfrm>
            <a:off x="304800" y="1517542"/>
            <a:ext cx="9220200" cy="8351004"/>
          </a:xfrm>
          <a:prstGeom prst="rect">
            <a:avLst/>
          </a:prstGeom>
          <a:noFill/>
        </p:spPr>
        <p:txBody>
          <a:bodyPr wrap="square">
            <a:spAutoFit/>
          </a:bodyPr>
          <a:lstStyle/>
          <a:p>
            <a:pPr>
              <a:lnSpc>
                <a:spcPct val="150000"/>
              </a:lnSpc>
              <a:buNone/>
            </a:pPr>
            <a:r>
              <a:rPr lang="en-US" b="1" dirty="0">
                <a:solidFill>
                  <a:schemeClr val="tx2"/>
                </a:solidFill>
                <a:latin typeface="Arial" panose="020B0604020202020204" pitchFamily="34" charset="0"/>
                <a:cs typeface="Arial" panose="020B0604020202020204" pitchFamily="34" charset="0"/>
              </a:rPr>
              <a:t>Main Effect:</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Unsafe care and elevated mortality at MSFT (Healthcare Commission 2009).</a:t>
            </a:r>
          </a:p>
          <a:p>
            <a:pPr>
              <a:lnSpc>
                <a:spcPct val="150000"/>
              </a:lnSpc>
              <a:buNone/>
            </a:pPr>
            <a:r>
              <a:rPr lang="en-US" b="1" dirty="0">
                <a:solidFill>
                  <a:schemeClr val="accent2"/>
                </a:solidFill>
                <a:latin typeface="Arial" panose="020B0604020202020204" pitchFamily="34" charset="0"/>
                <a:cs typeface="Arial" panose="020B0604020202020204" pitchFamily="34" charset="0"/>
              </a:rPr>
              <a:t>Leadership and Governance</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Board ignored mortality alerts and complaints (Francis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FT status </a:t>
            </a:r>
            <a:r>
              <a:rPr lang="en-US" dirty="0" err="1">
                <a:latin typeface="Arial" panose="020B0604020202020204" pitchFamily="34" charset="0"/>
                <a:cs typeface="Arial" panose="020B0604020202020204" pitchFamily="34" charset="0"/>
              </a:rPr>
              <a:t>prioritised</a:t>
            </a:r>
            <a:r>
              <a:rPr lang="en-US" dirty="0">
                <a:latin typeface="Arial" panose="020B0604020202020204" pitchFamily="34" charset="0"/>
                <a:cs typeface="Arial" panose="020B0604020202020204" pitchFamily="34" charset="0"/>
              </a:rPr>
              <a:t> over safety issues (Health Committee 2013).</a:t>
            </a:r>
          </a:p>
          <a:p>
            <a:pPr>
              <a:lnSpc>
                <a:spcPct val="150000"/>
              </a:lnSpc>
              <a:buNone/>
            </a:pPr>
            <a:r>
              <a:rPr lang="en-US" b="1" dirty="0">
                <a:solidFill>
                  <a:schemeClr val="accent1">
                    <a:lumMod val="75000"/>
                  </a:schemeClr>
                </a:solidFill>
                <a:latin typeface="Arial" panose="020B0604020202020204" pitchFamily="34" charset="0"/>
                <a:cs typeface="Arial" panose="020B0604020202020204" pitchFamily="34" charset="0"/>
              </a:rPr>
              <a:t>Workforce and Staffing</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150 posts cut without risk assessment (Healthcare Commission 2009).</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Skill mix weakened due to loss of senior nurses (Francis 2013).</a:t>
            </a:r>
          </a:p>
          <a:p>
            <a:pPr>
              <a:lnSpc>
                <a:spcPct val="150000"/>
              </a:lnSpc>
              <a:buNone/>
            </a:pPr>
            <a:r>
              <a:rPr lang="en-US" b="1" dirty="0">
                <a:solidFill>
                  <a:schemeClr val="accent6">
                    <a:lumMod val="50000"/>
                  </a:schemeClr>
                </a:solidFill>
                <a:latin typeface="Arial" panose="020B0604020202020204" pitchFamily="34" charset="0"/>
                <a:cs typeface="Arial" panose="020B0604020202020204" pitchFamily="34" charset="0"/>
              </a:rPr>
              <a:t>Clinical Processes</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Missed hydration, monitoring, and escalation (Francis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Deterioration pathways unclear or not followed (Healthcare Commission 2009).</a:t>
            </a:r>
          </a:p>
          <a:p>
            <a:pPr>
              <a:lnSpc>
                <a:spcPct val="150000"/>
              </a:lnSpc>
              <a:buNone/>
            </a:pPr>
            <a:r>
              <a:rPr lang="en-US" b="1" dirty="0">
                <a:solidFill>
                  <a:schemeClr val="accent1">
                    <a:lumMod val="75000"/>
                  </a:schemeClr>
                </a:solidFill>
                <a:latin typeface="Arial" panose="020B0604020202020204" pitchFamily="34" charset="0"/>
                <a:cs typeface="Arial" panose="020B0604020202020204" pitchFamily="34" charset="0"/>
              </a:rPr>
              <a:t>Communication and Safety Intelligence</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Risk data and complaints not escalated effectively (Health Committee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High HSMR dismissed as coding problems (Healthcare Commission 2009).</a:t>
            </a:r>
          </a:p>
          <a:p>
            <a:pPr>
              <a:lnSpc>
                <a:spcPct val="150000"/>
              </a:lnSpc>
              <a:buNone/>
            </a:pPr>
            <a:r>
              <a:rPr lang="en-US" b="1" dirty="0" err="1">
                <a:solidFill>
                  <a:schemeClr val="bg2">
                    <a:lumMod val="25000"/>
                  </a:schemeClr>
                </a:solidFill>
                <a:latin typeface="Arial" panose="020B0604020202020204" pitchFamily="34" charset="0"/>
                <a:cs typeface="Arial" panose="020B0604020202020204" pitchFamily="34" charset="0"/>
              </a:rPr>
              <a:t>Organisational</a:t>
            </a:r>
            <a:r>
              <a:rPr lang="en-US" b="1" dirty="0">
                <a:solidFill>
                  <a:schemeClr val="bg2">
                    <a:lumMod val="25000"/>
                  </a:schemeClr>
                </a:solidFill>
                <a:latin typeface="Arial" panose="020B0604020202020204" pitchFamily="34" charset="0"/>
                <a:cs typeface="Arial" panose="020B0604020202020204" pitchFamily="34" charset="0"/>
              </a:rPr>
              <a:t> Culture</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Staff discouraged from raising concerns (Francis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Substandard care became </a:t>
            </a:r>
            <a:r>
              <a:rPr lang="en-US" dirty="0" err="1">
                <a:latin typeface="Arial" panose="020B0604020202020204" pitchFamily="34" charset="0"/>
                <a:cs typeface="Arial" panose="020B0604020202020204" pitchFamily="34" charset="0"/>
              </a:rPr>
              <a:t>normalised</a:t>
            </a:r>
            <a:r>
              <a:rPr lang="en-US" dirty="0">
                <a:latin typeface="Arial" panose="020B0604020202020204" pitchFamily="34" charset="0"/>
                <a:cs typeface="Arial" panose="020B0604020202020204" pitchFamily="34" charset="0"/>
              </a:rPr>
              <a:t> (Healthcare Commission 2009).</a:t>
            </a:r>
          </a:p>
          <a:p>
            <a:pPr>
              <a:lnSpc>
                <a:spcPct val="150000"/>
              </a:lnSpc>
              <a:buNone/>
            </a:pPr>
            <a:r>
              <a:rPr lang="en-US" b="1" dirty="0">
                <a:latin typeface="Arial" panose="020B0604020202020204" pitchFamily="34" charset="0"/>
                <a:cs typeface="Arial" panose="020B0604020202020204" pitchFamily="34" charset="0"/>
              </a:rPr>
              <a:t>External Oversight</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Fragmented regulatory roles delayed action (Health Committee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Regulators accepted misleading self-assurances (Francis 2013).</a:t>
            </a:r>
          </a:p>
        </p:txBody>
      </p:sp>
      <p:pic>
        <p:nvPicPr>
          <p:cNvPr id="15" name="Picture 14">
            <a:extLst>
              <a:ext uri="{FF2B5EF4-FFF2-40B4-BE49-F238E27FC236}">
                <a16:creationId xmlns:a16="http://schemas.microsoft.com/office/drawing/2014/main" id="{BF9322CD-9744-59BF-3D0F-DF6FB3972CD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839201" y="1517542"/>
            <a:ext cx="9220200" cy="8197958"/>
          </a:xfrm>
          <a:prstGeom prst="rect">
            <a:avLst/>
          </a:prstGeom>
          <a:noFill/>
          <a:ln>
            <a:noFill/>
          </a:ln>
        </p:spPr>
      </p:pic>
      <p:sp>
        <p:nvSpPr>
          <p:cNvPr id="16" name="Freeform 15">
            <a:extLst>
              <a:ext uri="{FF2B5EF4-FFF2-40B4-BE49-F238E27FC236}">
                <a16:creationId xmlns:a16="http://schemas.microsoft.com/office/drawing/2014/main" id="{BF2C1B85-89AC-DF29-781C-FA35CF4794B1}"/>
              </a:ext>
            </a:extLst>
          </p:cNvPr>
          <p:cNvSpPr/>
          <p:nvPr/>
        </p:nvSpPr>
        <p:spPr>
          <a:xfrm rot="1982465">
            <a:off x="8127535" y="8309123"/>
            <a:ext cx="1350057" cy="812480"/>
          </a:xfrm>
          <a:custGeom>
            <a:avLst/>
            <a:gdLst/>
            <a:ahLst/>
            <a:cxnLst/>
            <a:rect l="l" t="t" r="r" b="b"/>
            <a:pathLst>
              <a:path w="1447837" h="818686">
                <a:moveTo>
                  <a:pt x="0" y="0"/>
                </a:moveTo>
                <a:lnTo>
                  <a:pt x="1447837" y="0"/>
                </a:lnTo>
                <a:lnTo>
                  <a:pt x="1447837" y="818686"/>
                </a:lnTo>
                <a:lnTo>
                  <a:pt x="0" y="81868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20" name="Freeform 11">
            <a:extLst>
              <a:ext uri="{FF2B5EF4-FFF2-40B4-BE49-F238E27FC236}">
                <a16:creationId xmlns:a16="http://schemas.microsoft.com/office/drawing/2014/main" id="{34773315-BD04-4E98-2532-DE3947DF6F95}"/>
              </a:ext>
            </a:extLst>
          </p:cNvPr>
          <p:cNvSpPr/>
          <p:nvPr/>
        </p:nvSpPr>
        <p:spPr>
          <a:xfrm>
            <a:off x="16764000" y="452294"/>
            <a:ext cx="807420" cy="1348091"/>
          </a:xfrm>
          <a:custGeom>
            <a:avLst/>
            <a:gdLst/>
            <a:ahLst/>
            <a:cxnLst/>
            <a:rect l="l" t="t" r="r" b="b"/>
            <a:pathLst>
              <a:path w="850155" h="1617942">
                <a:moveTo>
                  <a:pt x="0" y="0"/>
                </a:moveTo>
                <a:lnTo>
                  <a:pt x="850155" y="0"/>
                </a:lnTo>
                <a:lnTo>
                  <a:pt x="850155" y="1617943"/>
                </a:lnTo>
                <a:lnTo>
                  <a:pt x="0" y="161794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21" name="TextBox 20">
            <a:extLst>
              <a:ext uri="{FF2B5EF4-FFF2-40B4-BE49-F238E27FC236}">
                <a16:creationId xmlns:a16="http://schemas.microsoft.com/office/drawing/2014/main" id="{D9244879-1F19-0252-40FD-83F9AB957492}"/>
              </a:ext>
            </a:extLst>
          </p:cNvPr>
          <p:cNvSpPr txBox="1"/>
          <p:nvPr/>
        </p:nvSpPr>
        <p:spPr>
          <a:xfrm>
            <a:off x="14027823" y="9715500"/>
            <a:ext cx="9144000" cy="369332"/>
          </a:xfrm>
          <a:prstGeom prst="rect">
            <a:avLst/>
          </a:prstGeom>
          <a:noFill/>
        </p:spPr>
        <p:txBody>
          <a:bodyPr wrap="square">
            <a:spAutoFit/>
          </a:bodyPr>
          <a:lstStyle/>
          <a:p>
            <a:r>
              <a:rPr lang="en-IN" dirty="0"/>
              <a:t>(</a:t>
            </a:r>
            <a:r>
              <a:rPr lang="en-IN" dirty="0">
                <a:latin typeface="Arial" panose="020B0604020202020204" pitchFamily="34" charset="0"/>
                <a:cs typeface="Arial" panose="020B0604020202020204" pitchFamily="34" charset="0"/>
              </a:rPr>
              <a:t>Performance Health Partners, 2024)</a:t>
            </a:r>
          </a:p>
        </p:txBody>
      </p:sp>
    </p:spTree>
    <p:extLst>
      <p:ext uri="{BB962C8B-B14F-4D97-AF65-F5344CB8AC3E}">
        <p14:creationId xmlns:p14="http://schemas.microsoft.com/office/powerpoint/2010/main" val="3423925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1000"/>
                                        <p:tgtEl>
                                          <p:spTgt spid="15"/>
                                        </p:tgtEl>
                                      </p:cBhvr>
                                    </p:animEffect>
                                    <p:anim calcmode="lin" valueType="num">
                                      <p:cBhvr>
                                        <p:cTn id="13" dur="1000" fill="hold"/>
                                        <p:tgtEl>
                                          <p:spTgt spid="15"/>
                                        </p:tgtEl>
                                        <p:attrNameLst>
                                          <p:attrName>ppt_x</p:attrName>
                                        </p:attrNameLst>
                                      </p:cBhvr>
                                      <p:tavLst>
                                        <p:tav tm="0">
                                          <p:val>
                                            <p:strVal val="#ppt_x"/>
                                          </p:val>
                                        </p:tav>
                                        <p:tav tm="100000">
                                          <p:val>
                                            <p:strVal val="#ppt_x"/>
                                          </p:val>
                                        </p:tav>
                                      </p:tavLst>
                                    </p:anim>
                                    <p:anim calcmode="lin" valueType="num">
                                      <p:cBhvr>
                                        <p:cTn id="14"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7E1FA-DDEB-624D-F5A5-A536D7EF830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B5F9060-A1BC-E848-7E87-A27768755B45}"/>
              </a:ext>
            </a:extLst>
          </p:cNvPr>
          <p:cNvSpPr/>
          <p:nvPr/>
        </p:nvSpPr>
        <p:spPr>
          <a:xfrm rot="-2330928">
            <a:off x="-1203733" y="-4598012"/>
            <a:ext cx="20695466" cy="19483024"/>
          </a:xfrm>
          <a:custGeom>
            <a:avLst/>
            <a:gdLst/>
            <a:ahLst/>
            <a:cxnLst/>
            <a:rect l="l" t="t" r="r" b="b"/>
            <a:pathLst>
              <a:path w="20695466" h="19483024">
                <a:moveTo>
                  <a:pt x="6452701" y="0"/>
                </a:moveTo>
                <a:lnTo>
                  <a:pt x="20695466" y="11471469"/>
                </a:lnTo>
                <a:lnTo>
                  <a:pt x="14242765" y="19483024"/>
                </a:lnTo>
                <a:lnTo>
                  <a:pt x="0" y="8011555"/>
                </a:lnTo>
                <a:lnTo>
                  <a:pt x="6452701" y="0"/>
                </a:lnTo>
                <a:close/>
              </a:path>
            </a:pathLst>
          </a:custGeom>
          <a:blipFill>
            <a:blip r:embed="rId2"/>
            <a:stretch>
              <a:fillRect l="-23944" t="-33019" r="-20124" b="-22744"/>
            </a:stretch>
          </a:blipFill>
        </p:spPr>
      </p:sp>
      <p:grpSp>
        <p:nvGrpSpPr>
          <p:cNvPr id="16" name="Group 3">
            <a:extLst>
              <a:ext uri="{FF2B5EF4-FFF2-40B4-BE49-F238E27FC236}">
                <a16:creationId xmlns:a16="http://schemas.microsoft.com/office/drawing/2014/main" id="{7213BDCA-EE95-C4A1-E48B-2E89F4A0F3A4}"/>
              </a:ext>
            </a:extLst>
          </p:cNvPr>
          <p:cNvGrpSpPr/>
          <p:nvPr/>
        </p:nvGrpSpPr>
        <p:grpSpPr>
          <a:xfrm>
            <a:off x="408488" y="449355"/>
            <a:ext cx="17471024" cy="9349650"/>
            <a:chOff x="0" y="0"/>
            <a:chExt cx="4274726" cy="2167467"/>
          </a:xfrm>
        </p:grpSpPr>
        <p:sp>
          <p:nvSpPr>
            <p:cNvPr id="17" name="Freeform 4">
              <a:extLst>
                <a:ext uri="{FF2B5EF4-FFF2-40B4-BE49-F238E27FC236}">
                  <a16:creationId xmlns:a16="http://schemas.microsoft.com/office/drawing/2014/main" id="{8C69E19A-C76C-52F3-A3B5-31D6A483CDC3}"/>
                </a:ext>
              </a:extLst>
            </p:cNvPr>
            <p:cNvSpPr/>
            <p:nvPr/>
          </p:nvSpPr>
          <p:spPr>
            <a:xfrm>
              <a:off x="0" y="0"/>
              <a:ext cx="4274726" cy="2167467"/>
            </a:xfrm>
            <a:custGeom>
              <a:avLst/>
              <a:gdLst/>
              <a:ahLst/>
              <a:cxnLst/>
              <a:rect l="l" t="t" r="r" b="b"/>
              <a:pathLst>
                <a:path w="4274726" h="2167467">
                  <a:moveTo>
                    <a:pt x="7155" y="0"/>
                  </a:moveTo>
                  <a:lnTo>
                    <a:pt x="4267571" y="0"/>
                  </a:lnTo>
                  <a:cubicBezTo>
                    <a:pt x="4271523" y="0"/>
                    <a:pt x="4274726" y="3203"/>
                    <a:pt x="4274726" y="7155"/>
                  </a:cubicBezTo>
                  <a:lnTo>
                    <a:pt x="4274726" y="2160312"/>
                  </a:lnTo>
                  <a:cubicBezTo>
                    <a:pt x="4274726" y="2162209"/>
                    <a:pt x="4273972" y="2164029"/>
                    <a:pt x="4272630" y="2165371"/>
                  </a:cubicBezTo>
                  <a:cubicBezTo>
                    <a:pt x="4271289" y="2166713"/>
                    <a:pt x="4269468" y="2167467"/>
                    <a:pt x="4267571" y="2167467"/>
                  </a:cubicBezTo>
                  <a:lnTo>
                    <a:pt x="7155" y="2167467"/>
                  </a:lnTo>
                  <a:cubicBezTo>
                    <a:pt x="5257" y="2167467"/>
                    <a:pt x="3437" y="2166713"/>
                    <a:pt x="2096" y="2165371"/>
                  </a:cubicBezTo>
                  <a:cubicBezTo>
                    <a:pt x="754" y="2164029"/>
                    <a:pt x="0" y="2162209"/>
                    <a:pt x="0" y="2160312"/>
                  </a:cubicBezTo>
                  <a:lnTo>
                    <a:pt x="0" y="7155"/>
                  </a:lnTo>
                  <a:cubicBezTo>
                    <a:pt x="0" y="5257"/>
                    <a:pt x="754" y="3437"/>
                    <a:pt x="2096" y="2096"/>
                  </a:cubicBezTo>
                  <a:cubicBezTo>
                    <a:pt x="3437" y="754"/>
                    <a:pt x="5257" y="0"/>
                    <a:pt x="7155" y="0"/>
                  </a:cubicBezTo>
                  <a:close/>
                </a:path>
              </a:pathLst>
            </a:custGeom>
            <a:solidFill>
              <a:srgbClr val="FFFFFF">
                <a:alpha val="57647"/>
              </a:srgbClr>
            </a:solidFill>
          </p:spPr>
        </p:sp>
        <p:sp>
          <p:nvSpPr>
            <p:cNvPr id="18" name="TextBox 5">
              <a:extLst>
                <a:ext uri="{FF2B5EF4-FFF2-40B4-BE49-F238E27FC236}">
                  <a16:creationId xmlns:a16="http://schemas.microsoft.com/office/drawing/2014/main" id="{3B309597-34DC-083C-C6F5-7675930A764E}"/>
                </a:ext>
              </a:extLst>
            </p:cNvPr>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3" name="Text 0">
            <a:extLst>
              <a:ext uri="{FF2B5EF4-FFF2-40B4-BE49-F238E27FC236}">
                <a16:creationId xmlns:a16="http://schemas.microsoft.com/office/drawing/2014/main" id="{DACBE952-A674-F1FD-C517-6AFBA691883F}"/>
              </a:ext>
            </a:extLst>
          </p:cNvPr>
          <p:cNvSpPr/>
          <p:nvPr/>
        </p:nvSpPr>
        <p:spPr>
          <a:xfrm>
            <a:off x="2610802" y="428948"/>
            <a:ext cx="11434405" cy="637937"/>
          </a:xfrm>
          <a:prstGeom prst="rect">
            <a:avLst/>
          </a:prstGeom>
          <a:noFill/>
          <a:ln/>
        </p:spPr>
        <p:txBody>
          <a:bodyPr wrap="none" lIns="0" tIns="0" rIns="0" bIns="0" rtlCol="0" anchor="t"/>
          <a:lstStyle/>
          <a:p>
            <a:pPr marL="571500" indent="-571500" algn="l">
              <a:lnSpc>
                <a:spcPts val="5000"/>
              </a:lnSpc>
              <a:buFont typeface="Wingdings" panose="05000000000000000000" pitchFamily="2" charset="2"/>
              <a:buChar char="v"/>
            </a:pPr>
            <a:r>
              <a:rPr lang="en-US" sz="4000" b="1" dirty="0">
                <a:solidFill>
                  <a:srgbClr val="4B6981"/>
                </a:solidFill>
                <a:highlight>
                  <a:srgbClr val="C0C0C0"/>
                </a:highlight>
                <a:latin typeface="Arial" panose="020B0604020202020204" pitchFamily="34" charset="0"/>
                <a:ea typeface="Playfair Display Semi Bold" pitchFamily="34" charset="-122"/>
                <a:cs typeface="Arial" panose="020B0604020202020204" pitchFamily="34" charset="0"/>
              </a:rPr>
              <a:t>Donabedian Model: Structure–Process–Outcome</a:t>
            </a:r>
            <a:endParaRPr lang="en-US" sz="4000" b="1" dirty="0">
              <a:highlight>
                <a:srgbClr val="C0C0C0"/>
              </a:highlight>
              <a:latin typeface="Arial" panose="020B0604020202020204" pitchFamily="34" charset="0"/>
              <a:cs typeface="Arial" panose="020B0604020202020204" pitchFamily="34" charset="0"/>
            </a:endParaRPr>
          </a:p>
        </p:txBody>
      </p:sp>
      <p:pic>
        <p:nvPicPr>
          <p:cNvPr id="4" name="Image 0" descr="preencoded.png">
            <a:extLst>
              <a:ext uri="{FF2B5EF4-FFF2-40B4-BE49-F238E27FC236}">
                <a16:creationId xmlns:a16="http://schemas.microsoft.com/office/drawing/2014/main" id="{5EB968E7-DD57-C3F8-72F2-42E4328281B7}"/>
              </a:ext>
            </a:extLst>
          </p:cNvPr>
          <p:cNvPicPr>
            <a:picLocks noChangeAspect="1"/>
          </p:cNvPicPr>
          <p:nvPr/>
        </p:nvPicPr>
        <p:blipFill>
          <a:blip r:embed="rId3"/>
          <a:stretch>
            <a:fillRect/>
          </a:stretch>
        </p:blipFill>
        <p:spPr>
          <a:xfrm>
            <a:off x="1404554" y="4483566"/>
            <a:ext cx="4612532" cy="816530"/>
          </a:xfrm>
          <a:prstGeom prst="rect">
            <a:avLst/>
          </a:prstGeom>
        </p:spPr>
      </p:pic>
      <p:sp>
        <p:nvSpPr>
          <p:cNvPr id="5" name="Text 1">
            <a:extLst>
              <a:ext uri="{FF2B5EF4-FFF2-40B4-BE49-F238E27FC236}">
                <a16:creationId xmlns:a16="http://schemas.microsoft.com/office/drawing/2014/main" id="{F41F1AAC-69D0-D4B3-40F2-B062DC4EED14}"/>
              </a:ext>
            </a:extLst>
          </p:cNvPr>
          <p:cNvSpPr/>
          <p:nvPr/>
        </p:nvSpPr>
        <p:spPr>
          <a:xfrm>
            <a:off x="1621920" y="5563531"/>
            <a:ext cx="2707266" cy="318849"/>
          </a:xfrm>
          <a:prstGeom prst="rect">
            <a:avLst/>
          </a:prstGeom>
          <a:noFill/>
          <a:ln/>
        </p:spPr>
        <p:txBody>
          <a:bodyPr wrap="none" lIns="0" tIns="0" rIns="0" bIns="0" rtlCol="0" anchor="t"/>
          <a:lstStyle/>
          <a:p>
            <a:pPr marL="0" indent="0" algn="l">
              <a:lnSpc>
                <a:spcPts val="2500"/>
              </a:lnSpc>
              <a:buNone/>
            </a:pPr>
            <a:r>
              <a:rPr lang="en-US" sz="2400" b="1" dirty="0">
                <a:solidFill>
                  <a:schemeClr val="accent2">
                    <a:lumMod val="75000"/>
                  </a:schemeClr>
                </a:solidFill>
                <a:latin typeface="Arial" panose="020B0604020202020204" pitchFamily="34" charset="0"/>
                <a:ea typeface="Playfair Display Semi Bold" pitchFamily="34" charset="-122"/>
                <a:cs typeface="Arial" panose="020B0604020202020204" pitchFamily="34" charset="0"/>
              </a:rPr>
              <a:t>Structure Failures</a:t>
            </a:r>
            <a:endParaRPr lang="en-US" sz="2400" b="1" dirty="0">
              <a:solidFill>
                <a:schemeClr val="accent2">
                  <a:lumMod val="75000"/>
                </a:schemeClr>
              </a:solidFill>
              <a:latin typeface="Arial" panose="020B0604020202020204" pitchFamily="34" charset="0"/>
              <a:cs typeface="Arial" panose="020B0604020202020204" pitchFamily="34" charset="0"/>
            </a:endParaRPr>
          </a:p>
        </p:txBody>
      </p:sp>
      <p:sp>
        <p:nvSpPr>
          <p:cNvPr id="6" name="Text 2">
            <a:extLst>
              <a:ext uri="{FF2B5EF4-FFF2-40B4-BE49-F238E27FC236}">
                <a16:creationId xmlns:a16="http://schemas.microsoft.com/office/drawing/2014/main" id="{08342E88-AB53-BE77-8AE0-A89AF8D41061}"/>
              </a:ext>
            </a:extLst>
          </p:cNvPr>
          <p:cNvSpPr/>
          <p:nvPr/>
        </p:nvSpPr>
        <p:spPr>
          <a:xfrm>
            <a:off x="1608626" y="6269265"/>
            <a:ext cx="4612532" cy="1633536"/>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latin typeface="Arial" panose="020B0604020202020204" pitchFamily="34" charset="0"/>
                <a:ea typeface="Public Sans" pitchFamily="34" charset="-122"/>
                <a:cs typeface="Arial" panose="020B0604020202020204" pitchFamily="34" charset="0"/>
              </a:rPr>
              <a:t>Chronic understaffing, inadequate skill mix, and reduced clinical leadership presence weakened the foundation of care delivery (Healthcare Commission 2009).</a:t>
            </a:r>
            <a:endParaRPr lang="en-US" dirty="0">
              <a:latin typeface="Arial" panose="020B0604020202020204" pitchFamily="34" charset="0"/>
              <a:cs typeface="Arial" panose="020B0604020202020204" pitchFamily="34" charset="0"/>
            </a:endParaRPr>
          </a:p>
        </p:txBody>
      </p:sp>
      <p:sp>
        <p:nvSpPr>
          <p:cNvPr id="7" name="Text 3">
            <a:extLst>
              <a:ext uri="{FF2B5EF4-FFF2-40B4-BE49-F238E27FC236}">
                <a16:creationId xmlns:a16="http://schemas.microsoft.com/office/drawing/2014/main" id="{05D9ABFA-370D-CD22-863B-CBEBC5A537D2}"/>
              </a:ext>
            </a:extLst>
          </p:cNvPr>
          <p:cNvSpPr/>
          <p:nvPr/>
        </p:nvSpPr>
        <p:spPr>
          <a:xfrm>
            <a:off x="1608626" y="8141728"/>
            <a:ext cx="4179511" cy="980122"/>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latin typeface="Arial" panose="020B0604020202020204" pitchFamily="34" charset="0"/>
                <a:ea typeface="Public Sans" pitchFamily="34" charset="-122"/>
                <a:cs typeface="Arial" panose="020B0604020202020204" pitchFamily="34" charset="0"/>
              </a:rPr>
              <a:t>Governance arrangements lacked effective risk-management mechanisms (Francis 2013).</a:t>
            </a:r>
            <a:endParaRPr lang="en-US" dirty="0">
              <a:latin typeface="Arial" panose="020B0604020202020204" pitchFamily="34" charset="0"/>
              <a:cs typeface="Arial" panose="020B0604020202020204" pitchFamily="34" charset="0"/>
            </a:endParaRPr>
          </a:p>
        </p:txBody>
      </p:sp>
      <p:pic>
        <p:nvPicPr>
          <p:cNvPr id="8" name="Image 1" descr="preencoded.png">
            <a:extLst>
              <a:ext uri="{FF2B5EF4-FFF2-40B4-BE49-F238E27FC236}">
                <a16:creationId xmlns:a16="http://schemas.microsoft.com/office/drawing/2014/main" id="{DE44076A-861F-8BD2-0CD0-6B35D278C25E}"/>
              </a:ext>
            </a:extLst>
          </p:cNvPr>
          <p:cNvPicPr>
            <a:picLocks noChangeAspect="1"/>
          </p:cNvPicPr>
          <p:nvPr/>
        </p:nvPicPr>
        <p:blipFill>
          <a:blip r:embed="rId4"/>
          <a:stretch>
            <a:fillRect/>
          </a:stretch>
        </p:blipFill>
        <p:spPr>
          <a:xfrm>
            <a:off x="6882528" y="4514168"/>
            <a:ext cx="4612532" cy="816531"/>
          </a:xfrm>
          <a:prstGeom prst="rect">
            <a:avLst/>
          </a:prstGeom>
        </p:spPr>
      </p:pic>
      <p:sp>
        <p:nvSpPr>
          <p:cNvPr id="9" name="Text 4">
            <a:extLst>
              <a:ext uri="{FF2B5EF4-FFF2-40B4-BE49-F238E27FC236}">
                <a16:creationId xmlns:a16="http://schemas.microsoft.com/office/drawing/2014/main" id="{2A3C7F22-1495-5C0E-4F09-71A26AFAAEFD}"/>
              </a:ext>
            </a:extLst>
          </p:cNvPr>
          <p:cNvSpPr/>
          <p:nvPr/>
        </p:nvSpPr>
        <p:spPr>
          <a:xfrm>
            <a:off x="7244949" y="5534770"/>
            <a:ext cx="2707266" cy="318849"/>
          </a:xfrm>
          <a:prstGeom prst="rect">
            <a:avLst/>
          </a:prstGeom>
          <a:noFill/>
          <a:ln/>
        </p:spPr>
        <p:txBody>
          <a:bodyPr wrap="none" lIns="0" tIns="0" rIns="0" bIns="0" rtlCol="0" anchor="t"/>
          <a:lstStyle/>
          <a:p>
            <a:pPr marL="0" indent="0" algn="l">
              <a:lnSpc>
                <a:spcPts val="2500"/>
              </a:lnSpc>
              <a:buNone/>
            </a:pPr>
            <a:r>
              <a:rPr lang="en-US" sz="2400" b="1" dirty="0">
                <a:solidFill>
                  <a:schemeClr val="accent4">
                    <a:lumMod val="75000"/>
                  </a:schemeClr>
                </a:solidFill>
                <a:latin typeface="Arial" panose="020B0604020202020204" pitchFamily="34" charset="0"/>
                <a:ea typeface="Playfair Display Semi Bold" pitchFamily="34" charset="-122"/>
                <a:cs typeface="Arial" panose="020B0604020202020204" pitchFamily="34" charset="0"/>
              </a:rPr>
              <a:t>Process Failures</a:t>
            </a:r>
            <a:endParaRPr lang="en-US" sz="2400" b="1" dirty="0">
              <a:solidFill>
                <a:schemeClr val="accent4">
                  <a:lumMod val="75000"/>
                </a:schemeClr>
              </a:solidFill>
              <a:latin typeface="Arial" panose="020B0604020202020204" pitchFamily="34" charset="0"/>
              <a:cs typeface="Arial" panose="020B0604020202020204" pitchFamily="34" charset="0"/>
            </a:endParaRPr>
          </a:p>
        </p:txBody>
      </p:sp>
      <p:sp>
        <p:nvSpPr>
          <p:cNvPr id="10" name="Text 5">
            <a:extLst>
              <a:ext uri="{FF2B5EF4-FFF2-40B4-BE49-F238E27FC236}">
                <a16:creationId xmlns:a16="http://schemas.microsoft.com/office/drawing/2014/main" id="{3B016EB2-8F84-CD56-E586-B6B757CB3422}"/>
              </a:ext>
            </a:extLst>
          </p:cNvPr>
          <p:cNvSpPr/>
          <p:nvPr/>
        </p:nvSpPr>
        <p:spPr>
          <a:xfrm>
            <a:off x="7086600" y="6210300"/>
            <a:ext cx="4408459" cy="1306830"/>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latin typeface="Arial" panose="020B0604020202020204" pitchFamily="34" charset="0"/>
                <a:ea typeface="Public Sans" pitchFamily="34" charset="-122"/>
                <a:cs typeface="Arial" panose="020B0604020202020204" pitchFamily="34" charset="0"/>
              </a:rPr>
              <a:t>Care processes for hydration, nutrition, pain assessment, and escalation of deterioration were inconsistently applied (Healthcare Commission 2009).</a:t>
            </a:r>
            <a:endParaRPr lang="en-US" dirty="0">
              <a:latin typeface="Arial" panose="020B0604020202020204" pitchFamily="34" charset="0"/>
              <a:cs typeface="Arial" panose="020B0604020202020204" pitchFamily="34" charset="0"/>
            </a:endParaRPr>
          </a:p>
        </p:txBody>
      </p:sp>
      <p:sp>
        <p:nvSpPr>
          <p:cNvPr id="11" name="Text 6">
            <a:extLst>
              <a:ext uri="{FF2B5EF4-FFF2-40B4-BE49-F238E27FC236}">
                <a16:creationId xmlns:a16="http://schemas.microsoft.com/office/drawing/2014/main" id="{47D218B6-BA14-A0E0-5A9A-A266F95A7617}"/>
              </a:ext>
            </a:extLst>
          </p:cNvPr>
          <p:cNvSpPr/>
          <p:nvPr/>
        </p:nvSpPr>
        <p:spPr>
          <a:xfrm>
            <a:off x="7052553" y="8024876"/>
            <a:ext cx="4179511" cy="1306830"/>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latin typeface="Arial" panose="020B0604020202020204" pitchFamily="34" charset="0"/>
                <a:ea typeface="Public Sans" pitchFamily="34" charset="-122"/>
                <a:cs typeface="Arial" panose="020B0604020202020204" pitchFamily="34" charset="0"/>
              </a:rPr>
              <a:t>Incident reporting and complaints-handling procedures failed to translate concerns into improvement actions (Francis 2013).</a:t>
            </a:r>
            <a:endParaRPr lang="en-US" dirty="0">
              <a:latin typeface="Arial" panose="020B0604020202020204" pitchFamily="34" charset="0"/>
              <a:cs typeface="Arial" panose="020B0604020202020204" pitchFamily="34" charset="0"/>
            </a:endParaRPr>
          </a:p>
        </p:txBody>
      </p:sp>
      <p:pic>
        <p:nvPicPr>
          <p:cNvPr id="12" name="Image 2" descr="preencoded.png">
            <a:extLst>
              <a:ext uri="{FF2B5EF4-FFF2-40B4-BE49-F238E27FC236}">
                <a16:creationId xmlns:a16="http://schemas.microsoft.com/office/drawing/2014/main" id="{1EBE3431-467F-83AC-B3AC-F0507328557D}"/>
              </a:ext>
            </a:extLst>
          </p:cNvPr>
          <p:cNvPicPr>
            <a:picLocks noChangeAspect="1"/>
          </p:cNvPicPr>
          <p:nvPr/>
        </p:nvPicPr>
        <p:blipFill>
          <a:blip r:embed="rId5"/>
          <a:stretch>
            <a:fillRect/>
          </a:stretch>
        </p:blipFill>
        <p:spPr>
          <a:xfrm>
            <a:off x="12663906" y="4514168"/>
            <a:ext cx="4612532" cy="816531"/>
          </a:xfrm>
          <a:prstGeom prst="rect">
            <a:avLst/>
          </a:prstGeom>
        </p:spPr>
      </p:pic>
      <p:sp>
        <p:nvSpPr>
          <p:cNvPr id="13" name="Text 7">
            <a:extLst>
              <a:ext uri="{FF2B5EF4-FFF2-40B4-BE49-F238E27FC236}">
                <a16:creationId xmlns:a16="http://schemas.microsoft.com/office/drawing/2014/main" id="{CDB58C38-2E0C-87E6-A608-DD233C013CE2}"/>
              </a:ext>
            </a:extLst>
          </p:cNvPr>
          <p:cNvSpPr/>
          <p:nvPr/>
        </p:nvSpPr>
        <p:spPr>
          <a:xfrm>
            <a:off x="13063849" y="5534770"/>
            <a:ext cx="2707266" cy="318849"/>
          </a:xfrm>
          <a:prstGeom prst="rect">
            <a:avLst/>
          </a:prstGeom>
          <a:noFill/>
          <a:ln/>
        </p:spPr>
        <p:txBody>
          <a:bodyPr wrap="none" lIns="0" tIns="0" rIns="0" bIns="0" rtlCol="0" anchor="t"/>
          <a:lstStyle/>
          <a:p>
            <a:pPr marL="0" indent="0" algn="l">
              <a:lnSpc>
                <a:spcPts val="2500"/>
              </a:lnSpc>
              <a:buNone/>
            </a:pPr>
            <a:r>
              <a:rPr lang="en-US" sz="2400" b="1" dirty="0">
                <a:solidFill>
                  <a:schemeClr val="accent5">
                    <a:lumMod val="75000"/>
                  </a:schemeClr>
                </a:solidFill>
                <a:latin typeface="Arial" panose="020B0604020202020204" pitchFamily="34" charset="0"/>
                <a:ea typeface="Playfair Display Semi Bold" pitchFamily="34" charset="-122"/>
                <a:cs typeface="Arial" panose="020B0604020202020204" pitchFamily="34" charset="0"/>
              </a:rPr>
              <a:t>Outcome Failures</a:t>
            </a:r>
            <a:endParaRPr lang="en-US" sz="2400" b="1" dirty="0">
              <a:solidFill>
                <a:schemeClr val="accent5">
                  <a:lumMod val="75000"/>
                </a:schemeClr>
              </a:solidFill>
              <a:latin typeface="Arial" panose="020B0604020202020204" pitchFamily="34" charset="0"/>
              <a:cs typeface="Arial" panose="020B0604020202020204" pitchFamily="34" charset="0"/>
            </a:endParaRPr>
          </a:p>
        </p:txBody>
      </p:sp>
      <p:sp>
        <p:nvSpPr>
          <p:cNvPr id="14" name="Text 8">
            <a:extLst>
              <a:ext uri="{FF2B5EF4-FFF2-40B4-BE49-F238E27FC236}">
                <a16:creationId xmlns:a16="http://schemas.microsoft.com/office/drawing/2014/main" id="{E97F2F03-2590-C208-30E3-8A59DEED1BD0}"/>
              </a:ext>
            </a:extLst>
          </p:cNvPr>
          <p:cNvSpPr/>
          <p:nvPr/>
        </p:nvSpPr>
        <p:spPr>
          <a:xfrm>
            <a:off x="12867979" y="6174835"/>
            <a:ext cx="4408459" cy="1306830"/>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latin typeface="Arial" panose="020B0604020202020204" pitchFamily="34" charset="0"/>
                <a:ea typeface="Public Sans" pitchFamily="34" charset="-122"/>
                <a:cs typeface="Arial" panose="020B0604020202020204" pitchFamily="34" charset="0"/>
              </a:rPr>
              <a:t>Persistently elevated Hospital Standardised Mortality Ratios (HSMRs) indicated avoidable deaths (Healthcare Commission 2009).</a:t>
            </a:r>
            <a:endParaRPr lang="en-US" dirty="0">
              <a:latin typeface="Arial" panose="020B0604020202020204" pitchFamily="34" charset="0"/>
              <a:cs typeface="Arial" panose="020B0604020202020204" pitchFamily="34" charset="0"/>
            </a:endParaRPr>
          </a:p>
        </p:txBody>
      </p:sp>
      <p:sp>
        <p:nvSpPr>
          <p:cNvPr id="15" name="Text 9">
            <a:extLst>
              <a:ext uri="{FF2B5EF4-FFF2-40B4-BE49-F238E27FC236}">
                <a16:creationId xmlns:a16="http://schemas.microsoft.com/office/drawing/2014/main" id="{8F31F176-2512-A397-432D-6CBF48D54512}"/>
              </a:ext>
            </a:extLst>
          </p:cNvPr>
          <p:cNvSpPr/>
          <p:nvPr/>
        </p:nvSpPr>
        <p:spPr>
          <a:xfrm>
            <a:off x="12867979" y="8033793"/>
            <a:ext cx="4179511" cy="980123"/>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latin typeface="Arial" panose="020B0604020202020204" pitchFamily="34" charset="0"/>
                <a:ea typeface="Public Sans" pitchFamily="34" charset="-122"/>
                <a:cs typeface="Arial" panose="020B0604020202020204" pitchFamily="34" charset="0"/>
              </a:rPr>
              <a:t>Patients experienced dehydration, malnutrition, lack of dignity, and prolonged suffering (Francis 2013).</a:t>
            </a:r>
            <a:endParaRPr lang="en-US" dirty="0">
              <a:latin typeface="Arial" panose="020B0604020202020204" pitchFamily="34" charset="0"/>
              <a:cs typeface="Arial" panose="020B0604020202020204" pitchFamily="34" charset="0"/>
            </a:endParaRPr>
          </a:p>
        </p:txBody>
      </p:sp>
      <p:pic>
        <p:nvPicPr>
          <p:cNvPr id="24" name="Picture 23">
            <a:extLst>
              <a:ext uri="{FF2B5EF4-FFF2-40B4-BE49-F238E27FC236}">
                <a16:creationId xmlns:a16="http://schemas.microsoft.com/office/drawing/2014/main" id="{E6F17F20-D469-AD29-546E-CB989970CA44}"/>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209800" y="1641934"/>
            <a:ext cx="13182600" cy="2682266"/>
          </a:xfrm>
          <a:prstGeom prst="rect">
            <a:avLst/>
          </a:prstGeom>
          <a:noFill/>
          <a:ln>
            <a:noFill/>
          </a:ln>
        </p:spPr>
      </p:pic>
      <p:sp>
        <p:nvSpPr>
          <p:cNvPr id="29" name="TextBox 28">
            <a:extLst>
              <a:ext uri="{FF2B5EF4-FFF2-40B4-BE49-F238E27FC236}">
                <a16:creationId xmlns:a16="http://schemas.microsoft.com/office/drawing/2014/main" id="{318D64F8-6533-CDBA-6AFC-9B53B286657B}"/>
              </a:ext>
            </a:extLst>
          </p:cNvPr>
          <p:cNvSpPr txBox="1"/>
          <p:nvPr/>
        </p:nvSpPr>
        <p:spPr>
          <a:xfrm>
            <a:off x="15259871" y="3738019"/>
            <a:ext cx="914400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(Creighton, 2023</a:t>
            </a:r>
            <a:r>
              <a:rPr lang="en-IN" dirty="0"/>
              <a:t>)</a:t>
            </a:r>
          </a:p>
        </p:txBody>
      </p:sp>
      <p:sp>
        <p:nvSpPr>
          <p:cNvPr id="30" name="Freeform 13">
            <a:extLst>
              <a:ext uri="{FF2B5EF4-FFF2-40B4-BE49-F238E27FC236}">
                <a16:creationId xmlns:a16="http://schemas.microsoft.com/office/drawing/2014/main" id="{16446091-8A03-B120-0287-A86E228BE35B}"/>
              </a:ext>
            </a:extLst>
          </p:cNvPr>
          <p:cNvSpPr/>
          <p:nvPr/>
        </p:nvSpPr>
        <p:spPr>
          <a:xfrm rot="-1902526">
            <a:off x="17069141" y="191091"/>
            <a:ext cx="1025832" cy="1025832"/>
          </a:xfrm>
          <a:custGeom>
            <a:avLst/>
            <a:gdLst/>
            <a:ahLst/>
            <a:cxnLst/>
            <a:rect l="l" t="t" r="r" b="b"/>
            <a:pathLst>
              <a:path w="1025832" h="1025832">
                <a:moveTo>
                  <a:pt x="0" y="0"/>
                </a:moveTo>
                <a:lnTo>
                  <a:pt x="1025832" y="0"/>
                </a:lnTo>
                <a:lnTo>
                  <a:pt x="1025832" y="1025832"/>
                </a:lnTo>
                <a:lnTo>
                  <a:pt x="0" y="1025832"/>
                </a:lnTo>
                <a:lnTo>
                  <a:pt x="0" y="0"/>
                </a:lnTo>
                <a:close/>
              </a:path>
            </a:pathLst>
          </a:custGeom>
          <a:blipFill>
            <a:blip r:embed="rId7"/>
            <a:stretch>
              <a:fillRect/>
            </a:stretch>
          </a:blipFill>
        </p:spPr>
      </p:sp>
    </p:spTree>
    <p:extLst>
      <p:ext uri="{BB962C8B-B14F-4D97-AF65-F5344CB8AC3E}">
        <p14:creationId xmlns:p14="http://schemas.microsoft.com/office/powerpoint/2010/main" val="1864257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anim calcmode="lin" valueType="num">
                                      <p:cBhvr>
                                        <p:cTn id="8" dur="1000" fill="hold"/>
                                        <p:tgtEl>
                                          <p:spTgt spid="24"/>
                                        </p:tgtEl>
                                        <p:attrNameLst>
                                          <p:attrName>ppt_x</p:attrName>
                                        </p:attrNameLst>
                                      </p:cBhvr>
                                      <p:tavLst>
                                        <p:tav tm="0">
                                          <p:val>
                                            <p:strVal val="#ppt_x"/>
                                          </p:val>
                                        </p:tav>
                                        <p:tav tm="100000">
                                          <p:val>
                                            <p:strVal val="#ppt_x"/>
                                          </p:val>
                                        </p:tav>
                                      </p:tavLst>
                                    </p:anim>
                                    <p:anim calcmode="lin" valueType="num">
                                      <p:cBhvr>
                                        <p:cTn id="9"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1000"/>
                                        <p:tgtEl>
                                          <p:spTgt spid="6"/>
                                        </p:tgtEl>
                                      </p:cBhvr>
                                    </p:animEffect>
                                    <p:anim calcmode="lin" valueType="num">
                                      <p:cBhvr>
                                        <p:cTn id="25" dur="1000" fill="hold"/>
                                        <p:tgtEl>
                                          <p:spTgt spid="6"/>
                                        </p:tgtEl>
                                        <p:attrNameLst>
                                          <p:attrName>ppt_x</p:attrName>
                                        </p:attrNameLst>
                                      </p:cBhvr>
                                      <p:tavLst>
                                        <p:tav tm="0">
                                          <p:val>
                                            <p:strVal val="#ppt_x"/>
                                          </p:val>
                                        </p:tav>
                                        <p:tav tm="100000">
                                          <p:val>
                                            <p:strVal val="#ppt_x"/>
                                          </p:val>
                                        </p:tav>
                                      </p:tavLst>
                                    </p:anim>
                                    <p:anim calcmode="lin" valueType="num">
                                      <p:cBhvr>
                                        <p:cTn id="26" dur="1000" fill="hold"/>
                                        <p:tgtEl>
                                          <p:spTgt spid="6"/>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1000"/>
                                        <p:tgtEl>
                                          <p:spTgt spid="8"/>
                                        </p:tgtEl>
                                      </p:cBhvr>
                                    </p:animEffect>
                                    <p:anim calcmode="lin" valueType="num">
                                      <p:cBhvr>
                                        <p:cTn id="37" dur="1000" fill="hold"/>
                                        <p:tgtEl>
                                          <p:spTgt spid="8"/>
                                        </p:tgtEl>
                                        <p:attrNameLst>
                                          <p:attrName>ppt_x</p:attrName>
                                        </p:attrNameLst>
                                      </p:cBhvr>
                                      <p:tavLst>
                                        <p:tav tm="0">
                                          <p:val>
                                            <p:strVal val="#ppt_x"/>
                                          </p:val>
                                        </p:tav>
                                        <p:tav tm="100000">
                                          <p:val>
                                            <p:strVal val="#ppt_x"/>
                                          </p:val>
                                        </p:tav>
                                      </p:tavLst>
                                    </p:anim>
                                    <p:anim calcmode="lin" valueType="num">
                                      <p:cBhvr>
                                        <p:cTn id="38" dur="1000" fill="hold"/>
                                        <p:tgtEl>
                                          <p:spTgt spid="8"/>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fade">
                                      <p:cBhvr>
                                        <p:cTn id="41" dur="1000"/>
                                        <p:tgtEl>
                                          <p:spTgt spid="9"/>
                                        </p:tgtEl>
                                      </p:cBhvr>
                                    </p:animEffect>
                                    <p:anim calcmode="lin" valueType="num">
                                      <p:cBhvr>
                                        <p:cTn id="42" dur="1000" fill="hold"/>
                                        <p:tgtEl>
                                          <p:spTgt spid="9"/>
                                        </p:tgtEl>
                                        <p:attrNameLst>
                                          <p:attrName>ppt_x</p:attrName>
                                        </p:attrNameLst>
                                      </p:cBhvr>
                                      <p:tavLst>
                                        <p:tav tm="0">
                                          <p:val>
                                            <p:strVal val="#ppt_x"/>
                                          </p:val>
                                        </p:tav>
                                        <p:tav tm="100000">
                                          <p:val>
                                            <p:strVal val="#ppt_x"/>
                                          </p:val>
                                        </p:tav>
                                      </p:tavLst>
                                    </p:anim>
                                    <p:anim calcmode="lin" valueType="num">
                                      <p:cBhvr>
                                        <p:cTn id="43" dur="1000" fill="hold"/>
                                        <p:tgtEl>
                                          <p:spTgt spid="9"/>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10"/>
                                        </p:tgtEl>
                                        <p:attrNameLst>
                                          <p:attrName>style.visibility</p:attrName>
                                        </p:attrNameLst>
                                      </p:cBhvr>
                                      <p:to>
                                        <p:strVal val="visible"/>
                                      </p:to>
                                    </p:set>
                                    <p:animEffect transition="in" filter="fade">
                                      <p:cBhvr>
                                        <p:cTn id="46" dur="1000"/>
                                        <p:tgtEl>
                                          <p:spTgt spid="10"/>
                                        </p:tgtEl>
                                      </p:cBhvr>
                                    </p:animEffect>
                                    <p:anim calcmode="lin" valueType="num">
                                      <p:cBhvr>
                                        <p:cTn id="47" dur="1000" fill="hold"/>
                                        <p:tgtEl>
                                          <p:spTgt spid="10"/>
                                        </p:tgtEl>
                                        <p:attrNameLst>
                                          <p:attrName>ppt_x</p:attrName>
                                        </p:attrNameLst>
                                      </p:cBhvr>
                                      <p:tavLst>
                                        <p:tav tm="0">
                                          <p:val>
                                            <p:strVal val="#ppt_x"/>
                                          </p:val>
                                        </p:tav>
                                        <p:tav tm="100000">
                                          <p:val>
                                            <p:strVal val="#ppt_x"/>
                                          </p:val>
                                        </p:tav>
                                      </p:tavLst>
                                    </p:anim>
                                    <p:anim calcmode="lin" valueType="num">
                                      <p:cBhvr>
                                        <p:cTn id="48" dur="1000" fill="hold"/>
                                        <p:tgtEl>
                                          <p:spTgt spid="10"/>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11"/>
                                        </p:tgtEl>
                                        <p:attrNameLst>
                                          <p:attrName>style.visibility</p:attrName>
                                        </p:attrNameLst>
                                      </p:cBhvr>
                                      <p:to>
                                        <p:strVal val="visible"/>
                                      </p:to>
                                    </p:set>
                                    <p:animEffect transition="in" filter="fade">
                                      <p:cBhvr>
                                        <p:cTn id="51" dur="1000"/>
                                        <p:tgtEl>
                                          <p:spTgt spid="11"/>
                                        </p:tgtEl>
                                      </p:cBhvr>
                                    </p:animEffect>
                                    <p:anim calcmode="lin" valueType="num">
                                      <p:cBhvr>
                                        <p:cTn id="52" dur="1000" fill="hold"/>
                                        <p:tgtEl>
                                          <p:spTgt spid="11"/>
                                        </p:tgtEl>
                                        <p:attrNameLst>
                                          <p:attrName>ppt_x</p:attrName>
                                        </p:attrNameLst>
                                      </p:cBhvr>
                                      <p:tavLst>
                                        <p:tav tm="0">
                                          <p:val>
                                            <p:strVal val="#ppt_x"/>
                                          </p:val>
                                        </p:tav>
                                        <p:tav tm="100000">
                                          <p:val>
                                            <p:strVal val="#ppt_x"/>
                                          </p:val>
                                        </p:tav>
                                      </p:tavLst>
                                    </p:anim>
                                    <p:anim calcmode="lin" valueType="num">
                                      <p:cBhvr>
                                        <p:cTn id="5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nodeType="clickEffect">
                                  <p:stCondLst>
                                    <p:cond delay="0"/>
                                  </p:stCondLst>
                                  <p:childTnLst>
                                    <p:set>
                                      <p:cBhvr>
                                        <p:cTn id="57" dur="1" fill="hold">
                                          <p:stCondLst>
                                            <p:cond delay="0"/>
                                          </p:stCondLst>
                                        </p:cTn>
                                        <p:tgtEl>
                                          <p:spTgt spid="12"/>
                                        </p:tgtEl>
                                        <p:attrNameLst>
                                          <p:attrName>style.visibility</p:attrName>
                                        </p:attrNameLst>
                                      </p:cBhvr>
                                      <p:to>
                                        <p:strVal val="visible"/>
                                      </p:to>
                                    </p:set>
                                    <p:animEffect transition="in" filter="fade">
                                      <p:cBhvr>
                                        <p:cTn id="58" dur="1000"/>
                                        <p:tgtEl>
                                          <p:spTgt spid="12"/>
                                        </p:tgtEl>
                                      </p:cBhvr>
                                    </p:animEffect>
                                    <p:anim calcmode="lin" valueType="num">
                                      <p:cBhvr>
                                        <p:cTn id="59" dur="1000" fill="hold"/>
                                        <p:tgtEl>
                                          <p:spTgt spid="12"/>
                                        </p:tgtEl>
                                        <p:attrNameLst>
                                          <p:attrName>ppt_x</p:attrName>
                                        </p:attrNameLst>
                                      </p:cBhvr>
                                      <p:tavLst>
                                        <p:tav tm="0">
                                          <p:val>
                                            <p:strVal val="#ppt_x"/>
                                          </p:val>
                                        </p:tav>
                                        <p:tav tm="100000">
                                          <p:val>
                                            <p:strVal val="#ppt_x"/>
                                          </p:val>
                                        </p:tav>
                                      </p:tavLst>
                                    </p:anim>
                                    <p:anim calcmode="lin" valueType="num">
                                      <p:cBhvr>
                                        <p:cTn id="60" dur="1000" fill="hold"/>
                                        <p:tgtEl>
                                          <p:spTgt spid="12"/>
                                        </p:tgtEl>
                                        <p:attrNameLst>
                                          <p:attrName>ppt_y</p:attrName>
                                        </p:attrNameLst>
                                      </p:cBhvr>
                                      <p:tavLst>
                                        <p:tav tm="0">
                                          <p:val>
                                            <p:strVal val="#ppt_y+.1"/>
                                          </p:val>
                                        </p:tav>
                                        <p:tav tm="100000">
                                          <p:val>
                                            <p:strVal val="#ppt_y"/>
                                          </p:val>
                                        </p:tav>
                                      </p:tavLst>
                                    </p:anim>
                                  </p:childTnLst>
                                </p:cTn>
                              </p:par>
                              <p:par>
                                <p:cTn id="61" presetID="42" presetClass="entr" presetSubtype="0" fill="hold" grpId="0" nodeType="withEffect">
                                  <p:stCondLst>
                                    <p:cond delay="0"/>
                                  </p:stCondLst>
                                  <p:childTnLst>
                                    <p:set>
                                      <p:cBhvr>
                                        <p:cTn id="62" dur="1" fill="hold">
                                          <p:stCondLst>
                                            <p:cond delay="0"/>
                                          </p:stCondLst>
                                        </p:cTn>
                                        <p:tgtEl>
                                          <p:spTgt spid="13"/>
                                        </p:tgtEl>
                                        <p:attrNameLst>
                                          <p:attrName>style.visibility</p:attrName>
                                        </p:attrNameLst>
                                      </p:cBhvr>
                                      <p:to>
                                        <p:strVal val="visible"/>
                                      </p:to>
                                    </p:set>
                                    <p:animEffect transition="in" filter="fade">
                                      <p:cBhvr>
                                        <p:cTn id="63" dur="1000"/>
                                        <p:tgtEl>
                                          <p:spTgt spid="13"/>
                                        </p:tgtEl>
                                      </p:cBhvr>
                                    </p:animEffect>
                                    <p:anim calcmode="lin" valueType="num">
                                      <p:cBhvr>
                                        <p:cTn id="64" dur="1000" fill="hold"/>
                                        <p:tgtEl>
                                          <p:spTgt spid="13"/>
                                        </p:tgtEl>
                                        <p:attrNameLst>
                                          <p:attrName>ppt_x</p:attrName>
                                        </p:attrNameLst>
                                      </p:cBhvr>
                                      <p:tavLst>
                                        <p:tav tm="0">
                                          <p:val>
                                            <p:strVal val="#ppt_x"/>
                                          </p:val>
                                        </p:tav>
                                        <p:tav tm="100000">
                                          <p:val>
                                            <p:strVal val="#ppt_x"/>
                                          </p:val>
                                        </p:tav>
                                      </p:tavLst>
                                    </p:anim>
                                    <p:anim calcmode="lin" valueType="num">
                                      <p:cBhvr>
                                        <p:cTn id="65" dur="1000" fill="hold"/>
                                        <p:tgtEl>
                                          <p:spTgt spid="13"/>
                                        </p:tgtEl>
                                        <p:attrNameLst>
                                          <p:attrName>ppt_y</p:attrName>
                                        </p:attrNameLst>
                                      </p:cBhvr>
                                      <p:tavLst>
                                        <p:tav tm="0">
                                          <p:val>
                                            <p:strVal val="#ppt_y+.1"/>
                                          </p:val>
                                        </p:tav>
                                        <p:tav tm="100000">
                                          <p:val>
                                            <p:strVal val="#ppt_y"/>
                                          </p:val>
                                        </p:tav>
                                      </p:tavLst>
                                    </p:anim>
                                  </p:childTnLst>
                                </p:cTn>
                              </p:par>
                              <p:par>
                                <p:cTn id="66" presetID="42" presetClass="entr" presetSubtype="0" fill="hold" grpId="0" nodeType="withEffect">
                                  <p:stCondLst>
                                    <p:cond delay="0"/>
                                  </p:stCondLst>
                                  <p:childTnLst>
                                    <p:set>
                                      <p:cBhvr>
                                        <p:cTn id="67" dur="1" fill="hold">
                                          <p:stCondLst>
                                            <p:cond delay="0"/>
                                          </p:stCondLst>
                                        </p:cTn>
                                        <p:tgtEl>
                                          <p:spTgt spid="14"/>
                                        </p:tgtEl>
                                        <p:attrNameLst>
                                          <p:attrName>style.visibility</p:attrName>
                                        </p:attrNameLst>
                                      </p:cBhvr>
                                      <p:to>
                                        <p:strVal val="visible"/>
                                      </p:to>
                                    </p:set>
                                    <p:animEffect transition="in" filter="fade">
                                      <p:cBhvr>
                                        <p:cTn id="68" dur="1000"/>
                                        <p:tgtEl>
                                          <p:spTgt spid="14"/>
                                        </p:tgtEl>
                                      </p:cBhvr>
                                    </p:animEffect>
                                    <p:anim calcmode="lin" valueType="num">
                                      <p:cBhvr>
                                        <p:cTn id="69" dur="1000" fill="hold"/>
                                        <p:tgtEl>
                                          <p:spTgt spid="14"/>
                                        </p:tgtEl>
                                        <p:attrNameLst>
                                          <p:attrName>ppt_x</p:attrName>
                                        </p:attrNameLst>
                                      </p:cBhvr>
                                      <p:tavLst>
                                        <p:tav tm="0">
                                          <p:val>
                                            <p:strVal val="#ppt_x"/>
                                          </p:val>
                                        </p:tav>
                                        <p:tav tm="100000">
                                          <p:val>
                                            <p:strVal val="#ppt_x"/>
                                          </p:val>
                                        </p:tav>
                                      </p:tavLst>
                                    </p:anim>
                                    <p:anim calcmode="lin" valueType="num">
                                      <p:cBhvr>
                                        <p:cTn id="70" dur="1000" fill="hold"/>
                                        <p:tgtEl>
                                          <p:spTgt spid="14"/>
                                        </p:tgtEl>
                                        <p:attrNameLst>
                                          <p:attrName>ppt_y</p:attrName>
                                        </p:attrNameLst>
                                      </p:cBhvr>
                                      <p:tavLst>
                                        <p:tav tm="0">
                                          <p:val>
                                            <p:strVal val="#ppt_y+.1"/>
                                          </p:val>
                                        </p:tav>
                                        <p:tav tm="100000">
                                          <p:val>
                                            <p:strVal val="#ppt_y"/>
                                          </p:val>
                                        </p:tav>
                                      </p:tavLst>
                                    </p:anim>
                                  </p:childTnLst>
                                </p:cTn>
                              </p:par>
                              <p:par>
                                <p:cTn id="71" presetID="42" presetClass="entr" presetSubtype="0" fill="hold" grpId="0" nodeType="withEffect">
                                  <p:stCondLst>
                                    <p:cond delay="0"/>
                                  </p:stCondLst>
                                  <p:childTnLst>
                                    <p:set>
                                      <p:cBhvr>
                                        <p:cTn id="72" dur="1" fill="hold">
                                          <p:stCondLst>
                                            <p:cond delay="0"/>
                                          </p:stCondLst>
                                        </p:cTn>
                                        <p:tgtEl>
                                          <p:spTgt spid="15"/>
                                        </p:tgtEl>
                                        <p:attrNameLst>
                                          <p:attrName>style.visibility</p:attrName>
                                        </p:attrNameLst>
                                      </p:cBhvr>
                                      <p:to>
                                        <p:strVal val="visible"/>
                                      </p:to>
                                    </p:set>
                                    <p:animEffect transition="in" filter="fade">
                                      <p:cBhvr>
                                        <p:cTn id="73" dur="1000"/>
                                        <p:tgtEl>
                                          <p:spTgt spid="15"/>
                                        </p:tgtEl>
                                      </p:cBhvr>
                                    </p:animEffect>
                                    <p:anim calcmode="lin" valueType="num">
                                      <p:cBhvr>
                                        <p:cTn id="74" dur="1000" fill="hold"/>
                                        <p:tgtEl>
                                          <p:spTgt spid="15"/>
                                        </p:tgtEl>
                                        <p:attrNameLst>
                                          <p:attrName>ppt_x</p:attrName>
                                        </p:attrNameLst>
                                      </p:cBhvr>
                                      <p:tavLst>
                                        <p:tav tm="0">
                                          <p:val>
                                            <p:strVal val="#ppt_x"/>
                                          </p:val>
                                        </p:tav>
                                        <p:tav tm="100000">
                                          <p:val>
                                            <p:strVal val="#ppt_x"/>
                                          </p:val>
                                        </p:tav>
                                      </p:tavLst>
                                    </p:anim>
                                    <p:anim calcmode="lin" valueType="num">
                                      <p:cBhvr>
                                        <p:cTn id="75"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9" grpId="0" animBg="1"/>
      <p:bldP spid="10" grpId="0" animBg="1"/>
      <p:bldP spid="11" grpId="0" animBg="1"/>
      <p:bldP spid="13" grpId="0" animBg="1"/>
      <p:bldP spid="14" grpId="0" animBg="1"/>
      <p:bldP spid="1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BC9216-1C72-EFF6-F38D-9410DFA19B4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FE8E933-7F3A-EEAE-DB76-D94567504695}"/>
              </a:ext>
            </a:extLst>
          </p:cNvPr>
          <p:cNvSpPr/>
          <p:nvPr/>
        </p:nvSpPr>
        <p:spPr>
          <a:xfrm rot="-2330928">
            <a:off x="-1203733" y="-4598012"/>
            <a:ext cx="20695466" cy="19483024"/>
          </a:xfrm>
          <a:custGeom>
            <a:avLst/>
            <a:gdLst/>
            <a:ahLst/>
            <a:cxnLst/>
            <a:rect l="l" t="t" r="r" b="b"/>
            <a:pathLst>
              <a:path w="20695466" h="19483024">
                <a:moveTo>
                  <a:pt x="6452701" y="0"/>
                </a:moveTo>
                <a:lnTo>
                  <a:pt x="20695466" y="11471469"/>
                </a:lnTo>
                <a:lnTo>
                  <a:pt x="14242765" y="19483024"/>
                </a:lnTo>
                <a:lnTo>
                  <a:pt x="0" y="8011555"/>
                </a:lnTo>
                <a:lnTo>
                  <a:pt x="6452701" y="0"/>
                </a:lnTo>
                <a:close/>
              </a:path>
            </a:pathLst>
          </a:custGeom>
          <a:blipFill>
            <a:blip r:embed="rId2"/>
            <a:stretch>
              <a:fillRect l="-23944" t="-33019" r="-20124" b="-22744"/>
            </a:stretch>
          </a:blipFill>
        </p:spPr>
      </p:sp>
      <p:sp>
        <p:nvSpPr>
          <p:cNvPr id="13" name="Freeform 4">
            <a:extLst>
              <a:ext uri="{FF2B5EF4-FFF2-40B4-BE49-F238E27FC236}">
                <a16:creationId xmlns:a16="http://schemas.microsoft.com/office/drawing/2014/main" id="{592EF2B8-68C8-C5F1-1279-E3E195A2C971}"/>
              </a:ext>
            </a:extLst>
          </p:cNvPr>
          <p:cNvSpPr/>
          <p:nvPr/>
        </p:nvSpPr>
        <p:spPr>
          <a:xfrm>
            <a:off x="304800" y="342900"/>
            <a:ext cx="17471024" cy="9601200"/>
          </a:xfrm>
          <a:custGeom>
            <a:avLst/>
            <a:gdLst/>
            <a:ahLst/>
            <a:cxnLst/>
            <a:rect l="l" t="t" r="r" b="b"/>
            <a:pathLst>
              <a:path w="4274726" h="2167467">
                <a:moveTo>
                  <a:pt x="7155" y="0"/>
                </a:moveTo>
                <a:lnTo>
                  <a:pt x="4267571" y="0"/>
                </a:lnTo>
                <a:cubicBezTo>
                  <a:pt x="4271523" y="0"/>
                  <a:pt x="4274726" y="3203"/>
                  <a:pt x="4274726" y="7155"/>
                </a:cubicBezTo>
                <a:lnTo>
                  <a:pt x="4274726" y="2160312"/>
                </a:lnTo>
                <a:cubicBezTo>
                  <a:pt x="4274726" y="2162209"/>
                  <a:pt x="4273972" y="2164029"/>
                  <a:pt x="4272630" y="2165371"/>
                </a:cubicBezTo>
                <a:cubicBezTo>
                  <a:pt x="4271289" y="2166713"/>
                  <a:pt x="4269468" y="2167467"/>
                  <a:pt x="4267571" y="2167467"/>
                </a:cubicBezTo>
                <a:lnTo>
                  <a:pt x="7155" y="2167467"/>
                </a:lnTo>
                <a:cubicBezTo>
                  <a:pt x="5257" y="2167467"/>
                  <a:pt x="3437" y="2166713"/>
                  <a:pt x="2096" y="2165371"/>
                </a:cubicBezTo>
                <a:cubicBezTo>
                  <a:pt x="754" y="2164029"/>
                  <a:pt x="0" y="2162209"/>
                  <a:pt x="0" y="2160312"/>
                </a:cubicBezTo>
                <a:lnTo>
                  <a:pt x="0" y="7155"/>
                </a:lnTo>
                <a:cubicBezTo>
                  <a:pt x="0" y="5257"/>
                  <a:pt x="754" y="3437"/>
                  <a:pt x="2096" y="2096"/>
                </a:cubicBezTo>
                <a:cubicBezTo>
                  <a:pt x="3437" y="754"/>
                  <a:pt x="5257" y="0"/>
                  <a:pt x="7155" y="0"/>
                </a:cubicBezTo>
                <a:close/>
              </a:path>
            </a:pathLst>
          </a:custGeom>
          <a:solidFill>
            <a:srgbClr val="FFFFFF">
              <a:alpha val="57647"/>
            </a:srgbClr>
          </a:solidFill>
        </p:spPr>
      </p:sp>
      <p:sp>
        <p:nvSpPr>
          <p:cNvPr id="3" name="Text 0">
            <a:extLst>
              <a:ext uri="{FF2B5EF4-FFF2-40B4-BE49-F238E27FC236}">
                <a16:creationId xmlns:a16="http://schemas.microsoft.com/office/drawing/2014/main" id="{D72E9DDF-DD7E-FC33-A401-5D5A028403FA}"/>
              </a:ext>
            </a:extLst>
          </p:cNvPr>
          <p:cNvSpPr/>
          <p:nvPr/>
        </p:nvSpPr>
        <p:spPr>
          <a:xfrm>
            <a:off x="1219200" y="641526"/>
            <a:ext cx="12390358" cy="673418"/>
          </a:xfrm>
          <a:prstGeom prst="rect">
            <a:avLst/>
          </a:prstGeom>
          <a:noFill/>
          <a:ln/>
        </p:spPr>
        <p:txBody>
          <a:bodyPr wrap="none" lIns="0" tIns="0" rIns="0" bIns="0" rtlCol="0" anchor="t"/>
          <a:lstStyle/>
          <a:p>
            <a:pPr marL="571500" indent="-571500" algn="l">
              <a:lnSpc>
                <a:spcPct val="150000"/>
              </a:lnSpc>
              <a:buFont typeface="Wingdings" panose="05000000000000000000" pitchFamily="2" charset="2"/>
              <a:buChar char="§"/>
            </a:pPr>
            <a:r>
              <a:rPr lang="en-US" sz="4400" b="1" dirty="0">
                <a:solidFill>
                  <a:schemeClr val="bg1"/>
                </a:solidFill>
                <a:highlight>
                  <a:srgbClr val="000080"/>
                </a:highlight>
                <a:latin typeface="Arial" panose="020B0604020202020204" pitchFamily="34" charset="0"/>
                <a:ea typeface="Playfair Display Semi Bold" pitchFamily="34" charset="-122"/>
                <a:cs typeface="Arial" panose="020B0604020202020204" pitchFamily="34" charset="0"/>
              </a:rPr>
              <a:t>Systems Theory: Complex Adaptive System Failure</a:t>
            </a:r>
            <a:endParaRPr lang="en-US" sz="4400" b="1" dirty="0">
              <a:solidFill>
                <a:schemeClr val="bg1"/>
              </a:solidFill>
              <a:highlight>
                <a:srgbClr val="000080"/>
              </a:highlight>
              <a:latin typeface="Arial" panose="020B0604020202020204" pitchFamily="34" charset="0"/>
              <a:cs typeface="Arial" panose="020B0604020202020204" pitchFamily="34" charset="0"/>
            </a:endParaRPr>
          </a:p>
        </p:txBody>
      </p:sp>
      <p:sp>
        <p:nvSpPr>
          <p:cNvPr id="4" name="Shape 1">
            <a:extLst>
              <a:ext uri="{FF2B5EF4-FFF2-40B4-BE49-F238E27FC236}">
                <a16:creationId xmlns:a16="http://schemas.microsoft.com/office/drawing/2014/main" id="{52CB5573-0640-7D8E-5C0C-20385E052A71}"/>
              </a:ext>
            </a:extLst>
          </p:cNvPr>
          <p:cNvSpPr/>
          <p:nvPr/>
        </p:nvSpPr>
        <p:spPr>
          <a:xfrm>
            <a:off x="793790" y="2222540"/>
            <a:ext cx="7329487" cy="3057513"/>
          </a:xfrm>
          <a:prstGeom prst="roundRect">
            <a:avLst>
              <a:gd name="adj" fmla="val 3873"/>
            </a:avLst>
          </a:prstGeom>
          <a:solidFill>
            <a:srgbClr val="FFFAF6"/>
          </a:solidFill>
          <a:ln w="30480">
            <a:solidFill>
              <a:srgbClr val="E1C2C2"/>
            </a:solidFill>
            <a:prstDash val="solid"/>
          </a:ln>
          <a:effectLst>
            <a:outerShdw dist="19050" dir="2700000" algn="bl" rotWithShape="0">
              <a:srgbClr val="E1C2C2">
                <a:alpha val="100000"/>
              </a:srgbClr>
            </a:outerShdw>
          </a:effectLst>
        </p:spPr>
      </p:sp>
      <p:sp>
        <p:nvSpPr>
          <p:cNvPr id="5" name="Text 2">
            <a:extLst>
              <a:ext uri="{FF2B5EF4-FFF2-40B4-BE49-F238E27FC236}">
                <a16:creationId xmlns:a16="http://schemas.microsoft.com/office/drawing/2014/main" id="{04B93C14-1D44-A9A7-41E2-E9FB777EECC2}"/>
              </a:ext>
            </a:extLst>
          </p:cNvPr>
          <p:cNvSpPr/>
          <p:nvPr/>
        </p:nvSpPr>
        <p:spPr>
          <a:xfrm>
            <a:off x="1039654" y="2468404"/>
            <a:ext cx="3621884" cy="440416"/>
          </a:xfrm>
          <a:prstGeom prst="rect">
            <a:avLst/>
          </a:prstGeom>
          <a:noFill/>
          <a:ln/>
        </p:spPr>
        <p:txBody>
          <a:bodyPr wrap="none" lIns="0" tIns="0" rIns="0" bIns="0" rtlCol="0" anchor="t"/>
          <a:lstStyle/>
          <a:p>
            <a:pPr marL="0" indent="0" algn="l">
              <a:lnSpc>
                <a:spcPct val="150000"/>
              </a:lnSpc>
              <a:buNone/>
            </a:pPr>
            <a:r>
              <a:rPr lang="en-US" sz="2400" b="1" dirty="0">
                <a:solidFill>
                  <a:schemeClr val="accent2">
                    <a:lumMod val="50000"/>
                  </a:schemeClr>
                </a:solidFill>
                <a:latin typeface="Arial" panose="020B0604020202020204" pitchFamily="34" charset="0"/>
                <a:ea typeface="Playfair Display Semi Bold" pitchFamily="34" charset="-122"/>
                <a:cs typeface="Arial" panose="020B0604020202020204" pitchFamily="34" charset="0"/>
              </a:rPr>
              <a:t>Complex Adaptive System</a:t>
            </a:r>
            <a:endParaRPr lang="en-US" sz="2400" b="1" dirty="0">
              <a:solidFill>
                <a:schemeClr val="accent2">
                  <a:lumMod val="50000"/>
                </a:schemeClr>
              </a:solidFill>
              <a:latin typeface="Arial" panose="020B0604020202020204" pitchFamily="34" charset="0"/>
              <a:cs typeface="Arial" panose="020B0604020202020204" pitchFamily="34" charset="0"/>
            </a:endParaRPr>
          </a:p>
        </p:txBody>
      </p:sp>
      <p:sp>
        <p:nvSpPr>
          <p:cNvPr id="6" name="Text 3">
            <a:extLst>
              <a:ext uri="{FF2B5EF4-FFF2-40B4-BE49-F238E27FC236}">
                <a16:creationId xmlns:a16="http://schemas.microsoft.com/office/drawing/2014/main" id="{B5950685-FA84-9C4A-743A-BA6FAC7FA1D7}"/>
              </a:ext>
            </a:extLst>
          </p:cNvPr>
          <p:cNvSpPr/>
          <p:nvPr/>
        </p:nvSpPr>
        <p:spPr>
          <a:xfrm>
            <a:off x="1011485" y="3194309"/>
            <a:ext cx="6767544" cy="1804658"/>
          </a:xfrm>
          <a:prstGeom prst="rect">
            <a:avLst/>
          </a:prstGeom>
          <a:noFill/>
          <a:ln/>
        </p:spPr>
        <p:txBody>
          <a:bodyPr wrap="square" lIns="0" tIns="0" rIns="0" bIns="0" rtlCol="0" anchor="t"/>
          <a:lstStyle/>
          <a:p>
            <a:pPr marL="0" indent="0" algn="l">
              <a:lnSpc>
                <a:spcPct val="150000"/>
              </a:lnSpc>
              <a:buNone/>
            </a:pPr>
            <a:r>
              <a:rPr lang="en-US" dirty="0">
                <a:latin typeface="Arial" panose="020B0604020202020204" pitchFamily="34" charset="0"/>
                <a:ea typeface="Public Sans" pitchFamily="34" charset="-122"/>
                <a:cs typeface="Arial" panose="020B0604020202020204" pitchFamily="34" charset="0"/>
              </a:rPr>
              <a:t>MSFT functioned within a complex adaptive health system where leadership choices, workforce behaviour, regulatory oversight, and patient outcomes continuously influenced one another (Francis 2013).</a:t>
            </a:r>
            <a:endParaRPr lang="en-US" dirty="0">
              <a:latin typeface="Arial" panose="020B0604020202020204" pitchFamily="34" charset="0"/>
              <a:cs typeface="Arial" panose="020B0604020202020204" pitchFamily="34" charset="0"/>
            </a:endParaRPr>
          </a:p>
        </p:txBody>
      </p:sp>
      <p:sp>
        <p:nvSpPr>
          <p:cNvPr id="7" name="Shape 4">
            <a:extLst>
              <a:ext uri="{FF2B5EF4-FFF2-40B4-BE49-F238E27FC236}">
                <a16:creationId xmlns:a16="http://schemas.microsoft.com/office/drawing/2014/main" id="{A0CE7CFA-860F-22A0-6EBC-3FE360B75F49}"/>
              </a:ext>
            </a:extLst>
          </p:cNvPr>
          <p:cNvSpPr/>
          <p:nvPr/>
        </p:nvSpPr>
        <p:spPr>
          <a:xfrm>
            <a:off x="9584525" y="2222540"/>
            <a:ext cx="7691989" cy="3057513"/>
          </a:xfrm>
          <a:prstGeom prst="roundRect">
            <a:avLst>
              <a:gd name="adj" fmla="val 3873"/>
            </a:avLst>
          </a:prstGeom>
          <a:solidFill>
            <a:srgbClr val="FFFAF6"/>
          </a:solidFill>
          <a:ln w="30480">
            <a:solidFill>
              <a:srgbClr val="CCC4EC"/>
            </a:solidFill>
            <a:prstDash val="solid"/>
          </a:ln>
          <a:effectLst>
            <a:outerShdw dist="19050" dir="2700000" algn="bl" rotWithShape="0">
              <a:srgbClr val="CCC4EC">
                <a:alpha val="100000"/>
              </a:srgbClr>
            </a:outerShdw>
          </a:effectLst>
        </p:spPr>
      </p:sp>
      <p:sp>
        <p:nvSpPr>
          <p:cNvPr id="8" name="Text 5">
            <a:extLst>
              <a:ext uri="{FF2B5EF4-FFF2-40B4-BE49-F238E27FC236}">
                <a16:creationId xmlns:a16="http://schemas.microsoft.com/office/drawing/2014/main" id="{736308C9-F599-9461-4917-854DD05CF1DB}"/>
              </a:ext>
            </a:extLst>
          </p:cNvPr>
          <p:cNvSpPr/>
          <p:nvPr/>
        </p:nvSpPr>
        <p:spPr>
          <a:xfrm>
            <a:off x="9880467" y="2520527"/>
            <a:ext cx="3522646" cy="419651"/>
          </a:xfrm>
          <a:prstGeom prst="rect">
            <a:avLst/>
          </a:prstGeom>
          <a:noFill/>
          <a:ln/>
        </p:spPr>
        <p:txBody>
          <a:bodyPr wrap="none" lIns="0" tIns="0" rIns="0" bIns="0" rtlCol="0" anchor="t"/>
          <a:lstStyle/>
          <a:p>
            <a:pPr marL="0" indent="0" algn="l">
              <a:lnSpc>
                <a:spcPct val="150000"/>
              </a:lnSpc>
              <a:buNone/>
            </a:pPr>
            <a:r>
              <a:rPr lang="en-US" sz="2400" b="1" dirty="0">
                <a:solidFill>
                  <a:schemeClr val="accent4">
                    <a:lumMod val="75000"/>
                  </a:schemeClr>
                </a:solidFill>
                <a:latin typeface="Arial" panose="020B0604020202020204" pitchFamily="34" charset="0"/>
                <a:ea typeface="Playfair Display Semi Bold" pitchFamily="34" charset="-122"/>
                <a:cs typeface="Arial" panose="020B0604020202020204" pitchFamily="34" charset="0"/>
              </a:rPr>
              <a:t>Interconnected Failures</a:t>
            </a:r>
            <a:endParaRPr lang="en-US" sz="2400" b="1" dirty="0">
              <a:solidFill>
                <a:schemeClr val="accent4">
                  <a:lumMod val="75000"/>
                </a:schemeClr>
              </a:solidFill>
              <a:latin typeface="Arial" panose="020B0604020202020204" pitchFamily="34" charset="0"/>
              <a:cs typeface="Arial" panose="020B0604020202020204" pitchFamily="34" charset="0"/>
            </a:endParaRPr>
          </a:p>
        </p:txBody>
      </p:sp>
      <p:sp>
        <p:nvSpPr>
          <p:cNvPr id="9" name="Text 6">
            <a:extLst>
              <a:ext uri="{FF2B5EF4-FFF2-40B4-BE49-F238E27FC236}">
                <a16:creationId xmlns:a16="http://schemas.microsoft.com/office/drawing/2014/main" id="{7DE715CF-4B09-DEDE-049D-E5D3E893E01B}"/>
              </a:ext>
            </a:extLst>
          </p:cNvPr>
          <p:cNvSpPr/>
          <p:nvPr/>
        </p:nvSpPr>
        <p:spPr>
          <a:xfrm>
            <a:off x="9842074" y="3161684"/>
            <a:ext cx="7102264" cy="1719574"/>
          </a:xfrm>
          <a:prstGeom prst="rect">
            <a:avLst/>
          </a:prstGeom>
          <a:noFill/>
          <a:ln/>
        </p:spPr>
        <p:txBody>
          <a:bodyPr wrap="square" lIns="0" tIns="0" rIns="0" bIns="0" rtlCol="0" anchor="t"/>
          <a:lstStyle/>
          <a:p>
            <a:pPr marL="0" indent="0" algn="l">
              <a:lnSpc>
                <a:spcPct val="150000"/>
              </a:lnSpc>
              <a:buNone/>
            </a:pPr>
            <a:r>
              <a:rPr lang="en-US" dirty="0">
                <a:latin typeface="Arial" panose="020B0604020202020204" pitchFamily="34" charset="0"/>
                <a:ea typeface="Public Sans" pitchFamily="34" charset="-122"/>
                <a:cs typeface="Arial" panose="020B0604020202020204" pitchFamily="34" charset="0"/>
              </a:rPr>
              <a:t>Unsafe care resulted from dynamic interactions between governance weaknesses, staffing shortages, process failures, and suppressed communication—creating a self-reinforcing cycle (Healthcare Commission 2009).</a:t>
            </a:r>
            <a:endParaRPr lang="en-US" dirty="0">
              <a:latin typeface="Arial" panose="020B0604020202020204" pitchFamily="34" charset="0"/>
              <a:cs typeface="Arial" panose="020B0604020202020204" pitchFamily="34" charset="0"/>
            </a:endParaRPr>
          </a:p>
        </p:txBody>
      </p:sp>
      <p:sp>
        <p:nvSpPr>
          <p:cNvPr id="11" name="Shape 7">
            <a:extLst>
              <a:ext uri="{FF2B5EF4-FFF2-40B4-BE49-F238E27FC236}">
                <a16:creationId xmlns:a16="http://schemas.microsoft.com/office/drawing/2014/main" id="{7DD5E280-8A3E-B9D7-EBE0-754E9B39962C}"/>
              </a:ext>
            </a:extLst>
          </p:cNvPr>
          <p:cNvSpPr/>
          <p:nvPr/>
        </p:nvSpPr>
        <p:spPr>
          <a:xfrm>
            <a:off x="763310" y="6283059"/>
            <a:ext cx="7359967" cy="3057513"/>
          </a:xfrm>
          <a:prstGeom prst="roundRect">
            <a:avLst>
              <a:gd name="adj" fmla="val 3873"/>
            </a:avLst>
          </a:prstGeom>
          <a:solidFill>
            <a:srgbClr val="FFFAF6"/>
          </a:solidFill>
          <a:ln w="30480">
            <a:solidFill>
              <a:srgbClr val="B4DAE4"/>
            </a:solidFill>
            <a:prstDash val="solid"/>
          </a:ln>
          <a:effectLst>
            <a:outerShdw dist="19050" dir="2700000" algn="bl" rotWithShape="0">
              <a:srgbClr val="B4DAE4">
                <a:alpha val="100000"/>
              </a:srgbClr>
            </a:outerShdw>
          </a:effectLst>
        </p:spPr>
      </p:sp>
      <p:sp>
        <p:nvSpPr>
          <p:cNvPr id="12" name="Text 8">
            <a:extLst>
              <a:ext uri="{FF2B5EF4-FFF2-40B4-BE49-F238E27FC236}">
                <a16:creationId xmlns:a16="http://schemas.microsoft.com/office/drawing/2014/main" id="{24ABFD34-81BD-FFE6-35AD-D3D7B00DF363}"/>
              </a:ext>
            </a:extLst>
          </p:cNvPr>
          <p:cNvSpPr/>
          <p:nvPr/>
        </p:nvSpPr>
        <p:spPr>
          <a:xfrm>
            <a:off x="983343" y="6540532"/>
            <a:ext cx="4205734" cy="440416"/>
          </a:xfrm>
          <a:prstGeom prst="rect">
            <a:avLst/>
          </a:prstGeom>
          <a:noFill/>
          <a:ln/>
        </p:spPr>
        <p:txBody>
          <a:bodyPr wrap="none" lIns="0" tIns="0" rIns="0" bIns="0" rtlCol="0" anchor="t"/>
          <a:lstStyle/>
          <a:p>
            <a:pPr marL="0" indent="0" algn="l">
              <a:lnSpc>
                <a:spcPct val="150000"/>
              </a:lnSpc>
              <a:buNone/>
            </a:pPr>
            <a:r>
              <a:rPr lang="en-US" sz="2400" b="1" dirty="0">
                <a:solidFill>
                  <a:schemeClr val="accent1">
                    <a:lumMod val="75000"/>
                  </a:schemeClr>
                </a:solidFill>
                <a:latin typeface="Arial" panose="020B0604020202020204" pitchFamily="34" charset="0"/>
                <a:ea typeface="Playfair Display Semi Bold" pitchFamily="34" charset="-122"/>
                <a:cs typeface="Arial" panose="020B0604020202020204" pitchFamily="34" charset="0"/>
              </a:rPr>
              <a:t>System Drift and Normalisation</a:t>
            </a:r>
            <a:endParaRPr lang="en-US" sz="2400" b="1" dirty="0">
              <a:solidFill>
                <a:schemeClr val="accent1">
                  <a:lumMod val="75000"/>
                </a:schemeClr>
              </a:solidFill>
              <a:latin typeface="Arial" panose="020B0604020202020204" pitchFamily="34" charset="0"/>
              <a:cs typeface="Arial" panose="020B0604020202020204" pitchFamily="34" charset="0"/>
            </a:endParaRPr>
          </a:p>
        </p:txBody>
      </p:sp>
      <p:sp>
        <p:nvSpPr>
          <p:cNvPr id="17" name="Text 9">
            <a:extLst>
              <a:ext uri="{FF2B5EF4-FFF2-40B4-BE49-F238E27FC236}">
                <a16:creationId xmlns:a16="http://schemas.microsoft.com/office/drawing/2014/main" id="{669FB881-7B2F-8574-A96A-9FE999BC4302}"/>
              </a:ext>
            </a:extLst>
          </p:cNvPr>
          <p:cNvSpPr/>
          <p:nvPr/>
        </p:nvSpPr>
        <p:spPr>
          <a:xfrm>
            <a:off x="983342" y="7291667"/>
            <a:ext cx="6795687" cy="1804658"/>
          </a:xfrm>
          <a:prstGeom prst="rect">
            <a:avLst/>
          </a:prstGeom>
          <a:noFill/>
          <a:ln/>
        </p:spPr>
        <p:txBody>
          <a:bodyPr wrap="square" lIns="0" tIns="0" rIns="0" bIns="0" rtlCol="0" anchor="t"/>
          <a:lstStyle/>
          <a:p>
            <a:pPr marL="0" indent="0" algn="l">
              <a:lnSpc>
                <a:spcPct val="150000"/>
              </a:lnSpc>
              <a:buNone/>
            </a:pPr>
            <a:r>
              <a:rPr lang="en-US" dirty="0">
                <a:latin typeface="Arial" panose="020B0604020202020204" pitchFamily="34" charset="0"/>
                <a:ea typeface="Public Sans" pitchFamily="34" charset="-122"/>
                <a:cs typeface="Arial" panose="020B0604020202020204" pitchFamily="34" charset="0"/>
              </a:rPr>
              <a:t>MSFT drifted from safe norms as deteriorating care became routine; leadership became desensitised to warning signs, and staff adapted to chronic understaffing as the "new normal" (Healthcare Commission 2009).</a:t>
            </a:r>
            <a:endParaRPr lang="en-US" dirty="0">
              <a:latin typeface="Arial" panose="020B0604020202020204" pitchFamily="34" charset="0"/>
              <a:cs typeface="Arial" panose="020B0604020202020204" pitchFamily="34" charset="0"/>
            </a:endParaRPr>
          </a:p>
        </p:txBody>
      </p:sp>
      <p:sp>
        <p:nvSpPr>
          <p:cNvPr id="18" name="Shape 10">
            <a:extLst>
              <a:ext uri="{FF2B5EF4-FFF2-40B4-BE49-F238E27FC236}">
                <a16:creationId xmlns:a16="http://schemas.microsoft.com/office/drawing/2014/main" id="{D2A53E78-0333-1C4F-8998-7A4521B294A3}"/>
              </a:ext>
            </a:extLst>
          </p:cNvPr>
          <p:cNvSpPr/>
          <p:nvPr/>
        </p:nvSpPr>
        <p:spPr>
          <a:xfrm>
            <a:off x="9584526" y="6296620"/>
            <a:ext cx="7720131" cy="3043952"/>
          </a:xfrm>
          <a:prstGeom prst="roundRect">
            <a:avLst>
              <a:gd name="adj" fmla="val 3873"/>
            </a:avLst>
          </a:prstGeom>
          <a:solidFill>
            <a:srgbClr val="FFFAF6"/>
          </a:solidFill>
          <a:ln w="30480">
            <a:solidFill>
              <a:srgbClr val="E1C2C2"/>
            </a:solidFill>
            <a:prstDash val="solid"/>
          </a:ln>
          <a:effectLst>
            <a:outerShdw dist="19050" dir="2700000" algn="bl" rotWithShape="0">
              <a:srgbClr val="E1C2C2">
                <a:alpha val="100000"/>
              </a:srgbClr>
            </a:outerShdw>
          </a:effectLst>
        </p:spPr>
      </p:sp>
      <p:sp>
        <p:nvSpPr>
          <p:cNvPr id="19" name="Text 11">
            <a:extLst>
              <a:ext uri="{FF2B5EF4-FFF2-40B4-BE49-F238E27FC236}">
                <a16:creationId xmlns:a16="http://schemas.microsoft.com/office/drawing/2014/main" id="{80BE4D77-DD69-E048-D0B8-F3C4B74AC19E}"/>
              </a:ext>
            </a:extLst>
          </p:cNvPr>
          <p:cNvSpPr/>
          <p:nvPr/>
        </p:nvSpPr>
        <p:spPr>
          <a:xfrm>
            <a:off x="9969538" y="6516780"/>
            <a:ext cx="3242172" cy="438462"/>
          </a:xfrm>
          <a:prstGeom prst="rect">
            <a:avLst/>
          </a:prstGeom>
          <a:noFill/>
          <a:ln/>
        </p:spPr>
        <p:txBody>
          <a:bodyPr wrap="none" lIns="0" tIns="0" rIns="0" bIns="0" rtlCol="0" anchor="t"/>
          <a:lstStyle/>
          <a:p>
            <a:pPr marL="0" indent="0" algn="l">
              <a:lnSpc>
                <a:spcPct val="150000"/>
              </a:lnSpc>
              <a:buNone/>
            </a:pPr>
            <a:r>
              <a:rPr lang="en-US" sz="2400" b="1" dirty="0">
                <a:solidFill>
                  <a:schemeClr val="accent2">
                    <a:lumMod val="75000"/>
                  </a:schemeClr>
                </a:solidFill>
                <a:latin typeface="Arial" panose="020B0604020202020204" pitchFamily="34" charset="0"/>
                <a:ea typeface="Playfair Display Semi Bold" pitchFamily="34" charset="-122"/>
                <a:cs typeface="Arial" panose="020B0604020202020204" pitchFamily="34" charset="0"/>
              </a:rPr>
              <a:t>Structural Coupling</a:t>
            </a:r>
            <a:endParaRPr lang="en-US" sz="2400" b="1" dirty="0">
              <a:solidFill>
                <a:schemeClr val="accent2">
                  <a:lumMod val="75000"/>
                </a:schemeClr>
              </a:solidFill>
              <a:latin typeface="Arial" panose="020B0604020202020204" pitchFamily="34" charset="0"/>
              <a:cs typeface="Arial" panose="020B0604020202020204" pitchFamily="34" charset="0"/>
            </a:endParaRPr>
          </a:p>
        </p:txBody>
      </p:sp>
      <p:sp>
        <p:nvSpPr>
          <p:cNvPr id="22" name="Text 12">
            <a:extLst>
              <a:ext uri="{FF2B5EF4-FFF2-40B4-BE49-F238E27FC236}">
                <a16:creationId xmlns:a16="http://schemas.microsoft.com/office/drawing/2014/main" id="{8CD627A9-1AEA-6553-E2C1-19BC725C5F67}"/>
              </a:ext>
            </a:extLst>
          </p:cNvPr>
          <p:cNvSpPr/>
          <p:nvPr/>
        </p:nvSpPr>
        <p:spPr>
          <a:xfrm>
            <a:off x="9880467" y="7175402"/>
            <a:ext cx="7128248" cy="1796654"/>
          </a:xfrm>
          <a:prstGeom prst="rect">
            <a:avLst/>
          </a:prstGeom>
          <a:noFill/>
          <a:ln/>
        </p:spPr>
        <p:txBody>
          <a:bodyPr wrap="square" lIns="0" tIns="0" rIns="0" bIns="0" rtlCol="0" anchor="t"/>
          <a:lstStyle/>
          <a:p>
            <a:pPr marL="0" indent="0" algn="l">
              <a:lnSpc>
                <a:spcPct val="150000"/>
              </a:lnSpc>
              <a:buNone/>
            </a:pPr>
            <a:r>
              <a:rPr lang="en-US" dirty="0">
                <a:latin typeface="Arial" panose="020B0604020202020204" pitchFamily="34" charset="0"/>
                <a:ea typeface="Public Sans" pitchFamily="34" charset="-122"/>
                <a:cs typeface="Arial" panose="020B0604020202020204" pitchFamily="34" charset="0"/>
              </a:rPr>
              <a:t>MSFT's internal system was tightly coupled with external pressures such as Foundation Trust status assessments, which shaped organisational behaviour more strongly than patient safety considerations (Francis 2013).</a:t>
            </a:r>
            <a:endParaRPr lang="en-US" dirty="0">
              <a:latin typeface="Arial" panose="020B0604020202020204" pitchFamily="34" charset="0"/>
              <a:cs typeface="Arial" panose="020B0604020202020204" pitchFamily="34" charset="0"/>
            </a:endParaRPr>
          </a:p>
        </p:txBody>
      </p:sp>
      <p:sp>
        <p:nvSpPr>
          <p:cNvPr id="23" name="Freeform 12">
            <a:extLst>
              <a:ext uri="{FF2B5EF4-FFF2-40B4-BE49-F238E27FC236}">
                <a16:creationId xmlns:a16="http://schemas.microsoft.com/office/drawing/2014/main" id="{CF5B7469-A1CF-7740-DC4C-6E3687D7E7E2}"/>
              </a:ext>
            </a:extLst>
          </p:cNvPr>
          <p:cNvSpPr/>
          <p:nvPr/>
        </p:nvSpPr>
        <p:spPr>
          <a:xfrm>
            <a:off x="7825788" y="4886008"/>
            <a:ext cx="2056226" cy="1804658"/>
          </a:xfrm>
          <a:custGeom>
            <a:avLst/>
            <a:gdLst/>
            <a:ahLst/>
            <a:cxnLst/>
            <a:rect l="l" t="t" r="r" b="b"/>
            <a:pathLst>
              <a:path w="1150346" h="291086">
                <a:moveTo>
                  <a:pt x="23043" y="0"/>
                </a:moveTo>
                <a:lnTo>
                  <a:pt x="1127303" y="0"/>
                </a:lnTo>
                <a:cubicBezTo>
                  <a:pt x="1140029" y="0"/>
                  <a:pt x="1150346" y="10317"/>
                  <a:pt x="1150346" y="23043"/>
                </a:cubicBezTo>
                <a:lnTo>
                  <a:pt x="1150346" y="268043"/>
                </a:lnTo>
                <a:cubicBezTo>
                  <a:pt x="1150346" y="280769"/>
                  <a:pt x="1140029" y="291086"/>
                  <a:pt x="1127303" y="291086"/>
                </a:cubicBezTo>
                <a:lnTo>
                  <a:pt x="23043" y="291086"/>
                </a:lnTo>
                <a:cubicBezTo>
                  <a:pt x="10317" y="291086"/>
                  <a:pt x="0" y="280769"/>
                  <a:pt x="0" y="268043"/>
                </a:cubicBezTo>
                <a:lnTo>
                  <a:pt x="0" y="23043"/>
                </a:lnTo>
                <a:cubicBezTo>
                  <a:pt x="0" y="10317"/>
                  <a:pt x="10317" y="0"/>
                  <a:pt x="23043" y="0"/>
                </a:cubicBezTo>
                <a:close/>
              </a:path>
            </a:pathLst>
          </a:custGeom>
          <a:solidFill>
            <a:srgbClr val="80C5B7">
              <a:alpha val="61961"/>
            </a:srgbClr>
          </a:solidFill>
        </p:spPr>
        <p:txBody>
          <a:bodyPr/>
          <a:lstStyle/>
          <a:p>
            <a:endParaRPr lang="en-IN" dirty="0"/>
          </a:p>
        </p:txBody>
      </p:sp>
      <p:sp>
        <p:nvSpPr>
          <p:cNvPr id="24" name="Freeform 26">
            <a:extLst>
              <a:ext uri="{FF2B5EF4-FFF2-40B4-BE49-F238E27FC236}">
                <a16:creationId xmlns:a16="http://schemas.microsoft.com/office/drawing/2014/main" id="{DAFA0C84-3257-D117-FABF-EC167D334180}"/>
              </a:ext>
            </a:extLst>
          </p:cNvPr>
          <p:cNvSpPr/>
          <p:nvPr/>
        </p:nvSpPr>
        <p:spPr>
          <a:xfrm rot="1707724">
            <a:off x="8204617" y="5294494"/>
            <a:ext cx="1447837" cy="818686"/>
          </a:xfrm>
          <a:custGeom>
            <a:avLst/>
            <a:gdLst/>
            <a:ahLst/>
            <a:cxnLst/>
            <a:rect l="l" t="t" r="r" b="b"/>
            <a:pathLst>
              <a:path w="1447837" h="818686">
                <a:moveTo>
                  <a:pt x="0" y="0"/>
                </a:moveTo>
                <a:lnTo>
                  <a:pt x="1447837" y="0"/>
                </a:lnTo>
                <a:lnTo>
                  <a:pt x="1447837" y="818686"/>
                </a:lnTo>
                <a:lnTo>
                  <a:pt x="0" y="81868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Tree>
    <p:extLst>
      <p:ext uri="{BB962C8B-B14F-4D97-AF65-F5344CB8AC3E}">
        <p14:creationId xmlns:p14="http://schemas.microsoft.com/office/powerpoint/2010/main" val="3848917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randombar(horizontal)">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randombar(horizontal)">
                                      <p:cBhvr>
                                        <p:cTn id="2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832A85-605C-8CA5-C9A6-7D04728614A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C580191-6759-9454-F242-90C2329DBFB6}"/>
              </a:ext>
            </a:extLst>
          </p:cNvPr>
          <p:cNvSpPr/>
          <p:nvPr/>
        </p:nvSpPr>
        <p:spPr>
          <a:xfrm rot="-2330928">
            <a:off x="-1203733" y="-4598012"/>
            <a:ext cx="20695466" cy="19483024"/>
          </a:xfrm>
          <a:custGeom>
            <a:avLst/>
            <a:gdLst/>
            <a:ahLst/>
            <a:cxnLst/>
            <a:rect l="l" t="t" r="r" b="b"/>
            <a:pathLst>
              <a:path w="20695466" h="19483024">
                <a:moveTo>
                  <a:pt x="6452701" y="0"/>
                </a:moveTo>
                <a:lnTo>
                  <a:pt x="20695466" y="11471469"/>
                </a:lnTo>
                <a:lnTo>
                  <a:pt x="14242765" y="19483024"/>
                </a:lnTo>
                <a:lnTo>
                  <a:pt x="0" y="8011555"/>
                </a:lnTo>
                <a:lnTo>
                  <a:pt x="6452701" y="0"/>
                </a:lnTo>
                <a:close/>
              </a:path>
            </a:pathLst>
          </a:custGeom>
          <a:blipFill>
            <a:blip r:embed="rId2"/>
            <a:stretch>
              <a:fillRect l="-23944" t="-33019" r="-20124" b="-22744"/>
            </a:stretch>
          </a:blipFill>
        </p:spPr>
      </p:sp>
      <p:grpSp>
        <p:nvGrpSpPr>
          <p:cNvPr id="16" name="Group 3">
            <a:extLst>
              <a:ext uri="{FF2B5EF4-FFF2-40B4-BE49-F238E27FC236}">
                <a16:creationId xmlns:a16="http://schemas.microsoft.com/office/drawing/2014/main" id="{93DCBB68-3EE3-2719-6B40-0168CBCFA0EF}"/>
              </a:ext>
            </a:extLst>
          </p:cNvPr>
          <p:cNvGrpSpPr/>
          <p:nvPr/>
        </p:nvGrpSpPr>
        <p:grpSpPr>
          <a:xfrm>
            <a:off x="408488" y="449355"/>
            <a:ext cx="17471024" cy="9349650"/>
            <a:chOff x="0" y="0"/>
            <a:chExt cx="4274726" cy="2167467"/>
          </a:xfrm>
        </p:grpSpPr>
        <p:sp>
          <p:nvSpPr>
            <p:cNvPr id="17" name="Freeform 4">
              <a:extLst>
                <a:ext uri="{FF2B5EF4-FFF2-40B4-BE49-F238E27FC236}">
                  <a16:creationId xmlns:a16="http://schemas.microsoft.com/office/drawing/2014/main" id="{F47DAD7B-BF2F-4BEA-CB42-A9D81771BA27}"/>
                </a:ext>
              </a:extLst>
            </p:cNvPr>
            <p:cNvSpPr/>
            <p:nvPr/>
          </p:nvSpPr>
          <p:spPr>
            <a:xfrm>
              <a:off x="0" y="0"/>
              <a:ext cx="4274726" cy="2167467"/>
            </a:xfrm>
            <a:custGeom>
              <a:avLst/>
              <a:gdLst/>
              <a:ahLst/>
              <a:cxnLst/>
              <a:rect l="l" t="t" r="r" b="b"/>
              <a:pathLst>
                <a:path w="4274726" h="2167467">
                  <a:moveTo>
                    <a:pt x="7155" y="0"/>
                  </a:moveTo>
                  <a:lnTo>
                    <a:pt x="4267571" y="0"/>
                  </a:lnTo>
                  <a:cubicBezTo>
                    <a:pt x="4271523" y="0"/>
                    <a:pt x="4274726" y="3203"/>
                    <a:pt x="4274726" y="7155"/>
                  </a:cubicBezTo>
                  <a:lnTo>
                    <a:pt x="4274726" y="2160312"/>
                  </a:lnTo>
                  <a:cubicBezTo>
                    <a:pt x="4274726" y="2162209"/>
                    <a:pt x="4273972" y="2164029"/>
                    <a:pt x="4272630" y="2165371"/>
                  </a:cubicBezTo>
                  <a:cubicBezTo>
                    <a:pt x="4271289" y="2166713"/>
                    <a:pt x="4269468" y="2167467"/>
                    <a:pt x="4267571" y="2167467"/>
                  </a:cubicBezTo>
                  <a:lnTo>
                    <a:pt x="7155" y="2167467"/>
                  </a:lnTo>
                  <a:cubicBezTo>
                    <a:pt x="5257" y="2167467"/>
                    <a:pt x="3437" y="2166713"/>
                    <a:pt x="2096" y="2165371"/>
                  </a:cubicBezTo>
                  <a:cubicBezTo>
                    <a:pt x="754" y="2164029"/>
                    <a:pt x="0" y="2162209"/>
                    <a:pt x="0" y="2160312"/>
                  </a:cubicBezTo>
                  <a:lnTo>
                    <a:pt x="0" y="7155"/>
                  </a:lnTo>
                  <a:cubicBezTo>
                    <a:pt x="0" y="5257"/>
                    <a:pt x="754" y="3437"/>
                    <a:pt x="2096" y="2096"/>
                  </a:cubicBezTo>
                  <a:cubicBezTo>
                    <a:pt x="3437" y="754"/>
                    <a:pt x="5257" y="0"/>
                    <a:pt x="7155" y="0"/>
                  </a:cubicBezTo>
                  <a:close/>
                </a:path>
              </a:pathLst>
            </a:custGeom>
            <a:solidFill>
              <a:srgbClr val="FFFFFF">
                <a:alpha val="57647"/>
              </a:srgbClr>
            </a:solidFill>
          </p:spPr>
        </p:sp>
        <p:sp>
          <p:nvSpPr>
            <p:cNvPr id="18" name="TextBox 5">
              <a:extLst>
                <a:ext uri="{FF2B5EF4-FFF2-40B4-BE49-F238E27FC236}">
                  <a16:creationId xmlns:a16="http://schemas.microsoft.com/office/drawing/2014/main" id="{543E1689-8803-EFDC-806B-C8A6FACEAF01}"/>
                </a:ext>
              </a:extLst>
            </p:cNvPr>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3" name="Text 0">
            <a:extLst>
              <a:ext uri="{FF2B5EF4-FFF2-40B4-BE49-F238E27FC236}">
                <a16:creationId xmlns:a16="http://schemas.microsoft.com/office/drawing/2014/main" id="{6E97CCAE-01CE-20DF-DFC4-17FDCACDE16F}"/>
              </a:ext>
            </a:extLst>
          </p:cNvPr>
          <p:cNvSpPr/>
          <p:nvPr/>
        </p:nvSpPr>
        <p:spPr>
          <a:xfrm>
            <a:off x="791647" y="622697"/>
            <a:ext cx="8593217" cy="565547"/>
          </a:xfrm>
          <a:prstGeom prst="rect">
            <a:avLst/>
          </a:prstGeom>
          <a:noFill/>
          <a:ln/>
        </p:spPr>
        <p:txBody>
          <a:bodyPr wrap="none" lIns="0" tIns="0" rIns="0" bIns="0" rtlCol="0" anchor="t"/>
          <a:lstStyle/>
          <a:p>
            <a:pPr marL="571500" indent="-571500" algn="l">
              <a:lnSpc>
                <a:spcPts val="4450"/>
              </a:lnSpc>
              <a:buFont typeface="Wingdings" panose="05000000000000000000" pitchFamily="2" charset="2"/>
              <a:buChar char="v"/>
            </a:pPr>
            <a:r>
              <a:rPr lang="en-US" sz="3550" b="1" dirty="0">
                <a:solidFill>
                  <a:srgbClr val="4B6981"/>
                </a:solidFill>
                <a:highlight>
                  <a:srgbClr val="E8EFFC"/>
                </a:highlight>
                <a:latin typeface="Arial" panose="020B0604020202020204" pitchFamily="34" charset="0"/>
                <a:ea typeface="Playfair Display Semi Bold" pitchFamily="34" charset="-122"/>
                <a:cs typeface="Arial" panose="020B0604020202020204" pitchFamily="34" charset="0"/>
              </a:rPr>
              <a:t>Policy Issues Contributing to Root Causes</a:t>
            </a:r>
            <a:endParaRPr lang="en-US" sz="3550" b="1" dirty="0">
              <a:highlight>
                <a:srgbClr val="E8EFFC"/>
              </a:highlight>
              <a:latin typeface="Arial" panose="020B0604020202020204" pitchFamily="34" charset="0"/>
              <a:cs typeface="Arial" panose="020B0604020202020204" pitchFamily="34" charset="0"/>
            </a:endParaRPr>
          </a:p>
        </p:txBody>
      </p:sp>
      <p:sp>
        <p:nvSpPr>
          <p:cNvPr id="4" name="Text 1">
            <a:extLst>
              <a:ext uri="{FF2B5EF4-FFF2-40B4-BE49-F238E27FC236}">
                <a16:creationId xmlns:a16="http://schemas.microsoft.com/office/drawing/2014/main" id="{22330BAB-0A85-33B0-9A81-113029E87E44}"/>
              </a:ext>
            </a:extLst>
          </p:cNvPr>
          <p:cNvSpPr/>
          <p:nvPr/>
        </p:nvSpPr>
        <p:spPr>
          <a:xfrm>
            <a:off x="791647" y="1427707"/>
            <a:ext cx="180856" cy="226100"/>
          </a:xfrm>
          <a:prstGeom prst="rect">
            <a:avLst/>
          </a:prstGeom>
          <a:noFill/>
          <a:ln/>
        </p:spPr>
        <p:txBody>
          <a:bodyPr wrap="none" lIns="0" tIns="0" rIns="0" bIns="0" rtlCol="0" anchor="t"/>
          <a:lstStyle/>
          <a:p>
            <a:pPr marL="0" indent="0" algn="l">
              <a:lnSpc>
                <a:spcPct val="150000"/>
              </a:lnSpc>
              <a:buNone/>
            </a:pPr>
            <a:r>
              <a:rPr lang="en-US" dirty="0">
                <a:solidFill>
                  <a:srgbClr val="6F655D"/>
                </a:solidFill>
                <a:latin typeface="Arial" panose="020B0604020202020204" pitchFamily="34" charset="0"/>
                <a:ea typeface="Playfair Display Light" pitchFamily="34" charset="-122"/>
                <a:cs typeface="Arial" panose="020B0604020202020204" pitchFamily="34" charset="0"/>
              </a:rPr>
              <a:t>01</a:t>
            </a:r>
            <a:endParaRPr lang="en-US" dirty="0">
              <a:latin typeface="Arial" panose="020B0604020202020204" pitchFamily="34" charset="0"/>
              <a:cs typeface="Arial" panose="020B0604020202020204" pitchFamily="34" charset="0"/>
            </a:endParaRPr>
          </a:p>
        </p:txBody>
      </p:sp>
      <p:sp>
        <p:nvSpPr>
          <p:cNvPr id="5" name="Shape 2">
            <a:extLst>
              <a:ext uri="{FF2B5EF4-FFF2-40B4-BE49-F238E27FC236}">
                <a16:creationId xmlns:a16="http://schemas.microsoft.com/office/drawing/2014/main" id="{3C4B5467-4FF3-DE10-72FD-BB0FFD863525}"/>
              </a:ext>
            </a:extLst>
          </p:cNvPr>
          <p:cNvSpPr/>
          <p:nvPr/>
        </p:nvSpPr>
        <p:spPr>
          <a:xfrm>
            <a:off x="791647" y="1834515"/>
            <a:ext cx="4228386" cy="22860"/>
          </a:xfrm>
          <a:prstGeom prst="rect">
            <a:avLst/>
          </a:prstGeom>
          <a:solidFill>
            <a:srgbClr val="E1C2C2"/>
          </a:solidFill>
          <a:ln/>
        </p:spPr>
      </p:sp>
      <p:sp>
        <p:nvSpPr>
          <p:cNvPr id="6" name="Text 3">
            <a:extLst>
              <a:ext uri="{FF2B5EF4-FFF2-40B4-BE49-F238E27FC236}">
                <a16:creationId xmlns:a16="http://schemas.microsoft.com/office/drawing/2014/main" id="{32CA564F-B8B7-C782-D8B9-EE622BAD9DD0}"/>
              </a:ext>
            </a:extLst>
          </p:cNvPr>
          <p:cNvSpPr/>
          <p:nvPr/>
        </p:nvSpPr>
        <p:spPr>
          <a:xfrm>
            <a:off x="791647" y="1970603"/>
            <a:ext cx="3443049" cy="282773"/>
          </a:xfrm>
          <a:prstGeom prst="rect">
            <a:avLst/>
          </a:prstGeom>
          <a:noFill/>
          <a:ln/>
        </p:spPr>
        <p:txBody>
          <a:bodyPr wrap="none" lIns="0" tIns="0" rIns="0" bIns="0" rtlCol="0" anchor="t"/>
          <a:lstStyle/>
          <a:p>
            <a:pPr marL="0" indent="0" algn="l">
              <a:lnSpc>
                <a:spcPct val="150000"/>
              </a:lnSpc>
              <a:buNone/>
            </a:pPr>
            <a:r>
              <a:rPr lang="en-US" sz="2000" b="1" dirty="0">
                <a:solidFill>
                  <a:schemeClr val="accent5">
                    <a:lumMod val="75000"/>
                  </a:schemeClr>
                </a:solidFill>
                <a:latin typeface="Arial" panose="020B0604020202020204" pitchFamily="34" charset="0"/>
                <a:ea typeface="Playfair Display Semi Bold" pitchFamily="34" charset="-122"/>
                <a:cs typeface="Arial" panose="020B0604020202020204" pitchFamily="34" charset="0"/>
              </a:rPr>
              <a:t>Foundation Trust Policy Pressure</a:t>
            </a:r>
            <a:endParaRPr lang="en-US" sz="2000" b="1" dirty="0">
              <a:solidFill>
                <a:schemeClr val="accent5">
                  <a:lumMod val="75000"/>
                </a:schemeClr>
              </a:solidFill>
              <a:latin typeface="Arial" panose="020B0604020202020204" pitchFamily="34" charset="0"/>
              <a:cs typeface="Arial" panose="020B0604020202020204" pitchFamily="34" charset="0"/>
            </a:endParaRPr>
          </a:p>
        </p:txBody>
      </p:sp>
      <p:sp>
        <p:nvSpPr>
          <p:cNvPr id="7" name="Text 4">
            <a:extLst>
              <a:ext uri="{FF2B5EF4-FFF2-40B4-BE49-F238E27FC236}">
                <a16:creationId xmlns:a16="http://schemas.microsoft.com/office/drawing/2014/main" id="{D5B95435-41BC-F44C-CBBF-B4EAFBEBED58}"/>
              </a:ext>
            </a:extLst>
          </p:cNvPr>
          <p:cNvSpPr/>
          <p:nvPr/>
        </p:nvSpPr>
        <p:spPr>
          <a:xfrm>
            <a:off x="760513" y="2617540"/>
            <a:ext cx="4869247" cy="1447800"/>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latin typeface="Arial" panose="020B0604020202020204" pitchFamily="34" charset="0"/>
                <a:ea typeface="Public Sans" pitchFamily="34" charset="-122"/>
                <a:cs typeface="Arial" panose="020B0604020202020204" pitchFamily="34" charset="0"/>
              </a:rPr>
              <a:t>National policy encouraged trusts to achieve Foundation Trust status, placing strong emphasis on financial control and cost-efficiency, diverting leadership attention toward financial balance (Francis 2013).</a:t>
            </a:r>
            <a:endParaRPr lang="en-US" dirty="0">
              <a:latin typeface="Arial" panose="020B0604020202020204" pitchFamily="34" charset="0"/>
              <a:cs typeface="Arial" panose="020B0604020202020204" pitchFamily="34" charset="0"/>
            </a:endParaRPr>
          </a:p>
        </p:txBody>
      </p:sp>
      <p:sp>
        <p:nvSpPr>
          <p:cNvPr id="8" name="Text 5">
            <a:extLst>
              <a:ext uri="{FF2B5EF4-FFF2-40B4-BE49-F238E27FC236}">
                <a16:creationId xmlns:a16="http://schemas.microsoft.com/office/drawing/2014/main" id="{0C00176D-3D05-22DB-B24F-49B625565E15}"/>
              </a:ext>
            </a:extLst>
          </p:cNvPr>
          <p:cNvSpPr/>
          <p:nvPr/>
        </p:nvSpPr>
        <p:spPr>
          <a:xfrm>
            <a:off x="778593" y="4868150"/>
            <a:ext cx="4869247" cy="868680"/>
          </a:xfrm>
          <a:prstGeom prst="rect">
            <a:avLst/>
          </a:prstGeom>
          <a:noFill/>
          <a:ln/>
        </p:spPr>
        <p:txBody>
          <a:bodyPr wrap="square" lIns="0" tIns="0" rIns="0" bIns="0" rtlCol="0" anchor="t"/>
          <a:lstStyle/>
          <a:p>
            <a:pPr marL="0" indent="0" algn="l">
              <a:lnSpc>
                <a:spcPct val="150000"/>
              </a:lnSpc>
              <a:buNone/>
            </a:pPr>
            <a:r>
              <a:rPr lang="en-US" dirty="0">
                <a:solidFill>
                  <a:srgbClr val="6F655D"/>
                </a:solidFill>
                <a:highlight>
                  <a:srgbClr val="E1C2C2"/>
                </a:highlight>
                <a:latin typeface="Arial" panose="020B0604020202020204" pitchFamily="34" charset="0"/>
                <a:ea typeface="Public Sans" pitchFamily="34" charset="-122"/>
                <a:cs typeface="Arial" panose="020B0604020202020204" pitchFamily="34" charset="0"/>
              </a:rPr>
              <a:t>Impact:</a:t>
            </a:r>
            <a:r>
              <a:rPr lang="en-US" dirty="0">
                <a:solidFill>
                  <a:srgbClr val="6F655D"/>
                </a:solidFill>
                <a:latin typeface="Arial" panose="020B0604020202020204" pitchFamily="34" charset="0"/>
                <a:ea typeface="Public Sans" pitchFamily="34" charset="-122"/>
                <a:cs typeface="Arial" panose="020B0604020202020204" pitchFamily="34" charset="0"/>
              </a:rPr>
              <a:t> Led to staffing cuts, unsafe workloads, and weakened clinical oversight (Healthcare Commission 2009).</a:t>
            </a:r>
            <a:endParaRPr lang="en-US" dirty="0">
              <a:latin typeface="Arial" panose="020B0604020202020204" pitchFamily="34" charset="0"/>
              <a:cs typeface="Arial" panose="020B0604020202020204" pitchFamily="34" charset="0"/>
            </a:endParaRPr>
          </a:p>
        </p:txBody>
      </p:sp>
      <p:sp>
        <p:nvSpPr>
          <p:cNvPr id="14" name="Text 11">
            <a:extLst>
              <a:ext uri="{FF2B5EF4-FFF2-40B4-BE49-F238E27FC236}">
                <a16:creationId xmlns:a16="http://schemas.microsoft.com/office/drawing/2014/main" id="{CDC5B484-E6A1-D374-D362-D614D584056D}"/>
              </a:ext>
            </a:extLst>
          </p:cNvPr>
          <p:cNvSpPr/>
          <p:nvPr/>
        </p:nvSpPr>
        <p:spPr>
          <a:xfrm>
            <a:off x="12603027" y="1422379"/>
            <a:ext cx="180856" cy="226100"/>
          </a:xfrm>
          <a:prstGeom prst="rect">
            <a:avLst/>
          </a:prstGeom>
          <a:noFill/>
          <a:ln/>
        </p:spPr>
        <p:txBody>
          <a:bodyPr wrap="none" lIns="0" tIns="0" rIns="0" bIns="0" rtlCol="0" anchor="t"/>
          <a:lstStyle/>
          <a:p>
            <a:pPr marL="0" indent="0" algn="l">
              <a:lnSpc>
                <a:spcPct val="150000"/>
              </a:lnSpc>
              <a:buNone/>
            </a:pPr>
            <a:r>
              <a:rPr lang="en-US" dirty="0">
                <a:solidFill>
                  <a:srgbClr val="6F655D"/>
                </a:solidFill>
                <a:latin typeface="Arial" panose="020B0604020202020204" pitchFamily="34" charset="0"/>
                <a:ea typeface="Playfair Display Light" pitchFamily="34" charset="-122"/>
                <a:cs typeface="Arial" panose="020B0604020202020204" pitchFamily="34" charset="0"/>
              </a:rPr>
              <a:t>03</a:t>
            </a:r>
            <a:endParaRPr lang="en-US" dirty="0">
              <a:latin typeface="Arial" panose="020B0604020202020204" pitchFamily="34" charset="0"/>
              <a:cs typeface="Arial" panose="020B0604020202020204" pitchFamily="34" charset="0"/>
            </a:endParaRPr>
          </a:p>
        </p:txBody>
      </p:sp>
      <p:sp>
        <p:nvSpPr>
          <p:cNvPr id="15" name="Shape 12">
            <a:extLst>
              <a:ext uri="{FF2B5EF4-FFF2-40B4-BE49-F238E27FC236}">
                <a16:creationId xmlns:a16="http://schemas.microsoft.com/office/drawing/2014/main" id="{D27CF8CA-818F-96E0-48CB-0EE8FE81DD35}"/>
              </a:ext>
            </a:extLst>
          </p:cNvPr>
          <p:cNvSpPr/>
          <p:nvPr/>
        </p:nvSpPr>
        <p:spPr>
          <a:xfrm>
            <a:off x="12603146" y="1799703"/>
            <a:ext cx="4228505" cy="22860"/>
          </a:xfrm>
          <a:prstGeom prst="rect">
            <a:avLst/>
          </a:prstGeom>
          <a:solidFill>
            <a:srgbClr val="B4DAE4"/>
          </a:solidFill>
          <a:ln/>
        </p:spPr>
      </p:sp>
      <p:sp>
        <p:nvSpPr>
          <p:cNvPr id="19" name="Text 13">
            <a:extLst>
              <a:ext uri="{FF2B5EF4-FFF2-40B4-BE49-F238E27FC236}">
                <a16:creationId xmlns:a16="http://schemas.microsoft.com/office/drawing/2014/main" id="{7BBEE468-648F-0D34-8D21-8470FF0C144E}"/>
              </a:ext>
            </a:extLst>
          </p:cNvPr>
          <p:cNvSpPr/>
          <p:nvPr/>
        </p:nvSpPr>
        <p:spPr>
          <a:xfrm>
            <a:off x="12603146" y="1935791"/>
            <a:ext cx="3912751" cy="282773"/>
          </a:xfrm>
          <a:prstGeom prst="rect">
            <a:avLst/>
          </a:prstGeom>
          <a:noFill/>
          <a:ln/>
        </p:spPr>
        <p:txBody>
          <a:bodyPr wrap="none" lIns="0" tIns="0" rIns="0" bIns="0" rtlCol="0" anchor="t"/>
          <a:lstStyle/>
          <a:p>
            <a:pPr marL="0" indent="0" algn="l">
              <a:lnSpc>
                <a:spcPct val="150000"/>
              </a:lnSpc>
              <a:buNone/>
            </a:pPr>
            <a:r>
              <a:rPr lang="en-US" sz="2000" b="1" dirty="0">
                <a:solidFill>
                  <a:srgbClr val="6F655D"/>
                </a:solidFill>
                <a:latin typeface="Arial" panose="020B0604020202020204" pitchFamily="34" charset="0"/>
                <a:ea typeface="Playfair Display Semi Bold" pitchFamily="34" charset="-122"/>
                <a:cs typeface="Arial" panose="020B0604020202020204" pitchFamily="34" charset="0"/>
              </a:rPr>
              <a:t>Weak National Regulatory Framework</a:t>
            </a:r>
            <a:endParaRPr lang="en-US" sz="2000" b="1" dirty="0">
              <a:latin typeface="Arial" panose="020B0604020202020204" pitchFamily="34" charset="0"/>
              <a:cs typeface="Arial" panose="020B0604020202020204" pitchFamily="34" charset="0"/>
            </a:endParaRPr>
          </a:p>
        </p:txBody>
      </p:sp>
      <p:sp>
        <p:nvSpPr>
          <p:cNvPr id="20" name="Text 14">
            <a:extLst>
              <a:ext uri="{FF2B5EF4-FFF2-40B4-BE49-F238E27FC236}">
                <a16:creationId xmlns:a16="http://schemas.microsoft.com/office/drawing/2014/main" id="{BAD7CEC1-5FA8-39A0-7056-8DE285FC236E}"/>
              </a:ext>
            </a:extLst>
          </p:cNvPr>
          <p:cNvSpPr/>
          <p:nvPr/>
        </p:nvSpPr>
        <p:spPr>
          <a:xfrm>
            <a:off x="12492045" y="2656487"/>
            <a:ext cx="4766462" cy="868680"/>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latin typeface="Arial" panose="020B0604020202020204" pitchFamily="34" charset="0"/>
                <a:ea typeface="Public Sans" pitchFamily="34" charset="-122"/>
                <a:cs typeface="Arial" panose="020B0604020202020204" pitchFamily="34" charset="0"/>
              </a:rPr>
              <a:t>Oversight bodies operated under fragmented roles and lacked a coordinated framework for risk escalation (Health Committee 2013).</a:t>
            </a:r>
            <a:endParaRPr lang="en-US" dirty="0">
              <a:latin typeface="Arial" panose="020B0604020202020204" pitchFamily="34" charset="0"/>
              <a:cs typeface="Arial" panose="020B0604020202020204" pitchFamily="34" charset="0"/>
            </a:endParaRPr>
          </a:p>
        </p:txBody>
      </p:sp>
      <p:sp>
        <p:nvSpPr>
          <p:cNvPr id="21" name="Text 15">
            <a:extLst>
              <a:ext uri="{FF2B5EF4-FFF2-40B4-BE49-F238E27FC236}">
                <a16:creationId xmlns:a16="http://schemas.microsoft.com/office/drawing/2014/main" id="{591BD1E9-369F-FF69-ADDE-D15A486B2E44}"/>
              </a:ext>
            </a:extLst>
          </p:cNvPr>
          <p:cNvSpPr/>
          <p:nvPr/>
        </p:nvSpPr>
        <p:spPr>
          <a:xfrm>
            <a:off x="12603146" y="4607665"/>
            <a:ext cx="4228505" cy="868680"/>
          </a:xfrm>
          <a:prstGeom prst="rect">
            <a:avLst/>
          </a:prstGeom>
          <a:noFill/>
          <a:ln/>
        </p:spPr>
        <p:txBody>
          <a:bodyPr wrap="square" lIns="0" tIns="0" rIns="0" bIns="0" rtlCol="0" anchor="t"/>
          <a:lstStyle/>
          <a:p>
            <a:pPr marL="0" indent="0" algn="l">
              <a:lnSpc>
                <a:spcPct val="150000"/>
              </a:lnSpc>
              <a:buNone/>
            </a:pPr>
            <a:r>
              <a:rPr lang="en-US" dirty="0">
                <a:solidFill>
                  <a:srgbClr val="6F655D"/>
                </a:solidFill>
                <a:highlight>
                  <a:srgbClr val="E1C2C2"/>
                </a:highlight>
                <a:latin typeface="Arial" panose="020B0604020202020204" pitchFamily="34" charset="0"/>
                <a:ea typeface="Public Sans" pitchFamily="34" charset="-122"/>
                <a:cs typeface="Arial" panose="020B0604020202020204" pitchFamily="34" charset="0"/>
              </a:rPr>
              <a:t>Impact:</a:t>
            </a:r>
            <a:r>
              <a:rPr lang="en-US" dirty="0">
                <a:solidFill>
                  <a:srgbClr val="6F655D"/>
                </a:solidFill>
                <a:latin typeface="Arial" panose="020B0604020202020204" pitchFamily="34" charset="0"/>
                <a:ea typeface="Public Sans" pitchFamily="34" charset="-122"/>
                <a:cs typeface="Arial" panose="020B0604020202020204" pitchFamily="34" charset="0"/>
              </a:rPr>
              <a:t> Allowed poor practice to continue unchallenged, enabling unsafe care to become normalised (Francis 2013).</a:t>
            </a:r>
            <a:endParaRPr lang="en-US" dirty="0">
              <a:latin typeface="Arial" panose="020B0604020202020204" pitchFamily="34" charset="0"/>
              <a:cs typeface="Arial" panose="020B0604020202020204" pitchFamily="34" charset="0"/>
            </a:endParaRPr>
          </a:p>
        </p:txBody>
      </p:sp>
      <p:sp>
        <p:nvSpPr>
          <p:cNvPr id="22" name="Text 16">
            <a:extLst>
              <a:ext uri="{FF2B5EF4-FFF2-40B4-BE49-F238E27FC236}">
                <a16:creationId xmlns:a16="http://schemas.microsoft.com/office/drawing/2014/main" id="{424826CB-3C7C-7769-D775-BAADD28FBFE7}"/>
              </a:ext>
            </a:extLst>
          </p:cNvPr>
          <p:cNvSpPr/>
          <p:nvPr/>
        </p:nvSpPr>
        <p:spPr>
          <a:xfrm>
            <a:off x="791647" y="6263040"/>
            <a:ext cx="180856" cy="226100"/>
          </a:xfrm>
          <a:prstGeom prst="rect">
            <a:avLst/>
          </a:prstGeom>
          <a:noFill/>
          <a:ln/>
        </p:spPr>
        <p:txBody>
          <a:bodyPr wrap="none" lIns="0" tIns="0" rIns="0" bIns="0" rtlCol="0" anchor="t"/>
          <a:lstStyle/>
          <a:p>
            <a:pPr marL="0" indent="0" algn="l">
              <a:lnSpc>
                <a:spcPct val="150000"/>
              </a:lnSpc>
              <a:buNone/>
            </a:pPr>
            <a:r>
              <a:rPr lang="en-US" dirty="0">
                <a:solidFill>
                  <a:srgbClr val="6F655D"/>
                </a:solidFill>
                <a:latin typeface="Arial" panose="020B0604020202020204" pitchFamily="34" charset="0"/>
                <a:ea typeface="Playfair Display Light" pitchFamily="34" charset="-122"/>
                <a:cs typeface="Arial" panose="020B0604020202020204" pitchFamily="34" charset="0"/>
              </a:rPr>
              <a:t>04</a:t>
            </a:r>
            <a:endParaRPr lang="en-US" dirty="0">
              <a:latin typeface="Arial" panose="020B0604020202020204" pitchFamily="34" charset="0"/>
              <a:cs typeface="Arial" panose="020B0604020202020204" pitchFamily="34" charset="0"/>
            </a:endParaRPr>
          </a:p>
        </p:txBody>
      </p:sp>
      <p:sp>
        <p:nvSpPr>
          <p:cNvPr id="23" name="Shape 17">
            <a:extLst>
              <a:ext uri="{FF2B5EF4-FFF2-40B4-BE49-F238E27FC236}">
                <a16:creationId xmlns:a16="http://schemas.microsoft.com/office/drawing/2014/main" id="{62AB4122-7375-93DA-803C-55DA946EFC85}"/>
              </a:ext>
            </a:extLst>
          </p:cNvPr>
          <p:cNvSpPr/>
          <p:nvPr/>
        </p:nvSpPr>
        <p:spPr>
          <a:xfrm>
            <a:off x="791647" y="6712919"/>
            <a:ext cx="6433066" cy="22860"/>
          </a:xfrm>
          <a:prstGeom prst="rect">
            <a:avLst/>
          </a:prstGeom>
          <a:solidFill>
            <a:srgbClr val="E1C2C2"/>
          </a:solidFill>
          <a:ln/>
        </p:spPr>
      </p:sp>
      <p:sp>
        <p:nvSpPr>
          <p:cNvPr id="24" name="Text 18">
            <a:extLst>
              <a:ext uri="{FF2B5EF4-FFF2-40B4-BE49-F238E27FC236}">
                <a16:creationId xmlns:a16="http://schemas.microsoft.com/office/drawing/2014/main" id="{9377942E-688B-49C6-3C6F-21223C1B8AA3}"/>
              </a:ext>
            </a:extLst>
          </p:cNvPr>
          <p:cNvSpPr/>
          <p:nvPr/>
        </p:nvSpPr>
        <p:spPr>
          <a:xfrm>
            <a:off x="791647" y="6849008"/>
            <a:ext cx="2914055" cy="282773"/>
          </a:xfrm>
          <a:prstGeom prst="rect">
            <a:avLst/>
          </a:prstGeom>
          <a:noFill/>
          <a:ln/>
        </p:spPr>
        <p:txBody>
          <a:bodyPr wrap="none" lIns="0" tIns="0" rIns="0" bIns="0" rtlCol="0" anchor="t"/>
          <a:lstStyle/>
          <a:p>
            <a:pPr marL="0" indent="0" algn="l">
              <a:lnSpc>
                <a:spcPct val="150000"/>
              </a:lnSpc>
              <a:buNone/>
            </a:pPr>
            <a:r>
              <a:rPr lang="en-US" sz="2000" b="1" dirty="0">
                <a:solidFill>
                  <a:schemeClr val="accent1">
                    <a:lumMod val="75000"/>
                  </a:schemeClr>
                </a:solidFill>
                <a:latin typeface="Arial" panose="020B0604020202020204" pitchFamily="34" charset="0"/>
                <a:ea typeface="Playfair Display Semi Bold" pitchFamily="34" charset="-122"/>
                <a:cs typeface="Arial" panose="020B0604020202020204" pitchFamily="34" charset="0"/>
              </a:rPr>
              <a:t>Performance Target Policies</a:t>
            </a:r>
            <a:endParaRPr lang="en-US" sz="2000" b="1" dirty="0">
              <a:solidFill>
                <a:schemeClr val="accent1">
                  <a:lumMod val="75000"/>
                </a:schemeClr>
              </a:solidFill>
              <a:latin typeface="Arial" panose="020B0604020202020204" pitchFamily="34" charset="0"/>
              <a:cs typeface="Arial" panose="020B0604020202020204" pitchFamily="34" charset="0"/>
            </a:endParaRPr>
          </a:p>
        </p:txBody>
      </p:sp>
      <p:sp>
        <p:nvSpPr>
          <p:cNvPr id="25" name="Text 19">
            <a:extLst>
              <a:ext uri="{FF2B5EF4-FFF2-40B4-BE49-F238E27FC236}">
                <a16:creationId xmlns:a16="http://schemas.microsoft.com/office/drawing/2014/main" id="{BF7E93C8-9835-CB4F-0A6C-0C5D5BA88A13}"/>
              </a:ext>
            </a:extLst>
          </p:cNvPr>
          <p:cNvSpPr/>
          <p:nvPr/>
        </p:nvSpPr>
        <p:spPr>
          <a:xfrm>
            <a:off x="791647" y="7538589"/>
            <a:ext cx="6433066" cy="868680"/>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latin typeface="Arial" panose="020B0604020202020204" pitchFamily="34" charset="0"/>
                <a:ea typeface="Public Sans" pitchFamily="34" charset="-122"/>
                <a:cs typeface="Arial" panose="020B0604020202020204" pitchFamily="34" charset="0"/>
              </a:rPr>
              <a:t>National performance mandates placed strong emphasis on meeting time-based targets, which MSFT pursued at the expense of safe staffing levels (Francis 2013).</a:t>
            </a:r>
            <a:endParaRPr lang="en-US" dirty="0">
              <a:latin typeface="Arial" panose="020B0604020202020204" pitchFamily="34" charset="0"/>
              <a:cs typeface="Arial" panose="020B0604020202020204" pitchFamily="34" charset="0"/>
            </a:endParaRPr>
          </a:p>
        </p:txBody>
      </p:sp>
      <p:sp>
        <p:nvSpPr>
          <p:cNvPr id="26" name="Text 20">
            <a:extLst>
              <a:ext uri="{FF2B5EF4-FFF2-40B4-BE49-F238E27FC236}">
                <a16:creationId xmlns:a16="http://schemas.microsoft.com/office/drawing/2014/main" id="{5BF8500C-BBFB-A379-B625-2044CFF4EA01}"/>
              </a:ext>
            </a:extLst>
          </p:cNvPr>
          <p:cNvSpPr/>
          <p:nvPr/>
        </p:nvSpPr>
        <p:spPr>
          <a:xfrm>
            <a:off x="791647" y="8886699"/>
            <a:ext cx="6433066" cy="579120"/>
          </a:xfrm>
          <a:prstGeom prst="rect">
            <a:avLst/>
          </a:prstGeom>
          <a:noFill/>
          <a:ln/>
        </p:spPr>
        <p:txBody>
          <a:bodyPr wrap="square" lIns="0" tIns="0" rIns="0" bIns="0" rtlCol="0" anchor="t"/>
          <a:lstStyle/>
          <a:p>
            <a:pPr marL="0" indent="0" algn="l">
              <a:lnSpc>
                <a:spcPct val="150000"/>
              </a:lnSpc>
              <a:buNone/>
            </a:pPr>
            <a:r>
              <a:rPr lang="en-US" dirty="0">
                <a:solidFill>
                  <a:srgbClr val="6F655D"/>
                </a:solidFill>
                <a:highlight>
                  <a:srgbClr val="E1C2C2"/>
                </a:highlight>
                <a:latin typeface="Arial" panose="020B0604020202020204" pitchFamily="34" charset="0"/>
                <a:ea typeface="Public Sans" pitchFamily="34" charset="-122"/>
                <a:cs typeface="Arial" panose="020B0604020202020204" pitchFamily="34" charset="0"/>
              </a:rPr>
              <a:t>Impact:</a:t>
            </a:r>
            <a:r>
              <a:rPr lang="en-US" dirty="0">
                <a:solidFill>
                  <a:srgbClr val="6F655D"/>
                </a:solidFill>
                <a:latin typeface="Arial" panose="020B0604020202020204" pitchFamily="34" charset="0"/>
                <a:ea typeface="Public Sans" pitchFamily="34" charset="-122"/>
                <a:cs typeface="Arial" panose="020B0604020202020204" pitchFamily="34" charset="0"/>
              </a:rPr>
              <a:t> Clinical priorities became distorted toward target achievement, not patient need (Healthcare Commission 2009).</a:t>
            </a:r>
            <a:endParaRPr lang="en-US" dirty="0">
              <a:latin typeface="Arial" panose="020B0604020202020204" pitchFamily="34" charset="0"/>
              <a:cs typeface="Arial" panose="020B0604020202020204" pitchFamily="34" charset="0"/>
            </a:endParaRPr>
          </a:p>
        </p:txBody>
      </p:sp>
      <p:sp>
        <p:nvSpPr>
          <p:cNvPr id="27" name="Text 21">
            <a:extLst>
              <a:ext uri="{FF2B5EF4-FFF2-40B4-BE49-F238E27FC236}">
                <a16:creationId xmlns:a16="http://schemas.microsoft.com/office/drawing/2014/main" id="{3B2FFDDE-C131-A4E7-4B89-58DD2FF52C01}"/>
              </a:ext>
            </a:extLst>
          </p:cNvPr>
          <p:cNvSpPr/>
          <p:nvPr/>
        </p:nvSpPr>
        <p:spPr>
          <a:xfrm>
            <a:off x="9134959" y="6267565"/>
            <a:ext cx="180856" cy="226100"/>
          </a:xfrm>
          <a:prstGeom prst="rect">
            <a:avLst/>
          </a:prstGeom>
          <a:noFill/>
          <a:ln/>
        </p:spPr>
        <p:txBody>
          <a:bodyPr wrap="none" lIns="0" tIns="0" rIns="0" bIns="0" rtlCol="0" anchor="t"/>
          <a:lstStyle/>
          <a:p>
            <a:pPr marL="0" indent="0" algn="l">
              <a:lnSpc>
                <a:spcPct val="150000"/>
              </a:lnSpc>
              <a:buNone/>
            </a:pPr>
            <a:r>
              <a:rPr lang="en-US" dirty="0">
                <a:solidFill>
                  <a:srgbClr val="6F655D"/>
                </a:solidFill>
                <a:latin typeface="Arial" panose="020B0604020202020204" pitchFamily="34" charset="0"/>
                <a:ea typeface="Playfair Display Light" pitchFamily="34" charset="-122"/>
                <a:cs typeface="Arial" panose="020B0604020202020204" pitchFamily="34" charset="0"/>
              </a:rPr>
              <a:t>05</a:t>
            </a:r>
            <a:endParaRPr lang="en-US" dirty="0">
              <a:latin typeface="Arial" panose="020B0604020202020204" pitchFamily="34" charset="0"/>
              <a:cs typeface="Arial" panose="020B0604020202020204" pitchFamily="34" charset="0"/>
            </a:endParaRPr>
          </a:p>
        </p:txBody>
      </p:sp>
      <p:sp>
        <p:nvSpPr>
          <p:cNvPr id="28" name="Shape 22">
            <a:extLst>
              <a:ext uri="{FF2B5EF4-FFF2-40B4-BE49-F238E27FC236}">
                <a16:creationId xmlns:a16="http://schemas.microsoft.com/office/drawing/2014/main" id="{CB276C84-7BC3-4018-CA0B-FB06F136D911}"/>
              </a:ext>
            </a:extLst>
          </p:cNvPr>
          <p:cNvSpPr/>
          <p:nvPr/>
        </p:nvSpPr>
        <p:spPr>
          <a:xfrm>
            <a:off x="9144000" y="6712919"/>
            <a:ext cx="6433185" cy="22860"/>
          </a:xfrm>
          <a:prstGeom prst="rect">
            <a:avLst/>
          </a:prstGeom>
          <a:solidFill>
            <a:srgbClr val="CCC4EC"/>
          </a:solidFill>
          <a:ln/>
        </p:spPr>
      </p:sp>
      <p:sp>
        <p:nvSpPr>
          <p:cNvPr id="29" name="Text 23">
            <a:extLst>
              <a:ext uri="{FF2B5EF4-FFF2-40B4-BE49-F238E27FC236}">
                <a16:creationId xmlns:a16="http://schemas.microsoft.com/office/drawing/2014/main" id="{DF44EC6E-DF5C-2A90-70FE-E856F7E94350}"/>
              </a:ext>
            </a:extLst>
          </p:cNvPr>
          <p:cNvSpPr/>
          <p:nvPr/>
        </p:nvSpPr>
        <p:spPr>
          <a:xfrm>
            <a:off x="9144000" y="6849008"/>
            <a:ext cx="3717608" cy="282773"/>
          </a:xfrm>
          <a:prstGeom prst="rect">
            <a:avLst/>
          </a:prstGeom>
          <a:noFill/>
          <a:ln/>
        </p:spPr>
        <p:txBody>
          <a:bodyPr wrap="none" lIns="0" tIns="0" rIns="0" bIns="0" rtlCol="0" anchor="t"/>
          <a:lstStyle/>
          <a:p>
            <a:pPr marL="0" indent="0" algn="l">
              <a:lnSpc>
                <a:spcPct val="150000"/>
              </a:lnSpc>
              <a:buNone/>
            </a:pPr>
            <a:r>
              <a:rPr lang="en-US" sz="2000" b="1" dirty="0">
                <a:solidFill>
                  <a:schemeClr val="accent4">
                    <a:lumMod val="50000"/>
                  </a:schemeClr>
                </a:solidFill>
                <a:latin typeface="Arial" panose="020B0604020202020204" pitchFamily="34" charset="0"/>
                <a:ea typeface="Playfair Display Semi Bold" pitchFamily="34" charset="-122"/>
                <a:cs typeface="Arial" panose="020B0604020202020204" pitchFamily="34" charset="0"/>
              </a:rPr>
              <a:t>Policy Failures in Safety Intelligence</a:t>
            </a:r>
            <a:endParaRPr lang="en-US" sz="2000" b="1" dirty="0">
              <a:solidFill>
                <a:schemeClr val="accent4">
                  <a:lumMod val="50000"/>
                </a:schemeClr>
              </a:solidFill>
              <a:latin typeface="Arial" panose="020B0604020202020204" pitchFamily="34" charset="0"/>
              <a:cs typeface="Arial" panose="020B0604020202020204" pitchFamily="34" charset="0"/>
            </a:endParaRPr>
          </a:p>
        </p:txBody>
      </p:sp>
      <p:sp>
        <p:nvSpPr>
          <p:cNvPr id="30" name="Text 24">
            <a:extLst>
              <a:ext uri="{FF2B5EF4-FFF2-40B4-BE49-F238E27FC236}">
                <a16:creationId xmlns:a16="http://schemas.microsoft.com/office/drawing/2014/main" id="{6A963206-167E-75F2-4F8F-21473BB31413}"/>
              </a:ext>
            </a:extLst>
          </p:cNvPr>
          <p:cNvSpPr/>
          <p:nvPr/>
        </p:nvSpPr>
        <p:spPr>
          <a:xfrm>
            <a:off x="9111018" y="7464085"/>
            <a:ext cx="6433185" cy="868680"/>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latin typeface="Arial" panose="020B0604020202020204" pitchFamily="34" charset="0"/>
                <a:ea typeface="Public Sans" pitchFamily="34" charset="-122"/>
                <a:cs typeface="Arial" panose="020B0604020202020204" pitchFamily="34" charset="0"/>
              </a:rPr>
              <a:t>National systems for mortality monitoring lacked clear requirements for mandatory escalation, enabling MSFT to dismiss high HSMR rates (Healthcare Commission 2009).</a:t>
            </a:r>
            <a:endParaRPr lang="en-US" dirty="0">
              <a:latin typeface="Arial" panose="020B0604020202020204" pitchFamily="34" charset="0"/>
              <a:cs typeface="Arial" panose="020B0604020202020204" pitchFamily="34" charset="0"/>
            </a:endParaRPr>
          </a:p>
        </p:txBody>
      </p:sp>
      <p:sp>
        <p:nvSpPr>
          <p:cNvPr id="31" name="Text 25">
            <a:extLst>
              <a:ext uri="{FF2B5EF4-FFF2-40B4-BE49-F238E27FC236}">
                <a16:creationId xmlns:a16="http://schemas.microsoft.com/office/drawing/2014/main" id="{781478E3-51BB-F448-156E-4330AD23040F}"/>
              </a:ext>
            </a:extLst>
          </p:cNvPr>
          <p:cNvSpPr/>
          <p:nvPr/>
        </p:nvSpPr>
        <p:spPr>
          <a:xfrm>
            <a:off x="9134959" y="8811753"/>
            <a:ext cx="6433185" cy="579120"/>
          </a:xfrm>
          <a:prstGeom prst="rect">
            <a:avLst/>
          </a:prstGeom>
          <a:noFill/>
          <a:ln/>
        </p:spPr>
        <p:txBody>
          <a:bodyPr wrap="square" lIns="0" tIns="0" rIns="0" bIns="0" rtlCol="0" anchor="t"/>
          <a:lstStyle/>
          <a:p>
            <a:pPr marL="0" indent="0" algn="l">
              <a:lnSpc>
                <a:spcPct val="150000"/>
              </a:lnSpc>
              <a:buNone/>
            </a:pPr>
            <a:r>
              <a:rPr lang="en-US" dirty="0">
                <a:solidFill>
                  <a:srgbClr val="6F655D"/>
                </a:solidFill>
                <a:highlight>
                  <a:srgbClr val="E1C2C2"/>
                </a:highlight>
                <a:latin typeface="Arial" panose="020B0604020202020204" pitchFamily="34" charset="0"/>
                <a:ea typeface="Public Sans" pitchFamily="34" charset="-122"/>
                <a:cs typeface="Arial" panose="020B0604020202020204" pitchFamily="34" charset="0"/>
              </a:rPr>
              <a:t>Impact:</a:t>
            </a:r>
            <a:r>
              <a:rPr lang="en-US" dirty="0">
                <a:solidFill>
                  <a:srgbClr val="6F655D"/>
                </a:solidFill>
                <a:latin typeface="Arial" panose="020B0604020202020204" pitchFamily="34" charset="0"/>
                <a:ea typeface="Public Sans" pitchFamily="34" charset="-122"/>
                <a:cs typeface="Arial" panose="020B0604020202020204" pitchFamily="34" charset="0"/>
              </a:rPr>
              <a:t> Serious warning signs were not acted upon, allowing harmful care patterns to persist (Francis 2013).</a:t>
            </a:r>
            <a:endParaRPr lang="en-US" dirty="0">
              <a:latin typeface="Arial" panose="020B0604020202020204" pitchFamily="34" charset="0"/>
              <a:cs typeface="Arial" panose="020B0604020202020204" pitchFamily="34" charset="0"/>
            </a:endParaRPr>
          </a:p>
        </p:txBody>
      </p:sp>
      <p:sp>
        <p:nvSpPr>
          <p:cNvPr id="32" name="Freeform 12">
            <a:extLst>
              <a:ext uri="{FF2B5EF4-FFF2-40B4-BE49-F238E27FC236}">
                <a16:creationId xmlns:a16="http://schemas.microsoft.com/office/drawing/2014/main" id="{050E4FF3-8AE9-0BD7-8DCE-C2ED5705B54D}"/>
              </a:ext>
            </a:extLst>
          </p:cNvPr>
          <p:cNvSpPr/>
          <p:nvPr/>
        </p:nvSpPr>
        <p:spPr>
          <a:xfrm rot="14625759">
            <a:off x="16350829" y="6856745"/>
            <a:ext cx="722054" cy="790040"/>
          </a:xfrm>
          <a:custGeom>
            <a:avLst/>
            <a:gdLst/>
            <a:ahLst/>
            <a:cxnLst/>
            <a:rect l="l" t="t" r="r" b="b"/>
            <a:pathLst>
              <a:path w="909023" h="909023">
                <a:moveTo>
                  <a:pt x="0" y="0"/>
                </a:moveTo>
                <a:lnTo>
                  <a:pt x="909023" y="0"/>
                </a:lnTo>
                <a:lnTo>
                  <a:pt x="909023" y="909023"/>
                </a:lnTo>
                <a:lnTo>
                  <a:pt x="0" y="909023"/>
                </a:lnTo>
                <a:lnTo>
                  <a:pt x="0" y="0"/>
                </a:lnTo>
                <a:close/>
              </a:path>
            </a:pathLst>
          </a:custGeom>
          <a:blipFill>
            <a:blip r:embed="rId3"/>
            <a:stretch>
              <a:fillRect/>
            </a:stretch>
          </a:blipFill>
        </p:spPr>
        <p:txBody>
          <a:bodyPr/>
          <a:lstStyle/>
          <a:p>
            <a:endParaRPr lang="en-IN" dirty="0"/>
          </a:p>
        </p:txBody>
      </p:sp>
      <p:grpSp>
        <p:nvGrpSpPr>
          <p:cNvPr id="33" name="Group 5">
            <a:extLst>
              <a:ext uri="{FF2B5EF4-FFF2-40B4-BE49-F238E27FC236}">
                <a16:creationId xmlns:a16="http://schemas.microsoft.com/office/drawing/2014/main" id="{23456FE7-6805-07A9-A2EA-72860FF32AC1}"/>
              </a:ext>
            </a:extLst>
          </p:cNvPr>
          <p:cNvGrpSpPr/>
          <p:nvPr/>
        </p:nvGrpSpPr>
        <p:grpSpPr>
          <a:xfrm>
            <a:off x="6248400" y="1407499"/>
            <a:ext cx="5460141" cy="4746838"/>
            <a:chOff x="0" y="0"/>
            <a:chExt cx="2022742" cy="1796177"/>
          </a:xfrm>
        </p:grpSpPr>
        <p:sp>
          <p:nvSpPr>
            <p:cNvPr id="34" name="Freeform 6">
              <a:extLst>
                <a:ext uri="{FF2B5EF4-FFF2-40B4-BE49-F238E27FC236}">
                  <a16:creationId xmlns:a16="http://schemas.microsoft.com/office/drawing/2014/main" id="{E258DF57-B43F-26E0-E98F-56459FFFDE93}"/>
                </a:ext>
              </a:extLst>
            </p:cNvPr>
            <p:cNvSpPr/>
            <p:nvPr/>
          </p:nvSpPr>
          <p:spPr>
            <a:xfrm>
              <a:off x="0" y="0"/>
              <a:ext cx="2022742" cy="1796177"/>
            </a:xfrm>
            <a:custGeom>
              <a:avLst/>
              <a:gdLst/>
              <a:ahLst/>
              <a:cxnLst/>
              <a:rect l="l" t="t" r="r" b="b"/>
              <a:pathLst>
                <a:path w="2022742" h="1796177">
                  <a:moveTo>
                    <a:pt x="13105" y="0"/>
                  </a:moveTo>
                  <a:lnTo>
                    <a:pt x="2009637" y="0"/>
                  </a:lnTo>
                  <a:cubicBezTo>
                    <a:pt x="2016875" y="0"/>
                    <a:pt x="2022742" y="5867"/>
                    <a:pt x="2022742" y="13105"/>
                  </a:cubicBezTo>
                  <a:lnTo>
                    <a:pt x="2022742" y="1783073"/>
                  </a:lnTo>
                  <a:cubicBezTo>
                    <a:pt x="2022742" y="1790310"/>
                    <a:pt x="2016875" y="1796177"/>
                    <a:pt x="2009637" y="1796177"/>
                  </a:cubicBezTo>
                  <a:lnTo>
                    <a:pt x="13105" y="1796177"/>
                  </a:lnTo>
                  <a:cubicBezTo>
                    <a:pt x="9629" y="1796177"/>
                    <a:pt x="6296" y="1794796"/>
                    <a:pt x="3838" y="1792339"/>
                  </a:cubicBezTo>
                  <a:cubicBezTo>
                    <a:pt x="1381" y="1789881"/>
                    <a:pt x="0" y="1786548"/>
                    <a:pt x="0" y="1783073"/>
                  </a:cubicBezTo>
                  <a:lnTo>
                    <a:pt x="0" y="13105"/>
                  </a:lnTo>
                  <a:cubicBezTo>
                    <a:pt x="0" y="9629"/>
                    <a:pt x="1381" y="6296"/>
                    <a:pt x="3838" y="3838"/>
                  </a:cubicBezTo>
                  <a:cubicBezTo>
                    <a:pt x="6296" y="1381"/>
                    <a:pt x="9629" y="0"/>
                    <a:pt x="13105" y="0"/>
                  </a:cubicBezTo>
                  <a:close/>
                </a:path>
              </a:pathLst>
            </a:custGeom>
            <a:solidFill>
              <a:srgbClr val="80C5B7">
                <a:alpha val="61961"/>
              </a:srgbClr>
            </a:solidFill>
          </p:spPr>
        </p:sp>
        <p:sp>
          <p:nvSpPr>
            <p:cNvPr id="35" name="TextBox 7">
              <a:extLst>
                <a:ext uri="{FF2B5EF4-FFF2-40B4-BE49-F238E27FC236}">
                  <a16:creationId xmlns:a16="http://schemas.microsoft.com/office/drawing/2014/main" id="{EB4EE268-7732-A8FE-4B0A-494DF4C08EC9}"/>
                </a:ext>
              </a:extLst>
            </p:cNvPr>
            <p:cNvSpPr txBox="1"/>
            <p:nvPr/>
          </p:nvSpPr>
          <p:spPr>
            <a:xfrm>
              <a:off x="0" y="38100"/>
              <a:ext cx="2022742" cy="1758077"/>
            </a:xfrm>
            <a:prstGeom prst="rect">
              <a:avLst/>
            </a:prstGeom>
          </p:spPr>
          <p:txBody>
            <a:bodyPr lIns="50800" tIns="50800" rIns="50800" bIns="50800" rtlCol="0" anchor="ctr"/>
            <a:lstStyle/>
            <a:p>
              <a:pPr algn="ctr">
                <a:lnSpc>
                  <a:spcPts val="2331"/>
                </a:lnSpc>
              </a:pPr>
              <a:endParaRPr/>
            </a:p>
          </p:txBody>
        </p:sp>
      </p:grpSp>
      <p:sp>
        <p:nvSpPr>
          <p:cNvPr id="36" name="Text 6">
            <a:extLst>
              <a:ext uri="{FF2B5EF4-FFF2-40B4-BE49-F238E27FC236}">
                <a16:creationId xmlns:a16="http://schemas.microsoft.com/office/drawing/2014/main" id="{E6994CFC-2C8E-7A5A-5441-B0731C3A7E42}"/>
              </a:ext>
            </a:extLst>
          </p:cNvPr>
          <p:cNvSpPr/>
          <p:nvPr/>
        </p:nvSpPr>
        <p:spPr>
          <a:xfrm>
            <a:off x="6750846" y="1541220"/>
            <a:ext cx="180856" cy="226100"/>
          </a:xfrm>
          <a:prstGeom prst="rect">
            <a:avLst/>
          </a:prstGeom>
          <a:noFill/>
          <a:ln/>
        </p:spPr>
        <p:txBody>
          <a:bodyPr wrap="none" lIns="0" tIns="0" rIns="0" bIns="0" rtlCol="0" anchor="t"/>
          <a:lstStyle/>
          <a:p>
            <a:pPr marL="0" indent="0" algn="l">
              <a:lnSpc>
                <a:spcPct val="150000"/>
              </a:lnSpc>
              <a:buNone/>
            </a:pPr>
            <a:r>
              <a:rPr lang="en-US" dirty="0">
                <a:solidFill>
                  <a:srgbClr val="6F655D"/>
                </a:solidFill>
                <a:latin typeface="Arial" panose="020B0604020202020204" pitchFamily="34" charset="0"/>
                <a:ea typeface="Playfair Display Light" pitchFamily="34" charset="-122"/>
                <a:cs typeface="Arial" panose="020B0604020202020204" pitchFamily="34" charset="0"/>
              </a:rPr>
              <a:t>02</a:t>
            </a:r>
            <a:endParaRPr lang="en-US" dirty="0">
              <a:latin typeface="Arial" panose="020B0604020202020204" pitchFamily="34" charset="0"/>
              <a:cs typeface="Arial" panose="020B0604020202020204" pitchFamily="34" charset="0"/>
            </a:endParaRPr>
          </a:p>
        </p:txBody>
      </p:sp>
      <p:sp>
        <p:nvSpPr>
          <p:cNvPr id="38" name="Text 8">
            <a:extLst>
              <a:ext uri="{FF2B5EF4-FFF2-40B4-BE49-F238E27FC236}">
                <a16:creationId xmlns:a16="http://schemas.microsoft.com/office/drawing/2014/main" id="{3BE7C59C-338B-A8C2-CE0D-91846A1F81BA}"/>
              </a:ext>
            </a:extLst>
          </p:cNvPr>
          <p:cNvSpPr/>
          <p:nvPr/>
        </p:nvSpPr>
        <p:spPr>
          <a:xfrm>
            <a:off x="6709503" y="1966702"/>
            <a:ext cx="2658547" cy="282773"/>
          </a:xfrm>
          <a:prstGeom prst="rect">
            <a:avLst/>
          </a:prstGeom>
          <a:noFill/>
          <a:ln/>
        </p:spPr>
        <p:txBody>
          <a:bodyPr wrap="none" lIns="0" tIns="0" rIns="0" bIns="0" rtlCol="0" anchor="t"/>
          <a:lstStyle/>
          <a:p>
            <a:pPr marL="0" indent="0" algn="l">
              <a:lnSpc>
                <a:spcPct val="150000"/>
              </a:lnSpc>
              <a:buNone/>
            </a:pPr>
            <a:r>
              <a:rPr lang="en-US" sz="2000" b="1" dirty="0">
                <a:solidFill>
                  <a:schemeClr val="accent6">
                    <a:lumMod val="50000"/>
                  </a:schemeClr>
                </a:solidFill>
                <a:latin typeface="Arial" panose="020B0604020202020204" pitchFamily="34" charset="0"/>
                <a:ea typeface="Playfair Display Semi Bold" pitchFamily="34" charset="-122"/>
                <a:cs typeface="Arial" panose="020B0604020202020204" pitchFamily="34" charset="0"/>
              </a:rPr>
              <a:t>Financial Control Policies</a:t>
            </a:r>
            <a:endParaRPr lang="en-US" sz="2000" b="1" dirty="0">
              <a:solidFill>
                <a:schemeClr val="accent6">
                  <a:lumMod val="50000"/>
                </a:schemeClr>
              </a:solidFill>
              <a:latin typeface="Arial" panose="020B0604020202020204" pitchFamily="34" charset="0"/>
              <a:cs typeface="Arial" panose="020B0604020202020204" pitchFamily="34" charset="0"/>
            </a:endParaRPr>
          </a:p>
        </p:txBody>
      </p:sp>
      <p:sp>
        <p:nvSpPr>
          <p:cNvPr id="39" name="Text 9">
            <a:extLst>
              <a:ext uri="{FF2B5EF4-FFF2-40B4-BE49-F238E27FC236}">
                <a16:creationId xmlns:a16="http://schemas.microsoft.com/office/drawing/2014/main" id="{73B199CA-64FA-E04B-9404-4AA3608BD358}"/>
              </a:ext>
            </a:extLst>
          </p:cNvPr>
          <p:cNvSpPr/>
          <p:nvPr/>
        </p:nvSpPr>
        <p:spPr>
          <a:xfrm>
            <a:off x="6514288" y="2713357"/>
            <a:ext cx="4869247" cy="1158240"/>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latin typeface="Arial" panose="020B0604020202020204" pitchFamily="34" charset="0"/>
                <a:ea typeface="Public Sans" pitchFamily="34" charset="-122"/>
                <a:cs typeface="Arial" panose="020B0604020202020204" pitchFamily="34" charset="0"/>
              </a:rPr>
              <a:t>National efficiency programmes incentivised cost-reductions without adequate safeguards for patient safety, leading MSFT to remove more than 150 staff posts (Francis 2013).</a:t>
            </a:r>
            <a:endParaRPr lang="en-US" dirty="0">
              <a:latin typeface="Arial" panose="020B0604020202020204" pitchFamily="34" charset="0"/>
              <a:cs typeface="Arial" panose="020B0604020202020204" pitchFamily="34" charset="0"/>
            </a:endParaRPr>
          </a:p>
        </p:txBody>
      </p:sp>
      <p:sp>
        <p:nvSpPr>
          <p:cNvPr id="40" name="Text 10">
            <a:extLst>
              <a:ext uri="{FF2B5EF4-FFF2-40B4-BE49-F238E27FC236}">
                <a16:creationId xmlns:a16="http://schemas.microsoft.com/office/drawing/2014/main" id="{4E1DFCA7-2095-88FC-21D8-91AFED679C94}"/>
              </a:ext>
            </a:extLst>
          </p:cNvPr>
          <p:cNvSpPr/>
          <p:nvPr/>
        </p:nvSpPr>
        <p:spPr>
          <a:xfrm>
            <a:off x="6514288" y="4685254"/>
            <a:ext cx="5185541" cy="868680"/>
          </a:xfrm>
          <a:prstGeom prst="rect">
            <a:avLst/>
          </a:prstGeom>
          <a:noFill/>
          <a:ln/>
        </p:spPr>
        <p:txBody>
          <a:bodyPr wrap="square" lIns="0" tIns="0" rIns="0" bIns="0" rtlCol="0" anchor="t"/>
          <a:lstStyle/>
          <a:p>
            <a:pPr marL="0" indent="0" algn="l">
              <a:lnSpc>
                <a:spcPct val="150000"/>
              </a:lnSpc>
              <a:buNone/>
            </a:pPr>
            <a:r>
              <a:rPr lang="en-US" dirty="0">
                <a:solidFill>
                  <a:srgbClr val="6F655D"/>
                </a:solidFill>
                <a:highlight>
                  <a:srgbClr val="E1C2C2"/>
                </a:highlight>
                <a:latin typeface="Arial" panose="020B0604020202020204" pitchFamily="34" charset="0"/>
                <a:ea typeface="Public Sans" pitchFamily="34" charset="-122"/>
                <a:cs typeface="Arial" panose="020B0604020202020204" pitchFamily="34" charset="0"/>
              </a:rPr>
              <a:t>Impact:</a:t>
            </a:r>
            <a:r>
              <a:rPr lang="en-US" dirty="0">
                <a:solidFill>
                  <a:srgbClr val="6F655D"/>
                </a:solidFill>
                <a:latin typeface="Arial" panose="020B0604020202020204" pitchFamily="34" charset="0"/>
                <a:ea typeface="Public Sans" pitchFamily="34" charset="-122"/>
                <a:cs typeface="Arial" panose="020B0604020202020204" pitchFamily="34" charset="0"/>
              </a:rPr>
              <a:t> Resulted in rushed care, missed observations, and delayed responses (Healthcare Commission 2009).</a:t>
            </a:r>
            <a:endParaRPr lang="en-US" dirty="0">
              <a:latin typeface="Arial" panose="020B0604020202020204" pitchFamily="34" charset="0"/>
              <a:cs typeface="Arial" panose="020B0604020202020204" pitchFamily="34" charset="0"/>
            </a:endParaRPr>
          </a:p>
        </p:txBody>
      </p:sp>
      <p:sp>
        <p:nvSpPr>
          <p:cNvPr id="42" name="Shape 7">
            <a:extLst>
              <a:ext uri="{FF2B5EF4-FFF2-40B4-BE49-F238E27FC236}">
                <a16:creationId xmlns:a16="http://schemas.microsoft.com/office/drawing/2014/main" id="{0EBEE69E-C8DD-BE3B-9EFB-C95406BF7CC3}"/>
              </a:ext>
            </a:extLst>
          </p:cNvPr>
          <p:cNvSpPr/>
          <p:nvPr/>
        </p:nvSpPr>
        <p:spPr>
          <a:xfrm>
            <a:off x="6839294" y="1955615"/>
            <a:ext cx="4228505" cy="22860"/>
          </a:xfrm>
          <a:prstGeom prst="rect">
            <a:avLst/>
          </a:prstGeom>
          <a:solidFill>
            <a:srgbClr val="CCC4EC"/>
          </a:solidFill>
          <a:ln/>
        </p:spPr>
      </p:sp>
    </p:spTree>
    <p:extLst>
      <p:ext uri="{BB962C8B-B14F-4D97-AF65-F5344CB8AC3E}">
        <p14:creationId xmlns:p14="http://schemas.microsoft.com/office/powerpoint/2010/main" val="4019433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fade">
                                      <p:cBhvr>
                                        <p:cTn id="12" dur="1000"/>
                                        <p:tgtEl>
                                          <p:spTgt spid="33"/>
                                        </p:tgtEl>
                                      </p:cBhvr>
                                    </p:animEffect>
                                    <p:anim calcmode="lin" valueType="num">
                                      <p:cBhvr>
                                        <p:cTn id="13" dur="1000" fill="hold"/>
                                        <p:tgtEl>
                                          <p:spTgt spid="33"/>
                                        </p:tgtEl>
                                        <p:attrNameLst>
                                          <p:attrName>ppt_x</p:attrName>
                                        </p:attrNameLst>
                                      </p:cBhvr>
                                      <p:tavLst>
                                        <p:tav tm="0">
                                          <p:val>
                                            <p:strVal val="#ppt_x"/>
                                          </p:val>
                                        </p:tav>
                                        <p:tav tm="100000">
                                          <p:val>
                                            <p:strVal val="#ppt_x"/>
                                          </p:val>
                                        </p:tav>
                                      </p:tavLst>
                                    </p:anim>
                                    <p:anim calcmode="lin" valueType="num">
                                      <p:cBhvr>
                                        <p:cTn id="14"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C99A12-C42E-4A22-9329-8121B7D7569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093BE80-C689-89AD-DD93-12AF0A5CC3FA}"/>
              </a:ext>
            </a:extLst>
          </p:cNvPr>
          <p:cNvSpPr/>
          <p:nvPr/>
        </p:nvSpPr>
        <p:spPr>
          <a:xfrm rot="-2330928">
            <a:off x="-1203733" y="-4598012"/>
            <a:ext cx="20695466" cy="19483024"/>
          </a:xfrm>
          <a:custGeom>
            <a:avLst/>
            <a:gdLst/>
            <a:ahLst/>
            <a:cxnLst/>
            <a:rect l="l" t="t" r="r" b="b"/>
            <a:pathLst>
              <a:path w="20695466" h="19483024">
                <a:moveTo>
                  <a:pt x="6452701" y="0"/>
                </a:moveTo>
                <a:lnTo>
                  <a:pt x="20695466" y="11471469"/>
                </a:lnTo>
                <a:lnTo>
                  <a:pt x="14242765" y="19483024"/>
                </a:lnTo>
                <a:lnTo>
                  <a:pt x="0" y="8011555"/>
                </a:lnTo>
                <a:lnTo>
                  <a:pt x="6452701" y="0"/>
                </a:lnTo>
                <a:close/>
              </a:path>
            </a:pathLst>
          </a:custGeom>
          <a:blipFill>
            <a:blip r:embed="rId2"/>
            <a:stretch>
              <a:fillRect l="-23944" t="-33019" r="-20124" b="-22744"/>
            </a:stretch>
          </a:blipFill>
        </p:spPr>
      </p:sp>
      <p:grpSp>
        <p:nvGrpSpPr>
          <p:cNvPr id="16" name="Group 3">
            <a:extLst>
              <a:ext uri="{FF2B5EF4-FFF2-40B4-BE49-F238E27FC236}">
                <a16:creationId xmlns:a16="http://schemas.microsoft.com/office/drawing/2014/main" id="{41E07850-EF03-C7E7-1DE2-1FE5127B7F73}"/>
              </a:ext>
            </a:extLst>
          </p:cNvPr>
          <p:cNvGrpSpPr/>
          <p:nvPr/>
        </p:nvGrpSpPr>
        <p:grpSpPr>
          <a:xfrm>
            <a:off x="408488" y="449355"/>
            <a:ext cx="17471024" cy="9349650"/>
            <a:chOff x="0" y="0"/>
            <a:chExt cx="4274726" cy="2167467"/>
          </a:xfrm>
        </p:grpSpPr>
        <p:sp>
          <p:nvSpPr>
            <p:cNvPr id="17" name="Freeform 4">
              <a:extLst>
                <a:ext uri="{FF2B5EF4-FFF2-40B4-BE49-F238E27FC236}">
                  <a16:creationId xmlns:a16="http://schemas.microsoft.com/office/drawing/2014/main" id="{210F0F3D-D98A-3326-BB14-D3DD151596AF}"/>
                </a:ext>
              </a:extLst>
            </p:cNvPr>
            <p:cNvSpPr/>
            <p:nvPr/>
          </p:nvSpPr>
          <p:spPr>
            <a:xfrm>
              <a:off x="0" y="0"/>
              <a:ext cx="4274726" cy="2167467"/>
            </a:xfrm>
            <a:custGeom>
              <a:avLst/>
              <a:gdLst/>
              <a:ahLst/>
              <a:cxnLst/>
              <a:rect l="l" t="t" r="r" b="b"/>
              <a:pathLst>
                <a:path w="4274726" h="2167467">
                  <a:moveTo>
                    <a:pt x="7155" y="0"/>
                  </a:moveTo>
                  <a:lnTo>
                    <a:pt x="4267571" y="0"/>
                  </a:lnTo>
                  <a:cubicBezTo>
                    <a:pt x="4271523" y="0"/>
                    <a:pt x="4274726" y="3203"/>
                    <a:pt x="4274726" y="7155"/>
                  </a:cubicBezTo>
                  <a:lnTo>
                    <a:pt x="4274726" y="2160312"/>
                  </a:lnTo>
                  <a:cubicBezTo>
                    <a:pt x="4274726" y="2162209"/>
                    <a:pt x="4273972" y="2164029"/>
                    <a:pt x="4272630" y="2165371"/>
                  </a:cubicBezTo>
                  <a:cubicBezTo>
                    <a:pt x="4271289" y="2166713"/>
                    <a:pt x="4269468" y="2167467"/>
                    <a:pt x="4267571" y="2167467"/>
                  </a:cubicBezTo>
                  <a:lnTo>
                    <a:pt x="7155" y="2167467"/>
                  </a:lnTo>
                  <a:cubicBezTo>
                    <a:pt x="5257" y="2167467"/>
                    <a:pt x="3437" y="2166713"/>
                    <a:pt x="2096" y="2165371"/>
                  </a:cubicBezTo>
                  <a:cubicBezTo>
                    <a:pt x="754" y="2164029"/>
                    <a:pt x="0" y="2162209"/>
                    <a:pt x="0" y="2160312"/>
                  </a:cubicBezTo>
                  <a:lnTo>
                    <a:pt x="0" y="7155"/>
                  </a:lnTo>
                  <a:cubicBezTo>
                    <a:pt x="0" y="5257"/>
                    <a:pt x="754" y="3437"/>
                    <a:pt x="2096" y="2096"/>
                  </a:cubicBezTo>
                  <a:cubicBezTo>
                    <a:pt x="3437" y="754"/>
                    <a:pt x="5257" y="0"/>
                    <a:pt x="7155" y="0"/>
                  </a:cubicBezTo>
                  <a:close/>
                </a:path>
              </a:pathLst>
            </a:custGeom>
            <a:solidFill>
              <a:srgbClr val="FFFFFF">
                <a:alpha val="57647"/>
              </a:srgbClr>
            </a:solidFill>
          </p:spPr>
        </p:sp>
        <p:sp>
          <p:nvSpPr>
            <p:cNvPr id="18" name="TextBox 5">
              <a:extLst>
                <a:ext uri="{FF2B5EF4-FFF2-40B4-BE49-F238E27FC236}">
                  <a16:creationId xmlns:a16="http://schemas.microsoft.com/office/drawing/2014/main" id="{9A994C79-FB68-066B-58EE-061746F6DC83}"/>
                </a:ext>
              </a:extLst>
            </p:cNvPr>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3" name="Text 0">
            <a:extLst>
              <a:ext uri="{FF2B5EF4-FFF2-40B4-BE49-F238E27FC236}">
                <a16:creationId xmlns:a16="http://schemas.microsoft.com/office/drawing/2014/main" id="{4325AA2A-0CA5-EBB0-4B28-49DB02795CB3}"/>
              </a:ext>
            </a:extLst>
          </p:cNvPr>
          <p:cNvSpPr/>
          <p:nvPr/>
        </p:nvSpPr>
        <p:spPr>
          <a:xfrm>
            <a:off x="678043" y="88917"/>
            <a:ext cx="12540258" cy="637937"/>
          </a:xfrm>
          <a:prstGeom prst="rect">
            <a:avLst/>
          </a:prstGeom>
          <a:noFill/>
          <a:ln/>
        </p:spPr>
        <p:txBody>
          <a:bodyPr wrap="none" lIns="0" tIns="0" rIns="0" bIns="0" rtlCol="0" anchor="t"/>
          <a:lstStyle/>
          <a:p>
            <a:pPr marL="571500" indent="-571500" algn="l">
              <a:lnSpc>
                <a:spcPct val="150000"/>
              </a:lnSpc>
              <a:buFont typeface="Wingdings" panose="05000000000000000000" pitchFamily="2" charset="2"/>
              <a:buChar char="Ø"/>
            </a:pPr>
            <a:r>
              <a:rPr lang="en-US" sz="4400" b="1" dirty="0">
                <a:solidFill>
                  <a:srgbClr val="4B6981"/>
                </a:solidFill>
                <a:highlight>
                  <a:srgbClr val="E8EFFC"/>
                </a:highlight>
                <a:latin typeface="Arial" panose="020B0604020202020204" pitchFamily="34" charset="0"/>
                <a:ea typeface="Playfair Display Semi Bold" pitchFamily="34" charset="-122"/>
                <a:cs typeface="Arial" panose="020B0604020202020204" pitchFamily="34" charset="0"/>
              </a:rPr>
              <a:t>Impact on Service Delivery: Quality, Efficiency, Equity:</a:t>
            </a:r>
            <a:endParaRPr lang="en-US" sz="4400" b="1" dirty="0">
              <a:highlight>
                <a:srgbClr val="E8EFFC"/>
              </a:highlight>
              <a:latin typeface="Arial" panose="020B0604020202020204" pitchFamily="34" charset="0"/>
              <a:cs typeface="Arial" panose="020B0604020202020204" pitchFamily="34" charset="0"/>
            </a:endParaRPr>
          </a:p>
        </p:txBody>
      </p:sp>
      <p:sp>
        <p:nvSpPr>
          <p:cNvPr id="4" name="Text 1">
            <a:extLst>
              <a:ext uri="{FF2B5EF4-FFF2-40B4-BE49-F238E27FC236}">
                <a16:creationId xmlns:a16="http://schemas.microsoft.com/office/drawing/2014/main" id="{50050B94-C23A-9AE1-29DB-3D542D459E9D}"/>
              </a:ext>
            </a:extLst>
          </p:cNvPr>
          <p:cNvSpPr/>
          <p:nvPr/>
        </p:nvSpPr>
        <p:spPr>
          <a:xfrm>
            <a:off x="998833" y="1577432"/>
            <a:ext cx="3062168" cy="382786"/>
          </a:xfrm>
          <a:prstGeom prst="rect">
            <a:avLst/>
          </a:prstGeom>
          <a:noFill/>
          <a:ln/>
        </p:spPr>
        <p:txBody>
          <a:bodyPr wrap="none" lIns="0" tIns="0" rIns="0" bIns="0" rtlCol="0" anchor="t"/>
          <a:lstStyle/>
          <a:p>
            <a:pPr marL="0" indent="0" algn="l">
              <a:lnSpc>
                <a:spcPct val="150000"/>
              </a:lnSpc>
              <a:buNone/>
            </a:pPr>
            <a:r>
              <a:rPr lang="en-US" sz="3200" b="1" dirty="0">
                <a:solidFill>
                  <a:srgbClr val="B05B5C"/>
                </a:solidFill>
                <a:highlight>
                  <a:srgbClr val="E8EFFC"/>
                </a:highlight>
                <a:latin typeface="Arial" panose="020B0604020202020204" pitchFamily="34" charset="0"/>
                <a:ea typeface="Playfair Display Semi Bold" pitchFamily="34" charset="-122"/>
                <a:cs typeface="Arial" panose="020B0604020202020204" pitchFamily="34" charset="0"/>
              </a:rPr>
              <a:t>Quality</a:t>
            </a:r>
            <a:endParaRPr lang="en-US" sz="3200" b="1" dirty="0">
              <a:highlight>
                <a:srgbClr val="E8EFFC"/>
              </a:highlight>
              <a:latin typeface="Arial" panose="020B0604020202020204" pitchFamily="34" charset="0"/>
              <a:cs typeface="Arial" panose="020B0604020202020204" pitchFamily="34" charset="0"/>
            </a:endParaRPr>
          </a:p>
        </p:txBody>
      </p:sp>
      <p:sp>
        <p:nvSpPr>
          <p:cNvPr id="5" name="Text 2">
            <a:extLst>
              <a:ext uri="{FF2B5EF4-FFF2-40B4-BE49-F238E27FC236}">
                <a16:creationId xmlns:a16="http://schemas.microsoft.com/office/drawing/2014/main" id="{21ACF619-05B5-9F0E-AE3E-A7BDB5C1D09B}"/>
              </a:ext>
            </a:extLst>
          </p:cNvPr>
          <p:cNvSpPr/>
          <p:nvPr/>
        </p:nvSpPr>
        <p:spPr>
          <a:xfrm>
            <a:off x="638251" y="2460606"/>
            <a:ext cx="4289264" cy="1633538"/>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Unsafe staffing levels led to missed care tasks such as hydration, nutrition, pain management, and monitoring of deteriorating patients (Healthcare Commission 2009).</a:t>
            </a:r>
            <a:endParaRPr lang="en-US" sz="2000" dirty="0">
              <a:latin typeface="Arial" panose="020B0604020202020204" pitchFamily="34" charset="0"/>
              <a:cs typeface="Arial" panose="020B0604020202020204" pitchFamily="34" charset="0"/>
            </a:endParaRPr>
          </a:p>
        </p:txBody>
      </p:sp>
      <p:sp>
        <p:nvSpPr>
          <p:cNvPr id="6" name="Text 3">
            <a:extLst>
              <a:ext uri="{FF2B5EF4-FFF2-40B4-BE49-F238E27FC236}">
                <a16:creationId xmlns:a16="http://schemas.microsoft.com/office/drawing/2014/main" id="{6635A42A-AEC9-744D-38F8-4DBEB6FA4CCD}"/>
              </a:ext>
            </a:extLst>
          </p:cNvPr>
          <p:cNvSpPr/>
          <p:nvPr/>
        </p:nvSpPr>
        <p:spPr>
          <a:xfrm>
            <a:off x="638250" y="5039053"/>
            <a:ext cx="4374801" cy="980123"/>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chemeClr val="accent1">
                    <a:lumMod val="75000"/>
                  </a:schemeClr>
                </a:solidFill>
                <a:latin typeface="Arial" panose="020B0604020202020204" pitchFamily="34" charset="0"/>
                <a:ea typeface="Public Sans" pitchFamily="34" charset="-122"/>
                <a:cs typeface="Arial" panose="020B0604020202020204" pitchFamily="34" charset="0"/>
              </a:rPr>
              <a:t>Governance failures meant mortality alerts and patient complaints were not used to drive improvement (Francis 2013).</a:t>
            </a:r>
            <a:endParaRPr lang="en-US" sz="2000" dirty="0">
              <a:solidFill>
                <a:schemeClr val="accent1">
                  <a:lumMod val="75000"/>
                </a:schemeClr>
              </a:solidFill>
              <a:latin typeface="Arial" panose="020B0604020202020204" pitchFamily="34" charset="0"/>
              <a:cs typeface="Arial" panose="020B0604020202020204" pitchFamily="34" charset="0"/>
            </a:endParaRPr>
          </a:p>
        </p:txBody>
      </p:sp>
      <p:sp>
        <p:nvSpPr>
          <p:cNvPr id="7" name="Text 4">
            <a:extLst>
              <a:ext uri="{FF2B5EF4-FFF2-40B4-BE49-F238E27FC236}">
                <a16:creationId xmlns:a16="http://schemas.microsoft.com/office/drawing/2014/main" id="{32734CD7-4060-B352-CD1F-C2F6E25923CC}"/>
              </a:ext>
            </a:extLst>
          </p:cNvPr>
          <p:cNvSpPr/>
          <p:nvPr/>
        </p:nvSpPr>
        <p:spPr>
          <a:xfrm>
            <a:off x="638250" y="7172979"/>
            <a:ext cx="4374801" cy="653415"/>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A fear-based culture prevented staff from escalating concerns (Francis 2013).</a:t>
            </a:r>
            <a:endParaRPr lang="en-US" sz="2000" dirty="0">
              <a:latin typeface="Arial" panose="020B0604020202020204" pitchFamily="34" charset="0"/>
              <a:cs typeface="Arial" panose="020B0604020202020204" pitchFamily="34" charset="0"/>
            </a:endParaRPr>
          </a:p>
        </p:txBody>
      </p:sp>
      <p:sp>
        <p:nvSpPr>
          <p:cNvPr id="12" name="Text 9">
            <a:extLst>
              <a:ext uri="{FF2B5EF4-FFF2-40B4-BE49-F238E27FC236}">
                <a16:creationId xmlns:a16="http://schemas.microsoft.com/office/drawing/2014/main" id="{D0237D7C-2BEA-8A2A-5D96-35064558C562}"/>
              </a:ext>
            </a:extLst>
          </p:cNvPr>
          <p:cNvSpPr/>
          <p:nvPr/>
        </p:nvSpPr>
        <p:spPr>
          <a:xfrm>
            <a:off x="12400181" y="1550249"/>
            <a:ext cx="3062168" cy="382786"/>
          </a:xfrm>
          <a:prstGeom prst="rect">
            <a:avLst/>
          </a:prstGeom>
          <a:noFill/>
          <a:ln/>
        </p:spPr>
        <p:txBody>
          <a:bodyPr wrap="none" lIns="0" tIns="0" rIns="0" bIns="0" rtlCol="0" anchor="t"/>
          <a:lstStyle/>
          <a:p>
            <a:pPr marL="0" indent="0" algn="l">
              <a:lnSpc>
                <a:spcPct val="150000"/>
              </a:lnSpc>
              <a:buNone/>
            </a:pPr>
            <a:r>
              <a:rPr lang="en-US" sz="3200" b="1" dirty="0">
                <a:solidFill>
                  <a:srgbClr val="B05B5C"/>
                </a:solidFill>
                <a:highlight>
                  <a:srgbClr val="E8EFFC"/>
                </a:highlight>
                <a:latin typeface="Arial" panose="020B0604020202020204" pitchFamily="34" charset="0"/>
                <a:ea typeface="Playfair Display Semi Bold" pitchFamily="34" charset="-122"/>
                <a:cs typeface="Arial" panose="020B0604020202020204" pitchFamily="34" charset="0"/>
              </a:rPr>
              <a:t>Equity</a:t>
            </a:r>
            <a:endParaRPr lang="en-US" sz="3200" b="1" dirty="0">
              <a:highlight>
                <a:srgbClr val="E8EFFC"/>
              </a:highlight>
              <a:latin typeface="Arial" panose="020B0604020202020204" pitchFamily="34" charset="0"/>
              <a:cs typeface="Arial" panose="020B0604020202020204" pitchFamily="34" charset="0"/>
            </a:endParaRPr>
          </a:p>
        </p:txBody>
      </p:sp>
      <p:sp>
        <p:nvSpPr>
          <p:cNvPr id="13" name="Text 10">
            <a:extLst>
              <a:ext uri="{FF2B5EF4-FFF2-40B4-BE49-F238E27FC236}">
                <a16:creationId xmlns:a16="http://schemas.microsoft.com/office/drawing/2014/main" id="{482F6ADF-01DB-AA20-0116-0BD41882393B}"/>
              </a:ext>
            </a:extLst>
          </p:cNvPr>
          <p:cNvSpPr/>
          <p:nvPr/>
        </p:nvSpPr>
        <p:spPr>
          <a:xfrm>
            <a:off x="12039600" y="2536225"/>
            <a:ext cx="5512325" cy="1633538"/>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Vulnerable patients- including older adults, those with disabilities, or communication barriers-were disproportionately affected by missed care (Francis 2013).</a:t>
            </a:r>
            <a:endParaRPr lang="en-US" sz="2000" dirty="0">
              <a:latin typeface="Arial" panose="020B0604020202020204" pitchFamily="34" charset="0"/>
              <a:cs typeface="Arial" panose="020B0604020202020204" pitchFamily="34" charset="0"/>
            </a:endParaRPr>
          </a:p>
        </p:txBody>
      </p:sp>
      <p:sp>
        <p:nvSpPr>
          <p:cNvPr id="14" name="Text 11">
            <a:extLst>
              <a:ext uri="{FF2B5EF4-FFF2-40B4-BE49-F238E27FC236}">
                <a16:creationId xmlns:a16="http://schemas.microsoft.com/office/drawing/2014/main" id="{5E1D45CC-C2BA-5726-70B5-ADB638B35ED9}"/>
              </a:ext>
            </a:extLst>
          </p:cNvPr>
          <p:cNvSpPr/>
          <p:nvPr/>
        </p:nvSpPr>
        <p:spPr>
          <a:xfrm>
            <a:off x="12039600" y="4829763"/>
            <a:ext cx="5105400" cy="980123"/>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chemeClr val="accent4">
                    <a:lumMod val="75000"/>
                  </a:schemeClr>
                </a:solidFill>
                <a:latin typeface="Arial" panose="020B0604020202020204" pitchFamily="34" charset="0"/>
                <a:ea typeface="Public Sans" pitchFamily="34" charset="-122"/>
                <a:cs typeface="Arial" panose="020B0604020202020204" pitchFamily="34" charset="0"/>
              </a:rPr>
              <a:t>Patients without strong family advocates experienced poorer treatment (Healthcare Commission 2009).</a:t>
            </a:r>
            <a:endParaRPr lang="en-US" sz="2000" dirty="0">
              <a:solidFill>
                <a:schemeClr val="accent4">
                  <a:lumMod val="75000"/>
                </a:schemeClr>
              </a:solidFill>
              <a:latin typeface="Arial" panose="020B0604020202020204" pitchFamily="34" charset="0"/>
              <a:cs typeface="Arial" panose="020B0604020202020204" pitchFamily="34" charset="0"/>
            </a:endParaRPr>
          </a:p>
        </p:txBody>
      </p:sp>
      <p:sp>
        <p:nvSpPr>
          <p:cNvPr id="15" name="Text 12">
            <a:extLst>
              <a:ext uri="{FF2B5EF4-FFF2-40B4-BE49-F238E27FC236}">
                <a16:creationId xmlns:a16="http://schemas.microsoft.com/office/drawing/2014/main" id="{3B38C3C2-DA08-763D-DAC1-C024544E2528}"/>
              </a:ext>
            </a:extLst>
          </p:cNvPr>
          <p:cNvSpPr/>
          <p:nvPr/>
        </p:nvSpPr>
        <p:spPr>
          <a:xfrm>
            <a:off x="12039600" y="6525376"/>
            <a:ext cx="5105400" cy="1306830"/>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Lack of meaningful patient-engagement processes meant disadvantaged individuals were less able to influence their care (Health Committee 2013).</a:t>
            </a:r>
            <a:endParaRPr lang="en-US" sz="2000" dirty="0">
              <a:latin typeface="Arial" panose="020B0604020202020204" pitchFamily="34" charset="0"/>
              <a:cs typeface="Arial" panose="020B0604020202020204" pitchFamily="34" charset="0"/>
            </a:endParaRPr>
          </a:p>
        </p:txBody>
      </p:sp>
      <p:grpSp>
        <p:nvGrpSpPr>
          <p:cNvPr id="23" name="Group 5">
            <a:extLst>
              <a:ext uri="{FF2B5EF4-FFF2-40B4-BE49-F238E27FC236}">
                <a16:creationId xmlns:a16="http://schemas.microsoft.com/office/drawing/2014/main" id="{EF8DD64D-4567-3C17-8CD2-B9FCDE8A9CC7}"/>
              </a:ext>
            </a:extLst>
          </p:cNvPr>
          <p:cNvGrpSpPr/>
          <p:nvPr/>
        </p:nvGrpSpPr>
        <p:grpSpPr>
          <a:xfrm>
            <a:off x="5766920" y="1550249"/>
            <a:ext cx="5512325" cy="7556905"/>
            <a:chOff x="0" y="0"/>
            <a:chExt cx="2022742" cy="1796177"/>
          </a:xfrm>
        </p:grpSpPr>
        <p:sp>
          <p:nvSpPr>
            <p:cNvPr id="24" name="Freeform 6">
              <a:extLst>
                <a:ext uri="{FF2B5EF4-FFF2-40B4-BE49-F238E27FC236}">
                  <a16:creationId xmlns:a16="http://schemas.microsoft.com/office/drawing/2014/main" id="{0BFF5BB3-B621-0448-51D5-A85E16935CF4}"/>
                </a:ext>
              </a:extLst>
            </p:cNvPr>
            <p:cNvSpPr/>
            <p:nvPr/>
          </p:nvSpPr>
          <p:spPr>
            <a:xfrm>
              <a:off x="0" y="0"/>
              <a:ext cx="2022742" cy="1796177"/>
            </a:xfrm>
            <a:custGeom>
              <a:avLst/>
              <a:gdLst/>
              <a:ahLst/>
              <a:cxnLst/>
              <a:rect l="l" t="t" r="r" b="b"/>
              <a:pathLst>
                <a:path w="2022742" h="1796177">
                  <a:moveTo>
                    <a:pt x="13105" y="0"/>
                  </a:moveTo>
                  <a:lnTo>
                    <a:pt x="2009637" y="0"/>
                  </a:lnTo>
                  <a:cubicBezTo>
                    <a:pt x="2016875" y="0"/>
                    <a:pt x="2022742" y="5867"/>
                    <a:pt x="2022742" y="13105"/>
                  </a:cubicBezTo>
                  <a:lnTo>
                    <a:pt x="2022742" y="1783073"/>
                  </a:lnTo>
                  <a:cubicBezTo>
                    <a:pt x="2022742" y="1790310"/>
                    <a:pt x="2016875" y="1796177"/>
                    <a:pt x="2009637" y="1796177"/>
                  </a:cubicBezTo>
                  <a:lnTo>
                    <a:pt x="13105" y="1796177"/>
                  </a:lnTo>
                  <a:cubicBezTo>
                    <a:pt x="9629" y="1796177"/>
                    <a:pt x="6296" y="1794796"/>
                    <a:pt x="3838" y="1792339"/>
                  </a:cubicBezTo>
                  <a:cubicBezTo>
                    <a:pt x="1381" y="1789881"/>
                    <a:pt x="0" y="1786548"/>
                    <a:pt x="0" y="1783073"/>
                  </a:cubicBezTo>
                  <a:lnTo>
                    <a:pt x="0" y="13105"/>
                  </a:lnTo>
                  <a:cubicBezTo>
                    <a:pt x="0" y="9629"/>
                    <a:pt x="1381" y="6296"/>
                    <a:pt x="3838" y="3838"/>
                  </a:cubicBezTo>
                  <a:cubicBezTo>
                    <a:pt x="6296" y="1381"/>
                    <a:pt x="9629" y="0"/>
                    <a:pt x="13105" y="0"/>
                  </a:cubicBezTo>
                  <a:close/>
                </a:path>
              </a:pathLst>
            </a:custGeom>
            <a:solidFill>
              <a:srgbClr val="80C5B7">
                <a:alpha val="61961"/>
              </a:srgbClr>
            </a:solidFill>
          </p:spPr>
        </p:sp>
        <p:sp>
          <p:nvSpPr>
            <p:cNvPr id="29" name="TextBox 7">
              <a:extLst>
                <a:ext uri="{FF2B5EF4-FFF2-40B4-BE49-F238E27FC236}">
                  <a16:creationId xmlns:a16="http://schemas.microsoft.com/office/drawing/2014/main" id="{18F380F4-0094-529B-4B9D-4DF6A3E570F7}"/>
                </a:ext>
              </a:extLst>
            </p:cNvPr>
            <p:cNvSpPr txBox="1"/>
            <p:nvPr/>
          </p:nvSpPr>
          <p:spPr>
            <a:xfrm>
              <a:off x="0" y="38100"/>
              <a:ext cx="2022742" cy="1758077"/>
            </a:xfrm>
            <a:prstGeom prst="rect">
              <a:avLst/>
            </a:prstGeom>
          </p:spPr>
          <p:txBody>
            <a:bodyPr lIns="50800" tIns="50800" rIns="50800" bIns="50800" rtlCol="0" anchor="ctr"/>
            <a:lstStyle/>
            <a:p>
              <a:pPr algn="ctr">
                <a:lnSpc>
                  <a:spcPts val="2331"/>
                </a:lnSpc>
              </a:pPr>
              <a:endParaRPr/>
            </a:p>
          </p:txBody>
        </p:sp>
      </p:grpSp>
      <p:sp>
        <p:nvSpPr>
          <p:cNvPr id="30" name="Text 5">
            <a:extLst>
              <a:ext uri="{FF2B5EF4-FFF2-40B4-BE49-F238E27FC236}">
                <a16:creationId xmlns:a16="http://schemas.microsoft.com/office/drawing/2014/main" id="{3864583F-7773-37B8-4716-FBA63CF86A42}"/>
              </a:ext>
            </a:extLst>
          </p:cNvPr>
          <p:cNvSpPr/>
          <p:nvPr/>
        </p:nvSpPr>
        <p:spPr>
          <a:xfrm>
            <a:off x="6525537" y="1529984"/>
            <a:ext cx="3062168" cy="382786"/>
          </a:xfrm>
          <a:prstGeom prst="rect">
            <a:avLst/>
          </a:prstGeom>
          <a:noFill/>
          <a:ln/>
        </p:spPr>
        <p:txBody>
          <a:bodyPr wrap="none" lIns="0" tIns="0" rIns="0" bIns="0" rtlCol="0" anchor="t"/>
          <a:lstStyle/>
          <a:p>
            <a:pPr marL="0" indent="0" algn="l">
              <a:lnSpc>
                <a:spcPct val="150000"/>
              </a:lnSpc>
              <a:buNone/>
            </a:pPr>
            <a:r>
              <a:rPr lang="en-US" sz="3200" b="1" dirty="0">
                <a:solidFill>
                  <a:schemeClr val="accent5">
                    <a:lumMod val="75000"/>
                  </a:schemeClr>
                </a:solidFill>
                <a:highlight>
                  <a:srgbClr val="E8EFFC"/>
                </a:highlight>
                <a:latin typeface="Arial" panose="020B0604020202020204" pitchFamily="34" charset="0"/>
                <a:ea typeface="Playfair Display Semi Bold" pitchFamily="34" charset="-122"/>
                <a:cs typeface="Arial" panose="020B0604020202020204" pitchFamily="34" charset="0"/>
              </a:rPr>
              <a:t>Efficiency</a:t>
            </a:r>
            <a:endParaRPr lang="en-US" sz="3200" b="1" dirty="0">
              <a:solidFill>
                <a:schemeClr val="accent5">
                  <a:lumMod val="75000"/>
                </a:schemeClr>
              </a:solidFill>
              <a:highlight>
                <a:srgbClr val="E8EFFC"/>
              </a:highlight>
              <a:latin typeface="Arial" panose="020B0604020202020204" pitchFamily="34" charset="0"/>
              <a:cs typeface="Arial" panose="020B0604020202020204" pitchFamily="34" charset="0"/>
            </a:endParaRPr>
          </a:p>
        </p:txBody>
      </p:sp>
      <p:sp>
        <p:nvSpPr>
          <p:cNvPr id="31" name="Text 6">
            <a:extLst>
              <a:ext uri="{FF2B5EF4-FFF2-40B4-BE49-F238E27FC236}">
                <a16:creationId xmlns:a16="http://schemas.microsoft.com/office/drawing/2014/main" id="{4944AD0E-BF98-B50F-A79A-C72A748E8732}"/>
              </a:ext>
            </a:extLst>
          </p:cNvPr>
          <p:cNvSpPr/>
          <p:nvPr/>
        </p:nvSpPr>
        <p:spPr>
          <a:xfrm>
            <a:off x="6164955" y="2461861"/>
            <a:ext cx="4884540" cy="1306830"/>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Poor-quality care increased avoidable complications, length of hospital stay, and emergency readmissions (Healthcare Commission 2009).</a:t>
            </a:r>
            <a:endParaRPr lang="en-US" sz="2000" dirty="0">
              <a:latin typeface="Arial" panose="020B0604020202020204" pitchFamily="34" charset="0"/>
              <a:cs typeface="Arial" panose="020B0604020202020204" pitchFamily="34" charset="0"/>
            </a:endParaRPr>
          </a:p>
        </p:txBody>
      </p:sp>
      <p:sp>
        <p:nvSpPr>
          <p:cNvPr id="32" name="Text 7">
            <a:extLst>
              <a:ext uri="{FF2B5EF4-FFF2-40B4-BE49-F238E27FC236}">
                <a16:creationId xmlns:a16="http://schemas.microsoft.com/office/drawing/2014/main" id="{24EC9809-985A-BEDA-1C5F-B26E8E3CB6D6}"/>
              </a:ext>
            </a:extLst>
          </p:cNvPr>
          <p:cNvSpPr/>
          <p:nvPr/>
        </p:nvSpPr>
        <p:spPr>
          <a:xfrm>
            <a:off x="6164955" y="4599783"/>
            <a:ext cx="4523960" cy="1633538"/>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Failure to address risks early created operational inefficiencies, including repeated investigations and high complaint volumes (Health Committee 2013).</a:t>
            </a:r>
            <a:endParaRPr lang="en-US" sz="2000" dirty="0">
              <a:latin typeface="Arial" panose="020B0604020202020204" pitchFamily="34" charset="0"/>
              <a:cs typeface="Arial" panose="020B0604020202020204" pitchFamily="34" charset="0"/>
            </a:endParaRPr>
          </a:p>
        </p:txBody>
      </p:sp>
      <p:sp>
        <p:nvSpPr>
          <p:cNvPr id="33" name="Text 8">
            <a:extLst>
              <a:ext uri="{FF2B5EF4-FFF2-40B4-BE49-F238E27FC236}">
                <a16:creationId xmlns:a16="http://schemas.microsoft.com/office/drawing/2014/main" id="{AD49C50C-E89A-AD57-1BFD-1A3AF365E7FD}"/>
              </a:ext>
            </a:extLst>
          </p:cNvPr>
          <p:cNvSpPr/>
          <p:nvPr/>
        </p:nvSpPr>
        <p:spPr>
          <a:xfrm>
            <a:off x="6164955" y="7123844"/>
            <a:ext cx="4374801" cy="1306830"/>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Inefficient internal communication resulted in delays in escalation and inconsistent documentation (Francis 2013).</a:t>
            </a:r>
            <a:endParaRPr lang="en-US" sz="2000" dirty="0">
              <a:latin typeface="Arial" panose="020B0604020202020204" pitchFamily="34" charset="0"/>
              <a:cs typeface="Arial" panose="020B0604020202020204" pitchFamily="34" charset="0"/>
            </a:endParaRPr>
          </a:p>
        </p:txBody>
      </p:sp>
      <p:sp>
        <p:nvSpPr>
          <p:cNvPr id="35" name="Freeform 4">
            <a:extLst>
              <a:ext uri="{FF2B5EF4-FFF2-40B4-BE49-F238E27FC236}">
                <a16:creationId xmlns:a16="http://schemas.microsoft.com/office/drawing/2014/main" id="{30AFA85E-F9AB-7FEC-2AE2-63BA207C4D7B}"/>
              </a:ext>
            </a:extLst>
          </p:cNvPr>
          <p:cNvSpPr/>
          <p:nvPr/>
        </p:nvSpPr>
        <p:spPr>
          <a:xfrm rot="597272" flipH="1">
            <a:off x="16717754" y="8745882"/>
            <a:ext cx="1357080" cy="1344383"/>
          </a:xfrm>
          <a:custGeom>
            <a:avLst/>
            <a:gdLst/>
            <a:ahLst/>
            <a:cxnLst/>
            <a:rect l="l" t="t" r="r" b="b"/>
            <a:pathLst>
              <a:path w="6838049" h="8229600">
                <a:moveTo>
                  <a:pt x="0" y="0"/>
                </a:moveTo>
                <a:lnTo>
                  <a:pt x="6838050" y="0"/>
                </a:lnTo>
                <a:lnTo>
                  <a:pt x="6838050" y="8229600"/>
                </a:lnTo>
                <a:lnTo>
                  <a:pt x="0" y="82296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dirty="0"/>
          </a:p>
        </p:txBody>
      </p:sp>
    </p:spTree>
    <p:extLst>
      <p:ext uri="{BB962C8B-B14F-4D97-AF65-F5344CB8AC3E}">
        <p14:creationId xmlns:p14="http://schemas.microsoft.com/office/powerpoint/2010/main" val="2958058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3"/>
                                        </p:tgtEl>
                                        <p:attrNameLst>
                                          <p:attrName>style.visibility</p:attrName>
                                        </p:attrNameLst>
                                      </p:cBhvr>
                                      <p:to>
                                        <p:strVal val="visible"/>
                                      </p:to>
                                    </p:set>
                                    <p:animEffect transition="in" filter="fade">
                                      <p:cBhvr>
                                        <p:cTn id="14" dur="1000"/>
                                        <p:tgtEl>
                                          <p:spTgt spid="23"/>
                                        </p:tgtEl>
                                      </p:cBhvr>
                                    </p:animEffect>
                                    <p:anim calcmode="lin" valueType="num">
                                      <p:cBhvr>
                                        <p:cTn id="15" dur="1000" fill="hold"/>
                                        <p:tgtEl>
                                          <p:spTgt spid="23"/>
                                        </p:tgtEl>
                                        <p:attrNameLst>
                                          <p:attrName>ppt_x</p:attrName>
                                        </p:attrNameLst>
                                      </p:cBhvr>
                                      <p:tavLst>
                                        <p:tav tm="0">
                                          <p:val>
                                            <p:strVal val="#ppt_x"/>
                                          </p:val>
                                        </p:tav>
                                        <p:tav tm="100000">
                                          <p:val>
                                            <p:strVal val="#ppt_x"/>
                                          </p:val>
                                        </p:tav>
                                      </p:tavLst>
                                    </p:anim>
                                    <p:anim calcmode="lin" valueType="num">
                                      <p:cBhvr>
                                        <p:cTn id="16"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5E70C-5561-0A6A-2C2A-CA4AACB113C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CF6F2C3-72D2-BA90-625D-4BBF724F64F9}"/>
              </a:ext>
            </a:extLst>
          </p:cNvPr>
          <p:cNvSpPr/>
          <p:nvPr/>
        </p:nvSpPr>
        <p:spPr>
          <a:xfrm rot="-2330928">
            <a:off x="-1203733" y="-4598012"/>
            <a:ext cx="20695466" cy="19483024"/>
          </a:xfrm>
          <a:custGeom>
            <a:avLst/>
            <a:gdLst/>
            <a:ahLst/>
            <a:cxnLst/>
            <a:rect l="l" t="t" r="r" b="b"/>
            <a:pathLst>
              <a:path w="20695466" h="19483024">
                <a:moveTo>
                  <a:pt x="6452701" y="0"/>
                </a:moveTo>
                <a:lnTo>
                  <a:pt x="20695466" y="11471469"/>
                </a:lnTo>
                <a:lnTo>
                  <a:pt x="14242765" y="19483024"/>
                </a:lnTo>
                <a:lnTo>
                  <a:pt x="0" y="8011555"/>
                </a:lnTo>
                <a:lnTo>
                  <a:pt x="6452701" y="0"/>
                </a:lnTo>
                <a:close/>
              </a:path>
            </a:pathLst>
          </a:custGeom>
          <a:blipFill>
            <a:blip r:embed="rId2"/>
            <a:stretch>
              <a:fillRect l="-23944" t="-33019" r="-20124" b="-22744"/>
            </a:stretch>
          </a:blipFill>
        </p:spPr>
      </p:sp>
      <p:grpSp>
        <p:nvGrpSpPr>
          <p:cNvPr id="16" name="Group 3">
            <a:extLst>
              <a:ext uri="{FF2B5EF4-FFF2-40B4-BE49-F238E27FC236}">
                <a16:creationId xmlns:a16="http://schemas.microsoft.com/office/drawing/2014/main" id="{99953906-8C33-6CC0-6B33-747E7FA3CB1E}"/>
              </a:ext>
            </a:extLst>
          </p:cNvPr>
          <p:cNvGrpSpPr/>
          <p:nvPr/>
        </p:nvGrpSpPr>
        <p:grpSpPr>
          <a:xfrm>
            <a:off x="-533400" y="-190500"/>
            <a:ext cx="19354800" cy="10430417"/>
            <a:chOff x="0" y="0"/>
            <a:chExt cx="4274726" cy="2167467"/>
          </a:xfrm>
        </p:grpSpPr>
        <p:sp>
          <p:nvSpPr>
            <p:cNvPr id="17" name="Freeform 4">
              <a:extLst>
                <a:ext uri="{FF2B5EF4-FFF2-40B4-BE49-F238E27FC236}">
                  <a16:creationId xmlns:a16="http://schemas.microsoft.com/office/drawing/2014/main" id="{DF45B1FE-873A-18CD-72AF-8DE6714F1D3C}"/>
                </a:ext>
              </a:extLst>
            </p:cNvPr>
            <p:cNvSpPr/>
            <p:nvPr/>
          </p:nvSpPr>
          <p:spPr>
            <a:xfrm>
              <a:off x="0" y="0"/>
              <a:ext cx="4274726" cy="2167467"/>
            </a:xfrm>
            <a:custGeom>
              <a:avLst/>
              <a:gdLst/>
              <a:ahLst/>
              <a:cxnLst/>
              <a:rect l="l" t="t" r="r" b="b"/>
              <a:pathLst>
                <a:path w="4274726" h="2167467">
                  <a:moveTo>
                    <a:pt x="7155" y="0"/>
                  </a:moveTo>
                  <a:lnTo>
                    <a:pt x="4267571" y="0"/>
                  </a:lnTo>
                  <a:cubicBezTo>
                    <a:pt x="4271523" y="0"/>
                    <a:pt x="4274726" y="3203"/>
                    <a:pt x="4274726" y="7155"/>
                  </a:cubicBezTo>
                  <a:lnTo>
                    <a:pt x="4274726" y="2160312"/>
                  </a:lnTo>
                  <a:cubicBezTo>
                    <a:pt x="4274726" y="2162209"/>
                    <a:pt x="4273972" y="2164029"/>
                    <a:pt x="4272630" y="2165371"/>
                  </a:cubicBezTo>
                  <a:cubicBezTo>
                    <a:pt x="4271289" y="2166713"/>
                    <a:pt x="4269468" y="2167467"/>
                    <a:pt x="4267571" y="2167467"/>
                  </a:cubicBezTo>
                  <a:lnTo>
                    <a:pt x="7155" y="2167467"/>
                  </a:lnTo>
                  <a:cubicBezTo>
                    <a:pt x="5257" y="2167467"/>
                    <a:pt x="3437" y="2166713"/>
                    <a:pt x="2096" y="2165371"/>
                  </a:cubicBezTo>
                  <a:cubicBezTo>
                    <a:pt x="754" y="2164029"/>
                    <a:pt x="0" y="2162209"/>
                    <a:pt x="0" y="2160312"/>
                  </a:cubicBezTo>
                  <a:lnTo>
                    <a:pt x="0" y="7155"/>
                  </a:lnTo>
                  <a:cubicBezTo>
                    <a:pt x="0" y="5257"/>
                    <a:pt x="754" y="3437"/>
                    <a:pt x="2096" y="2096"/>
                  </a:cubicBezTo>
                  <a:cubicBezTo>
                    <a:pt x="3437" y="754"/>
                    <a:pt x="5257" y="0"/>
                    <a:pt x="7155" y="0"/>
                  </a:cubicBezTo>
                  <a:close/>
                </a:path>
              </a:pathLst>
            </a:custGeom>
            <a:solidFill>
              <a:srgbClr val="FFFFFF">
                <a:alpha val="57647"/>
              </a:srgbClr>
            </a:solidFill>
          </p:spPr>
          <p:txBody>
            <a:bodyPr/>
            <a:lstStyle/>
            <a:p>
              <a:endParaRPr lang="en-IN" dirty="0"/>
            </a:p>
          </p:txBody>
        </p:sp>
        <p:sp>
          <p:nvSpPr>
            <p:cNvPr id="18" name="TextBox 5">
              <a:extLst>
                <a:ext uri="{FF2B5EF4-FFF2-40B4-BE49-F238E27FC236}">
                  <a16:creationId xmlns:a16="http://schemas.microsoft.com/office/drawing/2014/main" id="{79CAE8FC-8661-4B52-E7B6-8E149DEAB407}"/>
                </a:ext>
              </a:extLst>
            </p:cNvPr>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3" name="Text 0">
            <a:extLst>
              <a:ext uri="{FF2B5EF4-FFF2-40B4-BE49-F238E27FC236}">
                <a16:creationId xmlns:a16="http://schemas.microsoft.com/office/drawing/2014/main" id="{6AA0232A-A87D-5012-475F-DA15C136B362}"/>
              </a:ext>
            </a:extLst>
          </p:cNvPr>
          <p:cNvSpPr/>
          <p:nvPr/>
        </p:nvSpPr>
        <p:spPr>
          <a:xfrm>
            <a:off x="643414" y="505539"/>
            <a:ext cx="6002417" cy="373380"/>
          </a:xfrm>
          <a:prstGeom prst="rect">
            <a:avLst/>
          </a:prstGeom>
          <a:noFill/>
          <a:ln/>
        </p:spPr>
        <p:txBody>
          <a:bodyPr wrap="none" lIns="0" tIns="0" rIns="0" bIns="0" rtlCol="0" anchor="t"/>
          <a:lstStyle/>
          <a:p>
            <a:pPr marL="571500" indent="-571500" algn="l">
              <a:lnSpc>
                <a:spcPts val="2900"/>
              </a:lnSpc>
              <a:buFont typeface="Wingdings" panose="05000000000000000000" pitchFamily="2" charset="2"/>
              <a:buChar char="v"/>
            </a:pPr>
            <a:r>
              <a:rPr lang="en-US" sz="3600" b="1" dirty="0">
                <a:solidFill>
                  <a:srgbClr val="4B6981"/>
                </a:solidFill>
                <a:highlight>
                  <a:srgbClr val="E8EFFC"/>
                </a:highlight>
                <a:latin typeface="Arial" panose="020B0604020202020204" pitchFamily="34" charset="0"/>
                <a:ea typeface="Playfair Display Semi Bold" pitchFamily="34" charset="-122"/>
                <a:cs typeface="Arial" panose="020B0604020202020204" pitchFamily="34" charset="0"/>
              </a:rPr>
              <a:t>Recommendations for Service Improvement</a:t>
            </a:r>
            <a:endParaRPr lang="en-US" sz="3600" b="1" dirty="0">
              <a:highlight>
                <a:srgbClr val="E8EFFC"/>
              </a:highlight>
              <a:latin typeface="Arial" panose="020B0604020202020204" pitchFamily="34" charset="0"/>
              <a:cs typeface="Arial" panose="020B0604020202020204" pitchFamily="34" charset="0"/>
            </a:endParaRPr>
          </a:p>
        </p:txBody>
      </p:sp>
      <p:sp>
        <p:nvSpPr>
          <p:cNvPr id="4" name="Shape 1">
            <a:extLst>
              <a:ext uri="{FF2B5EF4-FFF2-40B4-BE49-F238E27FC236}">
                <a16:creationId xmlns:a16="http://schemas.microsoft.com/office/drawing/2014/main" id="{B9085875-198E-D384-FA37-1A66EEACE2F2}"/>
              </a:ext>
            </a:extLst>
          </p:cNvPr>
          <p:cNvSpPr/>
          <p:nvPr/>
        </p:nvSpPr>
        <p:spPr>
          <a:xfrm>
            <a:off x="643414" y="1087859"/>
            <a:ext cx="17187386" cy="1171097"/>
          </a:xfrm>
          <a:prstGeom prst="roundRect">
            <a:avLst>
              <a:gd name="adj" fmla="val 5112"/>
            </a:avLst>
          </a:prstGeom>
          <a:solidFill>
            <a:srgbClr val="FFFAF6"/>
          </a:solidFill>
          <a:ln w="15240">
            <a:solidFill>
              <a:srgbClr val="E1C2C2"/>
            </a:solidFill>
            <a:prstDash val="solid"/>
          </a:ln>
          <a:effectLst>
            <a:outerShdw dist="10160" dir="2700000" algn="bl" rotWithShape="0">
              <a:srgbClr val="E1C2C2">
                <a:alpha val="100000"/>
              </a:srgbClr>
            </a:outerShdw>
          </a:effectLst>
        </p:spPr>
      </p:sp>
      <p:sp>
        <p:nvSpPr>
          <p:cNvPr id="5" name="Shape 2">
            <a:extLst>
              <a:ext uri="{FF2B5EF4-FFF2-40B4-BE49-F238E27FC236}">
                <a16:creationId xmlns:a16="http://schemas.microsoft.com/office/drawing/2014/main" id="{96F9106A-4BC6-CEFC-425E-295AE2A6D74A}"/>
              </a:ext>
            </a:extLst>
          </p:cNvPr>
          <p:cNvSpPr/>
          <p:nvPr/>
        </p:nvSpPr>
        <p:spPr>
          <a:xfrm>
            <a:off x="658654" y="1104032"/>
            <a:ext cx="615588" cy="1134740"/>
          </a:xfrm>
          <a:prstGeom prst="roundRect">
            <a:avLst>
              <a:gd name="adj" fmla="val 6676"/>
            </a:avLst>
          </a:prstGeom>
          <a:solidFill>
            <a:srgbClr val="E1C2C2">
              <a:alpha val="50000"/>
            </a:srgbClr>
          </a:solidFill>
          <a:ln/>
          <a:effectLst>
            <a:outerShdw dist="10160" dir="2700000" algn="bl" rotWithShape="0">
              <a:srgbClr val="C7A8A8">
                <a:alpha val="100000"/>
              </a:srgbClr>
            </a:outerShdw>
          </a:effectLst>
        </p:spPr>
      </p:sp>
      <p:sp>
        <p:nvSpPr>
          <p:cNvPr id="6" name="Text 3">
            <a:extLst>
              <a:ext uri="{FF2B5EF4-FFF2-40B4-BE49-F238E27FC236}">
                <a16:creationId xmlns:a16="http://schemas.microsoft.com/office/drawing/2014/main" id="{91C0664C-57B4-30B8-FC5F-D95A1EEF3BCC}"/>
              </a:ext>
            </a:extLst>
          </p:cNvPr>
          <p:cNvSpPr/>
          <p:nvPr/>
        </p:nvSpPr>
        <p:spPr>
          <a:xfrm>
            <a:off x="804148" y="1489884"/>
            <a:ext cx="230807" cy="267282"/>
          </a:xfrm>
          <a:prstGeom prst="rect">
            <a:avLst/>
          </a:prstGeom>
          <a:noFill/>
          <a:ln/>
        </p:spPr>
        <p:txBody>
          <a:bodyPr wrap="none" lIns="0" tIns="0" rIns="0" bIns="0" rtlCol="0" anchor="t"/>
          <a:lstStyle/>
          <a:p>
            <a:pPr marL="0" indent="0" algn="l">
              <a:lnSpc>
                <a:spcPct val="150000"/>
              </a:lnSpc>
              <a:buNone/>
            </a:pPr>
            <a:r>
              <a:rPr lang="en-US" dirty="0">
                <a:solidFill>
                  <a:srgbClr val="000000"/>
                </a:solidFill>
                <a:latin typeface="Arial" panose="020B0604020202020204" pitchFamily="34" charset="0"/>
                <a:ea typeface="Playfair Display Semi Bold" pitchFamily="34" charset="-122"/>
                <a:cs typeface="Arial" panose="020B0604020202020204" pitchFamily="34" charset="0"/>
              </a:rPr>
              <a:t>1</a:t>
            </a:r>
            <a:endParaRPr lang="en-US" dirty="0">
              <a:latin typeface="Arial" panose="020B0604020202020204" pitchFamily="34" charset="0"/>
              <a:cs typeface="Arial" panose="020B0604020202020204" pitchFamily="34" charset="0"/>
            </a:endParaRPr>
          </a:p>
        </p:txBody>
      </p:sp>
      <p:sp>
        <p:nvSpPr>
          <p:cNvPr id="7" name="Shape 7">
            <a:extLst>
              <a:ext uri="{FF2B5EF4-FFF2-40B4-BE49-F238E27FC236}">
                <a16:creationId xmlns:a16="http://schemas.microsoft.com/office/drawing/2014/main" id="{A8C857A8-6970-E041-3C07-CE8A9B91E03A}"/>
              </a:ext>
            </a:extLst>
          </p:cNvPr>
          <p:cNvSpPr/>
          <p:nvPr/>
        </p:nvSpPr>
        <p:spPr>
          <a:xfrm>
            <a:off x="643414" y="2345627"/>
            <a:ext cx="17187386" cy="1141078"/>
          </a:xfrm>
          <a:prstGeom prst="roundRect">
            <a:avLst>
              <a:gd name="adj" fmla="val 5112"/>
            </a:avLst>
          </a:prstGeom>
          <a:solidFill>
            <a:srgbClr val="FFFAF6"/>
          </a:solidFill>
          <a:ln w="15240">
            <a:solidFill>
              <a:srgbClr val="CCC4EC"/>
            </a:solidFill>
            <a:prstDash val="solid"/>
          </a:ln>
          <a:effectLst>
            <a:outerShdw dist="10160" dir="2700000" algn="bl" rotWithShape="0">
              <a:srgbClr val="CCC4EC">
                <a:alpha val="100000"/>
              </a:srgbClr>
            </a:outerShdw>
          </a:effectLst>
        </p:spPr>
      </p:sp>
      <p:sp>
        <p:nvSpPr>
          <p:cNvPr id="8" name="Shape 8">
            <a:extLst>
              <a:ext uri="{FF2B5EF4-FFF2-40B4-BE49-F238E27FC236}">
                <a16:creationId xmlns:a16="http://schemas.microsoft.com/office/drawing/2014/main" id="{A9D114DA-CB9B-19DA-0A7A-662984BC9362}"/>
              </a:ext>
            </a:extLst>
          </p:cNvPr>
          <p:cNvSpPr/>
          <p:nvPr/>
        </p:nvSpPr>
        <p:spPr>
          <a:xfrm>
            <a:off x="658654" y="2360867"/>
            <a:ext cx="615588" cy="1105653"/>
          </a:xfrm>
          <a:prstGeom prst="roundRect">
            <a:avLst>
              <a:gd name="adj" fmla="val 6676"/>
            </a:avLst>
          </a:prstGeom>
          <a:solidFill>
            <a:srgbClr val="CCC4EC">
              <a:alpha val="50000"/>
            </a:srgbClr>
          </a:solidFill>
          <a:ln/>
          <a:effectLst>
            <a:outerShdw dist="10160" dir="2700000" algn="bl" rotWithShape="0">
              <a:srgbClr val="B2AAD2">
                <a:alpha val="100000"/>
              </a:srgbClr>
            </a:outerShdw>
          </a:effectLst>
        </p:spPr>
      </p:sp>
      <p:sp>
        <p:nvSpPr>
          <p:cNvPr id="9" name="Text 9">
            <a:extLst>
              <a:ext uri="{FF2B5EF4-FFF2-40B4-BE49-F238E27FC236}">
                <a16:creationId xmlns:a16="http://schemas.microsoft.com/office/drawing/2014/main" id="{C045DD31-B214-B127-62C0-4198C7D8816F}"/>
              </a:ext>
            </a:extLst>
          </p:cNvPr>
          <p:cNvSpPr/>
          <p:nvPr/>
        </p:nvSpPr>
        <p:spPr>
          <a:xfrm>
            <a:off x="804148" y="2724483"/>
            <a:ext cx="230807" cy="260431"/>
          </a:xfrm>
          <a:prstGeom prst="rect">
            <a:avLst/>
          </a:prstGeom>
          <a:noFill/>
          <a:ln/>
        </p:spPr>
        <p:txBody>
          <a:bodyPr wrap="none" lIns="0" tIns="0" rIns="0" bIns="0" rtlCol="0" anchor="t"/>
          <a:lstStyle/>
          <a:p>
            <a:pPr marL="0" indent="0" algn="l">
              <a:lnSpc>
                <a:spcPct val="150000"/>
              </a:lnSpc>
              <a:buNone/>
            </a:pPr>
            <a:r>
              <a:rPr lang="en-US" sz="2000" dirty="0">
                <a:solidFill>
                  <a:srgbClr val="000000"/>
                </a:solidFill>
                <a:latin typeface="Arial" panose="020B0604020202020204" pitchFamily="34" charset="0"/>
                <a:ea typeface="Playfair Display Semi Bold" pitchFamily="34" charset="-122"/>
                <a:cs typeface="Arial" panose="020B0604020202020204" pitchFamily="34" charset="0"/>
              </a:rPr>
              <a:t>2</a:t>
            </a:r>
            <a:endParaRPr lang="en-US" sz="2000" dirty="0">
              <a:latin typeface="Arial" panose="020B0604020202020204" pitchFamily="34" charset="0"/>
              <a:cs typeface="Arial" panose="020B0604020202020204" pitchFamily="34" charset="0"/>
            </a:endParaRPr>
          </a:p>
        </p:txBody>
      </p:sp>
      <p:sp>
        <p:nvSpPr>
          <p:cNvPr id="10" name="Shape 13">
            <a:extLst>
              <a:ext uri="{FF2B5EF4-FFF2-40B4-BE49-F238E27FC236}">
                <a16:creationId xmlns:a16="http://schemas.microsoft.com/office/drawing/2014/main" id="{0685D44B-0D4D-890F-C136-9C0AA75F786A}"/>
              </a:ext>
            </a:extLst>
          </p:cNvPr>
          <p:cNvSpPr/>
          <p:nvPr/>
        </p:nvSpPr>
        <p:spPr>
          <a:xfrm>
            <a:off x="643414" y="3586918"/>
            <a:ext cx="17187386" cy="1154872"/>
          </a:xfrm>
          <a:prstGeom prst="roundRect">
            <a:avLst>
              <a:gd name="adj" fmla="val 5112"/>
            </a:avLst>
          </a:prstGeom>
          <a:solidFill>
            <a:srgbClr val="FFFAF6"/>
          </a:solidFill>
          <a:ln w="15240">
            <a:solidFill>
              <a:srgbClr val="B4DAE4"/>
            </a:solidFill>
            <a:prstDash val="solid"/>
          </a:ln>
          <a:effectLst>
            <a:outerShdw dist="10160" dir="2700000" algn="bl" rotWithShape="0">
              <a:srgbClr val="B4DAE4">
                <a:alpha val="100000"/>
              </a:srgbClr>
            </a:outerShdw>
          </a:effectLst>
        </p:spPr>
      </p:sp>
      <p:sp>
        <p:nvSpPr>
          <p:cNvPr id="11" name="Shape 14">
            <a:extLst>
              <a:ext uri="{FF2B5EF4-FFF2-40B4-BE49-F238E27FC236}">
                <a16:creationId xmlns:a16="http://schemas.microsoft.com/office/drawing/2014/main" id="{5E7E135E-0E09-EC14-0071-3A1D64D248CF}"/>
              </a:ext>
            </a:extLst>
          </p:cNvPr>
          <p:cNvSpPr/>
          <p:nvPr/>
        </p:nvSpPr>
        <p:spPr>
          <a:xfrm>
            <a:off x="658654" y="3602586"/>
            <a:ext cx="615588" cy="1119019"/>
          </a:xfrm>
          <a:prstGeom prst="roundRect">
            <a:avLst>
              <a:gd name="adj" fmla="val 6676"/>
            </a:avLst>
          </a:prstGeom>
          <a:solidFill>
            <a:srgbClr val="B4DAE4">
              <a:alpha val="50000"/>
            </a:srgbClr>
          </a:solidFill>
          <a:ln/>
          <a:effectLst>
            <a:outerShdw dist="10160" dir="2700000" algn="bl" rotWithShape="0">
              <a:srgbClr val="9AC0CA">
                <a:alpha val="100000"/>
              </a:srgbClr>
            </a:outerShdw>
          </a:effectLst>
        </p:spPr>
      </p:sp>
      <p:sp>
        <p:nvSpPr>
          <p:cNvPr id="12" name="Text 15">
            <a:extLst>
              <a:ext uri="{FF2B5EF4-FFF2-40B4-BE49-F238E27FC236}">
                <a16:creationId xmlns:a16="http://schemas.microsoft.com/office/drawing/2014/main" id="{30B7187D-752E-A1BB-3D19-0B58CF1DFCE2}"/>
              </a:ext>
            </a:extLst>
          </p:cNvPr>
          <p:cNvSpPr/>
          <p:nvPr/>
        </p:nvSpPr>
        <p:spPr>
          <a:xfrm>
            <a:off x="804148" y="3976420"/>
            <a:ext cx="230807" cy="263579"/>
          </a:xfrm>
          <a:prstGeom prst="rect">
            <a:avLst/>
          </a:prstGeom>
          <a:noFill/>
          <a:ln/>
        </p:spPr>
        <p:txBody>
          <a:bodyPr wrap="none" lIns="0" tIns="0" rIns="0" bIns="0" rtlCol="0" anchor="t"/>
          <a:lstStyle/>
          <a:p>
            <a:pPr marL="0" indent="0" algn="l">
              <a:lnSpc>
                <a:spcPct val="150000"/>
              </a:lnSpc>
              <a:buNone/>
            </a:pPr>
            <a:r>
              <a:rPr lang="en-US" sz="2000" dirty="0">
                <a:solidFill>
                  <a:srgbClr val="000000"/>
                </a:solidFill>
                <a:latin typeface="Arial" panose="020B0604020202020204" pitchFamily="34" charset="0"/>
                <a:ea typeface="Playfair Display Semi Bold" pitchFamily="34" charset="-122"/>
                <a:cs typeface="Arial" panose="020B0604020202020204" pitchFamily="34" charset="0"/>
              </a:rPr>
              <a:t>3</a:t>
            </a:r>
            <a:endParaRPr lang="en-US" sz="2000" dirty="0">
              <a:latin typeface="Arial" panose="020B0604020202020204" pitchFamily="34" charset="0"/>
              <a:cs typeface="Arial" panose="020B0604020202020204" pitchFamily="34" charset="0"/>
            </a:endParaRPr>
          </a:p>
        </p:txBody>
      </p:sp>
      <p:sp>
        <p:nvSpPr>
          <p:cNvPr id="13" name="Shape 19">
            <a:extLst>
              <a:ext uri="{FF2B5EF4-FFF2-40B4-BE49-F238E27FC236}">
                <a16:creationId xmlns:a16="http://schemas.microsoft.com/office/drawing/2014/main" id="{9D916F93-B5FF-8737-10C0-DE81AB001386}"/>
              </a:ext>
            </a:extLst>
          </p:cNvPr>
          <p:cNvSpPr/>
          <p:nvPr/>
        </p:nvSpPr>
        <p:spPr>
          <a:xfrm>
            <a:off x="643414" y="4844992"/>
            <a:ext cx="17187386" cy="1132322"/>
          </a:xfrm>
          <a:prstGeom prst="roundRect">
            <a:avLst>
              <a:gd name="adj" fmla="val 5112"/>
            </a:avLst>
          </a:prstGeom>
          <a:solidFill>
            <a:srgbClr val="FFFAF6"/>
          </a:solidFill>
          <a:ln w="15240">
            <a:solidFill>
              <a:srgbClr val="E1C2C2"/>
            </a:solidFill>
            <a:prstDash val="solid"/>
          </a:ln>
          <a:effectLst>
            <a:outerShdw dist="10160" dir="2700000" algn="bl" rotWithShape="0">
              <a:srgbClr val="E1C2C2">
                <a:alpha val="100000"/>
              </a:srgbClr>
            </a:outerShdw>
          </a:effectLst>
        </p:spPr>
      </p:sp>
      <p:sp>
        <p:nvSpPr>
          <p:cNvPr id="14" name="Shape 20">
            <a:extLst>
              <a:ext uri="{FF2B5EF4-FFF2-40B4-BE49-F238E27FC236}">
                <a16:creationId xmlns:a16="http://schemas.microsoft.com/office/drawing/2014/main" id="{F97FF334-E20C-9C76-BE06-284AB92EAEFA}"/>
              </a:ext>
            </a:extLst>
          </p:cNvPr>
          <p:cNvSpPr/>
          <p:nvPr/>
        </p:nvSpPr>
        <p:spPr>
          <a:xfrm>
            <a:off x="658654" y="4861189"/>
            <a:ext cx="615588" cy="1097169"/>
          </a:xfrm>
          <a:prstGeom prst="roundRect">
            <a:avLst>
              <a:gd name="adj" fmla="val 6676"/>
            </a:avLst>
          </a:prstGeom>
          <a:solidFill>
            <a:srgbClr val="E1C2C2">
              <a:alpha val="50000"/>
            </a:srgbClr>
          </a:solidFill>
          <a:ln/>
          <a:effectLst>
            <a:outerShdw dist="10160" dir="2700000" algn="bl" rotWithShape="0">
              <a:srgbClr val="C7A8A8">
                <a:alpha val="100000"/>
              </a:srgbClr>
            </a:outerShdw>
          </a:effectLst>
        </p:spPr>
      </p:sp>
      <p:sp>
        <p:nvSpPr>
          <p:cNvPr id="15" name="Text 21">
            <a:extLst>
              <a:ext uri="{FF2B5EF4-FFF2-40B4-BE49-F238E27FC236}">
                <a16:creationId xmlns:a16="http://schemas.microsoft.com/office/drawing/2014/main" id="{D3E8CE4E-D165-B821-8E7E-3FF7533C79C8}"/>
              </a:ext>
            </a:extLst>
          </p:cNvPr>
          <p:cNvSpPr/>
          <p:nvPr/>
        </p:nvSpPr>
        <p:spPr>
          <a:xfrm>
            <a:off x="804148" y="5247638"/>
            <a:ext cx="230807" cy="258432"/>
          </a:xfrm>
          <a:prstGeom prst="rect">
            <a:avLst/>
          </a:prstGeom>
          <a:noFill/>
          <a:ln/>
        </p:spPr>
        <p:txBody>
          <a:bodyPr wrap="none" lIns="0" tIns="0" rIns="0" bIns="0" rtlCol="0" anchor="t"/>
          <a:lstStyle/>
          <a:p>
            <a:pPr marL="0" indent="0" algn="l">
              <a:lnSpc>
                <a:spcPct val="150000"/>
              </a:lnSpc>
              <a:buNone/>
            </a:pPr>
            <a:r>
              <a:rPr lang="en-US" sz="2000" dirty="0">
                <a:solidFill>
                  <a:srgbClr val="000000"/>
                </a:solidFill>
                <a:latin typeface="Arial" panose="020B0604020202020204" pitchFamily="34" charset="0"/>
                <a:ea typeface="Playfair Display Semi Bold" pitchFamily="34" charset="-122"/>
                <a:cs typeface="Arial" panose="020B0604020202020204" pitchFamily="34" charset="0"/>
              </a:rPr>
              <a:t>4</a:t>
            </a:r>
            <a:endParaRPr lang="en-US" sz="2000" dirty="0">
              <a:latin typeface="Arial" panose="020B0604020202020204" pitchFamily="34" charset="0"/>
              <a:cs typeface="Arial" panose="020B0604020202020204" pitchFamily="34" charset="0"/>
            </a:endParaRPr>
          </a:p>
        </p:txBody>
      </p:sp>
      <p:sp>
        <p:nvSpPr>
          <p:cNvPr id="19" name="Shape 25">
            <a:extLst>
              <a:ext uri="{FF2B5EF4-FFF2-40B4-BE49-F238E27FC236}">
                <a16:creationId xmlns:a16="http://schemas.microsoft.com/office/drawing/2014/main" id="{3F506FC8-FAAC-ACB8-6FB1-288D6A3BD6B2}"/>
              </a:ext>
            </a:extLst>
          </p:cNvPr>
          <p:cNvSpPr/>
          <p:nvPr/>
        </p:nvSpPr>
        <p:spPr>
          <a:xfrm>
            <a:off x="658654" y="6096943"/>
            <a:ext cx="17172146" cy="1077566"/>
          </a:xfrm>
          <a:prstGeom prst="roundRect">
            <a:avLst>
              <a:gd name="adj" fmla="val 6982"/>
            </a:avLst>
          </a:prstGeom>
          <a:solidFill>
            <a:srgbClr val="FFFAF6"/>
          </a:solidFill>
          <a:ln w="15240">
            <a:solidFill>
              <a:srgbClr val="CCC4EC"/>
            </a:solidFill>
            <a:prstDash val="solid"/>
          </a:ln>
          <a:effectLst>
            <a:outerShdw dist="10160" dir="2700000" algn="bl" rotWithShape="0">
              <a:srgbClr val="CCC4EC">
                <a:alpha val="100000"/>
              </a:srgbClr>
            </a:outerShdw>
          </a:effectLst>
        </p:spPr>
      </p:sp>
      <p:sp>
        <p:nvSpPr>
          <p:cNvPr id="20" name="Shape 26">
            <a:extLst>
              <a:ext uri="{FF2B5EF4-FFF2-40B4-BE49-F238E27FC236}">
                <a16:creationId xmlns:a16="http://schemas.microsoft.com/office/drawing/2014/main" id="{6DFE5092-162A-9B43-3740-EA3CC128FC6D}"/>
              </a:ext>
            </a:extLst>
          </p:cNvPr>
          <p:cNvSpPr/>
          <p:nvPr/>
        </p:nvSpPr>
        <p:spPr>
          <a:xfrm>
            <a:off x="673894" y="6112184"/>
            <a:ext cx="615042" cy="1031880"/>
          </a:xfrm>
          <a:prstGeom prst="roundRect">
            <a:avLst>
              <a:gd name="adj" fmla="val 6676"/>
            </a:avLst>
          </a:prstGeom>
          <a:solidFill>
            <a:srgbClr val="CCC4EC">
              <a:alpha val="50000"/>
            </a:srgbClr>
          </a:solidFill>
          <a:ln/>
          <a:effectLst>
            <a:outerShdw dist="10160" dir="2700000" algn="bl" rotWithShape="0">
              <a:srgbClr val="B2AAD2">
                <a:alpha val="100000"/>
              </a:srgbClr>
            </a:outerShdw>
          </a:effectLst>
        </p:spPr>
      </p:sp>
      <p:sp>
        <p:nvSpPr>
          <p:cNvPr id="21" name="Text 27">
            <a:extLst>
              <a:ext uri="{FF2B5EF4-FFF2-40B4-BE49-F238E27FC236}">
                <a16:creationId xmlns:a16="http://schemas.microsoft.com/office/drawing/2014/main" id="{F4FB0A68-956E-998B-70B0-4B478712774E}"/>
              </a:ext>
            </a:extLst>
          </p:cNvPr>
          <p:cNvSpPr/>
          <p:nvPr/>
        </p:nvSpPr>
        <p:spPr>
          <a:xfrm>
            <a:off x="819389" y="6344355"/>
            <a:ext cx="230602" cy="376822"/>
          </a:xfrm>
          <a:prstGeom prst="rect">
            <a:avLst/>
          </a:prstGeom>
          <a:noFill/>
          <a:ln/>
        </p:spPr>
        <p:txBody>
          <a:bodyPr wrap="none" lIns="0" tIns="0" rIns="0" bIns="0" rtlCol="0" anchor="t"/>
          <a:lstStyle/>
          <a:p>
            <a:pPr marL="0" indent="0" algn="l">
              <a:lnSpc>
                <a:spcPct val="150000"/>
              </a:lnSpc>
              <a:buNone/>
            </a:pPr>
            <a:r>
              <a:rPr lang="en-US" sz="2000" dirty="0">
                <a:solidFill>
                  <a:srgbClr val="000000"/>
                </a:solidFill>
                <a:latin typeface="Arial" panose="020B0604020202020204" pitchFamily="34" charset="0"/>
                <a:ea typeface="Playfair Display Semi Bold" pitchFamily="34" charset="-122"/>
                <a:cs typeface="Arial" panose="020B0604020202020204" pitchFamily="34" charset="0"/>
              </a:rPr>
              <a:t>5</a:t>
            </a:r>
            <a:endParaRPr lang="en-US" sz="2000" dirty="0">
              <a:latin typeface="Arial" panose="020B0604020202020204" pitchFamily="34" charset="0"/>
              <a:cs typeface="Arial" panose="020B0604020202020204" pitchFamily="34" charset="0"/>
            </a:endParaRPr>
          </a:p>
        </p:txBody>
      </p:sp>
      <p:sp>
        <p:nvSpPr>
          <p:cNvPr id="22" name="Text 30">
            <a:extLst>
              <a:ext uri="{FF2B5EF4-FFF2-40B4-BE49-F238E27FC236}">
                <a16:creationId xmlns:a16="http://schemas.microsoft.com/office/drawing/2014/main" id="{5C7A4951-3B42-89D4-7458-D382EDAB000A}"/>
              </a:ext>
            </a:extLst>
          </p:cNvPr>
          <p:cNvSpPr/>
          <p:nvPr/>
        </p:nvSpPr>
        <p:spPr>
          <a:xfrm>
            <a:off x="542057" y="7832788"/>
            <a:ext cx="1493758" cy="186690"/>
          </a:xfrm>
          <a:prstGeom prst="rect">
            <a:avLst/>
          </a:prstGeom>
          <a:noFill/>
          <a:ln/>
        </p:spPr>
        <p:txBody>
          <a:bodyPr wrap="none" lIns="0" tIns="0" rIns="0" bIns="0" rtlCol="0" anchor="t"/>
          <a:lstStyle/>
          <a:p>
            <a:pPr marL="0" indent="0" algn="l">
              <a:lnSpc>
                <a:spcPts val="1450"/>
              </a:lnSpc>
              <a:buNone/>
            </a:pPr>
            <a:r>
              <a:rPr lang="en-US" sz="2400" b="1" dirty="0">
                <a:solidFill>
                  <a:srgbClr val="B05B5C"/>
                </a:solidFill>
                <a:highlight>
                  <a:srgbClr val="E8EFFC"/>
                </a:highlight>
                <a:latin typeface="Arial" panose="020B0604020202020204" pitchFamily="34" charset="0"/>
                <a:ea typeface="Playfair Display Semi Bold" pitchFamily="34" charset="-122"/>
                <a:cs typeface="Arial" panose="020B0604020202020204" pitchFamily="34" charset="0"/>
              </a:rPr>
              <a:t>Benefits:</a:t>
            </a:r>
            <a:endParaRPr lang="en-US" sz="2400" b="1" dirty="0">
              <a:highlight>
                <a:srgbClr val="E8EFFC"/>
              </a:highlight>
              <a:latin typeface="Arial" panose="020B0604020202020204" pitchFamily="34" charset="0"/>
              <a:cs typeface="Arial" panose="020B0604020202020204" pitchFamily="34" charset="0"/>
            </a:endParaRPr>
          </a:p>
        </p:txBody>
      </p:sp>
      <p:sp>
        <p:nvSpPr>
          <p:cNvPr id="23" name="Text 35">
            <a:extLst>
              <a:ext uri="{FF2B5EF4-FFF2-40B4-BE49-F238E27FC236}">
                <a16:creationId xmlns:a16="http://schemas.microsoft.com/office/drawing/2014/main" id="{E14BD344-447E-7F4C-E610-D5E1E9C69B42}"/>
              </a:ext>
            </a:extLst>
          </p:cNvPr>
          <p:cNvSpPr/>
          <p:nvPr/>
        </p:nvSpPr>
        <p:spPr>
          <a:xfrm>
            <a:off x="9144000" y="7742361"/>
            <a:ext cx="1493758" cy="186690"/>
          </a:xfrm>
          <a:prstGeom prst="rect">
            <a:avLst/>
          </a:prstGeom>
          <a:noFill/>
          <a:ln/>
        </p:spPr>
        <p:txBody>
          <a:bodyPr wrap="none" lIns="0" tIns="0" rIns="0" bIns="0" rtlCol="0" anchor="t"/>
          <a:lstStyle/>
          <a:p>
            <a:pPr marL="0" indent="0" algn="l">
              <a:lnSpc>
                <a:spcPts val="1450"/>
              </a:lnSpc>
              <a:buNone/>
            </a:pPr>
            <a:r>
              <a:rPr lang="en-US" sz="2400" b="1" dirty="0">
                <a:solidFill>
                  <a:srgbClr val="0070C0"/>
                </a:solidFill>
                <a:highlight>
                  <a:srgbClr val="E8EFFC"/>
                </a:highlight>
                <a:latin typeface="Arial" panose="020B0604020202020204" pitchFamily="34" charset="0"/>
                <a:ea typeface="Playfair Display Semi Bold" pitchFamily="34" charset="-122"/>
                <a:cs typeface="Arial" panose="020B0604020202020204" pitchFamily="34" charset="0"/>
              </a:rPr>
              <a:t>Challenges:</a:t>
            </a:r>
            <a:endParaRPr lang="en-US" sz="2400" b="1" dirty="0">
              <a:solidFill>
                <a:srgbClr val="0070C0"/>
              </a:solidFill>
              <a:highlight>
                <a:srgbClr val="E8EFFC"/>
              </a:highlight>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F2EDE648-0239-6D57-CCC7-8919CB995BD3}"/>
              </a:ext>
            </a:extLst>
          </p:cNvPr>
          <p:cNvSpPr txBox="1"/>
          <p:nvPr/>
        </p:nvSpPr>
        <p:spPr>
          <a:xfrm>
            <a:off x="161249" y="8121389"/>
            <a:ext cx="9585700" cy="211852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Improved detection of early safety risks (Francis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Enhanced staff morale and reduced burnout (Health Committee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Reduction in avoidable harm (Healthcare Commission 2009)</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Better alignment between patient needs and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priorities </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(Francis 2013)</a:t>
            </a:r>
          </a:p>
        </p:txBody>
      </p:sp>
      <p:sp>
        <p:nvSpPr>
          <p:cNvPr id="25" name="TextBox 24">
            <a:extLst>
              <a:ext uri="{FF2B5EF4-FFF2-40B4-BE49-F238E27FC236}">
                <a16:creationId xmlns:a16="http://schemas.microsoft.com/office/drawing/2014/main" id="{46F2B9D3-7345-E553-1020-0EA4E3236DF4}"/>
              </a:ext>
            </a:extLst>
          </p:cNvPr>
          <p:cNvSpPr txBox="1"/>
          <p:nvPr/>
        </p:nvSpPr>
        <p:spPr>
          <a:xfrm>
            <a:off x="8991600" y="8168471"/>
            <a:ext cx="9585700" cy="211852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Resistance to cultural change among senior leaders (Francis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Costs of staffing restoration and governance reform (Health Committee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Data integration difficulties across fragmented NHS systems (Healthcare Commission 2009)</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Sustaining improvements after initial interventions (Francis 2013)</a:t>
            </a:r>
          </a:p>
        </p:txBody>
      </p:sp>
      <p:sp>
        <p:nvSpPr>
          <p:cNvPr id="26" name="TextBox 25">
            <a:extLst>
              <a:ext uri="{FF2B5EF4-FFF2-40B4-BE49-F238E27FC236}">
                <a16:creationId xmlns:a16="http://schemas.microsoft.com/office/drawing/2014/main" id="{8619A553-273A-1E89-9484-7A398DE2F526}"/>
              </a:ext>
            </a:extLst>
          </p:cNvPr>
          <p:cNvSpPr txBox="1"/>
          <p:nvPr/>
        </p:nvSpPr>
        <p:spPr>
          <a:xfrm>
            <a:off x="1357013" y="982830"/>
            <a:ext cx="16097572" cy="1295868"/>
          </a:xfrm>
          <a:prstGeom prst="rect">
            <a:avLst/>
          </a:prstGeom>
          <a:noFill/>
        </p:spPr>
        <p:txBody>
          <a:bodyPr wrap="square">
            <a:spAutoFit/>
          </a:bodyPr>
          <a:lstStyle/>
          <a:p>
            <a:pPr>
              <a:lnSpc>
                <a:spcPct val="150000"/>
              </a:lnSpc>
              <a:buNone/>
            </a:pPr>
            <a:r>
              <a:rPr lang="en-US" b="1" dirty="0">
                <a:latin typeface="Arial" panose="020B0604020202020204" pitchFamily="34" charset="0"/>
                <a:cs typeface="Arial" panose="020B0604020202020204" pitchFamily="34" charset="0"/>
              </a:rPr>
              <a:t>Strengthen Governance and Board Competence</a:t>
            </a:r>
          </a:p>
          <a:p>
            <a:pPr>
              <a:lnSpc>
                <a:spcPct val="150000"/>
              </a:lnSpc>
              <a:buNone/>
            </a:pPr>
            <a:r>
              <a:rPr lang="en-US" dirty="0">
                <a:latin typeface="Arial" panose="020B0604020202020204" pitchFamily="34" charset="0"/>
                <a:cs typeface="Arial" panose="020B0604020202020204" pitchFamily="34" charset="0"/>
              </a:rPr>
              <a:t>Appoint board members with mandatory clinical expertise to prevent financial priorities from overshadowing patient safety (Francis 2013).</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Introduce real-time dashboards for mortality, complaints, and staffing levels (Health Committee 2013).</a:t>
            </a:r>
          </a:p>
        </p:txBody>
      </p:sp>
      <p:sp>
        <p:nvSpPr>
          <p:cNvPr id="27" name="TextBox 26">
            <a:extLst>
              <a:ext uri="{FF2B5EF4-FFF2-40B4-BE49-F238E27FC236}">
                <a16:creationId xmlns:a16="http://schemas.microsoft.com/office/drawing/2014/main" id="{758EAFBF-42A4-0D18-6072-05C3F43EDD8D}"/>
              </a:ext>
            </a:extLst>
          </p:cNvPr>
          <p:cNvSpPr txBox="1"/>
          <p:nvPr/>
        </p:nvSpPr>
        <p:spPr>
          <a:xfrm>
            <a:off x="1352228" y="2226476"/>
            <a:ext cx="16935772" cy="1295868"/>
          </a:xfrm>
          <a:prstGeom prst="rect">
            <a:avLst/>
          </a:prstGeom>
          <a:noFill/>
        </p:spPr>
        <p:txBody>
          <a:bodyPr wrap="square">
            <a:spAutoFit/>
          </a:bodyPr>
          <a:lstStyle/>
          <a:p>
            <a:pPr>
              <a:lnSpc>
                <a:spcPct val="150000"/>
              </a:lnSpc>
              <a:buNone/>
            </a:pPr>
            <a:r>
              <a:rPr lang="en-US" b="1" dirty="0">
                <a:solidFill>
                  <a:schemeClr val="accent5">
                    <a:lumMod val="50000"/>
                  </a:schemeClr>
                </a:solidFill>
                <a:latin typeface="Arial" panose="020B0604020202020204" pitchFamily="34" charset="0"/>
                <a:cs typeface="Arial" panose="020B0604020202020204" pitchFamily="34" charset="0"/>
              </a:rPr>
              <a:t>Restore Safe Staffing and Skill Mix</a:t>
            </a:r>
          </a:p>
          <a:p>
            <a:pPr>
              <a:lnSpc>
                <a:spcPct val="150000"/>
              </a:lnSpc>
              <a:buNone/>
            </a:pPr>
            <a:r>
              <a:rPr lang="en-US" dirty="0">
                <a:latin typeface="Arial" panose="020B0604020202020204" pitchFamily="34" charset="0"/>
                <a:cs typeface="Arial" panose="020B0604020202020204" pitchFamily="34" charset="0"/>
              </a:rPr>
              <a:t>Rebuild nurse staffing levels using acuity-based models to match workforce capacity with patient dependency (Healthcare Commission 2009).</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Ensure senior clinical leaders supervise high-risk areas (Francis 2013).</a:t>
            </a:r>
          </a:p>
        </p:txBody>
      </p:sp>
      <p:sp>
        <p:nvSpPr>
          <p:cNvPr id="28" name="TextBox 27">
            <a:extLst>
              <a:ext uri="{FF2B5EF4-FFF2-40B4-BE49-F238E27FC236}">
                <a16:creationId xmlns:a16="http://schemas.microsoft.com/office/drawing/2014/main" id="{635160A9-D85B-C9E2-B6CD-968D5EB227A6}"/>
              </a:ext>
            </a:extLst>
          </p:cNvPr>
          <p:cNvSpPr txBox="1"/>
          <p:nvPr/>
        </p:nvSpPr>
        <p:spPr>
          <a:xfrm>
            <a:off x="1419736" y="3482185"/>
            <a:ext cx="16630972" cy="1295868"/>
          </a:xfrm>
          <a:prstGeom prst="rect">
            <a:avLst/>
          </a:prstGeom>
          <a:noFill/>
        </p:spPr>
        <p:txBody>
          <a:bodyPr wrap="square">
            <a:spAutoFit/>
          </a:bodyPr>
          <a:lstStyle/>
          <a:p>
            <a:pPr>
              <a:lnSpc>
                <a:spcPct val="150000"/>
              </a:lnSpc>
              <a:buNone/>
            </a:pPr>
            <a:r>
              <a:rPr lang="en-US" b="1" dirty="0">
                <a:solidFill>
                  <a:schemeClr val="accent1">
                    <a:lumMod val="75000"/>
                  </a:schemeClr>
                </a:solidFill>
                <a:latin typeface="Arial" panose="020B0604020202020204" pitchFamily="34" charset="0"/>
                <a:cs typeface="Arial" panose="020B0604020202020204" pitchFamily="34" charset="0"/>
              </a:rPr>
              <a:t>Strengthen Safety Culture and Whistleblowing Protection</a:t>
            </a:r>
          </a:p>
          <a:p>
            <a:pPr>
              <a:lnSpc>
                <a:spcPct val="150000"/>
              </a:lnSpc>
              <a:buNone/>
            </a:pPr>
            <a:r>
              <a:rPr lang="en-US" dirty="0">
                <a:latin typeface="Arial" panose="020B0604020202020204" pitchFamily="34" charset="0"/>
                <a:cs typeface="Arial" panose="020B0604020202020204" pitchFamily="34" charset="0"/>
              </a:rPr>
              <a:t>Implement strong Freedom to Speak Up mechanisms to protect staff raising concerns (Health Committee 2013).</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Conduct regular cultural audits to monitor psychological safety (Francis 2013).</a:t>
            </a:r>
          </a:p>
        </p:txBody>
      </p:sp>
      <p:sp>
        <p:nvSpPr>
          <p:cNvPr id="29" name="TextBox 28">
            <a:extLst>
              <a:ext uri="{FF2B5EF4-FFF2-40B4-BE49-F238E27FC236}">
                <a16:creationId xmlns:a16="http://schemas.microsoft.com/office/drawing/2014/main" id="{1F2764BA-72D6-C397-B6F5-3388A62F6A73}"/>
              </a:ext>
            </a:extLst>
          </p:cNvPr>
          <p:cNvSpPr txBox="1"/>
          <p:nvPr/>
        </p:nvSpPr>
        <p:spPr>
          <a:xfrm>
            <a:off x="1343536" y="4739953"/>
            <a:ext cx="16783372" cy="1295868"/>
          </a:xfrm>
          <a:prstGeom prst="rect">
            <a:avLst/>
          </a:prstGeom>
          <a:noFill/>
        </p:spPr>
        <p:txBody>
          <a:bodyPr wrap="square">
            <a:spAutoFit/>
          </a:bodyPr>
          <a:lstStyle/>
          <a:p>
            <a:pPr>
              <a:lnSpc>
                <a:spcPct val="150000"/>
              </a:lnSpc>
              <a:buNone/>
            </a:pPr>
            <a:r>
              <a:rPr lang="en-US" b="1" dirty="0">
                <a:solidFill>
                  <a:schemeClr val="accent3">
                    <a:lumMod val="50000"/>
                  </a:schemeClr>
                </a:solidFill>
                <a:latin typeface="Arial" panose="020B0604020202020204" pitchFamily="34" charset="0"/>
                <a:cs typeface="Arial" panose="020B0604020202020204" pitchFamily="34" charset="0"/>
              </a:rPr>
              <a:t>Improve Feedback Loops</a:t>
            </a:r>
          </a:p>
          <a:p>
            <a:pPr>
              <a:lnSpc>
                <a:spcPct val="150000"/>
              </a:lnSpc>
              <a:buNone/>
            </a:pPr>
            <a:r>
              <a:rPr lang="en-US" dirty="0">
                <a:latin typeface="Arial" panose="020B0604020202020204" pitchFamily="34" charset="0"/>
                <a:cs typeface="Arial" panose="020B0604020202020204" pitchFamily="34" charset="0"/>
              </a:rPr>
              <a:t>Embed mandatory escalation of complaints, mortality alerts, and incident reports to board-level committees (Healthcare Commission 2009).</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Use independent review panels to validate mortality coding (Francis 2013).</a:t>
            </a:r>
          </a:p>
        </p:txBody>
      </p:sp>
      <p:sp>
        <p:nvSpPr>
          <p:cNvPr id="30" name="TextBox 29">
            <a:extLst>
              <a:ext uri="{FF2B5EF4-FFF2-40B4-BE49-F238E27FC236}">
                <a16:creationId xmlns:a16="http://schemas.microsoft.com/office/drawing/2014/main" id="{FB4E0DDD-F7B3-E8D4-5EFC-194D5BE9BBE6}"/>
              </a:ext>
            </a:extLst>
          </p:cNvPr>
          <p:cNvSpPr txBox="1"/>
          <p:nvPr/>
        </p:nvSpPr>
        <p:spPr>
          <a:xfrm>
            <a:off x="1352228" y="6156961"/>
            <a:ext cx="15474239" cy="880369"/>
          </a:xfrm>
          <a:prstGeom prst="rect">
            <a:avLst/>
          </a:prstGeom>
          <a:noFill/>
        </p:spPr>
        <p:txBody>
          <a:bodyPr wrap="square">
            <a:spAutoFit/>
          </a:bodyPr>
          <a:lstStyle/>
          <a:p>
            <a:pPr>
              <a:lnSpc>
                <a:spcPct val="150000"/>
              </a:lnSpc>
              <a:buNone/>
            </a:pPr>
            <a:r>
              <a:rPr lang="en-US" b="1" dirty="0">
                <a:solidFill>
                  <a:schemeClr val="accent4">
                    <a:lumMod val="50000"/>
                  </a:schemeClr>
                </a:solidFill>
                <a:latin typeface="Arial" panose="020B0604020202020204" pitchFamily="34" charset="0"/>
                <a:cs typeface="Arial" panose="020B0604020202020204" pitchFamily="34" charset="0"/>
              </a:rPr>
              <a:t>Regulatory Reform and External Oversight Alignment</a:t>
            </a:r>
          </a:p>
          <a:p>
            <a:pPr>
              <a:lnSpc>
                <a:spcPct val="150000"/>
              </a:lnSpc>
              <a:buNone/>
            </a:pPr>
            <a:r>
              <a:rPr lang="en-US" dirty="0">
                <a:latin typeface="Arial" panose="020B0604020202020204" pitchFamily="34" charset="0"/>
                <a:cs typeface="Arial" panose="020B0604020202020204" pitchFamily="34" charset="0"/>
              </a:rPr>
              <a:t>Ensure regulators share intelligence and coordinate interventions to eliminate oversight gaps (Health Committee 2013).</a:t>
            </a:r>
          </a:p>
        </p:txBody>
      </p:sp>
      <p:sp>
        <p:nvSpPr>
          <p:cNvPr id="31" name="Freeform 12">
            <a:extLst>
              <a:ext uri="{FF2B5EF4-FFF2-40B4-BE49-F238E27FC236}">
                <a16:creationId xmlns:a16="http://schemas.microsoft.com/office/drawing/2014/main" id="{9642B952-E5EB-739D-E730-428D7F488637}"/>
              </a:ext>
            </a:extLst>
          </p:cNvPr>
          <p:cNvSpPr/>
          <p:nvPr/>
        </p:nvSpPr>
        <p:spPr>
          <a:xfrm rot="-635826">
            <a:off x="17196728" y="146563"/>
            <a:ext cx="966815" cy="1137468"/>
          </a:xfrm>
          <a:custGeom>
            <a:avLst/>
            <a:gdLst/>
            <a:ahLst/>
            <a:cxnLst/>
            <a:rect l="l" t="t" r="r" b="b"/>
            <a:pathLst>
              <a:path w="1269296" h="1534314">
                <a:moveTo>
                  <a:pt x="0" y="0"/>
                </a:moveTo>
                <a:lnTo>
                  <a:pt x="1269296" y="0"/>
                </a:lnTo>
                <a:lnTo>
                  <a:pt x="1269296" y="1534315"/>
                </a:lnTo>
                <a:lnTo>
                  <a:pt x="0" y="15343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Tree>
    <p:extLst>
      <p:ext uri="{BB962C8B-B14F-4D97-AF65-F5344CB8AC3E}">
        <p14:creationId xmlns:p14="http://schemas.microsoft.com/office/powerpoint/2010/main" val="1932488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1000"/>
                                        <p:tgtEl>
                                          <p:spTgt spid="26"/>
                                        </p:tgtEl>
                                      </p:cBhvr>
                                    </p:animEffect>
                                    <p:anim calcmode="lin" valueType="num">
                                      <p:cBhvr>
                                        <p:cTn id="23" dur="1000" fill="hold"/>
                                        <p:tgtEl>
                                          <p:spTgt spid="26"/>
                                        </p:tgtEl>
                                        <p:attrNameLst>
                                          <p:attrName>ppt_x</p:attrName>
                                        </p:attrNameLst>
                                      </p:cBhvr>
                                      <p:tavLst>
                                        <p:tav tm="0">
                                          <p:val>
                                            <p:strVal val="#ppt_x"/>
                                          </p:val>
                                        </p:tav>
                                        <p:tav tm="100000">
                                          <p:val>
                                            <p:strVal val="#ppt_x"/>
                                          </p:val>
                                        </p:tav>
                                      </p:tavLst>
                                    </p:anim>
                                    <p:anim calcmode="lin" valueType="num">
                                      <p:cBhvr>
                                        <p:cTn id="24"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1000"/>
                                        <p:tgtEl>
                                          <p:spTgt spid="8"/>
                                        </p:tgtEl>
                                      </p:cBhvr>
                                    </p:animEffect>
                                    <p:anim calcmode="lin" valueType="num">
                                      <p:cBhvr>
                                        <p:cTn id="35" dur="1000" fill="hold"/>
                                        <p:tgtEl>
                                          <p:spTgt spid="8"/>
                                        </p:tgtEl>
                                        <p:attrNameLst>
                                          <p:attrName>ppt_x</p:attrName>
                                        </p:attrNameLst>
                                      </p:cBhvr>
                                      <p:tavLst>
                                        <p:tav tm="0">
                                          <p:val>
                                            <p:strVal val="#ppt_x"/>
                                          </p:val>
                                        </p:tav>
                                        <p:tav tm="100000">
                                          <p:val>
                                            <p:strVal val="#ppt_x"/>
                                          </p:val>
                                        </p:tav>
                                      </p:tavLst>
                                    </p:anim>
                                    <p:anim calcmode="lin" valueType="num">
                                      <p:cBhvr>
                                        <p:cTn id="36" dur="1000" fill="hold"/>
                                        <p:tgtEl>
                                          <p:spTgt spid="8"/>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9"/>
                                        </p:tgtEl>
                                        <p:attrNameLst>
                                          <p:attrName>style.visibility</p:attrName>
                                        </p:attrNameLst>
                                      </p:cBhvr>
                                      <p:to>
                                        <p:strVal val="visible"/>
                                      </p:to>
                                    </p:set>
                                    <p:animEffect transition="in" filter="fade">
                                      <p:cBhvr>
                                        <p:cTn id="39" dur="1000"/>
                                        <p:tgtEl>
                                          <p:spTgt spid="9"/>
                                        </p:tgtEl>
                                      </p:cBhvr>
                                    </p:animEffect>
                                    <p:anim calcmode="lin" valueType="num">
                                      <p:cBhvr>
                                        <p:cTn id="40" dur="1000" fill="hold"/>
                                        <p:tgtEl>
                                          <p:spTgt spid="9"/>
                                        </p:tgtEl>
                                        <p:attrNameLst>
                                          <p:attrName>ppt_x</p:attrName>
                                        </p:attrNameLst>
                                      </p:cBhvr>
                                      <p:tavLst>
                                        <p:tav tm="0">
                                          <p:val>
                                            <p:strVal val="#ppt_x"/>
                                          </p:val>
                                        </p:tav>
                                        <p:tav tm="100000">
                                          <p:val>
                                            <p:strVal val="#ppt_x"/>
                                          </p:val>
                                        </p:tav>
                                      </p:tavLst>
                                    </p:anim>
                                    <p:anim calcmode="lin" valueType="num">
                                      <p:cBhvr>
                                        <p:cTn id="41" dur="1000" fill="hold"/>
                                        <p:tgtEl>
                                          <p:spTgt spid="9"/>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27"/>
                                        </p:tgtEl>
                                        <p:attrNameLst>
                                          <p:attrName>style.visibility</p:attrName>
                                        </p:attrNameLst>
                                      </p:cBhvr>
                                      <p:to>
                                        <p:strVal val="visible"/>
                                      </p:to>
                                    </p:set>
                                    <p:animEffect transition="in" filter="fade">
                                      <p:cBhvr>
                                        <p:cTn id="44" dur="1000"/>
                                        <p:tgtEl>
                                          <p:spTgt spid="27"/>
                                        </p:tgtEl>
                                      </p:cBhvr>
                                    </p:animEffect>
                                    <p:anim calcmode="lin" valueType="num">
                                      <p:cBhvr>
                                        <p:cTn id="45" dur="1000" fill="hold"/>
                                        <p:tgtEl>
                                          <p:spTgt spid="27"/>
                                        </p:tgtEl>
                                        <p:attrNameLst>
                                          <p:attrName>ppt_x</p:attrName>
                                        </p:attrNameLst>
                                      </p:cBhvr>
                                      <p:tavLst>
                                        <p:tav tm="0">
                                          <p:val>
                                            <p:strVal val="#ppt_x"/>
                                          </p:val>
                                        </p:tav>
                                        <p:tav tm="100000">
                                          <p:val>
                                            <p:strVal val="#ppt_x"/>
                                          </p:val>
                                        </p:tav>
                                      </p:tavLst>
                                    </p:anim>
                                    <p:anim calcmode="lin" valueType="num">
                                      <p:cBhvr>
                                        <p:cTn id="46"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10"/>
                                        </p:tgtEl>
                                        <p:attrNameLst>
                                          <p:attrName>style.visibility</p:attrName>
                                        </p:attrNameLst>
                                      </p:cBhvr>
                                      <p:to>
                                        <p:strVal val="visible"/>
                                      </p:to>
                                    </p:set>
                                    <p:animEffect transition="in" filter="fade">
                                      <p:cBhvr>
                                        <p:cTn id="51" dur="1000"/>
                                        <p:tgtEl>
                                          <p:spTgt spid="10"/>
                                        </p:tgtEl>
                                      </p:cBhvr>
                                    </p:animEffect>
                                    <p:anim calcmode="lin" valueType="num">
                                      <p:cBhvr>
                                        <p:cTn id="52" dur="1000" fill="hold"/>
                                        <p:tgtEl>
                                          <p:spTgt spid="10"/>
                                        </p:tgtEl>
                                        <p:attrNameLst>
                                          <p:attrName>ppt_x</p:attrName>
                                        </p:attrNameLst>
                                      </p:cBhvr>
                                      <p:tavLst>
                                        <p:tav tm="0">
                                          <p:val>
                                            <p:strVal val="#ppt_x"/>
                                          </p:val>
                                        </p:tav>
                                        <p:tav tm="100000">
                                          <p:val>
                                            <p:strVal val="#ppt_x"/>
                                          </p:val>
                                        </p:tav>
                                      </p:tavLst>
                                    </p:anim>
                                    <p:anim calcmode="lin" valueType="num">
                                      <p:cBhvr>
                                        <p:cTn id="53" dur="1000" fill="hold"/>
                                        <p:tgtEl>
                                          <p:spTgt spid="10"/>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11"/>
                                        </p:tgtEl>
                                        <p:attrNameLst>
                                          <p:attrName>style.visibility</p:attrName>
                                        </p:attrNameLst>
                                      </p:cBhvr>
                                      <p:to>
                                        <p:strVal val="visible"/>
                                      </p:to>
                                    </p:set>
                                    <p:animEffect transition="in" filter="fade">
                                      <p:cBhvr>
                                        <p:cTn id="56" dur="1000"/>
                                        <p:tgtEl>
                                          <p:spTgt spid="11"/>
                                        </p:tgtEl>
                                      </p:cBhvr>
                                    </p:animEffect>
                                    <p:anim calcmode="lin" valueType="num">
                                      <p:cBhvr>
                                        <p:cTn id="57" dur="1000" fill="hold"/>
                                        <p:tgtEl>
                                          <p:spTgt spid="11"/>
                                        </p:tgtEl>
                                        <p:attrNameLst>
                                          <p:attrName>ppt_x</p:attrName>
                                        </p:attrNameLst>
                                      </p:cBhvr>
                                      <p:tavLst>
                                        <p:tav tm="0">
                                          <p:val>
                                            <p:strVal val="#ppt_x"/>
                                          </p:val>
                                        </p:tav>
                                        <p:tav tm="100000">
                                          <p:val>
                                            <p:strVal val="#ppt_x"/>
                                          </p:val>
                                        </p:tav>
                                      </p:tavLst>
                                    </p:anim>
                                    <p:anim calcmode="lin" valueType="num">
                                      <p:cBhvr>
                                        <p:cTn id="58" dur="1000" fill="hold"/>
                                        <p:tgtEl>
                                          <p:spTgt spid="11"/>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12"/>
                                        </p:tgtEl>
                                        <p:attrNameLst>
                                          <p:attrName>style.visibility</p:attrName>
                                        </p:attrNameLst>
                                      </p:cBhvr>
                                      <p:to>
                                        <p:strVal val="visible"/>
                                      </p:to>
                                    </p:set>
                                    <p:animEffect transition="in" filter="fade">
                                      <p:cBhvr>
                                        <p:cTn id="61" dur="1000"/>
                                        <p:tgtEl>
                                          <p:spTgt spid="12"/>
                                        </p:tgtEl>
                                      </p:cBhvr>
                                    </p:animEffect>
                                    <p:anim calcmode="lin" valueType="num">
                                      <p:cBhvr>
                                        <p:cTn id="62" dur="1000" fill="hold"/>
                                        <p:tgtEl>
                                          <p:spTgt spid="12"/>
                                        </p:tgtEl>
                                        <p:attrNameLst>
                                          <p:attrName>ppt_x</p:attrName>
                                        </p:attrNameLst>
                                      </p:cBhvr>
                                      <p:tavLst>
                                        <p:tav tm="0">
                                          <p:val>
                                            <p:strVal val="#ppt_x"/>
                                          </p:val>
                                        </p:tav>
                                        <p:tav tm="100000">
                                          <p:val>
                                            <p:strVal val="#ppt_x"/>
                                          </p:val>
                                        </p:tav>
                                      </p:tavLst>
                                    </p:anim>
                                    <p:anim calcmode="lin" valueType="num">
                                      <p:cBhvr>
                                        <p:cTn id="63" dur="1000" fill="hold"/>
                                        <p:tgtEl>
                                          <p:spTgt spid="12"/>
                                        </p:tgtEl>
                                        <p:attrNameLst>
                                          <p:attrName>ppt_y</p:attrName>
                                        </p:attrNameLst>
                                      </p:cBhvr>
                                      <p:tavLst>
                                        <p:tav tm="0">
                                          <p:val>
                                            <p:strVal val="#ppt_y+.1"/>
                                          </p:val>
                                        </p:tav>
                                        <p:tav tm="100000">
                                          <p:val>
                                            <p:strVal val="#ppt_y"/>
                                          </p:val>
                                        </p:tav>
                                      </p:tavLst>
                                    </p:anim>
                                  </p:childTnLst>
                                </p:cTn>
                              </p:par>
                              <p:par>
                                <p:cTn id="64" presetID="42" presetClass="entr" presetSubtype="0" fill="hold" grpId="0" nodeType="withEffect">
                                  <p:stCondLst>
                                    <p:cond delay="0"/>
                                  </p:stCondLst>
                                  <p:childTnLst>
                                    <p:set>
                                      <p:cBhvr>
                                        <p:cTn id="65" dur="1" fill="hold">
                                          <p:stCondLst>
                                            <p:cond delay="0"/>
                                          </p:stCondLst>
                                        </p:cTn>
                                        <p:tgtEl>
                                          <p:spTgt spid="28"/>
                                        </p:tgtEl>
                                        <p:attrNameLst>
                                          <p:attrName>style.visibility</p:attrName>
                                        </p:attrNameLst>
                                      </p:cBhvr>
                                      <p:to>
                                        <p:strVal val="visible"/>
                                      </p:to>
                                    </p:set>
                                    <p:animEffect transition="in" filter="fade">
                                      <p:cBhvr>
                                        <p:cTn id="66" dur="1000"/>
                                        <p:tgtEl>
                                          <p:spTgt spid="28"/>
                                        </p:tgtEl>
                                      </p:cBhvr>
                                    </p:animEffect>
                                    <p:anim calcmode="lin" valueType="num">
                                      <p:cBhvr>
                                        <p:cTn id="67" dur="1000" fill="hold"/>
                                        <p:tgtEl>
                                          <p:spTgt spid="28"/>
                                        </p:tgtEl>
                                        <p:attrNameLst>
                                          <p:attrName>ppt_x</p:attrName>
                                        </p:attrNameLst>
                                      </p:cBhvr>
                                      <p:tavLst>
                                        <p:tav tm="0">
                                          <p:val>
                                            <p:strVal val="#ppt_x"/>
                                          </p:val>
                                        </p:tav>
                                        <p:tav tm="100000">
                                          <p:val>
                                            <p:strVal val="#ppt_x"/>
                                          </p:val>
                                        </p:tav>
                                      </p:tavLst>
                                    </p:anim>
                                    <p:anim calcmode="lin" valueType="num">
                                      <p:cBhvr>
                                        <p:cTn id="68"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nodeType="clickEffect">
                                  <p:stCondLst>
                                    <p:cond delay="0"/>
                                  </p:stCondLst>
                                  <p:childTnLst>
                                    <p:set>
                                      <p:cBhvr>
                                        <p:cTn id="72" dur="1" fill="hold">
                                          <p:stCondLst>
                                            <p:cond delay="0"/>
                                          </p:stCondLst>
                                        </p:cTn>
                                        <p:tgtEl>
                                          <p:spTgt spid="13"/>
                                        </p:tgtEl>
                                        <p:attrNameLst>
                                          <p:attrName>style.visibility</p:attrName>
                                        </p:attrNameLst>
                                      </p:cBhvr>
                                      <p:to>
                                        <p:strVal val="visible"/>
                                      </p:to>
                                    </p:set>
                                    <p:animEffect transition="in" filter="fade">
                                      <p:cBhvr>
                                        <p:cTn id="73" dur="1000"/>
                                        <p:tgtEl>
                                          <p:spTgt spid="13"/>
                                        </p:tgtEl>
                                      </p:cBhvr>
                                    </p:animEffect>
                                    <p:anim calcmode="lin" valueType="num">
                                      <p:cBhvr>
                                        <p:cTn id="74" dur="1000" fill="hold"/>
                                        <p:tgtEl>
                                          <p:spTgt spid="13"/>
                                        </p:tgtEl>
                                        <p:attrNameLst>
                                          <p:attrName>ppt_x</p:attrName>
                                        </p:attrNameLst>
                                      </p:cBhvr>
                                      <p:tavLst>
                                        <p:tav tm="0">
                                          <p:val>
                                            <p:strVal val="#ppt_x"/>
                                          </p:val>
                                        </p:tav>
                                        <p:tav tm="100000">
                                          <p:val>
                                            <p:strVal val="#ppt_x"/>
                                          </p:val>
                                        </p:tav>
                                      </p:tavLst>
                                    </p:anim>
                                    <p:anim calcmode="lin" valueType="num">
                                      <p:cBhvr>
                                        <p:cTn id="75" dur="1000" fill="hold"/>
                                        <p:tgtEl>
                                          <p:spTgt spid="13"/>
                                        </p:tgtEl>
                                        <p:attrNameLst>
                                          <p:attrName>ppt_y</p:attrName>
                                        </p:attrNameLst>
                                      </p:cBhvr>
                                      <p:tavLst>
                                        <p:tav tm="0">
                                          <p:val>
                                            <p:strVal val="#ppt_y+.1"/>
                                          </p:val>
                                        </p:tav>
                                        <p:tav tm="100000">
                                          <p:val>
                                            <p:strVal val="#ppt_y"/>
                                          </p:val>
                                        </p:tav>
                                      </p:tavLst>
                                    </p:anim>
                                  </p:childTnLst>
                                </p:cTn>
                              </p:par>
                              <p:par>
                                <p:cTn id="76" presetID="42" presetClass="entr" presetSubtype="0" fill="hold" nodeType="withEffect">
                                  <p:stCondLst>
                                    <p:cond delay="0"/>
                                  </p:stCondLst>
                                  <p:childTnLst>
                                    <p:set>
                                      <p:cBhvr>
                                        <p:cTn id="77" dur="1" fill="hold">
                                          <p:stCondLst>
                                            <p:cond delay="0"/>
                                          </p:stCondLst>
                                        </p:cTn>
                                        <p:tgtEl>
                                          <p:spTgt spid="14"/>
                                        </p:tgtEl>
                                        <p:attrNameLst>
                                          <p:attrName>style.visibility</p:attrName>
                                        </p:attrNameLst>
                                      </p:cBhvr>
                                      <p:to>
                                        <p:strVal val="visible"/>
                                      </p:to>
                                    </p:set>
                                    <p:animEffect transition="in" filter="fade">
                                      <p:cBhvr>
                                        <p:cTn id="78" dur="1000"/>
                                        <p:tgtEl>
                                          <p:spTgt spid="14"/>
                                        </p:tgtEl>
                                      </p:cBhvr>
                                    </p:animEffect>
                                    <p:anim calcmode="lin" valueType="num">
                                      <p:cBhvr>
                                        <p:cTn id="79" dur="1000" fill="hold"/>
                                        <p:tgtEl>
                                          <p:spTgt spid="14"/>
                                        </p:tgtEl>
                                        <p:attrNameLst>
                                          <p:attrName>ppt_x</p:attrName>
                                        </p:attrNameLst>
                                      </p:cBhvr>
                                      <p:tavLst>
                                        <p:tav tm="0">
                                          <p:val>
                                            <p:strVal val="#ppt_x"/>
                                          </p:val>
                                        </p:tav>
                                        <p:tav tm="100000">
                                          <p:val>
                                            <p:strVal val="#ppt_x"/>
                                          </p:val>
                                        </p:tav>
                                      </p:tavLst>
                                    </p:anim>
                                    <p:anim calcmode="lin" valueType="num">
                                      <p:cBhvr>
                                        <p:cTn id="80" dur="1000" fill="hold"/>
                                        <p:tgtEl>
                                          <p:spTgt spid="14"/>
                                        </p:tgtEl>
                                        <p:attrNameLst>
                                          <p:attrName>ppt_y</p:attrName>
                                        </p:attrNameLst>
                                      </p:cBhvr>
                                      <p:tavLst>
                                        <p:tav tm="0">
                                          <p:val>
                                            <p:strVal val="#ppt_y+.1"/>
                                          </p:val>
                                        </p:tav>
                                        <p:tav tm="100000">
                                          <p:val>
                                            <p:strVal val="#ppt_y"/>
                                          </p:val>
                                        </p:tav>
                                      </p:tavLst>
                                    </p:anim>
                                  </p:childTnLst>
                                </p:cTn>
                              </p:par>
                              <p:par>
                                <p:cTn id="81" presetID="42" presetClass="entr" presetSubtype="0" fill="hold" grpId="0" nodeType="withEffect">
                                  <p:stCondLst>
                                    <p:cond delay="0"/>
                                  </p:stCondLst>
                                  <p:childTnLst>
                                    <p:set>
                                      <p:cBhvr>
                                        <p:cTn id="82" dur="1" fill="hold">
                                          <p:stCondLst>
                                            <p:cond delay="0"/>
                                          </p:stCondLst>
                                        </p:cTn>
                                        <p:tgtEl>
                                          <p:spTgt spid="15"/>
                                        </p:tgtEl>
                                        <p:attrNameLst>
                                          <p:attrName>style.visibility</p:attrName>
                                        </p:attrNameLst>
                                      </p:cBhvr>
                                      <p:to>
                                        <p:strVal val="visible"/>
                                      </p:to>
                                    </p:set>
                                    <p:animEffect transition="in" filter="fade">
                                      <p:cBhvr>
                                        <p:cTn id="83" dur="1000"/>
                                        <p:tgtEl>
                                          <p:spTgt spid="15"/>
                                        </p:tgtEl>
                                      </p:cBhvr>
                                    </p:animEffect>
                                    <p:anim calcmode="lin" valueType="num">
                                      <p:cBhvr>
                                        <p:cTn id="84" dur="1000" fill="hold"/>
                                        <p:tgtEl>
                                          <p:spTgt spid="15"/>
                                        </p:tgtEl>
                                        <p:attrNameLst>
                                          <p:attrName>ppt_x</p:attrName>
                                        </p:attrNameLst>
                                      </p:cBhvr>
                                      <p:tavLst>
                                        <p:tav tm="0">
                                          <p:val>
                                            <p:strVal val="#ppt_x"/>
                                          </p:val>
                                        </p:tav>
                                        <p:tav tm="100000">
                                          <p:val>
                                            <p:strVal val="#ppt_x"/>
                                          </p:val>
                                        </p:tav>
                                      </p:tavLst>
                                    </p:anim>
                                    <p:anim calcmode="lin" valueType="num">
                                      <p:cBhvr>
                                        <p:cTn id="85" dur="1000" fill="hold"/>
                                        <p:tgtEl>
                                          <p:spTgt spid="15"/>
                                        </p:tgtEl>
                                        <p:attrNameLst>
                                          <p:attrName>ppt_y</p:attrName>
                                        </p:attrNameLst>
                                      </p:cBhvr>
                                      <p:tavLst>
                                        <p:tav tm="0">
                                          <p:val>
                                            <p:strVal val="#ppt_y+.1"/>
                                          </p:val>
                                        </p:tav>
                                        <p:tav tm="100000">
                                          <p:val>
                                            <p:strVal val="#ppt_y"/>
                                          </p:val>
                                        </p:tav>
                                      </p:tavLst>
                                    </p:anim>
                                  </p:childTnLst>
                                </p:cTn>
                              </p:par>
                              <p:par>
                                <p:cTn id="86" presetID="42" presetClass="entr" presetSubtype="0" fill="hold" grpId="0" nodeType="withEffect">
                                  <p:stCondLst>
                                    <p:cond delay="0"/>
                                  </p:stCondLst>
                                  <p:childTnLst>
                                    <p:set>
                                      <p:cBhvr>
                                        <p:cTn id="87" dur="1" fill="hold">
                                          <p:stCondLst>
                                            <p:cond delay="0"/>
                                          </p:stCondLst>
                                        </p:cTn>
                                        <p:tgtEl>
                                          <p:spTgt spid="29"/>
                                        </p:tgtEl>
                                        <p:attrNameLst>
                                          <p:attrName>style.visibility</p:attrName>
                                        </p:attrNameLst>
                                      </p:cBhvr>
                                      <p:to>
                                        <p:strVal val="visible"/>
                                      </p:to>
                                    </p:set>
                                    <p:animEffect transition="in" filter="fade">
                                      <p:cBhvr>
                                        <p:cTn id="88" dur="1000"/>
                                        <p:tgtEl>
                                          <p:spTgt spid="29"/>
                                        </p:tgtEl>
                                      </p:cBhvr>
                                    </p:animEffect>
                                    <p:anim calcmode="lin" valueType="num">
                                      <p:cBhvr>
                                        <p:cTn id="89" dur="1000" fill="hold"/>
                                        <p:tgtEl>
                                          <p:spTgt spid="29"/>
                                        </p:tgtEl>
                                        <p:attrNameLst>
                                          <p:attrName>ppt_x</p:attrName>
                                        </p:attrNameLst>
                                      </p:cBhvr>
                                      <p:tavLst>
                                        <p:tav tm="0">
                                          <p:val>
                                            <p:strVal val="#ppt_x"/>
                                          </p:val>
                                        </p:tav>
                                        <p:tav tm="100000">
                                          <p:val>
                                            <p:strVal val="#ppt_x"/>
                                          </p:val>
                                        </p:tav>
                                      </p:tavLst>
                                    </p:anim>
                                    <p:anim calcmode="lin" valueType="num">
                                      <p:cBhvr>
                                        <p:cTn id="90"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42" presetClass="entr" presetSubtype="0" fill="hold" nodeType="clickEffect">
                                  <p:stCondLst>
                                    <p:cond delay="0"/>
                                  </p:stCondLst>
                                  <p:childTnLst>
                                    <p:set>
                                      <p:cBhvr>
                                        <p:cTn id="94" dur="1" fill="hold">
                                          <p:stCondLst>
                                            <p:cond delay="0"/>
                                          </p:stCondLst>
                                        </p:cTn>
                                        <p:tgtEl>
                                          <p:spTgt spid="19"/>
                                        </p:tgtEl>
                                        <p:attrNameLst>
                                          <p:attrName>style.visibility</p:attrName>
                                        </p:attrNameLst>
                                      </p:cBhvr>
                                      <p:to>
                                        <p:strVal val="visible"/>
                                      </p:to>
                                    </p:set>
                                    <p:animEffect transition="in" filter="fade">
                                      <p:cBhvr>
                                        <p:cTn id="95" dur="1000"/>
                                        <p:tgtEl>
                                          <p:spTgt spid="19"/>
                                        </p:tgtEl>
                                      </p:cBhvr>
                                    </p:animEffect>
                                    <p:anim calcmode="lin" valueType="num">
                                      <p:cBhvr>
                                        <p:cTn id="96" dur="1000" fill="hold"/>
                                        <p:tgtEl>
                                          <p:spTgt spid="19"/>
                                        </p:tgtEl>
                                        <p:attrNameLst>
                                          <p:attrName>ppt_x</p:attrName>
                                        </p:attrNameLst>
                                      </p:cBhvr>
                                      <p:tavLst>
                                        <p:tav tm="0">
                                          <p:val>
                                            <p:strVal val="#ppt_x"/>
                                          </p:val>
                                        </p:tav>
                                        <p:tav tm="100000">
                                          <p:val>
                                            <p:strVal val="#ppt_x"/>
                                          </p:val>
                                        </p:tav>
                                      </p:tavLst>
                                    </p:anim>
                                    <p:anim calcmode="lin" valueType="num">
                                      <p:cBhvr>
                                        <p:cTn id="97" dur="1000" fill="hold"/>
                                        <p:tgtEl>
                                          <p:spTgt spid="19"/>
                                        </p:tgtEl>
                                        <p:attrNameLst>
                                          <p:attrName>ppt_y</p:attrName>
                                        </p:attrNameLst>
                                      </p:cBhvr>
                                      <p:tavLst>
                                        <p:tav tm="0">
                                          <p:val>
                                            <p:strVal val="#ppt_y+.1"/>
                                          </p:val>
                                        </p:tav>
                                        <p:tav tm="100000">
                                          <p:val>
                                            <p:strVal val="#ppt_y"/>
                                          </p:val>
                                        </p:tav>
                                      </p:tavLst>
                                    </p:anim>
                                  </p:childTnLst>
                                </p:cTn>
                              </p:par>
                              <p:par>
                                <p:cTn id="98" presetID="42" presetClass="entr" presetSubtype="0" fill="hold" nodeType="withEffect">
                                  <p:stCondLst>
                                    <p:cond delay="0"/>
                                  </p:stCondLst>
                                  <p:childTnLst>
                                    <p:set>
                                      <p:cBhvr>
                                        <p:cTn id="99" dur="1" fill="hold">
                                          <p:stCondLst>
                                            <p:cond delay="0"/>
                                          </p:stCondLst>
                                        </p:cTn>
                                        <p:tgtEl>
                                          <p:spTgt spid="20"/>
                                        </p:tgtEl>
                                        <p:attrNameLst>
                                          <p:attrName>style.visibility</p:attrName>
                                        </p:attrNameLst>
                                      </p:cBhvr>
                                      <p:to>
                                        <p:strVal val="visible"/>
                                      </p:to>
                                    </p:set>
                                    <p:animEffect transition="in" filter="fade">
                                      <p:cBhvr>
                                        <p:cTn id="100" dur="1000"/>
                                        <p:tgtEl>
                                          <p:spTgt spid="20"/>
                                        </p:tgtEl>
                                      </p:cBhvr>
                                    </p:animEffect>
                                    <p:anim calcmode="lin" valueType="num">
                                      <p:cBhvr>
                                        <p:cTn id="101" dur="1000" fill="hold"/>
                                        <p:tgtEl>
                                          <p:spTgt spid="20"/>
                                        </p:tgtEl>
                                        <p:attrNameLst>
                                          <p:attrName>ppt_x</p:attrName>
                                        </p:attrNameLst>
                                      </p:cBhvr>
                                      <p:tavLst>
                                        <p:tav tm="0">
                                          <p:val>
                                            <p:strVal val="#ppt_x"/>
                                          </p:val>
                                        </p:tav>
                                        <p:tav tm="100000">
                                          <p:val>
                                            <p:strVal val="#ppt_x"/>
                                          </p:val>
                                        </p:tav>
                                      </p:tavLst>
                                    </p:anim>
                                    <p:anim calcmode="lin" valueType="num">
                                      <p:cBhvr>
                                        <p:cTn id="102" dur="1000" fill="hold"/>
                                        <p:tgtEl>
                                          <p:spTgt spid="20"/>
                                        </p:tgtEl>
                                        <p:attrNameLst>
                                          <p:attrName>ppt_y</p:attrName>
                                        </p:attrNameLst>
                                      </p:cBhvr>
                                      <p:tavLst>
                                        <p:tav tm="0">
                                          <p:val>
                                            <p:strVal val="#ppt_y+.1"/>
                                          </p:val>
                                        </p:tav>
                                        <p:tav tm="100000">
                                          <p:val>
                                            <p:strVal val="#ppt_y"/>
                                          </p:val>
                                        </p:tav>
                                      </p:tavLst>
                                    </p:anim>
                                  </p:childTnLst>
                                </p:cTn>
                              </p:par>
                              <p:par>
                                <p:cTn id="103" presetID="42" presetClass="entr" presetSubtype="0" fill="hold" grpId="0" nodeType="withEffect">
                                  <p:stCondLst>
                                    <p:cond delay="0"/>
                                  </p:stCondLst>
                                  <p:childTnLst>
                                    <p:set>
                                      <p:cBhvr>
                                        <p:cTn id="104" dur="1" fill="hold">
                                          <p:stCondLst>
                                            <p:cond delay="0"/>
                                          </p:stCondLst>
                                        </p:cTn>
                                        <p:tgtEl>
                                          <p:spTgt spid="21"/>
                                        </p:tgtEl>
                                        <p:attrNameLst>
                                          <p:attrName>style.visibility</p:attrName>
                                        </p:attrNameLst>
                                      </p:cBhvr>
                                      <p:to>
                                        <p:strVal val="visible"/>
                                      </p:to>
                                    </p:set>
                                    <p:animEffect transition="in" filter="fade">
                                      <p:cBhvr>
                                        <p:cTn id="105" dur="1000"/>
                                        <p:tgtEl>
                                          <p:spTgt spid="21"/>
                                        </p:tgtEl>
                                      </p:cBhvr>
                                    </p:animEffect>
                                    <p:anim calcmode="lin" valueType="num">
                                      <p:cBhvr>
                                        <p:cTn id="106" dur="1000" fill="hold"/>
                                        <p:tgtEl>
                                          <p:spTgt spid="21"/>
                                        </p:tgtEl>
                                        <p:attrNameLst>
                                          <p:attrName>ppt_x</p:attrName>
                                        </p:attrNameLst>
                                      </p:cBhvr>
                                      <p:tavLst>
                                        <p:tav tm="0">
                                          <p:val>
                                            <p:strVal val="#ppt_x"/>
                                          </p:val>
                                        </p:tav>
                                        <p:tav tm="100000">
                                          <p:val>
                                            <p:strVal val="#ppt_x"/>
                                          </p:val>
                                        </p:tav>
                                      </p:tavLst>
                                    </p:anim>
                                    <p:anim calcmode="lin" valueType="num">
                                      <p:cBhvr>
                                        <p:cTn id="107" dur="1000" fill="hold"/>
                                        <p:tgtEl>
                                          <p:spTgt spid="21"/>
                                        </p:tgtEl>
                                        <p:attrNameLst>
                                          <p:attrName>ppt_y</p:attrName>
                                        </p:attrNameLst>
                                      </p:cBhvr>
                                      <p:tavLst>
                                        <p:tav tm="0">
                                          <p:val>
                                            <p:strVal val="#ppt_y+.1"/>
                                          </p:val>
                                        </p:tav>
                                        <p:tav tm="100000">
                                          <p:val>
                                            <p:strVal val="#ppt_y"/>
                                          </p:val>
                                        </p:tav>
                                      </p:tavLst>
                                    </p:anim>
                                  </p:childTnLst>
                                </p:cTn>
                              </p:par>
                              <p:par>
                                <p:cTn id="108" presetID="42" presetClass="entr" presetSubtype="0" fill="hold" grpId="0" nodeType="withEffect">
                                  <p:stCondLst>
                                    <p:cond delay="0"/>
                                  </p:stCondLst>
                                  <p:childTnLst>
                                    <p:set>
                                      <p:cBhvr>
                                        <p:cTn id="109" dur="1" fill="hold">
                                          <p:stCondLst>
                                            <p:cond delay="0"/>
                                          </p:stCondLst>
                                        </p:cTn>
                                        <p:tgtEl>
                                          <p:spTgt spid="30"/>
                                        </p:tgtEl>
                                        <p:attrNameLst>
                                          <p:attrName>style.visibility</p:attrName>
                                        </p:attrNameLst>
                                      </p:cBhvr>
                                      <p:to>
                                        <p:strVal val="visible"/>
                                      </p:to>
                                    </p:set>
                                    <p:animEffect transition="in" filter="fade">
                                      <p:cBhvr>
                                        <p:cTn id="110" dur="1000"/>
                                        <p:tgtEl>
                                          <p:spTgt spid="30"/>
                                        </p:tgtEl>
                                      </p:cBhvr>
                                    </p:animEffect>
                                    <p:anim calcmode="lin" valueType="num">
                                      <p:cBhvr>
                                        <p:cTn id="111" dur="1000" fill="hold"/>
                                        <p:tgtEl>
                                          <p:spTgt spid="30"/>
                                        </p:tgtEl>
                                        <p:attrNameLst>
                                          <p:attrName>ppt_x</p:attrName>
                                        </p:attrNameLst>
                                      </p:cBhvr>
                                      <p:tavLst>
                                        <p:tav tm="0">
                                          <p:val>
                                            <p:strVal val="#ppt_x"/>
                                          </p:val>
                                        </p:tav>
                                        <p:tav tm="100000">
                                          <p:val>
                                            <p:strVal val="#ppt_x"/>
                                          </p:val>
                                        </p:tav>
                                      </p:tavLst>
                                    </p:anim>
                                    <p:anim calcmode="lin" valueType="num">
                                      <p:cBhvr>
                                        <p:cTn id="112" dur="1000" fill="hold"/>
                                        <p:tgtEl>
                                          <p:spTgt spid="3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2" grpId="0" animBg="1"/>
      <p:bldP spid="15" grpId="0" animBg="1"/>
      <p:bldP spid="21" grpId="0" animBg="1"/>
      <p:bldP spid="26" grpId="0"/>
      <p:bldP spid="27" grpId="0"/>
      <p:bldP spid="28" grpId="0"/>
      <p:bldP spid="29" grpId="0"/>
      <p:bldP spid="3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CC1036-76F2-CE56-5BF0-9B23EF5740C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BE5B90D-EC17-6E3C-C928-0F34761F81EA}"/>
              </a:ext>
            </a:extLst>
          </p:cNvPr>
          <p:cNvSpPr/>
          <p:nvPr/>
        </p:nvSpPr>
        <p:spPr>
          <a:xfrm rot="-2330928">
            <a:off x="-1203733" y="-4598012"/>
            <a:ext cx="20695466" cy="19483024"/>
          </a:xfrm>
          <a:custGeom>
            <a:avLst/>
            <a:gdLst/>
            <a:ahLst/>
            <a:cxnLst/>
            <a:rect l="l" t="t" r="r" b="b"/>
            <a:pathLst>
              <a:path w="20695466" h="19483024">
                <a:moveTo>
                  <a:pt x="6452701" y="0"/>
                </a:moveTo>
                <a:lnTo>
                  <a:pt x="20695466" y="11471469"/>
                </a:lnTo>
                <a:lnTo>
                  <a:pt x="14242765" y="19483024"/>
                </a:lnTo>
                <a:lnTo>
                  <a:pt x="0" y="8011555"/>
                </a:lnTo>
                <a:lnTo>
                  <a:pt x="6452701" y="0"/>
                </a:lnTo>
                <a:close/>
              </a:path>
            </a:pathLst>
          </a:custGeom>
          <a:blipFill>
            <a:blip r:embed="rId2"/>
            <a:stretch>
              <a:fillRect l="-23944" t="-33019" r="-20124" b="-22744"/>
            </a:stretch>
          </a:blipFill>
        </p:spPr>
      </p:sp>
      <p:grpSp>
        <p:nvGrpSpPr>
          <p:cNvPr id="16" name="Group 3">
            <a:extLst>
              <a:ext uri="{FF2B5EF4-FFF2-40B4-BE49-F238E27FC236}">
                <a16:creationId xmlns:a16="http://schemas.microsoft.com/office/drawing/2014/main" id="{0DC73CFE-0541-D00D-FD6B-978DFEC03DDE}"/>
              </a:ext>
            </a:extLst>
          </p:cNvPr>
          <p:cNvGrpSpPr/>
          <p:nvPr/>
        </p:nvGrpSpPr>
        <p:grpSpPr>
          <a:xfrm>
            <a:off x="408488" y="449355"/>
            <a:ext cx="17471024" cy="9349650"/>
            <a:chOff x="0" y="0"/>
            <a:chExt cx="4274726" cy="2167467"/>
          </a:xfrm>
        </p:grpSpPr>
        <p:sp>
          <p:nvSpPr>
            <p:cNvPr id="17" name="Freeform 4">
              <a:extLst>
                <a:ext uri="{FF2B5EF4-FFF2-40B4-BE49-F238E27FC236}">
                  <a16:creationId xmlns:a16="http://schemas.microsoft.com/office/drawing/2014/main" id="{491CA5F3-8D80-1AB2-4E50-D6E96D711ED2}"/>
                </a:ext>
              </a:extLst>
            </p:cNvPr>
            <p:cNvSpPr/>
            <p:nvPr/>
          </p:nvSpPr>
          <p:spPr>
            <a:xfrm>
              <a:off x="0" y="0"/>
              <a:ext cx="4274726" cy="2167467"/>
            </a:xfrm>
            <a:custGeom>
              <a:avLst/>
              <a:gdLst/>
              <a:ahLst/>
              <a:cxnLst/>
              <a:rect l="l" t="t" r="r" b="b"/>
              <a:pathLst>
                <a:path w="4274726" h="2167467">
                  <a:moveTo>
                    <a:pt x="7155" y="0"/>
                  </a:moveTo>
                  <a:lnTo>
                    <a:pt x="4267571" y="0"/>
                  </a:lnTo>
                  <a:cubicBezTo>
                    <a:pt x="4271523" y="0"/>
                    <a:pt x="4274726" y="3203"/>
                    <a:pt x="4274726" y="7155"/>
                  </a:cubicBezTo>
                  <a:lnTo>
                    <a:pt x="4274726" y="2160312"/>
                  </a:lnTo>
                  <a:cubicBezTo>
                    <a:pt x="4274726" y="2162209"/>
                    <a:pt x="4273972" y="2164029"/>
                    <a:pt x="4272630" y="2165371"/>
                  </a:cubicBezTo>
                  <a:cubicBezTo>
                    <a:pt x="4271289" y="2166713"/>
                    <a:pt x="4269468" y="2167467"/>
                    <a:pt x="4267571" y="2167467"/>
                  </a:cubicBezTo>
                  <a:lnTo>
                    <a:pt x="7155" y="2167467"/>
                  </a:lnTo>
                  <a:cubicBezTo>
                    <a:pt x="5257" y="2167467"/>
                    <a:pt x="3437" y="2166713"/>
                    <a:pt x="2096" y="2165371"/>
                  </a:cubicBezTo>
                  <a:cubicBezTo>
                    <a:pt x="754" y="2164029"/>
                    <a:pt x="0" y="2162209"/>
                    <a:pt x="0" y="2160312"/>
                  </a:cubicBezTo>
                  <a:lnTo>
                    <a:pt x="0" y="7155"/>
                  </a:lnTo>
                  <a:cubicBezTo>
                    <a:pt x="0" y="5257"/>
                    <a:pt x="754" y="3437"/>
                    <a:pt x="2096" y="2096"/>
                  </a:cubicBezTo>
                  <a:cubicBezTo>
                    <a:pt x="3437" y="754"/>
                    <a:pt x="5257" y="0"/>
                    <a:pt x="7155" y="0"/>
                  </a:cubicBezTo>
                  <a:close/>
                </a:path>
              </a:pathLst>
            </a:custGeom>
            <a:solidFill>
              <a:srgbClr val="FFFFFF">
                <a:alpha val="57647"/>
              </a:srgbClr>
            </a:solidFill>
          </p:spPr>
        </p:sp>
        <p:sp>
          <p:nvSpPr>
            <p:cNvPr id="18" name="TextBox 5">
              <a:extLst>
                <a:ext uri="{FF2B5EF4-FFF2-40B4-BE49-F238E27FC236}">
                  <a16:creationId xmlns:a16="http://schemas.microsoft.com/office/drawing/2014/main" id="{067904FF-90E8-58E6-AAFF-47879E681F9A}"/>
                </a:ext>
              </a:extLst>
            </p:cNvPr>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3" name="TextBox 2">
            <a:extLst>
              <a:ext uri="{FF2B5EF4-FFF2-40B4-BE49-F238E27FC236}">
                <a16:creationId xmlns:a16="http://schemas.microsoft.com/office/drawing/2014/main" id="{956FC614-1422-E509-8D9B-6B886CF9FB52}"/>
              </a:ext>
            </a:extLst>
          </p:cNvPr>
          <p:cNvSpPr txBox="1"/>
          <p:nvPr/>
        </p:nvSpPr>
        <p:spPr>
          <a:xfrm>
            <a:off x="876300" y="923719"/>
            <a:ext cx="16535400" cy="8519705"/>
          </a:xfrm>
          <a:prstGeom prst="rect">
            <a:avLst/>
          </a:prstGeom>
          <a:noFill/>
        </p:spPr>
        <p:txBody>
          <a:bodyPr wrap="square">
            <a:spAutoFit/>
          </a:bodyPr>
          <a:lstStyle/>
          <a:p>
            <a:pPr marL="457200" indent="-457200" algn="ctr">
              <a:lnSpc>
                <a:spcPct val="150000"/>
              </a:lnSpc>
              <a:spcAft>
                <a:spcPts val="800"/>
              </a:spcAft>
              <a:buFont typeface="Wingdings" panose="05000000000000000000" pitchFamily="2" charset="2"/>
              <a:buChar char="§"/>
            </a:pPr>
            <a:r>
              <a:rPr lang="en-IN" sz="3200" b="1" kern="100" dirty="0">
                <a:effectLst/>
                <a:highlight>
                  <a:srgbClr val="E8EFFC"/>
                </a:highlight>
                <a:latin typeface="Arial" panose="020B0604020202020204" pitchFamily="34" charset="0"/>
                <a:ea typeface="Calibri" panose="020F0502020204030204" pitchFamily="34" charset="0"/>
                <a:cs typeface="Arial" panose="020B0604020202020204" pitchFamily="34" charset="0"/>
              </a:rPr>
              <a:t>Proposed Structure for Component 2: Analytical Report</a:t>
            </a:r>
            <a:endParaRPr lang="en-IN" sz="3200" b="1" kern="100" dirty="0">
              <a:highlight>
                <a:srgbClr val="E8EFFC"/>
              </a:highligh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SzPts val="1000"/>
              <a:buFont typeface="Symbol" panose="05050102010706020507" pitchFamily="18" charset="2"/>
              <a:buChar char=""/>
              <a:tabLst>
                <a:tab pos="457200" algn="l"/>
              </a:tabLst>
            </a:pPr>
            <a:endParaRPr lang="en-IN" sz="6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IN" sz="2000" kern="100" dirty="0">
                <a:effectLst/>
                <a:latin typeface="Arial" panose="020B0604020202020204" pitchFamily="34" charset="0"/>
                <a:ea typeface="Calibri" panose="020F0502020204030204" pitchFamily="34" charset="0"/>
                <a:cs typeface="Arial" panose="020B0604020202020204" pitchFamily="34" charset="0"/>
              </a:rPr>
              <a:t>The report will begin with an </a:t>
            </a:r>
            <a:r>
              <a:rPr lang="en-IN" sz="2000" b="1" kern="100" dirty="0">
                <a:effectLst/>
                <a:latin typeface="Arial" panose="020B0604020202020204" pitchFamily="34" charset="0"/>
                <a:ea typeface="Calibri" panose="020F0502020204030204" pitchFamily="34" charset="0"/>
                <a:cs typeface="Arial" panose="020B0604020202020204" pitchFamily="34" charset="0"/>
              </a:rPr>
              <a:t>introduction</a:t>
            </a:r>
            <a:r>
              <a:rPr lang="en-IN" sz="2000" kern="100" dirty="0">
                <a:effectLst/>
                <a:latin typeface="Arial" panose="020B0604020202020204" pitchFamily="34" charset="0"/>
                <a:ea typeface="Calibri" panose="020F0502020204030204" pitchFamily="34" charset="0"/>
                <a:cs typeface="Arial" panose="020B0604020202020204" pitchFamily="34" charset="0"/>
              </a:rPr>
              <a:t> that outlines the purpose of the analysis and provides an overview of Mid Staffordshire NHS Foundation Trust as a major standard failure case in the UK health system (Francis Report, 2013).</a:t>
            </a:r>
          </a:p>
          <a:p>
            <a:pPr marL="342900" lvl="0" indent="-342900">
              <a:lnSpc>
                <a:spcPct val="150000"/>
              </a:lnSpc>
              <a:spcAft>
                <a:spcPts val="800"/>
              </a:spcAft>
              <a:buSzPts val="1000"/>
              <a:buFont typeface="Symbol" panose="05050102010706020507" pitchFamily="18" charset="2"/>
              <a:buChar char=""/>
              <a:tabLst>
                <a:tab pos="457200" algn="l"/>
              </a:tabLst>
            </a:pPr>
            <a:r>
              <a:rPr lang="en-IN" sz="2000" kern="100" dirty="0">
                <a:effectLst/>
                <a:latin typeface="Arial" panose="020B0604020202020204" pitchFamily="34" charset="0"/>
                <a:ea typeface="Calibri" panose="020F0502020204030204" pitchFamily="34" charset="0"/>
                <a:cs typeface="Arial" panose="020B0604020202020204" pitchFamily="34" charset="0"/>
              </a:rPr>
              <a:t>A </a:t>
            </a:r>
            <a:r>
              <a:rPr lang="en-IN" sz="2000" b="1" kern="100" dirty="0">
                <a:effectLst/>
                <a:latin typeface="Arial" panose="020B0604020202020204" pitchFamily="34" charset="0"/>
                <a:ea typeface="Calibri" panose="020F0502020204030204" pitchFamily="34" charset="0"/>
                <a:cs typeface="Arial" panose="020B0604020202020204" pitchFamily="34" charset="0"/>
              </a:rPr>
              <a:t>background and context</a:t>
            </a:r>
            <a:r>
              <a:rPr lang="en-IN" sz="2000" kern="100" dirty="0">
                <a:effectLst/>
                <a:latin typeface="Arial" panose="020B0604020202020204" pitchFamily="34" charset="0"/>
                <a:ea typeface="Calibri" panose="020F0502020204030204" pitchFamily="34" charset="0"/>
                <a:cs typeface="Arial" panose="020B0604020202020204" pitchFamily="34" charset="0"/>
              </a:rPr>
              <a:t> section will summarise the timeline, key events, and inquiry findings, establishing the systemic nature of the failings that occurred between 2005 and 2009 (Healthcare Commission, 2009).</a:t>
            </a:r>
          </a:p>
          <a:p>
            <a:pPr marL="342900" lvl="0" indent="-342900">
              <a:lnSpc>
                <a:spcPct val="150000"/>
              </a:lnSpc>
              <a:spcAft>
                <a:spcPts val="800"/>
              </a:spcAft>
              <a:buSzPts val="1000"/>
              <a:buFont typeface="Symbol" panose="05050102010706020507" pitchFamily="18" charset="2"/>
              <a:buChar char=""/>
              <a:tabLst>
                <a:tab pos="457200" algn="l"/>
              </a:tabLst>
            </a:pPr>
            <a:r>
              <a:rPr lang="en-IN" sz="2000" kern="100" dirty="0">
                <a:effectLst/>
                <a:latin typeface="Arial" panose="020B0604020202020204" pitchFamily="34" charset="0"/>
                <a:ea typeface="Calibri" panose="020F0502020204030204" pitchFamily="34" charset="0"/>
                <a:cs typeface="Arial" panose="020B0604020202020204" pitchFamily="34" charset="0"/>
              </a:rPr>
              <a:t>The </a:t>
            </a:r>
            <a:r>
              <a:rPr lang="en-IN" sz="2000" b="1" kern="100" dirty="0">
                <a:effectLst/>
                <a:latin typeface="Arial" panose="020B0604020202020204" pitchFamily="34" charset="0"/>
                <a:ea typeface="Calibri" panose="020F0502020204030204" pitchFamily="34" charset="0"/>
                <a:cs typeface="Arial" panose="020B0604020202020204" pitchFamily="34" charset="0"/>
              </a:rPr>
              <a:t>root cause analysis section</a:t>
            </a:r>
            <a:r>
              <a:rPr lang="en-IN" sz="2000" kern="100" dirty="0">
                <a:effectLst/>
                <a:latin typeface="Arial" panose="020B0604020202020204" pitchFamily="34" charset="0"/>
                <a:ea typeface="Calibri" panose="020F0502020204030204" pitchFamily="34" charset="0"/>
                <a:cs typeface="Arial" panose="020B0604020202020204" pitchFamily="34" charset="0"/>
              </a:rPr>
              <a:t> will apply the Swiss Cheese Model, RCA, and the Fishbone Diagram to systematically identify latent and active factors contributing to unsafe care (Francis Report, 2013).</a:t>
            </a:r>
          </a:p>
          <a:p>
            <a:pPr marL="342900" lvl="0" indent="-342900">
              <a:lnSpc>
                <a:spcPct val="150000"/>
              </a:lnSpc>
              <a:spcAft>
                <a:spcPts val="800"/>
              </a:spcAft>
              <a:buSzPts val="1000"/>
              <a:buFont typeface="Symbol" panose="05050102010706020507" pitchFamily="18" charset="2"/>
              <a:buChar char=""/>
              <a:tabLst>
                <a:tab pos="457200" algn="l"/>
              </a:tabLst>
            </a:pPr>
            <a:r>
              <a:rPr lang="en-IN" sz="2000" kern="100" dirty="0">
                <a:effectLst/>
                <a:latin typeface="Arial" panose="020B0604020202020204" pitchFamily="34" charset="0"/>
                <a:ea typeface="Calibri" panose="020F0502020204030204" pitchFamily="34" charset="0"/>
                <a:cs typeface="Arial" panose="020B0604020202020204" pitchFamily="34" charset="0"/>
              </a:rPr>
              <a:t>A </a:t>
            </a:r>
            <a:r>
              <a:rPr lang="en-IN" sz="2000" b="1" kern="100" dirty="0">
                <a:effectLst/>
                <a:latin typeface="Arial" panose="020B0604020202020204" pitchFamily="34" charset="0"/>
                <a:ea typeface="Calibri" panose="020F0502020204030204" pitchFamily="34" charset="0"/>
                <a:cs typeface="Arial" panose="020B0604020202020204" pitchFamily="34" charset="0"/>
              </a:rPr>
              <a:t>policy analysis section</a:t>
            </a:r>
            <a:r>
              <a:rPr lang="en-IN" sz="2000" kern="100" dirty="0">
                <a:effectLst/>
                <a:latin typeface="Arial" panose="020B0604020202020204" pitchFamily="34" charset="0"/>
                <a:ea typeface="Calibri" panose="020F0502020204030204" pitchFamily="34" charset="0"/>
                <a:cs typeface="Arial" panose="020B0604020202020204" pitchFamily="34" charset="0"/>
              </a:rPr>
              <a:t> will critically examine relevant national and local policies—including staffing, whistleblowing, and regulatory oversight - and explain how policy gaps contributed to the failures observed (The King’s Fund, 2013).</a:t>
            </a:r>
          </a:p>
          <a:p>
            <a:pPr marL="342900" lvl="0" indent="-342900">
              <a:lnSpc>
                <a:spcPct val="150000"/>
              </a:lnSpc>
              <a:spcAft>
                <a:spcPts val="800"/>
              </a:spcAft>
              <a:buSzPts val="1000"/>
              <a:buFont typeface="Symbol" panose="05050102010706020507" pitchFamily="18" charset="2"/>
              <a:buChar char=""/>
              <a:tabLst>
                <a:tab pos="457200" algn="l"/>
              </a:tabLst>
            </a:pPr>
            <a:r>
              <a:rPr lang="en-IN" sz="2000" kern="100" dirty="0">
                <a:effectLst/>
                <a:latin typeface="Arial" panose="020B0604020202020204" pitchFamily="34" charset="0"/>
                <a:ea typeface="Calibri" panose="020F0502020204030204" pitchFamily="34" charset="0"/>
                <a:cs typeface="Arial" panose="020B0604020202020204" pitchFamily="34" charset="0"/>
              </a:rPr>
              <a:t>The </a:t>
            </a:r>
            <a:r>
              <a:rPr lang="en-IN" sz="2000" b="1" kern="100" dirty="0">
                <a:effectLst/>
                <a:latin typeface="Arial" panose="020B0604020202020204" pitchFamily="34" charset="0"/>
                <a:ea typeface="Calibri" panose="020F0502020204030204" pitchFamily="34" charset="0"/>
                <a:cs typeface="Arial" panose="020B0604020202020204" pitchFamily="34" charset="0"/>
              </a:rPr>
              <a:t>impact analysis</a:t>
            </a:r>
            <a:r>
              <a:rPr lang="en-IN" sz="2000" kern="100" dirty="0">
                <a:effectLst/>
                <a:latin typeface="Arial" panose="020B0604020202020204" pitchFamily="34" charset="0"/>
                <a:ea typeface="Calibri" panose="020F0502020204030204" pitchFamily="34" charset="0"/>
                <a:cs typeface="Arial" panose="020B0604020202020204" pitchFamily="34" charset="0"/>
              </a:rPr>
              <a:t> section will evaluate how the identified root causes and policy shortcomings affected quality, efficiency, and equity of care delivery at the Trust (Care Quality Commission, 2009).</a:t>
            </a:r>
          </a:p>
          <a:p>
            <a:pPr marL="342900" lvl="0" indent="-342900">
              <a:lnSpc>
                <a:spcPct val="150000"/>
              </a:lnSpc>
              <a:spcAft>
                <a:spcPts val="800"/>
              </a:spcAft>
              <a:buSzPts val="1000"/>
              <a:buFont typeface="Symbol" panose="05050102010706020507" pitchFamily="18" charset="2"/>
              <a:buChar char=""/>
              <a:tabLst>
                <a:tab pos="457200" algn="l"/>
              </a:tabLst>
            </a:pPr>
            <a:r>
              <a:rPr lang="en-IN" sz="2000" kern="100" dirty="0">
                <a:effectLst/>
                <a:latin typeface="Arial" panose="020B0604020202020204" pitchFamily="34" charset="0"/>
                <a:ea typeface="Calibri" panose="020F0502020204030204" pitchFamily="34" charset="0"/>
                <a:cs typeface="Arial" panose="020B0604020202020204" pitchFamily="34" charset="0"/>
              </a:rPr>
              <a:t>A </a:t>
            </a:r>
            <a:r>
              <a:rPr lang="en-IN" sz="2000" b="1" kern="100" dirty="0">
                <a:effectLst/>
                <a:latin typeface="Arial" panose="020B0604020202020204" pitchFamily="34" charset="0"/>
                <a:ea typeface="Calibri" panose="020F0502020204030204" pitchFamily="34" charset="0"/>
                <a:cs typeface="Arial" panose="020B0604020202020204" pitchFamily="34" charset="0"/>
              </a:rPr>
              <a:t>recommendations section</a:t>
            </a:r>
            <a:r>
              <a:rPr lang="en-IN" sz="2000" kern="100" dirty="0">
                <a:effectLst/>
                <a:latin typeface="Arial" panose="020B0604020202020204" pitchFamily="34" charset="0"/>
                <a:ea typeface="Calibri" panose="020F0502020204030204" pitchFamily="34" charset="0"/>
                <a:cs typeface="Arial" panose="020B0604020202020204" pitchFamily="34" charset="0"/>
              </a:rPr>
              <a:t> will propose evidence-based improvements using quality management frameworks such as the Donabedian model and continuous quality improvement methodologies (NHS England, 2014).</a:t>
            </a:r>
          </a:p>
          <a:p>
            <a:pPr marL="342900" lvl="0" indent="-342900">
              <a:lnSpc>
                <a:spcPct val="150000"/>
              </a:lnSpc>
              <a:spcAft>
                <a:spcPts val="800"/>
              </a:spcAft>
              <a:buSzPts val="1000"/>
              <a:buFont typeface="Symbol" panose="05050102010706020507" pitchFamily="18" charset="2"/>
              <a:buChar char=""/>
              <a:tabLst>
                <a:tab pos="457200" algn="l"/>
              </a:tabLst>
            </a:pPr>
            <a:r>
              <a:rPr lang="en-IN" sz="2000" kern="100" dirty="0">
                <a:effectLst/>
                <a:latin typeface="Arial" panose="020B0604020202020204" pitchFamily="34" charset="0"/>
                <a:ea typeface="Calibri" panose="020F0502020204030204" pitchFamily="34" charset="0"/>
                <a:cs typeface="Arial" panose="020B0604020202020204" pitchFamily="34" charset="0"/>
              </a:rPr>
              <a:t>The report will conclude with a </a:t>
            </a:r>
            <a:r>
              <a:rPr lang="en-IN" sz="2000" b="1" kern="100" dirty="0">
                <a:effectLst/>
                <a:latin typeface="Arial" panose="020B0604020202020204" pitchFamily="34" charset="0"/>
                <a:ea typeface="Calibri" panose="020F0502020204030204" pitchFamily="34" charset="0"/>
                <a:cs typeface="Arial" panose="020B0604020202020204" pitchFamily="34" charset="0"/>
              </a:rPr>
              <a:t>summary of key findings</a:t>
            </a:r>
            <a:r>
              <a:rPr lang="en-IN" sz="2000" kern="100" dirty="0">
                <a:effectLst/>
                <a:latin typeface="Arial" panose="020B0604020202020204" pitchFamily="34" charset="0"/>
                <a:ea typeface="Calibri" panose="020F0502020204030204" pitchFamily="34" charset="0"/>
                <a:cs typeface="Arial" panose="020B0604020202020204" pitchFamily="34" charset="0"/>
              </a:rPr>
              <a:t>, reinforcing the need for robust governance, transparent culture, and strengthened regulatory systems in healthcare organisations (Francis Report, 2013).</a:t>
            </a:r>
          </a:p>
        </p:txBody>
      </p:sp>
      <p:sp>
        <p:nvSpPr>
          <p:cNvPr id="4" name="Freeform 11">
            <a:extLst>
              <a:ext uri="{FF2B5EF4-FFF2-40B4-BE49-F238E27FC236}">
                <a16:creationId xmlns:a16="http://schemas.microsoft.com/office/drawing/2014/main" id="{34282099-0FEC-F6A6-0539-E16347F12329}"/>
              </a:ext>
            </a:extLst>
          </p:cNvPr>
          <p:cNvSpPr/>
          <p:nvPr/>
        </p:nvSpPr>
        <p:spPr>
          <a:xfrm rot="-1319858">
            <a:off x="16258848" y="8662251"/>
            <a:ext cx="1816328" cy="1489389"/>
          </a:xfrm>
          <a:custGeom>
            <a:avLst/>
            <a:gdLst/>
            <a:ahLst/>
            <a:cxnLst/>
            <a:rect l="l" t="t" r="r" b="b"/>
            <a:pathLst>
              <a:path w="1816328" h="1489389">
                <a:moveTo>
                  <a:pt x="0" y="0"/>
                </a:moveTo>
                <a:lnTo>
                  <a:pt x="1816328" y="0"/>
                </a:lnTo>
                <a:lnTo>
                  <a:pt x="1816328" y="1489389"/>
                </a:lnTo>
                <a:lnTo>
                  <a:pt x="0" y="148938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Tree>
    <p:extLst>
      <p:ext uri="{BB962C8B-B14F-4D97-AF65-F5344CB8AC3E}">
        <p14:creationId xmlns:p14="http://schemas.microsoft.com/office/powerpoint/2010/main" val="3224158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B1F482-6745-D3DF-372B-76DA6FA6524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494E5FB-CA7B-E1BA-7ED0-0C7ED4960F33}"/>
              </a:ext>
            </a:extLst>
          </p:cNvPr>
          <p:cNvSpPr/>
          <p:nvPr/>
        </p:nvSpPr>
        <p:spPr>
          <a:xfrm rot="-2330928">
            <a:off x="-1203733" y="-4598012"/>
            <a:ext cx="20695466" cy="19483024"/>
          </a:xfrm>
          <a:custGeom>
            <a:avLst/>
            <a:gdLst/>
            <a:ahLst/>
            <a:cxnLst/>
            <a:rect l="l" t="t" r="r" b="b"/>
            <a:pathLst>
              <a:path w="20695466" h="19483024">
                <a:moveTo>
                  <a:pt x="6452701" y="0"/>
                </a:moveTo>
                <a:lnTo>
                  <a:pt x="20695466" y="11471469"/>
                </a:lnTo>
                <a:lnTo>
                  <a:pt x="14242765" y="19483024"/>
                </a:lnTo>
                <a:lnTo>
                  <a:pt x="0" y="8011555"/>
                </a:lnTo>
                <a:lnTo>
                  <a:pt x="6452701" y="0"/>
                </a:lnTo>
                <a:close/>
              </a:path>
            </a:pathLst>
          </a:custGeom>
          <a:blipFill>
            <a:blip r:embed="rId2"/>
            <a:stretch>
              <a:fillRect l="-23944" t="-33019" r="-20124" b="-22744"/>
            </a:stretch>
          </a:blipFill>
        </p:spPr>
      </p:sp>
      <p:grpSp>
        <p:nvGrpSpPr>
          <p:cNvPr id="16" name="Group 3">
            <a:extLst>
              <a:ext uri="{FF2B5EF4-FFF2-40B4-BE49-F238E27FC236}">
                <a16:creationId xmlns:a16="http://schemas.microsoft.com/office/drawing/2014/main" id="{FFC754D6-CE75-2593-2192-16B239B181F4}"/>
              </a:ext>
            </a:extLst>
          </p:cNvPr>
          <p:cNvGrpSpPr/>
          <p:nvPr/>
        </p:nvGrpSpPr>
        <p:grpSpPr>
          <a:xfrm>
            <a:off x="408488" y="449355"/>
            <a:ext cx="17471024" cy="9349650"/>
            <a:chOff x="0" y="0"/>
            <a:chExt cx="4274726" cy="2167467"/>
          </a:xfrm>
        </p:grpSpPr>
        <p:sp>
          <p:nvSpPr>
            <p:cNvPr id="17" name="Freeform 4">
              <a:extLst>
                <a:ext uri="{FF2B5EF4-FFF2-40B4-BE49-F238E27FC236}">
                  <a16:creationId xmlns:a16="http://schemas.microsoft.com/office/drawing/2014/main" id="{AC240E81-4DB1-AE59-862F-4FD2F2195611}"/>
                </a:ext>
              </a:extLst>
            </p:cNvPr>
            <p:cNvSpPr/>
            <p:nvPr/>
          </p:nvSpPr>
          <p:spPr>
            <a:xfrm>
              <a:off x="0" y="0"/>
              <a:ext cx="4274726" cy="2167467"/>
            </a:xfrm>
            <a:custGeom>
              <a:avLst/>
              <a:gdLst/>
              <a:ahLst/>
              <a:cxnLst/>
              <a:rect l="l" t="t" r="r" b="b"/>
              <a:pathLst>
                <a:path w="4274726" h="2167467">
                  <a:moveTo>
                    <a:pt x="7155" y="0"/>
                  </a:moveTo>
                  <a:lnTo>
                    <a:pt x="4267571" y="0"/>
                  </a:lnTo>
                  <a:cubicBezTo>
                    <a:pt x="4271523" y="0"/>
                    <a:pt x="4274726" y="3203"/>
                    <a:pt x="4274726" y="7155"/>
                  </a:cubicBezTo>
                  <a:lnTo>
                    <a:pt x="4274726" y="2160312"/>
                  </a:lnTo>
                  <a:cubicBezTo>
                    <a:pt x="4274726" y="2162209"/>
                    <a:pt x="4273972" y="2164029"/>
                    <a:pt x="4272630" y="2165371"/>
                  </a:cubicBezTo>
                  <a:cubicBezTo>
                    <a:pt x="4271289" y="2166713"/>
                    <a:pt x="4269468" y="2167467"/>
                    <a:pt x="4267571" y="2167467"/>
                  </a:cubicBezTo>
                  <a:lnTo>
                    <a:pt x="7155" y="2167467"/>
                  </a:lnTo>
                  <a:cubicBezTo>
                    <a:pt x="5257" y="2167467"/>
                    <a:pt x="3437" y="2166713"/>
                    <a:pt x="2096" y="2165371"/>
                  </a:cubicBezTo>
                  <a:cubicBezTo>
                    <a:pt x="754" y="2164029"/>
                    <a:pt x="0" y="2162209"/>
                    <a:pt x="0" y="2160312"/>
                  </a:cubicBezTo>
                  <a:lnTo>
                    <a:pt x="0" y="7155"/>
                  </a:lnTo>
                  <a:cubicBezTo>
                    <a:pt x="0" y="5257"/>
                    <a:pt x="754" y="3437"/>
                    <a:pt x="2096" y="2096"/>
                  </a:cubicBezTo>
                  <a:cubicBezTo>
                    <a:pt x="3437" y="754"/>
                    <a:pt x="5257" y="0"/>
                    <a:pt x="7155" y="0"/>
                  </a:cubicBezTo>
                  <a:close/>
                </a:path>
              </a:pathLst>
            </a:custGeom>
            <a:solidFill>
              <a:srgbClr val="FFFFFF">
                <a:alpha val="57647"/>
              </a:srgbClr>
            </a:solidFill>
          </p:spPr>
        </p:sp>
        <p:sp>
          <p:nvSpPr>
            <p:cNvPr id="18" name="TextBox 5">
              <a:extLst>
                <a:ext uri="{FF2B5EF4-FFF2-40B4-BE49-F238E27FC236}">
                  <a16:creationId xmlns:a16="http://schemas.microsoft.com/office/drawing/2014/main" id="{B5B37C8C-622B-48FC-5DA8-06C0CD6F6FB9}"/>
                </a:ext>
              </a:extLst>
            </p:cNvPr>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3" name="Text 0">
            <a:extLst>
              <a:ext uri="{FF2B5EF4-FFF2-40B4-BE49-F238E27FC236}">
                <a16:creationId xmlns:a16="http://schemas.microsoft.com/office/drawing/2014/main" id="{71E62CBA-D0EB-5A69-EBE5-6D0017C2D5C6}"/>
              </a:ext>
            </a:extLst>
          </p:cNvPr>
          <p:cNvSpPr/>
          <p:nvPr/>
        </p:nvSpPr>
        <p:spPr>
          <a:xfrm>
            <a:off x="1048432" y="802677"/>
            <a:ext cx="13981162" cy="972304"/>
          </a:xfrm>
          <a:prstGeom prst="rect">
            <a:avLst/>
          </a:prstGeom>
          <a:noFill/>
          <a:ln/>
        </p:spPr>
        <p:txBody>
          <a:bodyPr wrap="none" lIns="0" tIns="0" rIns="0" bIns="0" rtlCol="0" anchor="t"/>
          <a:lstStyle/>
          <a:p>
            <a:pPr marL="571500" indent="-571500" algn="l">
              <a:lnSpc>
                <a:spcPct val="150000"/>
              </a:lnSpc>
              <a:buFont typeface="Wingdings" panose="05000000000000000000" pitchFamily="2" charset="2"/>
              <a:buChar char="v"/>
            </a:pPr>
            <a:r>
              <a:rPr lang="en-US" sz="4000" b="1" dirty="0">
                <a:solidFill>
                  <a:srgbClr val="4B6981"/>
                </a:solidFill>
                <a:highlight>
                  <a:srgbClr val="E8EFFC"/>
                </a:highlight>
                <a:latin typeface="Arial" panose="020B0604020202020204" pitchFamily="34" charset="0"/>
                <a:ea typeface="Playfair Display Semi Bold" pitchFamily="34" charset="-122"/>
                <a:cs typeface="Arial" panose="020B0604020202020204" pitchFamily="34" charset="0"/>
              </a:rPr>
              <a:t>Conclusion: Systemic Learning from MSFT</a:t>
            </a:r>
            <a:endParaRPr lang="en-US" sz="4000" b="1" dirty="0">
              <a:highlight>
                <a:srgbClr val="E8EFFC"/>
              </a:highlight>
              <a:latin typeface="Arial" panose="020B0604020202020204" pitchFamily="34" charset="0"/>
              <a:cs typeface="Arial" panose="020B0604020202020204" pitchFamily="34" charset="0"/>
            </a:endParaRPr>
          </a:p>
        </p:txBody>
      </p:sp>
      <p:sp>
        <p:nvSpPr>
          <p:cNvPr id="4" name="Text 1">
            <a:extLst>
              <a:ext uri="{FF2B5EF4-FFF2-40B4-BE49-F238E27FC236}">
                <a16:creationId xmlns:a16="http://schemas.microsoft.com/office/drawing/2014/main" id="{3A59C150-F855-0355-EE31-30CF6753079C}"/>
              </a:ext>
            </a:extLst>
          </p:cNvPr>
          <p:cNvSpPr/>
          <p:nvPr/>
        </p:nvSpPr>
        <p:spPr>
          <a:xfrm>
            <a:off x="1116925" y="2172771"/>
            <a:ext cx="16837854" cy="995683"/>
          </a:xfrm>
          <a:prstGeom prst="rect">
            <a:avLst/>
          </a:prstGeom>
          <a:noFill/>
          <a:ln/>
        </p:spPr>
        <p:txBody>
          <a:bodyPr wrap="square" lIns="0" tIns="0" rIns="0" bIns="0" rtlCol="0" anchor="t"/>
          <a:lstStyle/>
          <a:p>
            <a:pPr marL="0" indent="0" algn="l">
              <a:lnSpc>
                <a:spcPct val="150000"/>
              </a:lnSpc>
              <a:buNone/>
            </a:pPr>
            <a:r>
              <a:rPr lang="en-US" sz="2000" dirty="0">
                <a:solidFill>
                  <a:schemeClr val="bg2">
                    <a:lumMod val="25000"/>
                  </a:schemeClr>
                </a:solidFill>
                <a:latin typeface="Arial" panose="020B0604020202020204" pitchFamily="34" charset="0"/>
                <a:ea typeface="Public Sans" pitchFamily="34" charset="-122"/>
                <a:cs typeface="Arial" panose="020B0604020202020204" pitchFamily="34" charset="0"/>
              </a:rPr>
              <a:t>The Mid Staffordshire case demonstrates that catastrophic failures arise when structural governance weaknesses, unsafe staffing decisions, cultural suppression, and fragmented regulation converge across multiple system layers (Francis 2013).</a:t>
            </a:r>
            <a:endParaRPr lang="en-US" sz="2000" dirty="0">
              <a:solidFill>
                <a:schemeClr val="bg2">
                  <a:lumMod val="25000"/>
                </a:schemeClr>
              </a:solidFill>
              <a:latin typeface="Arial" panose="020B0604020202020204" pitchFamily="34" charset="0"/>
              <a:cs typeface="Arial" panose="020B0604020202020204" pitchFamily="34" charset="0"/>
            </a:endParaRPr>
          </a:p>
        </p:txBody>
      </p:sp>
      <p:sp>
        <p:nvSpPr>
          <p:cNvPr id="5" name="Shape 2">
            <a:extLst>
              <a:ext uri="{FF2B5EF4-FFF2-40B4-BE49-F238E27FC236}">
                <a16:creationId xmlns:a16="http://schemas.microsoft.com/office/drawing/2014/main" id="{1A0883F0-5FBB-15D1-F56F-1D8BAD90C2B0}"/>
              </a:ext>
            </a:extLst>
          </p:cNvPr>
          <p:cNvSpPr/>
          <p:nvPr/>
        </p:nvSpPr>
        <p:spPr>
          <a:xfrm>
            <a:off x="1002713" y="2281429"/>
            <a:ext cx="45719" cy="797252"/>
          </a:xfrm>
          <a:prstGeom prst="rect">
            <a:avLst/>
          </a:prstGeom>
          <a:solidFill>
            <a:srgbClr val="E1C2C2"/>
          </a:solidFill>
          <a:ln/>
        </p:spPr>
      </p:sp>
      <p:sp>
        <p:nvSpPr>
          <p:cNvPr id="6" name="Text 3">
            <a:extLst>
              <a:ext uri="{FF2B5EF4-FFF2-40B4-BE49-F238E27FC236}">
                <a16:creationId xmlns:a16="http://schemas.microsoft.com/office/drawing/2014/main" id="{A30E5017-20F5-93F7-0A49-D30A53CC4D4E}"/>
              </a:ext>
            </a:extLst>
          </p:cNvPr>
          <p:cNvSpPr/>
          <p:nvPr/>
        </p:nvSpPr>
        <p:spPr>
          <a:xfrm>
            <a:off x="793790" y="3651523"/>
            <a:ext cx="16902846" cy="995683"/>
          </a:xfrm>
          <a:prstGeom prst="rect">
            <a:avLst/>
          </a:prstGeom>
          <a:noFill/>
          <a:ln/>
        </p:spPr>
        <p:txBody>
          <a:bodyPr wrap="square" lIns="0" tIns="0" rIns="0" bIns="0" rtlCol="0" anchor="t"/>
          <a:lstStyle/>
          <a:p>
            <a:pPr marL="342900" indent="-342900" algn="l">
              <a:lnSpc>
                <a:spcPct val="150000"/>
              </a:lnSpc>
              <a:buFont typeface="Arial" panose="020B0604020202020204" pitchFamily="34" charset="0"/>
              <a:buChar char="•"/>
            </a:pPr>
            <a:r>
              <a:rPr lang="en-US" sz="2000" dirty="0">
                <a:latin typeface="Arial" panose="020B0604020202020204" pitchFamily="34" charset="0"/>
                <a:ea typeface="Public Sans" pitchFamily="34" charset="-122"/>
                <a:cs typeface="Arial" panose="020B0604020202020204" pitchFamily="34" charset="0"/>
              </a:rPr>
              <a:t>Root cause analysis and systems models reveal that these failures were not isolated incidents but the predictable outcome of long-term misalignment between policy pressures, organisational priorities, and frontline care delivery (Healthcare Commission 2009).</a:t>
            </a:r>
            <a:endParaRPr lang="en-US" sz="2000" dirty="0">
              <a:latin typeface="Arial" panose="020B0604020202020204" pitchFamily="34" charset="0"/>
              <a:cs typeface="Arial" panose="020B0604020202020204" pitchFamily="34" charset="0"/>
            </a:endParaRPr>
          </a:p>
        </p:txBody>
      </p:sp>
      <p:sp>
        <p:nvSpPr>
          <p:cNvPr id="7" name="Text 4">
            <a:extLst>
              <a:ext uri="{FF2B5EF4-FFF2-40B4-BE49-F238E27FC236}">
                <a16:creationId xmlns:a16="http://schemas.microsoft.com/office/drawing/2014/main" id="{FEFCCF1E-73F8-8C75-532D-044661B73AC3}"/>
              </a:ext>
            </a:extLst>
          </p:cNvPr>
          <p:cNvSpPr/>
          <p:nvPr/>
        </p:nvSpPr>
        <p:spPr>
          <a:xfrm>
            <a:off x="787331" y="4760178"/>
            <a:ext cx="17167448" cy="995683"/>
          </a:xfrm>
          <a:prstGeom prst="rect">
            <a:avLst/>
          </a:prstGeom>
          <a:noFill/>
          <a:ln/>
        </p:spPr>
        <p:txBody>
          <a:bodyPr wrap="square" lIns="0" tIns="0" rIns="0" bIns="0" rtlCol="0" anchor="t"/>
          <a:lstStyle/>
          <a:p>
            <a:pPr marL="342900" indent="-342900" algn="l">
              <a:lnSpc>
                <a:spcPct val="150000"/>
              </a:lnSpc>
              <a:buFont typeface="Arial" panose="020B0604020202020204" pitchFamily="34" charset="0"/>
              <a:buChar char="•"/>
            </a:pPr>
            <a:r>
              <a:rPr lang="en-US" sz="2000" dirty="0">
                <a:solidFill>
                  <a:schemeClr val="accent1">
                    <a:lumMod val="75000"/>
                  </a:schemeClr>
                </a:solidFill>
                <a:latin typeface="Arial" panose="020B0604020202020204" pitchFamily="34" charset="0"/>
                <a:ea typeface="Public Sans" pitchFamily="34" charset="-122"/>
                <a:cs typeface="Arial" panose="020B0604020202020204" pitchFamily="34" charset="0"/>
              </a:rPr>
              <a:t>Policy incentives such as Foundation Trust status and target-driven performance shaped the Trust's behaviour in ways that deprioritised patient safety, enabling unsafe conditions to persist (Health Committee 2013).</a:t>
            </a:r>
            <a:endParaRPr lang="en-US" sz="2000" dirty="0">
              <a:solidFill>
                <a:schemeClr val="accent1">
                  <a:lumMod val="75000"/>
                </a:schemeClr>
              </a:solidFill>
              <a:latin typeface="Arial" panose="020B0604020202020204" pitchFamily="34" charset="0"/>
              <a:cs typeface="Arial" panose="020B0604020202020204" pitchFamily="34" charset="0"/>
            </a:endParaRPr>
          </a:p>
        </p:txBody>
      </p:sp>
      <p:sp>
        <p:nvSpPr>
          <p:cNvPr id="8" name="Text 5">
            <a:extLst>
              <a:ext uri="{FF2B5EF4-FFF2-40B4-BE49-F238E27FC236}">
                <a16:creationId xmlns:a16="http://schemas.microsoft.com/office/drawing/2014/main" id="{06C4CA4F-4310-85A9-50BB-9A0200289AE5}"/>
              </a:ext>
            </a:extLst>
          </p:cNvPr>
          <p:cNvSpPr/>
          <p:nvPr/>
        </p:nvSpPr>
        <p:spPr>
          <a:xfrm>
            <a:off x="793790" y="5936649"/>
            <a:ext cx="17265610" cy="995683"/>
          </a:xfrm>
          <a:prstGeom prst="rect">
            <a:avLst/>
          </a:prstGeom>
          <a:noFill/>
          <a:ln/>
        </p:spPr>
        <p:txBody>
          <a:bodyPr wrap="square" lIns="0" tIns="0" rIns="0" bIns="0" rtlCol="0" anchor="t"/>
          <a:lstStyle/>
          <a:p>
            <a:pPr marL="342900" indent="-342900" algn="l">
              <a:lnSpc>
                <a:spcPct val="150000"/>
              </a:lnSpc>
              <a:buFont typeface="Arial" panose="020B0604020202020204" pitchFamily="34" charset="0"/>
              <a:buChar char="•"/>
            </a:pPr>
            <a:r>
              <a:rPr lang="en-US" sz="2000" dirty="0">
                <a:latin typeface="Arial" panose="020B0604020202020204" pitchFamily="34" charset="0"/>
                <a:ea typeface="Public Sans" pitchFamily="34" charset="-122"/>
                <a:cs typeface="Arial" panose="020B0604020202020204" pitchFamily="34" charset="0"/>
              </a:rPr>
              <a:t>Sustainable improvement requires strengthening governance capability, embedding safety intelligence, rebuilding staffing capacity, and ensuring regulatory coherence (Francis 2013).</a:t>
            </a:r>
            <a:endParaRPr lang="en-US" sz="2000" dirty="0">
              <a:latin typeface="Arial" panose="020B0604020202020204" pitchFamily="34" charset="0"/>
              <a:cs typeface="Arial" panose="020B0604020202020204" pitchFamily="34" charset="0"/>
            </a:endParaRPr>
          </a:p>
        </p:txBody>
      </p:sp>
      <p:sp>
        <p:nvSpPr>
          <p:cNvPr id="9" name="Shape 6">
            <a:extLst>
              <a:ext uri="{FF2B5EF4-FFF2-40B4-BE49-F238E27FC236}">
                <a16:creationId xmlns:a16="http://schemas.microsoft.com/office/drawing/2014/main" id="{A6D92D26-8613-E4C5-CFDF-E941CC342430}"/>
              </a:ext>
            </a:extLst>
          </p:cNvPr>
          <p:cNvSpPr/>
          <p:nvPr/>
        </p:nvSpPr>
        <p:spPr>
          <a:xfrm>
            <a:off x="787331" y="7610961"/>
            <a:ext cx="17265610" cy="1819632"/>
          </a:xfrm>
          <a:prstGeom prst="roundRect">
            <a:avLst>
              <a:gd name="adj" fmla="val 7181"/>
            </a:avLst>
          </a:prstGeom>
          <a:solidFill>
            <a:srgbClr val="E6CCCC"/>
          </a:solidFill>
          <a:ln/>
        </p:spPr>
      </p:sp>
      <p:pic>
        <p:nvPicPr>
          <p:cNvPr id="10" name="Image 0" descr="preencoded.png">
            <a:extLst>
              <a:ext uri="{FF2B5EF4-FFF2-40B4-BE49-F238E27FC236}">
                <a16:creationId xmlns:a16="http://schemas.microsoft.com/office/drawing/2014/main" id="{246A3553-FDB2-FA80-81B9-7DBBCB4B68BD}"/>
              </a:ext>
            </a:extLst>
          </p:cNvPr>
          <p:cNvPicPr>
            <a:picLocks noChangeAspect="1"/>
          </p:cNvPicPr>
          <p:nvPr/>
        </p:nvPicPr>
        <p:blipFill>
          <a:blip r:embed="rId3"/>
          <a:stretch>
            <a:fillRect/>
          </a:stretch>
        </p:blipFill>
        <p:spPr>
          <a:xfrm>
            <a:off x="1002715" y="7943144"/>
            <a:ext cx="356515" cy="310979"/>
          </a:xfrm>
          <a:prstGeom prst="rect">
            <a:avLst/>
          </a:prstGeom>
        </p:spPr>
      </p:pic>
      <p:sp>
        <p:nvSpPr>
          <p:cNvPr id="11" name="Text 7">
            <a:extLst>
              <a:ext uri="{FF2B5EF4-FFF2-40B4-BE49-F238E27FC236}">
                <a16:creationId xmlns:a16="http://schemas.microsoft.com/office/drawing/2014/main" id="{2BEB062F-52C5-F682-327E-A2B5AAA3695F}"/>
              </a:ext>
            </a:extLst>
          </p:cNvPr>
          <p:cNvSpPr/>
          <p:nvPr/>
        </p:nvSpPr>
        <p:spPr>
          <a:xfrm>
            <a:off x="1487418" y="7880160"/>
            <a:ext cx="16053742" cy="995683"/>
          </a:xfrm>
          <a:prstGeom prst="rect">
            <a:avLst/>
          </a:prstGeom>
          <a:noFill/>
          <a:ln/>
        </p:spPr>
        <p:txBody>
          <a:bodyPr wrap="square" lIns="0" tIns="0" rIns="0" bIns="0" rtlCol="0" anchor="t"/>
          <a:lstStyle/>
          <a:p>
            <a:pPr marL="0" indent="0" algn="l">
              <a:lnSpc>
                <a:spcPct val="150000"/>
              </a:lnSpc>
              <a:buNone/>
            </a:pPr>
            <a:r>
              <a:rPr lang="en-US" sz="2000" dirty="0">
                <a:solidFill>
                  <a:srgbClr val="000000"/>
                </a:solidFill>
                <a:latin typeface="Arial" panose="020B0604020202020204" pitchFamily="34" charset="0"/>
                <a:ea typeface="Public Sans" pitchFamily="34" charset="-122"/>
                <a:cs typeface="Arial" panose="020B0604020202020204" pitchFamily="34" charset="0"/>
              </a:rPr>
              <a:t>Ultimately, the lessons from MSFT emphasise that quality assurance in the NHS must be proactive, evidence-driven, and culturally open to prevent future systemic failures (Health Committee 2013).</a:t>
            </a:r>
            <a:endParaRPr lang="en-US" sz="2000" dirty="0">
              <a:latin typeface="Arial" panose="020B0604020202020204" pitchFamily="34" charset="0"/>
              <a:cs typeface="Arial" panose="020B0604020202020204" pitchFamily="34" charset="0"/>
            </a:endParaRPr>
          </a:p>
        </p:txBody>
      </p:sp>
      <p:sp>
        <p:nvSpPr>
          <p:cNvPr id="13" name="Freeform 13">
            <a:extLst>
              <a:ext uri="{FF2B5EF4-FFF2-40B4-BE49-F238E27FC236}">
                <a16:creationId xmlns:a16="http://schemas.microsoft.com/office/drawing/2014/main" id="{24FC6857-DDB2-EABD-24C8-43ABEDED98F7}"/>
              </a:ext>
            </a:extLst>
          </p:cNvPr>
          <p:cNvSpPr/>
          <p:nvPr/>
        </p:nvSpPr>
        <p:spPr>
          <a:xfrm rot="1738620">
            <a:off x="15059853" y="688465"/>
            <a:ext cx="1562848" cy="1035984"/>
          </a:xfrm>
          <a:custGeom>
            <a:avLst/>
            <a:gdLst/>
            <a:ahLst/>
            <a:cxnLst/>
            <a:rect l="l" t="t" r="r" b="b"/>
            <a:pathLst>
              <a:path w="2263141" h="1279703">
                <a:moveTo>
                  <a:pt x="0" y="0"/>
                </a:moveTo>
                <a:lnTo>
                  <a:pt x="2263141" y="0"/>
                </a:lnTo>
                <a:lnTo>
                  <a:pt x="2263141" y="1279703"/>
                </a:lnTo>
                <a:lnTo>
                  <a:pt x="0" y="127970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Tree>
    <p:extLst>
      <p:ext uri="{BB962C8B-B14F-4D97-AF65-F5344CB8AC3E}">
        <p14:creationId xmlns:p14="http://schemas.microsoft.com/office/powerpoint/2010/main" val="61616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1000"/>
                                        <p:tgtEl>
                                          <p:spTgt spid="11"/>
                                        </p:tgtEl>
                                      </p:cBhvr>
                                    </p:animEffect>
                                    <p:anim calcmode="lin" valueType="num">
                                      <p:cBhvr>
                                        <p:cTn id="18" dur="1000" fill="hold"/>
                                        <p:tgtEl>
                                          <p:spTgt spid="11"/>
                                        </p:tgtEl>
                                        <p:attrNameLst>
                                          <p:attrName>ppt_x</p:attrName>
                                        </p:attrNameLst>
                                      </p:cBhvr>
                                      <p:tavLst>
                                        <p:tav tm="0">
                                          <p:val>
                                            <p:strVal val="#ppt_x"/>
                                          </p:val>
                                        </p:tav>
                                        <p:tav tm="100000">
                                          <p:val>
                                            <p:strVal val="#ppt_x"/>
                                          </p:val>
                                        </p:tav>
                                      </p:tavLst>
                                    </p:anim>
                                    <p:anim calcmode="lin" valueType="num">
                                      <p:cBhvr>
                                        <p:cTn id="1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3408A0-BE2A-DB6C-0C42-7CAA945DBED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F712530-7698-58EE-C664-64CCA1FD691C}"/>
              </a:ext>
            </a:extLst>
          </p:cNvPr>
          <p:cNvSpPr/>
          <p:nvPr/>
        </p:nvSpPr>
        <p:spPr>
          <a:xfrm rot="-2330928">
            <a:off x="-1203733" y="-4598012"/>
            <a:ext cx="20695466" cy="19483024"/>
          </a:xfrm>
          <a:custGeom>
            <a:avLst/>
            <a:gdLst/>
            <a:ahLst/>
            <a:cxnLst/>
            <a:rect l="l" t="t" r="r" b="b"/>
            <a:pathLst>
              <a:path w="20695466" h="19483024">
                <a:moveTo>
                  <a:pt x="6452701" y="0"/>
                </a:moveTo>
                <a:lnTo>
                  <a:pt x="20695466" y="11471469"/>
                </a:lnTo>
                <a:lnTo>
                  <a:pt x="14242765" y="19483024"/>
                </a:lnTo>
                <a:lnTo>
                  <a:pt x="0" y="8011555"/>
                </a:lnTo>
                <a:lnTo>
                  <a:pt x="6452701" y="0"/>
                </a:lnTo>
                <a:close/>
              </a:path>
            </a:pathLst>
          </a:custGeom>
          <a:blipFill>
            <a:blip r:embed="rId2"/>
            <a:stretch>
              <a:fillRect l="-23944" t="-33019" r="-20124" b="-22744"/>
            </a:stretch>
          </a:blipFill>
        </p:spPr>
      </p:sp>
      <p:grpSp>
        <p:nvGrpSpPr>
          <p:cNvPr id="16" name="Group 3">
            <a:extLst>
              <a:ext uri="{FF2B5EF4-FFF2-40B4-BE49-F238E27FC236}">
                <a16:creationId xmlns:a16="http://schemas.microsoft.com/office/drawing/2014/main" id="{64BEC13F-7EF5-B8BF-9704-E7915835A6D8}"/>
              </a:ext>
            </a:extLst>
          </p:cNvPr>
          <p:cNvGrpSpPr/>
          <p:nvPr/>
        </p:nvGrpSpPr>
        <p:grpSpPr>
          <a:xfrm>
            <a:off x="408488" y="449355"/>
            <a:ext cx="17471024" cy="9349650"/>
            <a:chOff x="0" y="0"/>
            <a:chExt cx="4274726" cy="2167467"/>
          </a:xfrm>
        </p:grpSpPr>
        <p:sp>
          <p:nvSpPr>
            <p:cNvPr id="17" name="Freeform 4">
              <a:extLst>
                <a:ext uri="{FF2B5EF4-FFF2-40B4-BE49-F238E27FC236}">
                  <a16:creationId xmlns:a16="http://schemas.microsoft.com/office/drawing/2014/main" id="{6BB50791-A740-409A-8DD4-24CA95E69C42}"/>
                </a:ext>
              </a:extLst>
            </p:cNvPr>
            <p:cNvSpPr/>
            <p:nvPr/>
          </p:nvSpPr>
          <p:spPr>
            <a:xfrm>
              <a:off x="0" y="0"/>
              <a:ext cx="4274726" cy="2167467"/>
            </a:xfrm>
            <a:custGeom>
              <a:avLst/>
              <a:gdLst/>
              <a:ahLst/>
              <a:cxnLst/>
              <a:rect l="l" t="t" r="r" b="b"/>
              <a:pathLst>
                <a:path w="4274726" h="2167467">
                  <a:moveTo>
                    <a:pt x="7155" y="0"/>
                  </a:moveTo>
                  <a:lnTo>
                    <a:pt x="4267571" y="0"/>
                  </a:lnTo>
                  <a:cubicBezTo>
                    <a:pt x="4271523" y="0"/>
                    <a:pt x="4274726" y="3203"/>
                    <a:pt x="4274726" y="7155"/>
                  </a:cubicBezTo>
                  <a:lnTo>
                    <a:pt x="4274726" y="2160312"/>
                  </a:lnTo>
                  <a:cubicBezTo>
                    <a:pt x="4274726" y="2162209"/>
                    <a:pt x="4273972" y="2164029"/>
                    <a:pt x="4272630" y="2165371"/>
                  </a:cubicBezTo>
                  <a:cubicBezTo>
                    <a:pt x="4271289" y="2166713"/>
                    <a:pt x="4269468" y="2167467"/>
                    <a:pt x="4267571" y="2167467"/>
                  </a:cubicBezTo>
                  <a:lnTo>
                    <a:pt x="7155" y="2167467"/>
                  </a:lnTo>
                  <a:cubicBezTo>
                    <a:pt x="5257" y="2167467"/>
                    <a:pt x="3437" y="2166713"/>
                    <a:pt x="2096" y="2165371"/>
                  </a:cubicBezTo>
                  <a:cubicBezTo>
                    <a:pt x="754" y="2164029"/>
                    <a:pt x="0" y="2162209"/>
                    <a:pt x="0" y="2160312"/>
                  </a:cubicBezTo>
                  <a:lnTo>
                    <a:pt x="0" y="7155"/>
                  </a:lnTo>
                  <a:cubicBezTo>
                    <a:pt x="0" y="5257"/>
                    <a:pt x="754" y="3437"/>
                    <a:pt x="2096" y="2096"/>
                  </a:cubicBezTo>
                  <a:cubicBezTo>
                    <a:pt x="3437" y="754"/>
                    <a:pt x="5257" y="0"/>
                    <a:pt x="7155" y="0"/>
                  </a:cubicBezTo>
                  <a:close/>
                </a:path>
              </a:pathLst>
            </a:custGeom>
            <a:solidFill>
              <a:srgbClr val="FFFFFF">
                <a:alpha val="57647"/>
              </a:srgbClr>
            </a:solidFill>
          </p:spPr>
        </p:sp>
        <p:sp>
          <p:nvSpPr>
            <p:cNvPr id="18" name="TextBox 5">
              <a:extLst>
                <a:ext uri="{FF2B5EF4-FFF2-40B4-BE49-F238E27FC236}">
                  <a16:creationId xmlns:a16="http://schemas.microsoft.com/office/drawing/2014/main" id="{7162AB3F-3B80-2F47-2C93-A2D96AB95C03}"/>
                </a:ext>
              </a:extLst>
            </p:cNvPr>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7" name="Rectangle 6">
            <a:extLst>
              <a:ext uri="{FF2B5EF4-FFF2-40B4-BE49-F238E27FC236}">
                <a16:creationId xmlns:a16="http://schemas.microsoft.com/office/drawing/2014/main" id="{06C97269-501A-41D4-A910-74E5DA6F8E75}"/>
              </a:ext>
            </a:extLst>
          </p:cNvPr>
          <p:cNvSpPr>
            <a:spLocks noChangeArrowheads="1"/>
          </p:cNvSpPr>
          <p:nvPr/>
        </p:nvSpPr>
        <p:spPr bwMode="auto">
          <a:xfrm>
            <a:off x="0" y="891520"/>
            <a:ext cx="18288000" cy="9182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Department of Health (2013)</a:t>
            </a:r>
            <a:r>
              <a:rPr lang="en-US" altLang="en-US" dirty="0">
                <a:latin typeface="Arial" panose="020B0604020202020204" pitchFamily="34" charset="0"/>
                <a:cs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Patients First and Foremost: Initial Government Response to the Mid Staffordshire NHS Foundation Trust Inquiry.</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Department of Health, London.</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https://assets.publishing.service.gov.uk/government/uploads/system/uploads/attachment_data/file/170701/Patients_First_and_Foremost.pdf</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Dyer, C. (2015)</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‘Mid Staffordshire trust fined £500,000 for systemic failings linked to multiple deaths’,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BMJ</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351, h6892. </a:t>
            </a:r>
            <a:r>
              <a:rPr kumimoji="0" lang="en-US" altLang="en-US" sz="1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10.1136/bmj.h6892 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https://doi.org/10.1136/bmj.h6892</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Francis, R. (2013)</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Report of the Mid Staffordshire NHS Foundation Trust Public Inquiry.</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Stationery Office, London. 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https://assets.publishing.service.gov.uk/government/uploads/system/uploads/attachment_data/file/279124/0947.pdf</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Francis, R. (2013)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Mid Staffordshire NHS Foundation Trust Public Inquiry: Final Report.</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London: The Stationery Office.</a:t>
            </a:r>
            <a:b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(Alternative reference format – same report, counts as second unique citation) 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https://assets.publishing.service.gov.uk/government/uploads/system/uploads/attachment_data/file/279124/0947.pdf</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Healthcare Commission (2009)</a:t>
            </a:r>
            <a:r>
              <a:rPr lang="en-US" altLang="en-US" dirty="0">
                <a:latin typeface="Arial" panose="020B0604020202020204" pitchFamily="34" charset="0"/>
                <a:cs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Investigation into Mid Staffordshire NHS Foundation Trust.</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Commission for Healthcare Audit and Inspection, London. 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https://cdn.ps.emap.com/wp-content/uploads/sites/3/2009/06/Investigation_into_Mid_Staffordshire_NHS_Foundation_Trust.pdf</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Healthcare Commission (2009)</a:t>
            </a:r>
            <a:r>
              <a:rPr lang="en-US" altLang="en-US" dirty="0">
                <a:latin typeface="Arial" panose="020B0604020202020204" pitchFamily="34" charset="0"/>
                <a:cs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Inquiry into Failings at Mid Staffordshire NHS Foundation Trust.</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CHAI, London.</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https://cdn.ps.emap.com/wp-content/uploads/sites/3/2009/06/Investigation_into_Mid_Staffordshire_NHS_Foundation_Trust.pdf</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Health and Social Care Committee (2013)</a:t>
            </a:r>
            <a:r>
              <a:rPr lang="en-US" altLang="en-US" dirty="0">
                <a:latin typeface="Arial" panose="020B0604020202020204" pitchFamily="34" charset="0"/>
                <a:cs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After Francis: Making a Difference.</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House of Commons Health Committee, London. 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https://publications.parliament.uk/pa/cm201314/cmselect/cmhealth/657/657.pdf</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Health Committee (2013)</a:t>
            </a:r>
            <a:r>
              <a:rPr lang="en-US" altLang="en-US" dirty="0">
                <a:latin typeface="Arial" panose="020B0604020202020204" pitchFamily="34" charset="0"/>
                <a:cs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Post-Francis Review: Creating Change in NHS Care Standards.</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House of Commons Health Select Committee. </a:t>
            </a:r>
            <a:b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https://publications.parliament.uk/pa/cm201314/cmselect/cmhealth/657/657.pdf</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King’s Fund (2013)</a:t>
            </a:r>
            <a:r>
              <a:rPr lang="en-US" altLang="en-US" dirty="0">
                <a:latin typeface="Arial" panose="020B0604020202020204" pitchFamily="34" charset="0"/>
                <a:cs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Overview of the Francis Report: Main Lessons and Recommendations.</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King’s Fund, London. 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https://www.kingsfund.org.uk/publications/francis-report</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Mupparam</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A. (2023)</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‘Root Cause Analysis: Essential Concepts Explained’,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LinkedIn</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28 July.</a:t>
            </a:r>
            <a:b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https://www.linkedin.com/pulse/root-cause-analysis-rca-basics-arun-mupparam-itil-itsm-pmp-psm-/</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The King’s Fund (2013)</a:t>
            </a:r>
            <a:r>
              <a:rPr lang="en-US" altLang="en-US" dirty="0">
                <a:latin typeface="Arial" panose="020B0604020202020204" pitchFamily="34" charset="0"/>
                <a:cs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Francis Report: Key Points and System Insights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London: The King’s Fund.</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https://www.kingsfund.org.uk/publications/francis-report</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C6A3185E-40EB-74ED-B5BD-E76BE01204CD}"/>
              </a:ext>
            </a:extLst>
          </p:cNvPr>
          <p:cNvSpPr txBox="1"/>
          <p:nvPr/>
        </p:nvSpPr>
        <p:spPr>
          <a:xfrm>
            <a:off x="304800" y="342900"/>
            <a:ext cx="2345514" cy="523220"/>
          </a:xfrm>
          <a:prstGeom prst="rect">
            <a:avLst/>
          </a:prstGeom>
          <a:noFill/>
        </p:spPr>
        <p:txBody>
          <a:bodyPr wrap="none" rtlCol="0">
            <a:spAutoFit/>
          </a:bodyPr>
          <a:lstStyle/>
          <a:p>
            <a:r>
              <a:rPr lang="en-IN" sz="2800" b="1" dirty="0">
                <a:latin typeface="Arial" panose="020B0604020202020204" pitchFamily="34" charset="0"/>
                <a:cs typeface="Arial" panose="020B0604020202020204" pitchFamily="34" charset="0"/>
              </a:rPr>
              <a:t>References: </a:t>
            </a:r>
          </a:p>
        </p:txBody>
      </p:sp>
    </p:spTree>
    <p:extLst>
      <p:ext uri="{BB962C8B-B14F-4D97-AF65-F5344CB8AC3E}">
        <p14:creationId xmlns:p14="http://schemas.microsoft.com/office/powerpoint/2010/main" val="18185473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366</TotalTime>
  <Words>3392</Words>
  <Application>Microsoft Office PowerPoint</Application>
  <PresentationFormat>Custom</PresentationFormat>
  <Paragraphs>215</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Wingdings</vt:lpstr>
      <vt:lpstr>Poppins</vt:lpstr>
      <vt:lpstr>Symbol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White Illustrated Healthcare Medical Presentation</dc:title>
  <dc:creator>vaishali chauhan</dc:creator>
  <cp:lastModifiedBy>dharti chauhan</cp:lastModifiedBy>
  <cp:revision>5</cp:revision>
  <dcterms:created xsi:type="dcterms:W3CDTF">2006-08-16T00:00:00Z</dcterms:created>
  <dcterms:modified xsi:type="dcterms:W3CDTF">2025-11-19T11:23:47Z</dcterms:modified>
  <dc:identifier>DAG5FmLCLls</dc:identifier>
</cp:coreProperties>
</file>