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wav" ContentType="audio/x-wav"/>
  <Default Extension="gif" ContentType="image/gif"/>
  <Default Extension="vml" ContentType="application/vnd.openxmlformats-officedocument.vmlDrawing"/>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audio2.bin" ContentType="audio/unknown"/>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Lst>
  <p:notesMasterIdLst>
    <p:notesMasterId r:id="rId52"/>
  </p:notesMasterIdLst>
  <p:sldIdLst>
    <p:sldId id="313" r:id="rId2"/>
    <p:sldId id="310" r:id="rId3"/>
    <p:sldId id="311"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312"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300" r:id="rId45"/>
    <p:sldId id="301" r:id="rId46"/>
    <p:sldId id="302" r:id="rId47"/>
    <p:sldId id="303" r:id="rId48"/>
    <p:sldId id="306" r:id="rId49"/>
    <p:sldId id="307" r:id="rId50"/>
    <p:sldId id="309"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70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image" Target="../media/image84.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86.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7.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B3D7C2-8E7B-4B46-A0A2-F7C3F93CF447}" type="datetimeFigureOut">
              <a:rPr lang="en-GB" smtClean="0"/>
              <a:t>18/02/2019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F2FCB8-77BD-436E-A047-47BBE31E55DF}" type="slidenum">
              <a:rPr lang="en-GB" smtClean="0"/>
              <a:t>‹#›</a:t>
            </a:fld>
            <a:endParaRPr lang="en-GB"/>
          </a:p>
        </p:txBody>
      </p:sp>
    </p:spTree>
    <p:extLst>
      <p:ext uri="{BB962C8B-B14F-4D97-AF65-F5344CB8AC3E}">
        <p14:creationId xmlns:p14="http://schemas.microsoft.com/office/powerpoint/2010/main" val="1810133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0EEF4B-1F10-410F-986B-F2B71121153F}" type="slidenum">
              <a:rPr lang="zh-CN" altLang="en-US" smtClean="0"/>
              <a:t>2</a:t>
            </a:fld>
            <a:endParaRPr lang="zh-CN" altLang="en-US"/>
          </a:p>
        </p:txBody>
      </p:sp>
    </p:spTree>
    <p:extLst>
      <p:ext uri="{BB962C8B-B14F-4D97-AF65-F5344CB8AC3E}">
        <p14:creationId xmlns:p14="http://schemas.microsoft.com/office/powerpoint/2010/main" val="239868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0EEF4B-1F10-410F-986B-F2B71121153F}" type="slidenum">
              <a:rPr lang="zh-CN" altLang="en-US" smtClean="0"/>
              <a:t>3</a:t>
            </a:fld>
            <a:endParaRPr lang="zh-CN" altLang="en-US"/>
          </a:p>
        </p:txBody>
      </p:sp>
    </p:spTree>
    <p:extLst>
      <p:ext uri="{BB962C8B-B14F-4D97-AF65-F5344CB8AC3E}">
        <p14:creationId xmlns:p14="http://schemas.microsoft.com/office/powerpoint/2010/main" val="1200239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EBAFC60-EF2B-480F-8D3A-9BB668F40427}"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165847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BAFC60-EF2B-480F-8D3A-9BB668F40427}"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2543542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EBAFC60-EF2B-480F-8D3A-9BB668F40427}"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398350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EBAFC60-EF2B-480F-8D3A-9BB668F40427}"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614995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EBAFC60-EF2B-480F-8D3A-9BB668F40427}" type="datetimeFigureOut">
              <a:rPr lang="en-GB" smtClean="0"/>
              <a:t>18/02/2019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2998220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EBAFC60-EF2B-480F-8D3A-9BB668F40427}" type="datetimeFigureOut">
              <a:rPr lang="en-GB" smtClean="0"/>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1567299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BAFC60-EF2B-480F-8D3A-9BB668F40427}" type="datetimeFigureOut">
              <a:rPr lang="en-GB" smtClean="0"/>
              <a:t>18/02/2019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4034185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EBAFC60-EF2B-480F-8D3A-9BB668F40427}"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2185603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EBAFC60-EF2B-480F-8D3A-9BB668F40427}"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4083156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EBAFC60-EF2B-480F-8D3A-9BB668F40427}"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3298515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EBAFC60-EF2B-480F-8D3A-9BB668F40427}"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15A2B9-5EE5-4A86-9CF4-F3279207934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715357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EBAFC60-EF2B-480F-8D3A-9BB668F40427}"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3582456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EBAFC60-EF2B-480F-8D3A-9BB668F40427}"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15A2B9-5EE5-4A86-9CF4-F3279207934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224481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EBAFC60-EF2B-480F-8D3A-9BB668F40427}"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3190811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BAFC60-EF2B-480F-8D3A-9BB668F40427}"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16549719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BAFC60-EF2B-480F-8D3A-9BB668F40427}"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15A2B9-5EE5-4A86-9CF4-F32792079345}" type="slidenum">
              <a:rPr lang="en-GB" smtClean="0"/>
              <a:t>‹#›</a:t>
            </a:fld>
            <a:endParaRPr lang="en-GB"/>
          </a:p>
        </p:txBody>
      </p:sp>
    </p:spTree>
    <p:extLst>
      <p:ext uri="{BB962C8B-B14F-4D97-AF65-F5344CB8AC3E}">
        <p14:creationId xmlns:p14="http://schemas.microsoft.com/office/powerpoint/2010/main" val="10692812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仅标题">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530820CF-B880-4189-942D-D702A7CBA730}" type="datetimeFigureOut">
              <a:rPr lang="zh-CN" altLang="en-US" smtClean="0"/>
              <a:t>2019/2/18</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a:t>
            </a:fld>
            <a:endParaRPr lang="zh-CN" altLang="en-US"/>
          </a:p>
        </p:txBody>
      </p:sp>
      <p:pic>
        <p:nvPicPr>
          <p:cNvPr id="38" name="Picture 2"/>
          <p:cNvPicPr>
            <a:picLocks noChangeAspect="1" noChangeArrowheads="1"/>
          </p:cNvPicPr>
          <p:nvPr userDrawn="1"/>
        </p:nvPicPr>
        <p:blipFill>
          <a:blip r:embed="rId2" cstate="email"/>
          <a:srcRect/>
          <a:stretch>
            <a:fillRect/>
          </a:stretch>
        </p:blipFill>
        <p:spPr bwMode="auto">
          <a:xfrm>
            <a:off x="0" y="0"/>
            <a:ext cx="12192000" cy="6858000"/>
          </a:xfrm>
          <a:prstGeom prst="rect">
            <a:avLst/>
          </a:prstGeom>
          <a:noFill/>
          <a:ln w="9525">
            <a:noFill/>
            <a:miter lim="800000"/>
            <a:headEnd/>
            <a:tailEnd/>
          </a:ln>
          <a:effectLst/>
        </p:spPr>
      </p:pic>
      <p:pic>
        <p:nvPicPr>
          <p:cNvPr id="39" name="Picture 5" descr="I:\我的模板\中国风模板\中国风模板05\页面3\青石板.png"/>
          <p:cNvPicPr>
            <a:picLocks noChangeAspect="1" noChangeArrowheads="1"/>
          </p:cNvPicPr>
          <p:nvPr userDrawn="1"/>
        </p:nvPicPr>
        <p:blipFill>
          <a:blip r:embed="rId3" cstate="email"/>
          <a:srcRect/>
          <a:stretch>
            <a:fillRect/>
          </a:stretch>
        </p:blipFill>
        <p:spPr bwMode="auto">
          <a:xfrm>
            <a:off x="2117" y="3805634"/>
            <a:ext cx="12189883" cy="3079751"/>
          </a:xfrm>
          <a:prstGeom prst="rect">
            <a:avLst/>
          </a:prstGeom>
          <a:noFill/>
        </p:spPr>
      </p:pic>
      <p:pic>
        <p:nvPicPr>
          <p:cNvPr id="40" name="Picture 3" descr="I:\我的模板\中国风模板\中国风模板05\宽版\树叶\树叶01.png"/>
          <p:cNvPicPr>
            <a:picLocks noChangeAspect="1" noChangeArrowheads="1"/>
          </p:cNvPicPr>
          <p:nvPr userDrawn="1"/>
        </p:nvPicPr>
        <p:blipFill>
          <a:blip r:embed="rId4" cstate="email">
            <a:extLst>
              <a:ext uri="{28A0092B-C50C-407E-A947-70E740481C1C}">
                <a14:useLocalDpi xmlns:a14="http://schemas.microsoft.com/office/drawing/2010/main" val="0"/>
              </a:ext>
            </a:extLst>
          </a:blip>
          <a:srcRect/>
          <a:stretch>
            <a:fillRect/>
          </a:stretch>
        </p:blipFill>
        <p:spPr bwMode="auto">
          <a:xfrm>
            <a:off x="1098907" y="-146050"/>
            <a:ext cx="190500" cy="292100"/>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 descr="I:\我的模板\中国风模板\中国风模板05\宽版\树叶\树叶02.png"/>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335451" y="-235794"/>
            <a:ext cx="321733" cy="353483"/>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5" descr="I:\我的模板\中国风模板\中国风模板05\宽版\树叶\树叶03.png"/>
          <p:cNvPicPr>
            <a:picLocks noChangeAspect="1" noChangeArrowheads="1"/>
          </p:cNvPicPr>
          <p:nvPr userDrawn="1"/>
        </p:nvPicPr>
        <p:blipFill>
          <a:blip r:embed="rId6" cstate="email">
            <a:extLst>
              <a:ext uri="{28A0092B-C50C-407E-A947-70E740481C1C}">
                <a14:useLocalDpi xmlns:a14="http://schemas.microsoft.com/office/drawing/2010/main" val="0"/>
              </a:ext>
            </a:extLst>
          </a:blip>
          <a:srcRect/>
          <a:stretch>
            <a:fillRect/>
          </a:stretch>
        </p:blipFill>
        <p:spPr bwMode="auto">
          <a:xfrm>
            <a:off x="-292379" y="151189"/>
            <a:ext cx="228600" cy="292100"/>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6" descr="I:\我的模板\中国风模板\中国风模板05\宽版\树叶\树叶04.png"/>
          <p:cNvPicPr>
            <a:picLocks noChangeAspect="1" noChangeArrowheads="1"/>
          </p:cNvPicPr>
          <p:nvPr userDrawn="1"/>
        </p:nvPicPr>
        <p:blipFill>
          <a:blip r:embed="rId7" cstate="email">
            <a:extLst>
              <a:ext uri="{28A0092B-C50C-407E-A947-70E740481C1C}">
                <a14:useLocalDpi xmlns:a14="http://schemas.microsoft.com/office/drawing/2010/main" val="0"/>
              </a:ext>
            </a:extLst>
          </a:blip>
          <a:srcRect/>
          <a:stretch>
            <a:fillRect/>
          </a:stretch>
        </p:blipFill>
        <p:spPr bwMode="auto">
          <a:xfrm>
            <a:off x="-453246" y="-146050"/>
            <a:ext cx="389467" cy="207433"/>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6" descr="I:\我的模板\中国风模板\中国风模板05\宽版\树叶\树叶04.png"/>
          <p:cNvPicPr>
            <a:picLocks noChangeAspect="1" noChangeArrowheads="1"/>
          </p:cNvPicPr>
          <p:nvPr userDrawn="1"/>
        </p:nvPicPr>
        <p:blipFill>
          <a:blip r:embed="rId7" cstate="email">
            <a:extLst>
              <a:ext uri="{28A0092B-C50C-407E-A947-70E740481C1C}">
                <a14:useLocalDpi xmlns:a14="http://schemas.microsoft.com/office/drawing/2010/main" val="0"/>
              </a:ext>
            </a:extLst>
          </a:blip>
          <a:srcRect/>
          <a:stretch>
            <a:fillRect/>
          </a:stretch>
        </p:blipFill>
        <p:spPr bwMode="auto">
          <a:xfrm rot="14413850">
            <a:off x="-411594" y="706154"/>
            <a:ext cx="389467" cy="207433"/>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2" descr="I:\我的模板\中国风模板\中国风模板05\宽版\页面2\切片\柳树.png"/>
          <p:cNvPicPr>
            <a:picLocks noChangeAspect="1" noChangeArrowheads="1"/>
          </p:cNvPicPr>
          <p:nvPr userDrawn="1"/>
        </p:nvPicPr>
        <p:blipFill>
          <a:blip r:embed="rId8" cstate="email"/>
          <a:srcRect/>
          <a:stretch>
            <a:fillRect/>
          </a:stretch>
        </p:blipFill>
        <p:spPr bwMode="auto">
          <a:xfrm>
            <a:off x="0" y="381003"/>
            <a:ext cx="1397000" cy="2531533"/>
          </a:xfrm>
          <a:prstGeom prst="rect">
            <a:avLst/>
          </a:prstGeom>
          <a:noFill/>
        </p:spPr>
      </p:pic>
      <p:pic>
        <p:nvPicPr>
          <p:cNvPr id="46" name="Picture 3" descr="I:\我的模板\中国风模板\中国风模板05\宽版\页面2\切片\墨竹01.png"/>
          <p:cNvPicPr>
            <a:picLocks noChangeAspect="1" noChangeArrowheads="1"/>
          </p:cNvPicPr>
          <p:nvPr userDrawn="1"/>
        </p:nvPicPr>
        <p:blipFill>
          <a:blip r:embed="rId9" cstate="email"/>
          <a:srcRect/>
          <a:stretch>
            <a:fillRect/>
          </a:stretch>
        </p:blipFill>
        <p:spPr bwMode="auto">
          <a:xfrm>
            <a:off x="1" y="0"/>
            <a:ext cx="2470151" cy="2482851"/>
          </a:xfrm>
          <a:prstGeom prst="rect">
            <a:avLst/>
          </a:prstGeom>
          <a:noFill/>
        </p:spPr>
      </p:pic>
      <p:pic>
        <p:nvPicPr>
          <p:cNvPr id="47" name="Picture 6" descr="I:\我的模板\中国风模板\中国风模板05\宽版\树叶\树叶04.png"/>
          <p:cNvPicPr>
            <a:picLocks noChangeAspect="1" noChangeArrowheads="1"/>
          </p:cNvPicPr>
          <p:nvPr userDrawn="1"/>
        </p:nvPicPr>
        <p:blipFill>
          <a:blip r:embed="rId10" cstate="email">
            <a:extLst>
              <a:ext uri="{28A0092B-C50C-407E-A947-70E740481C1C}">
                <a14:useLocalDpi xmlns:a14="http://schemas.microsoft.com/office/drawing/2010/main" val="0"/>
              </a:ext>
            </a:extLst>
          </a:blip>
          <a:srcRect/>
          <a:stretch>
            <a:fillRect/>
          </a:stretch>
        </p:blipFill>
        <p:spPr bwMode="auto">
          <a:xfrm rot="15828100" flipV="1">
            <a:off x="12142136" y="-321565"/>
            <a:ext cx="340393" cy="198615"/>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6" descr="I:\我的模板\中国风模板\中国风模板05\宽版\树叶\树叶04.png"/>
          <p:cNvPicPr>
            <a:picLocks noChangeAspect="1" noChangeArrowheads="1"/>
          </p:cNvPicPr>
          <p:nvPr userDrawn="1"/>
        </p:nvPicPr>
        <p:blipFill>
          <a:blip r:embed="rId11" cstate="email">
            <a:extLst>
              <a:ext uri="{28A0092B-C50C-407E-A947-70E740481C1C}">
                <a14:useLocalDpi xmlns:a14="http://schemas.microsoft.com/office/drawing/2010/main" val="0"/>
              </a:ext>
            </a:extLst>
          </a:blip>
          <a:srcRect/>
          <a:stretch>
            <a:fillRect/>
          </a:stretch>
        </p:blipFill>
        <p:spPr bwMode="auto">
          <a:xfrm rot="18064902">
            <a:off x="9981121" y="-228757"/>
            <a:ext cx="310571" cy="165412"/>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4" descr="I:\我的模板\中国风模板\中国风模板05\宽版\树叶\树叶02.png"/>
          <p:cNvPicPr>
            <a:picLocks noChangeAspect="1" noChangeArrowheads="1"/>
          </p:cNvPicPr>
          <p:nvPr userDrawn="1"/>
        </p:nvPicPr>
        <p:blipFill>
          <a:blip r:embed="rId5" cstate="email">
            <a:extLst>
              <a:ext uri="{28A0092B-C50C-407E-A947-70E740481C1C}">
                <a14:useLocalDpi xmlns:a14="http://schemas.microsoft.com/office/drawing/2010/main" val="0"/>
              </a:ext>
            </a:extLst>
          </a:blip>
          <a:srcRect/>
          <a:stretch>
            <a:fillRect/>
          </a:stretch>
        </p:blipFill>
        <p:spPr bwMode="auto">
          <a:xfrm>
            <a:off x="11708163" y="-353484"/>
            <a:ext cx="321733" cy="353483"/>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5" descr="I:\我的模板\中国风模板\中国风模板05\宽版\树叶\树叶03.png"/>
          <p:cNvPicPr>
            <a:picLocks noChangeAspect="1" noChangeArrowheads="1"/>
          </p:cNvPicPr>
          <p:nvPr userDrawn="1"/>
        </p:nvPicPr>
        <p:blipFill>
          <a:blip r:embed="rId6" cstate="email">
            <a:extLst>
              <a:ext uri="{28A0092B-C50C-407E-A947-70E740481C1C}">
                <a14:useLocalDpi xmlns:a14="http://schemas.microsoft.com/office/drawing/2010/main" val="0"/>
              </a:ext>
            </a:extLst>
          </a:blip>
          <a:srcRect/>
          <a:stretch>
            <a:fillRect/>
          </a:stretch>
        </p:blipFill>
        <p:spPr bwMode="auto">
          <a:xfrm flipH="1">
            <a:off x="11041525" y="-435603"/>
            <a:ext cx="228600" cy="292100"/>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4" descr="I:\我的模板\中国风模板\中国风模板05\宽版\页面2\切片\墨竹02.png"/>
          <p:cNvPicPr>
            <a:picLocks noChangeAspect="1" noChangeArrowheads="1"/>
          </p:cNvPicPr>
          <p:nvPr userDrawn="1"/>
        </p:nvPicPr>
        <p:blipFill>
          <a:blip r:embed="rId12" cstate="email"/>
          <a:srcRect/>
          <a:stretch>
            <a:fillRect/>
          </a:stretch>
        </p:blipFill>
        <p:spPr bwMode="auto">
          <a:xfrm>
            <a:off x="9098513" y="1"/>
            <a:ext cx="3383473" cy="1720737"/>
          </a:xfrm>
          <a:prstGeom prst="rect">
            <a:avLst/>
          </a:prstGeom>
          <a:noFill/>
        </p:spPr>
      </p:pic>
      <p:sp>
        <p:nvSpPr>
          <p:cNvPr id="2" name="标题 1"/>
          <p:cNvSpPr>
            <a:spLocks noGrp="1"/>
          </p:cNvSpPr>
          <p:nvPr>
            <p:ph type="title"/>
          </p:nvPr>
        </p:nvSpPr>
        <p:spPr>
          <a:xfrm>
            <a:off x="609600" y="274640"/>
            <a:ext cx="10972800" cy="585729"/>
          </a:xfrm>
        </p:spPr>
        <p:txBody>
          <a:bodyPr>
            <a:noAutofit/>
          </a:bodyPr>
          <a:lstStyle>
            <a:lvl1pPr>
              <a:defRPr sz="4800">
                <a:latin typeface="华文隶书" panose="02010800040101010101" pitchFamily="2" charset="-122"/>
                <a:ea typeface="华文隶书" panose="02010800040101010101" pitchFamily="2" charset="-122"/>
              </a:defRPr>
            </a:lvl1pPr>
          </a:lstStyle>
          <a:p>
            <a:r>
              <a:rPr lang="zh-CN" altLang="en-US" dirty="0" smtClean="0"/>
              <a:t>单击此处编辑母版标题样式</a:t>
            </a:r>
            <a:endParaRPr lang="zh-CN" altLang="en-US" dirty="0"/>
          </a:p>
        </p:txBody>
      </p:sp>
    </p:spTree>
    <p:extLst>
      <p:ext uri="{BB962C8B-B14F-4D97-AF65-F5344CB8AC3E}">
        <p14:creationId xmlns:p14="http://schemas.microsoft.com/office/powerpoint/2010/main" val="3591030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fade">
                                      <p:cBhvr>
                                        <p:cTn id="7" dur="5000"/>
                                        <p:tgtEl>
                                          <p:spTgt spid="46"/>
                                        </p:tgtEl>
                                      </p:cBhvr>
                                    </p:animEffect>
                                  </p:childTnLst>
                                </p:cTn>
                              </p:par>
                              <p:par>
                                <p:cTn id="8" presetID="14" presetClass="entr" presetSubtype="5" repeatCount="indefinite" fill="hold" nodeType="withEffect">
                                  <p:stCondLst>
                                    <p:cond delay="0"/>
                                  </p:stCondLst>
                                  <p:endCondLst>
                                    <p:cond evt="onNext" delay="0">
                                      <p:tgtEl>
                                        <p:sldTgt/>
                                      </p:tgtEl>
                                    </p:cond>
                                  </p:endCondLst>
                                  <p:childTnLst>
                                    <p:set>
                                      <p:cBhvr>
                                        <p:cTn id="9" dur="1" fill="hold">
                                          <p:stCondLst>
                                            <p:cond delay="0"/>
                                          </p:stCondLst>
                                        </p:cTn>
                                        <p:tgtEl>
                                          <p:spTgt spid="45"/>
                                        </p:tgtEl>
                                        <p:attrNameLst>
                                          <p:attrName>style.visibility</p:attrName>
                                        </p:attrNameLst>
                                      </p:cBhvr>
                                      <p:to>
                                        <p:strVal val="visible"/>
                                      </p:to>
                                    </p:set>
                                    <p:animEffect transition="in" filter="randombar(vertical)">
                                      <p:cBhvr>
                                        <p:cTn id="10" dur="3000"/>
                                        <p:tgtEl>
                                          <p:spTgt spid="45"/>
                                        </p:tgtEl>
                                      </p:cBhvr>
                                    </p:animEffect>
                                  </p:childTnLst>
                                </p:cTn>
                              </p:par>
                              <p:par>
                                <p:cTn id="11" presetID="10" presetClass="entr" presetSubtype="0" fill="hold" nodeType="withEffect">
                                  <p:stCondLst>
                                    <p:cond delay="1000"/>
                                  </p:stCondLst>
                                  <p:childTnLst>
                                    <p:set>
                                      <p:cBhvr>
                                        <p:cTn id="12" dur="1" fill="hold">
                                          <p:stCondLst>
                                            <p:cond delay="0"/>
                                          </p:stCondLst>
                                        </p:cTn>
                                        <p:tgtEl>
                                          <p:spTgt spid="51"/>
                                        </p:tgtEl>
                                        <p:attrNameLst>
                                          <p:attrName>style.visibility</p:attrName>
                                        </p:attrNameLst>
                                      </p:cBhvr>
                                      <p:to>
                                        <p:strVal val="visible"/>
                                      </p:to>
                                    </p:set>
                                    <p:animEffect transition="in" filter="fade">
                                      <p:cBhvr>
                                        <p:cTn id="13" dur="5000"/>
                                        <p:tgtEl>
                                          <p:spTgt spid="51"/>
                                        </p:tgtEl>
                                      </p:cBhvr>
                                    </p:animEffect>
                                  </p:childTnLst>
                                </p:cTn>
                              </p:par>
                              <p:par>
                                <p:cTn id="14" presetID="50" presetClass="entr" presetSubtype="0" decel="100000" fill="hold" nodeType="withEffect">
                                  <p:stCondLst>
                                    <p:cond delay="3000"/>
                                  </p:stCondLst>
                                  <p:childTnLst>
                                    <p:set>
                                      <p:cBhvr>
                                        <p:cTn id="15" dur="1" fill="hold">
                                          <p:stCondLst>
                                            <p:cond delay="0"/>
                                          </p:stCondLst>
                                        </p:cTn>
                                        <p:tgtEl>
                                          <p:spTgt spid="39"/>
                                        </p:tgtEl>
                                        <p:attrNameLst>
                                          <p:attrName>style.visibility</p:attrName>
                                        </p:attrNameLst>
                                      </p:cBhvr>
                                      <p:to>
                                        <p:strVal val="visible"/>
                                      </p:to>
                                    </p:set>
                                    <p:anim calcmode="lin" valueType="num">
                                      <p:cBhvr>
                                        <p:cTn id="16" dur="5000" fill="hold"/>
                                        <p:tgtEl>
                                          <p:spTgt spid="39"/>
                                        </p:tgtEl>
                                        <p:attrNameLst>
                                          <p:attrName>ppt_w</p:attrName>
                                        </p:attrNameLst>
                                      </p:cBhvr>
                                      <p:tavLst>
                                        <p:tav tm="0">
                                          <p:val>
                                            <p:strVal val="#ppt_w+.3"/>
                                          </p:val>
                                        </p:tav>
                                        <p:tav tm="100000">
                                          <p:val>
                                            <p:strVal val="#ppt_w"/>
                                          </p:val>
                                        </p:tav>
                                      </p:tavLst>
                                    </p:anim>
                                    <p:anim calcmode="lin" valueType="num">
                                      <p:cBhvr>
                                        <p:cTn id="17" dur="5000" fill="hold"/>
                                        <p:tgtEl>
                                          <p:spTgt spid="39"/>
                                        </p:tgtEl>
                                        <p:attrNameLst>
                                          <p:attrName>ppt_h</p:attrName>
                                        </p:attrNameLst>
                                      </p:cBhvr>
                                      <p:tavLst>
                                        <p:tav tm="0">
                                          <p:val>
                                            <p:strVal val="#ppt_h"/>
                                          </p:val>
                                        </p:tav>
                                        <p:tav tm="100000">
                                          <p:val>
                                            <p:strVal val="#ppt_h"/>
                                          </p:val>
                                        </p:tav>
                                      </p:tavLst>
                                    </p:anim>
                                    <p:animEffect transition="in" filter="fade">
                                      <p:cBhvr>
                                        <p:cTn id="18" dur="5000"/>
                                        <p:tgtEl>
                                          <p:spTgt spid="39"/>
                                        </p:tgtEl>
                                      </p:cBhvr>
                                    </p:animEffect>
                                  </p:childTnLst>
                                </p:cTn>
                              </p:par>
                              <p:par>
                                <p:cTn id="19" presetID="51" presetClass="path" presetSubtype="0" repeatCount="indefinite" accel="50000" decel="50000" fill="hold" nodeType="withEffect">
                                  <p:stCondLst>
                                    <p:cond delay="1000"/>
                                  </p:stCondLst>
                                  <p:childTnLst>
                                    <p:animMotion origin="layout" path="M -0.07802 -0.00706 C -0.07802 -0.00676 -0.00611 0.14588 0.01696 0.27765 C 0.04003 0.40882 -0.06174 0.54324 -0.05767 0.67294 C -0.0536 0.80235 -0.02239 0.88706 -0.11059 0.94588 " pathEditMode="relative" rAng="0" ptsTypes="fssf">
                                      <p:cBhvr>
                                        <p:cTn id="20" dur="5000" fill="hold"/>
                                        <p:tgtEl>
                                          <p:spTgt spid="40"/>
                                        </p:tgtEl>
                                        <p:attrNameLst>
                                          <p:attrName>ppt_x</p:attrName>
                                          <p:attrName>ppt_y</p:attrName>
                                        </p:attrNameLst>
                                      </p:cBhvr>
                                      <p:rCtr x="4274" y="47647"/>
                                    </p:animMotion>
                                  </p:childTnLst>
                                </p:cTn>
                              </p:par>
                              <p:par>
                                <p:cTn id="21" presetID="58" presetClass="path" presetSubtype="0" repeatCount="indefinite" accel="50000" decel="50000" fill="hold" nodeType="withEffect">
                                  <p:stCondLst>
                                    <p:cond delay="2000"/>
                                  </p:stCondLst>
                                  <p:childTnLst>
                                    <p:animMotion origin="layout" path="M -0.00034 1.17647E-6 C 0.00085 0.05088 -0.01391 0.19441 -0.00204 0.29 C 0.01051 0.38529 0.07479 0.48794 0.07293 0.5747 C 0.07123 0.66147 -0.03155 0.685 -0.01255 0.81 C 0.00644 0.935 0.1518 1.02029 0.19505 1.07588 " pathEditMode="relative" rAng="0" ptsTypes="fsasf">
                                      <p:cBhvr>
                                        <p:cTn id="22" dur="5000" fill="hold"/>
                                        <p:tgtEl>
                                          <p:spTgt spid="41"/>
                                        </p:tgtEl>
                                        <p:attrNameLst>
                                          <p:attrName>ppt_x</p:attrName>
                                          <p:attrName>ppt_y</p:attrName>
                                        </p:attrNameLst>
                                      </p:cBhvr>
                                      <p:rCtr x="8209" y="53794"/>
                                    </p:animMotion>
                                  </p:childTnLst>
                                </p:cTn>
                              </p:par>
                              <p:par>
                                <p:cTn id="23" presetID="51" presetClass="path" presetSubtype="0" repeatCount="indefinite" accel="50000" decel="50000" fill="hold" nodeType="withEffect">
                                  <p:stCondLst>
                                    <p:cond delay="2500"/>
                                  </p:stCondLst>
                                  <p:childTnLst>
                                    <p:animMotion origin="layout" path="M 0.01323 -0.14177 C 0.06106 -0.11589 0.22965 0.03382 0.2271 0.14294 C 0.22456 0.23911 -0.00509 0.34147 -0.0017 0.43529 C 0.0017 0.52882 0.22676 0.62411 0.24796 0.70353 C 0.26917 0.78294 0.15078 0.86882 0.12517 0.91235 " pathEditMode="relative" rAng="0" ptsTypes="faaaf">
                                      <p:cBhvr>
                                        <p:cTn id="24" dur="5000" fill="hold"/>
                                        <p:tgtEl>
                                          <p:spTgt spid="44"/>
                                        </p:tgtEl>
                                        <p:attrNameLst>
                                          <p:attrName>ppt_x</p:attrName>
                                          <p:attrName>ppt_y</p:attrName>
                                        </p:attrNameLst>
                                      </p:cBhvr>
                                      <p:rCtr x="11872" y="52706"/>
                                    </p:animMotion>
                                  </p:childTnLst>
                                </p:cTn>
                              </p:par>
                              <p:par>
                                <p:cTn id="25" presetID="58" presetClass="path" presetSubtype="0" repeatCount="indefinite" accel="50000" decel="50000" fill="hold" nodeType="withEffect">
                                  <p:stCondLst>
                                    <p:cond delay="3000"/>
                                  </p:stCondLst>
                                  <p:childTnLst>
                                    <p:animMotion origin="layout" path="M 0.03951 -0.03705 C 0.058 0.00589 0.1272 0.02883 0.12584 0.19589 C 0.12449 0.36295 0.03103 0.35177 0.02951 0.43589 C 0.03578 0.51471 0.13704 0.61971 0.11652 0.7 C 0.09599 0.7803 -0.05004 0.87324 -0.0938 0.91883 " pathEditMode="relative" rAng="0" ptsTypes="fsfaf">
                                      <p:cBhvr>
                                        <p:cTn id="26" dur="5000" fill="hold"/>
                                        <p:tgtEl>
                                          <p:spTgt spid="42"/>
                                        </p:tgtEl>
                                        <p:attrNameLst>
                                          <p:attrName>ppt_x</p:attrName>
                                          <p:attrName>ppt_y</p:attrName>
                                        </p:attrNameLst>
                                      </p:cBhvr>
                                      <p:rCtr x="-1798" y="47794"/>
                                    </p:animMotion>
                                  </p:childTnLst>
                                </p:cTn>
                              </p:par>
                              <p:par>
                                <p:cTn id="27" presetID="51" presetClass="path" presetSubtype="0" repeatCount="indefinite" accel="50000" decel="50000" fill="hold" nodeType="withEffect">
                                  <p:stCondLst>
                                    <p:cond delay="3500"/>
                                  </p:stCondLst>
                                  <p:childTnLst>
                                    <p:animMotion origin="layout" path="M 0.00017 2.35294E-6 C 0.02442 0.03 0.15366 0.11147 0.14552 0.18235 C 0.13738 0.25323 -0.05445 0.35147 -0.04851 0.4247 C -0.04257 0.49764 0.17792 0.55059 0.1808 0.62235 C 0.18368 0.69353 0.01323 0.8047 -0.03087 0.85264 " pathEditMode="relative" rAng="0" ptsTypes="faaaF">
                                      <p:cBhvr>
                                        <p:cTn id="28" dur="5000" fill="hold"/>
                                        <p:tgtEl>
                                          <p:spTgt spid="43"/>
                                        </p:tgtEl>
                                        <p:attrNameLst>
                                          <p:attrName>ppt_x</p:attrName>
                                          <p:attrName>ppt_y</p:attrName>
                                        </p:attrNameLst>
                                      </p:cBhvr>
                                      <p:rCtr x="6445" y="42618"/>
                                    </p:animMotion>
                                  </p:childTnLst>
                                </p:cTn>
                              </p:par>
                              <p:par>
                                <p:cTn id="29" presetID="58" presetClass="path" presetSubtype="0" repeatCount="indefinite" accel="50000" decel="50000" fill="hold" nodeType="withEffect">
                                  <p:stCondLst>
                                    <p:cond delay="3500"/>
                                  </p:stCondLst>
                                  <p:childTnLst>
                                    <p:animMotion origin="layout" path="M 2.15739E-6 4.11765E-6 C -0.02714 0.06264 -0.15333 0.18 -0.15706 0.25176 C -0.1479 0.33764 0.04851 0.42441 0.05393 0.51529 C 0.04901 0.58794 -0.1635 0.71294 -0.12568 0.79764 C -0.08769 0.87323 0.21235 0.93176 0.28036 0.96941 C 0.34871 1.00705 0.28205 1.01235 0.28273 1.02353 " pathEditMode="relative" rAng="0" ptsTypes="fafaaf">
                                      <p:cBhvr>
                                        <p:cTn id="30" dur="5000" fill="hold"/>
                                        <p:tgtEl>
                                          <p:spTgt spid="50"/>
                                        </p:tgtEl>
                                        <p:attrNameLst>
                                          <p:attrName>ppt_x</p:attrName>
                                          <p:attrName>ppt_y</p:attrName>
                                        </p:attrNameLst>
                                      </p:cBhvr>
                                      <p:rCtr x="9261" y="51176"/>
                                    </p:animMotion>
                                  </p:childTnLst>
                                </p:cTn>
                              </p:par>
                              <p:par>
                                <p:cTn id="31" presetID="51" presetClass="path" presetSubtype="0" repeatCount="indefinite" accel="50000" decel="50000" fill="hold" nodeType="withEffect">
                                  <p:stCondLst>
                                    <p:cond delay="2500"/>
                                  </p:stCondLst>
                                  <p:childTnLst>
                                    <p:animMotion origin="layout" path="M -3.71777E-6 1.76471E-6 C -0.01475 0.04588 -0.08497 0.19117 -0.08853 0.275 C -0.08582 0.37206 0.03172 0.48588 0.01646 0.58147 C 0.00119 0.67706 -0.17622 0.70912 -0.18029 0.84794 C -0.18436 0.98676 0.01595 0.98912 0.07616 1.03382 " pathEditMode="relative" rAng="0" ptsTypes="faasf">
                                      <p:cBhvr>
                                        <p:cTn id="32" dur="5000" fill="hold"/>
                                        <p:tgtEl>
                                          <p:spTgt spid="49"/>
                                        </p:tgtEl>
                                        <p:attrNameLst>
                                          <p:attrName>ppt_x</p:attrName>
                                          <p:attrName>ppt_y</p:attrName>
                                        </p:attrNameLst>
                                      </p:cBhvr>
                                      <p:rCtr x="-5410" y="51676"/>
                                    </p:animMotion>
                                  </p:childTnLst>
                                </p:cTn>
                              </p:par>
                              <p:par>
                                <p:cTn id="33" presetID="58" presetClass="path" presetSubtype="0" repeatCount="indefinite" accel="50000" decel="50000" fill="hold" nodeType="withEffect">
                                  <p:stCondLst>
                                    <p:cond delay="3000"/>
                                  </p:stCondLst>
                                  <p:childTnLst>
                                    <p:animMotion origin="layout" path="M -0.05677 0.03238 C -0.04201 0.08264 0.01528 0.23775 0.00295 0.31237 C -0.0092 0.3873 -0.12812 0.41474 -0.13003 0.48196 C -0.13177 0.54888 -0.00833 0.6346 -0.00781 0.71477 C -0.00729 0.79525 -0.10225 0.91212 -0.12725 0.96423 " pathEditMode="relative" rAng="0" ptsTypes="faaaf">
                                      <p:cBhvr>
                                        <p:cTn id="34" dur="5000" fill="hold"/>
                                        <p:tgtEl>
                                          <p:spTgt spid="47"/>
                                        </p:tgtEl>
                                        <p:attrNameLst>
                                          <p:attrName>ppt_x</p:attrName>
                                          <p:attrName>ppt_y</p:attrName>
                                        </p:attrNameLst>
                                      </p:cBhvr>
                                      <p:rCtr x="-156" y="46593"/>
                                    </p:animMotion>
                                  </p:childTnLst>
                                </p:cTn>
                              </p:par>
                              <p:par>
                                <p:cTn id="35" presetID="51" presetClass="path" presetSubtype="0" repeatCount="indefinite" accel="50000" decel="50000" fill="hold" nodeType="withEffect">
                                  <p:stCondLst>
                                    <p:cond delay="3500"/>
                                  </p:stCondLst>
                                  <p:childTnLst>
                                    <p:animMotion origin="layout" path="M 4.01628E-6 4.11765E-6 C 0.02459 0.04205 0.1523 0.18 0.14721 0.25323 C 0.14213 0.32647 -0.02799 0.36235 -0.03053 0.43911 C -0.03308 0.51588 0.12059 0.63941 0.13229 0.71441 C 0.14399 0.78941 0.05919 0.85235 0.04002 0.88853 " pathEditMode="relative" rAng="0" ptsTypes="faaaf">
                                      <p:cBhvr>
                                        <p:cTn id="36" dur="5000" fill="hold"/>
                                        <p:tgtEl>
                                          <p:spTgt spid="48"/>
                                        </p:tgtEl>
                                        <p:attrNameLst>
                                          <p:attrName>ppt_x</p:attrName>
                                          <p:attrName>ppt_y</p:attrName>
                                        </p:attrNameLst>
                                      </p:cBhvr>
                                      <p:rCtr x="5953" y="44412"/>
                                    </p:animMotion>
                                  </p:childTnLst>
                                </p:cTn>
                              </p:par>
                              <p:par>
                                <p:cTn id="37" presetID="10" presetClass="entr" presetSubtype="0" fill="hold" grpId="0" nodeType="withEffect">
                                  <p:stCondLst>
                                    <p:cond delay="0"/>
                                  </p:stCondLst>
                                  <p:childTnLst>
                                    <p:set>
                                      <p:cBhvr>
                                        <p:cTn id="38" dur="1" fill="hold">
                                          <p:stCondLst>
                                            <p:cond delay="0"/>
                                          </p:stCondLst>
                                        </p:cTn>
                                        <p:tgtEl>
                                          <p:spTgt spid="2"/>
                                        </p:tgtEl>
                                        <p:attrNameLst>
                                          <p:attrName>style.visibility</p:attrName>
                                        </p:attrNameLst>
                                      </p:cBhvr>
                                      <p:to>
                                        <p:strVal val="visible"/>
                                      </p:to>
                                    </p:set>
                                    <p:animEffect transition="in" filter="fade">
                                      <p:cBhvr>
                                        <p:cTn id="3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tbl">
  <p:cSld name="标题和表格">
    <p:spTree>
      <p:nvGrpSpPr>
        <p:cNvPr id="1" name=""/>
        <p:cNvGrpSpPr/>
        <p:nvPr/>
      </p:nvGrpSpPr>
      <p:grpSpPr>
        <a:xfrm>
          <a:off x="0" y="0"/>
          <a:ext cx="0" cy="0"/>
          <a:chOff x="0" y="0"/>
          <a:chExt cx="0" cy="0"/>
        </a:xfrm>
      </p:grpSpPr>
      <p:sp>
        <p:nvSpPr>
          <p:cNvPr id="2" name="标题 1"/>
          <p:cNvSpPr>
            <a:spLocks noGrp="1"/>
          </p:cNvSpPr>
          <p:nvPr>
            <p:ph type="title"/>
          </p:nvPr>
        </p:nvSpPr>
        <p:spPr>
          <a:xfrm>
            <a:off x="1320800" y="762000"/>
            <a:ext cx="9855200" cy="838200"/>
          </a:xfrm>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a:xfrm>
            <a:off x="1320800" y="1905000"/>
            <a:ext cx="9855200" cy="4191000"/>
          </a:xfrm>
        </p:spPr>
        <p:txBody>
          <a:bodyPr/>
          <a:lstStyle/>
          <a:p>
            <a:pPr lvl="0"/>
            <a:endParaRPr lang="zh-CN" altLang="en-US" noProof="0" smtClean="0"/>
          </a:p>
        </p:txBody>
      </p:sp>
      <p:sp>
        <p:nvSpPr>
          <p:cNvPr id="4" name="Rectangle 6"/>
          <p:cNvSpPr>
            <a:spLocks noGrp="1" noChangeArrowheads="1"/>
          </p:cNvSpPr>
          <p:nvPr>
            <p:ph type="sldNum" sz="quarter" idx="10"/>
          </p:nvPr>
        </p:nvSpPr>
        <p:spPr>
          <a:ln/>
        </p:spPr>
        <p:txBody>
          <a:bodyPr/>
          <a:lstStyle>
            <a:lvl1pPr>
              <a:defRPr/>
            </a:lvl1pPr>
          </a:lstStyle>
          <a:p>
            <a:fld id="{31C55377-AF36-4A4B-9DCB-1ECEB0776D42}" type="slidenum">
              <a:rPr lang="zh-CN" altLang="en-US"/>
              <a:pPr/>
              <a:t>‹#›</a:t>
            </a:fld>
            <a:endParaRPr lang="en-US" altLang="zh-CN"/>
          </a:p>
        </p:txBody>
      </p:sp>
    </p:spTree>
    <p:extLst>
      <p:ext uri="{BB962C8B-B14F-4D97-AF65-F5344CB8AC3E}">
        <p14:creationId xmlns:p14="http://schemas.microsoft.com/office/powerpoint/2010/main" val="18468373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xAndTwoObj">
  <p:cSld name="标题，文本与两项内容">
    <p:spTree>
      <p:nvGrpSpPr>
        <p:cNvPr id="1" name=""/>
        <p:cNvGrpSpPr/>
        <p:nvPr/>
      </p:nvGrpSpPr>
      <p:grpSpPr>
        <a:xfrm>
          <a:off x="0" y="0"/>
          <a:ext cx="0" cy="0"/>
          <a:chOff x="0" y="0"/>
          <a:chExt cx="0" cy="0"/>
        </a:xfrm>
      </p:grpSpPr>
      <p:sp>
        <p:nvSpPr>
          <p:cNvPr id="2" name="标题 1"/>
          <p:cNvSpPr>
            <a:spLocks noGrp="1"/>
          </p:cNvSpPr>
          <p:nvPr>
            <p:ph type="title"/>
          </p:nvPr>
        </p:nvSpPr>
        <p:spPr>
          <a:xfrm>
            <a:off x="1320800" y="762000"/>
            <a:ext cx="9855200" cy="8382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1320800" y="1905000"/>
            <a:ext cx="4826000" cy="41910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6350000" y="1905000"/>
            <a:ext cx="4826000" cy="20193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6350000" y="4076700"/>
            <a:ext cx="4826000" cy="20193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6"/>
          <p:cNvSpPr>
            <a:spLocks noGrp="1" noChangeArrowheads="1"/>
          </p:cNvSpPr>
          <p:nvPr>
            <p:ph type="sldNum" sz="quarter" idx="10"/>
          </p:nvPr>
        </p:nvSpPr>
        <p:spPr>
          <a:ln/>
        </p:spPr>
        <p:txBody>
          <a:bodyPr/>
          <a:lstStyle>
            <a:lvl1pPr>
              <a:defRPr/>
            </a:lvl1pPr>
          </a:lstStyle>
          <a:p>
            <a:fld id="{7AF48370-829C-C74F-A207-CCE7D3F20693}" type="slidenum">
              <a:rPr lang="zh-CN" altLang="en-US"/>
              <a:pPr/>
              <a:t>‹#›</a:t>
            </a:fld>
            <a:endParaRPr lang="en-US" altLang="zh-CN"/>
          </a:p>
        </p:txBody>
      </p:sp>
    </p:spTree>
    <p:extLst>
      <p:ext uri="{BB962C8B-B14F-4D97-AF65-F5344CB8AC3E}">
        <p14:creationId xmlns:p14="http://schemas.microsoft.com/office/powerpoint/2010/main" val="9678878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AndObj">
  <p:cSld name="标题，文本与内容">
    <p:spTree>
      <p:nvGrpSpPr>
        <p:cNvPr id="1" name=""/>
        <p:cNvGrpSpPr/>
        <p:nvPr/>
      </p:nvGrpSpPr>
      <p:grpSpPr>
        <a:xfrm>
          <a:off x="0" y="0"/>
          <a:ext cx="0" cy="0"/>
          <a:chOff x="0" y="0"/>
          <a:chExt cx="0" cy="0"/>
        </a:xfrm>
      </p:grpSpPr>
      <p:sp>
        <p:nvSpPr>
          <p:cNvPr id="2" name="标题 1"/>
          <p:cNvSpPr>
            <a:spLocks noGrp="1"/>
          </p:cNvSpPr>
          <p:nvPr>
            <p:ph type="title"/>
          </p:nvPr>
        </p:nvSpPr>
        <p:spPr>
          <a:xfrm>
            <a:off x="1320800" y="762000"/>
            <a:ext cx="9855200" cy="8382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1320800" y="1905000"/>
            <a:ext cx="4826000" cy="41910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350000" y="1905000"/>
            <a:ext cx="4826000" cy="41910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6"/>
          <p:cNvSpPr>
            <a:spLocks noGrp="1" noChangeArrowheads="1"/>
          </p:cNvSpPr>
          <p:nvPr>
            <p:ph type="sldNum" sz="quarter" idx="10"/>
          </p:nvPr>
        </p:nvSpPr>
        <p:spPr>
          <a:ln/>
        </p:spPr>
        <p:txBody>
          <a:bodyPr/>
          <a:lstStyle>
            <a:lvl1pPr>
              <a:defRPr/>
            </a:lvl1pPr>
          </a:lstStyle>
          <a:p>
            <a:fld id="{AEA9C6E7-9967-BB47-854E-EDC2918B62E5}" type="slidenum">
              <a:rPr lang="zh-CN" altLang="en-US"/>
              <a:pPr/>
              <a:t>‹#›</a:t>
            </a:fld>
            <a:endParaRPr lang="en-US" altLang="zh-CN"/>
          </a:p>
        </p:txBody>
      </p:sp>
    </p:spTree>
    <p:extLst>
      <p:ext uri="{BB962C8B-B14F-4D97-AF65-F5344CB8AC3E}">
        <p14:creationId xmlns:p14="http://schemas.microsoft.com/office/powerpoint/2010/main" val="1321496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EBAFC60-EF2B-480F-8D3A-9BB668F40427}" type="datetimeFigureOut">
              <a:rPr lang="en-GB" smtClean="0"/>
              <a:t>18/02/2019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A15A2B9-5EE5-4A86-9CF4-F32792079345}" type="slidenum">
              <a:rPr lang="en-GB" smtClean="0"/>
              <a:t>‹#›</a:t>
            </a:fld>
            <a:endParaRPr lang="en-GB"/>
          </a:p>
        </p:txBody>
      </p:sp>
    </p:spTree>
    <p:extLst>
      <p:ext uri="{BB962C8B-B14F-4D97-AF65-F5344CB8AC3E}">
        <p14:creationId xmlns:p14="http://schemas.microsoft.com/office/powerpoint/2010/main" val="2645717013"/>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 id="2147483680" r:id="rId16"/>
    <p:sldLayoutId id="2147483681" r:id="rId17"/>
    <p:sldLayoutId id="2147483682" r:id="rId18"/>
    <p:sldLayoutId id="2147483683" r:id="rId19"/>
    <p:sldLayoutId id="2147483684" r:id="rId20"/>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eg"/><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jpeg"/></Relationships>
</file>

<file path=ppt/slides/_rels/slide2.xml.rels><?xml version="1.0" encoding="UTF-8" standalone="yes"?>
<Relationships xmlns="http://schemas.openxmlformats.org/package/2006/relationships"><Relationship Id="rId8" Type="http://schemas.openxmlformats.org/officeDocument/2006/relationships/audio" Target="../media/audio1.wav"/><Relationship Id="rId3" Type="http://schemas.openxmlformats.org/officeDocument/2006/relationships/audio" Target="../media/audio1.wav"/><Relationship Id="rId7"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jpeg"/></Relationships>
</file>

<file path=ppt/slides/_rels/slide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17.xml"/><Relationship Id="rId5" Type="http://schemas.openxmlformats.org/officeDocument/2006/relationships/image" Target="../media/image23.png"/><Relationship Id="rId4" Type="http://schemas.openxmlformats.org/officeDocument/2006/relationships/image" Target="../media/image22.png"/></Relationships>
</file>

<file path=ppt/slides/_rels/slide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image" Target="../media/image29.png"/><Relationship Id="rId1" Type="http://schemas.openxmlformats.org/officeDocument/2006/relationships/slideLayout" Target="../slideLayouts/slideLayout1.xml"/><Relationship Id="rId5" Type="http://schemas.openxmlformats.org/officeDocument/2006/relationships/image" Target="../media/image33.gif"/><Relationship Id="rId4" Type="http://schemas.openxmlformats.org/officeDocument/2006/relationships/image" Target="../media/image32.gif"/></Relationships>
</file>

<file path=ppt/slides/_rels/slide1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image" Target="../media/image29.png"/><Relationship Id="rId1" Type="http://schemas.openxmlformats.org/officeDocument/2006/relationships/slideLayout" Target="../slideLayouts/slideLayout1.xml"/><Relationship Id="rId4" Type="http://schemas.openxmlformats.org/officeDocument/2006/relationships/image" Target="../media/image33.gif"/></Relationships>
</file>

<file path=ppt/slides/_rels/slide12.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29.png"/><Relationship Id="rId1" Type="http://schemas.openxmlformats.org/officeDocument/2006/relationships/slideLayout" Target="../slideLayouts/slideLayout1.xml"/><Relationship Id="rId4" Type="http://schemas.openxmlformats.org/officeDocument/2006/relationships/image" Target="../media/image38.jpg"/></Relationships>
</file>

<file path=ppt/slides/_rels/slide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cbz_g6Kr7D4&amp;list=PLpsvNpmOwp6irQmy1IR2GRcpnDtJ4id7L&amp;index=2&amp;ab_channel=WinnieHo" TargetMode="External"/><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29.png"/><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19.xml.rels><?xml version="1.0" encoding="UTF-8" standalone="yes"?>
<Relationships xmlns="http://schemas.openxmlformats.org/package/2006/relationships"><Relationship Id="rId3" Type="http://schemas.openxmlformats.org/officeDocument/2006/relationships/image" Target="../media/image41.gif"/><Relationship Id="rId2" Type="http://schemas.openxmlformats.org/officeDocument/2006/relationships/image" Target="../media/image29.png"/><Relationship Id="rId1" Type="http://schemas.openxmlformats.org/officeDocument/2006/relationships/slideLayout" Target="../slideLayouts/slideLayout1.xml"/><Relationship Id="rId6" Type="http://schemas.openxmlformats.org/officeDocument/2006/relationships/image" Target="../media/image44.png"/><Relationship Id="rId5" Type="http://schemas.openxmlformats.org/officeDocument/2006/relationships/image" Target="../media/image43.jpeg"/><Relationship Id="rId4" Type="http://schemas.openxmlformats.org/officeDocument/2006/relationships/image" Target="../media/image42.png"/></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2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8" Type="http://schemas.openxmlformats.org/officeDocument/2006/relationships/image" Target="../media/image55.png"/><Relationship Id="rId13" Type="http://schemas.openxmlformats.org/officeDocument/2006/relationships/image" Target="../media/image60.png"/><Relationship Id="rId18" Type="http://schemas.openxmlformats.org/officeDocument/2006/relationships/image" Target="../media/image65.png"/><Relationship Id="rId26" Type="http://schemas.openxmlformats.org/officeDocument/2006/relationships/image" Target="../media/image73.png"/><Relationship Id="rId3" Type="http://schemas.openxmlformats.org/officeDocument/2006/relationships/image" Target="../media/image50.png"/><Relationship Id="rId21" Type="http://schemas.openxmlformats.org/officeDocument/2006/relationships/image" Target="../media/image68.png"/><Relationship Id="rId34" Type="http://schemas.openxmlformats.org/officeDocument/2006/relationships/image" Target="../media/image81.png"/><Relationship Id="rId7" Type="http://schemas.openxmlformats.org/officeDocument/2006/relationships/image" Target="../media/image54.png"/><Relationship Id="rId12" Type="http://schemas.openxmlformats.org/officeDocument/2006/relationships/image" Target="../media/image59.png"/><Relationship Id="rId17" Type="http://schemas.openxmlformats.org/officeDocument/2006/relationships/image" Target="../media/image64.png"/><Relationship Id="rId25" Type="http://schemas.openxmlformats.org/officeDocument/2006/relationships/image" Target="../media/image72.png"/><Relationship Id="rId33" Type="http://schemas.openxmlformats.org/officeDocument/2006/relationships/image" Target="../media/image80.png"/><Relationship Id="rId2" Type="http://schemas.openxmlformats.org/officeDocument/2006/relationships/image" Target="../media/image49.png"/><Relationship Id="rId16" Type="http://schemas.openxmlformats.org/officeDocument/2006/relationships/image" Target="../media/image63.png"/><Relationship Id="rId20" Type="http://schemas.openxmlformats.org/officeDocument/2006/relationships/image" Target="../media/image67.png"/><Relationship Id="rId29" Type="http://schemas.openxmlformats.org/officeDocument/2006/relationships/image" Target="../media/image76.png"/><Relationship Id="rId1" Type="http://schemas.openxmlformats.org/officeDocument/2006/relationships/slideLayout" Target="../slideLayouts/slideLayout2.xml"/><Relationship Id="rId6" Type="http://schemas.openxmlformats.org/officeDocument/2006/relationships/image" Target="../media/image53.png"/><Relationship Id="rId11" Type="http://schemas.openxmlformats.org/officeDocument/2006/relationships/image" Target="../media/image58.png"/><Relationship Id="rId24" Type="http://schemas.openxmlformats.org/officeDocument/2006/relationships/image" Target="../media/image71.png"/><Relationship Id="rId32" Type="http://schemas.openxmlformats.org/officeDocument/2006/relationships/image" Target="../media/image79.png"/><Relationship Id="rId5" Type="http://schemas.openxmlformats.org/officeDocument/2006/relationships/image" Target="../media/image52.png"/><Relationship Id="rId15" Type="http://schemas.openxmlformats.org/officeDocument/2006/relationships/image" Target="../media/image62.png"/><Relationship Id="rId23" Type="http://schemas.openxmlformats.org/officeDocument/2006/relationships/image" Target="../media/image70.png"/><Relationship Id="rId28" Type="http://schemas.openxmlformats.org/officeDocument/2006/relationships/image" Target="../media/image75.png"/><Relationship Id="rId36" Type="http://schemas.openxmlformats.org/officeDocument/2006/relationships/image" Target="../media/image83.png"/><Relationship Id="rId10" Type="http://schemas.openxmlformats.org/officeDocument/2006/relationships/image" Target="../media/image57.png"/><Relationship Id="rId19" Type="http://schemas.openxmlformats.org/officeDocument/2006/relationships/image" Target="../media/image66.png"/><Relationship Id="rId31" Type="http://schemas.openxmlformats.org/officeDocument/2006/relationships/image" Target="../media/image78.png"/><Relationship Id="rId4" Type="http://schemas.openxmlformats.org/officeDocument/2006/relationships/image" Target="../media/image51.png"/><Relationship Id="rId9" Type="http://schemas.openxmlformats.org/officeDocument/2006/relationships/image" Target="../media/image56.png"/><Relationship Id="rId14" Type="http://schemas.openxmlformats.org/officeDocument/2006/relationships/image" Target="../media/image61.png"/><Relationship Id="rId22" Type="http://schemas.openxmlformats.org/officeDocument/2006/relationships/image" Target="../media/image69.png"/><Relationship Id="rId27" Type="http://schemas.openxmlformats.org/officeDocument/2006/relationships/image" Target="../media/image74.png"/><Relationship Id="rId30" Type="http://schemas.openxmlformats.org/officeDocument/2006/relationships/image" Target="../media/image77.png"/><Relationship Id="rId35" Type="http://schemas.openxmlformats.org/officeDocument/2006/relationships/image" Target="../media/image82.png"/></Relationships>
</file>

<file path=ppt/slides/_rels/slide23.xml.rels><?xml version="1.0" encoding="UTF-8" standalone="yes"?>
<Relationships xmlns="http://schemas.openxmlformats.org/package/2006/relationships"><Relationship Id="rId8" Type="http://schemas.openxmlformats.org/officeDocument/2006/relationships/image" Target="../media/image55.png"/><Relationship Id="rId13" Type="http://schemas.openxmlformats.org/officeDocument/2006/relationships/image" Target="../media/image60.png"/><Relationship Id="rId18" Type="http://schemas.openxmlformats.org/officeDocument/2006/relationships/image" Target="../media/image65.png"/><Relationship Id="rId26" Type="http://schemas.openxmlformats.org/officeDocument/2006/relationships/image" Target="../media/image73.png"/><Relationship Id="rId3" Type="http://schemas.openxmlformats.org/officeDocument/2006/relationships/image" Target="../media/image50.png"/><Relationship Id="rId21" Type="http://schemas.openxmlformats.org/officeDocument/2006/relationships/image" Target="../media/image68.png"/><Relationship Id="rId34" Type="http://schemas.openxmlformats.org/officeDocument/2006/relationships/image" Target="../media/image81.png"/><Relationship Id="rId7" Type="http://schemas.openxmlformats.org/officeDocument/2006/relationships/image" Target="../media/image54.png"/><Relationship Id="rId12" Type="http://schemas.openxmlformats.org/officeDocument/2006/relationships/image" Target="../media/image59.png"/><Relationship Id="rId17" Type="http://schemas.openxmlformats.org/officeDocument/2006/relationships/image" Target="../media/image64.png"/><Relationship Id="rId25" Type="http://schemas.openxmlformats.org/officeDocument/2006/relationships/image" Target="../media/image72.png"/><Relationship Id="rId33" Type="http://schemas.openxmlformats.org/officeDocument/2006/relationships/image" Target="../media/image80.png"/><Relationship Id="rId2" Type="http://schemas.openxmlformats.org/officeDocument/2006/relationships/image" Target="../media/image49.png"/><Relationship Id="rId16" Type="http://schemas.openxmlformats.org/officeDocument/2006/relationships/image" Target="../media/image63.png"/><Relationship Id="rId20" Type="http://schemas.openxmlformats.org/officeDocument/2006/relationships/image" Target="../media/image67.png"/><Relationship Id="rId29" Type="http://schemas.openxmlformats.org/officeDocument/2006/relationships/image" Target="../media/image76.png"/><Relationship Id="rId1" Type="http://schemas.openxmlformats.org/officeDocument/2006/relationships/slideLayout" Target="../slideLayouts/slideLayout2.xml"/><Relationship Id="rId6" Type="http://schemas.openxmlformats.org/officeDocument/2006/relationships/image" Target="../media/image53.png"/><Relationship Id="rId11" Type="http://schemas.openxmlformats.org/officeDocument/2006/relationships/image" Target="../media/image58.png"/><Relationship Id="rId24" Type="http://schemas.openxmlformats.org/officeDocument/2006/relationships/image" Target="../media/image71.png"/><Relationship Id="rId32" Type="http://schemas.openxmlformats.org/officeDocument/2006/relationships/image" Target="../media/image79.png"/><Relationship Id="rId5" Type="http://schemas.openxmlformats.org/officeDocument/2006/relationships/image" Target="../media/image52.png"/><Relationship Id="rId15" Type="http://schemas.openxmlformats.org/officeDocument/2006/relationships/image" Target="../media/image62.png"/><Relationship Id="rId23" Type="http://schemas.openxmlformats.org/officeDocument/2006/relationships/image" Target="../media/image70.png"/><Relationship Id="rId28" Type="http://schemas.openxmlformats.org/officeDocument/2006/relationships/image" Target="../media/image75.png"/><Relationship Id="rId36" Type="http://schemas.openxmlformats.org/officeDocument/2006/relationships/image" Target="../media/image83.png"/><Relationship Id="rId10" Type="http://schemas.openxmlformats.org/officeDocument/2006/relationships/image" Target="../media/image57.png"/><Relationship Id="rId19" Type="http://schemas.openxmlformats.org/officeDocument/2006/relationships/image" Target="../media/image66.png"/><Relationship Id="rId31" Type="http://schemas.openxmlformats.org/officeDocument/2006/relationships/image" Target="../media/image78.png"/><Relationship Id="rId4" Type="http://schemas.openxmlformats.org/officeDocument/2006/relationships/image" Target="../media/image51.png"/><Relationship Id="rId9" Type="http://schemas.openxmlformats.org/officeDocument/2006/relationships/image" Target="../media/image56.png"/><Relationship Id="rId14" Type="http://schemas.openxmlformats.org/officeDocument/2006/relationships/image" Target="../media/image61.png"/><Relationship Id="rId22" Type="http://schemas.openxmlformats.org/officeDocument/2006/relationships/image" Target="../media/image69.png"/><Relationship Id="rId27" Type="http://schemas.openxmlformats.org/officeDocument/2006/relationships/image" Target="../media/image74.png"/><Relationship Id="rId30" Type="http://schemas.openxmlformats.org/officeDocument/2006/relationships/image" Target="../media/image77.png"/><Relationship Id="rId35" Type="http://schemas.openxmlformats.org/officeDocument/2006/relationships/image" Target="../media/image8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9.xml"/><Relationship Id="rId1" Type="http://schemas.openxmlformats.org/officeDocument/2006/relationships/vmlDrawing" Target="../drawings/vmlDrawing1.vml"/><Relationship Id="rId6" Type="http://schemas.openxmlformats.org/officeDocument/2006/relationships/image" Target="../media/image85.png"/><Relationship Id="rId5" Type="http://schemas.openxmlformats.org/officeDocument/2006/relationships/oleObject" Target="../embeddings/oleObject2.bin"/><Relationship Id="rId4" Type="http://schemas.openxmlformats.org/officeDocument/2006/relationships/image" Target="../media/image8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86.png"/></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87.png"/></Relationships>
</file>

<file path=ppt/slides/_rels/slide29.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audio" Target="../media/audio2.bin"/><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jpeg"/><Relationship Id="rId1" Type="http://schemas.openxmlformats.org/officeDocument/2006/relationships/slideLayout" Target="../slideLayouts/slideLayout7.xml"/><Relationship Id="rId5" Type="http://schemas.openxmlformats.org/officeDocument/2006/relationships/image" Target="../media/image93.png"/><Relationship Id="rId4" Type="http://schemas.openxmlformats.org/officeDocument/2006/relationships/image" Target="../media/image92.png"/></Relationships>
</file>

<file path=ppt/slides/_rels/slide3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hyperlink" Target="http://image.baidu.com/i?ct=503316480&amp;z=0&amp;tn=baiduimagedetail&amp;word=%B4%F3%D7%AD%CD%BC%C6%AC&amp;in=24752&amp;cl=2&amp;lm=-1&amp;pn=10&amp;rn=1&amp;di=54985162323&amp;ln=1&amp;fr=ala0&amp;ic=0&amp;s=&amp;se=&amp;sme=0&amp;tab=&amp;width=&amp;height=&amp;face=0&amp;fb=0" TargetMode="External"/><Relationship Id="rId1" Type="http://schemas.openxmlformats.org/officeDocument/2006/relationships/slideLayout" Target="../slideLayouts/slideLayout4.xml"/><Relationship Id="rId4" Type="http://schemas.openxmlformats.org/officeDocument/2006/relationships/image" Target="../media/image97.png"/></Relationships>
</file>

<file path=ppt/slides/_rels/slide36.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7.xml"/><Relationship Id="rId4" Type="http://schemas.openxmlformats.org/officeDocument/2006/relationships/image" Target="../media/image100.png"/></Relationships>
</file>

<file path=ppt/slides/_rels/slide37.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4.xml"/><Relationship Id="rId4" Type="http://schemas.openxmlformats.org/officeDocument/2006/relationships/image" Target="../media/image104.jpeg"/></Relationships>
</file>

<file path=ppt/slides/_rels/slide39.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Layout" Target="../slideLayouts/slideLayout4.xml"/><Relationship Id="rId4" Type="http://schemas.openxmlformats.org/officeDocument/2006/relationships/image" Target="../media/image107.png"/></Relationships>
</file>

<file path=ppt/slides/_rels/slide40.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0.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7588" y="835708"/>
            <a:ext cx="6152224" cy="1971245"/>
          </a:xfrm>
        </p:spPr>
        <p:txBody>
          <a:bodyPr>
            <a:normAutofit/>
          </a:bodyPr>
          <a:lstStyle/>
          <a:p>
            <a:pPr algn="l"/>
            <a:r>
              <a:rPr lang="zh-CN" altLang="en-US" sz="4800" b="1" dirty="0" smtClean="0">
                <a:latin typeface="+mn-lt"/>
              </a:rPr>
              <a:t>生存汉语</a:t>
            </a:r>
            <a:r>
              <a:rPr lang="en-US" altLang="zh-CN" dirty="0" smtClean="0"/>
              <a:t/>
            </a:r>
            <a:br>
              <a:rPr lang="en-US" altLang="zh-CN" dirty="0" smtClean="0"/>
            </a:br>
            <a:r>
              <a:rPr lang="en-US" altLang="zh-CN" sz="6000" dirty="0" smtClean="0"/>
              <a:t>Survival Chinese</a:t>
            </a:r>
            <a:endParaRPr lang="en-GB" sz="6000" dirty="0"/>
          </a:p>
        </p:txBody>
      </p:sp>
      <p:pic>
        <p:nvPicPr>
          <p:cNvPr id="5" name="图片 3"/>
          <p:cNvPicPr>
            <a:picLocks noChangeAspect="1"/>
          </p:cNvPicPr>
          <p:nvPr/>
        </p:nvPicPr>
        <p:blipFill rotWithShape="1">
          <a:blip r:embed="rId2" cstate="print">
            <a:extLst>
              <a:ext uri="{28A0092B-C50C-407E-A947-70E740481C1C}">
                <a14:useLocalDpi xmlns:a14="http://schemas.microsoft.com/office/drawing/2010/main" val="0"/>
              </a:ext>
            </a:extLst>
          </a:blip>
          <a:srcRect b="8562"/>
          <a:stretch/>
        </p:blipFill>
        <p:spPr>
          <a:xfrm>
            <a:off x="7009812" y="1426778"/>
            <a:ext cx="4801962" cy="3293125"/>
          </a:xfrm>
          <a:prstGeom prst="ellipse">
            <a:avLst/>
          </a:prstGeom>
          <a:ln>
            <a:noFill/>
          </a:ln>
          <a:effectLst>
            <a:softEdge rad="112500"/>
          </a:effectLst>
        </p:spPr>
      </p:pic>
      <p:grpSp>
        <p:nvGrpSpPr>
          <p:cNvPr id="9" name="Group 8"/>
          <p:cNvGrpSpPr/>
          <p:nvPr/>
        </p:nvGrpSpPr>
        <p:grpSpPr>
          <a:xfrm>
            <a:off x="292291" y="5010049"/>
            <a:ext cx="8288044" cy="1228778"/>
            <a:chOff x="564853" y="4845634"/>
            <a:chExt cx="8288044" cy="1228778"/>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5682" y="4880366"/>
              <a:ext cx="1188692" cy="1194046"/>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4853" y="4845634"/>
              <a:ext cx="1228778" cy="1228778"/>
            </a:xfrm>
            <a:prstGeom prst="rect">
              <a:avLst/>
            </a:prstGeom>
          </p:spPr>
        </p:pic>
        <p:pic>
          <p:nvPicPr>
            <p:cNvPr id="7" name="Picture 6"/>
            <p:cNvPicPr>
              <a:picLocks noChangeAspect="1"/>
            </p:cNvPicPr>
            <p:nvPr/>
          </p:nvPicPr>
          <p:blipFill>
            <a:blip r:embed="rId5"/>
            <a:stretch>
              <a:fillRect/>
            </a:stretch>
          </p:blipFill>
          <p:spPr>
            <a:xfrm>
              <a:off x="1829710" y="4845634"/>
              <a:ext cx="2701991" cy="1228778"/>
            </a:xfrm>
            <a:prstGeom prst="rect">
              <a:avLst/>
            </a:prstGeom>
          </p:spPr>
        </p:pic>
        <p:pic>
          <p:nvPicPr>
            <p:cNvPr id="8" name="Picture 7"/>
            <p:cNvPicPr>
              <a:picLocks noChangeAspect="1"/>
            </p:cNvPicPr>
            <p:nvPr/>
          </p:nvPicPr>
          <p:blipFill>
            <a:blip r:embed="rId6"/>
            <a:stretch>
              <a:fillRect/>
            </a:stretch>
          </p:blipFill>
          <p:spPr>
            <a:xfrm>
              <a:off x="6192251" y="4845634"/>
              <a:ext cx="2660646" cy="1194046"/>
            </a:xfrm>
            <a:prstGeom prst="rect">
              <a:avLst/>
            </a:prstGeom>
          </p:spPr>
        </p:pic>
      </p:grpSp>
      <p:sp>
        <p:nvSpPr>
          <p:cNvPr id="10" name="Title 1"/>
          <p:cNvSpPr txBox="1">
            <a:spLocks/>
          </p:cNvSpPr>
          <p:nvPr/>
        </p:nvSpPr>
        <p:spPr>
          <a:xfrm>
            <a:off x="857588" y="3359765"/>
            <a:ext cx="6152224" cy="807326"/>
          </a:xfrm>
          <a:prstGeom prst="rect">
            <a:avLst/>
          </a:prstGeom>
        </p:spPr>
        <p:txBody>
          <a:bodyPr vert="horz" lIns="91440" tIns="45720" rIns="91440" bIns="45720" rtlCol="0" anchor="b">
            <a:normAutofit fontScale="62500" lnSpcReduction="20000"/>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US" altLang="zh-CN" sz="4800" b="1" dirty="0" smtClean="0">
                <a:latin typeface="+mn-lt"/>
              </a:rPr>
              <a:t>Lesson </a:t>
            </a:r>
            <a:r>
              <a:rPr lang="en-US" altLang="zh-CN" sz="4800" b="1" dirty="0" smtClean="0">
                <a:latin typeface="+mn-lt"/>
              </a:rPr>
              <a:t>6 Daily Etiquette &amp; Taboo</a:t>
            </a:r>
            <a:endParaRPr lang="en-GB" sz="6000" dirty="0"/>
          </a:p>
        </p:txBody>
      </p:sp>
    </p:spTree>
    <p:extLst>
      <p:ext uri="{BB962C8B-B14F-4D97-AF65-F5344CB8AC3E}">
        <p14:creationId xmlns:p14="http://schemas.microsoft.com/office/powerpoint/2010/main" val="2357312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我的模板\中国风模板\中国风模板05\宽版\页面01.jpg"/>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2"/>
          <p:cNvSpPr>
            <a:spLocks noChangeArrowheads="1"/>
          </p:cNvSpPr>
          <p:nvPr/>
        </p:nvSpPr>
        <p:spPr bwMode="auto">
          <a:xfrm flipH="1" flipV="1">
            <a:off x="5235972" y="611848"/>
            <a:ext cx="1727200" cy="5494867"/>
          </a:xfrm>
          <a:prstGeom prst="rect">
            <a:avLst/>
          </a:prstGeom>
          <a:solidFill>
            <a:srgbClr val="FFFFFF"/>
          </a:solidFill>
          <a:ln w="9525">
            <a:noFill/>
            <a:miter lim="800000"/>
          </a:ln>
          <a:effectLst/>
        </p:spPr>
        <p:txBody>
          <a:bodyPr wrap="none" anchor="ctr"/>
          <a:lstStyle/>
          <a:p>
            <a:pPr defTabSz="1219170">
              <a:defRPr/>
            </a:pPr>
            <a:endParaRPr lang="zh-CN" altLang="en-US" sz="2400" kern="0">
              <a:solidFill>
                <a:sysClr val="windowText" lastClr="000000"/>
              </a:solidFill>
            </a:endParaRPr>
          </a:p>
        </p:txBody>
      </p:sp>
      <p:pic>
        <p:nvPicPr>
          <p:cNvPr id="1026" name="Picture 2"/>
          <p:cNvPicPr>
            <a:picLocks noChangeAspect="1" noChangeArrowheads="1"/>
          </p:cNvPicPr>
          <p:nvPr/>
        </p:nvPicPr>
        <p:blipFill>
          <a:blip r:embed="rId5" cstate="email">
            <a:extLst>
              <a:ext uri="{28A0092B-C50C-407E-A947-70E740481C1C}">
                <a14:useLocalDpi xmlns:a14="http://schemas.microsoft.com/office/drawing/2010/main" val="0"/>
              </a:ext>
            </a:extLst>
          </a:blip>
          <a:stretch>
            <a:fillRect/>
          </a:stretch>
        </p:blipFill>
        <p:spPr bwMode="auto">
          <a:xfrm>
            <a:off x="1079441" y="780283"/>
            <a:ext cx="10033115" cy="5137775"/>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34"/>
          <p:cNvGrpSpPr/>
          <p:nvPr/>
        </p:nvGrpSpPr>
        <p:grpSpPr bwMode="auto">
          <a:xfrm>
            <a:off x="4943872" y="599149"/>
            <a:ext cx="1219200" cy="5518151"/>
            <a:chOff x="720" y="1119"/>
            <a:chExt cx="576" cy="2044"/>
          </a:xfrm>
        </p:grpSpPr>
        <p:grpSp>
          <p:nvGrpSpPr>
            <p:cNvPr id="8" name="Group 10"/>
            <p:cNvGrpSpPr/>
            <p:nvPr/>
          </p:nvGrpSpPr>
          <p:grpSpPr bwMode="auto">
            <a:xfrm>
              <a:off x="720" y="1121"/>
              <a:ext cx="336" cy="2042"/>
              <a:chOff x="960" y="1582"/>
              <a:chExt cx="336" cy="2042"/>
            </a:xfrm>
          </p:grpSpPr>
          <p:sp>
            <p:nvSpPr>
              <p:cNvPr id="10" name="Rectangle 5"/>
              <p:cNvSpPr>
                <a:spLocks noChangeArrowheads="1"/>
              </p:cNvSpPr>
              <p:nvPr/>
            </p:nvSpPr>
            <p:spPr bwMode="auto">
              <a:xfrm flipV="1">
                <a:off x="960" y="1582"/>
                <a:ext cx="336" cy="2040"/>
              </a:xfrm>
              <a:prstGeom prst="rect">
                <a:avLst/>
              </a:prstGeom>
              <a:gradFill rotWithShape="1">
                <a:gsLst>
                  <a:gs pos="0">
                    <a:srgbClr val="FFFFFF"/>
                  </a:gs>
                  <a:gs pos="100000">
                    <a:srgbClr val="FFFFFF">
                      <a:gamma/>
                      <a:shade val="46275"/>
                      <a:invGamma/>
                    </a:srgbClr>
                  </a:gs>
                </a:gsLst>
                <a:lin ang="0" scaled="1"/>
              </a:gradFill>
              <a:ln w="9525">
                <a:noFill/>
                <a:miter lim="800000"/>
              </a:ln>
              <a:effectLst/>
            </p:spPr>
            <p:txBody>
              <a:bodyPr wrap="none" anchor="ctr"/>
              <a:lstStyle/>
              <a:p>
                <a:pPr defTabSz="1219170">
                  <a:defRPr/>
                </a:pPr>
                <a:endParaRPr lang="zh-CN" altLang="en-US" sz="2400" kern="0">
                  <a:solidFill>
                    <a:sysClr val="windowText" lastClr="000000"/>
                  </a:solidFill>
                </a:endParaRPr>
              </a:p>
            </p:txBody>
          </p:sp>
          <p:sp>
            <p:nvSpPr>
              <p:cNvPr id="11" name="Rectangle 4"/>
              <p:cNvSpPr>
                <a:spLocks noChangeArrowheads="1"/>
              </p:cNvSpPr>
              <p:nvPr/>
            </p:nvSpPr>
            <p:spPr bwMode="auto">
              <a:xfrm flipH="1" flipV="1">
                <a:off x="1104" y="1584"/>
                <a:ext cx="192" cy="2040"/>
              </a:xfrm>
              <a:prstGeom prst="rect">
                <a:avLst/>
              </a:prstGeom>
              <a:gradFill rotWithShape="1">
                <a:gsLst>
                  <a:gs pos="0">
                    <a:srgbClr val="FFFFFF"/>
                  </a:gs>
                  <a:gs pos="100000">
                    <a:srgbClr val="FFFFFF">
                      <a:gamma/>
                      <a:shade val="46275"/>
                      <a:invGamma/>
                      <a:alpha val="0"/>
                    </a:srgbClr>
                  </a:gs>
                </a:gsLst>
                <a:lin ang="0" scaled="1"/>
              </a:gradFill>
              <a:ln w="9525">
                <a:noFill/>
                <a:miter lim="800000"/>
              </a:ln>
              <a:effectLst/>
            </p:spPr>
            <p:txBody>
              <a:bodyPr wrap="none" anchor="ctr"/>
              <a:lstStyle/>
              <a:p>
                <a:pPr defTabSz="1219170">
                  <a:defRPr/>
                </a:pPr>
                <a:endParaRPr lang="zh-CN" altLang="en-US" sz="2400" kern="0">
                  <a:solidFill>
                    <a:sysClr val="windowText" lastClr="000000"/>
                  </a:solidFill>
                </a:endParaRPr>
              </a:p>
            </p:txBody>
          </p:sp>
        </p:grpSp>
        <p:sp>
          <p:nvSpPr>
            <p:cNvPr id="9" name="Rectangle 25"/>
            <p:cNvSpPr>
              <a:spLocks noChangeArrowheads="1"/>
            </p:cNvSpPr>
            <p:nvPr/>
          </p:nvSpPr>
          <p:spPr bwMode="auto">
            <a:xfrm flipH="1" flipV="1">
              <a:off x="1056" y="1119"/>
              <a:ext cx="240" cy="2040"/>
            </a:xfrm>
            <a:prstGeom prst="rect">
              <a:avLst/>
            </a:prstGeom>
            <a:gradFill rotWithShape="1">
              <a:gsLst>
                <a:gs pos="0">
                  <a:srgbClr val="808080">
                    <a:gamma/>
                    <a:shade val="46275"/>
                    <a:invGamma/>
                    <a:alpha val="0"/>
                  </a:srgbClr>
                </a:gs>
                <a:gs pos="100000">
                  <a:srgbClr val="808080"/>
                </a:gs>
              </a:gsLst>
              <a:lin ang="0" scaled="1"/>
            </a:gradFill>
            <a:ln w="9525">
              <a:noFill/>
              <a:miter lim="800000"/>
            </a:ln>
            <a:effectLst/>
          </p:spPr>
          <p:txBody>
            <a:bodyPr wrap="none" anchor="ctr"/>
            <a:lstStyle/>
            <a:p>
              <a:pPr defTabSz="1219170">
                <a:defRPr/>
              </a:pPr>
              <a:endParaRPr lang="zh-CN" altLang="en-US" sz="2400" kern="0">
                <a:solidFill>
                  <a:sysClr val="windowText" lastClr="000000"/>
                </a:solidFill>
              </a:endParaRPr>
            </a:p>
          </p:txBody>
        </p:sp>
      </p:grpSp>
      <p:grpSp>
        <p:nvGrpSpPr>
          <p:cNvPr id="12" name="Group 33"/>
          <p:cNvGrpSpPr/>
          <p:nvPr/>
        </p:nvGrpSpPr>
        <p:grpSpPr bwMode="auto">
          <a:xfrm>
            <a:off x="6163072" y="592799"/>
            <a:ext cx="1187451" cy="5518149"/>
            <a:chOff x="4800" y="1121"/>
            <a:chExt cx="561" cy="2042"/>
          </a:xfrm>
        </p:grpSpPr>
        <p:sp>
          <p:nvSpPr>
            <p:cNvPr id="13" name="Rectangle 18"/>
            <p:cNvSpPr>
              <a:spLocks noChangeArrowheads="1"/>
            </p:cNvSpPr>
            <p:nvPr/>
          </p:nvSpPr>
          <p:spPr bwMode="auto">
            <a:xfrm flipH="1" flipV="1">
              <a:off x="5025" y="1121"/>
              <a:ext cx="336" cy="2040"/>
            </a:xfrm>
            <a:prstGeom prst="rect">
              <a:avLst/>
            </a:prstGeom>
            <a:gradFill rotWithShape="1">
              <a:gsLst>
                <a:gs pos="0">
                  <a:srgbClr val="FFFFFF"/>
                </a:gs>
                <a:gs pos="100000">
                  <a:srgbClr val="FFFFFF">
                    <a:gamma/>
                    <a:shade val="46275"/>
                    <a:invGamma/>
                  </a:srgbClr>
                </a:gs>
              </a:gsLst>
              <a:lin ang="0" scaled="1"/>
            </a:gradFill>
            <a:ln w="9525">
              <a:noFill/>
              <a:miter lim="800000"/>
            </a:ln>
            <a:effectLst/>
          </p:spPr>
          <p:txBody>
            <a:bodyPr wrap="none" anchor="ctr"/>
            <a:lstStyle/>
            <a:p>
              <a:pPr defTabSz="1219170">
                <a:defRPr/>
              </a:pPr>
              <a:endParaRPr lang="zh-CN" altLang="en-US" sz="2400" kern="0">
                <a:solidFill>
                  <a:sysClr val="windowText" lastClr="000000"/>
                </a:solidFill>
              </a:endParaRPr>
            </a:p>
          </p:txBody>
        </p:sp>
        <p:sp>
          <p:nvSpPr>
            <p:cNvPr id="14" name="Rectangle 19"/>
            <p:cNvSpPr>
              <a:spLocks noChangeArrowheads="1"/>
            </p:cNvSpPr>
            <p:nvPr/>
          </p:nvSpPr>
          <p:spPr bwMode="auto">
            <a:xfrm flipV="1">
              <a:off x="5025" y="1123"/>
              <a:ext cx="192" cy="2040"/>
            </a:xfrm>
            <a:prstGeom prst="rect">
              <a:avLst/>
            </a:prstGeom>
            <a:gradFill rotWithShape="1">
              <a:gsLst>
                <a:gs pos="0">
                  <a:srgbClr val="FFFFFF"/>
                </a:gs>
                <a:gs pos="100000">
                  <a:srgbClr val="FFFFFF">
                    <a:gamma/>
                    <a:shade val="46275"/>
                    <a:invGamma/>
                    <a:alpha val="0"/>
                  </a:srgbClr>
                </a:gs>
              </a:gsLst>
              <a:lin ang="0" scaled="1"/>
            </a:gradFill>
            <a:ln w="9525">
              <a:noFill/>
              <a:miter lim="800000"/>
            </a:ln>
            <a:effectLst/>
          </p:spPr>
          <p:txBody>
            <a:bodyPr wrap="none" anchor="ctr"/>
            <a:lstStyle/>
            <a:p>
              <a:pPr defTabSz="1219170">
                <a:defRPr/>
              </a:pPr>
              <a:endParaRPr lang="zh-CN" altLang="en-US" sz="2400" kern="0">
                <a:solidFill>
                  <a:sysClr val="windowText" lastClr="000000"/>
                </a:solidFill>
              </a:endParaRPr>
            </a:p>
          </p:txBody>
        </p:sp>
        <p:sp>
          <p:nvSpPr>
            <p:cNvPr id="15" name="Rectangle 26"/>
            <p:cNvSpPr>
              <a:spLocks noChangeArrowheads="1"/>
            </p:cNvSpPr>
            <p:nvPr/>
          </p:nvSpPr>
          <p:spPr bwMode="auto">
            <a:xfrm flipV="1">
              <a:off x="4800" y="1122"/>
              <a:ext cx="240" cy="2040"/>
            </a:xfrm>
            <a:prstGeom prst="rect">
              <a:avLst/>
            </a:prstGeom>
            <a:gradFill rotWithShape="1">
              <a:gsLst>
                <a:gs pos="0">
                  <a:srgbClr val="808080">
                    <a:gamma/>
                    <a:shade val="46275"/>
                    <a:invGamma/>
                    <a:alpha val="0"/>
                  </a:srgbClr>
                </a:gs>
                <a:gs pos="100000">
                  <a:srgbClr val="808080"/>
                </a:gs>
              </a:gsLst>
              <a:lin ang="0" scaled="1"/>
            </a:gradFill>
            <a:ln w="9525">
              <a:noFill/>
              <a:miter lim="800000"/>
            </a:ln>
            <a:effectLst/>
          </p:spPr>
          <p:txBody>
            <a:bodyPr wrap="none" anchor="ctr"/>
            <a:lstStyle/>
            <a:p>
              <a:pPr defTabSz="1219170">
                <a:defRPr/>
              </a:pPr>
              <a:endParaRPr lang="zh-CN" altLang="en-US" sz="2400" kern="0">
                <a:solidFill>
                  <a:sysClr val="windowText" lastClr="000000"/>
                </a:solidFill>
              </a:endParaRPr>
            </a:p>
          </p:txBody>
        </p:sp>
      </p:grpSp>
      <p:sp>
        <p:nvSpPr>
          <p:cNvPr id="3" name="TextBox 2"/>
          <p:cNvSpPr txBox="1"/>
          <p:nvPr/>
        </p:nvSpPr>
        <p:spPr>
          <a:xfrm>
            <a:off x="10229878" y="1317523"/>
            <a:ext cx="492443" cy="4414449"/>
          </a:xfrm>
          <a:prstGeom prst="rect">
            <a:avLst/>
          </a:prstGeom>
          <a:noFill/>
        </p:spPr>
        <p:txBody>
          <a:bodyPr vert="eaVert" wrap="square" rtlCol="0">
            <a:spAutoFit/>
          </a:bodyPr>
          <a:lstStyle/>
          <a:p>
            <a:r>
              <a:rPr lang="zh-CN" altLang="en-US" sz="2000" b="1" dirty="0" smtClean="0">
                <a:solidFill>
                  <a:srgbClr val="FF3300"/>
                </a:solidFill>
                <a:sym typeface="Arial" charset="0"/>
              </a:rPr>
              <a:t>第七讲     汉</a:t>
            </a:r>
            <a:r>
              <a:rPr lang="zh-CN" altLang="en-US" sz="2000" b="1" dirty="0">
                <a:solidFill>
                  <a:srgbClr val="FF3300"/>
                </a:solidFill>
                <a:sym typeface="Arial" charset="0"/>
              </a:rPr>
              <a:t>字的发展和笔顺笔划</a:t>
            </a:r>
            <a:endParaRPr lang="zh-CN" altLang="en-US" sz="2000" dirty="0">
              <a:latin typeface="华文隶书" panose="02010800040101010101" pitchFamily="2" charset="-122"/>
              <a:ea typeface="华文隶书" panose="02010800040101010101" pitchFamily="2" charset="-122"/>
            </a:endParaRPr>
          </a:p>
        </p:txBody>
      </p:sp>
      <p:pic>
        <p:nvPicPr>
          <p:cNvPr id="6" name="Picture 2" descr="F:\1PPT制作\Z中国风\戏曲\nipic.com_301.png"/>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8623830" y="4581128"/>
            <a:ext cx="736533" cy="73578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7"/>
          <a:stretch>
            <a:fillRect/>
          </a:stretch>
        </p:blipFill>
        <p:spPr>
          <a:xfrm>
            <a:off x="1666544" y="3474374"/>
            <a:ext cx="7693819" cy="1876023"/>
          </a:xfrm>
          <a:prstGeom prst="rect">
            <a:avLst/>
          </a:prstGeom>
        </p:spPr>
      </p:pic>
    </p:spTree>
    <p:extLst>
      <p:ext uri="{BB962C8B-B14F-4D97-AF65-F5344CB8AC3E}">
        <p14:creationId xmlns:p14="http://schemas.microsoft.com/office/powerpoint/2010/main" val="1965922777"/>
      </p:ext>
    </p:extLst>
  </p:cSld>
  <p:clrMapOvr>
    <a:masterClrMapping/>
  </p:clrMapOvr>
  <mc:AlternateContent xmlns:mc="http://schemas.openxmlformats.org/markup-compatibility/2006" xmlns:p14="http://schemas.microsoft.com/office/powerpoint/2010/main">
    <mc:Choice Requires="p14">
      <p:transition spd="slow" p14:dur="4000" advTm="8150">
        <p14:vortex dir="r"/>
        <p:sndAc>
          <p:stSnd>
            <p:snd r:embed="rId3" name="风声.wav"/>
          </p:stSnd>
        </p:sndAc>
      </p:transition>
    </mc:Choice>
    <mc:Fallback xmlns="">
      <p:transition spd="slow" advTm="8150">
        <p:fade/>
        <p:sndAc>
          <p:stSnd>
            <p:snd r:embed="rId8" name="风声.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grpId="1"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6" presetClass="emph" presetSubtype="0" fill="hold" nodeType="withEffect">
                                  <p:stCondLst>
                                    <p:cond delay="500"/>
                                  </p:stCondLst>
                                  <p:childTnLst>
                                    <p:animScale>
                                      <p:cBhvr>
                                        <p:cTn id="15" dur="3000" fill="hold"/>
                                        <p:tgtEl>
                                          <p:spTgt spid="7"/>
                                        </p:tgtEl>
                                      </p:cBhvr>
                                      <p:by x="30000" y="100000"/>
                                    </p:animScale>
                                  </p:childTnLst>
                                </p:cTn>
                              </p:par>
                              <p:par>
                                <p:cTn id="16" presetID="6" presetClass="emph" presetSubtype="0" fill="hold" nodeType="withEffect">
                                  <p:stCondLst>
                                    <p:cond delay="500"/>
                                  </p:stCondLst>
                                  <p:childTnLst>
                                    <p:animScale>
                                      <p:cBhvr>
                                        <p:cTn id="17" dur="3000" fill="hold"/>
                                        <p:tgtEl>
                                          <p:spTgt spid="12"/>
                                        </p:tgtEl>
                                      </p:cBhvr>
                                      <p:by x="30000" y="100000"/>
                                    </p:animScale>
                                  </p:childTnLst>
                                </p:cTn>
                              </p:par>
                              <p:par>
                                <p:cTn id="18" presetID="0" presetClass="path" presetSubtype="0" fill="hold" nodeType="withEffect">
                                  <p:stCondLst>
                                    <p:cond delay="500"/>
                                  </p:stCondLst>
                                  <p:childTnLst>
                                    <p:animMotion origin="layout" path="M -1.11111E-6 0.00208 L 0.375 0.00208 " pathEditMode="relative" rAng="0" ptsTypes="AA">
                                      <p:cBhvr>
                                        <p:cTn id="19" dur="3000" fill="hold"/>
                                        <p:tgtEl>
                                          <p:spTgt spid="12"/>
                                        </p:tgtEl>
                                        <p:attrNameLst>
                                          <p:attrName>ppt_x</p:attrName>
                                          <p:attrName>ppt_y</p:attrName>
                                        </p:attrNameLst>
                                      </p:cBhvr>
                                      <p:rCtr x="188" y="0"/>
                                    </p:animMotion>
                                  </p:childTnLst>
                                </p:cTn>
                              </p:par>
                              <p:par>
                                <p:cTn id="20" presetID="0" presetClass="path" presetSubtype="0" fill="hold" nodeType="withEffect">
                                  <p:stCondLst>
                                    <p:cond delay="500"/>
                                  </p:stCondLst>
                                  <p:childTnLst>
                                    <p:animMotion origin="layout" path="M -3.33333E-6 3.00578E-6 L -0.375 3.00578E-6 " pathEditMode="relative" ptsTypes="AA">
                                      <p:cBhvr>
                                        <p:cTn id="21" dur="3000" fill="hold"/>
                                        <p:tgtEl>
                                          <p:spTgt spid="7"/>
                                        </p:tgtEl>
                                        <p:attrNameLst>
                                          <p:attrName>ppt_x</p:attrName>
                                          <p:attrName>ppt_y</p:attrName>
                                        </p:attrNameLst>
                                      </p:cBhvr>
                                    </p:animMotion>
                                  </p:childTnLst>
                                </p:cTn>
                              </p:par>
                              <p:par>
                                <p:cTn id="22" presetID="6" presetClass="emph" presetSubtype="0" fill="hold" grpId="0" nodeType="withEffect">
                                  <p:stCondLst>
                                    <p:cond delay="500"/>
                                  </p:stCondLst>
                                  <p:childTnLst>
                                    <p:animScale>
                                      <p:cBhvr>
                                        <p:cTn id="23" dur="3100" fill="hold"/>
                                        <p:tgtEl>
                                          <p:spTgt spid="5"/>
                                        </p:tgtEl>
                                      </p:cBhvr>
                                      <p:by x="600000" y="100000"/>
                                    </p:animScale>
                                  </p:childTnLst>
                                </p:cTn>
                              </p:par>
                              <p:par>
                                <p:cTn id="24" presetID="16" presetClass="entr" presetSubtype="37" fill="hold" nodeType="withEffect">
                                  <p:stCondLst>
                                    <p:cond delay="500"/>
                                  </p:stCondLst>
                                  <p:childTnLst>
                                    <p:set>
                                      <p:cBhvr>
                                        <p:cTn id="25" dur="1" fill="hold">
                                          <p:stCondLst>
                                            <p:cond delay="0"/>
                                          </p:stCondLst>
                                        </p:cTn>
                                        <p:tgtEl>
                                          <p:spTgt spid="1026"/>
                                        </p:tgtEl>
                                        <p:attrNameLst>
                                          <p:attrName>style.visibility</p:attrName>
                                        </p:attrNameLst>
                                      </p:cBhvr>
                                      <p:to>
                                        <p:strVal val="visible"/>
                                      </p:to>
                                    </p:set>
                                    <p:animEffect transition="in" filter="barn(outVertical)">
                                      <p:cBhvr>
                                        <p:cTn id="26" dur="3200"/>
                                        <p:tgtEl>
                                          <p:spTgt spid="1026"/>
                                        </p:tgtEl>
                                      </p:cBhvr>
                                    </p:animEffect>
                                  </p:childTnLst>
                                </p:cTn>
                              </p:par>
                              <p:par>
                                <p:cTn id="27" presetID="10" presetClass="entr" presetSubtype="0" fill="hold" grpId="0" nodeType="withEffect">
                                  <p:stCondLst>
                                    <p:cond delay="3700"/>
                                  </p:stCondLst>
                                  <p:iterate type="lt">
                                    <p:tmPct val="10000"/>
                                  </p:iterate>
                                  <p:childTnLst>
                                    <p:set>
                                      <p:cBhvr>
                                        <p:cTn id="28" dur="1" fill="hold">
                                          <p:stCondLst>
                                            <p:cond delay="0"/>
                                          </p:stCondLst>
                                        </p:cTn>
                                        <p:tgtEl>
                                          <p:spTgt spid="3"/>
                                        </p:tgtEl>
                                        <p:attrNameLst>
                                          <p:attrName>style.visibility</p:attrName>
                                        </p:attrNameLst>
                                      </p:cBhvr>
                                      <p:to>
                                        <p:strVal val="visible"/>
                                      </p:to>
                                    </p:set>
                                    <p:animEffect transition="in" filter="fade">
                                      <p:cBhvr>
                                        <p:cTn id="29" dur="1000"/>
                                        <p:tgtEl>
                                          <p:spTgt spid="3"/>
                                        </p:tgtEl>
                                      </p:cBhvr>
                                    </p:animEffect>
                                  </p:childTnLst>
                                </p:cTn>
                              </p:par>
                              <p:par>
                                <p:cTn id="30" presetID="23" presetClass="entr" presetSubtype="36" fill="hold" nodeType="withEffect">
                                  <p:stCondLst>
                                    <p:cond delay="7000"/>
                                  </p:stCondLst>
                                  <p:childTnLst>
                                    <p:set>
                                      <p:cBhvr>
                                        <p:cTn id="31" dur="1" fill="hold">
                                          <p:stCondLst>
                                            <p:cond delay="0"/>
                                          </p:stCondLst>
                                        </p:cTn>
                                        <p:tgtEl>
                                          <p:spTgt spid="6"/>
                                        </p:tgtEl>
                                        <p:attrNameLst>
                                          <p:attrName>style.visibility</p:attrName>
                                        </p:attrNameLst>
                                      </p:cBhvr>
                                      <p:to>
                                        <p:strVal val="visible"/>
                                      </p:to>
                                    </p:set>
                                    <p:anim calcmode="lin" valueType="num">
                                      <p:cBhvr>
                                        <p:cTn id="32" dur="300" fill="hold"/>
                                        <p:tgtEl>
                                          <p:spTgt spid="6"/>
                                        </p:tgtEl>
                                        <p:attrNameLst>
                                          <p:attrName>ppt_w</p:attrName>
                                        </p:attrNameLst>
                                      </p:cBhvr>
                                      <p:tavLst>
                                        <p:tav tm="0">
                                          <p:val>
                                            <p:strVal val="(6*min(max(#ppt_w*#ppt_h,.3),1)-7.4)/-.7*#ppt_w"/>
                                          </p:val>
                                        </p:tav>
                                        <p:tav tm="100000">
                                          <p:val>
                                            <p:strVal val="#ppt_w"/>
                                          </p:val>
                                        </p:tav>
                                      </p:tavLst>
                                    </p:anim>
                                    <p:anim calcmode="lin" valueType="num">
                                      <p:cBhvr>
                                        <p:cTn id="33" dur="300" fill="hold"/>
                                        <p:tgtEl>
                                          <p:spTgt spid="6"/>
                                        </p:tgtEl>
                                        <p:attrNameLst>
                                          <p:attrName>ppt_h</p:attrName>
                                        </p:attrNameLst>
                                      </p:cBhvr>
                                      <p:tavLst>
                                        <p:tav tm="0">
                                          <p:val>
                                            <p:strVal val="(6*min(max(#ppt_w*#ppt_h,.3),1)-7.4)/-.7*#ppt_h"/>
                                          </p:val>
                                        </p:tav>
                                        <p:tav tm="100000">
                                          <p:val>
                                            <p:strVal val="#ppt_h"/>
                                          </p:val>
                                        </p:tav>
                                      </p:tavLst>
                                    </p:anim>
                                    <p:anim calcmode="lin" valueType="num">
                                      <p:cBhvr>
                                        <p:cTn id="34" dur="300" fill="hold"/>
                                        <p:tgtEl>
                                          <p:spTgt spid="6"/>
                                        </p:tgtEl>
                                        <p:attrNameLst>
                                          <p:attrName>ppt_x</p:attrName>
                                        </p:attrNameLst>
                                      </p:cBhvr>
                                      <p:tavLst>
                                        <p:tav tm="0">
                                          <p:val>
                                            <p:fltVal val="0.5"/>
                                          </p:val>
                                        </p:tav>
                                        <p:tav tm="100000">
                                          <p:val>
                                            <p:strVal val="#ppt_x"/>
                                          </p:val>
                                        </p:tav>
                                      </p:tavLst>
                                    </p:anim>
                                    <p:anim calcmode="lin" valueType="num">
                                      <p:cBhvr>
                                        <p:cTn id="35" dur="300" fill="hold"/>
                                        <p:tgtEl>
                                          <p:spTgt spid="6"/>
                                        </p:tgtEl>
                                        <p:attrNameLst>
                                          <p:attrName>ppt_y</p:attrName>
                                        </p:attrNameLst>
                                      </p:cBhvr>
                                      <p:tavLst>
                                        <p:tav tm="0">
                                          <p:val>
                                            <p:strVal val="1+(6*min(max(#ppt_w*#ppt_h,.3),1)-7.4)/-.7*#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我的模板\中国风模板\中国风模板05\宽版\页面2\切片\屋檐.png"/>
          <p:cNvPicPr>
            <a:picLocks noChangeAspect="1" noChangeArrowheads="1"/>
          </p:cNvPicPr>
          <p:nvPr/>
        </p:nvPicPr>
        <p:blipFill>
          <a:blip r:embed="rId3" cstate="email"/>
          <a:srcRect/>
          <a:stretch>
            <a:fillRect/>
          </a:stretch>
        </p:blipFill>
        <p:spPr bwMode="auto">
          <a:xfrm>
            <a:off x="31339" y="2977269"/>
            <a:ext cx="7456816" cy="3880731"/>
          </a:xfrm>
          <a:prstGeom prst="rect">
            <a:avLst/>
          </a:prstGeom>
          <a:noFill/>
        </p:spPr>
      </p:pic>
      <p:grpSp>
        <p:nvGrpSpPr>
          <p:cNvPr id="9" name="组合 8"/>
          <p:cNvGrpSpPr/>
          <p:nvPr/>
        </p:nvGrpSpPr>
        <p:grpSpPr>
          <a:xfrm>
            <a:off x="2735627" y="1472477"/>
            <a:ext cx="8304924" cy="940885"/>
            <a:chOff x="1367644" y="699543"/>
            <a:chExt cx="6228694" cy="705664"/>
          </a:xfrm>
        </p:grpSpPr>
        <p:grpSp>
          <p:nvGrpSpPr>
            <p:cNvPr id="8" name="组合 7"/>
            <p:cNvGrpSpPr/>
            <p:nvPr/>
          </p:nvGrpSpPr>
          <p:grpSpPr>
            <a:xfrm>
              <a:off x="1367644" y="699543"/>
              <a:ext cx="684076" cy="705664"/>
              <a:chOff x="1367644" y="699543"/>
              <a:chExt cx="684076" cy="705664"/>
            </a:xfrm>
          </p:grpSpPr>
          <p:pic>
            <p:nvPicPr>
              <p:cNvPr id="4" name="图片 3"/>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367644" y="699543"/>
                <a:ext cx="684076" cy="705664"/>
              </a:xfrm>
              <a:prstGeom prst="rect">
                <a:avLst/>
              </a:prstGeom>
            </p:spPr>
          </p:pic>
          <p:sp>
            <p:nvSpPr>
              <p:cNvPr id="6" name="TextBox 5"/>
              <p:cNvSpPr txBox="1"/>
              <p:nvPr/>
            </p:nvSpPr>
            <p:spPr>
              <a:xfrm>
                <a:off x="1431694" y="771550"/>
                <a:ext cx="576064" cy="438581"/>
              </a:xfrm>
              <a:prstGeom prst="rect">
                <a:avLst/>
              </a:prstGeom>
              <a:noFill/>
            </p:spPr>
            <p:txBody>
              <a:bodyPr wrap="square" rtlCol="0">
                <a:spAutoFit/>
              </a:bodyPr>
              <a:lstStyle/>
              <a:p>
                <a:pPr algn="ctr"/>
                <a:r>
                  <a:rPr lang="zh-CN" altLang="en-US" sz="3200" dirty="0">
                    <a:solidFill>
                      <a:schemeClr val="bg1"/>
                    </a:solidFill>
                    <a:latin typeface="华文隶书" panose="02010800040101010101" pitchFamily="2" charset="-122"/>
                    <a:ea typeface="华文隶书" panose="02010800040101010101" pitchFamily="2" charset="-122"/>
                  </a:rPr>
                  <a:t>一</a:t>
                </a:r>
              </a:p>
            </p:txBody>
          </p:sp>
        </p:grpSp>
        <p:sp>
          <p:nvSpPr>
            <p:cNvPr id="7" name="TextBox 6"/>
            <p:cNvSpPr txBox="1"/>
            <p:nvPr/>
          </p:nvSpPr>
          <p:spPr>
            <a:xfrm>
              <a:off x="2267744" y="771550"/>
              <a:ext cx="5328594" cy="253916"/>
            </a:xfrm>
            <a:prstGeom prst="rect">
              <a:avLst/>
            </a:prstGeom>
            <a:noFill/>
          </p:spPr>
          <p:txBody>
            <a:bodyPr wrap="square" rtlCol="0">
              <a:spAutoFit/>
            </a:bodyPr>
            <a:lstStyle/>
            <a:p>
              <a:endParaRPr lang="zh-CN" altLang="en-US" sz="1600" dirty="0">
                <a:latin typeface="华文隶书" panose="02010800040101010101" pitchFamily="2" charset="-122"/>
                <a:ea typeface="华文隶书" panose="02010800040101010101" pitchFamily="2" charset="-122"/>
              </a:endParaRPr>
            </a:p>
          </p:txBody>
        </p:sp>
      </p:grpSp>
      <p:grpSp>
        <p:nvGrpSpPr>
          <p:cNvPr id="10" name="组合 9"/>
          <p:cNvGrpSpPr/>
          <p:nvPr/>
        </p:nvGrpSpPr>
        <p:grpSpPr>
          <a:xfrm>
            <a:off x="2735627" y="2262954"/>
            <a:ext cx="7958275" cy="1118264"/>
            <a:chOff x="1367644" y="566509"/>
            <a:chExt cx="5968706" cy="838698"/>
          </a:xfrm>
        </p:grpSpPr>
        <p:grpSp>
          <p:nvGrpSpPr>
            <p:cNvPr id="11" name="组合 10"/>
            <p:cNvGrpSpPr/>
            <p:nvPr/>
          </p:nvGrpSpPr>
          <p:grpSpPr>
            <a:xfrm>
              <a:off x="1367644" y="699543"/>
              <a:ext cx="684076" cy="705664"/>
              <a:chOff x="1367644" y="699543"/>
              <a:chExt cx="684076" cy="705664"/>
            </a:xfrm>
          </p:grpSpPr>
          <p:pic>
            <p:nvPicPr>
              <p:cNvPr id="13" name="图片 12"/>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367644" y="699543"/>
                <a:ext cx="684076" cy="705664"/>
              </a:xfrm>
              <a:prstGeom prst="rect">
                <a:avLst/>
              </a:prstGeom>
            </p:spPr>
          </p:pic>
          <p:sp>
            <p:nvSpPr>
              <p:cNvPr id="14" name="TextBox 13"/>
              <p:cNvSpPr txBox="1"/>
              <p:nvPr/>
            </p:nvSpPr>
            <p:spPr>
              <a:xfrm>
                <a:off x="1431694" y="771550"/>
                <a:ext cx="576064" cy="438581"/>
              </a:xfrm>
              <a:prstGeom prst="rect">
                <a:avLst/>
              </a:prstGeom>
              <a:noFill/>
            </p:spPr>
            <p:txBody>
              <a:bodyPr wrap="square" rtlCol="0">
                <a:spAutoFit/>
              </a:bodyPr>
              <a:lstStyle/>
              <a:p>
                <a:pPr algn="ctr"/>
                <a:r>
                  <a:rPr lang="zh-CN" altLang="en-US" sz="3200" dirty="0">
                    <a:solidFill>
                      <a:schemeClr val="bg1"/>
                    </a:solidFill>
                    <a:latin typeface="华文隶书" panose="02010800040101010101" pitchFamily="2" charset="-122"/>
                    <a:ea typeface="华文隶书" panose="02010800040101010101" pitchFamily="2" charset="-122"/>
                  </a:rPr>
                  <a:t>二</a:t>
                </a:r>
              </a:p>
            </p:txBody>
          </p:sp>
        </p:grpSp>
        <p:sp>
          <p:nvSpPr>
            <p:cNvPr id="12" name="TextBox 11"/>
            <p:cNvSpPr txBox="1"/>
            <p:nvPr/>
          </p:nvSpPr>
          <p:spPr>
            <a:xfrm>
              <a:off x="2007758" y="566509"/>
              <a:ext cx="5328592" cy="300083"/>
            </a:xfrm>
            <a:prstGeom prst="rect">
              <a:avLst/>
            </a:prstGeom>
            <a:noFill/>
          </p:spPr>
          <p:txBody>
            <a:bodyPr wrap="square" rtlCol="0">
              <a:spAutoFit/>
            </a:bodyPr>
            <a:lstStyle/>
            <a:p>
              <a:r>
                <a:rPr lang="en-US" altLang="zh-CN" sz="2000" b="1" dirty="0">
                  <a:solidFill>
                    <a:srgbClr val="00B0F0"/>
                  </a:solidFill>
                  <a:ea typeface="宋体" charset="0"/>
                </a:rPr>
                <a:t>The Structure of Chinese Characters I</a:t>
              </a:r>
              <a:endParaRPr lang="zh-CN" altLang="en-US" sz="2000" b="1" dirty="0">
                <a:solidFill>
                  <a:srgbClr val="00B0F0"/>
                </a:solidFill>
                <a:latin typeface="华文隶书" panose="02010800040101010101" pitchFamily="2" charset="-122"/>
                <a:ea typeface="华文隶书" panose="02010800040101010101" pitchFamily="2" charset="-122"/>
              </a:endParaRPr>
            </a:p>
          </p:txBody>
        </p:sp>
      </p:grpSp>
      <p:grpSp>
        <p:nvGrpSpPr>
          <p:cNvPr id="15" name="组合 14"/>
          <p:cNvGrpSpPr/>
          <p:nvPr/>
        </p:nvGrpSpPr>
        <p:grpSpPr>
          <a:xfrm>
            <a:off x="2821027" y="3533382"/>
            <a:ext cx="8016891" cy="940885"/>
            <a:chOff x="1367644" y="699543"/>
            <a:chExt cx="6012668" cy="705664"/>
          </a:xfrm>
        </p:grpSpPr>
        <p:grpSp>
          <p:nvGrpSpPr>
            <p:cNvPr id="16" name="组合 15"/>
            <p:cNvGrpSpPr/>
            <p:nvPr/>
          </p:nvGrpSpPr>
          <p:grpSpPr>
            <a:xfrm>
              <a:off x="1367644" y="699543"/>
              <a:ext cx="684076" cy="705664"/>
              <a:chOff x="1367644" y="699543"/>
              <a:chExt cx="684076" cy="705664"/>
            </a:xfrm>
          </p:grpSpPr>
          <p:pic>
            <p:nvPicPr>
              <p:cNvPr id="18" name="图片 1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367644" y="699543"/>
                <a:ext cx="684076" cy="705664"/>
              </a:xfrm>
              <a:prstGeom prst="rect">
                <a:avLst/>
              </a:prstGeom>
            </p:spPr>
          </p:pic>
          <p:sp>
            <p:nvSpPr>
              <p:cNvPr id="19" name="TextBox 18"/>
              <p:cNvSpPr txBox="1"/>
              <p:nvPr/>
            </p:nvSpPr>
            <p:spPr>
              <a:xfrm>
                <a:off x="1431694" y="771550"/>
                <a:ext cx="576064" cy="438581"/>
              </a:xfrm>
              <a:prstGeom prst="rect">
                <a:avLst/>
              </a:prstGeom>
              <a:noFill/>
            </p:spPr>
            <p:txBody>
              <a:bodyPr wrap="square" rtlCol="0">
                <a:spAutoFit/>
              </a:bodyPr>
              <a:lstStyle/>
              <a:p>
                <a:pPr algn="ctr"/>
                <a:r>
                  <a:rPr lang="zh-CN" altLang="en-US" sz="3200" dirty="0">
                    <a:solidFill>
                      <a:schemeClr val="bg1"/>
                    </a:solidFill>
                    <a:latin typeface="华文隶书" panose="02010800040101010101" pitchFamily="2" charset="-122"/>
                    <a:ea typeface="华文隶书" panose="02010800040101010101" pitchFamily="2" charset="-122"/>
                  </a:rPr>
                  <a:t>三</a:t>
                </a:r>
              </a:p>
            </p:txBody>
          </p:sp>
        </p:grpSp>
        <p:sp>
          <p:nvSpPr>
            <p:cNvPr id="17" name="TextBox 16"/>
            <p:cNvSpPr txBox="1"/>
            <p:nvPr/>
          </p:nvSpPr>
          <p:spPr>
            <a:xfrm>
              <a:off x="2051720" y="708318"/>
              <a:ext cx="5328592" cy="346249"/>
            </a:xfrm>
            <a:prstGeom prst="rect">
              <a:avLst/>
            </a:prstGeom>
            <a:noFill/>
          </p:spPr>
          <p:txBody>
            <a:bodyPr wrap="square" rtlCol="0">
              <a:spAutoFit/>
            </a:bodyPr>
            <a:lstStyle/>
            <a:p>
              <a:r>
                <a:rPr lang="en-US" altLang="zh-CN" sz="2400" dirty="0">
                  <a:solidFill>
                    <a:srgbClr val="00B0F0"/>
                  </a:solidFill>
                  <a:ea typeface="宋体" charset="0"/>
                </a:rPr>
                <a:t>The Stoke Sequence</a:t>
              </a:r>
              <a:endParaRPr lang="zh-CN" altLang="en-US" sz="2400" dirty="0">
                <a:solidFill>
                  <a:srgbClr val="00B0F0"/>
                </a:solidFill>
                <a:latin typeface="华文隶书" panose="02010800040101010101" pitchFamily="2" charset="-122"/>
                <a:ea typeface="华文隶书" panose="02010800040101010101" pitchFamily="2" charset="-122"/>
              </a:endParaRPr>
            </a:p>
          </p:txBody>
        </p:sp>
      </p:grpSp>
      <p:grpSp>
        <p:nvGrpSpPr>
          <p:cNvPr id="20" name="组合 19"/>
          <p:cNvGrpSpPr/>
          <p:nvPr/>
        </p:nvGrpSpPr>
        <p:grpSpPr>
          <a:xfrm>
            <a:off x="2735627" y="4607658"/>
            <a:ext cx="8304923" cy="940885"/>
            <a:chOff x="1367644" y="699543"/>
            <a:chExt cx="6228692" cy="705664"/>
          </a:xfrm>
        </p:grpSpPr>
        <p:grpSp>
          <p:nvGrpSpPr>
            <p:cNvPr id="21" name="组合 20"/>
            <p:cNvGrpSpPr/>
            <p:nvPr/>
          </p:nvGrpSpPr>
          <p:grpSpPr>
            <a:xfrm>
              <a:off x="1367644" y="699543"/>
              <a:ext cx="684076" cy="705664"/>
              <a:chOff x="1367644" y="699543"/>
              <a:chExt cx="684076" cy="705664"/>
            </a:xfrm>
          </p:grpSpPr>
          <p:pic>
            <p:nvPicPr>
              <p:cNvPr id="23" name="图片 22"/>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367644" y="699543"/>
                <a:ext cx="684076" cy="705664"/>
              </a:xfrm>
              <a:prstGeom prst="rect">
                <a:avLst/>
              </a:prstGeom>
            </p:spPr>
          </p:pic>
          <p:sp>
            <p:nvSpPr>
              <p:cNvPr id="24" name="TextBox 23"/>
              <p:cNvSpPr txBox="1"/>
              <p:nvPr/>
            </p:nvSpPr>
            <p:spPr>
              <a:xfrm>
                <a:off x="1431694" y="771550"/>
                <a:ext cx="576064" cy="438581"/>
              </a:xfrm>
              <a:prstGeom prst="rect">
                <a:avLst/>
              </a:prstGeom>
              <a:noFill/>
            </p:spPr>
            <p:txBody>
              <a:bodyPr wrap="square" rtlCol="0">
                <a:spAutoFit/>
              </a:bodyPr>
              <a:lstStyle/>
              <a:p>
                <a:pPr algn="ctr"/>
                <a:r>
                  <a:rPr lang="zh-CN" altLang="en-US" sz="3200" dirty="0">
                    <a:solidFill>
                      <a:schemeClr val="bg1"/>
                    </a:solidFill>
                    <a:latin typeface="华文隶书" panose="02010800040101010101" pitchFamily="2" charset="-122"/>
                    <a:ea typeface="华文隶书" panose="02010800040101010101" pitchFamily="2" charset="-122"/>
                  </a:rPr>
                  <a:t>四</a:t>
                </a:r>
              </a:p>
            </p:txBody>
          </p:sp>
        </p:grpSp>
        <p:sp>
          <p:nvSpPr>
            <p:cNvPr id="22" name="TextBox 21"/>
            <p:cNvSpPr txBox="1"/>
            <p:nvPr/>
          </p:nvSpPr>
          <p:spPr>
            <a:xfrm>
              <a:off x="2267744" y="771550"/>
              <a:ext cx="5328592" cy="346249"/>
            </a:xfrm>
            <a:prstGeom prst="rect">
              <a:avLst/>
            </a:prstGeom>
            <a:noFill/>
          </p:spPr>
          <p:txBody>
            <a:bodyPr wrap="square" rtlCol="0">
              <a:spAutoFit/>
            </a:bodyPr>
            <a:lstStyle/>
            <a:p>
              <a:r>
                <a:rPr kumimoji="1" lang="en-US" altLang="zh-CN" sz="2400" dirty="0">
                  <a:solidFill>
                    <a:srgbClr val="00B0F0"/>
                  </a:solidFill>
                </a:rPr>
                <a:t>Chinese name</a:t>
              </a:r>
              <a:endParaRPr lang="zh-CN" altLang="en-US" sz="2400" dirty="0">
                <a:solidFill>
                  <a:srgbClr val="00B0F0"/>
                </a:solidFill>
                <a:latin typeface="华文隶书" panose="02010800040101010101" pitchFamily="2" charset="-122"/>
                <a:ea typeface="华文隶书" panose="02010800040101010101" pitchFamily="2" charset="-122"/>
              </a:endParaRPr>
            </a:p>
          </p:txBody>
        </p:sp>
      </p:grpSp>
      <p:pic>
        <p:nvPicPr>
          <p:cNvPr id="1027" name="Picture 3" descr="C:\Users\zjd\Desktop\Nipic_11382453_20121127114240691000.png"/>
          <p:cNvPicPr>
            <a:picLocks noChangeAspect="1" noChangeArrowheads="1"/>
          </p:cNvPicPr>
          <p:nvPr/>
        </p:nvPicPr>
        <p:blipFill>
          <a:blip r:embed="rId5" cstate="email"/>
          <a:srcRect/>
          <a:stretch>
            <a:fillRect/>
          </a:stretch>
        </p:blipFill>
        <p:spPr bwMode="auto">
          <a:xfrm>
            <a:off x="8005238" y="4253719"/>
            <a:ext cx="4205557" cy="2599811"/>
          </a:xfrm>
          <a:prstGeom prst="rect">
            <a:avLst/>
          </a:prstGeom>
          <a:noFill/>
          <a:extLst>
            <a:ext uri="{909E8E84-426E-40DD-AFC4-6F175D3DCCD1}">
              <a14:hiddenFill xmlns:a14="http://schemas.microsoft.com/office/drawing/2010/main">
                <a:solidFill>
                  <a:srgbClr val="FFFFFF"/>
                </a:solidFill>
              </a14:hiddenFill>
            </a:ext>
          </a:extLst>
        </p:spPr>
      </p:pic>
      <p:sp>
        <p:nvSpPr>
          <p:cNvPr id="2" name="标题 1"/>
          <p:cNvSpPr>
            <a:spLocks noGrp="1"/>
          </p:cNvSpPr>
          <p:nvPr>
            <p:ph type="title"/>
          </p:nvPr>
        </p:nvSpPr>
        <p:spPr/>
        <p:txBody>
          <a:bodyPr/>
          <a:lstStyle/>
          <a:p>
            <a:r>
              <a:rPr lang="zh-CN" altLang="en-US" dirty="0" smtClean="0"/>
              <a:t>目录页</a:t>
            </a:r>
            <a:endParaRPr lang="zh-CN" altLang="en-US" dirty="0"/>
          </a:p>
        </p:txBody>
      </p:sp>
      <p:sp>
        <p:nvSpPr>
          <p:cNvPr id="5" name="Rectangle 4"/>
          <p:cNvSpPr/>
          <p:nvPr/>
        </p:nvSpPr>
        <p:spPr>
          <a:xfrm>
            <a:off x="4047876" y="1573586"/>
            <a:ext cx="5086292" cy="369332"/>
          </a:xfrm>
          <a:prstGeom prst="rect">
            <a:avLst/>
          </a:prstGeom>
        </p:spPr>
        <p:txBody>
          <a:bodyPr wrap="square">
            <a:spAutoFit/>
          </a:bodyPr>
          <a:lstStyle/>
          <a:p>
            <a:r>
              <a:rPr lang="en-US" altLang="zh-CN" b="1" dirty="0">
                <a:solidFill>
                  <a:srgbClr val="00B0F0"/>
                </a:solidFill>
              </a:rPr>
              <a:t>the development of Chinese characters</a:t>
            </a:r>
            <a:endParaRPr lang="zh-CN" altLang="en-US" dirty="0">
              <a:latin typeface="华文隶书" panose="02010800040101010101" pitchFamily="2" charset="-122"/>
              <a:ea typeface="华文隶书" panose="02010800040101010101" pitchFamily="2" charset="-122"/>
            </a:endParaRPr>
          </a:p>
        </p:txBody>
      </p:sp>
    </p:spTree>
    <p:extLst>
      <p:ext uri="{BB962C8B-B14F-4D97-AF65-F5344CB8AC3E}">
        <p14:creationId xmlns:p14="http://schemas.microsoft.com/office/powerpoint/2010/main" val="2235359285"/>
      </p:ext>
    </p:extLst>
  </p:cSld>
  <p:clrMapOvr>
    <a:masterClrMapping/>
  </p:clrMapOvr>
  <mc:AlternateContent xmlns:mc="http://schemas.openxmlformats.org/markup-compatibility/2006" xmlns:p14="http://schemas.microsoft.com/office/powerpoint/2010/main">
    <mc:Choice Requires="p14">
      <p:transition spd="slow" p14:dur="1400" advTm="3000">
        <p14:ripple/>
      </p:transition>
    </mc:Choice>
    <mc:Fallback xmlns="">
      <p:transition spd="slow"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0"/>
                                        <p:tgtEl>
                                          <p:spTgt spid="3"/>
                                        </p:tgtEl>
                                      </p:cBhvr>
                                    </p:animEffect>
                                  </p:childTnLst>
                                </p:cTn>
                              </p:par>
                              <p:par>
                                <p:cTn id="8" presetID="42" presetClass="entr" presetSubtype="0" fill="hold" nodeType="withEffect">
                                  <p:stCondLst>
                                    <p:cond delay="150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1000"/>
                                        <p:tgtEl>
                                          <p:spTgt spid="9"/>
                                        </p:tgtEl>
                                      </p:cBhvr>
                                    </p:animEffect>
                                    <p:anim calcmode="lin" valueType="num">
                                      <p:cBhvr>
                                        <p:cTn id="11" dur="1000" fill="hold"/>
                                        <p:tgtEl>
                                          <p:spTgt spid="9"/>
                                        </p:tgtEl>
                                        <p:attrNameLst>
                                          <p:attrName>ppt_x</p:attrName>
                                        </p:attrNameLst>
                                      </p:cBhvr>
                                      <p:tavLst>
                                        <p:tav tm="0">
                                          <p:val>
                                            <p:strVal val="#ppt_x"/>
                                          </p:val>
                                        </p:tav>
                                        <p:tav tm="100000">
                                          <p:val>
                                            <p:strVal val="#ppt_x"/>
                                          </p:val>
                                        </p:tav>
                                      </p:tavLst>
                                    </p:anim>
                                    <p:anim calcmode="lin" valueType="num">
                                      <p:cBhvr>
                                        <p:cTn id="12" dur="1000" fill="hold"/>
                                        <p:tgtEl>
                                          <p:spTgt spid="9"/>
                                        </p:tgtEl>
                                        <p:attrNameLst>
                                          <p:attrName>ppt_y</p:attrName>
                                        </p:attrNameLst>
                                      </p:cBhvr>
                                      <p:tavLst>
                                        <p:tav tm="0">
                                          <p:val>
                                            <p:strVal val="#ppt_y+.1"/>
                                          </p:val>
                                        </p:tav>
                                        <p:tav tm="100000">
                                          <p:val>
                                            <p:strVal val="#ppt_y"/>
                                          </p:val>
                                        </p:tav>
                                      </p:tavLst>
                                    </p:anim>
                                  </p:childTnLst>
                                </p:cTn>
                              </p:par>
                              <p:par>
                                <p:cTn id="13" presetID="42" presetClass="entr" presetSubtype="0" fill="hold" nodeType="withEffect">
                                  <p:stCondLst>
                                    <p:cond delay="90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1000"/>
                                        <p:tgtEl>
                                          <p:spTgt spid="10"/>
                                        </p:tgtEl>
                                      </p:cBhvr>
                                    </p:animEffect>
                                    <p:anim calcmode="lin" valueType="num">
                                      <p:cBhvr>
                                        <p:cTn id="16" dur="1000" fill="hold"/>
                                        <p:tgtEl>
                                          <p:spTgt spid="10"/>
                                        </p:tgtEl>
                                        <p:attrNameLst>
                                          <p:attrName>ppt_x</p:attrName>
                                        </p:attrNameLst>
                                      </p:cBhvr>
                                      <p:tavLst>
                                        <p:tav tm="0">
                                          <p:val>
                                            <p:strVal val="#ppt_x"/>
                                          </p:val>
                                        </p:tav>
                                        <p:tav tm="100000">
                                          <p:val>
                                            <p:strVal val="#ppt_x"/>
                                          </p:val>
                                        </p:tav>
                                      </p:tavLst>
                                    </p:anim>
                                    <p:anim calcmode="lin" valueType="num">
                                      <p:cBhvr>
                                        <p:cTn id="17" dur="1000" fill="hold"/>
                                        <p:tgtEl>
                                          <p:spTgt spid="10"/>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50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1000"/>
                                        <p:tgtEl>
                                          <p:spTgt spid="15"/>
                                        </p:tgtEl>
                                      </p:cBhvr>
                                    </p:animEffect>
                                    <p:anim calcmode="lin" valueType="num">
                                      <p:cBhvr>
                                        <p:cTn id="21" dur="1000" fill="hold"/>
                                        <p:tgtEl>
                                          <p:spTgt spid="15"/>
                                        </p:tgtEl>
                                        <p:attrNameLst>
                                          <p:attrName>ppt_x</p:attrName>
                                        </p:attrNameLst>
                                      </p:cBhvr>
                                      <p:tavLst>
                                        <p:tav tm="0">
                                          <p:val>
                                            <p:strVal val="#ppt_x"/>
                                          </p:val>
                                        </p:tav>
                                        <p:tav tm="100000">
                                          <p:val>
                                            <p:strVal val="#ppt_x"/>
                                          </p:val>
                                        </p:tav>
                                      </p:tavLst>
                                    </p:anim>
                                    <p:anim calcmode="lin" valueType="num">
                                      <p:cBhvr>
                                        <p:cTn id="22" dur="1000" fill="hold"/>
                                        <p:tgtEl>
                                          <p:spTgt spid="15"/>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fade">
                                      <p:cBhvr>
                                        <p:cTn id="25" dur="1000"/>
                                        <p:tgtEl>
                                          <p:spTgt spid="20"/>
                                        </p:tgtEl>
                                      </p:cBhvr>
                                    </p:animEffect>
                                    <p:anim calcmode="lin" valueType="num">
                                      <p:cBhvr>
                                        <p:cTn id="26" dur="1000" fill="hold"/>
                                        <p:tgtEl>
                                          <p:spTgt spid="20"/>
                                        </p:tgtEl>
                                        <p:attrNameLst>
                                          <p:attrName>ppt_x</p:attrName>
                                        </p:attrNameLst>
                                      </p:cBhvr>
                                      <p:tavLst>
                                        <p:tav tm="0">
                                          <p:val>
                                            <p:strVal val="#ppt_x"/>
                                          </p:val>
                                        </p:tav>
                                        <p:tav tm="100000">
                                          <p:val>
                                            <p:strVal val="#ppt_x"/>
                                          </p:val>
                                        </p:tav>
                                      </p:tavLst>
                                    </p:anim>
                                    <p:anim calcmode="lin" valueType="num">
                                      <p:cBhvr>
                                        <p:cTn id="27" dur="1000" fill="hold"/>
                                        <p:tgtEl>
                                          <p:spTgt spid="20"/>
                                        </p:tgtEl>
                                        <p:attrNameLst>
                                          <p:attrName>ppt_y</p:attrName>
                                        </p:attrNameLst>
                                      </p:cBhvr>
                                      <p:tavLst>
                                        <p:tav tm="0">
                                          <p:val>
                                            <p:strVal val="#ppt_y+.1"/>
                                          </p:val>
                                        </p:tav>
                                        <p:tav tm="100000">
                                          <p:val>
                                            <p:strVal val="#ppt_y"/>
                                          </p:val>
                                        </p:tav>
                                      </p:tavLst>
                                    </p:anim>
                                  </p:childTnLst>
                                </p:cTn>
                              </p:par>
                              <p:par>
                                <p:cTn id="28" presetID="2" presetClass="entr" presetSubtype="2" fill="hold" nodeType="withEffect">
                                  <p:stCondLst>
                                    <p:cond delay="0"/>
                                  </p:stCondLst>
                                  <p:childTnLst>
                                    <p:set>
                                      <p:cBhvr>
                                        <p:cTn id="29" dur="1" fill="hold">
                                          <p:stCondLst>
                                            <p:cond delay="0"/>
                                          </p:stCondLst>
                                        </p:cTn>
                                        <p:tgtEl>
                                          <p:spTgt spid="1027"/>
                                        </p:tgtEl>
                                        <p:attrNameLst>
                                          <p:attrName>style.visibility</p:attrName>
                                        </p:attrNameLst>
                                      </p:cBhvr>
                                      <p:to>
                                        <p:strVal val="visible"/>
                                      </p:to>
                                    </p:set>
                                    <p:anim calcmode="lin" valueType="num">
                                      <p:cBhvr additive="base">
                                        <p:cTn id="30" dur="2600" fill="hold"/>
                                        <p:tgtEl>
                                          <p:spTgt spid="1027"/>
                                        </p:tgtEl>
                                        <p:attrNameLst>
                                          <p:attrName>ppt_x</p:attrName>
                                        </p:attrNameLst>
                                      </p:cBhvr>
                                      <p:tavLst>
                                        <p:tav tm="0">
                                          <p:val>
                                            <p:strVal val="1+#ppt_w/2"/>
                                          </p:val>
                                        </p:tav>
                                        <p:tav tm="100000">
                                          <p:val>
                                            <p:strVal val="#ppt_x"/>
                                          </p:val>
                                        </p:tav>
                                      </p:tavLst>
                                    </p:anim>
                                    <p:anim calcmode="lin" valueType="num">
                                      <p:cBhvr additive="base">
                                        <p:cTn id="31" dur="2600" fill="hold"/>
                                        <p:tgtEl>
                                          <p:spTgt spid="102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514600" y="762000"/>
            <a:ext cx="7620000" cy="838200"/>
          </a:xfrm>
        </p:spPr>
        <p:txBody>
          <a:bodyPr/>
          <a:lstStyle/>
          <a:p>
            <a:r>
              <a:rPr lang="en-US" altLang="zh-CN" sz="3600">
                <a:ea typeface="宋体" charset="0"/>
              </a:rPr>
              <a:t>The Origin of Chinese Character</a:t>
            </a:r>
          </a:p>
        </p:txBody>
      </p:sp>
      <p:sp>
        <p:nvSpPr>
          <p:cNvPr id="186371" name="Rectangle 3"/>
          <p:cNvSpPr>
            <a:spLocks noGrp="1" noChangeArrowheads="1"/>
          </p:cNvSpPr>
          <p:nvPr>
            <p:ph idx="1"/>
          </p:nvPr>
        </p:nvSpPr>
        <p:spPr>
          <a:xfrm>
            <a:off x="2209800" y="1752600"/>
            <a:ext cx="7848600" cy="1752600"/>
          </a:xfrm>
        </p:spPr>
        <p:txBody>
          <a:bodyPr>
            <a:normAutofit lnSpcReduction="10000"/>
          </a:bodyPr>
          <a:lstStyle/>
          <a:p>
            <a:pPr>
              <a:lnSpc>
                <a:spcPct val="80000"/>
              </a:lnSpc>
            </a:pPr>
            <a:r>
              <a:rPr lang="en-US" altLang="zh-CN" sz="2400">
                <a:ea typeface="宋体" charset="0"/>
              </a:rPr>
              <a:t>Chinese script originated from picture-writing</a:t>
            </a:r>
          </a:p>
          <a:p>
            <a:pPr>
              <a:lnSpc>
                <a:spcPct val="80000"/>
              </a:lnSpc>
            </a:pPr>
            <a:r>
              <a:rPr lang="en-US" altLang="zh-CN" sz="2400">
                <a:ea typeface="宋体" charset="0"/>
              </a:rPr>
              <a:t>The development of Chinese characters can be dated back to about 4,500 years.</a:t>
            </a:r>
          </a:p>
          <a:p>
            <a:pPr>
              <a:lnSpc>
                <a:spcPct val="80000"/>
              </a:lnSpc>
            </a:pPr>
            <a:r>
              <a:rPr lang="en-US" altLang="zh-CN" sz="2400">
                <a:ea typeface="宋体" charset="0"/>
              </a:rPr>
              <a:t>The characters were engraved on shell and bone, also on bronzes and stone.</a:t>
            </a:r>
          </a:p>
          <a:p>
            <a:pPr>
              <a:lnSpc>
                <a:spcPct val="80000"/>
              </a:lnSpc>
            </a:pPr>
            <a:endParaRPr lang="zh-CN" altLang="en-US" sz="2400">
              <a:ea typeface="宋体" charset="0"/>
            </a:endParaRPr>
          </a:p>
        </p:txBody>
      </p:sp>
      <p:pic>
        <p:nvPicPr>
          <p:cNvPr id="8196" name="Picture 4" descr="oracle inscrip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0800" y="3886201"/>
            <a:ext cx="190500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5" descr="xinsimple_38110124142055595227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1" y="3657600"/>
            <a:ext cx="2189163" cy="280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6" descr="xinsimple_441101241420804234547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600" y="3886201"/>
            <a:ext cx="2590800"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116114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6371">
                                            <p:txEl>
                                              <p:pRg st="0" end="0"/>
                                            </p:txEl>
                                          </p:spTgt>
                                        </p:tgtEl>
                                        <p:attrNameLst>
                                          <p:attrName>style.visibility</p:attrName>
                                        </p:attrNameLst>
                                      </p:cBhvr>
                                      <p:to>
                                        <p:strVal val="visible"/>
                                      </p:to>
                                    </p:set>
                                    <p:animEffect transition="in" filter="blinds(horizontal)">
                                      <p:cBhvr>
                                        <p:cTn id="7" dur="500"/>
                                        <p:tgtEl>
                                          <p:spTgt spid="1863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6371">
                                            <p:txEl>
                                              <p:pRg st="1" end="1"/>
                                            </p:txEl>
                                          </p:spTgt>
                                        </p:tgtEl>
                                        <p:attrNameLst>
                                          <p:attrName>style.visibility</p:attrName>
                                        </p:attrNameLst>
                                      </p:cBhvr>
                                      <p:to>
                                        <p:strVal val="visible"/>
                                      </p:to>
                                    </p:set>
                                    <p:animEffect transition="in" filter="blinds(horizontal)">
                                      <p:cBhvr>
                                        <p:cTn id="12" dur="500"/>
                                        <p:tgtEl>
                                          <p:spTgt spid="18637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6371">
                                            <p:txEl>
                                              <p:pRg st="2" end="2"/>
                                            </p:txEl>
                                          </p:spTgt>
                                        </p:tgtEl>
                                        <p:attrNameLst>
                                          <p:attrName>style.visibility</p:attrName>
                                        </p:attrNameLst>
                                      </p:cBhvr>
                                      <p:to>
                                        <p:strVal val="visible"/>
                                      </p:to>
                                    </p:set>
                                    <p:animEffect transition="in" filter="blinds(horizontal)">
                                      <p:cBhvr>
                                        <p:cTn id="17" dur="500"/>
                                        <p:tgtEl>
                                          <p:spTgt spid="18637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1"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Rot="1" noChangeArrowheads="1"/>
          </p:cNvSpPr>
          <p:nvPr>
            <p:ph type="title"/>
          </p:nvPr>
        </p:nvSpPr>
        <p:spPr>
          <a:xfrm>
            <a:off x="1774825" y="188913"/>
            <a:ext cx="8540750" cy="1143000"/>
          </a:xfrm>
        </p:spPr>
        <p:txBody>
          <a:bodyPr>
            <a:normAutofit fontScale="90000"/>
          </a:bodyPr>
          <a:lstStyle/>
          <a:p>
            <a:pPr eaLnBrk="1" hangingPunct="1"/>
            <a:r>
              <a:rPr lang="zh-CN" altLang="en-US" sz="4000" b="1" dirty="0">
                <a:solidFill>
                  <a:srgbClr val="FF3300"/>
                </a:solidFill>
                <a:sym typeface="Arial" charset="0"/>
              </a:rPr>
              <a:t/>
            </a:r>
            <a:br>
              <a:rPr lang="zh-CN" altLang="en-US" sz="4000" b="1" dirty="0">
                <a:solidFill>
                  <a:srgbClr val="FF3300"/>
                </a:solidFill>
                <a:sym typeface="Arial" charset="0"/>
              </a:rPr>
            </a:br>
            <a:r>
              <a:rPr lang="zh-CN" altLang="en-US" sz="4000" b="1" dirty="0">
                <a:solidFill>
                  <a:srgbClr val="FF3300"/>
                </a:solidFill>
                <a:sym typeface="Arial" charset="0"/>
              </a:rPr>
              <a:t/>
            </a:r>
            <a:br>
              <a:rPr lang="zh-CN" altLang="en-US" sz="4000" b="1" dirty="0">
                <a:solidFill>
                  <a:srgbClr val="FF3300"/>
                </a:solidFill>
                <a:sym typeface="Arial" charset="0"/>
              </a:rPr>
            </a:br>
            <a:r>
              <a:rPr lang="zh-CN" altLang="en-US" sz="4000" b="1" dirty="0">
                <a:solidFill>
                  <a:srgbClr val="FF3300"/>
                </a:solidFill>
                <a:sym typeface="Arial" charset="0"/>
              </a:rPr>
              <a:t>汉字的发展</a:t>
            </a:r>
            <a:br>
              <a:rPr lang="zh-CN" altLang="en-US" sz="4000" b="1" dirty="0">
                <a:solidFill>
                  <a:srgbClr val="FF3300"/>
                </a:solidFill>
                <a:sym typeface="Arial" charset="0"/>
              </a:rPr>
            </a:br>
            <a:r>
              <a:rPr lang="en-US" altLang="zh-CN" sz="4000" b="1" dirty="0">
                <a:solidFill>
                  <a:srgbClr val="00B0F0"/>
                </a:solidFill>
              </a:rPr>
              <a:t>the development of Chinese characters</a:t>
            </a:r>
            <a:endParaRPr lang="zh-CN" altLang="en-US" sz="4000" dirty="0">
              <a:solidFill>
                <a:srgbClr val="00B0F0"/>
              </a:solidFill>
              <a:ea typeface="楷体_GB2312" charset="0"/>
            </a:endParaRPr>
          </a:p>
        </p:txBody>
      </p:sp>
      <p:sp>
        <p:nvSpPr>
          <p:cNvPr id="2" name="文本框 1"/>
          <p:cNvSpPr txBox="1"/>
          <p:nvPr/>
        </p:nvSpPr>
        <p:spPr>
          <a:xfrm>
            <a:off x="1774825" y="1844825"/>
            <a:ext cx="8540750" cy="4555093"/>
          </a:xfrm>
          <a:prstGeom prst="rect">
            <a:avLst/>
          </a:prstGeom>
          <a:noFill/>
        </p:spPr>
        <p:txBody>
          <a:bodyPr wrap="square">
            <a:spAutoFit/>
          </a:bodyPr>
          <a:lstStyle>
            <a:lvl1pPr marL="457200" indent="-457200">
              <a:defRPr sz="2000">
                <a:solidFill>
                  <a:schemeClr val="tx1"/>
                </a:solidFill>
                <a:latin typeface="Arial" charset="0"/>
                <a:ea typeface="宋体" charset="0"/>
              </a:defRPr>
            </a:lvl1pPr>
            <a:lvl2pPr>
              <a:defRPr sz="2000">
                <a:solidFill>
                  <a:schemeClr val="tx1"/>
                </a:solidFill>
                <a:latin typeface="Arial" charset="0"/>
                <a:ea typeface="宋体" charset="0"/>
              </a:defRPr>
            </a:lvl2pPr>
            <a:lvl3pPr>
              <a:defRPr sz="2000">
                <a:solidFill>
                  <a:schemeClr val="tx1"/>
                </a:solidFill>
                <a:latin typeface="Arial" charset="0"/>
                <a:ea typeface="宋体" charset="0"/>
              </a:defRPr>
            </a:lvl3pPr>
            <a:lvl4pPr>
              <a:defRPr sz="2000">
                <a:solidFill>
                  <a:schemeClr val="tx1"/>
                </a:solidFill>
                <a:latin typeface="Arial" charset="0"/>
                <a:ea typeface="宋体" charset="0"/>
              </a:defRPr>
            </a:lvl4pPr>
            <a:lvl5pPr>
              <a:defRPr sz="2000">
                <a:solidFill>
                  <a:schemeClr val="tx1"/>
                </a:solidFill>
                <a:latin typeface="Arial" charset="0"/>
                <a:ea typeface="宋体" charset="0"/>
              </a:defRPr>
            </a:lvl5pPr>
            <a:lvl6pPr fontAlgn="base">
              <a:spcBef>
                <a:spcPct val="0"/>
              </a:spcBef>
              <a:spcAft>
                <a:spcPct val="0"/>
              </a:spcAft>
              <a:buFont typeface="Arial" charset="0"/>
              <a:defRPr sz="2000">
                <a:solidFill>
                  <a:schemeClr val="tx1"/>
                </a:solidFill>
                <a:latin typeface="Arial" charset="0"/>
                <a:ea typeface="宋体" charset="0"/>
              </a:defRPr>
            </a:lvl6pPr>
            <a:lvl7pPr fontAlgn="base">
              <a:spcBef>
                <a:spcPct val="0"/>
              </a:spcBef>
              <a:spcAft>
                <a:spcPct val="0"/>
              </a:spcAft>
              <a:buFont typeface="Arial" charset="0"/>
              <a:defRPr sz="2000">
                <a:solidFill>
                  <a:schemeClr val="tx1"/>
                </a:solidFill>
                <a:latin typeface="Arial" charset="0"/>
                <a:ea typeface="宋体" charset="0"/>
              </a:defRPr>
            </a:lvl7pPr>
            <a:lvl8pPr fontAlgn="base">
              <a:spcBef>
                <a:spcPct val="0"/>
              </a:spcBef>
              <a:spcAft>
                <a:spcPct val="0"/>
              </a:spcAft>
              <a:buFont typeface="Arial" charset="0"/>
              <a:defRPr sz="2000">
                <a:solidFill>
                  <a:schemeClr val="tx1"/>
                </a:solidFill>
                <a:latin typeface="Arial" charset="0"/>
                <a:ea typeface="宋体" charset="0"/>
              </a:defRPr>
            </a:lvl8pPr>
            <a:lvl9pPr fontAlgn="base">
              <a:spcBef>
                <a:spcPct val="0"/>
              </a:spcBef>
              <a:spcAft>
                <a:spcPct val="0"/>
              </a:spcAft>
              <a:buFont typeface="Arial" charset="0"/>
              <a:defRPr sz="2000">
                <a:solidFill>
                  <a:schemeClr val="tx1"/>
                </a:solidFill>
                <a:latin typeface="Arial" charset="0"/>
                <a:ea typeface="宋体" charset="0"/>
              </a:defRPr>
            </a:lvl9pPr>
          </a:lstStyle>
          <a:p>
            <a:pPr>
              <a:lnSpc>
                <a:spcPct val="150000"/>
              </a:lnSpc>
              <a:buFont typeface="Wingdings" charset="2"/>
              <a:buChar char="l"/>
            </a:pPr>
            <a:r>
              <a:rPr lang="zh-CN" altLang="en-US" b="1" dirty="0">
                <a:solidFill>
                  <a:srgbClr val="000000"/>
                </a:solidFill>
              </a:rPr>
              <a:t>Oracle Bone Inscription  甲骨文</a:t>
            </a:r>
            <a:r>
              <a:rPr lang="zh-CN" altLang="zh-CN" b="1" dirty="0">
                <a:solidFill>
                  <a:srgbClr val="000000"/>
                </a:solidFill>
              </a:rPr>
              <a:t>Jiǎgǔwén</a:t>
            </a:r>
            <a:r>
              <a:rPr lang="zh-CN" altLang="zh-CN" sz="3200" dirty="0">
                <a:latin typeface="Arial Unicode MS" charset="0"/>
                <a:ea typeface="Courier New" charset="0"/>
              </a:rPr>
              <a:t> </a:t>
            </a:r>
            <a:endParaRPr lang="en-US" altLang="zh-CN" sz="3200" b="1" dirty="0">
              <a:solidFill>
                <a:srgbClr val="000000"/>
              </a:solidFill>
            </a:endParaRPr>
          </a:p>
          <a:p>
            <a:pPr>
              <a:lnSpc>
                <a:spcPct val="150000"/>
              </a:lnSpc>
              <a:buFont typeface="Wingdings" charset="2"/>
              <a:buChar char="l"/>
            </a:pPr>
            <a:r>
              <a:rPr lang="zh-CN" altLang="en-US" b="1" dirty="0">
                <a:solidFill>
                  <a:srgbClr val="000000"/>
                </a:solidFill>
              </a:rPr>
              <a:t>Bronze Inscriptions </a:t>
            </a:r>
            <a:r>
              <a:rPr lang="zh-CN" altLang="en-US" sz="3200" b="1" dirty="0">
                <a:solidFill>
                  <a:srgbClr val="000000"/>
                </a:solidFill>
              </a:rPr>
              <a:t> </a:t>
            </a:r>
            <a:r>
              <a:rPr lang="zh-CN" altLang="en-US" b="1" dirty="0">
                <a:solidFill>
                  <a:srgbClr val="000000"/>
                </a:solidFill>
              </a:rPr>
              <a:t>金文</a:t>
            </a:r>
            <a:r>
              <a:rPr lang="zh-CN" altLang="zh-CN" b="1" dirty="0">
                <a:solidFill>
                  <a:srgbClr val="000000"/>
                </a:solidFill>
              </a:rPr>
              <a:t>Jīnwén</a:t>
            </a:r>
            <a:endParaRPr lang="zh-CN" altLang="en-US" b="1" dirty="0">
              <a:solidFill>
                <a:srgbClr val="000000"/>
              </a:solidFill>
            </a:endParaRPr>
          </a:p>
          <a:p>
            <a:pPr lvl="0">
              <a:lnSpc>
                <a:spcPct val="150000"/>
              </a:lnSpc>
              <a:buFont typeface="Wingdings" charset="2"/>
              <a:buChar char="l"/>
            </a:pPr>
            <a:r>
              <a:rPr lang="zh-CN" altLang="en-US" b="1" dirty="0">
                <a:solidFill>
                  <a:srgbClr val="000000"/>
                </a:solidFill>
              </a:rPr>
              <a:t>SealScript</a:t>
            </a:r>
            <a:r>
              <a:rPr lang="zh-CN" altLang="en-US" sz="3600" b="1" dirty="0">
                <a:solidFill>
                  <a:srgbClr val="000000"/>
                </a:solidFill>
              </a:rPr>
              <a:t>  </a:t>
            </a:r>
            <a:r>
              <a:rPr lang="zh-CN" altLang="en-US" b="1" dirty="0">
                <a:solidFill>
                  <a:srgbClr val="000000"/>
                </a:solidFill>
              </a:rPr>
              <a:t>篆书</a:t>
            </a:r>
            <a:r>
              <a:rPr lang="zh-CN" altLang="zh-CN" b="1" dirty="0">
                <a:solidFill>
                  <a:srgbClr val="000000"/>
                </a:solidFill>
              </a:rPr>
              <a:t>Zhuànshū</a:t>
            </a:r>
            <a:endParaRPr lang="zh-CN" altLang="en-US" sz="3200" b="1" dirty="0">
              <a:solidFill>
                <a:srgbClr val="000000"/>
              </a:solidFill>
            </a:endParaRPr>
          </a:p>
          <a:p>
            <a:pPr>
              <a:lnSpc>
                <a:spcPct val="150000"/>
              </a:lnSpc>
              <a:buFont typeface="Wingdings" charset="2"/>
              <a:buChar char="l"/>
            </a:pPr>
            <a:r>
              <a:rPr lang="zh-CN" altLang="en-US" b="1" dirty="0">
                <a:solidFill>
                  <a:srgbClr val="000000"/>
                </a:solidFill>
              </a:rPr>
              <a:t>Official Script   隶书</a:t>
            </a:r>
            <a:r>
              <a:rPr lang="zh-CN" altLang="zh-CN" b="1" dirty="0">
                <a:solidFill>
                  <a:srgbClr val="000000"/>
                </a:solidFill>
              </a:rPr>
              <a:t>Lìshū</a:t>
            </a:r>
            <a:endParaRPr lang="zh-CN" altLang="en-US" b="1" dirty="0">
              <a:solidFill>
                <a:srgbClr val="000000"/>
              </a:solidFill>
            </a:endParaRPr>
          </a:p>
          <a:p>
            <a:pPr>
              <a:lnSpc>
                <a:spcPct val="150000"/>
              </a:lnSpc>
              <a:buFont typeface="Wingdings" charset="2"/>
              <a:buChar char="l"/>
            </a:pPr>
            <a:r>
              <a:rPr lang="zh-CN" altLang="en-US" b="1" dirty="0">
                <a:solidFill>
                  <a:srgbClr val="000000"/>
                </a:solidFill>
              </a:rPr>
              <a:t>Regular Script   楷书</a:t>
            </a:r>
            <a:r>
              <a:rPr lang="zh-CN" altLang="zh-CN" b="1" dirty="0">
                <a:solidFill>
                  <a:srgbClr val="000000"/>
                </a:solidFill>
              </a:rPr>
              <a:t>Kǎishū</a:t>
            </a:r>
            <a:endParaRPr lang="zh-CN" altLang="en-US" b="1" dirty="0">
              <a:solidFill>
                <a:srgbClr val="000000"/>
              </a:solidFill>
            </a:endParaRPr>
          </a:p>
          <a:p>
            <a:pPr lvl="0">
              <a:lnSpc>
                <a:spcPct val="150000"/>
              </a:lnSpc>
              <a:buFont typeface="Wingdings" charset="2"/>
              <a:buChar char="l"/>
            </a:pPr>
            <a:r>
              <a:rPr lang="zh-CN" altLang="en-US" b="1" dirty="0">
                <a:solidFill>
                  <a:srgbClr val="000000"/>
                </a:solidFill>
              </a:rPr>
              <a:t>Cursive Script   草书</a:t>
            </a:r>
            <a:r>
              <a:rPr lang="en-US" altLang="zh-CN" b="1" dirty="0" err="1">
                <a:solidFill>
                  <a:srgbClr val="000000"/>
                </a:solidFill>
              </a:rPr>
              <a:t>Cǎoshū</a:t>
            </a:r>
            <a:endParaRPr lang="zh-CN" altLang="en-US" b="1" dirty="0">
              <a:solidFill>
                <a:srgbClr val="000000"/>
              </a:solidFill>
            </a:endParaRPr>
          </a:p>
          <a:p>
            <a:pPr lvl="0">
              <a:lnSpc>
                <a:spcPct val="150000"/>
              </a:lnSpc>
              <a:buFont typeface="Wingdings" charset="2"/>
              <a:buChar char="l"/>
            </a:pPr>
            <a:r>
              <a:rPr lang="zh-CN" altLang="en-US" b="1" dirty="0">
                <a:solidFill>
                  <a:srgbClr val="000000"/>
                </a:solidFill>
              </a:rPr>
              <a:t>Running script  行书</a:t>
            </a:r>
            <a:r>
              <a:rPr lang="zh-CN" altLang="zh-CN" b="1" dirty="0"/>
              <a:t>Xíngsh</a:t>
            </a:r>
            <a:r>
              <a:rPr lang="zh-CN" altLang="zh-CN" dirty="0"/>
              <a:t>ū</a:t>
            </a:r>
          </a:p>
          <a:p>
            <a:pPr marL="0" indent="0"/>
            <a:endParaRPr lang="zh-CN" altLang="en-US" b="1" dirty="0">
              <a:solidFill>
                <a:srgbClr val="000000"/>
              </a:solidFill>
            </a:endParaRPr>
          </a:p>
        </p:txBody>
      </p:sp>
      <p:pic>
        <p:nvPicPr>
          <p:cNvPr id="24580" name="图片 2" descr=")7{}[XINBU)~4QEUT{KMDV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3029" y="2492896"/>
            <a:ext cx="3993074" cy="3672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1821845"/>
      </p:ext>
    </p:extLst>
  </p:cSld>
  <p:clrMapOvr>
    <a:masterClrMapping/>
  </p:clrMapOvr>
  <p:transition>
    <p:comb/>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0" presetClass="entr" presetSubtype="0" fill="hold" grpId="0" nodeType="withEffect">
                                  <p:stCondLst>
                                    <p:cond delay="0"/>
                                  </p:stCondLst>
                                  <p:childTnLst>
                                    <p:set>
                                      <p:cBhvr>
                                        <p:cTn id="6" dur="0" fill="hold">
                                          <p:stCondLst>
                                            <p:cond delay="0"/>
                                          </p:stCondLst>
                                        </p:cTn>
                                        <p:tgtEl>
                                          <p:spTgt spid="12290"/>
                                        </p:tgtEl>
                                        <p:attrNameLst>
                                          <p:attrName>style.visibility</p:attrName>
                                        </p:attrNameLst>
                                      </p:cBhvr>
                                      <p:to>
                                        <p:strVal val="visible"/>
                                      </p:to>
                                    </p:set>
                                    <p:animEffect transition="in" filter="fade">
                                      <p:cBhvr>
                                        <p:cTn id="7" dur="799" decel="100000"/>
                                        <p:tgtEl>
                                          <p:spTgt spid="12290"/>
                                        </p:tgtEl>
                                      </p:cBhvr>
                                    </p:animEffect>
                                    <p:anim calcmode="lin" valueType="num">
                                      <p:cBhvr>
                                        <p:cTn id="8" dur="799" decel="100000" fill="hold"/>
                                        <p:tgtEl>
                                          <p:spTgt spid="12290"/>
                                        </p:tgtEl>
                                        <p:attrNameLst>
                                          <p:attrName>style.rotation</p:attrName>
                                        </p:attrNameLst>
                                      </p:cBhvr>
                                      <p:tavLst>
                                        <p:tav tm="0">
                                          <p:val>
                                            <p:fltVal val="-90"/>
                                          </p:val>
                                        </p:tav>
                                        <p:tav tm="100000">
                                          <p:val>
                                            <p:fltVal val="0"/>
                                          </p:val>
                                        </p:tav>
                                      </p:tavLst>
                                    </p:anim>
                                    <p:anim calcmode="lin" valueType="num">
                                      <p:cBhvr>
                                        <p:cTn id="9" dur="799" decel="100000" fill="hold"/>
                                        <p:tgtEl>
                                          <p:spTgt spid="12290"/>
                                        </p:tgtEl>
                                        <p:attrNameLst>
                                          <p:attrName>ppt_x</p:attrName>
                                        </p:attrNameLst>
                                      </p:cBhvr>
                                      <p:tavLst>
                                        <p:tav tm="0">
                                          <p:val>
                                            <p:strVal val="#ppt_x+0.4"/>
                                          </p:val>
                                        </p:tav>
                                        <p:tav tm="100000">
                                          <p:val>
                                            <p:strVal val="#ppt_x-0.05"/>
                                          </p:val>
                                        </p:tav>
                                      </p:tavLst>
                                    </p:anim>
                                    <p:anim calcmode="lin" valueType="num">
                                      <p:cBhvr>
                                        <p:cTn id="10" dur="799" decel="100000" fill="hold"/>
                                        <p:tgtEl>
                                          <p:spTgt spid="12290"/>
                                        </p:tgtEl>
                                        <p:attrNameLst>
                                          <p:attrName>ppt_y</p:attrName>
                                        </p:attrNameLst>
                                      </p:cBhvr>
                                      <p:tavLst>
                                        <p:tav tm="0">
                                          <p:val>
                                            <p:strVal val="#ppt_y-0.4"/>
                                          </p:val>
                                        </p:tav>
                                        <p:tav tm="100000">
                                          <p:val>
                                            <p:strVal val="#ppt_y+0.1"/>
                                          </p:val>
                                        </p:tav>
                                      </p:tavLst>
                                    </p:anim>
                                    <p:anim calcmode="lin" valueType="num">
                                      <p:cBhvr>
                                        <p:cTn id="11" dur="199" accel="100000" fill="hold">
                                          <p:stCondLst>
                                            <p:cond delay="799"/>
                                          </p:stCondLst>
                                        </p:cTn>
                                        <p:tgtEl>
                                          <p:spTgt spid="12290"/>
                                        </p:tgtEl>
                                        <p:attrNameLst>
                                          <p:attrName>ppt_x</p:attrName>
                                        </p:attrNameLst>
                                      </p:cBhvr>
                                      <p:tavLst>
                                        <p:tav tm="0">
                                          <p:val>
                                            <p:strVal val="#ppt_x-0.05"/>
                                          </p:val>
                                        </p:tav>
                                        <p:tav tm="100000">
                                          <p:val>
                                            <p:strVal val="#ppt_x"/>
                                          </p:val>
                                        </p:tav>
                                      </p:tavLst>
                                    </p:anim>
                                    <p:anim calcmode="lin" valueType="num">
                                      <p:cBhvr>
                                        <p:cTn id="12" dur="199" accel="100000" fill="hold">
                                          <p:stCondLst>
                                            <p:cond delay="799"/>
                                          </p:stCondLst>
                                        </p:cTn>
                                        <p:tgtEl>
                                          <p:spTgt spid="12290"/>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anzi"/>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7728" y="1268760"/>
            <a:ext cx="4876800" cy="42481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3776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dirty="0">
                <a:solidFill>
                  <a:prstClr val="black"/>
                </a:solidFill>
                <a:latin typeface="微软雅黑" pitchFamily="34" charset="-122"/>
                <a:ea typeface="微软雅黑" pitchFamily="34" charset="-122"/>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2246937" y="3336290"/>
            <a:ext cx="7443371" cy="2120900"/>
          </a:xfrm>
          <a:prstGeom prst="rect">
            <a:avLst/>
          </a:prstGeom>
        </p:spPr>
      </p:pic>
      <p:pic>
        <p:nvPicPr>
          <p:cNvPr id="9" name="图片 8"/>
          <p:cNvPicPr>
            <a:picLocks noChangeAspect="1"/>
          </p:cNvPicPr>
          <p:nvPr/>
        </p:nvPicPr>
        <p:blipFill rotWithShape="1">
          <a:blip r:embed="rId2"/>
          <a:srcRect l="1501" r="4273"/>
          <a:stretch/>
        </p:blipFill>
        <p:spPr>
          <a:xfrm>
            <a:off x="3172521" y="2846090"/>
            <a:ext cx="7443371" cy="2120900"/>
          </a:xfrm>
          <a:prstGeom prst="rect">
            <a:avLst/>
          </a:prstGeom>
        </p:spPr>
      </p:pic>
      <p:sp>
        <p:nvSpPr>
          <p:cNvPr id="4" name="TextBox 3"/>
          <p:cNvSpPr txBox="1"/>
          <p:nvPr/>
        </p:nvSpPr>
        <p:spPr>
          <a:xfrm>
            <a:off x="2473418" y="982325"/>
            <a:ext cx="8319579" cy="1446550"/>
          </a:xfrm>
          <a:prstGeom prst="rect">
            <a:avLst/>
          </a:prstGeom>
          <a:noFill/>
        </p:spPr>
        <p:txBody>
          <a:bodyPr wrap="square" rtlCol="0">
            <a:spAutoFit/>
          </a:bodyPr>
          <a:lstStyle/>
          <a:p>
            <a:pPr algn="ctr"/>
            <a:r>
              <a:rPr lang="en-US" sz="4400" b="1" dirty="0">
                <a:solidFill>
                  <a:srgbClr val="00B050"/>
                </a:solidFill>
                <a:latin typeface="Comic Sans MS" panose="030F0702030302020204" pitchFamily="66" charset="0"/>
                <a:cs typeface="Times New Roman" panose="02020603050405020304" pitchFamily="18" charset="0"/>
              </a:rPr>
              <a:t>The four ways of creating Chinese characters</a:t>
            </a:r>
            <a:endParaRPr lang="en-GB" sz="4400" b="1" dirty="0">
              <a:solidFill>
                <a:srgbClr val="00B050"/>
              </a:solidFill>
              <a:latin typeface="Comic Sans MS" panose="030F0702030302020204" pitchFamily="66" charset="0"/>
              <a:cs typeface="Times New Roman" panose="02020603050405020304" pitchFamily="18" charset="0"/>
            </a:endParaRPr>
          </a:p>
        </p:txBody>
      </p:sp>
      <p:sp>
        <p:nvSpPr>
          <p:cNvPr id="2" name="Rectangle 1"/>
          <p:cNvSpPr/>
          <p:nvPr/>
        </p:nvSpPr>
        <p:spPr>
          <a:xfrm>
            <a:off x="2123486" y="3513326"/>
            <a:ext cx="1576073" cy="923330"/>
          </a:xfrm>
          <a:prstGeom prst="rect">
            <a:avLst/>
          </a:prstGeom>
          <a:noFill/>
        </p:spPr>
        <p:txBody>
          <a:bodyPr wrap="none" lIns="91440" tIns="45720" rIns="91440" bIns="45720">
            <a:spAutoFit/>
          </a:bodyPr>
          <a:lstStyle/>
          <a:p>
            <a:pPr algn="ctr"/>
            <a:r>
              <a:rPr lang="zh-CN" altLang="en-US" sz="5400" b="1" cap="all"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rPr>
              <a:t>象形</a:t>
            </a:r>
            <a:endParaRPr lang="en-US" sz="5400" b="1" cap="all"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endParaRPr>
          </a:p>
        </p:txBody>
      </p:sp>
      <p:sp>
        <p:nvSpPr>
          <p:cNvPr id="6" name="Rectangle 5"/>
          <p:cNvSpPr/>
          <p:nvPr/>
        </p:nvSpPr>
        <p:spPr>
          <a:xfrm>
            <a:off x="4223793" y="3523729"/>
            <a:ext cx="1576073" cy="923330"/>
          </a:xfrm>
          <a:prstGeom prst="rect">
            <a:avLst/>
          </a:prstGeom>
          <a:noFill/>
        </p:spPr>
        <p:txBody>
          <a:bodyPr wrap="none" lIns="91440" tIns="45720" rIns="91440" bIns="45720">
            <a:spAutoFit/>
          </a:bodyPr>
          <a:lstStyle/>
          <a:p>
            <a:pPr algn="ctr"/>
            <a:r>
              <a:rPr lang="zh-CN" altLang="en-US" sz="5400" b="1"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rPr>
              <a:t>指事</a:t>
            </a:r>
            <a:endParaRPr lang="en-US" sz="5400" b="1"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endParaRPr>
          </a:p>
        </p:txBody>
      </p:sp>
      <p:sp>
        <p:nvSpPr>
          <p:cNvPr id="7" name="Rectangle 6"/>
          <p:cNvSpPr/>
          <p:nvPr/>
        </p:nvSpPr>
        <p:spPr>
          <a:xfrm>
            <a:off x="6176640" y="3523729"/>
            <a:ext cx="1576073" cy="923330"/>
          </a:xfrm>
          <a:prstGeom prst="rect">
            <a:avLst/>
          </a:prstGeom>
          <a:noFill/>
        </p:spPr>
        <p:txBody>
          <a:bodyPr wrap="none" lIns="91440" tIns="45720" rIns="91440" bIns="45720">
            <a:spAutoFit/>
          </a:bodyPr>
          <a:lstStyle/>
          <a:p>
            <a:pPr algn="ctr"/>
            <a:r>
              <a:rPr lang="zh-CN" altLang="en-US" sz="5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rPr>
              <a:t>会意</a:t>
            </a:r>
            <a:endParaRPr lang="en-US" sz="5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endParaRPr>
          </a:p>
        </p:txBody>
      </p:sp>
      <p:sp>
        <p:nvSpPr>
          <p:cNvPr id="10" name="Rectangle 9"/>
          <p:cNvSpPr/>
          <p:nvPr/>
        </p:nvSpPr>
        <p:spPr>
          <a:xfrm>
            <a:off x="8328249" y="3585790"/>
            <a:ext cx="1576073" cy="923330"/>
          </a:xfrm>
          <a:prstGeom prst="rect">
            <a:avLst/>
          </a:prstGeom>
          <a:noFill/>
        </p:spPr>
        <p:txBody>
          <a:bodyPr wrap="none" lIns="91440" tIns="45720" rIns="91440" bIns="45720">
            <a:spAutoFit/>
          </a:bodyPr>
          <a:lstStyle/>
          <a:p>
            <a:pPr algn="ctr"/>
            <a:r>
              <a:rPr lang="zh-CN" altLang="en-US" sz="5400" b="1"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rPr>
              <a:t>形声</a:t>
            </a:r>
            <a:endParaRPr lang="en-US" sz="5400" b="1"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endParaRPr>
          </a:p>
        </p:txBody>
      </p:sp>
      <p:sp>
        <p:nvSpPr>
          <p:cNvPr id="11" name="TextBox 10"/>
          <p:cNvSpPr txBox="1"/>
          <p:nvPr/>
        </p:nvSpPr>
        <p:spPr>
          <a:xfrm>
            <a:off x="2274088" y="3068960"/>
            <a:ext cx="2088232" cy="523220"/>
          </a:xfrm>
          <a:prstGeom prst="rect">
            <a:avLst/>
          </a:prstGeom>
          <a:noFill/>
        </p:spPr>
        <p:txBody>
          <a:bodyPr wrap="square" rtlCol="0">
            <a:spAutoFit/>
          </a:bodyPr>
          <a:lstStyle/>
          <a:p>
            <a:r>
              <a:rPr lang="en-GB" sz="2800" b="1" dirty="0" err="1">
                <a:solidFill>
                  <a:prstClr val="black"/>
                </a:solidFill>
                <a:latin typeface="Comic Sans MS" panose="030F0702030302020204" pitchFamily="66" charset="0"/>
                <a:cs typeface="Times New Roman" panose="02020603050405020304" pitchFamily="18" charset="0"/>
              </a:rPr>
              <a:t>xiàngxíng</a:t>
            </a:r>
            <a:endParaRPr lang="en-GB" sz="2800" b="1" dirty="0">
              <a:solidFill>
                <a:prstClr val="black"/>
              </a:solidFill>
              <a:latin typeface="Comic Sans MS" panose="030F0702030302020204" pitchFamily="66" charset="0"/>
              <a:cs typeface="Times New Roman" panose="02020603050405020304" pitchFamily="18" charset="0"/>
            </a:endParaRPr>
          </a:p>
        </p:txBody>
      </p:sp>
      <p:sp>
        <p:nvSpPr>
          <p:cNvPr id="12" name="TextBox 11"/>
          <p:cNvSpPr txBox="1"/>
          <p:nvPr/>
        </p:nvSpPr>
        <p:spPr>
          <a:xfrm>
            <a:off x="8300269" y="3182996"/>
            <a:ext cx="2417953" cy="523220"/>
          </a:xfrm>
          <a:prstGeom prst="rect">
            <a:avLst/>
          </a:prstGeom>
          <a:noFill/>
        </p:spPr>
        <p:txBody>
          <a:bodyPr wrap="square" rtlCol="0">
            <a:spAutoFit/>
          </a:bodyPr>
          <a:lstStyle/>
          <a:p>
            <a:r>
              <a:rPr lang="en-GB" sz="2800" b="1" dirty="0" err="1">
                <a:solidFill>
                  <a:prstClr val="black"/>
                </a:solidFill>
                <a:latin typeface="Comic Sans MS" panose="030F0702030302020204" pitchFamily="66" charset="0"/>
                <a:cs typeface="Times New Roman" panose="02020603050405020304" pitchFamily="18" charset="0"/>
              </a:rPr>
              <a:t>xíngshēng</a:t>
            </a:r>
            <a:endParaRPr lang="en-GB" sz="2800" b="1" dirty="0">
              <a:solidFill>
                <a:prstClr val="black"/>
              </a:solidFill>
              <a:latin typeface="Comic Sans MS" panose="030F0702030302020204" pitchFamily="66" charset="0"/>
              <a:cs typeface="Times New Roman" panose="02020603050405020304" pitchFamily="18" charset="0"/>
            </a:endParaRPr>
          </a:p>
        </p:txBody>
      </p:sp>
      <p:sp>
        <p:nvSpPr>
          <p:cNvPr id="13" name="TextBox 12"/>
          <p:cNvSpPr txBox="1"/>
          <p:nvPr/>
        </p:nvSpPr>
        <p:spPr>
          <a:xfrm>
            <a:off x="6427155" y="3167390"/>
            <a:ext cx="1542305" cy="523220"/>
          </a:xfrm>
          <a:prstGeom prst="rect">
            <a:avLst/>
          </a:prstGeom>
          <a:noFill/>
        </p:spPr>
        <p:txBody>
          <a:bodyPr wrap="square" rtlCol="0">
            <a:spAutoFit/>
          </a:bodyPr>
          <a:lstStyle/>
          <a:p>
            <a:r>
              <a:rPr lang="en-GB" sz="2800" b="1" dirty="0" err="1">
                <a:solidFill>
                  <a:prstClr val="black"/>
                </a:solidFill>
                <a:latin typeface="Comic Sans MS" panose="030F0702030302020204" pitchFamily="66" charset="0"/>
                <a:cs typeface="Times New Roman" panose="02020603050405020304" pitchFamily="18" charset="0"/>
              </a:rPr>
              <a:t>huìyì</a:t>
            </a:r>
            <a:endParaRPr lang="en-GB" sz="2800" b="1" dirty="0">
              <a:solidFill>
                <a:prstClr val="black"/>
              </a:solidFill>
              <a:latin typeface="Comic Sans MS" panose="030F0702030302020204" pitchFamily="66" charset="0"/>
              <a:cs typeface="Times New Roman" panose="02020603050405020304" pitchFamily="18" charset="0"/>
            </a:endParaRPr>
          </a:p>
        </p:txBody>
      </p:sp>
      <p:sp>
        <p:nvSpPr>
          <p:cNvPr id="15" name="TextBox 14"/>
          <p:cNvSpPr txBox="1"/>
          <p:nvPr/>
        </p:nvSpPr>
        <p:spPr>
          <a:xfrm>
            <a:off x="4401423" y="3140968"/>
            <a:ext cx="2796885" cy="523220"/>
          </a:xfrm>
          <a:prstGeom prst="rect">
            <a:avLst/>
          </a:prstGeom>
          <a:noFill/>
        </p:spPr>
        <p:txBody>
          <a:bodyPr wrap="square" rtlCol="0">
            <a:spAutoFit/>
          </a:bodyPr>
          <a:lstStyle/>
          <a:p>
            <a:r>
              <a:rPr lang="en-GB" sz="2800" b="1" dirty="0" err="1">
                <a:solidFill>
                  <a:prstClr val="black"/>
                </a:solidFill>
                <a:latin typeface="Comic Sans MS" panose="030F0702030302020204" pitchFamily="66" charset="0"/>
                <a:cs typeface="Times New Roman" panose="02020603050405020304" pitchFamily="18" charset="0"/>
              </a:rPr>
              <a:t>zhǐ</a:t>
            </a:r>
            <a:r>
              <a:rPr lang="en-GB" sz="2800" b="1" dirty="0">
                <a:solidFill>
                  <a:prstClr val="black"/>
                </a:solidFill>
                <a:latin typeface="Comic Sans MS" panose="030F0702030302020204" pitchFamily="66" charset="0"/>
                <a:cs typeface="Times New Roman" panose="02020603050405020304" pitchFamily="18" charset="0"/>
              </a:rPr>
              <a:t> </a:t>
            </a:r>
            <a:r>
              <a:rPr lang="en-GB" sz="2800" b="1" dirty="0" err="1">
                <a:solidFill>
                  <a:prstClr val="black"/>
                </a:solidFill>
                <a:latin typeface="Comic Sans MS" panose="030F0702030302020204" pitchFamily="66" charset="0"/>
                <a:cs typeface="Times New Roman" panose="02020603050405020304" pitchFamily="18" charset="0"/>
              </a:rPr>
              <a:t>shì</a:t>
            </a:r>
            <a:endParaRPr lang="en-GB" sz="2800" b="1" dirty="0">
              <a:solidFill>
                <a:prstClr val="black"/>
              </a:solidFill>
              <a:latin typeface="Comic Sans MS" panose="030F0702030302020204" pitchFamily="66" charset="0"/>
              <a:cs typeface="Times New Roman" panose="02020603050405020304" pitchFamily="18" charset="0"/>
            </a:endParaRPr>
          </a:p>
        </p:txBody>
      </p:sp>
    </p:spTree>
    <p:extLst>
      <p:ext uri="{BB962C8B-B14F-4D97-AF65-F5344CB8AC3E}">
        <p14:creationId xmlns:p14="http://schemas.microsoft.com/office/powerpoint/2010/main" val="3781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down)">
                                      <p:cBhvr>
                                        <p:cTn id="10" dur="500"/>
                                        <p:tgtEl>
                                          <p:spTgt spid="2"/>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wipe(down)">
                                      <p:cBhvr>
                                        <p:cTn id="16" dur="500"/>
                                        <p:tgtEl>
                                          <p:spTgt spid="15"/>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wipe(down)">
                                      <p:cBhvr>
                                        <p:cTn id="25" dur="500"/>
                                        <p:tgtEl>
                                          <p:spTgt spid="12"/>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wipe(down)">
                                      <p:cBhvr>
                                        <p:cTn id="2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P spid="10" grpId="0"/>
      <p:bldP spid="11" grpId="0"/>
      <p:bldP spid="12" grpId="0"/>
      <p:bldP spid="13" grpId="0"/>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dirty="0">
                <a:solidFill>
                  <a:prstClr val="black"/>
                </a:solidFill>
                <a:latin typeface="微软雅黑" pitchFamily="34" charset="-122"/>
                <a:ea typeface="微软雅黑" pitchFamily="34" charset="-122"/>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sp>
        <p:nvSpPr>
          <p:cNvPr id="15" name="TextBox 1"/>
          <p:cNvSpPr txBox="1">
            <a:spLocks noChangeArrowheads="1"/>
          </p:cNvSpPr>
          <p:nvPr/>
        </p:nvSpPr>
        <p:spPr bwMode="auto">
          <a:xfrm>
            <a:off x="5534592" y="2100739"/>
            <a:ext cx="4580032" cy="3416320"/>
          </a:xfrm>
          <a:prstGeom prst="rect">
            <a:avLst/>
          </a:prstGeom>
          <a:ln/>
        </p:spPr>
        <p:style>
          <a:lnRef idx="2">
            <a:schemeClr val="accent2"/>
          </a:lnRef>
          <a:fillRef idx="1">
            <a:schemeClr val="lt1"/>
          </a:fillRef>
          <a:effectRef idx="0">
            <a:schemeClr val="accent2"/>
          </a:effectRef>
          <a:fontRef idx="minor">
            <a:schemeClr val="dk1"/>
          </a:fontRef>
        </p:style>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altLang="zh-CN" sz="2400" dirty="0">
                <a:solidFill>
                  <a:prstClr val="black"/>
                </a:solidFill>
                <a:latin typeface="Comic Sans MS" panose="030F0702030302020204" pitchFamily="66" charset="0"/>
                <a:ea typeface="Arial Unicode MS" pitchFamily="34" charset="-122"/>
                <a:cs typeface="Times New Roman" pitchFamily="18" charset="0"/>
              </a:rPr>
              <a:t>1.</a:t>
            </a:r>
            <a:r>
              <a:rPr lang="en-US" altLang="zh-CN" sz="2400" dirty="0"/>
              <a:t> Pictographic characters derive from pictures, they have been standardized, simplified, and stylized to make them easier to write, and their derivation is therefore not always obvious. Examples include for sun for moon, and for tree.</a:t>
            </a:r>
            <a:endParaRPr lang="zh-CN" altLang="en-US" sz="2400" dirty="0">
              <a:solidFill>
                <a:prstClr val="black"/>
              </a:solidFill>
              <a:latin typeface="Comic Sans MS" panose="030F0702030302020204" pitchFamily="66" charset="0"/>
              <a:ea typeface="Arial Unicode MS" pitchFamily="34" charset="-122"/>
              <a:cs typeface="Times New Roman" pitchFamily="18" charset="0"/>
            </a:endParaRPr>
          </a:p>
        </p:txBody>
      </p:sp>
      <p:sp>
        <p:nvSpPr>
          <p:cNvPr id="21" name="TextBox 20"/>
          <p:cNvSpPr txBox="1"/>
          <p:nvPr/>
        </p:nvSpPr>
        <p:spPr>
          <a:xfrm>
            <a:off x="4372146" y="130629"/>
            <a:ext cx="2088232" cy="523220"/>
          </a:xfrm>
          <a:prstGeom prst="rect">
            <a:avLst/>
          </a:prstGeom>
          <a:noFill/>
        </p:spPr>
        <p:txBody>
          <a:bodyPr wrap="square" rtlCol="0">
            <a:spAutoFit/>
          </a:bodyPr>
          <a:lstStyle/>
          <a:p>
            <a:r>
              <a:rPr lang="en-GB" sz="2800" b="1" dirty="0" err="1">
                <a:solidFill>
                  <a:prstClr val="black"/>
                </a:solidFill>
                <a:latin typeface="Comic Sans MS" panose="030F0702030302020204" pitchFamily="66" charset="0"/>
                <a:cs typeface="Times New Roman" panose="02020603050405020304" pitchFamily="18" charset="0"/>
              </a:rPr>
              <a:t>xiàngxíng</a:t>
            </a:r>
            <a:endParaRPr lang="en-GB" sz="2800" b="1" dirty="0">
              <a:solidFill>
                <a:prstClr val="black"/>
              </a:solidFill>
              <a:latin typeface="Comic Sans MS" panose="030F0702030302020204" pitchFamily="66" charset="0"/>
              <a:cs typeface="Times New Roman" panose="02020603050405020304" pitchFamily="18" charset="0"/>
            </a:endParaRPr>
          </a:p>
        </p:txBody>
      </p:sp>
      <p:sp>
        <p:nvSpPr>
          <p:cNvPr id="24" name="Rectangle 1"/>
          <p:cNvSpPr/>
          <p:nvPr/>
        </p:nvSpPr>
        <p:spPr>
          <a:xfrm>
            <a:off x="4284206" y="675620"/>
            <a:ext cx="4926412" cy="1754326"/>
          </a:xfrm>
          <a:prstGeom prst="rect">
            <a:avLst/>
          </a:prstGeom>
          <a:noFill/>
        </p:spPr>
        <p:txBody>
          <a:bodyPr wrap="none" lIns="91440" tIns="45720" rIns="91440" bIns="45720">
            <a:spAutoFit/>
          </a:bodyPr>
          <a:lstStyle/>
          <a:p>
            <a:pPr algn="ctr"/>
            <a:r>
              <a:rPr lang="zh-CN" altLang="en-US" sz="5400" b="1" cap="all"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rPr>
              <a:t>象形</a:t>
            </a:r>
            <a:r>
              <a:rPr lang="en-US" altLang="zh-CN" sz="5400" b="1" dirty="0"/>
              <a:t>Pictographs</a:t>
            </a:r>
          </a:p>
          <a:p>
            <a:pPr algn="ctr"/>
            <a:endParaRPr lang="en-US" sz="5400" b="1" cap="all"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endParaRPr>
          </a:p>
        </p:txBody>
      </p:sp>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0578" y="1552783"/>
            <a:ext cx="3884015" cy="4915316"/>
          </a:xfrm>
          <a:prstGeom prst="rect">
            <a:avLst/>
          </a:prstGeom>
        </p:spPr>
      </p:pic>
    </p:spTree>
    <p:extLst>
      <p:ext uri="{BB962C8B-B14F-4D97-AF65-F5344CB8AC3E}">
        <p14:creationId xmlns:p14="http://schemas.microsoft.com/office/powerpoint/2010/main" val="1854036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down)">
                                      <p:cBhvr>
                                        <p:cTn id="7" dur="500"/>
                                        <p:tgtEl>
                                          <p:spTgt spid="21"/>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wipe(down)">
                                      <p:cBhvr>
                                        <p:cTn id="10" dur="500"/>
                                        <p:tgtEl>
                                          <p:spTgt spid="24"/>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dirty="0">
                <a:solidFill>
                  <a:prstClr val="black"/>
                </a:solidFill>
                <a:latin typeface="微软雅黑" pitchFamily="34" charset="-122"/>
                <a:ea typeface="微软雅黑" pitchFamily="34" charset="-122"/>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5" name="TextBox 1"/>
          <p:cNvSpPr txBox="1">
            <a:spLocks noChangeArrowheads="1"/>
          </p:cNvSpPr>
          <p:nvPr/>
        </p:nvSpPr>
        <p:spPr bwMode="auto">
          <a:xfrm>
            <a:off x="3082555" y="1700808"/>
            <a:ext cx="7272338" cy="1201738"/>
          </a:xfrm>
          <a:prstGeom prst="rect">
            <a:avLst/>
          </a:prstGeom>
          <a:ln/>
        </p:spPr>
        <p:style>
          <a:lnRef idx="2">
            <a:schemeClr val="accent2"/>
          </a:lnRef>
          <a:fillRef idx="1">
            <a:schemeClr val="lt1"/>
          </a:fillRef>
          <a:effectRef idx="0">
            <a:schemeClr val="accent2"/>
          </a:effectRef>
          <a:fontRef idx="minor">
            <a:schemeClr val="dk1"/>
          </a:fontRef>
        </p:style>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altLang="zh-CN" sz="2400" dirty="0">
                <a:solidFill>
                  <a:prstClr val="black"/>
                </a:solidFill>
                <a:latin typeface="Comic Sans MS" panose="030F0702030302020204" pitchFamily="66" charset="0"/>
                <a:ea typeface="Arial Unicode MS" pitchFamily="34" charset="-122"/>
                <a:cs typeface="Times New Roman" pitchFamily="18" charset="0"/>
              </a:rPr>
              <a:t>2.Based on the pictographic characters, Chinese people added more strokes to an existing character to indicate abstract meanings.</a:t>
            </a:r>
            <a:endParaRPr lang="zh-CN" altLang="en-US" sz="2400" dirty="0">
              <a:solidFill>
                <a:prstClr val="black"/>
              </a:solidFill>
              <a:latin typeface="Comic Sans MS" panose="030F0702030302020204" pitchFamily="66" charset="0"/>
              <a:ea typeface="Arial Unicode MS" pitchFamily="34" charset="-122"/>
              <a:cs typeface="Times New Roman" pitchFamily="18" charset="0"/>
            </a:endParaRPr>
          </a:p>
        </p:txBody>
      </p:sp>
      <p:sp>
        <p:nvSpPr>
          <p:cNvPr id="17" name="TextBox 3"/>
          <p:cNvSpPr txBox="1">
            <a:spLocks noChangeArrowheads="1"/>
          </p:cNvSpPr>
          <p:nvPr/>
        </p:nvSpPr>
        <p:spPr bwMode="auto">
          <a:xfrm>
            <a:off x="5890843" y="3520282"/>
            <a:ext cx="4392612"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zh-CN" altLang="en-US" sz="2800" dirty="0">
                <a:solidFill>
                  <a:prstClr val="black"/>
                </a:solidFill>
              </a:rPr>
              <a:t>刀</a:t>
            </a:r>
            <a:r>
              <a:rPr lang="en-US" altLang="zh-CN" sz="2800" dirty="0">
                <a:solidFill>
                  <a:prstClr val="black"/>
                </a:solidFill>
              </a:rPr>
              <a:t>(</a:t>
            </a:r>
            <a:r>
              <a:rPr lang="en-GB" altLang="zh-CN" sz="2800" dirty="0" err="1">
                <a:solidFill>
                  <a:prstClr val="black"/>
                </a:solidFill>
              </a:rPr>
              <a:t>dāo</a:t>
            </a:r>
            <a:r>
              <a:rPr lang="en-GB" altLang="zh-CN" sz="2800" dirty="0">
                <a:solidFill>
                  <a:prstClr val="black"/>
                </a:solidFill>
              </a:rPr>
              <a:t>) </a:t>
            </a:r>
            <a:r>
              <a:rPr lang="en-US" altLang="zh-CN" sz="2800" dirty="0">
                <a:solidFill>
                  <a:prstClr val="black"/>
                </a:solidFill>
              </a:rPr>
              <a:t>+</a:t>
            </a:r>
            <a:r>
              <a:rPr lang="zh-CN" altLang="en-US" sz="2800" dirty="0">
                <a:solidFill>
                  <a:prstClr val="black"/>
                </a:solidFill>
              </a:rPr>
              <a:t>丶</a:t>
            </a:r>
            <a:r>
              <a:rPr lang="en-US" altLang="zh-CN" sz="2800" dirty="0">
                <a:solidFill>
                  <a:prstClr val="black"/>
                </a:solidFill>
              </a:rPr>
              <a:t>=</a:t>
            </a:r>
            <a:r>
              <a:rPr lang="zh-CN" altLang="en-US" sz="2800" dirty="0">
                <a:solidFill>
                  <a:prstClr val="black"/>
                </a:solidFill>
              </a:rPr>
              <a:t>刃</a:t>
            </a:r>
            <a:r>
              <a:rPr lang="en-US" altLang="zh-CN" sz="2800" dirty="0">
                <a:solidFill>
                  <a:prstClr val="black"/>
                </a:solidFill>
              </a:rPr>
              <a:t>(</a:t>
            </a:r>
            <a:r>
              <a:rPr lang="en-GB" altLang="zh-CN" sz="2800" dirty="0" err="1">
                <a:solidFill>
                  <a:prstClr val="black"/>
                </a:solidFill>
              </a:rPr>
              <a:t>rèn</a:t>
            </a:r>
            <a:r>
              <a:rPr lang="en-GB" altLang="zh-CN" sz="2800" dirty="0">
                <a:solidFill>
                  <a:prstClr val="black"/>
                </a:solidFill>
              </a:rPr>
              <a:t>)</a:t>
            </a:r>
          </a:p>
          <a:p>
            <a:pPr eaLnBrk="1" hangingPunct="1">
              <a:spcBef>
                <a:spcPct val="0"/>
              </a:spcBef>
              <a:buFontTx/>
              <a:buNone/>
            </a:pPr>
            <a:r>
              <a:rPr lang="en-US" altLang="zh-CN" sz="2800" dirty="0">
                <a:solidFill>
                  <a:prstClr val="black"/>
                </a:solidFill>
              </a:rPr>
              <a:t> </a:t>
            </a:r>
            <a:r>
              <a:rPr lang="en-US" altLang="zh-CN" sz="2400" b="1" dirty="0">
                <a:solidFill>
                  <a:srgbClr val="0033CC"/>
                </a:solidFill>
                <a:latin typeface="Times New Roman" pitchFamily="18" charset="0"/>
                <a:ea typeface="Arial Unicode MS" pitchFamily="34" charset="-128"/>
                <a:cs typeface="Arial Unicode MS" pitchFamily="34" charset="-128"/>
              </a:rPr>
              <a:t>knife             edge/blade </a:t>
            </a:r>
            <a:endParaRPr lang="zh-CN" altLang="en-US" sz="2400" b="1" dirty="0">
              <a:solidFill>
                <a:srgbClr val="0033CC"/>
              </a:solidFill>
              <a:latin typeface="Times New Roman" pitchFamily="18" charset="0"/>
              <a:ea typeface="Arial Unicode MS" pitchFamily="34" charset="-128"/>
              <a:cs typeface="Arial Unicode MS" pitchFamily="34" charset="-128"/>
            </a:endParaRPr>
          </a:p>
        </p:txBody>
      </p:sp>
      <p:sp>
        <p:nvSpPr>
          <p:cNvPr id="18" name="TextBox 4"/>
          <p:cNvSpPr txBox="1">
            <a:spLocks noChangeArrowheads="1"/>
          </p:cNvSpPr>
          <p:nvPr/>
        </p:nvSpPr>
        <p:spPr bwMode="auto">
          <a:xfrm>
            <a:off x="5890844" y="4877594"/>
            <a:ext cx="3887787" cy="101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zh-CN" altLang="en-US" sz="2800" dirty="0">
                <a:solidFill>
                  <a:prstClr val="black"/>
                </a:solidFill>
              </a:rPr>
              <a:t>木</a:t>
            </a:r>
            <a:r>
              <a:rPr lang="en-GB" altLang="en-US" sz="2800" dirty="0">
                <a:solidFill>
                  <a:prstClr val="black"/>
                </a:solidFill>
              </a:rPr>
              <a:t>(</a:t>
            </a:r>
            <a:r>
              <a:rPr lang="en-GB" altLang="en-US" sz="2800" dirty="0" err="1">
                <a:solidFill>
                  <a:prstClr val="black"/>
                </a:solidFill>
              </a:rPr>
              <a:t>mù</a:t>
            </a:r>
            <a:r>
              <a:rPr lang="en-GB" altLang="en-US" sz="2800" dirty="0">
                <a:solidFill>
                  <a:prstClr val="black"/>
                </a:solidFill>
              </a:rPr>
              <a:t>) </a:t>
            </a:r>
            <a:r>
              <a:rPr lang="en-US" altLang="zh-CN" sz="2800" dirty="0">
                <a:solidFill>
                  <a:prstClr val="black"/>
                </a:solidFill>
              </a:rPr>
              <a:t>+ </a:t>
            </a:r>
            <a:r>
              <a:rPr lang="zh-CN" altLang="en-US" sz="2800" dirty="0">
                <a:solidFill>
                  <a:prstClr val="black"/>
                </a:solidFill>
              </a:rPr>
              <a:t>一</a:t>
            </a:r>
            <a:r>
              <a:rPr lang="en-US" altLang="zh-CN" sz="2800" dirty="0">
                <a:solidFill>
                  <a:prstClr val="black"/>
                </a:solidFill>
              </a:rPr>
              <a:t>=</a:t>
            </a:r>
            <a:r>
              <a:rPr lang="zh-CN" altLang="en-US" sz="2800" dirty="0">
                <a:solidFill>
                  <a:prstClr val="black"/>
                </a:solidFill>
              </a:rPr>
              <a:t>本</a:t>
            </a:r>
            <a:r>
              <a:rPr lang="en-US" altLang="zh-CN" sz="2800" dirty="0">
                <a:solidFill>
                  <a:prstClr val="black"/>
                </a:solidFill>
              </a:rPr>
              <a:t>(</a:t>
            </a:r>
            <a:r>
              <a:rPr lang="en-GB" altLang="zh-CN" sz="2800" dirty="0" err="1">
                <a:solidFill>
                  <a:prstClr val="black"/>
                </a:solidFill>
              </a:rPr>
              <a:t>běn</a:t>
            </a:r>
            <a:r>
              <a:rPr lang="en-GB" altLang="zh-CN" sz="2800" dirty="0">
                <a:solidFill>
                  <a:prstClr val="black"/>
                </a:solidFill>
              </a:rPr>
              <a:t>)</a:t>
            </a:r>
          </a:p>
          <a:p>
            <a:pPr eaLnBrk="1" hangingPunct="1">
              <a:spcBef>
                <a:spcPct val="0"/>
              </a:spcBef>
              <a:buFontTx/>
              <a:buNone/>
            </a:pPr>
            <a:r>
              <a:rPr lang="en-US" altLang="zh-CN" sz="2400" dirty="0">
                <a:solidFill>
                  <a:prstClr val="black"/>
                </a:solidFill>
                <a:latin typeface="Times New Roman" pitchFamily="18" charset="0"/>
                <a:ea typeface="Arial Unicode MS" pitchFamily="34" charset="-128"/>
                <a:cs typeface="Times New Roman" pitchFamily="18" charset="0"/>
              </a:rPr>
              <a:t>   </a:t>
            </a:r>
            <a:r>
              <a:rPr lang="en-US" altLang="zh-CN" sz="2400" b="1" dirty="0">
                <a:solidFill>
                  <a:srgbClr val="0033CC"/>
                </a:solidFill>
                <a:latin typeface="Times New Roman" pitchFamily="18" charset="0"/>
                <a:ea typeface="Arial Unicode MS" pitchFamily="34" charset="-128"/>
                <a:cs typeface="Times New Roman" pitchFamily="18" charset="0"/>
              </a:rPr>
              <a:t>tree</a:t>
            </a:r>
            <a:r>
              <a:rPr lang="en-US" altLang="zh-CN" sz="2800" dirty="0">
                <a:solidFill>
                  <a:srgbClr val="0033CC"/>
                </a:solidFill>
                <a:latin typeface="Times New Roman" pitchFamily="18" charset="0"/>
                <a:ea typeface="Arial Unicode MS" pitchFamily="34" charset="-128"/>
                <a:cs typeface="Times New Roman" pitchFamily="18" charset="0"/>
              </a:rPr>
              <a:t> </a:t>
            </a:r>
            <a:r>
              <a:rPr lang="en-US" altLang="zh-CN" dirty="0">
                <a:solidFill>
                  <a:srgbClr val="0033CC"/>
                </a:solidFill>
              </a:rPr>
              <a:t> </a:t>
            </a:r>
            <a:r>
              <a:rPr lang="en-US" altLang="zh-CN" sz="2800" dirty="0">
                <a:solidFill>
                  <a:prstClr val="black"/>
                </a:solidFill>
              </a:rPr>
              <a:t>               </a:t>
            </a:r>
            <a:r>
              <a:rPr lang="en-US" altLang="zh-CN" sz="2400" b="1" dirty="0">
                <a:solidFill>
                  <a:srgbClr val="0033CC"/>
                </a:solidFill>
                <a:latin typeface="Times New Roman" pitchFamily="18" charset="0"/>
                <a:ea typeface="Arial Unicode MS" pitchFamily="34" charset="-128"/>
                <a:cs typeface="Arial Unicode MS" pitchFamily="34" charset="-128"/>
              </a:rPr>
              <a:t>root</a:t>
            </a:r>
            <a:endParaRPr lang="zh-CN" altLang="en-US" sz="2400" b="1" dirty="0">
              <a:solidFill>
                <a:srgbClr val="0033CC"/>
              </a:solidFill>
              <a:latin typeface="Times New Roman" pitchFamily="18" charset="0"/>
              <a:ea typeface="Arial Unicode MS" pitchFamily="34" charset="-128"/>
              <a:cs typeface="Arial Unicode MS" pitchFamily="34" charset="-128"/>
            </a:endParaRPr>
          </a:p>
        </p:txBody>
      </p:sp>
      <p:sp>
        <p:nvSpPr>
          <p:cNvPr id="19" name="Rectangle 18"/>
          <p:cNvSpPr/>
          <p:nvPr/>
        </p:nvSpPr>
        <p:spPr>
          <a:xfrm>
            <a:off x="3752195" y="643409"/>
            <a:ext cx="6280758" cy="1754326"/>
          </a:xfrm>
          <a:prstGeom prst="rect">
            <a:avLst/>
          </a:prstGeom>
          <a:noFill/>
        </p:spPr>
        <p:txBody>
          <a:bodyPr wrap="none" lIns="91440" tIns="45720" rIns="91440" bIns="45720">
            <a:spAutoFit/>
          </a:bodyPr>
          <a:lstStyle/>
          <a:p>
            <a:pPr algn="ctr"/>
            <a:r>
              <a:rPr lang="zh-CN" altLang="en-US" sz="5400" b="1"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rPr>
              <a:t>指事</a:t>
            </a:r>
            <a:r>
              <a:rPr lang="en-US" altLang="zh-CN" sz="5400" b="1" dirty="0"/>
              <a:t>Self-explanatory</a:t>
            </a:r>
          </a:p>
          <a:p>
            <a:pPr algn="ctr"/>
            <a:endParaRPr lang="en-US" sz="5400" b="1"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endParaRPr>
          </a:p>
        </p:txBody>
      </p:sp>
      <p:sp>
        <p:nvSpPr>
          <p:cNvPr id="20" name="TextBox 19"/>
          <p:cNvSpPr txBox="1"/>
          <p:nvPr/>
        </p:nvSpPr>
        <p:spPr>
          <a:xfrm>
            <a:off x="4125264" y="120189"/>
            <a:ext cx="2796885" cy="523220"/>
          </a:xfrm>
          <a:prstGeom prst="rect">
            <a:avLst/>
          </a:prstGeom>
          <a:noFill/>
        </p:spPr>
        <p:txBody>
          <a:bodyPr wrap="square" rtlCol="0">
            <a:spAutoFit/>
          </a:bodyPr>
          <a:lstStyle/>
          <a:p>
            <a:r>
              <a:rPr lang="en-GB" sz="2800" b="1" dirty="0" err="1">
                <a:solidFill>
                  <a:prstClr val="black"/>
                </a:solidFill>
                <a:latin typeface="Times New Roman" panose="02020603050405020304" pitchFamily="18" charset="0"/>
                <a:cs typeface="Times New Roman" panose="02020603050405020304" pitchFamily="18" charset="0"/>
              </a:rPr>
              <a:t>zhǐ</a:t>
            </a:r>
            <a:r>
              <a:rPr lang="en-GB" sz="2800" b="1" dirty="0">
                <a:solidFill>
                  <a:prstClr val="black"/>
                </a:solidFill>
                <a:latin typeface="Times New Roman" panose="02020603050405020304" pitchFamily="18" charset="0"/>
                <a:cs typeface="Times New Roman" panose="02020603050405020304" pitchFamily="18" charset="0"/>
              </a:rPr>
              <a:t> </a:t>
            </a:r>
            <a:r>
              <a:rPr lang="en-GB" sz="2800" b="1" dirty="0" err="1">
                <a:solidFill>
                  <a:prstClr val="black"/>
                </a:solidFill>
                <a:latin typeface="Times New Roman" panose="02020603050405020304" pitchFamily="18" charset="0"/>
                <a:cs typeface="Times New Roman" panose="02020603050405020304" pitchFamily="18" charset="0"/>
              </a:rPr>
              <a:t>shì</a:t>
            </a:r>
            <a:endParaRPr lang="en-GB" sz="2800" b="1" dirty="0">
              <a:solidFill>
                <a:prstClr val="black"/>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r="82046" b="70197"/>
          <a:stretch/>
        </p:blipFill>
        <p:spPr>
          <a:xfrm>
            <a:off x="3740511" y="4737994"/>
            <a:ext cx="1611848" cy="1549016"/>
          </a:xfrm>
          <a:prstGeom prst="rect">
            <a:avLst/>
          </a:prstGeom>
        </p:spPr>
      </p:pic>
      <p:pic>
        <p:nvPicPr>
          <p:cNvPr id="22" name="Picture 21"/>
          <p:cNvPicPr>
            <a:picLocks noChangeAspect="1"/>
          </p:cNvPicPr>
          <p:nvPr/>
        </p:nvPicPr>
        <p:blipFill rotWithShape="1">
          <a:blip r:embed="rId3">
            <a:extLst>
              <a:ext uri="{28A0092B-C50C-407E-A947-70E740481C1C}">
                <a14:useLocalDpi xmlns:a14="http://schemas.microsoft.com/office/drawing/2010/main" val="0"/>
              </a:ext>
            </a:extLst>
          </a:blip>
          <a:srcRect t="30710" r="83514" b="38580"/>
          <a:stretch/>
        </p:blipFill>
        <p:spPr>
          <a:xfrm>
            <a:off x="4007769" y="3312538"/>
            <a:ext cx="1077335" cy="1161831"/>
          </a:xfrm>
          <a:prstGeom prst="rect">
            <a:avLst/>
          </a:prstGeom>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3334" r="65358"/>
          <a:stretch/>
        </p:blipFill>
        <p:spPr>
          <a:xfrm>
            <a:off x="2002070" y="2798763"/>
            <a:ext cx="1113249" cy="1724224"/>
          </a:xfrm>
          <a:prstGeom prst="rect">
            <a:avLst/>
          </a:prstGeom>
          <a:ln>
            <a:noFill/>
          </a:ln>
          <a:effectLst>
            <a:softEdge rad="112500"/>
          </a:effectLst>
        </p:spPr>
      </p:pic>
      <p:pic>
        <p:nvPicPr>
          <p:cNvPr id="5" name="Picture 4"/>
          <p:cNvPicPr>
            <a:picLocks noChangeAspect="1"/>
          </p:cNvPicPr>
          <p:nvPr/>
        </p:nvPicPr>
        <p:blipFill rotWithShape="1">
          <a:blip r:embed="rId5">
            <a:extLst>
              <a:ext uri="{28A0092B-C50C-407E-A947-70E740481C1C}">
                <a14:useLocalDpi xmlns:a14="http://schemas.microsoft.com/office/drawing/2010/main" val="0"/>
              </a:ext>
            </a:extLst>
          </a:blip>
          <a:srcRect t="10921" r="68952"/>
          <a:stretch/>
        </p:blipFill>
        <p:spPr>
          <a:xfrm>
            <a:off x="1594130" y="4830482"/>
            <a:ext cx="1458730" cy="1636713"/>
          </a:xfrm>
          <a:prstGeom prst="rect">
            <a:avLst/>
          </a:prstGeom>
          <a:ln>
            <a:noFill/>
          </a:ln>
          <a:effectLst>
            <a:softEdge rad="112500"/>
          </a:effectLst>
        </p:spPr>
      </p:pic>
      <p:sp>
        <p:nvSpPr>
          <p:cNvPr id="6" name="Right Arrow 5"/>
          <p:cNvSpPr/>
          <p:nvPr/>
        </p:nvSpPr>
        <p:spPr>
          <a:xfrm>
            <a:off x="3082555" y="3784129"/>
            <a:ext cx="586136" cy="4025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3" name="Right Arrow 22"/>
          <p:cNvSpPr/>
          <p:nvPr/>
        </p:nvSpPr>
        <p:spPr>
          <a:xfrm>
            <a:off x="3071664" y="5383957"/>
            <a:ext cx="586136" cy="4025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Tree>
    <p:extLst>
      <p:ext uri="{BB962C8B-B14F-4D97-AF65-F5344CB8AC3E}">
        <p14:creationId xmlns:p14="http://schemas.microsoft.com/office/powerpoint/2010/main" val="1596663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anim calcmode="lin" valueType="num">
                                      <p:cBhvr additive="base">
                                        <p:cTn id="19" dur="500" fill="hold"/>
                                        <p:tgtEl>
                                          <p:spTgt spid="23"/>
                                        </p:tgtEl>
                                        <p:attrNameLst>
                                          <p:attrName>ppt_x</p:attrName>
                                        </p:attrNameLst>
                                      </p:cBhvr>
                                      <p:tavLst>
                                        <p:tav tm="0">
                                          <p:val>
                                            <p:strVal val="#ppt_x"/>
                                          </p:val>
                                        </p:tav>
                                        <p:tav tm="100000">
                                          <p:val>
                                            <p:strVal val="#ppt_x"/>
                                          </p:val>
                                        </p:tav>
                                      </p:tavLst>
                                    </p:anim>
                                    <p:anim calcmode="lin" valueType="num">
                                      <p:cBhvr additive="base">
                                        <p:cTn id="2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barn(inVertical)">
                                      <p:cBhvr>
                                        <p:cTn id="25" dur="500"/>
                                        <p:tgtEl>
                                          <p:spTgt spid="22"/>
                                        </p:tgtEl>
                                      </p:cBhvr>
                                    </p:animEffect>
                                  </p:childTnLst>
                                </p:cTn>
                              </p:par>
                              <p:par>
                                <p:cTn id="26" presetID="16" presetClass="entr" presetSubtype="21" fill="hold" nodeType="with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barn(inVertical)">
                                      <p:cBhvr>
                                        <p:cTn id="28" dur="500"/>
                                        <p:tgtEl>
                                          <p:spTgt spid="2"/>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ipe(down)">
                                      <p:cBhvr>
                                        <p:cTn id="33" dur="500"/>
                                        <p:tgtEl>
                                          <p:spTgt spid="17"/>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wipe(down)">
                                      <p:cBhvr>
                                        <p:cTn id="3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6" grpId="0" animBg="1"/>
      <p:bldP spid="2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2" descr="renI"/>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87689" y="1196753"/>
            <a:ext cx="5267325" cy="395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18876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dirty="0">
                <a:solidFill>
                  <a:prstClr val="black"/>
                </a:solidFill>
                <a:latin typeface="微软雅黑" pitchFamily="34" charset="-122"/>
                <a:ea typeface="微软雅黑" pitchFamily="34" charset="-122"/>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3" name="Rectangle 12"/>
          <p:cNvSpPr/>
          <p:nvPr/>
        </p:nvSpPr>
        <p:spPr>
          <a:xfrm>
            <a:off x="3685252" y="548680"/>
            <a:ext cx="5246949"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altLang="zh-CN" sz="5400" b="1"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latin typeface="Comic Sans MS" panose="030F0702030302020204" pitchFamily="66" charset="0"/>
                <a:cs typeface="Times New Roman" panose="02020603050405020304" pitchFamily="18" charset="0"/>
              </a:rPr>
              <a:t>Can you guess?</a:t>
            </a:r>
            <a:endParaRPr lang="en-US" sz="5400" b="1"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latin typeface="Comic Sans MS" panose="030F0702030302020204" pitchFamily="66" charset="0"/>
              <a:cs typeface="Times New Roman" panose="02020603050405020304" pitchFamily="18" charset="0"/>
            </a:endParaRPr>
          </a:p>
        </p:txBody>
      </p:sp>
      <p:sp>
        <p:nvSpPr>
          <p:cNvPr id="14" name="Rectangle 13"/>
          <p:cNvSpPr/>
          <p:nvPr/>
        </p:nvSpPr>
        <p:spPr>
          <a:xfrm>
            <a:off x="3487120" y="2337098"/>
            <a:ext cx="880369" cy="923330"/>
          </a:xfrm>
          <a:prstGeom prst="rect">
            <a:avLst/>
          </a:prstGeom>
          <a:noFill/>
        </p:spPr>
        <p:txBody>
          <a:bodyPr wrap="none" lIns="91440" tIns="45720" rIns="91440" bIns="45720">
            <a:spAutoFit/>
          </a:bodyPr>
          <a:lstStyle/>
          <a:p>
            <a:pPr algn="ctr"/>
            <a:r>
              <a:rPr lang="zh-CN" altLang="en-US" sz="5400" b="1"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rPr>
              <a:t>一</a:t>
            </a:r>
            <a:endParaRPr lang="en-US" sz="5400" b="1"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endParaRPr>
          </a:p>
        </p:txBody>
      </p:sp>
      <p:sp>
        <p:nvSpPr>
          <p:cNvPr id="15" name="Rectangle 14"/>
          <p:cNvSpPr/>
          <p:nvPr/>
        </p:nvSpPr>
        <p:spPr>
          <a:xfrm>
            <a:off x="3490196" y="3890665"/>
            <a:ext cx="880369" cy="923330"/>
          </a:xfrm>
          <a:prstGeom prst="rect">
            <a:avLst/>
          </a:prstGeom>
          <a:noFill/>
        </p:spPr>
        <p:txBody>
          <a:bodyPr wrap="none" lIns="91440" tIns="45720" rIns="91440" bIns="45720">
            <a:spAutoFit/>
          </a:bodyPr>
          <a:lstStyle/>
          <a:p>
            <a:pPr algn="ctr"/>
            <a:r>
              <a:rPr lang="zh-CN" altLang="en-US" sz="5400" b="1"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rPr>
              <a:t>上</a:t>
            </a:r>
            <a:endParaRPr lang="en-US" sz="5400" b="1"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endParaRPr>
          </a:p>
        </p:txBody>
      </p:sp>
      <p:sp>
        <p:nvSpPr>
          <p:cNvPr id="16" name="Rectangle 15"/>
          <p:cNvSpPr/>
          <p:nvPr/>
        </p:nvSpPr>
        <p:spPr>
          <a:xfrm>
            <a:off x="6223483" y="3908960"/>
            <a:ext cx="880369" cy="923330"/>
          </a:xfrm>
          <a:prstGeom prst="rect">
            <a:avLst/>
          </a:prstGeom>
          <a:noFill/>
        </p:spPr>
        <p:txBody>
          <a:bodyPr wrap="none" lIns="91440" tIns="45720" rIns="91440" bIns="45720">
            <a:spAutoFit/>
          </a:bodyPr>
          <a:lstStyle/>
          <a:p>
            <a:pPr algn="ctr"/>
            <a:r>
              <a:rPr lang="zh-CN" altLang="en-US" sz="5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rPr>
              <a:t>下</a:t>
            </a:r>
            <a:endParaRPr lang="en-US" sz="5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endParaRPr>
          </a:p>
        </p:txBody>
      </p:sp>
      <p:sp>
        <p:nvSpPr>
          <p:cNvPr id="17" name="Rectangle 16"/>
          <p:cNvSpPr/>
          <p:nvPr/>
        </p:nvSpPr>
        <p:spPr>
          <a:xfrm>
            <a:off x="6870254" y="2277070"/>
            <a:ext cx="880369" cy="923330"/>
          </a:xfrm>
          <a:prstGeom prst="rect">
            <a:avLst/>
          </a:prstGeom>
          <a:noFill/>
        </p:spPr>
        <p:txBody>
          <a:bodyPr wrap="none" lIns="91440" tIns="45720" rIns="91440" bIns="45720">
            <a:spAutoFit/>
          </a:bodyPr>
          <a:lstStyle/>
          <a:p>
            <a:pPr algn="ctr"/>
            <a:r>
              <a:rPr lang="zh-CN" altLang="en-US" sz="5400" b="1" cap="all"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rPr>
              <a:t>二</a:t>
            </a:r>
            <a:endParaRPr lang="en-US" sz="5400" b="1" cap="all"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endParaRPr>
          </a:p>
        </p:txBody>
      </p:sp>
      <p:sp>
        <p:nvSpPr>
          <p:cNvPr id="18" name="Rectangle 17"/>
          <p:cNvSpPr/>
          <p:nvPr/>
        </p:nvSpPr>
        <p:spPr>
          <a:xfrm>
            <a:off x="6400801" y="5181600"/>
            <a:ext cx="880369"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zh-CN" altLang="en-US" sz="5400" b="1"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rPr>
              <a:t>末</a:t>
            </a:r>
            <a:endParaRPr lang="en-US" sz="5400" b="1"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endParaRP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t="-4050" r="78651" b="83172"/>
          <a:stretch/>
        </p:blipFill>
        <p:spPr>
          <a:xfrm>
            <a:off x="4643338" y="2451432"/>
            <a:ext cx="754409" cy="513080"/>
          </a:xfrm>
          <a:prstGeom prst="rect">
            <a:avLst/>
          </a:prstGeom>
        </p:spPr>
      </p:pic>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57526" r="75540" b="21237"/>
          <a:stretch/>
        </p:blipFill>
        <p:spPr>
          <a:xfrm>
            <a:off x="4504963" y="4025305"/>
            <a:ext cx="864363" cy="521890"/>
          </a:xfrm>
          <a:prstGeom prst="rect">
            <a:avLst/>
          </a:prstGeom>
        </p:spPr>
      </p:pic>
      <p:pic>
        <p:nvPicPr>
          <p:cNvPr id="20" name="Picture 19"/>
          <p:cNvPicPr>
            <a:picLocks noChangeAspect="1"/>
          </p:cNvPicPr>
          <p:nvPr/>
        </p:nvPicPr>
        <p:blipFill rotWithShape="1">
          <a:blip r:embed="rId3">
            <a:extLst>
              <a:ext uri="{28A0092B-C50C-407E-A947-70E740481C1C}">
                <a14:useLocalDpi xmlns:a14="http://schemas.microsoft.com/office/drawing/2010/main" val="0"/>
              </a:ext>
            </a:extLst>
          </a:blip>
          <a:srcRect t="82878" r="76674" b="-3656"/>
          <a:stretch/>
        </p:blipFill>
        <p:spPr>
          <a:xfrm>
            <a:off x="7153398" y="3903022"/>
            <a:ext cx="824292" cy="510639"/>
          </a:xfrm>
          <a:prstGeom prst="rect">
            <a:avLst/>
          </a:prstGeom>
        </p:spPr>
      </p:pic>
      <p:sp>
        <p:nvSpPr>
          <p:cNvPr id="21" name="TextBox 20"/>
          <p:cNvSpPr txBox="1"/>
          <p:nvPr/>
        </p:nvSpPr>
        <p:spPr>
          <a:xfrm>
            <a:off x="5369326" y="2365782"/>
            <a:ext cx="1324171" cy="584775"/>
          </a:xfrm>
          <a:prstGeom prst="rect">
            <a:avLst/>
          </a:prstGeom>
          <a:noFill/>
        </p:spPr>
        <p:txBody>
          <a:bodyPr wrap="square" rtlCol="0">
            <a:spAutoFit/>
          </a:bodyPr>
          <a:lstStyle/>
          <a:p>
            <a:r>
              <a:rPr lang="en-US" altLang="zh-CN" sz="3200" b="1" dirty="0">
                <a:solidFill>
                  <a:prstClr val="black"/>
                </a:solidFill>
                <a:latin typeface="Comic Sans MS" panose="030F0702030302020204" pitchFamily="66" charset="0"/>
                <a:cs typeface="Times New Roman" panose="02020603050405020304" pitchFamily="18" charset="0"/>
              </a:rPr>
              <a:t>one</a:t>
            </a:r>
            <a:endParaRPr lang="en-US" sz="3200" b="1" dirty="0">
              <a:solidFill>
                <a:prstClr val="black"/>
              </a:solidFill>
              <a:latin typeface="Comic Sans MS" panose="030F0702030302020204" pitchFamily="66" charset="0"/>
              <a:cs typeface="Times New Roman" panose="02020603050405020304" pitchFamily="18" charset="0"/>
            </a:endParaRPr>
          </a:p>
        </p:txBody>
      </p:sp>
      <p:sp>
        <p:nvSpPr>
          <p:cNvPr id="22" name="TextBox 21"/>
          <p:cNvSpPr txBox="1"/>
          <p:nvPr/>
        </p:nvSpPr>
        <p:spPr>
          <a:xfrm>
            <a:off x="5211665" y="4023226"/>
            <a:ext cx="1324171" cy="584775"/>
          </a:xfrm>
          <a:prstGeom prst="rect">
            <a:avLst/>
          </a:prstGeom>
          <a:noFill/>
        </p:spPr>
        <p:txBody>
          <a:bodyPr wrap="square" rtlCol="0">
            <a:spAutoFit/>
          </a:bodyPr>
          <a:lstStyle/>
          <a:p>
            <a:r>
              <a:rPr lang="en-US" altLang="zh-CN" sz="3200" b="1" dirty="0">
                <a:solidFill>
                  <a:prstClr val="black"/>
                </a:solidFill>
                <a:latin typeface="Comic Sans MS" panose="030F0702030302020204" pitchFamily="66" charset="0"/>
                <a:cs typeface="Times New Roman" panose="02020603050405020304" pitchFamily="18" charset="0"/>
              </a:rPr>
              <a:t>up</a:t>
            </a:r>
            <a:endParaRPr lang="en-US" sz="3200" b="1" dirty="0">
              <a:solidFill>
                <a:prstClr val="black"/>
              </a:solidFill>
              <a:latin typeface="Comic Sans MS" panose="030F0702030302020204" pitchFamily="66" charset="0"/>
              <a:cs typeface="Times New Roman" panose="02020603050405020304" pitchFamily="18" charset="0"/>
            </a:endParaRPr>
          </a:p>
        </p:txBody>
      </p:sp>
      <p:sp>
        <p:nvSpPr>
          <p:cNvPr id="23" name="TextBox 22"/>
          <p:cNvSpPr txBox="1"/>
          <p:nvPr/>
        </p:nvSpPr>
        <p:spPr>
          <a:xfrm>
            <a:off x="8095457" y="3886201"/>
            <a:ext cx="1324171" cy="584775"/>
          </a:xfrm>
          <a:prstGeom prst="rect">
            <a:avLst/>
          </a:prstGeom>
          <a:noFill/>
        </p:spPr>
        <p:txBody>
          <a:bodyPr wrap="square" rtlCol="0">
            <a:spAutoFit/>
          </a:bodyPr>
          <a:lstStyle/>
          <a:p>
            <a:r>
              <a:rPr lang="en-US" altLang="zh-CN" sz="3200" b="1" dirty="0">
                <a:solidFill>
                  <a:prstClr val="black"/>
                </a:solidFill>
                <a:latin typeface="Comic Sans MS" panose="030F0702030302020204" pitchFamily="66" charset="0"/>
                <a:cs typeface="Times New Roman" panose="02020603050405020304" pitchFamily="18" charset="0"/>
              </a:rPr>
              <a:t>down</a:t>
            </a:r>
            <a:endParaRPr lang="en-US" sz="3200" b="1" dirty="0">
              <a:solidFill>
                <a:prstClr val="black"/>
              </a:solidFill>
              <a:latin typeface="Comic Sans MS" panose="030F0702030302020204" pitchFamily="66" charset="0"/>
              <a:cs typeface="Times New Roman" panose="02020603050405020304" pitchFamily="18" charset="0"/>
            </a:endParaRPr>
          </a:p>
        </p:txBody>
      </p:sp>
      <p:sp>
        <p:nvSpPr>
          <p:cNvPr id="24" name="TextBox 23"/>
          <p:cNvSpPr txBox="1"/>
          <p:nvPr/>
        </p:nvSpPr>
        <p:spPr>
          <a:xfrm>
            <a:off x="8080143" y="2446348"/>
            <a:ext cx="1324171" cy="584775"/>
          </a:xfrm>
          <a:prstGeom prst="rect">
            <a:avLst/>
          </a:prstGeom>
          <a:noFill/>
        </p:spPr>
        <p:txBody>
          <a:bodyPr wrap="square" rtlCol="0">
            <a:spAutoFit/>
          </a:bodyPr>
          <a:lstStyle/>
          <a:p>
            <a:r>
              <a:rPr lang="en-US" altLang="zh-CN" sz="3200" b="1" dirty="0">
                <a:solidFill>
                  <a:prstClr val="black"/>
                </a:solidFill>
                <a:latin typeface="Comic Sans MS" panose="030F0702030302020204" pitchFamily="66" charset="0"/>
                <a:cs typeface="Times New Roman" panose="02020603050405020304" pitchFamily="18" charset="0"/>
              </a:rPr>
              <a:t>two</a:t>
            </a:r>
            <a:endParaRPr lang="en-US" sz="3200" b="1" dirty="0">
              <a:solidFill>
                <a:prstClr val="black"/>
              </a:solidFill>
              <a:latin typeface="Comic Sans MS" panose="030F0702030302020204" pitchFamily="66" charset="0"/>
              <a:cs typeface="Times New Roman" panose="02020603050405020304" pitchFamily="18" charset="0"/>
            </a:endParaRPr>
          </a:p>
        </p:txBody>
      </p:sp>
      <p:pic>
        <p:nvPicPr>
          <p:cNvPr id="26" name="Picture 4"/>
          <p:cNvPicPr>
            <a:picLocks noChangeAspect="1"/>
          </p:cNvPicPr>
          <p:nvPr/>
        </p:nvPicPr>
        <p:blipFill rotWithShape="1">
          <a:blip r:embed="rId4">
            <a:extLst>
              <a:ext uri="{28A0092B-C50C-407E-A947-70E740481C1C}">
                <a14:useLocalDpi xmlns:a14="http://schemas.microsoft.com/office/drawing/2010/main" val="0"/>
              </a:ext>
            </a:extLst>
          </a:blip>
          <a:srcRect t="10921" r="68952"/>
          <a:stretch/>
        </p:blipFill>
        <p:spPr>
          <a:xfrm>
            <a:off x="7631212" y="5181601"/>
            <a:ext cx="1458730" cy="1374817"/>
          </a:xfrm>
          <a:prstGeom prst="rect">
            <a:avLst/>
          </a:prstGeom>
          <a:ln>
            <a:noFill/>
          </a:ln>
          <a:effectLst>
            <a:softEdge rad="112500"/>
          </a:effectLst>
        </p:spPr>
      </p:pic>
      <p:cxnSp>
        <p:nvCxnSpPr>
          <p:cNvPr id="6" name="直接连接符 5"/>
          <p:cNvCxnSpPr/>
          <p:nvPr/>
        </p:nvCxnSpPr>
        <p:spPr>
          <a:xfrm>
            <a:off x="8066189" y="5298976"/>
            <a:ext cx="384771"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27" name="TextBox 4"/>
          <p:cNvSpPr txBox="1">
            <a:spLocks noChangeArrowheads="1"/>
          </p:cNvSpPr>
          <p:nvPr/>
        </p:nvSpPr>
        <p:spPr bwMode="auto">
          <a:xfrm>
            <a:off x="2209801" y="5233988"/>
            <a:ext cx="3887787" cy="101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zh-CN" altLang="en-US" sz="2800" dirty="0">
                <a:solidFill>
                  <a:prstClr val="black"/>
                </a:solidFill>
              </a:rPr>
              <a:t>木</a:t>
            </a:r>
            <a:r>
              <a:rPr lang="en-GB" altLang="en-US" sz="2800" dirty="0">
                <a:solidFill>
                  <a:prstClr val="black"/>
                </a:solidFill>
              </a:rPr>
              <a:t>(</a:t>
            </a:r>
            <a:r>
              <a:rPr lang="en-GB" altLang="en-US" sz="2800" dirty="0" err="1">
                <a:solidFill>
                  <a:prstClr val="black"/>
                </a:solidFill>
              </a:rPr>
              <a:t>mù</a:t>
            </a:r>
            <a:r>
              <a:rPr lang="en-GB" altLang="en-US" sz="2800" dirty="0">
                <a:solidFill>
                  <a:prstClr val="black"/>
                </a:solidFill>
              </a:rPr>
              <a:t>) </a:t>
            </a:r>
            <a:r>
              <a:rPr lang="en-US" altLang="zh-CN" sz="2800" dirty="0">
                <a:solidFill>
                  <a:prstClr val="black"/>
                </a:solidFill>
              </a:rPr>
              <a:t>+ </a:t>
            </a:r>
            <a:r>
              <a:rPr lang="zh-CN" altLang="en-US" sz="2800" dirty="0">
                <a:solidFill>
                  <a:prstClr val="black"/>
                </a:solidFill>
              </a:rPr>
              <a:t>一</a:t>
            </a:r>
            <a:r>
              <a:rPr lang="en-US" altLang="zh-CN" sz="2800" dirty="0">
                <a:solidFill>
                  <a:prstClr val="black"/>
                </a:solidFill>
              </a:rPr>
              <a:t>=</a:t>
            </a:r>
            <a:r>
              <a:rPr lang="zh-CN" altLang="en-US" sz="2800" dirty="0">
                <a:solidFill>
                  <a:prstClr val="black"/>
                </a:solidFill>
              </a:rPr>
              <a:t>本</a:t>
            </a:r>
            <a:r>
              <a:rPr lang="en-US" altLang="zh-CN" sz="2800" dirty="0">
                <a:solidFill>
                  <a:prstClr val="black"/>
                </a:solidFill>
              </a:rPr>
              <a:t>(</a:t>
            </a:r>
            <a:r>
              <a:rPr lang="en-GB" altLang="zh-CN" sz="2800" dirty="0" err="1">
                <a:solidFill>
                  <a:prstClr val="black"/>
                </a:solidFill>
              </a:rPr>
              <a:t>běn</a:t>
            </a:r>
            <a:r>
              <a:rPr lang="en-GB" altLang="zh-CN" sz="2800" dirty="0">
                <a:solidFill>
                  <a:prstClr val="black"/>
                </a:solidFill>
              </a:rPr>
              <a:t>)</a:t>
            </a:r>
          </a:p>
          <a:p>
            <a:pPr eaLnBrk="1" hangingPunct="1">
              <a:spcBef>
                <a:spcPct val="0"/>
              </a:spcBef>
              <a:buFontTx/>
              <a:buNone/>
            </a:pPr>
            <a:r>
              <a:rPr lang="en-US" altLang="zh-CN" sz="2400" dirty="0">
                <a:solidFill>
                  <a:prstClr val="black"/>
                </a:solidFill>
                <a:latin typeface="Times New Roman" pitchFamily="18" charset="0"/>
                <a:ea typeface="Arial Unicode MS" pitchFamily="34" charset="-128"/>
                <a:cs typeface="Times New Roman" pitchFamily="18" charset="0"/>
              </a:rPr>
              <a:t>   </a:t>
            </a:r>
            <a:r>
              <a:rPr lang="en-US" altLang="zh-CN" sz="2400" b="1" dirty="0">
                <a:solidFill>
                  <a:srgbClr val="0033CC"/>
                </a:solidFill>
                <a:latin typeface="Times New Roman" pitchFamily="18" charset="0"/>
                <a:ea typeface="Arial Unicode MS" pitchFamily="34" charset="-128"/>
                <a:cs typeface="Times New Roman" pitchFamily="18" charset="0"/>
              </a:rPr>
              <a:t>tree</a:t>
            </a:r>
            <a:r>
              <a:rPr lang="en-US" altLang="zh-CN" sz="2800" dirty="0">
                <a:solidFill>
                  <a:srgbClr val="0033CC"/>
                </a:solidFill>
                <a:latin typeface="Times New Roman" pitchFamily="18" charset="0"/>
                <a:ea typeface="Arial Unicode MS" pitchFamily="34" charset="-128"/>
                <a:cs typeface="Times New Roman" pitchFamily="18" charset="0"/>
              </a:rPr>
              <a:t> </a:t>
            </a:r>
            <a:r>
              <a:rPr lang="en-US" altLang="zh-CN" dirty="0">
                <a:solidFill>
                  <a:srgbClr val="0033CC"/>
                </a:solidFill>
              </a:rPr>
              <a:t> </a:t>
            </a:r>
            <a:r>
              <a:rPr lang="en-US" altLang="zh-CN" sz="2800" dirty="0">
                <a:solidFill>
                  <a:prstClr val="black"/>
                </a:solidFill>
              </a:rPr>
              <a:t>               </a:t>
            </a:r>
            <a:r>
              <a:rPr lang="en-US" altLang="zh-CN" sz="2400" b="1" dirty="0">
                <a:solidFill>
                  <a:srgbClr val="0033CC"/>
                </a:solidFill>
                <a:latin typeface="Times New Roman" pitchFamily="18" charset="0"/>
                <a:ea typeface="Arial Unicode MS" pitchFamily="34" charset="-128"/>
                <a:cs typeface="Arial Unicode MS" pitchFamily="34" charset="-128"/>
              </a:rPr>
              <a:t>root</a:t>
            </a:r>
            <a:endParaRPr lang="zh-CN" altLang="en-US" sz="2400" b="1" dirty="0">
              <a:solidFill>
                <a:srgbClr val="0033CC"/>
              </a:solidFill>
              <a:latin typeface="Times New Roman" pitchFamily="18" charset="0"/>
              <a:ea typeface="Arial Unicode MS" pitchFamily="34" charset="-128"/>
              <a:cs typeface="Arial Unicode MS" pitchFamily="34" charset="-128"/>
            </a:endParaRPr>
          </a:p>
        </p:txBody>
      </p:sp>
      <p:sp>
        <p:nvSpPr>
          <p:cNvPr id="28" name="TextBox 27"/>
          <p:cNvSpPr txBox="1"/>
          <p:nvPr/>
        </p:nvSpPr>
        <p:spPr>
          <a:xfrm>
            <a:off x="9191430" y="5435026"/>
            <a:ext cx="1324171" cy="584775"/>
          </a:xfrm>
          <a:prstGeom prst="rect">
            <a:avLst/>
          </a:prstGeom>
          <a:noFill/>
        </p:spPr>
        <p:txBody>
          <a:bodyPr wrap="square" rtlCol="0">
            <a:spAutoFit/>
          </a:bodyPr>
          <a:lstStyle/>
          <a:p>
            <a:r>
              <a:rPr lang="en-US" altLang="zh-CN" sz="3200" b="1" dirty="0">
                <a:solidFill>
                  <a:prstClr val="black"/>
                </a:solidFill>
                <a:latin typeface="Comic Sans MS" panose="030F0702030302020204" pitchFamily="66" charset="0"/>
                <a:cs typeface="Times New Roman" panose="02020603050405020304" pitchFamily="18" charset="0"/>
              </a:rPr>
              <a:t>last</a:t>
            </a:r>
            <a:endParaRPr lang="en-US" sz="3200" b="1" dirty="0">
              <a:solidFill>
                <a:prstClr val="black"/>
              </a:solidFill>
              <a:latin typeface="Comic Sans MS" panose="030F0702030302020204" pitchFamily="66" charset="0"/>
              <a:cs typeface="Times New Roman" panose="02020603050405020304" pitchFamily="18" charset="0"/>
            </a:endParaRPr>
          </a:p>
        </p:txBody>
      </p:sp>
    </p:spTree>
    <p:extLst>
      <p:ext uri="{BB962C8B-B14F-4D97-AF65-F5344CB8AC3E}">
        <p14:creationId xmlns:p14="http://schemas.microsoft.com/office/powerpoint/2010/main" val="57498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par>
                                <p:cTn id="11" presetID="16" presetClass="entr" presetSubtype="21"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barn(inVertical)">
                                      <p:cBhvr>
                                        <p:cTn id="13" dur="500"/>
                                        <p:tgtEl>
                                          <p:spTgt spid="20"/>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1000"/>
                                        <p:tgtEl>
                                          <p:spTgt spid="21"/>
                                        </p:tgtEl>
                                      </p:cBhvr>
                                    </p:animEffect>
                                    <p:anim calcmode="lin" valueType="num">
                                      <p:cBhvr>
                                        <p:cTn id="19" dur="1000" fill="hold"/>
                                        <p:tgtEl>
                                          <p:spTgt spid="21"/>
                                        </p:tgtEl>
                                        <p:attrNameLst>
                                          <p:attrName>ppt_x</p:attrName>
                                        </p:attrNameLst>
                                      </p:cBhvr>
                                      <p:tavLst>
                                        <p:tav tm="0">
                                          <p:val>
                                            <p:strVal val="#ppt_x"/>
                                          </p:val>
                                        </p:tav>
                                        <p:tav tm="100000">
                                          <p:val>
                                            <p:strVal val="#ppt_x"/>
                                          </p:val>
                                        </p:tav>
                                      </p:tavLst>
                                    </p:anim>
                                    <p:anim calcmode="lin" valueType="num">
                                      <p:cBhvr>
                                        <p:cTn id="20" dur="1000" fill="hold"/>
                                        <p:tgtEl>
                                          <p:spTgt spid="21"/>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22"/>
                                        </p:tgtEl>
                                        <p:attrNameLst>
                                          <p:attrName>style.visibility</p:attrName>
                                        </p:attrNameLst>
                                      </p:cBhvr>
                                      <p:to>
                                        <p:strVal val="visible"/>
                                      </p:to>
                                    </p:set>
                                    <p:animEffect transition="in" filter="fade">
                                      <p:cBhvr>
                                        <p:cTn id="23" dur="1000"/>
                                        <p:tgtEl>
                                          <p:spTgt spid="22"/>
                                        </p:tgtEl>
                                      </p:cBhvr>
                                    </p:animEffect>
                                    <p:anim calcmode="lin" valueType="num">
                                      <p:cBhvr>
                                        <p:cTn id="24" dur="1000" fill="hold"/>
                                        <p:tgtEl>
                                          <p:spTgt spid="22"/>
                                        </p:tgtEl>
                                        <p:attrNameLst>
                                          <p:attrName>ppt_x</p:attrName>
                                        </p:attrNameLst>
                                      </p:cBhvr>
                                      <p:tavLst>
                                        <p:tav tm="0">
                                          <p:val>
                                            <p:strVal val="#ppt_x"/>
                                          </p:val>
                                        </p:tav>
                                        <p:tav tm="100000">
                                          <p:val>
                                            <p:strVal val="#ppt_x"/>
                                          </p:val>
                                        </p:tav>
                                      </p:tavLst>
                                    </p:anim>
                                    <p:anim calcmode="lin" valueType="num">
                                      <p:cBhvr>
                                        <p:cTn id="25" dur="1000" fill="hold"/>
                                        <p:tgtEl>
                                          <p:spTgt spid="22"/>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fade">
                                      <p:cBhvr>
                                        <p:cTn id="28" dur="1000"/>
                                        <p:tgtEl>
                                          <p:spTgt spid="23"/>
                                        </p:tgtEl>
                                      </p:cBhvr>
                                    </p:animEffect>
                                    <p:anim calcmode="lin" valueType="num">
                                      <p:cBhvr>
                                        <p:cTn id="29" dur="1000" fill="hold"/>
                                        <p:tgtEl>
                                          <p:spTgt spid="23"/>
                                        </p:tgtEl>
                                        <p:attrNameLst>
                                          <p:attrName>ppt_x</p:attrName>
                                        </p:attrNameLst>
                                      </p:cBhvr>
                                      <p:tavLst>
                                        <p:tav tm="0">
                                          <p:val>
                                            <p:strVal val="#ppt_x"/>
                                          </p:val>
                                        </p:tav>
                                        <p:tav tm="100000">
                                          <p:val>
                                            <p:strVal val="#ppt_x"/>
                                          </p:val>
                                        </p:tav>
                                      </p:tavLst>
                                    </p:anim>
                                    <p:anim calcmode="lin" valueType="num">
                                      <p:cBhvr>
                                        <p:cTn id="30" dur="1000" fill="hold"/>
                                        <p:tgtEl>
                                          <p:spTgt spid="23"/>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1000"/>
                                        <p:tgtEl>
                                          <p:spTgt spid="24"/>
                                        </p:tgtEl>
                                      </p:cBhvr>
                                    </p:animEffect>
                                    <p:anim calcmode="lin" valueType="num">
                                      <p:cBhvr>
                                        <p:cTn id="34" dur="1000" fill="hold"/>
                                        <p:tgtEl>
                                          <p:spTgt spid="24"/>
                                        </p:tgtEl>
                                        <p:attrNameLst>
                                          <p:attrName>ppt_x</p:attrName>
                                        </p:attrNameLst>
                                      </p:cBhvr>
                                      <p:tavLst>
                                        <p:tav tm="0">
                                          <p:val>
                                            <p:strVal val="#ppt_x"/>
                                          </p:val>
                                        </p:tav>
                                        <p:tav tm="100000">
                                          <p:val>
                                            <p:strVal val="#ppt_x"/>
                                          </p:val>
                                        </p:tav>
                                      </p:tavLst>
                                    </p:anim>
                                    <p:anim calcmode="lin" valueType="num">
                                      <p:cBhvr>
                                        <p:cTn id="35"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fade">
                                      <p:cBhvr>
                                        <p:cTn id="40" dur="1000"/>
                                        <p:tgtEl>
                                          <p:spTgt spid="6"/>
                                        </p:tgtEl>
                                      </p:cBhvr>
                                    </p:animEffect>
                                    <p:anim calcmode="lin" valueType="num">
                                      <p:cBhvr>
                                        <p:cTn id="41" dur="1000" fill="hold"/>
                                        <p:tgtEl>
                                          <p:spTgt spid="6"/>
                                        </p:tgtEl>
                                        <p:attrNameLst>
                                          <p:attrName>ppt_x</p:attrName>
                                        </p:attrNameLst>
                                      </p:cBhvr>
                                      <p:tavLst>
                                        <p:tav tm="0">
                                          <p:val>
                                            <p:strVal val="#ppt_x"/>
                                          </p:val>
                                        </p:tav>
                                        <p:tav tm="100000">
                                          <p:val>
                                            <p:strVal val="#ppt_x"/>
                                          </p:val>
                                        </p:tav>
                                      </p:tavLst>
                                    </p:anim>
                                    <p:anim calcmode="lin" valueType="num">
                                      <p:cBhvr>
                                        <p:cTn id="42" dur="1000" fill="hold"/>
                                        <p:tgtEl>
                                          <p:spTgt spid="6"/>
                                        </p:tgtEl>
                                        <p:attrNameLst>
                                          <p:attrName>ppt_y</p:attrName>
                                        </p:attrNameLst>
                                      </p:cBhvr>
                                      <p:tavLst>
                                        <p:tav tm="0">
                                          <p:val>
                                            <p:strVal val="#ppt_y+.1"/>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6"/>
                                        </p:tgtEl>
                                        <p:attrNameLst>
                                          <p:attrName>style.visibility</p:attrName>
                                        </p:attrNameLst>
                                      </p:cBhvr>
                                      <p:to>
                                        <p:strVal val="visible"/>
                                      </p:to>
                                    </p:set>
                                    <p:anim calcmode="lin" valueType="num">
                                      <p:cBhvr additive="base">
                                        <p:cTn id="45" dur="500" fill="hold"/>
                                        <p:tgtEl>
                                          <p:spTgt spid="26"/>
                                        </p:tgtEl>
                                        <p:attrNameLst>
                                          <p:attrName>ppt_x</p:attrName>
                                        </p:attrNameLst>
                                      </p:cBhvr>
                                      <p:tavLst>
                                        <p:tav tm="0">
                                          <p:val>
                                            <p:strVal val="#ppt_x"/>
                                          </p:val>
                                        </p:tav>
                                        <p:tav tm="100000">
                                          <p:val>
                                            <p:strVal val="#ppt_x"/>
                                          </p:val>
                                        </p:tav>
                                      </p:tavLst>
                                    </p:anim>
                                    <p:anim calcmode="lin" valueType="num">
                                      <p:cBhvr additive="base">
                                        <p:cTn id="46" dur="500" fill="hold"/>
                                        <p:tgtEl>
                                          <p:spTgt spid="26"/>
                                        </p:tgtEl>
                                        <p:attrNameLst>
                                          <p:attrName>ppt_y</p:attrName>
                                        </p:attrNameLst>
                                      </p:cBhvr>
                                      <p:tavLst>
                                        <p:tav tm="0">
                                          <p:val>
                                            <p:strVal val="1+#ppt_h/2"/>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28"/>
                                        </p:tgtEl>
                                        <p:attrNameLst>
                                          <p:attrName>style.visibility</p:attrName>
                                        </p:attrNameLst>
                                      </p:cBhvr>
                                      <p:to>
                                        <p:strVal val="visible"/>
                                      </p:to>
                                    </p:set>
                                    <p:animEffect transition="in" filter="fade">
                                      <p:cBhvr>
                                        <p:cTn id="49" dur="1000"/>
                                        <p:tgtEl>
                                          <p:spTgt spid="28"/>
                                        </p:tgtEl>
                                      </p:cBhvr>
                                    </p:animEffect>
                                    <p:anim calcmode="lin" valueType="num">
                                      <p:cBhvr>
                                        <p:cTn id="50" dur="1000" fill="hold"/>
                                        <p:tgtEl>
                                          <p:spTgt spid="28"/>
                                        </p:tgtEl>
                                        <p:attrNameLst>
                                          <p:attrName>ppt_x</p:attrName>
                                        </p:attrNameLst>
                                      </p:cBhvr>
                                      <p:tavLst>
                                        <p:tav tm="0">
                                          <p:val>
                                            <p:strVal val="#ppt_x"/>
                                          </p:val>
                                        </p:tav>
                                        <p:tav tm="100000">
                                          <p:val>
                                            <p:strVal val="#ppt_x"/>
                                          </p:val>
                                        </p:tav>
                                      </p:tavLst>
                                    </p:anim>
                                    <p:anim calcmode="lin" valueType="num">
                                      <p:cBhvr>
                                        <p:cTn id="51"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23" grpId="0"/>
      <p:bldP spid="24" grpId="0"/>
      <p:bldP spid="2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dirty="0">
                <a:solidFill>
                  <a:prstClr val="black"/>
                </a:solidFill>
                <a:latin typeface="微软雅黑" pitchFamily="34" charset="-122"/>
                <a:ea typeface="微软雅黑" pitchFamily="34" charset="-122"/>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0" name="TextBox 2"/>
          <p:cNvSpPr txBox="1">
            <a:spLocks noChangeArrowheads="1"/>
          </p:cNvSpPr>
          <p:nvPr/>
        </p:nvSpPr>
        <p:spPr bwMode="auto">
          <a:xfrm>
            <a:off x="2695623" y="3470275"/>
            <a:ext cx="770572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lgn="just" eaLnBrk="1" hangingPunct="1">
              <a:spcBef>
                <a:spcPct val="0"/>
              </a:spcBef>
              <a:buFontTx/>
              <a:buNone/>
            </a:pPr>
            <a:endParaRPr lang="en-US" altLang="zh-CN" sz="2400" dirty="0">
              <a:solidFill>
                <a:prstClr val="black"/>
              </a:solidFill>
              <a:latin typeface="Comic Sans MS" panose="030F0702030302020204" pitchFamily="66" charset="0"/>
              <a:ea typeface="Arial Unicode MS" pitchFamily="34" charset="-128"/>
              <a:cs typeface="Times New Roman" pitchFamily="18" charset="0"/>
            </a:endParaRPr>
          </a:p>
          <a:p>
            <a:pPr algn="just" eaLnBrk="1" hangingPunct="1">
              <a:spcBef>
                <a:spcPct val="0"/>
              </a:spcBef>
              <a:buFontTx/>
              <a:buNone/>
            </a:pPr>
            <a:r>
              <a:rPr lang="en-US" altLang="zh-CN" sz="2400" dirty="0">
                <a:solidFill>
                  <a:prstClr val="black"/>
                </a:solidFill>
                <a:latin typeface="Comic Sans MS" panose="030F0702030302020204" pitchFamily="66" charset="0"/>
                <a:ea typeface="Arial Unicode MS" pitchFamily="34" charset="-128"/>
                <a:cs typeface="Times New Roman" pitchFamily="18" charset="0"/>
              </a:rPr>
              <a:t>For example:</a:t>
            </a:r>
          </a:p>
          <a:p>
            <a:pPr algn="just" eaLnBrk="1" hangingPunct="1">
              <a:spcBef>
                <a:spcPct val="0"/>
              </a:spcBef>
              <a:buFontTx/>
              <a:buNone/>
            </a:pPr>
            <a:r>
              <a:rPr lang="zh-CN" altLang="en-US" sz="2400" dirty="0">
                <a:solidFill>
                  <a:prstClr val="black"/>
                </a:solidFill>
                <a:latin typeface="Comic Sans MS" panose="030F0702030302020204" pitchFamily="66" charset="0"/>
                <a:ea typeface="Arial Unicode MS" pitchFamily="34" charset="-128"/>
                <a:cs typeface="Times New Roman" pitchFamily="18" charset="0"/>
              </a:rPr>
              <a:t>日</a:t>
            </a:r>
            <a:r>
              <a:rPr lang="en-US" altLang="zh-CN" sz="2400" dirty="0">
                <a:solidFill>
                  <a:prstClr val="black"/>
                </a:solidFill>
                <a:latin typeface="Comic Sans MS" panose="030F0702030302020204" pitchFamily="66" charset="0"/>
                <a:ea typeface="Arial Unicode MS" pitchFamily="34" charset="-128"/>
                <a:cs typeface="Times New Roman" pitchFamily="18" charset="0"/>
              </a:rPr>
              <a:t>(</a:t>
            </a:r>
            <a:r>
              <a:rPr lang="en-US" altLang="zh-CN" sz="2400" dirty="0" err="1">
                <a:solidFill>
                  <a:prstClr val="black"/>
                </a:solidFill>
                <a:latin typeface="Comic Sans MS" panose="030F0702030302020204" pitchFamily="66" charset="0"/>
                <a:ea typeface="Arial Unicode MS" pitchFamily="34" charset="-128"/>
                <a:cs typeface="Times New Roman" pitchFamily="18" charset="0"/>
              </a:rPr>
              <a:t>rì</a:t>
            </a:r>
            <a:r>
              <a:rPr lang="en-US" altLang="zh-CN" sz="2400" dirty="0">
                <a:solidFill>
                  <a:prstClr val="black"/>
                </a:solidFill>
                <a:latin typeface="Comic Sans MS" panose="030F0702030302020204" pitchFamily="66" charset="0"/>
                <a:ea typeface="Arial Unicode MS" pitchFamily="34" charset="-128"/>
                <a:cs typeface="Times New Roman" pitchFamily="18" charset="0"/>
              </a:rPr>
              <a:t>) </a:t>
            </a:r>
            <a:r>
              <a:rPr lang="en-US" altLang="zh-CN" sz="2400" b="1" dirty="0">
                <a:solidFill>
                  <a:srgbClr val="0033CC"/>
                </a:solidFill>
                <a:latin typeface="Comic Sans MS" panose="030F0702030302020204" pitchFamily="66" charset="0"/>
                <a:ea typeface="Arial Unicode MS" pitchFamily="34" charset="-128"/>
                <a:cs typeface="Times New Roman" pitchFamily="18" charset="0"/>
              </a:rPr>
              <a:t>sun</a:t>
            </a:r>
            <a:r>
              <a:rPr lang="en-US" altLang="zh-CN" sz="2400" dirty="0">
                <a:solidFill>
                  <a:prstClr val="black"/>
                </a:solidFill>
                <a:latin typeface="Comic Sans MS" panose="030F0702030302020204" pitchFamily="66" charset="0"/>
                <a:ea typeface="Arial Unicode MS" pitchFamily="34" charset="-128"/>
                <a:cs typeface="Times New Roman" pitchFamily="18" charset="0"/>
              </a:rPr>
              <a:t> +</a:t>
            </a:r>
            <a:r>
              <a:rPr lang="zh-CN" altLang="en-US" sz="2400" dirty="0">
                <a:solidFill>
                  <a:prstClr val="black"/>
                </a:solidFill>
                <a:latin typeface="Comic Sans MS" panose="030F0702030302020204" pitchFamily="66" charset="0"/>
                <a:ea typeface="Arial Unicode MS" pitchFamily="34" charset="-128"/>
                <a:cs typeface="Times New Roman" pitchFamily="18" charset="0"/>
              </a:rPr>
              <a:t>月</a:t>
            </a:r>
            <a:r>
              <a:rPr lang="en-US" altLang="zh-CN" sz="2400" dirty="0">
                <a:solidFill>
                  <a:prstClr val="black"/>
                </a:solidFill>
                <a:latin typeface="Comic Sans MS" panose="030F0702030302020204" pitchFamily="66" charset="0"/>
                <a:ea typeface="Arial Unicode MS" pitchFamily="34" charset="-128"/>
                <a:cs typeface="Times New Roman" pitchFamily="18" charset="0"/>
              </a:rPr>
              <a:t>(</a:t>
            </a:r>
            <a:r>
              <a:rPr lang="en-GB" altLang="zh-CN" sz="2400" dirty="0" err="1">
                <a:solidFill>
                  <a:prstClr val="black"/>
                </a:solidFill>
                <a:latin typeface="Comic Sans MS" panose="030F0702030302020204" pitchFamily="66" charset="0"/>
                <a:ea typeface="Arial Unicode MS" pitchFamily="34" charset="-128"/>
                <a:cs typeface="Times New Roman" pitchFamily="18" charset="0"/>
              </a:rPr>
              <a:t>yuè</a:t>
            </a:r>
            <a:r>
              <a:rPr lang="en-GB" altLang="zh-CN" sz="2400" dirty="0">
                <a:solidFill>
                  <a:prstClr val="black"/>
                </a:solidFill>
                <a:latin typeface="Comic Sans MS" panose="030F0702030302020204" pitchFamily="66" charset="0"/>
                <a:ea typeface="Arial Unicode MS" pitchFamily="34" charset="-128"/>
                <a:cs typeface="Times New Roman" pitchFamily="18" charset="0"/>
              </a:rPr>
              <a:t>) </a:t>
            </a:r>
            <a:r>
              <a:rPr lang="en-GB" altLang="zh-CN" sz="2400" b="1" dirty="0">
                <a:solidFill>
                  <a:srgbClr val="0033CC"/>
                </a:solidFill>
                <a:latin typeface="Comic Sans MS" panose="030F0702030302020204" pitchFamily="66" charset="0"/>
                <a:ea typeface="Arial Unicode MS" pitchFamily="34" charset="-128"/>
                <a:cs typeface="Times New Roman" pitchFamily="18" charset="0"/>
              </a:rPr>
              <a:t>noon=</a:t>
            </a:r>
            <a:r>
              <a:rPr lang="en-GB" altLang="zh-CN" sz="2400" dirty="0">
                <a:solidFill>
                  <a:prstClr val="black"/>
                </a:solidFill>
                <a:latin typeface="Comic Sans MS" panose="030F0702030302020204" pitchFamily="66" charset="0"/>
                <a:ea typeface="Arial Unicode MS" pitchFamily="34" charset="-128"/>
                <a:cs typeface="Times New Roman" pitchFamily="18" charset="0"/>
              </a:rPr>
              <a:t>             </a:t>
            </a:r>
            <a:r>
              <a:rPr lang="zh-CN" altLang="en-US" sz="2400" dirty="0">
                <a:solidFill>
                  <a:prstClr val="black"/>
                </a:solidFill>
                <a:latin typeface="Comic Sans MS" panose="030F0702030302020204" pitchFamily="66" charset="0"/>
                <a:ea typeface="Arial Unicode MS" pitchFamily="34" charset="-128"/>
                <a:cs typeface="Times New Roman" pitchFamily="18" charset="0"/>
              </a:rPr>
              <a:t>明 </a:t>
            </a:r>
            <a:r>
              <a:rPr lang="en-US" altLang="zh-CN" sz="2400" dirty="0">
                <a:solidFill>
                  <a:prstClr val="black"/>
                </a:solidFill>
                <a:latin typeface="Comic Sans MS" panose="030F0702030302020204" pitchFamily="66" charset="0"/>
                <a:ea typeface="Arial Unicode MS" pitchFamily="34" charset="-128"/>
                <a:cs typeface="Times New Roman" pitchFamily="18" charset="0"/>
              </a:rPr>
              <a:t>(</a:t>
            </a:r>
            <a:r>
              <a:rPr lang="en-US" altLang="zh-CN" sz="2400" dirty="0" err="1">
                <a:solidFill>
                  <a:prstClr val="black"/>
                </a:solidFill>
                <a:latin typeface="Comic Sans MS" panose="030F0702030302020204" pitchFamily="66" charset="0"/>
                <a:ea typeface="Arial Unicode MS" pitchFamily="34" charset="-128"/>
                <a:cs typeface="Times New Roman" pitchFamily="18" charset="0"/>
              </a:rPr>
              <a:t>míng</a:t>
            </a:r>
            <a:r>
              <a:rPr lang="en-US" altLang="zh-CN" sz="2400" dirty="0">
                <a:solidFill>
                  <a:prstClr val="black"/>
                </a:solidFill>
                <a:latin typeface="Comic Sans MS" panose="030F0702030302020204" pitchFamily="66" charset="0"/>
                <a:ea typeface="Arial Unicode MS" pitchFamily="34" charset="-128"/>
                <a:cs typeface="Times New Roman" pitchFamily="18" charset="0"/>
              </a:rPr>
              <a:t> )</a:t>
            </a:r>
            <a:endParaRPr lang="en-US" altLang="zh-CN" sz="2400" b="1" dirty="0">
              <a:solidFill>
                <a:srgbClr val="0033CC"/>
              </a:solidFill>
              <a:latin typeface="Comic Sans MS" panose="030F0702030302020204" pitchFamily="66" charset="0"/>
              <a:ea typeface="Arial Unicode MS" pitchFamily="34" charset="-128"/>
              <a:cs typeface="Times New Roman" pitchFamily="18" charset="0"/>
            </a:endParaRPr>
          </a:p>
          <a:p>
            <a:pPr algn="just" eaLnBrk="1" hangingPunct="1">
              <a:spcBef>
                <a:spcPct val="0"/>
              </a:spcBef>
              <a:buFontTx/>
              <a:buNone/>
            </a:pPr>
            <a:endParaRPr lang="en-US" altLang="zh-CN" sz="2400" dirty="0">
              <a:solidFill>
                <a:prstClr val="black"/>
              </a:solidFill>
              <a:latin typeface="Comic Sans MS" panose="030F0702030302020204" pitchFamily="66" charset="0"/>
              <a:ea typeface="Arial Unicode MS" pitchFamily="34" charset="-128"/>
              <a:cs typeface="Times New Roman" pitchFamily="18" charset="0"/>
            </a:endParaRPr>
          </a:p>
          <a:p>
            <a:pPr algn="just" eaLnBrk="1" hangingPunct="1">
              <a:spcBef>
                <a:spcPct val="0"/>
              </a:spcBef>
              <a:buFontTx/>
              <a:buNone/>
            </a:pPr>
            <a:endParaRPr lang="zh-CN" altLang="en-US" sz="2400" dirty="0">
              <a:solidFill>
                <a:prstClr val="black"/>
              </a:solidFill>
              <a:latin typeface="Comic Sans MS" panose="030F0702030302020204" pitchFamily="66" charset="0"/>
              <a:ea typeface="Arial Unicode MS" pitchFamily="34" charset="-128"/>
              <a:cs typeface="Arial Unicode MS" pitchFamily="34" charset="-128"/>
            </a:endParaRPr>
          </a:p>
        </p:txBody>
      </p:sp>
      <p:sp>
        <p:nvSpPr>
          <p:cNvPr id="11" name="TextBox 10"/>
          <p:cNvSpPr txBox="1"/>
          <p:nvPr/>
        </p:nvSpPr>
        <p:spPr>
          <a:xfrm>
            <a:off x="2911523" y="1885950"/>
            <a:ext cx="7489825" cy="1200150"/>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US" altLang="zh-CN" sz="2400" dirty="0">
                <a:solidFill>
                  <a:prstClr val="black"/>
                </a:solidFill>
                <a:latin typeface="Comic Sans MS" panose="030F0702030302020204" pitchFamily="66" charset="0"/>
                <a:ea typeface="Arial Unicode MS" pitchFamily="34" charset="-122"/>
                <a:cs typeface="Times New Roman" pitchFamily="18" charset="0"/>
              </a:rPr>
              <a:t>3. Another method of creating new characters is to integrate two or more existing characters to create a new character with a new meaning.</a:t>
            </a:r>
            <a:endParaRPr lang="en-GB" sz="2400" dirty="0">
              <a:solidFill>
                <a:prstClr val="black"/>
              </a:solidFill>
              <a:latin typeface="Comic Sans MS" panose="030F0702030302020204" pitchFamily="66" charset="0"/>
              <a:ea typeface="Arial Unicode MS" pitchFamily="34" charset="-122"/>
              <a:cs typeface="Times New Roman" pitchFamily="18" charset="0"/>
            </a:endParaRPr>
          </a:p>
        </p:txBody>
      </p:sp>
      <p:sp>
        <p:nvSpPr>
          <p:cNvPr id="12" name="Rectangle 11"/>
          <p:cNvSpPr/>
          <p:nvPr/>
        </p:nvSpPr>
        <p:spPr>
          <a:xfrm>
            <a:off x="3415695" y="657974"/>
            <a:ext cx="7217040" cy="1754326"/>
          </a:xfrm>
          <a:prstGeom prst="rect">
            <a:avLst/>
          </a:prstGeom>
          <a:noFill/>
        </p:spPr>
        <p:txBody>
          <a:bodyPr wrap="none" lIns="91440" tIns="45720" rIns="91440" bIns="45720">
            <a:spAutoFit/>
          </a:bodyPr>
          <a:lstStyle/>
          <a:p>
            <a:pPr algn="ctr"/>
            <a:r>
              <a:rPr lang="zh-CN" altLang="en-US" sz="5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rPr>
              <a:t>会意</a:t>
            </a:r>
            <a:r>
              <a:rPr lang="en-US" altLang="zh-CN" sz="5400" b="1" dirty="0"/>
              <a:t>Combined-meaning</a:t>
            </a:r>
          </a:p>
          <a:p>
            <a:pPr algn="ctr"/>
            <a:endParaRPr lang="en-US" sz="5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endParaRPr>
          </a:p>
        </p:txBody>
      </p:sp>
      <p:sp>
        <p:nvSpPr>
          <p:cNvPr id="13" name="TextBox 12"/>
          <p:cNvSpPr txBox="1"/>
          <p:nvPr/>
        </p:nvSpPr>
        <p:spPr>
          <a:xfrm>
            <a:off x="3733801" y="134754"/>
            <a:ext cx="1542305" cy="523220"/>
          </a:xfrm>
          <a:prstGeom prst="rect">
            <a:avLst/>
          </a:prstGeom>
          <a:noFill/>
        </p:spPr>
        <p:txBody>
          <a:bodyPr wrap="square" rtlCol="0">
            <a:spAutoFit/>
          </a:bodyPr>
          <a:lstStyle/>
          <a:p>
            <a:r>
              <a:rPr lang="en-GB" sz="2800" b="1" dirty="0" err="1">
                <a:solidFill>
                  <a:prstClr val="black"/>
                </a:solidFill>
                <a:latin typeface="Times New Roman" panose="02020603050405020304" pitchFamily="18" charset="0"/>
                <a:cs typeface="Times New Roman" panose="02020603050405020304" pitchFamily="18" charset="0"/>
              </a:rPr>
              <a:t>Huì</a:t>
            </a:r>
            <a:r>
              <a:rPr lang="en-GB" sz="2800" b="1" dirty="0">
                <a:solidFill>
                  <a:prstClr val="black"/>
                </a:solidFill>
                <a:latin typeface="Times New Roman" panose="02020603050405020304" pitchFamily="18" charset="0"/>
                <a:cs typeface="Times New Roman" panose="02020603050405020304" pitchFamily="18" charset="0"/>
              </a:rPr>
              <a:t> </a:t>
            </a:r>
            <a:r>
              <a:rPr lang="en-GB" sz="2800" b="1" dirty="0" err="1">
                <a:solidFill>
                  <a:prstClr val="black"/>
                </a:solidFill>
                <a:latin typeface="Times New Roman" panose="02020603050405020304" pitchFamily="18" charset="0"/>
                <a:cs typeface="Times New Roman" panose="02020603050405020304" pitchFamily="18" charset="0"/>
              </a:rPr>
              <a:t>yì</a:t>
            </a:r>
            <a:endParaRPr lang="en-GB" sz="2800" b="1" dirty="0">
              <a:solidFill>
                <a:prstClr val="black"/>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2695622" y="4809103"/>
            <a:ext cx="5632626" cy="461665"/>
          </a:xfrm>
          <a:prstGeom prst="rect">
            <a:avLst/>
          </a:prstGeom>
          <a:noFill/>
        </p:spPr>
        <p:txBody>
          <a:bodyPr wrap="square" rtlCol="0">
            <a:spAutoFit/>
          </a:bodyPr>
          <a:lstStyle/>
          <a:p>
            <a:pPr algn="just">
              <a:spcBef>
                <a:spcPct val="0"/>
              </a:spcBef>
            </a:pPr>
            <a:r>
              <a:rPr lang="zh-CN" altLang="en-US" sz="2400" dirty="0">
                <a:solidFill>
                  <a:prstClr val="black"/>
                </a:solidFill>
                <a:latin typeface="Comic Sans MS" panose="030F0702030302020204" pitchFamily="66" charset="0"/>
                <a:ea typeface="Arial Unicode MS" pitchFamily="34" charset="-128"/>
                <a:cs typeface="Times New Roman" pitchFamily="18" charset="0"/>
              </a:rPr>
              <a:t>木</a:t>
            </a:r>
            <a:r>
              <a:rPr lang="en-GB" altLang="zh-CN" sz="2400" dirty="0">
                <a:solidFill>
                  <a:prstClr val="black"/>
                </a:solidFill>
                <a:latin typeface="Comic Sans MS" panose="030F0702030302020204" pitchFamily="66" charset="0"/>
                <a:ea typeface="Arial Unicode MS" pitchFamily="34" charset="-128"/>
                <a:cs typeface="Times New Roman" pitchFamily="18" charset="0"/>
              </a:rPr>
              <a:t>(</a:t>
            </a:r>
            <a:r>
              <a:rPr lang="en-GB" altLang="zh-CN" sz="2400" dirty="0" err="1">
                <a:solidFill>
                  <a:prstClr val="black"/>
                </a:solidFill>
                <a:latin typeface="Comic Sans MS" panose="030F0702030302020204" pitchFamily="66" charset="0"/>
                <a:ea typeface="Arial Unicode MS" pitchFamily="34" charset="-128"/>
                <a:cs typeface="Times New Roman" pitchFamily="18" charset="0"/>
              </a:rPr>
              <a:t>mù</a:t>
            </a:r>
            <a:r>
              <a:rPr lang="en-GB" altLang="zh-CN" sz="2400" dirty="0">
                <a:solidFill>
                  <a:prstClr val="black"/>
                </a:solidFill>
                <a:latin typeface="Comic Sans MS" panose="030F0702030302020204" pitchFamily="66" charset="0"/>
                <a:ea typeface="Arial Unicode MS" pitchFamily="34" charset="-128"/>
                <a:cs typeface="Times New Roman" pitchFamily="18" charset="0"/>
              </a:rPr>
              <a:t>) </a:t>
            </a:r>
            <a:r>
              <a:rPr lang="en-US" altLang="zh-CN" sz="2400" dirty="0">
                <a:solidFill>
                  <a:prstClr val="black"/>
                </a:solidFill>
                <a:latin typeface="Comic Sans MS" panose="030F0702030302020204" pitchFamily="66" charset="0"/>
                <a:ea typeface="Arial Unicode MS" pitchFamily="34" charset="-128"/>
                <a:cs typeface="Times New Roman" pitchFamily="18" charset="0"/>
              </a:rPr>
              <a:t>+</a:t>
            </a:r>
            <a:r>
              <a:rPr lang="zh-CN" altLang="en-US" sz="2400" dirty="0">
                <a:solidFill>
                  <a:prstClr val="black"/>
                </a:solidFill>
                <a:latin typeface="Comic Sans MS" panose="030F0702030302020204" pitchFamily="66" charset="0"/>
                <a:ea typeface="Arial Unicode MS" pitchFamily="34" charset="-128"/>
                <a:cs typeface="Times New Roman" pitchFamily="18" charset="0"/>
              </a:rPr>
              <a:t>木</a:t>
            </a:r>
            <a:r>
              <a:rPr lang="en-GB" altLang="zh-CN" sz="2400" dirty="0">
                <a:solidFill>
                  <a:prstClr val="black"/>
                </a:solidFill>
                <a:latin typeface="Comic Sans MS" panose="030F0702030302020204" pitchFamily="66" charset="0"/>
                <a:cs typeface="Times New Roman" pitchFamily="18" charset="0"/>
              </a:rPr>
              <a:t>(</a:t>
            </a:r>
            <a:r>
              <a:rPr lang="en-GB" altLang="zh-CN" sz="2400" dirty="0" err="1">
                <a:solidFill>
                  <a:prstClr val="black"/>
                </a:solidFill>
                <a:latin typeface="Comic Sans MS" panose="030F0702030302020204" pitchFamily="66" charset="0"/>
                <a:cs typeface="Times New Roman" pitchFamily="18" charset="0"/>
              </a:rPr>
              <a:t>mù</a:t>
            </a:r>
            <a:r>
              <a:rPr lang="en-GB" altLang="zh-CN" sz="2400" dirty="0">
                <a:solidFill>
                  <a:prstClr val="black"/>
                </a:solidFill>
                <a:latin typeface="Comic Sans MS" panose="030F0702030302020204" pitchFamily="66" charset="0"/>
                <a:cs typeface="Times New Roman" pitchFamily="18" charset="0"/>
              </a:rPr>
              <a:t>) </a:t>
            </a:r>
            <a:r>
              <a:rPr lang="en-GB" altLang="zh-CN" sz="2400" b="1" dirty="0">
                <a:solidFill>
                  <a:srgbClr val="0033CC"/>
                </a:solidFill>
                <a:latin typeface="Comic Sans MS" panose="030F0702030302020204" pitchFamily="66" charset="0"/>
                <a:ea typeface="Arial Unicode MS" pitchFamily="34" charset="-128"/>
                <a:cs typeface="Times New Roman" pitchFamily="18" charset="0"/>
              </a:rPr>
              <a:t>tree, wood</a:t>
            </a:r>
            <a:r>
              <a:rPr lang="zh-CN" altLang="en-US" sz="2400" dirty="0">
                <a:solidFill>
                  <a:prstClr val="black"/>
                </a:solidFill>
                <a:latin typeface="Comic Sans MS" panose="030F0702030302020204" pitchFamily="66" charset="0"/>
                <a:ea typeface="Arial Unicode MS" pitchFamily="34" charset="-128"/>
                <a:cs typeface="Arial Unicode MS" pitchFamily="34" charset="-128"/>
              </a:rPr>
              <a:t> </a:t>
            </a:r>
            <a:r>
              <a:rPr lang="en-US" altLang="zh-CN" sz="2400" dirty="0">
                <a:solidFill>
                  <a:prstClr val="black"/>
                </a:solidFill>
                <a:latin typeface="Comic Sans MS" panose="030F0702030302020204" pitchFamily="66" charset="0"/>
                <a:ea typeface="Arial Unicode MS" pitchFamily="34" charset="-128"/>
                <a:cs typeface="Arial Unicode MS" pitchFamily="34" charset="-128"/>
              </a:rPr>
              <a:t>=</a:t>
            </a:r>
            <a:r>
              <a:rPr lang="zh-CN" altLang="en-US" sz="2400" dirty="0">
                <a:solidFill>
                  <a:prstClr val="black"/>
                </a:solidFill>
                <a:latin typeface="Comic Sans MS" panose="030F0702030302020204" pitchFamily="66" charset="0"/>
                <a:ea typeface="Arial Unicode MS" pitchFamily="34" charset="-128"/>
                <a:cs typeface="Arial Unicode MS" pitchFamily="34" charset="-128"/>
              </a:rPr>
              <a:t>      林 </a:t>
            </a:r>
            <a:r>
              <a:rPr lang="en-US" altLang="zh-CN" sz="2400" dirty="0">
                <a:solidFill>
                  <a:prstClr val="black"/>
                </a:solidFill>
                <a:latin typeface="Comic Sans MS" panose="030F0702030302020204" pitchFamily="66" charset="0"/>
                <a:ea typeface="Arial Unicode MS" pitchFamily="34" charset="-128"/>
                <a:cs typeface="Arial Unicode MS" pitchFamily="34" charset="-128"/>
              </a:rPr>
              <a:t>(</a:t>
            </a:r>
            <a:r>
              <a:rPr lang="en-US" altLang="zh-CN" sz="2400" dirty="0" err="1">
                <a:solidFill>
                  <a:prstClr val="black"/>
                </a:solidFill>
                <a:latin typeface="Comic Sans MS" panose="030F0702030302020204" pitchFamily="66" charset="0"/>
                <a:ea typeface="Arial Unicode MS" pitchFamily="34" charset="-128"/>
                <a:cs typeface="Arial Unicode MS" pitchFamily="34" charset="-128"/>
              </a:rPr>
              <a:t>lín</a:t>
            </a:r>
            <a:r>
              <a:rPr lang="en-US" altLang="zh-CN" sz="2400" dirty="0">
                <a:solidFill>
                  <a:prstClr val="black"/>
                </a:solidFill>
                <a:latin typeface="Comic Sans MS" panose="030F0702030302020204" pitchFamily="66" charset="0"/>
                <a:ea typeface="Arial Unicode MS" pitchFamily="34" charset="-128"/>
                <a:cs typeface="Arial Unicode MS" pitchFamily="34" charset="-128"/>
              </a:rPr>
              <a:t>)</a:t>
            </a:r>
            <a:endParaRPr lang="en-GB" altLang="zh-CN" sz="2400" dirty="0">
              <a:solidFill>
                <a:prstClr val="black"/>
              </a:solidFill>
              <a:latin typeface="Comic Sans MS" panose="030F0702030302020204" pitchFamily="66" charset="0"/>
              <a:ea typeface="Arial Unicode MS" pitchFamily="34" charset="-128"/>
              <a:cs typeface="Arial Unicode MS" pitchFamily="34" charset="-128"/>
            </a:endParaRPr>
          </a:p>
        </p:txBody>
      </p:sp>
      <p:sp>
        <p:nvSpPr>
          <p:cNvPr id="7" name="TextBox 6"/>
          <p:cNvSpPr txBox="1"/>
          <p:nvPr/>
        </p:nvSpPr>
        <p:spPr>
          <a:xfrm>
            <a:off x="8534400" y="4815012"/>
            <a:ext cx="1593508" cy="461665"/>
          </a:xfrm>
          <a:prstGeom prst="rect">
            <a:avLst/>
          </a:prstGeom>
          <a:noFill/>
        </p:spPr>
        <p:txBody>
          <a:bodyPr wrap="square" rtlCol="0">
            <a:spAutoFit/>
          </a:bodyPr>
          <a:lstStyle/>
          <a:p>
            <a:r>
              <a:rPr lang="en-GB" altLang="zh-CN" sz="2400" b="1" dirty="0">
                <a:solidFill>
                  <a:srgbClr val="0033CC"/>
                </a:solidFill>
                <a:latin typeface="Comic Sans MS" panose="030F0702030302020204" pitchFamily="66" charset="0"/>
                <a:ea typeface="Arial Unicode MS" pitchFamily="34" charset="-128"/>
                <a:cs typeface="Arial Unicode MS" pitchFamily="34" charset="-128"/>
              </a:rPr>
              <a:t>forest</a:t>
            </a:r>
            <a:r>
              <a:rPr lang="en-GB" altLang="zh-CN" sz="2400" b="1" dirty="0">
                <a:solidFill>
                  <a:srgbClr val="666666"/>
                </a:solidFill>
                <a:latin typeface="Comic Sans MS" panose="030F0702030302020204" pitchFamily="66" charset="0"/>
                <a:ea typeface="Arial Unicode MS" pitchFamily="34" charset="-128"/>
                <a:cs typeface="Arial Unicode MS" pitchFamily="34" charset="-128"/>
              </a:rPr>
              <a:t> </a:t>
            </a:r>
            <a:endParaRPr lang="zh-CN" altLang="en-US" sz="2400" b="1" dirty="0">
              <a:solidFill>
                <a:srgbClr val="666666"/>
              </a:solidFill>
              <a:latin typeface="Comic Sans MS" panose="030F0702030302020204" pitchFamily="66" charset="0"/>
              <a:ea typeface="Arial Unicode MS" pitchFamily="34" charset="-128"/>
              <a:cs typeface="Arial Unicode MS" pitchFamily="34" charset="-128"/>
            </a:endParaRPr>
          </a:p>
        </p:txBody>
      </p:sp>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12409" y="3043845"/>
            <a:ext cx="2997758" cy="1130561"/>
          </a:xfrm>
          <a:prstGeom prst="rect">
            <a:avLst/>
          </a:prstGeom>
          <a:ln>
            <a:noFill/>
          </a:ln>
          <a:effectLst>
            <a:softEdge rad="112500"/>
          </a:effectLst>
        </p:spPr>
      </p:pic>
      <p:sp>
        <p:nvSpPr>
          <p:cNvPr id="6" name="TextBox 5"/>
          <p:cNvSpPr txBox="1"/>
          <p:nvPr/>
        </p:nvSpPr>
        <p:spPr>
          <a:xfrm>
            <a:off x="9005416" y="4240362"/>
            <a:ext cx="1662585" cy="461665"/>
          </a:xfrm>
          <a:prstGeom prst="rect">
            <a:avLst/>
          </a:prstGeom>
          <a:noFill/>
        </p:spPr>
        <p:txBody>
          <a:bodyPr wrap="square" rtlCol="0">
            <a:spAutoFit/>
          </a:bodyPr>
          <a:lstStyle/>
          <a:p>
            <a:r>
              <a:rPr lang="en-US" altLang="zh-CN" sz="2400" b="1" dirty="0">
                <a:solidFill>
                  <a:srgbClr val="0033CC"/>
                </a:solidFill>
                <a:latin typeface="Comic Sans MS" panose="030F0702030302020204" pitchFamily="66" charset="0"/>
                <a:ea typeface="Arial Unicode MS" pitchFamily="34" charset="-128"/>
                <a:cs typeface="Times New Roman" pitchFamily="18" charset="0"/>
              </a:rPr>
              <a:t>bright</a:t>
            </a:r>
            <a:endParaRPr lang="zh-CN" altLang="en-US" sz="2400" dirty="0"/>
          </a:p>
        </p:txBody>
      </p:sp>
    </p:spTree>
    <p:extLst>
      <p:ext uri="{BB962C8B-B14F-4D97-AF65-F5344CB8AC3E}">
        <p14:creationId xmlns:p14="http://schemas.microsoft.com/office/powerpoint/2010/main" val="1453294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ipe(down)">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7"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dirty="0">
                <a:solidFill>
                  <a:prstClr val="black"/>
                </a:solidFill>
                <a:latin typeface="微软雅黑" pitchFamily="34" charset="-122"/>
                <a:ea typeface="微软雅黑" pitchFamily="34" charset="-122"/>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2" name="Rectangle 11"/>
          <p:cNvSpPr/>
          <p:nvPr/>
        </p:nvSpPr>
        <p:spPr>
          <a:xfrm>
            <a:off x="5456936" y="688995"/>
            <a:ext cx="1576073" cy="923330"/>
          </a:xfrm>
          <a:prstGeom prst="rect">
            <a:avLst/>
          </a:prstGeom>
          <a:noFill/>
        </p:spPr>
        <p:txBody>
          <a:bodyPr wrap="none" lIns="91440" tIns="45720" rIns="91440" bIns="45720">
            <a:spAutoFit/>
          </a:bodyPr>
          <a:lstStyle/>
          <a:p>
            <a:pPr algn="ctr"/>
            <a:r>
              <a:rPr lang="zh-CN" altLang="en-US" sz="5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rPr>
              <a:t>会意</a:t>
            </a:r>
            <a:endParaRPr lang="en-US" sz="5400" b="1"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endParaRPr>
          </a:p>
        </p:txBody>
      </p:sp>
      <p:sp>
        <p:nvSpPr>
          <p:cNvPr id="13" name="TextBox 12"/>
          <p:cNvSpPr txBox="1"/>
          <p:nvPr/>
        </p:nvSpPr>
        <p:spPr>
          <a:xfrm>
            <a:off x="5707451" y="332656"/>
            <a:ext cx="1542305" cy="523220"/>
          </a:xfrm>
          <a:prstGeom prst="rect">
            <a:avLst/>
          </a:prstGeom>
          <a:noFill/>
        </p:spPr>
        <p:txBody>
          <a:bodyPr wrap="square" rtlCol="0">
            <a:spAutoFit/>
          </a:bodyPr>
          <a:lstStyle/>
          <a:p>
            <a:r>
              <a:rPr lang="en-GB" sz="2800" b="1" dirty="0" err="1">
                <a:solidFill>
                  <a:prstClr val="black"/>
                </a:solidFill>
                <a:latin typeface="Times New Roman" panose="02020603050405020304" pitchFamily="18" charset="0"/>
                <a:cs typeface="Times New Roman" panose="02020603050405020304" pitchFamily="18" charset="0"/>
              </a:rPr>
              <a:t>huìyì</a:t>
            </a:r>
            <a:endParaRPr lang="en-GB" sz="2800" b="1" dirty="0">
              <a:solidFill>
                <a:prstClr val="black"/>
              </a:solidFill>
              <a:latin typeface="Times New Roman" panose="02020603050405020304" pitchFamily="18" charset="0"/>
              <a:cs typeface="Times New Roman" panose="02020603050405020304" pitchFamily="18" charset="0"/>
            </a:endParaRPr>
          </a:p>
        </p:txBody>
      </p:sp>
      <p:sp>
        <p:nvSpPr>
          <p:cNvPr id="4" name="Rectangle 3"/>
          <p:cNvSpPr/>
          <p:nvPr/>
        </p:nvSpPr>
        <p:spPr>
          <a:xfrm>
            <a:off x="3719737" y="2428875"/>
            <a:ext cx="880369"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zh-CN" altLang="en-US" sz="5400" b="1"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rPr>
              <a:t>休</a:t>
            </a:r>
            <a:endParaRPr lang="en-US" sz="5400" b="1"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endParaRPr>
          </a:p>
        </p:txBody>
      </p:sp>
      <p:sp>
        <p:nvSpPr>
          <p:cNvPr id="14" name="Rectangle 13"/>
          <p:cNvSpPr/>
          <p:nvPr/>
        </p:nvSpPr>
        <p:spPr>
          <a:xfrm>
            <a:off x="3689716" y="4466479"/>
            <a:ext cx="880369" cy="923330"/>
          </a:xfrm>
          <a:prstGeom prst="rect">
            <a:avLst/>
          </a:prstGeom>
          <a:noFill/>
        </p:spPr>
        <p:txBody>
          <a:bodyPr wrap="none" lIns="91440" tIns="45720" rIns="91440" bIns="45720">
            <a:spAutoFit/>
          </a:bodyPr>
          <a:lstStyle/>
          <a:p>
            <a:pPr algn="ctr"/>
            <a:r>
              <a:rPr lang="zh-CN" altLang="en-US" sz="5400" b="1" cap="all"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rPr>
              <a:t>炎</a:t>
            </a:r>
            <a:endParaRPr lang="en-US" sz="5400" b="1" cap="all"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06919" y="1914561"/>
            <a:ext cx="3076105" cy="2307079"/>
          </a:xfrm>
          <a:prstGeom prst="rect">
            <a:avLst/>
          </a:prstGeom>
          <a:ln>
            <a:noFill/>
          </a:ln>
          <a:effectLst>
            <a:softEdge rad="112500"/>
          </a:effectLst>
        </p:spPr>
      </p:pic>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r="1452" b="17742"/>
          <a:stretch/>
        </p:blipFill>
        <p:spPr>
          <a:xfrm>
            <a:off x="4758057" y="4466480"/>
            <a:ext cx="3390260" cy="857251"/>
          </a:xfrm>
          <a:prstGeom prst="rect">
            <a:avLst/>
          </a:prstGeom>
          <a:ln>
            <a:noFill/>
          </a:ln>
          <a:effectLst>
            <a:softEdge rad="112500"/>
          </a:effectLst>
        </p:spPr>
      </p:pic>
      <p:sp>
        <p:nvSpPr>
          <p:cNvPr id="15" name="TextBox 14"/>
          <p:cNvSpPr txBox="1"/>
          <p:nvPr/>
        </p:nvSpPr>
        <p:spPr>
          <a:xfrm>
            <a:off x="8148318" y="2454439"/>
            <a:ext cx="2844227" cy="584775"/>
          </a:xfrm>
          <a:prstGeom prst="rect">
            <a:avLst/>
          </a:prstGeom>
          <a:noFill/>
        </p:spPr>
        <p:txBody>
          <a:bodyPr wrap="square" rtlCol="0">
            <a:spAutoFit/>
          </a:bodyPr>
          <a:lstStyle/>
          <a:p>
            <a:r>
              <a:rPr lang="en-US" altLang="zh-CN" sz="3200" b="1" dirty="0">
                <a:solidFill>
                  <a:prstClr val="black"/>
                </a:solidFill>
                <a:latin typeface="Comic Sans MS" panose="030F0702030302020204" pitchFamily="66" charset="0"/>
                <a:cs typeface="Times New Roman" panose="02020603050405020304" pitchFamily="18" charset="0"/>
              </a:rPr>
              <a:t>h</a:t>
            </a:r>
            <a:r>
              <a:rPr lang="en-US" sz="3200" b="1" dirty="0">
                <a:solidFill>
                  <a:prstClr val="black"/>
                </a:solidFill>
                <a:latin typeface="Comic Sans MS" panose="030F0702030302020204" pitchFamily="66" charset="0"/>
                <a:cs typeface="Times New Roman" panose="02020603050405020304" pitchFamily="18" charset="0"/>
              </a:rPr>
              <a:t>ave a rest</a:t>
            </a:r>
          </a:p>
        </p:txBody>
      </p:sp>
      <p:sp>
        <p:nvSpPr>
          <p:cNvPr id="16" name="TextBox 15"/>
          <p:cNvSpPr txBox="1"/>
          <p:nvPr/>
        </p:nvSpPr>
        <p:spPr>
          <a:xfrm>
            <a:off x="8246364" y="4475525"/>
            <a:ext cx="1324171" cy="584775"/>
          </a:xfrm>
          <a:prstGeom prst="rect">
            <a:avLst/>
          </a:prstGeom>
          <a:noFill/>
        </p:spPr>
        <p:txBody>
          <a:bodyPr wrap="square" rtlCol="0">
            <a:spAutoFit/>
          </a:bodyPr>
          <a:lstStyle/>
          <a:p>
            <a:r>
              <a:rPr lang="en-US" altLang="zh-CN" sz="3200" b="1" dirty="0">
                <a:solidFill>
                  <a:prstClr val="black"/>
                </a:solidFill>
                <a:latin typeface="Comic Sans MS" panose="030F0702030302020204" pitchFamily="66" charset="0"/>
                <a:cs typeface="Times New Roman" panose="02020603050405020304" pitchFamily="18" charset="0"/>
              </a:rPr>
              <a:t>hot</a:t>
            </a:r>
            <a:endParaRPr lang="en-US" sz="3200" b="1" dirty="0">
              <a:solidFill>
                <a:prstClr val="black"/>
              </a:solidFill>
              <a:latin typeface="Comic Sans MS" panose="030F0702030302020204" pitchFamily="66" charset="0"/>
              <a:cs typeface="Times New Roman" panose="02020603050405020304" pitchFamily="18" charset="0"/>
            </a:endParaRPr>
          </a:p>
        </p:txBody>
      </p:sp>
    </p:spTree>
    <p:extLst>
      <p:ext uri="{BB962C8B-B14F-4D97-AF65-F5344CB8AC3E}">
        <p14:creationId xmlns:p14="http://schemas.microsoft.com/office/powerpoint/2010/main" val="2204848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ipe(down)">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down)">
                                      <p:cBhvr>
                                        <p:cTn id="15" dur="500"/>
                                        <p:tgtEl>
                                          <p:spTgt spid="2"/>
                                        </p:tgtEl>
                                      </p:cBhvr>
                                    </p:animEffect>
                                  </p:childTnLst>
                                </p:cTn>
                              </p:par>
                              <p:par>
                                <p:cTn id="16" presetID="22" presetClass="entr" presetSubtype="4"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additive="base">
                                        <p:cTn id="23" dur="500" fill="hold"/>
                                        <p:tgtEl>
                                          <p:spTgt spid="15"/>
                                        </p:tgtEl>
                                        <p:attrNameLst>
                                          <p:attrName>ppt_x</p:attrName>
                                        </p:attrNameLst>
                                      </p:cBhvr>
                                      <p:tavLst>
                                        <p:tav tm="0">
                                          <p:val>
                                            <p:strVal val="#ppt_x"/>
                                          </p:val>
                                        </p:tav>
                                        <p:tav tm="100000">
                                          <p:val>
                                            <p:strVal val="#ppt_x"/>
                                          </p:val>
                                        </p:tav>
                                      </p:tavLst>
                                    </p:anim>
                                    <p:anim calcmode="lin" valueType="num">
                                      <p:cBhvr additive="base">
                                        <p:cTn id="24" dur="500" fill="hold"/>
                                        <p:tgtEl>
                                          <p:spTgt spid="1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anim calcmode="lin" valueType="num">
                                      <p:cBhvr additive="base">
                                        <p:cTn id="27" dur="500" fill="hold"/>
                                        <p:tgtEl>
                                          <p:spTgt spid="16"/>
                                        </p:tgtEl>
                                        <p:attrNameLst>
                                          <p:attrName>ppt_x</p:attrName>
                                        </p:attrNameLst>
                                      </p:cBhvr>
                                      <p:tavLst>
                                        <p:tav tm="0">
                                          <p:val>
                                            <p:strVal val="#ppt_x"/>
                                          </p:val>
                                        </p:tav>
                                        <p:tav tm="100000">
                                          <p:val>
                                            <p:strVal val="#ppt_x"/>
                                          </p:val>
                                        </p:tav>
                                      </p:tavLst>
                                    </p:anim>
                                    <p:anim calcmode="lin" valueType="num">
                                      <p:cBhvr additive="base">
                                        <p:cTn id="2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5" grpId="0"/>
      <p:bldP spid="1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dirty="0">
                <a:solidFill>
                  <a:prstClr val="black"/>
                </a:solidFill>
                <a:latin typeface="微软雅黑" pitchFamily="34" charset="-122"/>
                <a:ea typeface="微软雅黑" pitchFamily="34" charset="-122"/>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0" name="TextBox 9"/>
          <p:cNvSpPr txBox="1"/>
          <p:nvPr/>
        </p:nvSpPr>
        <p:spPr>
          <a:xfrm>
            <a:off x="2204244" y="1663800"/>
            <a:ext cx="8208963" cy="2954655"/>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defRPr/>
            </a:pPr>
            <a:r>
              <a:rPr lang="en-US" altLang="en-US" sz="2400" dirty="0">
                <a:solidFill>
                  <a:srgbClr val="000000"/>
                </a:solidFill>
                <a:latin typeface="Comic Sans MS" panose="030F0702030302020204" pitchFamily="66" charset="0"/>
                <a:ea typeface="Arial Unicode MS" pitchFamily="34" charset="-128"/>
                <a:cs typeface="Times New Roman" pitchFamily="18" charset="0"/>
              </a:rPr>
              <a:t>4. With the expansion of civilization, a more complicated method of creating characters developed: </a:t>
            </a:r>
          </a:p>
          <a:p>
            <a:pPr eaLnBrk="1" hangingPunct="1">
              <a:defRPr/>
            </a:pPr>
            <a:r>
              <a:rPr lang="en-US" altLang="en-US" sz="2400" dirty="0">
                <a:solidFill>
                  <a:srgbClr val="000000"/>
                </a:solidFill>
                <a:latin typeface="Comic Sans MS" panose="030F0702030302020204" pitchFamily="66" charset="0"/>
                <a:ea typeface="Arial Unicode MS" pitchFamily="34" charset="-128"/>
                <a:cs typeface="Times New Roman" pitchFamily="18" charset="0"/>
              </a:rPr>
              <a:t>Select one existing character to indicate the pronunciation, and use another radical to indicate the meaning. </a:t>
            </a:r>
          </a:p>
          <a:p>
            <a:pPr eaLnBrk="1" hangingPunct="1">
              <a:defRPr/>
            </a:pPr>
            <a:r>
              <a:rPr lang="en-US" altLang="zh-CN" sz="2400" dirty="0">
                <a:solidFill>
                  <a:srgbClr val="000000"/>
                </a:solidFill>
                <a:latin typeface="Comic Sans MS" panose="030F0702030302020204" pitchFamily="66" charset="0"/>
                <a:ea typeface="Arial Unicode MS" pitchFamily="34" charset="-128"/>
                <a:cs typeface="Times New Roman" pitchFamily="18" charset="0"/>
              </a:rPr>
              <a:t> More than 90% of Chinese characters currently in use were  created in this way.</a:t>
            </a:r>
          </a:p>
          <a:p>
            <a:pPr eaLnBrk="1" hangingPunct="1">
              <a:defRPr/>
            </a:pPr>
            <a:endParaRPr lang="en-GB" altLang="en-US" dirty="0">
              <a:solidFill>
                <a:srgbClr val="000000"/>
              </a:solidFill>
              <a:latin typeface="Comic Sans MS" panose="030F0702030302020204" pitchFamily="66" charset="0"/>
              <a:ea typeface="Arial Unicode MS" pitchFamily="34" charset="-128"/>
            </a:endParaRPr>
          </a:p>
        </p:txBody>
      </p:sp>
      <p:sp>
        <p:nvSpPr>
          <p:cNvPr id="11" name="TextBox 4"/>
          <p:cNvSpPr txBox="1">
            <a:spLocks noChangeArrowheads="1"/>
          </p:cNvSpPr>
          <p:nvPr/>
        </p:nvSpPr>
        <p:spPr bwMode="auto">
          <a:xfrm>
            <a:off x="2394743" y="4653062"/>
            <a:ext cx="285115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en-US" altLang="zh-CN" sz="2400" dirty="0">
                <a:solidFill>
                  <a:prstClr val="black"/>
                </a:solidFill>
                <a:latin typeface="Times New Roman" pitchFamily="18" charset="0"/>
                <a:ea typeface="Arial Unicode MS" pitchFamily="34" charset="-128"/>
                <a:cs typeface="Times New Roman" pitchFamily="18" charset="0"/>
              </a:rPr>
              <a:t>For example:</a:t>
            </a:r>
          </a:p>
          <a:p>
            <a:pPr eaLnBrk="1" hangingPunct="1">
              <a:spcBef>
                <a:spcPct val="0"/>
              </a:spcBef>
              <a:buFontTx/>
              <a:buNone/>
            </a:pPr>
            <a:r>
              <a:rPr lang="zh-CN" altLang="en-US" sz="2400" dirty="0">
                <a:solidFill>
                  <a:prstClr val="black"/>
                </a:solidFill>
                <a:latin typeface="Times New Roman" pitchFamily="18" charset="0"/>
                <a:ea typeface="Arial Unicode MS" pitchFamily="34" charset="-128"/>
                <a:cs typeface="Times New Roman" pitchFamily="18" charset="0"/>
              </a:rPr>
              <a:t>水</a:t>
            </a:r>
            <a:r>
              <a:rPr lang="en-US" altLang="zh-CN" sz="2400" dirty="0">
                <a:solidFill>
                  <a:prstClr val="black"/>
                </a:solidFill>
                <a:latin typeface="Times New Roman" pitchFamily="18" charset="0"/>
                <a:ea typeface="Arial Unicode MS" pitchFamily="34" charset="-128"/>
                <a:cs typeface="Times New Roman" pitchFamily="18" charset="0"/>
              </a:rPr>
              <a:t>(</a:t>
            </a:r>
            <a:r>
              <a:rPr lang="en-GB" altLang="zh-CN" sz="2400" dirty="0" err="1">
                <a:solidFill>
                  <a:prstClr val="black"/>
                </a:solidFill>
                <a:ea typeface="Arial Unicode MS" pitchFamily="34" charset="-128"/>
                <a:cs typeface="Times New Roman" pitchFamily="18" charset="0"/>
              </a:rPr>
              <a:t>shuǐ</a:t>
            </a:r>
            <a:r>
              <a:rPr lang="en-GB" altLang="zh-CN" sz="2400" dirty="0">
                <a:solidFill>
                  <a:prstClr val="black"/>
                </a:solidFill>
                <a:ea typeface="Arial Unicode MS" pitchFamily="34" charset="-128"/>
                <a:cs typeface="Times New Roman" pitchFamily="18" charset="0"/>
              </a:rPr>
              <a:t>)</a:t>
            </a:r>
            <a:r>
              <a:rPr lang="en-GB" altLang="zh-CN" sz="2400" dirty="0">
                <a:solidFill>
                  <a:prstClr val="black"/>
                </a:solidFill>
                <a:latin typeface="Times New Roman" pitchFamily="18" charset="0"/>
                <a:ea typeface="Arial Unicode MS" pitchFamily="34" charset="-128"/>
                <a:cs typeface="Times New Roman" pitchFamily="18" charset="0"/>
              </a:rPr>
              <a:t>  </a:t>
            </a:r>
            <a:r>
              <a:rPr lang="en-US" altLang="zh-CN" sz="2400" b="1" dirty="0">
                <a:solidFill>
                  <a:prstClr val="black"/>
                </a:solidFill>
                <a:latin typeface="Times New Roman" pitchFamily="18" charset="0"/>
                <a:ea typeface="Arial Unicode MS" pitchFamily="34" charset="-128"/>
                <a:cs typeface="Times New Roman" pitchFamily="18" charset="0"/>
              </a:rPr>
              <a:t>+</a:t>
            </a:r>
            <a:r>
              <a:rPr lang="en-US" altLang="zh-CN" sz="2400" dirty="0">
                <a:solidFill>
                  <a:prstClr val="black"/>
                </a:solidFill>
                <a:latin typeface="Times New Roman" pitchFamily="18" charset="0"/>
                <a:ea typeface="Arial Unicode MS" pitchFamily="34" charset="-128"/>
                <a:cs typeface="Times New Roman" pitchFamily="18" charset="0"/>
              </a:rPr>
              <a:t> </a:t>
            </a:r>
            <a:r>
              <a:rPr lang="zh-CN" altLang="en-US" sz="2400" dirty="0">
                <a:solidFill>
                  <a:prstClr val="black"/>
                </a:solidFill>
                <a:latin typeface="Times New Roman" pitchFamily="18" charset="0"/>
                <a:ea typeface="Arial Unicode MS" pitchFamily="34" charset="-128"/>
                <a:cs typeface="Times New Roman" pitchFamily="18" charset="0"/>
              </a:rPr>
              <a:t>木</a:t>
            </a:r>
            <a:r>
              <a:rPr lang="en-GB" altLang="en-US" sz="2400" dirty="0">
                <a:solidFill>
                  <a:prstClr val="black"/>
                </a:solidFill>
              </a:rPr>
              <a:t>(</a:t>
            </a:r>
            <a:r>
              <a:rPr lang="en-GB" altLang="en-US" sz="2400" dirty="0" err="1">
                <a:solidFill>
                  <a:prstClr val="black"/>
                </a:solidFill>
              </a:rPr>
              <a:t>mù</a:t>
            </a:r>
            <a:r>
              <a:rPr lang="en-GB" altLang="en-US" sz="2400" dirty="0">
                <a:solidFill>
                  <a:prstClr val="black"/>
                </a:solidFill>
              </a:rPr>
              <a:t>) </a:t>
            </a:r>
            <a:endParaRPr lang="en-US" altLang="zh-CN" sz="2400" dirty="0">
              <a:solidFill>
                <a:prstClr val="black"/>
              </a:solidFill>
              <a:latin typeface="Times New Roman" pitchFamily="18" charset="0"/>
              <a:ea typeface="Arial Unicode MS" pitchFamily="34" charset="-128"/>
              <a:cs typeface="Arial Unicode MS" pitchFamily="34" charset="-128"/>
            </a:endParaRPr>
          </a:p>
          <a:p>
            <a:pPr eaLnBrk="1" hangingPunct="1">
              <a:spcBef>
                <a:spcPct val="0"/>
              </a:spcBef>
              <a:buFontTx/>
              <a:buNone/>
            </a:pPr>
            <a:endParaRPr lang="en-GB" altLang="en-US" sz="1800" dirty="0">
              <a:solidFill>
                <a:prstClr val="black"/>
              </a:solidFill>
            </a:endParaRPr>
          </a:p>
        </p:txBody>
      </p:sp>
      <p:sp>
        <p:nvSpPr>
          <p:cNvPr id="12" name="Right Arrow 11"/>
          <p:cNvSpPr/>
          <p:nvPr/>
        </p:nvSpPr>
        <p:spPr>
          <a:xfrm>
            <a:off x="5445918" y="5153124"/>
            <a:ext cx="381000" cy="150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GB" altLang="zh-CN">
              <a:solidFill>
                <a:srgbClr val="FFFFFF"/>
              </a:solidFill>
            </a:endParaRPr>
          </a:p>
        </p:txBody>
      </p:sp>
      <p:sp>
        <p:nvSpPr>
          <p:cNvPr id="13" name="Rectangle 6"/>
          <p:cNvSpPr>
            <a:spLocks noChangeArrowheads="1"/>
          </p:cNvSpPr>
          <p:nvPr/>
        </p:nvSpPr>
        <p:spPr bwMode="auto">
          <a:xfrm>
            <a:off x="6125369" y="4997549"/>
            <a:ext cx="6715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zh-CN" altLang="en-US" sz="2400">
                <a:solidFill>
                  <a:prstClr val="black"/>
                </a:solidFill>
              </a:rPr>
              <a:t>氵</a:t>
            </a:r>
            <a:r>
              <a:rPr lang="en-US" altLang="zh-CN" sz="2400">
                <a:solidFill>
                  <a:prstClr val="black"/>
                </a:solidFill>
              </a:rPr>
              <a:t>+</a:t>
            </a:r>
            <a:endParaRPr lang="zh-CN" altLang="en-GB" sz="2400">
              <a:solidFill>
                <a:prstClr val="black"/>
              </a:solidFill>
            </a:endParaRPr>
          </a:p>
        </p:txBody>
      </p:sp>
      <p:sp>
        <p:nvSpPr>
          <p:cNvPr id="14" name="TextBox 7"/>
          <p:cNvSpPr txBox="1">
            <a:spLocks noChangeArrowheads="1"/>
          </p:cNvSpPr>
          <p:nvPr/>
        </p:nvSpPr>
        <p:spPr bwMode="auto">
          <a:xfrm>
            <a:off x="6796882" y="5011837"/>
            <a:ext cx="87153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zh-CN" altLang="en-US" sz="2400" dirty="0">
                <a:solidFill>
                  <a:prstClr val="black"/>
                </a:solidFill>
              </a:rPr>
              <a:t>木  </a:t>
            </a:r>
            <a:r>
              <a:rPr lang="en-US" altLang="zh-CN" sz="2400" dirty="0">
                <a:solidFill>
                  <a:prstClr val="black"/>
                </a:solidFill>
              </a:rPr>
              <a:t>=</a:t>
            </a:r>
            <a:r>
              <a:rPr lang="zh-CN" altLang="en-US" sz="2400" dirty="0">
                <a:solidFill>
                  <a:prstClr val="black"/>
                </a:solidFill>
              </a:rPr>
              <a:t>  </a:t>
            </a:r>
            <a:endParaRPr lang="en-GB" altLang="en-US" sz="2400" dirty="0">
              <a:solidFill>
                <a:prstClr val="black"/>
              </a:solidFill>
            </a:endParaRPr>
          </a:p>
        </p:txBody>
      </p:sp>
      <p:sp>
        <p:nvSpPr>
          <p:cNvPr id="15" name="TextBox 8"/>
          <p:cNvSpPr txBox="1">
            <a:spLocks noChangeArrowheads="1"/>
          </p:cNvSpPr>
          <p:nvPr/>
        </p:nvSpPr>
        <p:spPr bwMode="auto">
          <a:xfrm>
            <a:off x="7749382" y="4997549"/>
            <a:ext cx="22320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zh-CN" altLang="en-US" sz="2400" dirty="0">
                <a:solidFill>
                  <a:prstClr val="black"/>
                </a:solidFill>
              </a:rPr>
              <a:t>沐</a:t>
            </a:r>
            <a:r>
              <a:rPr lang="en-GB" altLang="en-US" sz="2400" dirty="0">
                <a:solidFill>
                  <a:prstClr val="black"/>
                </a:solidFill>
              </a:rPr>
              <a:t>(</a:t>
            </a:r>
            <a:r>
              <a:rPr lang="en-GB" altLang="en-US" sz="2400" dirty="0" err="1">
                <a:solidFill>
                  <a:prstClr val="black"/>
                </a:solidFill>
              </a:rPr>
              <a:t>mù</a:t>
            </a:r>
            <a:r>
              <a:rPr lang="en-GB" altLang="en-US" sz="2400" dirty="0">
                <a:solidFill>
                  <a:prstClr val="black"/>
                </a:solidFill>
              </a:rPr>
              <a:t>)</a:t>
            </a:r>
            <a:r>
              <a:rPr lang="zh-CN" altLang="en-US" sz="2400" dirty="0">
                <a:solidFill>
                  <a:prstClr val="black"/>
                </a:solidFill>
              </a:rPr>
              <a:t>  </a:t>
            </a:r>
            <a:r>
              <a:rPr lang="en-US" altLang="zh-CN" sz="2400" b="1" dirty="0">
                <a:solidFill>
                  <a:srgbClr val="0033CC"/>
                </a:solidFill>
                <a:latin typeface="Times New Roman" pitchFamily="18" charset="0"/>
                <a:ea typeface="Arial Unicode MS" pitchFamily="34" charset="-128"/>
                <a:cs typeface="Times New Roman" pitchFamily="18" charset="0"/>
              </a:rPr>
              <a:t>wash</a:t>
            </a:r>
            <a:endParaRPr lang="en-GB" altLang="en-US" sz="2400" b="1" dirty="0">
              <a:solidFill>
                <a:srgbClr val="0033CC"/>
              </a:solidFill>
              <a:latin typeface="Times New Roman" pitchFamily="18" charset="0"/>
              <a:ea typeface="Arial Unicode MS" pitchFamily="34" charset="-128"/>
              <a:cs typeface="Times New Roman" pitchFamily="18" charset="0"/>
            </a:endParaRPr>
          </a:p>
        </p:txBody>
      </p:sp>
      <p:sp>
        <p:nvSpPr>
          <p:cNvPr id="16" name="TextBox 9"/>
          <p:cNvSpPr txBox="1">
            <a:spLocks noChangeArrowheads="1"/>
          </p:cNvSpPr>
          <p:nvPr/>
        </p:nvSpPr>
        <p:spPr bwMode="auto">
          <a:xfrm>
            <a:off x="2423592" y="5753200"/>
            <a:ext cx="282230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zh-CN" altLang="en-US" sz="2400" dirty="0">
                <a:solidFill>
                  <a:prstClr val="black"/>
                </a:solidFill>
              </a:rPr>
              <a:t>水</a:t>
            </a:r>
            <a:r>
              <a:rPr lang="en-US" altLang="zh-CN" sz="2400" dirty="0">
                <a:solidFill>
                  <a:prstClr val="black"/>
                </a:solidFill>
                <a:latin typeface="Times New Roman" pitchFamily="18" charset="0"/>
                <a:ea typeface="Arial Unicode MS" pitchFamily="34" charset="-128"/>
                <a:cs typeface="Times New Roman" pitchFamily="18" charset="0"/>
              </a:rPr>
              <a:t>(</a:t>
            </a:r>
            <a:r>
              <a:rPr lang="en-GB" altLang="zh-CN" sz="2400" dirty="0" err="1">
                <a:solidFill>
                  <a:prstClr val="black"/>
                </a:solidFill>
              </a:rPr>
              <a:t>shuǐ</a:t>
            </a:r>
            <a:r>
              <a:rPr lang="en-GB" altLang="zh-CN" sz="2400" dirty="0">
                <a:solidFill>
                  <a:prstClr val="black"/>
                </a:solidFill>
              </a:rPr>
              <a:t>)</a:t>
            </a:r>
            <a:r>
              <a:rPr lang="en-GB" altLang="zh-CN" sz="2400" dirty="0">
                <a:solidFill>
                  <a:prstClr val="black"/>
                </a:solidFill>
                <a:latin typeface="Times New Roman" pitchFamily="18" charset="0"/>
                <a:ea typeface="Arial Unicode MS" pitchFamily="34" charset="-128"/>
                <a:cs typeface="Arial Unicode MS" pitchFamily="34" charset="-128"/>
              </a:rPr>
              <a:t> </a:t>
            </a:r>
            <a:r>
              <a:rPr lang="en-US" altLang="zh-CN" sz="2400" dirty="0">
                <a:solidFill>
                  <a:prstClr val="black"/>
                </a:solidFill>
              </a:rPr>
              <a:t>+ </a:t>
            </a:r>
            <a:r>
              <a:rPr lang="zh-CN" altLang="en-US" sz="2400" dirty="0">
                <a:solidFill>
                  <a:prstClr val="black"/>
                </a:solidFill>
              </a:rPr>
              <a:t>干</a:t>
            </a:r>
            <a:r>
              <a:rPr lang="en-GB" altLang="en-US" sz="2400" dirty="0">
                <a:solidFill>
                  <a:prstClr val="black"/>
                </a:solidFill>
              </a:rPr>
              <a:t>(</a:t>
            </a:r>
            <a:r>
              <a:rPr lang="en-GB" altLang="zh-CN" sz="2400" dirty="0">
                <a:solidFill>
                  <a:prstClr val="black"/>
                </a:solidFill>
              </a:rPr>
              <a:t>g</a:t>
            </a:r>
            <a:r>
              <a:rPr lang="en-US" altLang="zh-CN" sz="2400" dirty="0">
                <a:solidFill>
                  <a:prstClr val="black"/>
                </a:solidFill>
              </a:rPr>
              <a:t>ā</a:t>
            </a:r>
            <a:r>
              <a:rPr lang="en-GB" altLang="zh-CN" sz="2400" dirty="0">
                <a:solidFill>
                  <a:prstClr val="black"/>
                </a:solidFill>
              </a:rPr>
              <a:t>n</a:t>
            </a:r>
            <a:r>
              <a:rPr lang="en-GB" altLang="en-US" sz="2400" dirty="0">
                <a:solidFill>
                  <a:prstClr val="black"/>
                </a:solidFill>
              </a:rPr>
              <a:t>)</a:t>
            </a:r>
          </a:p>
        </p:txBody>
      </p:sp>
      <p:sp>
        <p:nvSpPr>
          <p:cNvPr id="17" name="Right Arrow 16"/>
          <p:cNvSpPr/>
          <p:nvPr/>
        </p:nvSpPr>
        <p:spPr>
          <a:xfrm>
            <a:off x="5361781" y="5907187"/>
            <a:ext cx="381000" cy="1508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GB" altLang="zh-CN">
              <a:solidFill>
                <a:srgbClr val="FFFFFF"/>
              </a:solidFill>
            </a:endParaRPr>
          </a:p>
        </p:txBody>
      </p:sp>
      <p:sp>
        <p:nvSpPr>
          <p:cNvPr id="18" name="Rectangle 11"/>
          <p:cNvSpPr>
            <a:spLocks noChangeArrowheads="1"/>
          </p:cNvSpPr>
          <p:nvPr/>
        </p:nvSpPr>
        <p:spPr bwMode="auto">
          <a:xfrm>
            <a:off x="6177756" y="5753200"/>
            <a:ext cx="6715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zh-CN" altLang="en-US" sz="2400" dirty="0">
                <a:solidFill>
                  <a:prstClr val="black"/>
                </a:solidFill>
              </a:rPr>
              <a:t>氵</a:t>
            </a:r>
            <a:r>
              <a:rPr lang="en-US" altLang="zh-CN" sz="2400" dirty="0">
                <a:solidFill>
                  <a:prstClr val="black"/>
                </a:solidFill>
              </a:rPr>
              <a:t>+</a:t>
            </a:r>
            <a:endParaRPr lang="zh-CN" altLang="en-GB" sz="2400" dirty="0">
              <a:solidFill>
                <a:prstClr val="black"/>
              </a:solidFill>
            </a:endParaRPr>
          </a:p>
        </p:txBody>
      </p:sp>
      <p:sp>
        <p:nvSpPr>
          <p:cNvPr id="19" name="TextBox 12"/>
          <p:cNvSpPr txBox="1">
            <a:spLocks noChangeArrowheads="1"/>
          </p:cNvSpPr>
          <p:nvPr/>
        </p:nvSpPr>
        <p:spPr bwMode="auto">
          <a:xfrm>
            <a:off x="6876257" y="5761137"/>
            <a:ext cx="8731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zh-CN" altLang="en-US" sz="2400" dirty="0">
                <a:solidFill>
                  <a:prstClr val="black"/>
                </a:solidFill>
              </a:rPr>
              <a:t>干  </a:t>
            </a:r>
            <a:r>
              <a:rPr lang="en-US" altLang="zh-CN" sz="2400" dirty="0">
                <a:solidFill>
                  <a:prstClr val="black"/>
                </a:solidFill>
              </a:rPr>
              <a:t>=</a:t>
            </a:r>
            <a:r>
              <a:rPr lang="zh-CN" altLang="en-US" sz="2400" dirty="0">
                <a:solidFill>
                  <a:prstClr val="black"/>
                </a:solidFill>
              </a:rPr>
              <a:t>  </a:t>
            </a:r>
            <a:endParaRPr lang="en-GB" altLang="en-US" sz="2400" dirty="0">
              <a:solidFill>
                <a:prstClr val="black"/>
              </a:solidFill>
            </a:endParaRPr>
          </a:p>
        </p:txBody>
      </p:sp>
      <p:sp>
        <p:nvSpPr>
          <p:cNvPr id="20" name="TextBox 13"/>
          <p:cNvSpPr txBox="1">
            <a:spLocks noChangeArrowheads="1"/>
          </p:cNvSpPr>
          <p:nvPr/>
        </p:nvSpPr>
        <p:spPr bwMode="auto">
          <a:xfrm>
            <a:off x="7785893" y="5746849"/>
            <a:ext cx="2484438"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zh-CN" altLang="en-US" sz="2400" dirty="0">
                <a:solidFill>
                  <a:prstClr val="black"/>
                </a:solidFill>
              </a:rPr>
              <a:t>汗</a:t>
            </a:r>
            <a:r>
              <a:rPr lang="en-GB" altLang="en-US" sz="2400" dirty="0">
                <a:solidFill>
                  <a:prstClr val="black"/>
                </a:solidFill>
              </a:rPr>
              <a:t>(</a:t>
            </a:r>
            <a:r>
              <a:rPr lang="en-US" altLang="zh-CN" sz="2400" dirty="0" err="1">
                <a:solidFill>
                  <a:prstClr val="black"/>
                </a:solidFill>
              </a:rPr>
              <a:t>hàn</a:t>
            </a:r>
            <a:r>
              <a:rPr lang="en-GB" altLang="en-US" sz="2400" dirty="0">
                <a:solidFill>
                  <a:prstClr val="black"/>
                </a:solidFill>
              </a:rPr>
              <a:t>)  </a:t>
            </a:r>
            <a:r>
              <a:rPr lang="en-US" altLang="en-US" sz="2400" dirty="0">
                <a:solidFill>
                  <a:prstClr val="black"/>
                </a:solidFill>
              </a:rPr>
              <a:t>sweat</a:t>
            </a:r>
            <a:r>
              <a:rPr lang="en-GB" altLang="en-US" sz="2400" b="1" dirty="0">
                <a:solidFill>
                  <a:prstClr val="black"/>
                </a:solidFill>
              </a:rPr>
              <a:t> </a:t>
            </a:r>
            <a:r>
              <a:rPr lang="en-GB" altLang="en-US" sz="2400" dirty="0">
                <a:solidFill>
                  <a:prstClr val="black"/>
                </a:solidFill>
              </a:rPr>
              <a:t> </a:t>
            </a:r>
          </a:p>
          <a:p>
            <a:pPr eaLnBrk="1" hangingPunct="1">
              <a:spcBef>
                <a:spcPct val="0"/>
              </a:spcBef>
              <a:buFontTx/>
              <a:buNone/>
            </a:pPr>
            <a:endParaRPr lang="en-GB" altLang="en-US" sz="2400" dirty="0">
              <a:solidFill>
                <a:prstClr val="black"/>
              </a:solidFill>
            </a:endParaRPr>
          </a:p>
        </p:txBody>
      </p:sp>
      <p:sp>
        <p:nvSpPr>
          <p:cNvPr id="21" name="Rectangle 20"/>
          <p:cNvSpPr/>
          <p:nvPr/>
        </p:nvSpPr>
        <p:spPr>
          <a:xfrm>
            <a:off x="3752064" y="591434"/>
            <a:ext cx="7073347" cy="1754326"/>
          </a:xfrm>
          <a:prstGeom prst="rect">
            <a:avLst/>
          </a:prstGeom>
          <a:noFill/>
        </p:spPr>
        <p:txBody>
          <a:bodyPr wrap="none" lIns="91440" tIns="45720" rIns="91440" bIns="45720">
            <a:spAutoFit/>
          </a:bodyPr>
          <a:lstStyle/>
          <a:p>
            <a:pPr algn="ctr"/>
            <a:r>
              <a:rPr lang="zh-CN" altLang="en-US" sz="5400" b="1"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rPr>
              <a:t>形声</a:t>
            </a:r>
            <a:r>
              <a:rPr lang="en-US" altLang="zh-CN" sz="4800" b="1" dirty="0"/>
              <a:t>Mutually explanatory</a:t>
            </a:r>
          </a:p>
          <a:p>
            <a:pPr algn="ctr"/>
            <a:endParaRPr lang="en-US" sz="5400" b="1"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endParaRPr>
          </a:p>
        </p:txBody>
      </p:sp>
      <p:sp>
        <p:nvSpPr>
          <p:cNvPr id="22" name="TextBox 21"/>
          <p:cNvSpPr txBox="1"/>
          <p:nvPr/>
        </p:nvSpPr>
        <p:spPr>
          <a:xfrm>
            <a:off x="3805416" y="188640"/>
            <a:ext cx="2417953" cy="523220"/>
          </a:xfrm>
          <a:prstGeom prst="rect">
            <a:avLst/>
          </a:prstGeom>
          <a:noFill/>
        </p:spPr>
        <p:txBody>
          <a:bodyPr wrap="square" rtlCol="0">
            <a:spAutoFit/>
          </a:bodyPr>
          <a:lstStyle/>
          <a:p>
            <a:r>
              <a:rPr lang="en-GB" sz="2800" b="1" dirty="0" err="1">
                <a:solidFill>
                  <a:prstClr val="black"/>
                </a:solidFill>
                <a:latin typeface="Times New Roman" panose="02020603050405020304" pitchFamily="18" charset="0"/>
                <a:cs typeface="Times New Roman" panose="02020603050405020304" pitchFamily="18" charset="0"/>
              </a:rPr>
              <a:t>Xíng</a:t>
            </a:r>
            <a:r>
              <a:rPr lang="en-GB" sz="2800" b="1" dirty="0">
                <a:solidFill>
                  <a:prstClr val="black"/>
                </a:solidFill>
                <a:latin typeface="Times New Roman" panose="02020603050405020304" pitchFamily="18" charset="0"/>
                <a:cs typeface="Times New Roman" panose="02020603050405020304" pitchFamily="18" charset="0"/>
              </a:rPr>
              <a:t> </a:t>
            </a:r>
            <a:r>
              <a:rPr lang="en-GB" sz="2800" b="1" dirty="0" err="1">
                <a:solidFill>
                  <a:prstClr val="black"/>
                </a:solidFill>
                <a:latin typeface="Times New Roman" panose="02020603050405020304" pitchFamily="18" charset="0"/>
                <a:cs typeface="Times New Roman" panose="02020603050405020304" pitchFamily="18" charset="0"/>
              </a:rPr>
              <a:t>shēng</a:t>
            </a:r>
            <a:endParaRPr lang="en-GB" sz="2800" b="1"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401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down)">
                                      <p:cBhvr>
                                        <p:cTn id="7" dur="500"/>
                                        <p:tgtEl>
                                          <p:spTgt spid="2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wipe(down)">
                                      <p:cBhvr>
                                        <p:cTn id="10" dur="500"/>
                                        <p:tgtEl>
                                          <p:spTgt spid="21"/>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barn(inVertical)">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1000"/>
                                        <p:tgtEl>
                                          <p:spTgt spid="11"/>
                                        </p:tgtEl>
                                      </p:cBhvr>
                                    </p:animEffect>
                                    <p:anim calcmode="lin" valueType="num">
                                      <p:cBhvr>
                                        <p:cTn id="21" dur="1000" fill="hold"/>
                                        <p:tgtEl>
                                          <p:spTgt spid="11"/>
                                        </p:tgtEl>
                                        <p:attrNameLst>
                                          <p:attrName>ppt_x</p:attrName>
                                        </p:attrNameLst>
                                      </p:cBhvr>
                                      <p:tavLst>
                                        <p:tav tm="0">
                                          <p:val>
                                            <p:strVal val="#ppt_x"/>
                                          </p:val>
                                        </p:tav>
                                        <p:tav tm="100000">
                                          <p:val>
                                            <p:strVal val="#ppt_x"/>
                                          </p:val>
                                        </p:tav>
                                      </p:tavLst>
                                    </p:anim>
                                    <p:anim calcmode="lin" valueType="num">
                                      <p:cBhvr>
                                        <p:cTn id="22"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barn(inVertical)">
                                      <p:cBhvr>
                                        <p:cTn id="27" dur="500"/>
                                        <p:tgtEl>
                                          <p:spTgt spid="12"/>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barn(inVertical)">
                                      <p:cBhvr>
                                        <p:cTn id="30" dur="500"/>
                                        <p:tgtEl>
                                          <p:spTgt spid="14"/>
                                        </p:tgtEl>
                                      </p:cBhvr>
                                    </p:animEffect>
                                  </p:childTnLst>
                                </p:cTn>
                              </p:par>
                              <p:par>
                                <p:cTn id="31" presetID="16" presetClass="entr" presetSubtype="21"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barn(inVertical)">
                                      <p:cBhvr>
                                        <p:cTn id="33" dur="500"/>
                                        <p:tgtEl>
                                          <p:spTgt spid="13"/>
                                        </p:tgtEl>
                                      </p:cBhvr>
                                    </p:animEffect>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1000"/>
                                        <p:tgtEl>
                                          <p:spTgt spid="15"/>
                                        </p:tgtEl>
                                      </p:cBhvr>
                                    </p:animEffect>
                                    <p:anim calcmode="lin" valueType="num">
                                      <p:cBhvr>
                                        <p:cTn id="39" dur="1000" fill="hold"/>
                                        <p:tgtEl>
                                          <p:spTgt spid="15"/>
                                        </p:tgtEl>
                                        <p:attrNameLst>
                                          <p:attrName>ppt_x</p:attrName>
                                        </p:attrNameLst>
                                      </p:cBhvr>
                                      <p:tavLst>
                                        <p:tav tm="0">
                                          <p:val>
                                            <p:strVal val="#ppt_x"/>
                                          </p:val>
                                        </p:tav>
                                        <p:tav tm="100000">
                                          <p:val>
                                            <p:strVal val="#ppt_x"/>
                                          </p:val>
                                        </p:tav>
                                      </p:tavLst>
                                    </p:anim>
                                    <p:anim calcmode="lin" valueType="num">
                                      <p:cBhvr>
                                        <p:cTn id="4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6" presetClass="entr" presetSubtype="21"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barn(inVertical)">
                                      <p:cBhvr>
                                        <p:cTn id="45" dur="500"/>
                                        <p:tgtEl>
                                          <p:spTgt spid="16"/>
                                        </p:tgtEl>
                                      </p:cBhvr>
                                    </p:animEffect>
                                  </p:childTnLst>
                                </p:cTn>
                              </p:par>
                              <p:par>
                                <p:cTn id="46" presetID="16" presetClass="entr" presetSubtype="21" fill="hold" grpId="0" nodeType="withEffect">
                                  <p:stCondLst>
                                    <p:cond delay="0"/>
                                  </p:stCondLst>
                                  <p:childTnLst>
                                    <p:set>
                                      <p:cBhvr>
                                        <p:cTn id="47" dur="1" fill="hold">
                                          <p:stCondLst>
                                            <p:cond delay="0"/>
                                          </p:stCondLst>
                                        </p:cTn>
                                        <p:tgtEl>
                                          <p:spTgt spid="17"/>
                                        </p:tgtEl>
                                        <p:attrNameLst>
                                          <p:attrName>style.visibility</p:attrName>
                                        </p:attrNameLst>
                                      </p:cBhvr>
                                      <p:to>
                                        <p:strVal val="visible"/>
                                      </p:to>
                                    </p:set>
                                    <p:animEffect transition="in" filter="barn(inVertical)">
                                      <p:cBhvr>
                                        <p:cTn id="48" dur="500"/>
                                        <p:tgtEl>
                                          <p:spTgt spid="17"/>
                                        </p:tgtEl>
                                      </p:cBhvr>
                                    </p:animEffect>
                                  </p:childTnLst>
                                </p:cTn>
                              </p:par>
                              <p:par>
                                <p:cTn id="49" presetID="16" presetClass="entr" presetSubtype="21" fill="hold" grpId="0" nodeType="with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barn(inVertical)">
                                      <p:cBhvr>
                                        <p:cTn id="51" dur="500"/>
                                        <p:tgtEl>
                                          <p:spTgt spid="18"/>
                                        </p:tgtEl>
                                      </p:cBhvr>
                                    </p:animEffect>
                                  </p:childTnLst>
                                </p:cTn>
                              </p:par>
                              <p:par>
                                <p:cTn id="52" presetID="16" presetClass="entr" presetSubtype="21" fill="hold" grpId="0" nodeType="withEffect">
                                  <p:stCondLst>
                                    <p:cond delay="0"/>
                                  </p:stCondLst>
                                  <p:childTnLst>
                                    <p:set>
                                      <p:cBhvr>
                                        <p:cTn id="53" dur="1" fill="hold">
                                          <p:stCondLst>
                                            <p:cond delay="0"/>
                                          </p:stCondLst>
                                        </p:cTn>
                                        <p:tgtEl>
                                          <p:spTgt spid="19"/>
                                        </p:tgtEl>
                                        <p:attrNameLst>
                                          <p:attrName>style.visibility</p:attrName>
                                        </p:attrNameLst>
                                      </p:cBhvr>
                                      <p:to>
                                        <p:strVal val="visible"/>
                                      </p:to>
                                    </p:set>
                                    <p:animEffect transition="in" filter="barn(inVertical)">
                                      <p:cBhvr>
                                        <p:cTn id="54" dur="500"/>
                                        <p:tgtEl>
                                          <p:spTgt spid="19"/>
                                        </p:tgtEl>
                                      </p:cBhvr>
                                    </p:animEffect>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animEffect transition="in" filter="fade">
                                      <p:cBhvr>
                                        <p:cTn id="59" dur="1000"/>
                                        <p:tgtEl>
                                          <p:spTgt spid="20"/>
                                        </p:tgtEl>
                                      </p:cBhvr>
                                    </p:animEffect>
                                    <p:anim calcmode="lin" valueType="num">
                                      <p:cBhvr>
                                        <p:cTn id="60" dur="1000" fill="hold"/>
                                        <p:tgtEl>
                                          <p:spTgt spid="20"/>
                                        </p:tgtEl>
                                        <p:attrNameLst>
                                          <p:attrName>ppt_x</p:attrName>
                                        </p:attrNameLst>
                                      </p:cBhvr>
                                      <p:tavLst>
                                        <p:tav tm="0">
                                          <p:val>
                                            <p:strVal val="#ppt_x"/>
                                          </p:val>
                                        </p:tav>
                                        <p:tav tm="100000">
                                          <p:val>
                                            <p:strVal val="#ppt_x"/>
                                          </p:val>
                                        </p:tav>
                                      </p:tavLst>
                                    </p:anim>
                                    <p:anim calcmode="lin" valueType="num">
                                      <p:cBhvr>
                                        <p:cTn id="61"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P spid="12" grpId="0" animBg="1"/>
      <p:bldP spid="13" grpId="0"/>
      <p:bldP spid="14" grpId="0"/>
      <p:bldP spid="15" grpId="0"/>
      <p:bldP spid="16" grpId="0"/>
      <p:bldP spid="17" grpId="0" animBg="1"/>
      <p:bldP spid="18" grpId="0"/>
      <p:bldP spid="19" grpId="0"/>
      <p:bldP spid="20" grpId="0"/>
      <p:bldP spid="21" grpId="0"/>
      <p:bldP spid="2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dirty="0">
                <a:solidFill>
                  <a:prstClr val="black"/>
                </a:solidFill>
                <a:latin typeface="微软雅黑" pitchFamily="34" charset="-122"/>
                <a:ea typeface="微软雅黑" pitchFamily="34" charset="-122"/>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4" name="TextBox 3"/>
          <p:cNvSpPr txBox="1"/>
          <p:nvPr/>
        </p:nvSpPr>
        <p:spPr>
          <a:xfrm>
            <a:off x="3359967" y="980729"/>
            <a:ext cx="7756478" cy="1323439"/>
          </a:xfrm>
          <a:prstGeom prst="rect">
            <a:avLst/>
          </a:prstGeom>
          <a:noFill/>
        </p:spPr>
        <p:txBody>
          <a:bodyPr wrap="square" rtlCol="0">
            <a:spAutoFit/>
          </a:bodyPr>
          <a:lstStyle/>
          <a:p>
            <a:r>
              <a:rPr lang="en-US" sz="4000" b="1" dirty="0">
                <a:solidFill>
                  <a:srgbClr val="00B050"/>
                </a:solidFill>
                <a:latin typeface="Comic Sans MS" panose="030F0702030302020204" pitchFamily="66" charset="0"/>
                <a:cs typeface="Times New Roman" panose="02020603050405020304" pitchFamily="18" charset="0"/>
              </a:rPr>
              <a:t>To write Chinese</a:t>
            </a:r>
            <a:r>
              <a:rPr lang="zh-CN" altLang="en-US" sz="4000" b="1" dirty="0">
                <a:solidFill>
                  <a:srgbClr val="00B050"/>
                </a:solidFill>
                <a:latin typeface="Comic Sans MS" panose="030F0702030302020204" pitchFamily="66" charset="0"/>
                <a:cs typeface="Times New Roman" panose="02020603050405020304" pitchFamily="18" charset="0"/>
              </a:rPr>
              <a:t> </a:t>
            </a:r>
            <a:r>
              <a:rPr lang="en-US" sz="4000" b="1" dirty="0">
                <a:solidFill>
                  <a:srgbClr val="00B050"/>
                </a:solidFill>
                <a:latin typeface="Comic Sans MS" panose="030F0702030302020204" pitchFamily="66" charset="0"/>
                <a:cs typeface="Times New Roman" panose="02020603050405020304" pitchFamily="18" charset="0"/>
              </a:rPr>
              <a:t>characters</a:t>
            </a:r>
            <a:r>
              <a:rPr lang="zh-CN" altLang="en-US" sz="4000" b="1" dirty="0">
                <a:solidFill>
                  <a:srgbClr val="00B050"/>
                </a:solidFill>
                <a:latin typeface="Comic Sans MS" panose="030F0702030302020204" pitchFamily="66" charset="0"/>
                <a:cs typeface="Times New Roman" panose="02020603050405020304" pitchFamily="18" charset="0"/>
              </a:rPr>
              <a:t>，</a:t>
            </a:r>
            <a:endParaRPr lang="en-US" altLang="zh-CN" sz="4000" b="1" dirty="0">
              <a:solidFill>
                <a:srgbClr val="00B050"/>
              </a:solidFill>
              <a:latin typeface="Comic Sans MS" panose="030F0702030302020204" pitchFamily="66" charset="0"/>
              <a:cs typeface="Times New Roman" panose="02020603050405020304" pitchFamily="18" charset="0"/>
            </a:endParaRPr>
          </a:p>
          <a:p>
            <a:r>
              <a:rPr lang="en-US" sz="4000" b="1" dirty="0">
                <a:solidFill>
                  <a:srgbClr val="00B050"/>
                </a:solidFill>
                <a:latin typeface="Comic Sans MS" panose="030F0702030302020204" pitchFamily="66" charset="0"/>
                <a:cs typeface="Times New Roman" panose="02020603050405020304" pitchFamily="18" charset="0"/>
              </a:rPr>
              <a:t>you should know</a:t>
            </a:r>
            <a:r>
              <a:rPr lang="en-US" altLang="zh-CN" sz="4000" b="1" dirty="0">
                <a:solidFill>
                  <a:srgbClr val="00B050"/>
                </a:solidFill>
                <a:latin typeface="Comic Sans MS" panose="030F0702030302020204" pitchFamily="66" charset="0"/>
                <a:cs typeface="Times New Roman" panose="02020603050405020304" pitchFamily="18" charset="0"/>
              </a:rPr>
              <a:t>……</a:t>
            </a:r>
            <a:endParaRPr lang="en-GB" sz="4000" b="1" dirty="0">
              <a:solidFill>
                <a:srgbClr val="00B050"/>
              </a:solidFill>
              <a:latin typeface="Comic Sans MS" panose="030F0702030302020204" pitchFamily="66" charset="0"/>
              <a:cs typeface="Times New Roman" panose="02020603050405020304" pitchFamily="18" charset="0"/>
            </a:endParaRPr>
          </a:p>
        </p:txBody>
      </p:sp>
      <p:sp>
        <p:nvSpPr>
          <p:cNvPr id="2" name="Rectangle 1"/>
          <p:cNvSpPr/>
          <p:nvPr/>
        </p:nvSpPr>
        <p:spPr>
          <a:xfrm>
            <a:off x="3662460" y="3140968"/>
            <a:ext cx="4251485" cy="1938992"/>
          </a:xfrm>
          <a:prstGeom prst="rect">
            <a:avLst/>
          </a:prstGeom>
        </p:spPr>
        <p:txBody>
          <a:bodyPr wrap="none">
            <a:spAutoFit/>
          </a:bodyPr>
          <a:lstStyle/>
          <a:p>
            <a:pPr>
              <a:spcBef>
                <a:spcPct val="0"/>
              </a:spcBef>
            </a:pPr>
            <a:r>
              <a:rPr lang="en-US" altLang="zh-CN" sz="4000" b="1" dirty="0">
                <a:solidFill>
                  <a:prstClr val="black"/>
                </a:solidFill>
                <a:latin typeface="Comic Sans MS" panose="030F0702030302020204" pitchFamily="66" charset="0"/>
                <a:ea typeface="Arial Unicode MS" pitchFamily="34" charset="-128"/>
                <a:cs typeface="Times New Roman" pitchFamily="18" charset="0"/>
              </a:rPr>
              <a:t>strokes</a:t>
            </a:r>
          </a:p>
          <a:p>
            <a:pPr>
              <a:spcBef>
                <a:spcPct val="0"/>
              </a:spcBef>
            </a:pPr>
            <a:r>
              <a:rPr lang="en-US" altLang="zh-CN" sz="4000" b="1" dirty="0">
                <a:solidFill>
                  <a:prstClr val="black"/>
                </a:solidFill>
                <a:latin typeface="Comic Sans MS" panose="030F0702030302020204" pitchFamily="66" charset="0"/>
                <a:ea typeface="Arial Unicode MS" pitchFamily="34" charset="-128"/>
                <a:cs typeface="Times New Roman" pitchFamily="18" charset="0"/>
              </a:rPr>
              <a:t>structural units </a:t>
            </a:r>
          </a:p>
          <a:p>
            <a:pPr>
              <a:spcBef>
                <a:spcPct val="0"/>
              </a:spcBef>
            </a:pPr>
            <a:r>
              <a:rPr lang="en-US" altLang="zh-CN" sz="4000" b="1" dirty="0">
                <a:solidFill>
                  <a:prstClr val="black"/>
                </a:solidFill>
                <a:latin typeface="Comic Sans MS" panose="030F0702030302020204" pitchFamily="66" charset="0"/>
                <a:ea typeface="Arial Unicode MS" pitchFamily="34" charset="-128"/>
                <a:cs typeface="Times New Roman" pitchFamily="18" charset="0"/>
              </a:rPr>
              <a:t>radicals</a:t>
            </a:r>
            <a:endParaRPr lang="en-GB" altLang="zh-CN" sz="4000" b="1" dirty="0">
              <a:solidFill>
                <a:prstClr val="black"/>
              </a:solidFill>
              <a:latin typeface="Comic Sans MS" panose="030F0702030302020204" pitchFamily="66" charset="0"/>
              <a:ea typeface="Arial Unicode MS" pitchFamily="34" charset="-128"/>
              <a:cs typeface="Times New Roman" pitchFamily="18" charset="0"/>
            </a:endParaRPr>
          </a:p>
        </p:txBody>
      </p:sp>
    </p:spTree>
    <p:extLst>
      <p:ext uri="{BB962C8B-B14F-4D97-AF65-F5344CB8AC3E}">
        <p14:creationId xmlns:p14="http://schemas.microsoft.com/office/powerpoint/2010/main" val="29620476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dirty="0">
                <a:solidFill>
                  <a:prstClr val="black"/>
                </a:solidFill>
                <a:latin typeface="微软雅黑" pitchFamily="34" charset="-122"/>
                <a:ea typeface="微软雅黑" pitchFamily="34" charset="-122"/>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0" name="TextBox 1"/>
          <p:cNvSpPr txBox="1">
            <a:spLocks noChangeArrowheads="1"/>
          </p:cNvSpPr>
          <p:nvPr/>
        </p:nvSpPr>
        <p:spPr bwMode="auto">
          <a:xfrm>
            <a:off x="3332513" y="404665"/>
            <a:ext cx="7182522"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en-US" altLang="zh-CN" sz="2800" dirty="0">
                <a:solidFill>
                  <a:prstClr val="black"/>
                </a:solidFill>
                <a:latin typeface="Comic Sans MS" panose="030F0702030302020204" pitchFamily="66" charset="0"/>
                <a:ea typeface="Arial Unicode MS" pitchFamily="34" charset="-128"/>
                <a:cs typeface="Times New Roman" pitchFamily="18" charset="0"/>
              </a:rPr>
              <a:t>The </a:t>
            </a:r>
            <a:r>
              <a:rPr lang="en-US" altLang="zh-CN" sz="2800" dirty="0">
                <a:solidFill>
                  <a:prstClr val="black"/>
                </a:solidFill>
                <a:latin typeface="Comic Sans MS" panose="030F0702030302020204" pitchFamily="66" charset="0"/>
                <a:ea typeface="Arial Unicode MS" pitchFamily="34" charset="-128"/>
                <a:cs typeface="Times New Roman" pitchFamily="18" charset="0"/>
                <a:hlinkClick r:id="rId3" action="ppaction://hlinkfile"/>
              </a:rPr>
              <a:t>basic knowledge </a:t>
            </a:r>
            <a:r>
              <a:rPr lang="en-US" altLang="zh-CN" sz="2800" dirty="0">
                <a:solidFill>
                  <a:prstClr val="black"/>
                </a:solidFill>
                <a:latin typeface="Comic Sans MS" panose="030F0702030302020204" pitchFamily="66" charset="0"/>
                <a:ea typeface="Arial Unicode MS" pitchFamily="34" charset="-128"/>
                <a:cs typeface="Times New Roman" pitchFamily="18" charset="0"/>
              </a:rPr>
              <a:t>in learning Chinese characters includes: strokes, structural units and radicals. </a:t>
            </a:r>
            <a:endParaRPr lang="en-GB" altLang="zh-CN" sz="2800" dirty="0">
              <a:solidFill>
                <a:prstClr val="black"/>
              </a:solidFill>
              <a:latin typeface="Comic Sans MS" panose="030F0702030302020204" pitchFamily="66" charset="0"/>
              <a:ea typeface="Arial Unicode MS" pitchFamily="34" charset="-128"/>
              <a:cs typeface="Times New Roman" pitchFamily="18" charset="0"/>
            </a:endParaRPr>
          </a:p>
        </p:txBody>
      </p:sp>
      <p:sp>
        <p:nvSpPr>
          <p:cNvPr id="11" name="TextBox 2"/>
          <p:cNvSpPr txBox="1">
            <a:spLocks noChangeArrowheads="1"/>
          </p:cNvSpPr>
          <p:nvPr/>
        </p:nvSpPr>
        <p:spPr bwMode="auto">
          <a:xfrm>
            <a:off x="3017364" y="2038995"/>
            <a:ext cx="7345363" cy="3970318"/>
          </a:xfrm>
          <a:prstGeom prst="rect">
            <a:avLst/>
          </a:prstGeom>
          <a:ln/>
        </p:spPr>
        <p:style>
          <a:lnRef idx="2">
            <a:schemeClr val="accent2"/>
          </a:lnRef>
          <a:fillRef idx="1">
            <a:schemeClr val="lt1"/>
          </a:fillRef>
          <a:effectRef idx="0">
            <a:schemeClr val="accent2"/>
          </a:effectRef>
          <a:fontRef idx="minor">
            <a:schemeClr val="dk1"/>
          </a:fontRef>
        </p:style>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defRPr/>
            </a:pPr>
            <a:r>
              <a:rPr lang="en-US" altLang="zh-CN" sz="2800" u="sng" dirty="0">
                <a:solidFill>
                  <a:prstClr val="black"/>
                </a:solidFill>
                <a:effectLst>
                  <a:outerShdw blurRad="38100" dist="38100" dir="2700000" algn="tl">
                    <a:srgbClr val="C0C0C0"/>
                  </a:outerShdw>
                </a:effectLst>
                <a:latin typeface="Comic Sans MS" panose="030F0702030302020204" pitchFamily="66" charset="0"/>
              </a:rPr>
              <a:t>Stroke</a:t>
            </a:r>
            <a:r>
              <a:rPr lang="en-US" altLang="zh-CN" sz="2400" dirty="0">
                <a:solidFill>
                  <a:prstClr val="black"/>
                </a:solidFill>
                <a:latin typeface="Comic Sans MS" panose="030F0702030302020204" pitchFamily="66" charset="0"/>
              </a:rPr>
              <a:t>:  </a:t>
            </a:r>
            <a:r>
              <a:rPr lang="en-US" altLang="zh-CN" sz="2000" dirty="0">
                <a:solidFill>
                  <a:prstClr val="black"/>
                </a:solidFill>
                <a:latin typeface="Comic Sans MS" panose="030F0702030302020204" pitchFamily="66" charset="0"/>
              </a:rPr>
              <a:t>is the smallest and the most basic structural unit of Chinese characters, consisting of dots and lines.</a:t>
            </a:r>
          </a:p>
          <a:p>
            <a:pPr eaLnBrk="1" hangingPunct="1">
              <a:spcBef>
                <a:spcPct val="0"/>
              </a:spcBef>
              <a:buFontTx/>
              <a:buNone/>
              <a:defRPr/>
            </a:pPr>
            <a:r>
              <a:rPr lang="en-US" altLang="zh-CN" sz="2000" dirty="0">
                <a:solidFill>
                  <a:prstClr val="black"/>
                </a:solidFill>
                <a:latin typeface="Comic Sans MS" panose="030F0702030302020204" pitchFamily="66" charset="0"/>
              </a:rPr>
              <a:t> </a:t>
            </a:r>
          </a:p>
          <a:p>
            <a:pPr eaLnBrk="1" hangingPunct="1">
              <a:spcBef>
                <a:spcPct val="0"/>
              </a:spcBef>
              <a:buFontTx/>
              <a:buNone/>
              <a:defRPr/>
            </a:pPr>
            <a:r>
              <a:rPr lang="zh-CN" altLang="en-US" sz="2000" dirty="0">
                <a:solidFill>
                  <a:prstClr val="black"/>
                </a:solidFill>
                <a:latin typeface="Comic Sans MS" panose="030F0702030302020204" pitchFamily="66" charset="0"/>
              </a:rPr>
              <a:t>点  </a:t>
            </a:r>
            <a:r>
              <a:rPr lang="en-GB" altLang="zh-CN" sz="2000" dirty="0" err="1">
                <a:solidFill>
                  <a:prstClr val="black"/>
                </a:solidFill>
                <a:latin typeface="Comic Sans MS" panose="030F0702030302020204" pitchFamily="66" charset="0"/>
              </a:rPr>
              <a:t>diǎn</a:t>
            </a:r>
            <a:r>
              <a:rPr lang="en-GB" altLang="zh-CN" sz="2000" dirty="0">
                <a:solidFill>
                  <a:prstClr val="black"/>
                </a:solidFill>
                <a:latin typeface="Comic Sans MS" panose="030F0702030302020204" pitchFamily="66" charset="0"/>
              </a:rPr>
              <a:t>          </a:t>
            </a:r>
            <a:r>
              <a:rPr lang="en-US" altLang="zh-CN" sz="2000" dirty="0">
                <a:solidFill>
                  <a:srgbClr val="0033CC"/>
                </a:solidFill>
                <a:latin typeface="Comic Sans MS" panose="030F0702030302020204" pitchFamily="66" charset="0"/>
              </a:rPr>
              <a:t>dot</a:t>
            </a:r>
            <a:r>
              <a:rPr lang="en-US" altLang="zh-CN" sz="2000" dirty="0">
                <a:solidFill>
                  <a:prstClr val="black"/>
                </a:solidFill>
                <a:latin typeface="Comic Sans MS" panose="030F0702030302020204" pitchFamily="66" charset="0"/>
              </a:rPr>
              <a:t>                            </a:t>
            </a:r>
            <a:r>
              <a:rPr lang="zh-CN" altLang="en-US" sz="2800" b="1" dirty="0">
                <a:solidFill>
                  <a:prstClr val="black"/>
                </a:solidFill>
                <a:latin typeface="Comic Sans MS" panose="030F0702030302020204" pitchFamily="66" charset="0"/>
              </a:rPr>
              <a:t>丶</a:t>
            </a:r>
            <a:endParaRPr lang="en-US" altLang="zh-CN" sz="2000" b="1" dirty="0">
              <a:solidFill>
                <a:prstClr val="black"/>
              </a:solidFill>
              <a:latin typeface="Comic Sans MS" panose="030F0702030302020204" pitchFamily="66" charset="0"/>
            </a:endParaRPr>
          </a:p>
          <a:p>
            <a:pPr eaLnBrk="1" hangingPunct="1">
              <a:spcBef>
                <a:spcPct val="0"/>
              </a:spcBef>
              <a:buFontTx/>
              <a:buNone/>
              <a:defRPr/>
            </a:pPr>
            <a:r>
              <a:rPr lang="zh-CN" altLang="en-US" sz="2000" dirty="0">
                <a:solidFill>
                  <a:prstClr val="black"/>
                </a:solidFill>
                <a:latin typeface="Comic Sans MS" panose="030F0702030302020204" pitchFamily="66" charset="0"/>
              </a:rPr>
              <a:t>横  </a:t>
            </a:r>
            <a:r>
              <a:rPr lang="en-GB" altLang="zh-CN" sz="2000" dirty="0" err="1">
                <a:solidFill>
                  <a:prstClr val="black"/>
                </a:solidFill>
                <a:latin typeface="Comic Sans MS" panose="030F0702030302020204" pitchFamily="66" charset="0"/>
              </a:rPr>
              <a:t>héng</a:t>
            </a:r>
            <a:r>
              <a:rPr lang="en-GB" altLang="zh-CN" sz="2000" dirty="0">
                <a:solidFill>
                  <a:prstClr val="black"/>
                </a:solidFill>
                <a:latin typeface="Comic Sans MS" panose="030F0702030302020204" pitchFamily="66" charset="0"/>
              </a:rPr>
              <a:t>         </a:t>
            </a:r>
            <a:r>
              <a:rPr lang="en-US" altLang="zh-CN" sz="2000" dirty="0">
                <a:solidFill>
                  <a:srgbClr val="0033CC"/>
                </a:solidFill>
                <a:latin typeface="Comic Sans MS" panose="030F0702030302020204" pitchFamily="66" charset="0"/>
              </a:rPr>
              <a:t>horizontal stroke       </a:t>
            </a:r>
            <a:r>
              <a:rPr lang="zh-CN" altLang="en-US" sz="2400" b="1" dirty="0">
                <a:solidFill>
                  <a:prstClr val="black"/>
                </a:solidFill>
                <a:latin typeface="Comic Sans MS" panose="030F0702030302020204" pitchFamily="66" charset="0"/>
              </a:rPr>
              <a:t>一</a:t>
            </a:r>
            <a:endParaRPr lang="en-US" altLang="zh-CN" sz="2000" b="1" dirty="0">
              <a:solidFill>
                <a:srgbClr val="0033CC"/>
              </a:solidFill>
              <a:latin typeface="Comic Sans MS" panose="030F0702030302020204" pitchFamily="66" charset="0"/>
            </a:endParaRPr>
          </a:p>
          <a:p>
            <a:pPr eaLnBrk="1" hangingPunct="1">
              <a:spcBef>
                <a:spcPct val="0"/>
              </a:spcBef>
              <a:buFontTx/>
              <a:buNone/>
              <a:defRPr/>
            </a:pPr>
            <a:r>
              <a:rPr lang="zh-CN" altLang="en-US" sz="2000" dirty="0">
                <a:solidFill>
                  <a:prstClr val="black"/>
                </a:solidFill>
                <a:latin typeface="Comic Sans MS" panose="030F0702030302020204" pitchFamily="66" charset="0"/>
              </a:rPr>
              <a:t>竖  </a:t>
            </a:r>
            <a:r>
              <a:rPr lang="en-GB" altLang="zh-CN" sz="2000" dirty="0" err="1">
                <a:solidFill>
                  <a:prstClr val="black"/>
                </a:solidFill>
                <a:latin typeface="Comic Sans MS" panose="030F0702030302020204" pitchFamily="66" charset="0"/>
              </a:rPr>
              <a:t>shù</a:t>
            </a:r>
            <a:r>
              <a:rPr lang="en-GB" altLang="zh-CN" sz="2000" dirty="0">
                <a:solidFill>
                  <a:prstClr val="black"/>
                </a:solidFill>
                <a:latin typeface="Comic Sans MS" panose="030F0702030302020204" pitchFamily="66" charset="0"/>
              </a:rPr>
              <a:t>           </a:t>
            </a:r>
            <a:r>
              <a:rPr lang="en-US" altLang="zh-CN" sz="2000" dirty="0">
                <a:solidFill>
                  <a:srgbClr val="0033CC"/>
                </a:solidFill>
                <a:latin typeface="Comic Sans MS" panose="030F0702030302020204" pitchFamily="66" charset="0"/>
              </a:rPr>
              <a:t>vertical stroke           </a:t>
            </a:r>
            <a:r>
              <a:rPr lang="zh-CN" altLang="en-US" sz="2400" b="1" dirty="0">
                <a:solidFill>
                  <a:prstClr val="black"/>
                </a:solidFill>
                <a:latin typeface="Comic Sans MS" panose="030F0702030302020204" pitchFamily="66" charset="0"/>
              </a:rPr>
              <a:t>丨</a:t>
            </a:r>
            <a:endParaRPr lang="en-US" altLang="zh-CN" sz="2000" b="1" dirty="0">
              <a:solidFill>
                <a:srgbClr val="0033CC"/>
              </a:solidFill>
              <a:latin typeface="Comic Sans MS" panose="030F0702030302020204" pitchFamily="66" charset="0"/>
            </a:endParaRPr>
          </a:p>
          <a:p>
            <a:pPr eaLnBrk="1" hangingPunct="1">
              <a:spcBef>
                <a:spcPct val="0"/>
              </a:spcBef>
              <a:buFontTx/>
              <a:buNone/>
              <a:defRPr/>
            </a:pPr>
            <a:r>
              <a:rPr lang="zh-CN" altLang="en-US" sz="2000" dirty="0">
                <a:solidFill>
                  <a:prstClr val="black"/>
                </a:solidFill>
                <a:latin typeface="Comic Sans MS" panose="030F0702030302020204" pitchFamily="66" charset="0"/>
              </a:rPr>
              <a:t>撇  </a:t>
            </a:r>
            <a:r>
              <a:rPr lang="en-GB" altLang="zh-CN" sz="2000" dirty="0" err="1">
                <a:solidFill>
                  <a:prstClr val="black"/>
                </a:solidFill>
                <a:latin typeface="Comic Sans MS" panose="030F0702030302020204" pitchFamily="66" charset="0"/>
              </a:rPr>
              <a:t>piě</a:t>
            </a:r>
            <a:r>
              <a:rPr lang="en-GB" altLang="zh-CN" sz="2000" dirty="0">
                <a:solidFill>
                  <a:prstClr val="black"/>
                </a:solidFill>
                <a:latin typeface="Comic Sans MS" panose="030F0702030302020204" pitchFamily="66" charset="0"/>
              </a:rPr>
              <a:t>            </a:t>
            </a:r>
            <a:r>
              <a:rPr lang="en-US" altLang="zh-CN" sz="2000" dirty="0">
                <a:solidFill>
                  <a:srgbClr val="0033CC"/>
                </a:solidFill>
                <a:latin typeface="Comic Sans MS" panose="030F0702030302020204" pitchFamily="66" charset="0"/>
              </a:rPr>
              <a:t>left-falling                  </a:t>
            </a:r>
            <a:r>
              <a:rPr lang="zh-CN" altLang="en-US" sz="2400" b="1" dirty="0">
                <a:solidFill>
                  <a:prstClr val="black"/>
                </a:solidFill>
                <a:latin typeface="Comic Sans MS" panose="030F0702030302020204" pitchFamily="66" charset="0"/>
              </a:rPr>
              <a:t>丿</a:t>
            </a:r>
            <a:endParaRPr lang="en-US" altLang="zh-CN" sz="2000" b="1" dirty="0">
              <a:solidFill>
                <a:srgbClr val="0033CC"/>
              </a:solidFill>
              <a:latin typeface="Comic Sans MS" panose="030F0702030302020204" pitchFamily="66" charset="0"/>
            </a:endParaRPr>
          </a:p>
          <a:p>
            <a:pPr eaLnBrk="1" hangingPunct="1">
              <a:spcBef>
                <a:spcPct val="0"/>
              </a:spcBef>
              <a:buFontTx/>
              <a:buNone/>
              <a:defRPr/>
            </a:pPr>
            <a:r>
              <a:rPr lang="zh-CN" altLang="en-US" sz="2000" dirty="0">
                <a:solidFill>
                  <a:prstClr val="black"/>
                </a:solidFill>
                <a:latin typeface="Comic Sans MS" panose="030F0702030302020204" pitchFamily="66" charset="0"/>
              </a:rPr>
              <a:t>捺  </a:t>
            </a:r>
            <a:r>
              <a:rPr lang="en-GB" altLang="zh-CN" sz="2000" dirty="0" err="1">
                <a:solidFill>
                  <a:prstClr val="black"/>
                </a:solidFill>
                <a:latin typeface="Comic Sans MS" panose="030F0702030302020204" pitchFamily="66" charset="0"/>
              </a:rPr>
              <a:t>nà</a:t>
            </a:r>
            <a:r>
              <a:rPr lang="en-GB" altLang="zh-CN" sz="2000" dirty="0">
                <a:solidFill>
                  <a:prstClr val="black"/>
                </a:solidFill>
                <a:latin typeface="Comic Sans MS" panose="030F0702030302020204" pitchFamily="66" charset="0"/>
              </a:rPr>
              <a:t>             </a:t>
            </a:r>
            <a:r>
              <a:rPr lang="en-US" altLang="zh-CN" sz="2000" dirty="0">
                <a:solidFill>
                  <a:srgbClr val="0033CC"/>
                </a:solidFill>
                <a:latin typeface="Comic Sans MS" panose="030F0702030302020204" pitchFamily="66" charset="0"/>
              </a:rPr>
              <a:t>right-falling                </a:t>
            </a:r>
            <a:r>
              <a:rPr lang="en-GB" altLang="en-US" sz="2400" b="1" dirty="0">
                <a:solidFill>
                  <a:prstClr val="black"/>
                </a:solidFill>
                <a:latin typeface="Comic Sans MS" panose="030F0702030302020204" pitchFamily="66" charset="0"/>
              </a:rPr>
              <a:t>㇏</a:t>
            </a:r>
            <a:endParaRPr lang="en-US" altLang="zh-CN" sz="2000" b="1" dirty="0">
              <a:solidFill>
                <a:srgbClr val="0033CC"/>
              </a:solidFill>
              <a:latin typeface="Comic Sans MS" panose="030F0702030302020204" pitchFamily="66" charset="0"/>
            </a:endParaRPr>
          </a:p>
          <a:p>
            <a:pPr eaLnBrk="1" hangingPunct="1">
              <a:spcBef>
                <a:spcPct val="0"/>
              </a:spcBef>
              <a:buFontTx/>
              <a:buNone/>
              <a:defRPr/>
            </a:pPr>
            <a:r>
              <a:rPr lang="zh-CN" altLang="en-US" sz="2000" dirty="0">
                <a:solidFill>
                  <a:prstClr val="black"/>
                </a:solidFill>
                <a:latin typeface="Comic Sans MS" panose="030F0702030302020204" pitchFamily="66" charset="0"/>
              </a:rPr>
              <a:t>提  </a:t>
            </a:r>
            <a:r>
              <a:rPr lang="en-GB" altLang="zh-CN" sz="2000" dirty="0" err="1">
                <a:solidFill>
                  <a:prstClr val="black"/>
                </a:solidFill>
                <a:latin typeface="Comic Sans MS" panose="030F0702030302020204" pitchFamily="66" charset="0"/>
              </a:rPr>
              <a:t>tí</a:t>
            </a:r>
            <a:r>
              <a:rPr lang="en-GB" altLang="zh-CN" sz="2000" dirty="0">
                <a:solidFill>
                  <a:prstClr val="black"/>
                </a:solidFill>
                <a:latin typeface="Comic Sans MS" panose="030F0702030302020204" pitchFamily="66" charset="0"/>
              </a:rPr>
              <a:t>               </a:t>
            </a:r>
            <a:r>
              <a:rPr lang="en-US" altLang="zh-CN" sz="2000" dirty="0">
                <a:solidFill>
                  <a:srgbClr val="0033CC"/>
                </a:solidFill>
                <a:latin typeface="Comic Sans MS" panose="030F0702030302020204" pitchFamily="66" charset="0"/>
              </a:rPr>
              <a:t>rising                          </a:t>
            </a:r>
            <a:r>
              <a:rPr lang="zh-CN" altLang="en-US" sz="2000" dirty="0"/>
              <a:t>㇀</a:t>
            </a:r>
            <a:endParaRPr lang="en-US" altLang="zh-CN" sz="2000" dirty="0">
              <a:solidFill>
                <a:srgbClr val="0033CC"/>
              </a:solidFill>
              <a:latin typeface="Comic Sans MS" panose="030F0702030302020204" pitchFamily="66" charset="0"/>
            </a:endParaRPr>
          </a:p>
          <a:p>
            <a:pPr eaLnBrk="1" hangingPunct="1">
              <a:spcBef>
                <a:spcPct val="0"/>
              </a:spcBef>
              <a:buNone/>
              <a:defRPr/>
            </a:pPr>
            <a:r>
              <a:rPr lang="zh-CN" altLang="en-US" sz="2000" dirty="0">
                <a:solidFill>
                  <a:prstClr val="black"/>
                </a:solidFill>
                <a:latin typeface="Comic Sans MS" panose="030F0702030302020204" pitchFamily="66" charset="0"/>
              </a:rPr>
              <a:t>折  </a:t>
            </a:r>
            <a:r>
              <a:rPr lang="en-US" altLang="zh-CN" sz="2000" dirty="0">
                <a:solidFill>
                  <a:prstClr val="black"/>
                </a:solidFill>
                <a:latin typeface="Comic Sans MS" panose="030F0702030302020204" pitchFamily="66" charset="0"/>
              </a:rPr>
              <a:t>z</a:t>
            </a:r>
            <a:r>
              <a:rPr lang="en-GB" altLang="zh-CN" sz="2000" dirty="0" err="1">
                <a:solidFill>
                  <a:prstClr val="black"/>
                </a:solidFill>
                <a:latin typeface="Comic Sans MS" panose="030F0702030302020204" pitchFamily="66" charset="0"/>
              </a:rPr>
              <a:t>hé</a:t>
            </a:r>
            <a:r>
              <a:rPr lang="en-GB" altLang="zh-CN" sz="2000" dirty="0">
                <a:solidFill>
                  <a:prstClr val="black"/>
                </a:solidFill>
                <a:latin typeface="Comic Sans MS" panose="030F0702030302020204" pitchFamily="66" charset="0"/>
              </a:rPr>
              <a:t>           </a:t>
            </a:r>
            <a:r>
              <a:rPr lang="en-GB" altLang="zh-CN" sz="2000" dirty="0">
                <a:solidFill>
                  <a:srgbClr val="0033CC"/>
                </a:solidFill>
                <a:latin typeface="Comic Sans MS" panose="030F0702030302020204" pitchFamily="66" charset="0"/>
              </a:rPr>
              <a:t>a ben</a:t>
            </a:r>
            <a:r>
              <a:rPr lang="en-US" altLang="zh-CN" sz="2000" dirty="0">
                <a:solidFill>
                  <a:srgbClr val="0033CC"/>
                </a:solidFill>
                <a:latin typeface="Comic Sans MS" panose="030F0702030302020204" pitchFamily="66" charset="0"/>
              </a:rPr>
              <a:t>t</a:t>
            </a:r>
            <a:r>
              <a:rPr lang="zh-CN" altLang="en-US" sz="2000" dirty="0">
                <a:solidFill>
                  <a:srgbClr val="0033CC"/>
                </a:solidFill>
                <a:latin typeface="Comic Sans MS" panose="030F0702030302020204" pitchFamily="66" charset="0"/>
              </a:rPr>
              <a:t> </a:t>
            </a:r>
            <a:r>
              <a:rPr lang="en-US" altLang="zh-CN" sz="2000" dirty="0">
                <a:solidFill>
                  <a:srgbClr val="0033CC"/>
                </a:solidFill>
                <a:latin typeface="Comic Sans MS" panose="030F0702030302020204" pitchFamily="66" charset="0"/>
              </a:rPr>
              <a:t>stroke            </a:t>
            </a:r>
            <a:r>
              <a:rPr lang="zh-CN" altLang="zh-CN" sz="2000" dirty="0"/>
              <a:t> </a:t>
            </a:r>
            <a:r>
              <a:rPr lang="en-US" altLang="zh-CN" sz="2000" dirty="0"/>
              <a:t>┐   ∟</a:t>
            </a:r>
            <a:endParaRPr lang="en-US" altLang="zh-CN" sz="2000" dirty="0">
              <a:solidFill>
                <a:prstClr val="black"/>
              </a:solidFill>
              <a:latin typeface="Comic Sans MS" panose="030F0702030302020204" pitchFamily="66" charset="0"/>
            </a:endParaRPr>
          </a:p>
          <a:p>
            <a:pPr eaLnBrk="1" hangingPunct="1">
              <a:spcBef>
                <a:spcPct val="0"/>
              </a:spcBef>
              <a:buFontTx/>
              <a:buNone/>
              <a:defRPr/>
            </a:pPr>
            <a:r>
              <a:rPr lang="zh-CN" altLang="en-US" sz="2000" dirty="0">
                <a:solidFill>
                  <a:prstClr val="black"/>
                </a:solidFill>
                <a:latin typeface="Comic Sans MS" panose="030F0702030302020204" pitchFamily="66" charset="0"/>
              </a:rPr>
              <a:t>钩  </a:t>
            </a:r>
            <a:r>
              <a:rPr lang="en-GB" altLang="zh-CN" sz="2000" dirty="0" err="1">
                <a:solidFill>
                  <a:prstClr val="black"/>
                </a:solidFill>
                <a:latin typeface="Comic Sans MS" panose="030F0702030302020204" pitchFamily="66" charset="0"/>
              </a:rPr>
              <a:t>gōu</a:t>
            </a:r>
            <a:r>
              <a:rPr lang="en-GB" altLang="zh-CN" sz="2000" dirty="0">
                <a:solidFill>
                  <a:prstClr val="black"/>
                </a:solidFill>
                <a:latin typeface="Comic Sans MS" panose="030F0702030302020204" pitchFamily="66" charset="0"/>
              </a:rPr>
              <a:t>           </a:t>
            </a:r>
            <a:r>
              <a:rPr lang="en-US" altLang="zh-CN" sz="2000" dirty="0">
                <a:solidFill>
                  <a:srgbClr val="0033CC"/>
                </a:solidFill>
                <a:latin typeface="Comic Sans MS" panose="030F0702030302020204" pitchFamily="66" charset="0"/>
              </a:rPr>
              <a:t>hook</a:t>
            </a:r>
            <a:r>
              <a:rPr lang="zh-CN" altLang="en-US" sz="2000" dirty="0">
                <a:solidFill>
                  <a:srgbClr val="0033CC"/>
                </a:solidFill>
                <a:latin typeface="Comic Sans MS" panose="030F0702030302020204" pitchFamily="66" charset="0"/>
              </a:rPr>
              <a:t>                     </a:t>
            </a:r>
            <a:r>
              <a:rPr lang="zh-CN" altLang="en-US" sz="2000" dirty="0"/>
              <a:t>乙、乚、乛亅</a:t>
            </a:r>
            <a:endParaRPr lang="en-GB" altLang="zh-CN" sz="2000" dirty="0">
              <a:solidFill>
                <a:srgbClr val="0033CC"/>
              </a:solidFill>
              <a:latin typeface="Comic Sans MS" panose="030F0702030302020204" pitchFamily="66" charset="0"/>
            </a:endParaRPr>
          </a:p>
        </p:txBody>
      </p:sp>
    </p:spTree>
    <p:extLst>
      <p:ext uri="{BB962C8B-B14F-4D97-AF65-F5344CB8AC3E}">
        <p14:creationId xmlns:p14="http://schemas.microsoft.com/office/powerpoint/2010/main" val="8001407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dirty="0">
                <a:solidFill>
                  <a:prstClr val="black"/>
                </a:solidFill>
                <a:latin typeface="微软雅黑" pitchFamily="34" charset="-122"/>
                <a:ea typeface="微软雅黑" pitchFamily="34" charset="-122"/>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2" name="TextBox 1"/>
          <p:cNvSpPr txBox="1">
            <a:spLocks noChangeArrowheads="1"/>
          </p:cNvSpPr>
          <p:nvPr/>
        </p:nvSpPr>
        <p:spPr bwMode="auto">
          <a:xfrm>
            <a:off x="3902768" y="332657"/>
            <a:ext cx="3379788" cy="523875"/>
          </a:xfrm>
          <a:prstGeom prst="rect">
            <a:avLst/>
          </a:prstGeom>
          <a:gradFill rotWithShape="0">
            <a:gsLst>
              <a:gs pos="0">
                <a:srgbClr val="FBEAC7"/>
              </a:gs>
              <a:gs pos="17999">
                <a:srgbClr val="FEE7F2"/>
              </a:gs>
              <a:gs pos="36000">
                <a:srgbClr val="FAC77D"/>
              </a:gs>
              <a:gs pos="61000">
                <a:srgbClr val="FBA97D"/>
              </a:gs>
              <a:gs pos="82001">
                <a:srgbClr val="FBD49C"/>
              </a:gs>
              <a:gs pos="100000">
                <a:srgbClr val="FEE7F2"/>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en-US" altLang="en-US" sz="2800" dirty="0">
                <a:solidFill>
                  <a:prstClr val="black"/>
                </a:solidFill>
                <a:latin typeface="Comic Sans MS" panose="030F0702030302020204" pitchFamily="66" charset="0"/>
              </a:rPr>
              <a:t>What is Radicals?</a:t>
            </a:r>
            <a:endParaRPr lang="en-GB" altLang="zh-CN" sz="2800" dirty="0">
              <a:solidFill>
                <a:prstClr val="black"/>
              </a:solidFill>
              <a:latin typeface="Comic Sans MS" panose="030F0702030302020204" pitchFamily="66" charset="0"/>
            </a:endParaRPr>
          </a:p>
        </p:txBody>
      </p:sp>
      <p:sp>
        <p:nvSpPr>
          <p:cNvPr id="15" name="TextBox 2"/>
          <p:cNvSpPr txBox="1">
            <a:spLocks noChangeArrowheads="1"/>
          </p:cNvSpPr>
          <p:nvPr/>
        </p:nvSpPr>
        <p:spPr bwMode="auto">
          <a:xfrm>
            <a:off x="2618929" y="1140694"/>
            <a:ext cx="7896107" cy="2308324"/>
          </a:xfrm>
          <a:prstGeom prst="rect">
            <a:avLst/>
          </a:prstGeom>
          <a:ln/>
        </p:spPr>
        <p:style>
          <a:lnRef idx="2">
            <a:schemeClr val="accent2"/>
          </a:lnRef>
          <a:fillRef idx="1">
            <a:schemeClr val="lt1"/>
          </a:fillRef>
          <a:effectRef idx="0">
            <a:schemeClr val="accent2"/>
          </a:effectRef>
          <a:fontRef idx="minor">
            <a:schemeClr val="dk1"/>
          </a:fontRef>
        </p:style>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eaLnBrk="1" hangingPunct="1">
              <a:defRPr/>
            </a:pPr>
            <a:r>
              <a:rPr lang="en-US" altLang="zh-CN" sz="2400" dirty="0">
                <a:solidFill>
                  <a:prstClr val="black"/>
                </a:solidFill>
                <a:latin typeface="Comic Sans MS" panose="030F0702030302020204" pitchFamily="66" charset="0"/>
                <a:ea typeface="Arial Unicode MS" pitchFamily="34" charset="-122"/>
                <a:cs typeface="Times New Roman" pitchFamily="18" charset="0"/>
              </a:rPr>
              <a:t>Strokes grouped together in a certain way to form part of a character are called </a:t>
            </a:r>
            <a:r>
              <a:rPr lang="en-US" altLang="zh-CN" sz="2400" u="sng" dirty="0">
                <a:solidFill>
                  <a:srgbClr val="FF0000"/>
                </a:solidFill>
                <a:latin typeface="Comic Sans MS" panose="030F0702030302020204" pitchFamily="66" charset="0"/>
                <a:ea typeface="Arial Unicode MS" pitchFamily="34" charset="-122"/>
                <a:cs typeface="Times New Roman" pitchFamily="18" charset="0"/>
              </a:rPr>
              <a:t>radicals</a:t>
            </a:r>
            <a:r>
              <a:rPr lang="en-US" altLang="zh-CN" sz="2400" dirty="0">
                <a:solidFill>
                  <a:prstClr val="black"/>
                </a:solidFill>
                <a:latin typeface="Comic Sans MS" panose="030F0702030302020204" pitchFamily="66" charset="0"/>
                <a:ea typeface="Arial Unicode MS" pitchFamily="34" charset="-122"/>
                <a:cs typeface="Times New Roman" pitchFamily="18" charset="0"/>
              </a:rPr>
              <a:t>. From the view point of </a:t>
            </a:r>
            <a:r>
              <a:rPr lang="en-US" altLang="zh-CN" sz="2400" u="sng" dirty="0">
                <a:solidFill>
                  <a:srgbClr val="FF0000"/>
                </a:solidFill>
                <a:latin typeface="Comic Sans MS" panose="030F0702030302020204" pitchFamily="66" charset="0"/>
                <a:ea typeface="Arial Unicode MS" pitchFamily="34" charset="-122"/>
                <a:cs typeface="Times New Roman" pitchFamily="18" charset="0"/>
              </a:rPr>
              <a:t>memory, </a:t>
            </a:r>
            <a:r>
              <a:rPr lang="en-US" altLang="zh-CN" sz="2400" dirty="0">
                <a:solidFill>
                  <a:prstClr val="black"/>
                </a:solidFill>
                <a:latin typeface="Comic Sans MS" panose="030F0702030302020204" pitchFamily="66" charset="0"/>
                <a:ea typeface="Arial Unicode MS" pitchFamily="34" charset="-122"/>
                <a:cs typeface="Times New Roman" pitchFamily="18" charset="0"/>
              </a:rPr>
              <a:t>symbols that appear repeatedly have a better chance to be remembered.  If a new character has a  familiar radical, it will be easier to learn.</a:t>
            </a:r>
            <a:endParaRPr lang="en-GB" altLang="zh-CN" sz="2400" dirty="0">
              <a:solidFill>
                <a:prstClr val="black"/>
              </a:solidFill>
              <a:latin typeface="Comic Sans MS" panose="030F0702030302020204" pitchFamily="66" charset="0"/>
              <a:ea typeface="Arial Unicode MS" pitchFamily="34" charset="-122"/>
              <a:cs typeface="Times New Roman" pitchFamily="18" charset="0"/>
            </a:endParaRPr>
          </a:p>
        </p:txBody>
      </p:sp>
      <p:sp>
        <p:nvSpPr>
          <p:cNvPr id="16" name="TextBox 15"/>
          <p:cNvSpPr txBox="1">
            <a:spLocks noChangeArrowheads="1"/>
          </p:cNvSpPr>
          <p:nvPr/>
        </p:nvSpPr>
        <p:spPr bwMode="auto">
          <a:xfrm>
            <a:off x="3168203" y="3440782"/>
            <a:ext cx="22860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zh-CN" altLang="en-US" sz="2400" dirty="0">
                <a:solidFill>
                  <a:prstClr val="black"/>
                </a:solidFill>
                <a:effectLst>
                  <a:outerShdw blurRad="38100" dist="38100" dir="2700000" algn="tl">
                    <a:srgbClr val="000000">
                      <a:alpha val="43137"/>
                    </a:srgbClr>
                  </a:outerShdw>
                </a:effectLst>
              </a:rPr>
              <a:t>水</a:t>
            </a:r>
            <a:r>
              <a:rPr lang="en-US" altLang="zh-CN" dirty="0">
                <a:solidFill>
                  <a:prstClr val="black"/>
                </a:solidFill>
                <a:effectLst>
                  <a:outerShdw blurRad="38100" dist="38100" dir="2700000" algn="tl">
                    <a:srgbClr val="000000">
                      <a:alpha val="43137"/>
                    </a:srgbClr>
                  </a:outerShdw>
                </a:effectLst>
              </a:rPr>
              <a:t>(</a:t>
            </a:r>
            <a:r>
              <a:rPr lang="en-GB" altLang="zh-CN" dirty="0" err="1">
                <a:solidFill>
                  <a:prstClr val="black"/>
                </a:solidFill>
                <a:effectLst>
                  <a:outerShdw blurRad="38100" dist="38100" dir="2700000" algn="tl">
                    <a:srgbClr val="000000">
                      <a:alpha val="43137"/>
                    </a:srgbClr>
                  </a:outerShdw>
                </a:effectLst>
              </a:rPr>
              <a:t>shuǐ</a:t>
            </a:r>
            <a:r>
              <a:rPr lang="en-GB" altLang="zh-CN" dirty="0">
                <a:solidFill>
                  <a:prstClr val="black"/>
                </a:solidFill>
                <a:effectLst>
                  <a:outerShdw blurRad="38100" dist="38100" dir="2700000" algn="tl">
                    <a:srgbClr val="000000">
                      <a:alpha val="43137"/>
                    </a:srgbClr>
                  </a:outerShdw>
                </a:effectLst>
              </a:rPr>
              <a:t>)   </a:t>
            </a:r>
            <a:r>
              <a:rPr lang="en-GB" altLang="zh-CN" b="1" dirty="0">
                <a:solidFill>
                  <a:prstClr val="black"/>
                </a:solidFill>
              </a:rPr>
              <a:t>water </a:t>
            </a:r>
          </a:p>
        </p:txBody>
      </p:sp>
      <p:sp>
        <p:nvSpPr>
          <p:cNvPr id="17" name="Rectangle 6"/>
          <p:cNvSpPr>
            <a:spLocks noChangeArrowheads="1"/>
          </p:cNvSpPr>
          <p:nvPr/>
        </p:nvSpPr>
        <p:spPr bwMode="auto">
          <a:xfrm>
            <a:off x="6733729" y="3375894"/>
            <a:ext cx="4921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zh-CN" altLang="en-US" sz="2400" dirty="0">
                <a:solidFill>
                  <a:prstClr val="black"/>
                </a:solidFill>
              </a:rPr>
              <a:t>氵</a:t>
            </a:r>
            <a:endParaRPr lang="zh-CN" altLang="en-GB" sz="2400" dirty="0">
              <a:solidFill>
                <a:prstClr val="black"/>
              </a:solidFill>
            </a:endParaRPr>
          </a:p>
        </p:txBody>
      </p:sp>
      <p:sp>
        <p:nvSpPr>
          <p:cNvPr id="18" name="TextBox 7"/>
          <p:cNvSpPr txBox="1">
            <a:spLocks noChangeArrowheads="1"/>
          </p:cNvSpPr>
          <p:nvPr/>
        </p:nvSpPr>
        <p:spPr bwMode="auto">
          <a:xfrm>
            <a:off x="3152328" y="3837856"/>
            <a:ext cx="6300788"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en-GB" altLang="zh-CN" sz="2000" dirty="0">
                <a:solidFill>
                  <a:prstClr val="black"/>
                </a:solidFill>
              </a:rPr>
              <a:t> </a:t>
            </a:r>
            <a:r>
              <a:rPr lang="en-GB" altLang="zh-CN" sz="2000" dirty="0" err="1">
                <a:solidFill>
                  <a:prstClr val="black"/>
                </a:solidFill>
              </a:rPr>
              <a:t>zhī</a:t>
            </a:r>
            <a:r>
              <a:rPr lang="en-GB" altLang="zh-CN" sz="2000" dirty="0">
                <a:solidFill>
                  <a:prstClr val="black"/>
                </a:solidFill>
              </a:rPr>
              <a:t>              </a:t>
            </a:r>
            <a:r>
              <a:rPr lang="en-GB" altLang="zh-CN" sz="2000" dirty="0" err="1">
                <a:solidFill>
                  <a:prstClr val="black"/>
                </a:solidFill>
              </a:rPr>
              <a:t>jiǔ</a:t>
            </a:r>
            <a:r>
              <a:rPr lang="en-GB" altLang="zh-CN" sz="2000" dirty="0">
                <a:solidFill>
                  <a:prstClr val="black"/>
                </a:solidFill>
              </a:rPr>
              <a:t>                </a:t>
            </a:r>
            <a:r>
              <a:rPr lang="en-GB" altLang="zh-CN" sz="2000" dirty="0" err="1">
                <a:solidFill>
                  <a:prstClr val="black"/>
                </a:solidFill>
              </a:rPr>
              <a:t>chí</a:t>
            </a:r>
            <a:r>
              <a:rPr lang="en-GB" altLang="zh-CN" sz="2000" b="1" dirty="0">
                <a:solidFill>
                  <a:srgbClr val="666666"/>
                </a:solidFill>
              </a:rPr>
              <a:t>          </a:t>
            </a:r>
            <a:r>
              <a:rPr lang="en-GB" altLang="zh-CN" sz="2000" dirty="0" err="1">
                <a:solidFill>
                  <a:prstClr val="black"/>
                </a:solidFill>
              </a:rPr>
              <a:t>hǎi</a:t>
            </a:r>
            <a:r>
              <a:rPr lang="en-GB" altLang="zh-CN" sz="2000" dirty="0">
                <a:solidFill>
                  <a:prstClr val="black"/>
                </a:solidFill>
              </a:rPr>
              <a:t>         </a:t>
            </a:r>
            <a:r>
              <a:rPr lang="en-GB" altLang="zh-CN" sz="2000" dirty="0" err="1">
                <a:solidFill>
                  <a:prstClr val="black"/>
                </a:solidFill>
              </a:rPr>
              <a:t>hé</a:t>
            </a:r>
            <a:endParaRPr lang="en-GB" altLang="zh-CN" sz="2000" dirty="0">
              <a:solidFill>
                <a:prstClr val="black"/>
              </a:solidFill>
            </a:endParaRPr>
          </a:p>
          <a:p>
            <a:pPr eaLnBrk="1" hangingPunct="1">
              <a:spcBef>
                <a:spcPct val="0"/>
              </a:spcBef>
              <a:buFontTx/>
              <a:buNone/>
            </a:pPr>
            <a:r>
              <a:rPr lang="zh-CN" altLang="en-US" sz="2400" dirty="0">
                <a:solidFill>
                  <a:prstClr val="black"/>
                </a:solidFill>
              </a:rPr>
              <a:t> 汁 </a:t>
            </a:r>
            <a:r>
              <a:rPr lang="en-US" altLang="zh-CN" sz="1800" b="1" dirty="0">
                <a:solidFill>
                  <a:srgbClr val="0033CC"/>
                </a:solidFill>
              </a:rPr>
              <a:t>juice</a:t>
            </a:r>
            <a:r>
              <a:rPr lang="zh-CN" altLang="en-US" sz="2400" dirty="0">
                <a:solidFill>
                  <a:prstClr val="black"/>
                </a:solidFill>
              </a:rPr>
              <a:t>    酒 </a:t>
            </a:r>
            <a:r>
              <a:rPr lang="en-US" altLang="zh-CN" sz="1800" b="1" dirty="0">
                <a:solidFill>
                  <a:srgbClr val="0033CC"/>
                </a:solidFill>
              </a:rPr>
              <a:t>alcohol</a:t>
            </a:r>
            <a:r>
              <a:rPr lang="zh-CN" altLang="en-US" sz="2400" dirty="0">
                <a:solidFill>
                  <a:prstClr val="black"/>
                </a:solidFill>
              </a:rPr>
              <a:t>   池</a:t>
            </a:r>
            <a:r>
              <a:rPr lang="en-US" altLang="zh-CN" sz="1800" b="1" dirty="0">
                <a:solidFill>
                  <a:srgbClr val="0033CC"/>
                </a:solidFill>
              </a:rPr>
              <a:t>pool</a:t>
            </a:r>
            <a:r>
              <a:rPr lang="zh-CN" altLang="en-US" sz="1800" b="1" dirty="0">
                <a:solidFill>
                  <a:srgbClr val="0033CC"/>
                </a:solidFill>
              </a:rPr>
              <a:t> </a:t>
            </a:r>
            <a:r>
              <a:rPr lang="zh-CN" altLang="en-US" sz="1800" b="1" dirty="0">
                <a:solidFill>
                  <a:srgbClr val="666666"/>
                </a:solidFill>
              </a:rPr>
              <a:t>   </a:t>
            </a:r>
            <a:r>
              <a:rPr lang="zh-CN" altLang="en-US" sz="2400" dirty="0">
                <a:solidFill>
                  <a:prstClr val="black"/>
                </a:solidFill>
              </a:rPr>
              <a:t>海</a:t>
            </a:r>
            <a:r>
              <a:rPr lang="en-US" altLang="zh-CN" sz="1800" b="1" dirty="0">
                <a:solidFill>
                  <a:srgbClr val="0033CC"/>
                </a:solidFill>
              </a:rPr>
              <a:t>sea</a:t>
            </a:r>
            <a:r>
              <a:rPr lang="zh-CN" altLang="en-US" sz="2400" dirty="0">
                <a:solidFill>
                  <a:prstClr val="black"/>
                </a:solidFill>
              </a:rPr>
              <a:t>   河</a:t>
            </a:r>
            <a:r>
              <a:rPr lang="en-US" altLang="zh-CN" sz="1800" b="1" dirty="0">
                <a:solidFill>
                  <a:srgbClr val="0033CC"/>
                </a:solidFill>
              </a:rPr>
              <a:t>river</a:t>
            </a:r>
            <a:endParaRPr lang="en-GB" altLang="zh-CN" sz="1800" b="1" dirty="0">
              <a:solidFill>
                <a:srgbClr val="0033CC"/>
              </a:solidFill>
            </a:endParaRPr>
          </a:p>
        </p:txBody>
      </p:sp>
      <p:sp>
        <p:nvSpPr>
          <p:cNvPr id="19" name="Right Arrow 18"/>
          <p:cNvSpPr/>
          <p:nvPr/>
        </p:nvSpPr>
        <p:spPr>
          <a:xfrm>
            <a:off x="5781228" y="3531469"/>
            <a:ext cx="381000" cy="150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GB" altLang="zh-CN">
              <a:solidFill>
                <a:srgbClr val="FFFFFF"/>
              </a:solidFill>
            </a:endParaRPr>
          </a:p>
        </p:txBody>
      </p:sp>
      <p:sp>
        <p:nvSpPr>
          <p:cNvPr id="20" name="Rectangle 19"/>
          <p:cNvSpPr/>
          <p:nvPr/>
        </p:nvSpPr>
        <p:spPr>
          <a:xfrm>
            <a:off x="3174553" y="5055270"/>
            <a:ext cx="2471738" cy="461963"/>
          </a:xfrm>
          <a:prstGeom prst="rect">
            <a:avLst/>
          </a:prstGeom>
        </p:spPr>
        <p:txBody>
          <a:bodyPr wrap="none">
            <a:spAutoFit/>
          </a:bodyPr>
          <a:lstStyle/>
          <a:p>
            <a:pPr>
              <a:defRPr/>
            </a:pPr>
            <a:r>
              <a:rPr lang="zh-CN" altLang="en-US" sz="2400" dirty="0">
                <a:solidFill>
                  <a:prstClr val="black"/>
                </a:solidFill>
                <a:effectLst>
                  <a:outerShdw blurRad="38100" dist="38100" dir="2700000" algn="tl">
                    <a:srgbClr val="000000">
                      <a:alpha val="43137"/>
                    </a:srgbClr>
                  </a:outerShdw>
                </a:effectLst>
                <a:latin typeface="Arial" charset="0"/>
                <a:cs typeface="Arial" charset="0"/>
              </a:rPr>
              <a:t>木</a:t>
            </a:r>
            <a:r>
              <a:rPr lang="en-GB" sz="2400" dirty="0">
                <a:solidFill>
                  <a:prstClr val="black"/>
                </a:solidFill>
                <a:effectLst>
                  <a:outerShdw blurRad="38100" dist="38100" dir="2700000" algn="tl">
                    <a:srgbClr val="000000">
                      <a:alpha val="43137"/>
                    </a:srgbClr>
                  </a:outerShdw>
                </a:effectLst>
                <a:latin typeface="Arial" charset="0"/>
                <a:ea typeface="宋体" pitchFamily="2" charset="-122"/>
                <a:cs typeface="Arial" charset="0"/>
              </a:rPr>
              <a:t>(</a:t>
            </a:r>
            <a:r>
              <a:rPr lang="en-GB" sz="2400" dirty="0" err="1">
                <a:solidFill>
                  <a:prstClr val="black"/>
                </a:solidFill>
                <a:effectLst>
                  <a:outerShdw blurRad="38100" dist="38100" dir="2700000" algn="tl">
                    <a:srgbClr val="000000">
                      <a:alpha val="43137"/>
                    </a:srgbClr>
                  </a:outerShdw>
                </a:effectLst>
                <a:latin typeface="Arial" charset="0"/>
                <a:ea typeface="宋体" pitchFamily="2" charset="-122"/>
                <a:cs typeface="Arial" charset="0"/>
              </a:rPr>
              <a:t>mù</a:t>
            </a:r>
            <a:r>
              <a:rPr lang="en-GB" sz="2400" dirty="0">
                <a:solidFill>
                  <a:prstClr val="black"/>
                </a:solidFill>
                <a:effectLst>
                  <a:outerShdw blurRad="38100" dist="38100" dir="2700000" algn="tl">
                    <a:srgbClr val="000000">
                      <a:alpha val="43137"/>
                    </a:srgbClr>
                  </a:outerShdw>
                </a:effectLst>
                <a:latin typeface="Arial" charset="0"/>
                <a:ea typeface="宋体" pitchFamily="2" charset="-122"/>
                <a:cs typeface="Arial" charset="0"/>
              </a:rPr>
              <a:t>)   </a:t>
            </a:r>
            <a:r>
              <a:rPr lang="en-GB" b="1" dirty="0" err="1">
                <a:solidFill>
                  <a:prstClr val="black"/>
                </a:solidFill>
                <a:latin typeface="Arial" charset="0"/>
                <a:ea typeface="宋体" pitchFamily="2" charset="-122"/>
                <a:cs typeface="Arial" charset="0"/>
              </a:rPr>
              <a:t>tree,wood</a:t>
            </a:r>
            <a:endParaRPr lang="en-GB" b="1" dirty="0">
              <a:solidFill>
                <a:prstClr val="black"/>
              </a:solidFill>
              <a:latin typeface="Arial" charset="0"/>
              <a:ea typeface="宋体" pitchFamily="2" charset="-122"/>
              <a:cs typeface="Arial" charset="0"/>
            </a:endParaRPr>
          </a:p>
        </p:txBody>
      </p:sp>
      <p:sp>
        <p:nvSpPr>
          <p:cNvPr id="21" name="TextBox 3"/>
          <p:cNvSpPr txBox="1">
            <a:spLocks noChangeArrowheads="1"/>
          </p:cNvSpPr>
          <p:nvPr/>
        </p:nvSpPr>
        <p:spPr bwMode="auto">
          <a:xfrm>
            <a:off x="3174553" y="5376145"/>
            <a:ext cx="6338888"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en-GB" altLang="zh-CN" sz="2000">
                <a:solidFill>
                  <a:prstClr val="black"/>
                </a:solidFill>
              </a:rPr>
              <a:t> táo                lí              liǔ                 lǐ             bǎn</a:t>
            </a:r>
          </a:p>
          <a:p>
            <a:pPr eaLnBrk="1" hangingPunct="1">
              <a:spcBef>
                <a:spcPct val="0"/>
              </a:spcBef>
              <a:buFontTx/>
              <a:buNone/>
            </a:pPr>
            <a:r>
              <a:rPr lang="en-GB" altLang="zh-CN" sz="2000">
                <a:solidFill>
                  <a:prstClr val="black"/>
                </a:solidFill>
              </a:rPr>
              <a:t> </a:t>
            </a:r>
            <a:r>
              <a:rPr lang="zh-CN" altLang="en-US" sz="2400">
                <a:solidFill>
                  <a:prstClr val="black"/>
                </a:solidFill>
              </a:rPr>
              <a:t>桃</a:t>
            </a:r>
            <a:r>
              <a:rPr lang="en-US" altLang="zh-CN" sz="1800" b="1">
                <a:solidFill>
                  <a:srgbClr val="0033CC"/>
                </a:solidFill>
              </a:rPr>
              <a:t>peach</a:t>
            </a:r>
            <a:r>
              <a:rPr lang="zh-CN" altLang="en-US" sz="2400">
                <a:solidFill>
                  <a:prstClr val="black"/>
                </a:solidFill>
              </a:rPr>
              <a:t>     梨 </a:t>
            </a:r>
            <a:r>
              <a:rPr lang="en-US" altLang="zh-CN" sz="1800" b="1">
                <a:solidFill>
                  <a:srgbClr val="0033CC"/>
                </a:solidFill>
              </a:rPr>
              <a:t>pear    </a:t>
            </a:r>
            <a:r>
              <a:rPr lang="zh-CN" altLang="en-US" sz="2400">
                <a:solidFill>
                  <a:prstClr val="black"/>
                </a:solidFill>
              </a:rPr>
              <a:t>柳 </a:t>
            </a:r>
            <a:r>
              <a:rPr lang="en-US" altLang="zh-CN" sz="1800" b="1">
                <a:solidFill>
                  <a:srgbClr val="0033CC"/>
                </a:solidFill>
              </a:rPr>
              <a:t>willow</a:t>
            </a:r>
            <a:r>
              <a:rPr lang="zh-CN" altLang="en-US" sz="2400">
                <a:solidFill>
                  <a:prstClr val="black"/>
                </a:solidFill>
              </a:rPr>
              <a:t>    李</a:t>
            </a:r>
            <a:r>
              <a:rPr lang="en-US" altLang="zh-CN" sz="1800" b="1">
                <a:solidFill>
                  <a:srgbClr val="0033CC"/>
                </a:solidFill>
              </a:rPr>
              <a:t>plum     </a:t>
            </a:r>
            <a:r>
              <a:rPr lang="zh-CN" altLang="en-US" sz="2400">
                <a:solidFill>
                  <a:prstClr val="black"/>
                </a:solidFill>
              </a:rPr>
              <a:t>板</a:t>
            </a:r>
            <a:r>
              <a:rPr lang="en-US" altLang="zh-CN" sz="1800" b="1">
                <a:solidFill>
                  <a:srgbClr val="0033CC"/>
                </a:solidFill>
              </a:rPr>
              <a:t>board</a:t>
            </a:r>
            <a:endParaRPr lang="en-GB" altLang="en-US" sz="1800" b="1">
              <a:solidFill>
                <a:srgbClr val="0033CC"/>
              </a:solidFill>
              <a:ea typeface="宋体" pitchFamily="2" charset="-122"/>
            </a:endParaRPr>
          </a:p>
        </p:txBody>
      </p:sp>
    </p:spTree>
    <p:extLst>
      <p:ext uri="{BB962C8B-B14F-4D97-AF65-F5344CB8AC3E}">
        <p14:creationId xmlns:p14="http://schemas.microsoft.com/office/powerpoint/2010/main" val="426866534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dirty="0">
                <a:solidFill>
                  <a:prstClr val="black"/>
                </a:solidFill>
                <a:latin typeface="微软雅黑" pitchFamily="34" charset="-122"/>
                <a:ea typeface="微软雅黑" pitchFamily="34" charset="-122"/>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2" name="TextBox 1"/>
          <p:cNvSpPr txBox="1">
            <a:spLocks noChangeArrowheads="1"/>
          </p:cNvSpPr>
          <p:nvPr/>
        </p:nvSpPr>
        <p:spPr bwMode="auto">
          <a:xfrm>
            <a:off x="3902768" y="332657"/>
            <a:ext cx="3379788" cy="523875"/>
          </a:xfrm>
          <a:prstGeom prst="rect">
            <a:avLst/>
          </a:prstGeom>
          <a:gradFill rotWithShape="0">
            <a:gsLst>
              <a:gs pos="0">
                <a:srgbClr val="FBEAC7"/>
              </a:gs>
              <a:gs pos="17999">
                <a:srgbClr val="FEE7F2"/>
              </a:gs>
              <a:gs pos="36000">
                <a:srgbClr val="FAC77D"/>
              </a:gs>
              <a:gs pos="61000">
                <a:srgbClr val="FBA97D"/>
              </a:gs>
              <a:gs pos="82001">
                <a:srgbClr val="FBD49C"/>
              </a:gs>
              <a:gs pos="100000">
                <a:srgbClr val="FEE7F2"/>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eaLnBrk="1" hangingPunct="1">
              <a:spcBef>
                <a:spcPct val="0"/>
              </a:spcBef>
              <a:buFontTx/>
              <a:buNone/>
            </a:pPr>
            <a:r>
              <a:rPr lang="en-US" altLang="en-US" sz="2800" dirty="0">
                <a:solidFill>
                  <a:prstClr val="black"/>
                </a:solidFill>
                <a:latin typeface="Comic Sans MS" panose="030F0702030302020204" pitchFamily="66" charset="0"/>
              </a:rPr>
              <a:t>What is Radicals?</a:t>
            </a:r>
            <a:endParaRPr lang="en-GB" altLang="zh-CN" sz="2800" dirty="0">
              <a:solidFill>
                <a:prstClr val="black"/>
              </a:solidFill>
              <a:latin typeface="Comic Sans MS" panose="030F0702030302020204" pitchFamily="66" charset="0"/>
            </a:endParaRPr>
          </a:p>
        </p:txBody>
      </p:sp>
      <p:sp>
        <p:nvSpPr>
          <p:cNvPr id="16" name="TextBox 15"/>
          <p:cNvSpPr txBox="1">
            <a:spLocks noChangeArrowheads="1"/>
          </p:cNvSpPr>
          <p:nvPr/>
        </p:nvSpPr>
        <p:spPr bwMode="auto">
          <a:xfrm>
            <a:off x="6376248" y="1295399"/>
            <a:ext cx="35748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zh-CN" altLang="en-US" b="1" dirty="0">
                <a:solidFill>
                  <a:prstClr val="black"/>
                </a:solidFill>
              </a:rPr>
              <a:t>钅</a:t>
            </a:r>
            <a:r>
              <a:rPr lang="en-GB" altLang="zh-CN" b="1" dirty="0">
                <a:solidFill>
                  <a:prstClr val="black"/>
                </a:solidFill>
              </a:rPr>
              <a:t> </a:t>
            </a:r>
          </a:p>
        </p:txBody>
      </p:sp>
      <p:sp>
        <p:nvSpPr>
          <p:cNvPr id="18" name="TextBox 7"/>
          <p:cNvSpPr txBox="1">
            <a:spLocks noChangeArrowheads="1"/>
          </p:cNvSpPr>
          <p:nvPr/>
        </p:nvSpPr>
        <p:spPr bwMode="auto">
          <a:xfrm>
            <a:off x="3225854" y="1923361"/>
            <a:ext cx="6300788"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buNone/>
            </a:pPr>
            <a:r>
              <a:rPr lang="en-US" altLang="zh-CN" sz="1800" dirty="0" err="1"/>
              <a:t>tiě</a:t>
            </a:r>
            <a:r>
              <a:rPr lang="zh-CN" altLang="en-US" sz="1800" dirty="0"/>
              <a:t>         </a:t>
            </a:r>
            <a:r>
              <a:rPr lang="en-US" altLang="zh-CN" sz="1800" dirty="0" err="1"/>
              <a:t>tónɡ</a:t>
            </a:r>
            <a:r>
              <a:rPr lang="en-US" altLang="zh-CN" sz="1800" dirty="0"/>
              <a:t>             </a:t>
            </a:r>
            <a:r>
              <a:rPr lang="en-US" altLang="zh-CN" sz="1800" dirty="0" err="1"/>
              <a:t>yín</a:t>
            </a:r>
            <a:r>
              <a:rPr lang="en-US" altLang="zh-CN" sz="1800" dirty="0"/>
              <a:t>           </a:t>
            </a:r>
            <a:r>
              <a:rPr lang="en-US" altLang="zh-CN" sz="1800" dirty="0" err="1"/>
              <a:t>guō</a:t>
            </a:r>
            <a:r>
              <a:rPr lang="zh-CN" altLang="en-US" sz="1800" dirty="0"/>
              <a:t>                  </a:t>
            </a:r>
            <a:r>
              <a:rPr lang="en-US" altLang="zh-CN" sz="1800" dirty="0" err="1"/>
              <a:t>qián</a:t>
            </a:r>
            <a:r>
              <a:rPr lang="en-US" altLang="zh-CN" sz="1800" dirty="0"/>
              <a:t>            </a:t>
            </a:r>
            <a:endParaRPr lang="zh-CN" altLang="en-US" sz="1800" dirty="0"/>
          </a:p>
          <a:p>
            <a:pPr>
              <a:buNone/>
            </a:pPr>
            <a:r>
              <a:rPr lang="zh-CN" altLang="en-US" sz="2400" dirty="0">
                <a:solidFill>
                  <a:prstClr val="black"/>
                </a:solidFill>
              </a:rPr>
              <a:t>铁</a:t>
            </a:r>
            <a:r>
              <a:rPr lang="zh-CN" altLang="en-US" sz="1800" dirty="0"/>
              <a:t> </a:t>
            </a:r>
            <a:r>
              <a:rPr lang="zh-CN" altLang="en-US" sz="1800" b="1" dirty="0">
                <a:solidFill>
                  <a:srgbClr val="0033CC"/>
                </a:solidFill>
              </a:rPr>
              <a:t> </a:t>
            </a:r>
            <a:r>
              <a:rPr lang="en-US" altLang="zh-CN" sz="1800" b="1" dirty="0">
                <a:solidFill>
                  <a:srgbClr val="0033CC"/>
                </a:solidFill>
              </a:rPr>
              <a:t>Iron</a:t>
            </a:r>
            <a:r>
              <a:rPr lang="zh-CN" altLang="en-US" sz="1800" dirty="0"/>
              <a:t>   </a:t>
            </a:r>
            <a:r>
              <a:rPr lang="zh-CN" altLang="en-US" sz="2400" dirty="0">
                <a:solidFill>
                  <a:prstClr val="black"/>
                </a:solidFill>
              </a:rPr>
              <a:t>铜</a:t>
            </a:r>
            <a:r>
              <a:rPr lang="zh-CN" altLang="en-US" sz="1800" dirty="0"/>
              <a:t> </a:t>
            </a:r>
            <a:r>
              <a:rPr lang="en-US" altLang="zh-CN" sz="1800" b="1" dirty="0">
                <a:solidFill>
                  <a:srgbClr val="0033CC"/>
                </a:solidFill>
              </a:rPr>
              <a:t>copper</a:t>
            </a:r>
            <a:r>
              <a:rPr lang="zh-CN" altLang="en-US" sz="2400" dirty="0">
                <a:solidFill>
                  <a:prstClr val="black"/>
                </a:solidFill>
              </a:rPr>
              <a:t>银</a:t>
            </a:r>
            <a:r>
              <a:rPr lang="en-US" altLang="zh-CN" sz="2400" b="1" dirty="0">
                <a:solidFill>
                  <a:srgbClr val="0033CC"/>
                </a:solidFill>
              </a:rPr>
              <a:t>sliver</a:t>
            </a:r>
            <a:r>
              <a:rPr lang="zh-CN" altLang="en-US" sz="2400" dirty="0">
                <a:solidFill>
                  <a:prstClr val="black"/>
                </a:solidFill>
              </a:rPr>
              <a:t>锅</a:t>
            </a:r>
            <a:r>
              <a:rPr lang="en-US" altLang="zh-CN" sz="1800" b="1" dirty="0">
                <a:solidFill>
                  <a:srgbClr val="0033CC"/>
                </a:solidFill>
              </a:rPr>
              <a:t>pan</a:t>
            </a:r>
            <a:r>
              <a:rPr lang="zh-CN" altLang="en-US" sz="1800" b="1" dirty="0">
                <a:solidFill>
                  <a:srgbClr val="0033CC"/>
                </a:solidFill>
              </a:rPr>
              <a:t>、</a:t>
            </a:r>
            <a:r>
              <a:rPr lang="en-US" altLang="zh-CN" sz="1800" b="1" dirty="0">
                <a:solidFill>
                  <a:srgbClr val="0033CC"/>
                </a:solidFill>
              </a:rPr>
              <a:t>pot</a:t>
            </a:r>
            <a:r>
              <a:rPr lang="zh-CN" altLang="en-US" sz="1800" b="1" dirty="0">
                <a:solidFill>
                  <a:srgbClr val="0033CC"/>
                </a:solidFill>
              </a:rPr>
              <a:t> </a:t>
            </a:r>
            <a:r>
              <a:rPr lang="zh-CN" altLang="en-US" sz="1800" b="1" dirty="0">
                <a:solidFill>
                  <a:srgbClr val="666666"/>
                </a:solidFill>
              </a:rPr>
              <a:t>   </a:t>
            </a:r>
            <a:r>
              <a:rPr lang="zh-CN" altLang="en-US" sz="2400" dirty="0">
                <a:solidFill>
                  <a:prstClr val="black"/>
                </a:solidFill>
              </a:rPr>
              <a:t>钱</a:t>
            </a:r>
            <a:r>
              <a:rPr lang="en-US" altLang="zh-CN" sz="1800" b="1" dirty="0">
                <a:solidFill>
                  <a:srgbClr val="0033CC"/>
                </a:solidFill>
              </a:rPr>
              <a:t>money</a:t>
            </a:r>
            <a:endParaRPr lang="en-GB" altLang="zh-CN" sz="1800" b="1" dirty="0">
              <a:solidFill>
                <a:srgbClr val="0033CC"/>
              </a:solidFill>
            </a:endParaRPr>
          </a:p>
        </p:txBody>
      </p:sp>
      <p:sp>
        <p:nvSpPr>
          <p:cNvPr id="19" name="Right Arrow 18"/>
          <p:cNvSpPr/>
          <p:nvPr/>
        </p:nvSpPr>
        <p:spPr>
          <a:xfrm>
            <a:off x="5823869" y="1467752"/>
            <a:ext cx="381000" cy="150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GB" altLang="zh-CN">
              <a:solidFill>
                <a:srgbClr val="FFFFFF"/>
              </a:solidFill>
            </a:endParaRPr>
          </a:p>
        </p:txBody>
      </p:sp>
      <p:sp>
        <p:nvSpPr>
          <p:cNvPr id="20" name="Rectangle 19"/>
          <p:cNvSpPr/>
          <p:nvPr/>
        </p:nvSpPr>
        <p:spPr>
          <a:xfrm>
            <a:off x="3225853" y="3198019"/>
            <a:ext cx="3082872" cy="461665"/>
          </a:xfrm>
          <a:prstGeom prst="rect">
            <a:avLst/>
          </a:prstGeom>
        </p:spPr>
        <p:txBody>
          <a:bodyPr wrap="square">
            <a:spAutoFit/>
          </a:bodyPr>
          <a:lstStyle/>
          <a:p>
            <a:r>
              <a:rPr lang="zh-CN" altLang="en-US" sz="2400" dirty="0">
                <a:solidFill>
                  <a:prstClr val="black"/>
                </a:solidFill>
                <a:effectLst>
                  <a:outerShdw blurRad="38100" dist="38100" dir="2700000" algn="tl">
                    <a:srgbClr val="000000">
                      <a:alpha val="43137"/>
                    </a:srgbClr>
                  </a:outerShdw>
                </a:effectLst>
                <a:latin typeface="Arial" charset="0"/>
                <a:ea typeface="宋体" pitchFamily="2" charset="-122"/>
                <a:cs typeface="Arial" charset="0"/>
              </a:rPr>
              <a:t>月</a:t>
            </a:r>
            <a:r>
              <a:rPr lang="en-GB" sz="2400" dirty="0">
                <a:solidFill>
                  <a:prstClr val="black"/>
                </a:solidFill>
                <a:effectLst>
                  <a:outerShdw blurRad="38100" dist="38100" dir="2700000" algn="tl">
                    <a:srgbClr val="000000">
                      <a:alpha val="43137"/>
                    </a:srgbClr>
                  </a:outerShdw>
                </a:effectLst>
                <a:latin typeface="Arial" charset="0"/>
                <a:ea typeface="宋体" pitchFamily="2" charset="-122"/>
                <a:cs typeface="Arial" charset="0"/>
              </a:rPr>
              <a:t>(</a:t>
            </a:r>
            <a:r>
              <a:rPr lang="en-US" sz="2400" dirty="0" err="1"/>
              <a:t>y</a:t>
            </a:r>
            <a:r>
              <a:rPr lang="en-US" altLang="zh-CN" sz="2400" dirty="0" err="1"/>
              <a:t>uè</a:t>
            </a:r>
            <a:r>
              <a:rPr lang="en-GB" sz="2400" dirty="0">
                <a:solidFill>
                  <a:prstClr val="black"/>
                </a:solidFill>
                <a:effectLst>
                  <a:outerShdw blurRad="38100" dist="38100" dir="2700000" algn="tl">
                    <a:srgbClr val="000000">
                      <a:alpha val="43137"/>
                    </a:srgbClr>
                  </a:outerShdw>
                </a:effectLst>
                <a:latin typeface="Arial" charset="0"/>
                <a:ea typeface="宋体" pitchFamily="2" charset="-122"/>
                <a:cs typeface="Arial" charset="0"/>
              </a:rPr>
              <a:t>)   </a:t>
            </a:r>
            <a:r>
              <a:rPr lang="en-US" altLang="zh-CN" sz="2400" dirty="0">
                <a:solidFill>
                  <a:prstClr val="black"/>
                </a:solidFill>
                <a:effectLst>
                  <a:outerShdw blurRad="38100" dist="38100" dir="2700000" algn="tl">
                    <a:srgbClr val="000000">
                      <a:alpha val="43137"/>
                    </a:srgbClr>
                  </a:outerShdw>
                </a:effectLst>
                <a:latin typeface="Arial" charset="0"/>
                <a:ea typeface="宋体" pitchFamily="2" charset="-122"/>
                <a:cs typeface="Arial" charset="0"/>
              </a:rPr>
              <a:t>meat/ body</a:t>
            </a:r>
            <a:endParaRPr lang="en-GB" b="1" dirty="0">
              <a:solidFill>
                <a:prstClr val="black"/>
              </a:solidFill>
              <a:latin typeface="Arial" charset="0"/>
              <a:ea typeface="宋体" pitchFamily="2" charset="-122"/>
              <a:cs typeface="Arial" charset="0"/>
            </a:endParaRPr>
          </a:p>
        </p:txBody>
      </p:sp>
      <p:sp>
        <p:nvSpPr>
          <p:cNvPr id="21" name="TextBox 3"/>
          <p:cNvSpPr txBox="1">
            <a:spLocks noChangeArrowheads="1"/>
          </p:cNvSpPr>
          <p:nvPr/>
        </p:nvSpPr>
        <p:spPr bwMode="auto">
          <a:xfrm>
            <a:off x="3166008" y="3757982"/>
            <a:ext cx="6739993" cy="966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buNone/>
            </a:pPr>
            <a:r>
              <a:rPr lang="en-US" altLang="zh-CN" sz="2000" dirty="0"/>
              <a:t> </a:t>
            </a:r>
            <a:r>
              <a:rPr lang="en-GB" altLang="zh-CN" sz="2000" dirty="0">
                <a:solidFill>
                  <a:prstClr val="black"/>
                </a:solidFill>
              </a:rPr>
              <a:t>      </a:t>
            </a:r>
            <a:r>
              <a:rPr lang="en-US" altLang="zh-CN" sz="2000" dirty="0" err="1">
                <a:solidFill>
                  <a:prstClr val="black"/>
                </a:solidFill>
              </a:rPr>
              <a:t>beì</a:t>
            </a:r>
            <a:r>
              <a:rPr lang="en-US" altLang="zh-CN" sz="2000" dirty="0">
                <a:solidFill>
                  <a:prstClr val="black"/>
                </a:solidFill>
              </a:rPr>
              <a:t>          </a:t>
            </a:r>
            <a:r>
              <a:rPr lang="en-US" altLang="zh-CN" sz="2000" dirty="0" err="1">
                <a:solidFill>
                  <a:prstClr val="black"/>
                </a:solidFill>
              </a:rPr>
              <a:t>bì</a:t>
            </a:r>
            <a:r>
              <a:rPr lang="en-US" altLang="zh-CN" sz="2000" dirty="0">
                <a:solidFill>
                  <a:prstClr val="black"/>
                </a:solidFill>
              </a:rPr>
              <a:t>                  </a:t>
            </a:r>
            <a:r>
              <a:rPr lang="en-GB" altLang="zh-CN" sz="2000" dirty="0">
                <a:solidFill>
                  <a:prstClr val="black"/>
                </a:solidFill>
              </a:rPr>
              <a:t>f</a:t>
            </a:r>
            <a:r>
              <a:rPr lang="en-US" altLang="zh-CN" sz="2000" dirty="0">
                <a:solidFill>
                  <a:prstClr val="black"/>
                </a:solidFill>
              </a:rPr>
              <a:t>è</a:t>
            </a:r>
            <a:r>
              <a:rPr lang="en-GB" altLang="zh-CN" sz="2000" dirty="0">
                <a:solidFill>
                  <a:prstClr val="black"/>
                </a:solidFill>
              </a:rPr>
              <a:t>i               w</a:t>
            </a:r>
            <a:r>
              <a:rPr lang="en-US" altLang="zh-CN" sz="2000" dirty="0">
                <a:solidFill>
                  <a:prstClr val="black"/>
                </a:solidFill>
              </a:rPr>
              <a:t>è</a:t>
            </a:r>
            <a:r>
              <a:rPr lang="en-GB" altLang="zh-CN" sz="2000" dirty="0">
                <a:solidFill>
                  <a:prstClr val="black"/>
                </a:solidFill>
              </a:rPr>
              <a:t>i                </a:t>
            </a:r>
            <a:r>
              <a:rPr lang="en-US" altLang="zh-CN" sz="2000" dirty="0" err="1">
                <a:solidFill>
                  <a:prstClr val="black"/>
                </a:solidFill>
              </a:rPr>
              <a:t>tu</a:t>
            </a:r>
            <a:r>
              <a:rPr lang="en-US" altLang="zh-CN" sz="2800" dirty="0" err="1">
                <a:solidFill>
                  <a:prstClr val="black"/>
                </a:solidFill>
              </a:rPr>
              <a:t>ǐ</a:t>
            </a:r>
            <a:endParaRPr lang="en-US" altLang="zh-CN" sz="2800" dirty="0">
              <a:solidFill>
                <a:prstClr val="black"/>
              </a:solidFill>
            </a:endParaRPr>
          </a:p>
          <a:p>
            <a:pPr>
              <a:buNone/>
            </a:pPr>
            <a:r>
              <a:rPr lang="en-US" altLang="zh-CN" sz="1800" b="1" dirty="0">
                <a:solidFill>
                  <a:srgbClr val="0033CC"/>
                </a:solidFill>
              </a:rPr>
              <a:t>       </a:t>
            </a:r>
            <a:r>
              <a:rPr lang="zh-CN" altLang="en-US" sz="2400" dirty="0">
                <a:solidFill>
                  <a:prstClr val="black"/>
                </a:solidFill>
              </a:rPr>
              <a:t>背</a:t>
            </a:r>
            <a:r>
              <a:rPr lang="en-US" altLang="zh-CN" sz="1800" b="1" dirty="0">
                <a:solidFill>
                  <a:srgbClr val="0033CC"/>
                </a:solidFill>
              </a:rPr>
              <a:t>back</a:t>
            </a:r>
            <a:r>
              <a:rPr lang="zh-CN" altLang="en-US" sz="2400" dirty="0">
                <a:solidFill>
                  <a:prstClr val="black"/>
                </a:solidFill>
              </a:rPr>
              <a:t>   臂</a:t>
            </a:r>
            <a:r>
              <a:rPr lang="en-US" altLang="zh-CN" sz="1800" b="1" dirty="0">
                <a:solidFill>
                  <a:srgbClr val="0033CC"/>
                </a:solidFill>
              </a:rPr>
              <a:t>arm           </a:t>
            </a:r>
            <a:r>
              <a:rPr lang="zh-CN" altLang="en-US" sz="2400" dirty="0">
                <a:solidFill>
                  <a:prstClr val="black"/>
                </a:solidFill>
              </a:rPr>
              <a:t>肺 </a:t>
            </a:r>
            <a:r>
              <a:rPr lang="en-US" altLang="zh-CN" sz="1800" b="1" dirty="0">
                <a:solidFill>
                  <a:srgbClr val="0033CC"/>
                </a:solidFill>
              </a:rPr>
              <a:t>lung</a:t>
            </a:r>
            <a:r>
              <a:rPr lang="zh-CN" altLang="en-US" sz="2400" dirty="0">
                <a:solidFill>
                  <a:prstClr val="black"/>
                </a:solidFill>
              </a:rPr>
              <a:t>    </a:t>
            </a:r>
            <a:r>
              <a:rPr lang="en-US" altLang="zh-CN" sz="2400" dirty="0">
                <a:solidFill>
                  <a:prstClr val="black"/>
                </a:solidFill>
              </a:rPr>
              <a:t>  </a:t>
            </a:r>
            <a:r>
              <a:rPr lang="zh-CN" altLang="en-US" sz="2400" dirty="0">
                <a:solidFill>
                  <a:prstClr val="black"/>
                </a:solidFill>
              </a:rPr>
              <a:t>胃</a:t>
            </a:r>
            <a:r>
              <a:rPr lang="en-US" altLang="zh-CN" sz="1800" b="1" dirty="0">
                <a:solidFill>
                  <a:srgbClr val="0033CC"/>
                </a:solidFill>
              </a:rPr>
              <a:t>stomach     </a:t>
            </a:r>
            <a:r>
              <a:rPr lang="zh-CN" altLang="en-US" sz="2400" dirty="0">
                <a:solidFill>
                  <a:prstClr val="black"/>
                </a:solidFill>
              </a:rPr>
              <a:t>腿</a:t>
            </a:r>
            <a:r>
              <a:rPr lang="en-US" altLang="zh-CN" sz="1800" b="1" dirty="0">
                <a:solidFill>
                  <a:srgbClr val="0033CC"/>
                </a:solidFill>
              </a:rPr>
              <a:t>leg</a:t>
            </a:r>
            <a:endParaRPr lang="en-GB" altLang="en-US" sz="1800" b="1" dirty="0">
              <a:solidFill>
                <a:srgbClr val="0033CC"/>
              </a:solidFill>
            </a:endParaRPr>
          </a:p>
        </p:txBody>
      </p:sp>
      <p:sp>
        <p:nvSpPr>
          <p:cNvPr id="23" name="Rectangle 19"/>
          <p:cNvSpPr/>
          <p:nvPr/>
        </p:nvSpPr>
        <p:spPr>
          <a:xfrm>
            <a:off x="3200400" y="1290638"/>
            <a:ext cx="2445891" cy="461665"/>
          </a:xfrm>
          <a:prstGeom prst="rect">
            <a:avLst/>
          </a:prstGeom>
        </p:spPr>
        <p:txBody>
          <a:bodyPr wrap="square">
            <a:spAutoFit/>
          </a:bodyPr>
          <a:lstStyle/>
          <a:p>
            <a:r>
              <a:rPr lang="zh-CN" altLang="en-US" sz="2400" dirty="0"/>
              <a:t>金</a:t>
            </a:r>
            <a:r>
              <a:rPr lang="en-US" altLang="zh-CN" sz="2400" dirty="0"/>
              <a:t>(</a:t>
            </a:r>
            <a:r>
              <a:rPr lang="en-US" altLang="zh-CN" sz="2400" dirty="0" err="1"/>
              <a:t>jīn</a:t>
            </a:r>
            <a:r>
              <a:rPr lang="en-US" altLang="zh-CN" sz="2400" dirty="0"/>
              <a:t>) </a:t>
            </a:r>
            <a:r>
              <a:rPr lang="en-GB" b="1" dirty="0">
                <a:solidFill>
                  <a:prstClr val="black"/>
                </a:solidFill>
                <a:latin typeface="Arial" charset="0"/>
                <a:ea typeface="宋体" pitchFamily="2" charset="-122"/>
                <a:cs typeface="Arial" charset="0"/>
              </a:rPr>
              <a:t>metal</a:t>
            </a:r>
          </a:p>
        </p:txBody>
      </p:sp>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4125" y="0"/>
            <a:ext cx="2552700" cy="1790700"/>
          </a:xfrm>
          <a:prstGeom prst="rect">
            <a:avLst/>
          </a:prstGeom>
        </p:spPr>
      </p:pic>
      <p:pic>
        <p:nvPicPr>
          <p:cNvPr id="4" name="图片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925280" y="2695947"/>
            <a:ext cx="1447800" cy="1447800"/>
          </a:xfrm>
          <a:prstGeom prst="rect">
            <a:avLst/>
          </a:prstGeom>
        </p:spPr>
      </p:pic>
      <p:sp>
        <p:nvSpPr>
          <p:cNvPr id="24" name="Rectangle 19"/>
          <p:cNvSpPr/>
          <p:nvPr/>
        </p:nvSpPr>
        <p:spPr>
          <a:xfrm>
            <a:off x="3276601" y="5029201"/>
            <a:ext cx="2598015" cy="461665"/>
          </a:xfrm>
          <a:prstGeom prst="rect">
            <a:avLst/>
          </a:prstGeom>
        </p:spPr>
        <p:txBody>
          <a:bodyPr wrap="square">
            <a:spAutoFit/>
          </a:bodyPr>
          <a:lstStyle/>
          <a:p>
            <a:r>
              <a:rPr lang="zh-CN" altLang="en-US" sz="2400" dirty="0">
                <a:solidFill>
                  <a:prstClr val="black"/>
                </a:solidFill>
                <a:effectLst>
                  <a:outerShdw blurRad="38100" dist="38100" dir="2700000" algn="tl">
                    <a:srgbClr val="000000">
                      <a:alpha val="43137"/>
                    </a:srgbClr>
                  </a:outerShdw>
                </a:effectLst>
                <a:latin typeface="Arial" charset="0"/>
                <a:ea typeface="宋体" pitchFamily="2" charset="-122"/>
                <a:cs typeface="Arial" charset="0"/>
              </a:rPr>
              <a:t>火</a:t>
            </a:r>
            <a:r>
              <a:rPr lang="en-GB" sz="2400" dirty="0">
                <a:solidFill>
                  <a:prstClr val="black"/>
                </a:solidFill>
                <a:effectLst>
                  <a:outerShdw blurRad="38100" dist="38100" dir="2700000" algn="tl">
                    <a:srgbClr val="000000">
                      <a:alpha val="43137"/>
                    </a:srgbClr>
                  </a:outerShdw>
                </a:effectLst>
                <a:latin typeface="Arial" charset="0"/>
                <a:ea typeface="宋体" pitchFamily="2" charset="-122"/>
                <a:cs typeface="Arial" charset="0"/>
              </a:rPr>
              <a:t>(</a:t>
            </a:r>
            <a:r>
              <a:rPr lang="en-US" sz="2400" dirty="0" err="1"/>
              <a:t>h</a:t>
            </a:r>
            <a:r>
              <a:rPr lang="en-US" altLang="zh-CN" sz="2400" dirty="0" err="1"/>
              <a:t>uǒ</a:t>
            </a:r>
            <a:r>
              <a:rPr lang="en-GB" sz="2400" dirty="0">
                <a:solidFill>
                  <a:prstClr val="black"/>
                </a:solidFill>
                <a:effectLst>
                  <a:outerShdw blurRad="38100" dist="38100" dir="2700000" algn="tl">
                    <a:srgbClr val="000000">
                      <a:alpha val="43137"/>
                    </a:srgbClr>
                  </a:outerShdw>
                </a:effectLst>
                <a:latin typeface="Arial" charset="0"/>
                <a:ea typeface="宋体" pitchFamily="2" charset="-122"/>
                <a:cs typeface="Arial" charset="0"/>
              </a:rPr>
              <a:t>)   </a:t>
            </a:r>
            <a:r>
              <a:rPr lang="en-US" altLang="zh-CN" sz="2400" dirty="0">
                <a:solidFill>
                  <a:prstClr val="black"/>
                </a:solidFill>
                <a:effectLst>
                  <a:outerShdw blurRad="38100" dist="38100" dir="2700000" algn="tl">
                    <a:srgbClr val="000000">
                      <a:alpha val="43137"/>
                    </a:srgbClr>
                  </a:outerShdw>
                </a:effectLst>
                <a:latin typeface="Arial" charset="0"/>
                <a:ea typeface="宋体" pitchFamily="2" charset="-122"/>
                <a:cs typeface="Arial" charset="0"/>
              </a:rPr>
              <a:t>fire</a:t>
            </a:r>
            <a:endParaRPr lang="en-GB" b="1" dirty="0">
              <a:solidFill>
                <a:prstClr val="black"/>
              </a:solidFill>
              <a:latin typeface="Arial" charset="0"/>
              <a:ea typeface="宋体" pitchFamily="2" charset="-122"/>
              <a:cs typeface="Arial" charset="0"/>
            </a:endParaRPr>
          </a:p>
        </p:txBody>
      </p:sp>
      <p:sp>
        <p:nvSpPr>
          <p:cNvPr id="25" name="TextBox 3"/>
          <p:cNvSpPr txBox="1">
            <a:spLocks noChangeArrowheads="1"/>
          </p:cNvSpPr>
          <p:nvPr/>
        </p:nvSpPr>
        <p:spPr bwMode="auto">
          <a:xfrm>
            <a:off x="3124201" y="5739182"/>
            <a:ext cx="6739993" cy="966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buNone/>
            </a:pPr>
            <a:r>
              <a:rPr lang="en-US" altLang="zh-CN" sz="2000" dirty="0" err="1"/>
              <a:t>l</a:t>
            </a:r>
            <a:r>
              <a:rPr lang="en-US" altLang="zh-CN" sz="2400" dirty="0" err="1"/>
              <a:t>ú</a:t>
            </a:r>
            <a:r>
              <a:rPr lang="en-US" altLang="zh-CN" sz="2000" dirty="0"/>
              <a:t> </a:t>
            </a:r>
            <a:r>
              <a:rPr lang="en-GB" altLang="zh-CN" sz="2000" dirty="0">
                <a:solidFill>
                  <a:prstClr val="black"/>
                </a:solidFill>
              </a:rPr>
              <a:t>               </a:t>
            </a:r>
            <a:r>
              <a:rPr lang="en-US" altLang="zh-CN" sz="2000" dirty="0" err="1">
                <a:solidFill>
                  <a:prstClr val="black"/>
                </a:solidFill>
              </a:rPr>
              <a:t>k</a:t>
            </a:r>
            <a:r>
              <a:rPr lang="en-US" altLang="zh-CN" sz="2400" dirty="0" err="1">
                <a:solidFill>
                  <a:prstClr val="black"/>
                </a:solidFill>
              </a:rPr>
              <a:t>ǎ</a:t>
            </a:r>
            <a:r>
              <a:rPr lang="en-US" altLang="zh-CN" sz="2000" dirty="0" err="1">
                <a:solidFill>
                  <a:prstClr val="black"/>
                </a:solidFill>
              </a:rPr>
              <a:t>o</a:t>
            </a:r>
            <a:r>
              <a:rPr lang="en-US" altLang="zh-CN" sz="2000" dirty="0">
                <a:solidFill>
                  <a:prstClr val="black"/>
                </a:solidFill>
              </a:rPr>
              <a:t>         </a:t>
            </a:r>
            <a:r>
              <a:rPr lang="en-GB" altLang="zh-CN" sz="2000" dirty="0" err="1">
                <a:solidFill>
                  <a:prstClr val="black"/>
                </a:solidFill>
              </a:rPr>
              <a:t>ch</a:t>
            </a:r>
            <a:r>
              <a:rPr lang="en-US" altLang="zh-CN" sz="2000" dirty="0">
                <a:solidFill>
                  <a:prstClr val="black"/>
                </a:solidFill>
              </a:rPr>
              <a:t>ǎ</a:t>
            </a:r>
            <a:r>
              <a:rPr lang="en-GB" altLang="zh-CN" sz="2000" dirty="0">
                <a:solidFill>
                  <a:prstClr val="black"/>
                </a:solidFill>
              </a:rPr>
              <a:t>o            r</a:t>
            </a:r>
            <a:r>
              <a:rPr lang="en-US" altLang="zh-CN" sz="2800" dirty="0">
                <a:solidFill>
                  <a:prstClr val="black"/>
                </a:solidFill>
              </a:rPr>
              <a:t>á</a:t>
            </a:r>
            <a:r>
              <a:rPr lang="en-GB" altLang="zh-CN" sz="2000" dirty="0">
                <a:solidFill>
                  <a:prstClr val="black"/>
                </a:solidFill>
              </a:rPr>
              <a:t>n </a:t>
            </a:r>
            <a:r>
              <a:rPr lang="en-US" altLang="zh-CN" sz="2000" dirty="0" err="1">
                <a:solidFill>
                  <a:prstClr val="black"/>
                </a:solidFill>
              </a:rPr>
              <a:t>shāo</a:t>
            </a:r>
            <a:r>
              <a:rPr lang="en-GB" altLang="zh-CN" sz="2000" dirty="0">
                <a:solidFill>
                  <a:prstClr val="black"/>
                </a:solidFill>
              </a:rPr>
              <a:t>               </a:t>
            </a:r>
          </a:p>
          <a:p>
            <a:pPr>
              <a:buNone/>
            </a:pPr>
            <a:r>
              <a:rPr lang="zh-CN" altLang="en-US" sz="2400" dirty="0">
                <a:solidFill>
                  <a:prstClr val="black"/>
                </a:solidFill>
              </a:rPr>
              <a:t>炉</a:t>
            </a:r>
            <a:r>
              <a:rPr lang="en-US" altLang="zh-CN" sz="1800" b="1" dirty="0">
                <a:solidFill>
                  <a:srgbClr val="0033CC"/>
                </a:solidFill>
              </a:rPr>
              <a:t>stove</a:t>
            </a:r>
            <a:r>
              <a:rPr lang="zh-CN" altLang="en-US" sz="2400" dirty="0">
                <a:solidFill>
                  <a:prstClr val="black"/>
                </a:solidFill>
              </a:rPr>
              <a:t>     烤</a:t>
            </a:r>
            <a:r>
              <a:rPr lang="en-US" altLang="zh-CN" sz="1800" b="1" dirty="0">
                <a:solidFill>
                  <a:srgbClr val="0033CC"/>
                </a:solidFill>
              </a:rPr>
              <a:t>bake    </a:t>
            </a:r>
            <a:r>
              <a:rPr lang="zh-CN" altLang="en-US" sz="2400" dirty="0">
                <a:solidFill>
                  <a:prstClr val="black"/>
                </a:solidFill>
              </a:rPr>
              <a:t>炒 </a:t>
            </a:r>
            <a:r>
              <a:rPr lang="en-US" altLang="zh-CN" sz="1800" b="1" dirty="0" err="1">
                <a:solidFill>
                  <a:srgbClr val="0033CC"/>
                </a:solidFill>
              </a:rPr>
              <a:t>saute</a:t>
            </a:r>
            <a:r>
              <a:rPr lang="en-US" altLang="zh-CN" sz="1800" b="1" dirty="0">
                <a:solidFill>
                  <a:srgbClr val="0033CC"/>
                </a:solidFill>
              </a:rPr>
              <a:t>.  </a:t>
            </a:r>
            <a:r>
              <a:rPr lang="zh-CN" altLang="en-US" sz="2400" dirty="0">
                <a:solidFill>
                  <a:prstClr val="black"/>
                </a:solidFill>
              </a:rPr>
              <a:t>   燃   烧 </a:t>
            </a:r>
            <a:r>
              <a:rPr lang="en-US" altLang="zh-CN" sz="1800" b="1" dirty="0" err="1">
                <a:solidFill>
                  <a:srgbClr val="0033CC"/>
                </a:solidFill>
              </a:rPr>
              <a:t>buring</a:t>
            </a:r>
            <a:endParaRPr lang="en-GB" altLang="en-US" sz="1800" b="1" dirty="0">
              <a:solidFill>
                <a:srgbClr val="0033CC"/>
              </a:solidFill>
            </a:endParaRPr>
          </a:p>
        </p:txBody>
      </p:sp>
    </p:spTree>
    <p:extLst>
      <p:ext uri="{BB962C8B-B14F-4D97-AF65-F5344CB8AC3E}">
        <p14:creationId xmlns:p14="http://schemas.microsoft.com/office/powerpoint/2010/main" val="4178341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2"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1+#ppt_w/2"/>
                                          </p:val>
                                        </p:tav>
                                        <p:tav tm="100000">
                                          <p:val>
                                            <p:strVal val="#ppt_x"/>
                                          </p:val>
                                        </p:tav>
                                      </p:tavLst>
                                    </p:anim>
                                    <p:anim calcmode="lin" valueType="num">
                                      <p:cBhvr additive="base">
                                        <p:cTn id="15"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a:solidFill>
                  <a:prstClr val="black"/>
                </a:solidFill>
                <a:latin typeface="微软雅黑" pitchFamily="34" charset="-122"/>
                <a:ea typeface="微软雅黑" pitchFamily="34" charset="-122"/>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fontAlgn="base">
              <a:spcBef>
                <a:spcPct val="0"/>
              </a:spcBef>
              <a:spcAft>
                <a:spcPct val="0"/>
              </a:spcAft>
            </a:pPr>
            <a:r>
              <a:rPr lang="zh-CN" altLang="en-US" dirty="0">
                <a:solidFill>
                  <a:prstClr val="black"/>
                </a:solidFill>
                <a:latin typeface="微软雅黑" pitchFamily="34" charset="-122"/>
                <a:ea typeface="微软雅黑" pitchFamily="34" charset="-122"/>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2" name="Rectangle 1"/>
          <p:cNvSpPr/>
          <p:nvPr/>
        </p:nvSpPr>
        <p:spPr>
          <a:xfrm>
            <a:off x="3287689" y="2217638"/>
            <a:ext cx="880369" cy="923330"/>
          </a:xfrm>
          <a:prstGeom prst="rect">
            <a:avLst/>
          </a:prstGeom>
          <a:noFill/>
        </p:spPr>
        <p:txBody>
          <a:bodyPr wrap="none" lIns="91440" tIns="45720" rIns="91440" bIns="45720">
            <a:spAutoFit/>
          </a:bodyPr>
          <a:lstStyle/>
          <a:p>
            <a:pPr algn="ctr"/>
            <a:r>
              <a:rPr lang="zh-CN" alt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女</a:t>
            </a:r>
            <a:endPar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12" name="Right Arrow 11"/>
          <p:cNvSpPr/>
          <p:nvPr/>
        </p:nvSpPr>
        <p:spPr>
          <a:xfrm>
            <a:off x="4548188" y="2613819"/>
            <a:ext cx="381000" cy="150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GB" altLang="zh-CN">
              <a:solidFill>
                <a:srgbClr val="FFFFFF"/>
              </a:solidFill>
            </a:endParaRPr>
          </a:p>
        </p:txBody>
      </p:sp>
      <p:sp>
        <p:nvSpPr>
          <p:cNvPr id="4" name="TextBox 3"/>
          <p:cNvSpPr txBox="1"/>
          <p:nvPr/>
        </p:nvSpPr>
        <p:spPr>
          <a:xfrm>
            <a:off x="5375920" y="2164467"/>
            <a:ext cx="4392488" cy="1200329"/>
          </a:xfrm>
          <a:prstGeom prst="rect">
            <a:avLst/>
          </a:prstGeom>
          <a:noFill/>
        </p:spPr>
        <p:txBody>
          <a:bodyPr wrap="square" rtlCol="0">
            <a:spAutoFit/>
          </a:bodyPr>
          <a:lstStyle/>
          <a:p>
            <a:r>
              <a:rPr lang="en-US" sz="2400" b="1" dirty="0">
                <a:solidFill>
                  <a:srgbClr val="00B050"/>
                </a:solidFill>
                <a:latin typeface="Comic Sans MS" panose="030F0702030302020204" pitchFamily="66" charset="0"/>
                <a:cs typeface="Times New Roman" panose="02020603050405020304" pitchFamily="18" charset="0"/>
              </a:rPr>
              <a:t>Related to female, words have this radical usually mean female.</a:t>
            </a:r>
            <a:endParaRPr lang="en-GB" sz="2400" b="1" dirty="0">
              <a:solidFill>
                <a:srgbClr val="00B050"/>
              </a:solidFill>
              <a:latin typeface="Comic Sans MS" panose="030F0702030302020204" pitchFamily="66" charset="0"/>
              <a:cs typeface="Times New Roman" panose="02020603050405020304" pitchFamily="18" charset="0"/>
            </a:endParaRPr>
          </a:p>
        </p:txBody>
      </p:sp>
      <p:sp>
        <p:nvSpPr>
          <p:cNvPr id="6" name="Rectangle 5"/>
          <p:cNvSpPr/>
          <p:nvPr/>
        </p:nvSpPr>
        <p:spPr>
          <a:xfrm>
            <a:off x="3287688" y="3613944"/>
            <a:ext cx="880369"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zh-CN" altLang="en-US" sz="5400" b="1"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rPr>
              <a:t>心</a:t>
            </a:r>
            <a:endParaRPr lang="en-US" sz="5400" b="1"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endParaRPr>
          </a:p>
        </p:txBody>
      </p:sp>
      <p:sp>
        <p:nvSpPr>
          <p:cNvPr id="16" name="Right Arrow 15"/>
          <p:cNvSpPr/>
          <p:nvPr/>
        </p:nvSpPr>
        <p:spPr>
          <a:xfrm>
            <a:off x="4498976" y="4146233"/>
            <a:ext cx="381000" cy="150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GB" altLang="zh-CN">
              <a:solidFill>
                <a:srgbClr val="FFFFFF"/>
              </a:solidFill>
            </a:endParaRPr>
          </a:p>
        </p:txBody>
      </p:sp>
      <p:sp>
        <p:nvSpPr>
          <p:cNvPr id="7" name="TextBox 6"/>
          <p:cNvSpPr txBox="1"/>
          <p:nvPr/>
        </p:nvSpPr>
        <p:spPr>
          <a:xfrm>
            <a:off x="6231246" y="3890944"/>
            <a:ext cx="3249130" cy="461665"/>
          </a:xfrm>
          <a:prstGeom prst="rect">
            <a:avLst/>
          </a:prstGeom>
          <a:noFill/>
        </p:spPr>
        <p:txBody>
          <a:bodyPr wrap="square" rtlCol="0">
            <a:spAutoFit/>
          </a:bodyPr>
          <a:lstStyle/>
          <a:p>
            <a:r>
              <a:rPr lang="en-US" sz="2400" b="1" dirty="0">
                <a:solidFill>
                  <a:srgbClr val="00B050"/>
                </a:solidFill>
                <a:latin typeface="Comic Sans MS" panose="030F0702030302020204" pitchFamily="66" charset="0"/>
                <a:cs typeface="Times New Roman" panose="02020603050405020304" pitchFamily="18" charset="0"/>
              </a:rPr>
              <a:t>Related to </a:t>
            </a:r>
            <a:r>
              <a:rPr lang="en-US" altLang="zh-CN" sz="2400" b="1" dirty="0">
                <a:solidFill>
                  <a:srgbClr val="00B050"/>
                </a:solidFill>
                <a:latin typeface="Comic Sans MS" panose="030F0702030302020204" pitchFamily="66" charset="0"/>
                <a:cs typeface="Times New Roman" panose="02020603050405020304" pitchFamily="18" charset="0"/>
              </a:rPr>
              <a:t>heart</a:t>
            </a:r>
            <a:endParaRPr lang="en-GB" sz="2400" dirty="0">
              <a:solidFill>
                <a:prstClr val="black"/>
              </a:solidFill>
              <a:latin typeface="Comic Sans MS" panose="030F0702030302020204" pitchFamily="66" charset="0"/>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62536" y="3725920"/>
            <a:ext cx="1068710" cy="1068710"/>
          </a:xfrm>
          <a:prstGeom prst="rect">
            <a:avLst/>
          </a:prstGeom>
          <a:ln>
            <a:noFill/>
          </a:ln>
          <a:effectLst>
            <a:softEdge rad="112500"/>
          </a:effectLst>
        </p:spPr>
      </p:pic>
      <p:sp>
        <p:nvSpPr>
          <p:cNvPr id="15" name="Rectangle 14"/>
          <p:cNvSpPr/>
          <p:nvPr/>
        </p:nvSpPr>
        <p:spPr>
          <a:xfrm>
            <a:off x="3233714" y="4802865"/>
            <a:ext cx="880369" cy="923330"/>
          </a:xfrm>
          <a:prstGeom prst="rect">
            <a:avLst/>
          </a:prstGeom>
          <a:noFill/>
        </p:spPr>
        <p:txBody>
          <a:bodyPr wrap="none" lIns="91440" tIns="45720" rIns="91440" bIns="45720">
            <a:spAutoFit/>
          </a:bodyPr>
          <a:lstStyle/>
          <a:p>
            <a:pPr algn="ctr"/>
            <a:r>
              <a:rPr lang="zh-CN" altLang="en-US" sz="5400" b="1">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rPr>
              <a:t>口</a:t>
            </a:r>
            <a:endParaRPr lang="en-US" sz="5400" b="1"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endParaRPr>
          </a:p>
        </p:txBody>
      </p:sp>
      <p:sp>
        <p:nvSpPr>
          <p:cNvPr id="20" name="Right Arrow 19"/>
          <p:cNvSpPr/>
          <p:nvPr/>
        </p:nvSpPr>
        <p:spPr>
          <a:xfrm>
            <a:off x="4513264" y="5269769"/>
            <a:ext cx="381000" cy="150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GB" altLang="zh-CN">
              <a:solidFill>
                <a:srgbClr val="FFFFFF"/>
              </a:solidFill>
            </a:endParaRPr>
          </a:p>
        </p:txBody>
      </p:sp>
      <p:sp>
        <p:nvSpPr>
          <p:cNvPr id="22" name="TextBox 21"/>
          <p:cNvSpPr txBox="1"/>
          <p:nvPr/>
        </p:nvSpPr>
        <p:spPr>
          <a:xfrm>
            <a:off x="5491716" y="5114343"/>
            <a:ext cx="3249130" cy="461665"/>
          </a:xfrm>
          <a:prstGeom prst="rect">
            <a:avLst/>
          </a:prstGeom>
          <a:noFill/>
        </p:spPr>
        <p:txBody>
          <a:bodyPr wrap="square" rtlCol="0">
            <a:spAutoFit/>
          </a:bodyPr>
          <a:lstStyle/>
          <a:p>
            <a:r>
              <a:rPr lang="en-US" sz="2400" b="1" dirty="0">
                <a:solidFill>
                  <a:srgbClr val="00B050"/>
                </a:solidFill>
                <a:latin typeface="Comic Sans MS" panose="030F0702030302020204" pitchFamily="66" charset="0"/>
                <a:cs typeface="Times New Roman" panose="02020603050405020304" pitchFamily="18" charset="0"/>
              </a:rPr>
              <a:t>Related to </a:t>
            </a:r>
            <a:r>
              <a:rPr lang="en-US" altLang="zh-CN" sz="2400" b="1" dirty="0">
                <a:solidFill>
                  <a:srgbClr val="00B050"/>
                </a:solidFill>
                <a:latin typeface="Comic Sans MS" panose="030F0702030302020204" pitchFamily="66" charset="0"/>
                <a:cs typeface="Times New Roman" panose="02020603050405020304" pitchFamily="18" charset="0"/>
              </a:rPr>
              <a:t>mouth</a:t>
            </a:r>
            <a:endParaRPr lang="en-GB" sz="2400" dirty="0">
              <a:solidFill>
                <a:prstClr val="black"/>
              </a:solidFill>
              <a:latin typeface="Comic Sans MS" panose="030F0702030302020204" pitchFamily="66" charset="0"/>
            </a:endParaRPr>
          </a:p>
        </p:txBody>
      </p:sp>
      <p:sp>
        <p:nvSpPr>
          <p:cNvPr id="23" name="Rectangle 22"/>
          <p:cNvSpPr/>
          <p:nvPr/>
        </p:nvSpPr>
        <p:spPr>
          <a:xfrm>
            <a:off x="3685252" y="548680"/>
            <a:ext cx="5246949"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altLang="zh-CN" sz="5400" b="1"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latin typeface="Comic Sans MS" panose="030F0702030302020204" pitchFamily="66" charset="0"/>
                <a:cs typeface="Times New Roman" panose="02020603050405020304" pitchFamily="18" charset="0"/>
              </a:rPr>
              <a:t>Can you guess?</a:t>
            </a:r>
            <a:endParaRPr lang="en-US" sz="5400" b="1"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latin typeface="Comic Sans MS" panose="030F0702030302020204" pitchFamily="66" charset="0"/>
              <a:cs typeface="Times New Roman" panose="02020603050405020304" pitchFamily="18" charset="0"/>
            </a:endParaRPr>
          </a:p>
        </p:txBody>
      </p:sp>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834" t="43463" r="91044" b="45685"/>
          <a:stretch/>
        </p:blipFill>
        <p:spPr bwMode="auto">
          <a:xfrm>
            <a:off x="2310907" y="3681124"/>
            <a:ext cx="976780" cy="93021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 name="Picture 20"/>
          <p:cNvPicPr>
            <a:picLocks noChangeAspect="1"/>
          </p:cNvPicPr>
          <p:nvPr/>
        </p:nvPicPr>
        <p:blipFill rotWithShape="1">
          <a:blip r:embed="rId5" cstate="print">
            <a:extLst>
              <a:ext uri="{28A0092B-C50C-407E-A947-70E740481C1C}">
                <a14:useLocalDpi xmlns:a14="http://schemas.microsoft.com/office/drawing/2010/main" val="0"/>
              </a:ext>
            </a:extLst>
          </a:blip>
          <a:srcRect r="79921"/>
          <a:stretch/>
        </p:blipFill>
        <p:spPr>
          <a:xfrm>
            <a:off x="2308236" y="4656138"/>
            <a:ext cx="879984" cy="1150460"/>
          </a:xfrm>
          <a:prstGeom prst="rect">
            <a:avLst/>
          </a:prstGeom>
          <a:ln>
            <a:noFill/>
          </a:ln>
          <a:effectLst>
            <a:softEdge rad="112500"/>
          </a:effectLst>
        </p:spPr>
      </p:pic>
      <p:pic>
        <p:nvPicPr>
          <p:cNvPr id="1027" name="Picture 3"/>
          <p:cNvPicPr>
            <a:picLocks noChangeAspect="1" noChangeArrowheads="1"/>
          </p:cNvPicPr>
          <p:nvPr/>
        </p:nvPicPr>
        <p:blipFill rotWithShape="1">
          <a:blip r:embed="rId6">
            <a:extLst>
              <a:ext uri="{28A0092B-C50C-407E-A947-70E740481C1C}">
                <a14:useLocalDpi xmlns:a14="http://schemas.microsoft.com/office/drawing/2010/main" val="0"/>
              </a:ext>
            </a:extLst>
          </a:blip>
          <a:srcRect l="2587" t="42941" r="91315" b="46208"/>
          <a:stretch/>
        </p:blipFill>
        <p:spPr bwMode="auto">
          <a:xfrm>
            <a:off x="2451295" y="2230971"/>
            <a:ext cx="836393" cy="93021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7180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1000"/>
                                        <p:tgtEl>
                                          <p:spTgt spid="22"/>
                                        </p:tgtEl>
                                      </p:cBhvr>
                                    </p:animEffect>
                                    <p:anim calcmode="lin" valueType="num">
                                      <p:cBhvr>
                                        <p:cTn id="23" dur="1000" fill="hold"/>
                                        <p:tgtEl>
                                          <p:spTgt spid="22"/>
                                        </p:tgtEl>
                                        <p:attrNameLst>
                                          <p:attrName>ppt_x</p:attrName>
                                        </p:attrNameLst>
                                      </p:cBhvr>
                                      <p:tavLst>
                                        <p:tav tm="0">
                                          <p:val>
                                            <p:strVal val="#ppt_x"/>
                                          </p:val>
                                        </p:tav>
                                        <p:tav tm="100000">
                                          <p:val>
                                            <p:strVal val="#ppt_x"/>
                                          </p:val>
                                        </p:tav>
                                      </p:tavLst>
                                    </p:anim>
                                    <p:anim calcmode="lin" valueType="num">
                                      <p:cBhvr>
                                        <p:cTn id="24"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2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514600" y="609600"/>
            <a:ext cx="7391400" cy="838200"/>
          </a:xfrm>
        </p:spPr>
        <p:txBody>
          <a:bodyPr>
            <a:normAutofit fontScale="90000"/>
          </a:bodyPr>
          <a:lstStyle/>
          <a:p>
            <a:r>
              <a:rPr lang="en-US" altLang="zh-CN" sz="3600">
                <a:ea typeface="宋体" charset="0"/>
              </a:rPr>
              <a:t>The Evolution of Chinese Character</a:t>
            </a:r>
          </a:p>
        </p:txBody>
      </p:sp>
      <p:sp>
        <p:nvSpPr>
          <p:cNvPr id="14339" name="Rectangle 3"/>
          <p:cNvSpPr>
            <a:spLocks noGrp="1" noChangeArrowheads="1"/>
          </p:cNvSpPr>
          <p:nvPr>
            <p:ph idx="1"/>
          </p:nvPr>
        </p:nvSpPr>
        <p:spPr>
          <a:xfrm>
            <a:off x="1524000" y="1340768"/>
            <a:ext cx="6372200" cy="4038600"/>
          </a:xfrm>
        </p:spPr>
        <p:txBody>
          <a:bodyPr>
            <a:normAutofit/>
          </a:bodyPr>
          <a:lstStyle/>
          <a:p>
            <a:pPr>
              <a:lnSpc>
                <a:spcPct val="90000"/>
              </a:lnSpc>
            </a:pPr>
            <a:r>
              <a:rPr lang="en-US" altLang="zh-CN" dirty="0">
                <a:ea typeface="宋体" charset="0"/>
              </a:rPr>
              <a:t>The simplification of characters has been a continue process</a:t>
            </a:r>
          </a:p>
          <a:p>
            <a:pPr lvl="1">
              <a:lnSpc>
                <a:spcPct val="90000"/>
              </a:lnSpc>
            </a:pPr>
            <a:r>
              <a:rPr lang="en-US" altLang="zh-CN" dirty="0">
                <a:ea typeface="宋体" charset="0"/>
              </a:rPr>
              <a:t>Reduce the number of strokes</a:t>
            </a:r>
          </a:p>
          <a:p>
            <a:pPr lvl="1">
              <a:lnSpc>
                <a:spcPct val="90000"/>
              </a:lnSpc>
            </a:pPr>
            <a:r>
              <a:rPr lang="en-US" altLang="zh-CN" dirty="0">
                <a:ea typeface="宋体" charset="0"/>
              </a:rPr>
              <a:t>Replace complex components with simplified form</a:t>
            </a:r>
          </a:p>
          <a:p>
            <a:pPr>
              <a:lnSpc>
                <a:spcPct val="90000"/>
              </a:lnSpc>
            </a:pPr>
            <a:r>
              <a:rPr lang="en-US" altLang="zh-CN" dirty="0">
                <a:ea typeface="宋体" charset="0"/>
              </a:rPr>
              <a:t>Why simplify?</a:t>
            </a:r>
          </a:p>
          <a:p>
            <a:pPr lvl="1">
              <a:lnSpc>
                <a:spcPct val="90000"/>
              </a:lnSpc>
            </a:pPr>
            <a:r>
              <a:rPr lang="en-US" altLang="zh-CN" dirty="0">
                <a:ea typeface="宋体" charset="0"/>
              </a:rPr>
              <a:t>To make writing simpler and faster</a:t>
            </a:r>
          </a:p>
          <a:p>
            <a:pPr lvl="1">
              <a:lnSpc>
                <a:spcPct val="90000"/>
              </a:lnSpc>
            </a:pPr>
            <a:r>
              <a:rPr lang="en-US" altLang="zh-CN" dirty="0">
                <a:ea typeface="宋体" charset="0"/>
              </a:rPr>
              <a:t>To aid learning effectively</a:t>
            </a:r>
          </a:p>
          <a:p>
            <a:pPr lvl="1">
              <a:lnSpc>
                <a:spcPct val="90000"/>
              </a:lnSpc>
            </a:pPr>
            <a:r>
              <a:rPr lang="en-US" altLang="zh-CN" dirty="0">
                <a:ea typeface="宋体" charset="0"/>
              </a:rPr>
              <a:t>To make knowledge Accessible</a:t>
            </a:r>
          </a:p>
          <a:p>
            <a:pPr>
              <a:lnSpc>
                <a:spcPct val="90000"/>
              </a:lnSpc>
            </a:pPr>
            <a:endParaRPr lang="en-US" altLang="zh-CN" dirty="0">
              <a:ea typeface="宋体" charset="0"/>
            </a:endParaRPr>
          </a:p>
          <a:p>
            <a:pPr lvl="1">
              <a:lnSpc>
                <a:spcPct val="90000"/>
              </a:lnSpc>
              <a:buFont typeface="Times" charset="0"/>
              <a:buNone/>
            </a:pPr>
            <a:endParaRPr lang="zh-CN" altLang="en-US" dirty="0">
              <a:ea typeface="宋体" charset="0"/>
            </a:endParaRPr>
          </a:p>
        </p:txBody>
      </p:sp>
      <p:pic>
        <p:nvPicPr>
          <p:cNvPr id="2" name="图片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69753" y="2962615"/>
            <a:ext cx="2159034" cy="2046876"/>
          </a:xfrm>
          <a:prstGeom prst="rect">
            <a:avLst/>
          </a:prstGeom>
        </p:spPr>
      </p:pic>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66810" y="5113060"/>
            <a:ext cx="1739191" cy="1739191"/>
          </a:xfrm>
          <a:prstGeom prst="rect">
            <a:avLst/>
          </a:prstGeom>
        </p:spPr>
      </p:pic>
      <p:sp>
        <p:nvSpPr>
          <p:cNvPr id="4" name="文本框 3"/>
          <p:cNvSpPr txBox="1"/>
          <p:nvPr/>
        </p:nvSpPr>
        <p:spPr>
          <a:xfrm>
            <a:off x="6663322" y="5659489"/>
            <a:ext cx="1296144" cy="646331"/>
          </a:xfrm>
          <a:prstGeom prst="rect">
            <a:avLst/>
          </a:prstGeom>
          <a:noFill/>
        </p:spPr>
        <p:txBody>
          <a:bodyPr wrap="square" rtlCol="0">
            <a:spAutoFit/>
          </a:bodyPr>
          <a:lstStyle/>
          <a:p>
            <a:r>
              <a:rPr lang="es-ES_tradnl" altLang="zh-CN" sz="3600" dirty="0" err="1"/>
              <a:t>Lóng</a:t>
            </a:r>
            <a:endParaRPr kumimoji="1" lang="zh-CN" altLang="en-US" sz="3600" dirty="0"/>
          </a:p>
        </p:txBody>
      </p:sp>
      <p:pic>
        <p:nvPicPr>
          <p:cNvPr id="5" name="图片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69753" y="1180728"/>
            <a:ext cx="2360502" cy="1723256"/>
          </a:xfrm>
          <a:prstGeom prst="rect">
            <a:avLst/>
          </a:prstGeom>
        </p:spPr>
      </p:pic>
    </p:spTree>
    <p:extLst>
      <p:ext uri="{BB962C8B-B14F-4D97-AF65-F5344CB8AC3E}">
        <p14:creationId xmlns:p14="http://schemas.microsoft.com/office/powerpoint/2010/main" val="1847569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altLang="zh-CN" dirty="0">
                <a:ea typeface="宋体" charset="0"/>
              </a:rPr>
              <a:t>The example of evolution</a:t>
            </a:r>
          </a:p>
        </p:txBody>
      </p:sp>
      <p:graphicFrame>
        <p:nvGraphicFramePr>
          <p:cNvPr id="219196" name="Group 60"/>
          <p:cNvGraphicFramePr>
            <a:graphicFrameLocks noGrp="1"/>
          </p:cNvGraphicFramePr>
          <p:nvPr>
            <p:ph type="tbl" idx="1"/>
            <p:extLst/>
          </p:nvPr>
        </p:nvGraphicFramePr>
        <p:xfrm>
          <a:off x="2057400" y="1828800"/>
          <a:ext cx="7848600" cy="1143000"/>
        </p:xfrm>
        <a:graphic>
          <a:graphicData uri="http://schemas.openxmlformats.org/drawingml/2006/table">
            <a:tbl>
              <a:tblPr/>
              <a:tblGrid>
                <a:gridCol w="981075">
                  <a:extLst>
                    <a:ext uri="{9D8B030D-6E8A-4147-A177-3AD203B41FA5}">
                      <a16:colId xmlns:a16="http://schemas.microsoft.com/office/drawing/2014/main" val="20000"/>
                    </a:ext>
                  </a:extLst>
                </a:gridCol>
                <a:gridCol w="981075">
                  <a:extLst>
                    <a:ext uri="{9D8B030D-6E8A-4147-A177-3AD203B41FA5}">
                      <a16:colId xmlns:a16="http://schemas.microsoft.com/office/drawing/2014/main" val="20001"/>
                    </a:ext>
                  </a:extLst>
                </a:gridCol>
                <a:gridCol w="981075">
                  <a:extLst>
                    <a:ext uri="{9D8B030D-6E8A-4147-A177-3AD203B41FA5}">
                      <a16:colId xmlns:a16="http://schemas.microsoft.com/office/drawing/2014/main" val="20002"/>
                    </a:ext>
                  </a:extLst>
                </a:gridCol>
                <a:gridCol w="981075">
                  <a:extLst>
                    <a:ext uri="{9D8B030D-6E8A-4147-A177-3AD203B41FA5}">
                      <a16:colId xmlns:a16="http://schemas.microsoft.com/office/drawing/2014/main" val="20003"/>
                    </a:ext>
                  </a:extLst>
                </a:gridCol>
                <a:gridCol w="981075">
                  <a:extLst>
                    <a:ext uri="{9D8B030D-6E8A-4147-A177-3AD203B41FA5}">
                      <a16:colId xmlns:a16="http://schemas.microsoft.com/office/drawing/2014/main" val="20004"/>
                    </a:ext>
                  </a:extLst>
                </a:gridCol>
                <a:gridCol w="981075">
                  <a:extLst>
                    <a:ext uri="{9D8B030D-6E8A-4147-A177-3AD203B41FA5}">
                      <a16:colId xmlns:a16="http://schemas.microsoft.com/office/drawing/2014/main" val="20005"/>
                    </a:ext>
                  </a:extLst>
                </a:gridCol>
                <a:gridCol w="981075">
                  <a:extLst>
                    <a:ext uri="{9D8B030D-6E8A-4147-A177-3AD203B41FA5}">
                      <a16:colId xmlns:a16="http://schemas.microsoft.com/office/drawing/2014/main" val="20006"/>
                    </a:ext>
                  </a:extLst>
                </a:gridCol>
                <a:gridCol w="981075">
                  <a:extLst>
                    <a:ext uri="{9D8B030D-6E8A-4147-A177-3AD203B41FA5}">
                      <a16:colId xmlns:a16="http://schemas.microsoft.com/office/drawing/2014/main" val="20007"/>
                    </a:ext>
                  </a:extLst>
                </a:gridCol>
              </a:tblGrid>
              <a:tr h="11430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Oracle bone 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(1400-</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1200 BC)</a:t>
                      </a: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Large  seal </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(1100-</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256 BC)</a:t>
                      </a:r>
                      <a:endParaRPr kumimoji="0" lang="en-US" altLang="zh-CN" sz="2800" b="1" i="0" u="none" strike="noStrike" cap="none" normalizeH="0" baseline="0" smtClean="0">
                        <a:ln>
                          <a:noFill/>
                        </a:ln>
                        <a:solidFill>
                          <a:schemeClr val="tx1"/>
                        </a:solidFill>
                        <a:effectLst/>
                        <a:latin typeface="Tahoma" pitchFamily="34" charset="0"/>
                        <a:ea typeface="宋体" pitchFamily="2" charset="-122"/>
                      </a:endParaRP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Small   seal </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(221-</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207 BC)</a:t>
                      </a: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Clerical</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(207 BC-</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220 AD)</a:t>
                      </a: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Standard</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(Since 207 BC)</a:t>
                      </a: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Running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(Since 207 BC)</a:t>
                      </a:r>
                      <a:endParaRPr kumimoji="0" lang="en-US" altLang="zh-CN" sz="2800" b="1" i="0" u="none" strike="noStrike" cap="none" normalizeH="0" baseline="0" smtClean="0">
                        <a:ln>
                          <a:noFill/>
                        </a:ln>
                        <a:solidFill>
                          <a:schemeClr val="tx1"/>
                        </a:solidFill>
                        <a:effectLst/>
                        <a:latin typeface="Tahoma" pitchFamily="34" charset="0"/>
                        <a:ea typeface="宋体" pitchFamily="2" charset="-122"/>
                      </a:endParaRP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Grass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smtClean="0">
                          <a:ln>
                            <a:noFill/>
                          </a:ln>
                          <a:solidFill>
                            <a:schemeClr val="tx1"/>
                          </a:solidFill>
                          <a:effectLst/>
                          <a:latin typeface="Tahoma" pitchFamily="34" charset="0"/>
                          <a:ea typeface="宋体" pitchFamily="2" charset="-122"/>
                        </a:rPr>
                        <a:t>(Since 207 BC)</a:t>
                      </a:r>
                      <a:endParaRPr kumimoji="0" lang="en-US" altLang="zh-CN" sz="2800" b="1" i="0" u="none" strike="noStrike" cap="none" normalizeH="0" baseline="0" smtClean="0">
                        <a:ln>
                          <a:noFill/>
                        </a:ln>
                        <a:solidFill>
                          <a:schemeClr val="tx1"/>
                        </a:solidFill>
                        <a:effectLst/>
                        <a:latin typeface="Tahoma" pitchFamily="34" charset="0"/>
                        <a:ea typeface="宋体" pitchFamily="2" charset="-122"/>
                      </a:endParaRP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dirty="0" smtClean="0">
                          <a:ln>
                            <a:noFill/>
                          </a:ln>
                          <a:solidFill>
                            <a:schemeClr val="tx1"/>
                          </a:solidFill>
                          <a:effectLst/>
                          <a:latin typeface="Tahoma" pitchFamily="34" charset="0"/>
                          <a:ea typeface="宋体" pitchFamily="2" charset="-122"/>
                        </a:rPr>
                        <a:t>Simplified</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dirty="0" smtClean="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dirty="0" smtClean="0">
                          <a:ln>
                            <a:noFill/>
                          </a:ln>
                          <a:solidFill>
                            <a:schemeClr val="tx1"/>
                          </a:solidFill>
                          <a:effectLst/>
                          <a:latin typeface="Tahoma" pitchFamily="34" charset="0"/>
                          <a:ea typeface="宋体" pitchFamily="2" charset="-122"/>
                        </a:rPr>
                        <a:t>(Since 1949)</a:t>
                      </a:r>
                      <a:endParaRPr kumimoji="0" lang="en-US" altLang="zh-CN" sz="2800" b="1" i="0" u="none" strike="noStrike" cap="none" normalizeH="0" baseline="0" dirty="0" smtClean="0">
                        <a:ln>
                          <a:noFill/>
                        </a:ln>
                        <a:solidFill>
                          <a:schemeClr val="tx1"/>
                        </a:solidFill>
                        <a:effectLst/>
                        <a:latin typeface="Tahoma" pitchFamily="34" charset="0"/>
                        <a:ea typeface="宋体" pitchFamily="2" charset="-122"/>
                      </a:endParaRP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bl>
          </a:graphicData>
        </a:graphic>
      </p:graphicFrame>
      <p:pic>
        <p:nvPicPr>
          <p:cNvPr id="1536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2981326"/>
            <a:ext cx="7467600"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84" name="Line 30"/>
          <p:cNvSpPr>
            <a:spLocks noChangeShapeType="1"/>
          </p:cNvSpPr>
          <p:nvPr/>
        </p:nvSpPr>
        <p:spPr bwMode="auto">
          <a:xfrm flipV="1">
            <a:off x="5410200" y="5486400"/>
            <a:ext cx="914400" cy="304800"/>
          </a:xfrm>
          <a:prstGeom prst="line">
            <a:avLst/>
          </a:prstGeom>
          <a:noFill/>
          <a:ln w="12700" cap="sq">
            <a:solidFill>
              <a:schemeClr val="bg2"/>
            </a:solidFill>
            <a:round/>
            <a:headEnd type="none" w="sm" len="sm"/>
            <a:tailEnd type="triangle" w="lg" len="med"/>
          </a:ln>
          <a:extLst>
            <a:ext uri="{909E8E84-426E-40DD-AFC4-6F175D3DCCD1}">
              <a14:hiddenFill xmlns:a14="http://schemas.microsoft.com/office/drawing/2010/main">
                <a:noFill/>
              </a14:hiddenFill>
            </a:ext>
          </a:extLst>
        </p:spPr>
        <p:txBody>
          <a:bodyPr/>
          <a:lstStyle/>
          <a:p>
            <a:endParaRPr lang="zh-CN" altLang="en-US"/>
          </a:p>
        </p:txBody>
      </p:sp>
      <p:sp>
        <p:nvSpPr>
          <p:cNvPr id="15385" name="Rectangle 31"/>
          <p:cNvSpPr>
            <a:spLocks noChangeArrowheads="1"/>
          </p:cNvSpPr>
          <p:nvPr/>
        </p:nvSpPr>
        <p:spPr bwMode="auto">
          <a:xfrm>
            <a:off x="3581400" y="5791200"/>
            <a:ext cx="32766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US" altLang="zh-CN" sz="2200">
                <a:solidFill>
                  <a:schemeClr val="bg2"/>
                </a:solidFill>
                <a:ea typeface="宋体" charset="0"/>
              </a:rPr>
              <a:t>Used in Taiwan, HongKong</a:t>
            </a:r>
          </a:p>
        </p:txBody>
      </p:sp>
      <p:sp>
        <p:nvSpPr>
          <p:cNvPr id="15386" name="Rectangle 32"/>
          <p:cNvSpPr>
            <a:spLocks noChangeArrowheads="1"/>
          </p:cNvSpPr>
          <p:nvPr/>
        </p:nvSpPr>
        <p:spPr bwMode="auto">
          <a:xfrm>
            <a:off x="7248525" y="5810250"/>
            <a:ext cx="32766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US" altLang="zh-CN" sz="2200">
                <a:solidFill>
                  <a:schemeClr val="bg2"/>
                </a:solidFill>
                <a:ea typeface="宋体" charset="0"/>
              </a:rPr>
              <a:t>Used in Mainland China, </a:t>
            </a:r>
          </a:p>
          <a:p>
            <a:pPr algn="ctr"/>
            <a:r>
              <a:rPr lang="en-US" altLang="zh-CN" sz="2200">
                <a:solidFill>
                  <a:schemeClr val="bg2"/>
                </a:solidFill>
                <a:ea typeface="宋体" charset="0"/>
              </a:rPr>
              <a:t>Singapore</a:t>
            </a:r>
          </a:p>
        </p:txBody>
      </p:sp>
      <p:sp>
        <p:nvSpPr>
          <p:cNvPr id="15387" name="Line 33"/>
          <p:cNvSpPr>
            <a:spLocks noChangeShapeType="1"/>
          </p:cNvSpPr>
          <p:nvPr/>
        </p:nvSpPr>
        <p:spPr bwMode="auto">
          <a:xfrm flipV="1">
            <a:off x="9372600" y="5486400"/>
            <a:ext cx="0" cy="381000"/>
          </a:xfrm>
          <a:prstGeom prst="line">
            <a:avLst/>
          </a:prstGeom>
          <a:noFill/>
          <a:ln w="12700" cap="sq">
            <a:solidFill>
              <a:schemeClr val="bg2"/>
            </a:solidFill>
            <a:round/>
            <a:headEnd type="none" w="sm" len="sm"/>
            <a:tailEnd type="triangle" w="lg" len="med"/>
          </a:ln>
          <a:extLst>
            <a:ext uri="{909E8E84-426E-40DD-AFC4-6F175D3DCCD1}">
              <a14:hiddenFill xmlns:a14="http://schemas.microsoft.com/office/drawing/2010/main">
                <a:noFill/>
              </a14:hiddenFill>
            </a:ext>
          </a:extLst>
        </p:spPr>
        <p:txBody>
          <a:bodyPr/>
          <a:lstStyle/>
          <a:p>
            <a:endParaRPr lang="zh-CN" altLang="en-US"/>
          </a:p>
        </p:txBody>
      </p:sp>
    </p:spTree>
    <p:extLst>
      <p:ext uri="{BB962C8B-B14F-4D97-AF65-F5344CB8AC3E}">
        <p14:creationId xmlns:p14="http://schemas.microsoft.com/office/powerpoint/2010/main" val="330502212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0509" name="Group 109"/>
          <p:cNvGraphicFramePr>
            <a:graphicFrameLocks noGrp="1"/>
          </p:cNvGraphicFramePr>
          <p:nvPr/>
        </p:nvGraphicFramePr>
        <p:xfrm>
          <a:off x="2286000" y="1828801"/>
          <a:ext cx="8001000" cy="4572001"/>
        </p:xfrm>
        <a:graphic>
          <a:graphicData uri="http://schemas.openxmlformats.org/drawingml/2006/table">
            <a:tbl>
              <a:tblPr/>
              <a:tblGrid>
                <a:gridCol w="1276350">
                  <a:extLst>
                    <a:ext uri="{9D8B030D-6E8A-4147-A177-3AD203B41FA5}">
                      <a16:colId xmlns:a16="http://schemas.microsoft.com/office/drawing/2014/main" val="20000"/>
                    </a:ext>
                  </a:extLst>
                </a:gridCol>
                <a:gridCol w="1389063">
                  <a:extLst>
                    <a:ext uri="{9D8B030D-6E8A-4147-A177-3AD203B41FA5}">
                      <a16:colId xmlns:a16="http://schemas.microsoft.com/office/drawing/2014/main" val="20001"/>
                    </a:ext>
                  </a:extLst>
                </a:gridCol>
                <a:gridCol w="1333500">
                  <a:extLst>
                    <a:ext uri="{9D8B030D-6E8A-4147-A177-3AD203B41FA5}">
                      <a16:colId xmlns:a16="http://schemas.microsoft.com/office/drawing/2014/main" val="20002"/>
                    </a:ext>
                  </a:extLst>
                </a:gridCol>
                <a:gridCol w="1336675">
                  <a:extLst>
                    <a:ext uri="{9D8B030D-6E8A-4147-A177-3AD203B41FA5}">
                      <a16:colId xmlns:a16="http://schemas.microsoft.com/office/drawing/2014/main" val="20003"/>
                    </a:ext>
                  </a:extLst>
                </a:gridCol>
                <a:gridCol w="1333500">
                  <a:extLst>
                    <a:ext uri="{9D8B030D-6E8A-4147-A177-3AD203B41FA5}">
                      <a16:colId xmlns:a16="http://schemas.microsoft.com/office/drawing/2014/main" val="20004"/>
                    </a:ext>
                  </a:extLst>
                </a:gridCol>
                <a:gridCol w="1331912">
                  <a:extLst>
                    <a:ext uri="{9D8B030D-6E8A-4147-A177-3AD203B41FA5}">
                      <a16:colId xmlns:a16="http://schemas.microsoft.com/office/drawing/2014/main" val="20005"/>
                    </a:ext>
                  </a:extLst>
                </a:gridCol>
              </a:tblGrid>
              <a:tr h="6985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Ear</a:t>
                      </a: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6477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Rain</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6445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Cloud</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64611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Moon</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6445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Fish</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64611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Cart</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tx1"/>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6445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See</a:t>
                      </a: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6"/>
                  </a:ext>
                </a:extLst>
              </a:tr>
            </a:tbl>
          </a:graphicData>
        </a:graphic>
      </p:graphicFrame>
      <p:pic>
        <p:nvPicPr>
          <p:cNvPr id="16429" name="Picture 17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62401" y="2590800"/>
            <a:ext cx="379413"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30" name="Picture 17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1" y="3962401"/>
            <a:ext cx="295275"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31" name="Picture 18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05601" y="1981200"/>
            <a:ext cx="333375"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32" name="Picture 18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15463" y="5848350"/>
            <a:ext cx="342900"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33" name="Picture 18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38600" y="5257800"/>
            <a:ext cx="323850"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34" name="Picture 18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81963" y="4600576"/>
            <a:ext cx="400050"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35" name="Picture 18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34001" y="3276601"/>
            <a:ext cx="466725"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36" name="Picture 18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81800" y="5867400"/>
            <a:ext cx="381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37" name="Picture 186"/>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081963" y="3914776"/>
            <a:ext cx="41910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38" name="Picture 187"/>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448800" y="2667001"/>
            <a:ext cx="32385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39" name="Picture 188"/>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962401" y="3962400"/>
            <a:ext cx="3143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40" name="Picture 189"/>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410201" y="1981201"/>
            <a:ext cx="352425"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41" name="Picture 190"/>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781800" y="5257800"/>
            <a:ext cx="342900"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42" name="Picture 191"/>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077200" y="1981201"/>
            <a:ext cx="361950"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43" name="Picture 192"/>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9448801" y="3962401"/>
            <a:ext cx="295275"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44" name="Picture 193"/>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4038601" y="5943601"/>
            <a:ext cx="295275"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45" name="Picture 194"/>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5410201" y="4572000"/>
            <a:ext cx="314325"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46" name="Picture 195"/>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705600" y="2590800"/>
            <a:ext cx="4000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47" name="Picture 196"/>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8005763" y="5257800"/>
            <a:ext cx="457200"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48" name="Picture 197"/>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9463089" y="1981201"/>
            <a:ext cx="276225"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49" name="Picture 198"/>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3962400" y="3276601"/>
            <a:ext cx="34290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50" name="Picture 199"/>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5372100" y="5181601"/>
            <a:ext cx="34290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51" name="Picture 200"/>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6748463" y="3276600"/>
            <a:ext cx="285750"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52" name="Picture 201"/>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8077201" y="2667001"/>
            <a:ext cx="428625" cy="40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53" name="Picture 202"/>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9448800" y="4572000"/>
            <a:ext cx="3048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54" name="Picture 203"/>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4038601" y="4495801"/>
            <a:ext cx="295275" cy="54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55" name="Picture 204"/>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5410200" y="5791200"/>
            <a:ext cx="211138"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56" name="Picture 205"/>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781800" y="3886201"/>
            <a:ext cx="26670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57" name="Picture 206"/>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8101013" y="5867400"/>
            <a:ext cx="3429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58" name="Picture 207"/>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9448800" y="3352800"/>
            <a:ext cx="33655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59" name="Picture 208"/>
          <p:cNvPicPr>
            <a:picLocks noChangeAspect="1" noChangeArrowheads="1"/>
          </p:cNvPicPr>
          <p:nvPr/>
        </p:nvPicPr>
        <p:blipFill>
          <a:blip r:embed="rId32">
            <a:extLst>
              <a:ext uri="{28A0092B-C50C-407E-A947-70E740481C1C}">
                <a14:useLocalDpi xmlns:a14="http://schemas.microsoft.com/office/drawing/2010/main" val="0"/>
              </a:ext>
            </a:extLst>
          </a:blip>
          <a:srcRect/>
          <a:stretch>
            <a:fillRect/>
          </a:stretch>
        </p:blipFill>
        <p:spPr bwMode="auto">
          <a:xfrm>
            <a:off x="3962401" y="1905000"/>
            <a:ext cx="396875"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60" name="Picture 209"/>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5438775" y="2638425"/>
            <a:ext cx="30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61" name="Picture 210"/>
          <p:cNvPicPr>
            <a:picLocks noChangeAspect="1" noChangeArrowheads="1"/>
          </p:cNvPicPr>
          <p:nvPr/>
        </p:nvPicPr>
        <p:blipFill>
          <a:blip r:embed="rId34">
            <a:extLst>
              <a:ext uri="{28A0092B-C50C-407E-A947-70E740481C1C}">
                <a14:useLocalDpi xmlns:a14="http://schemas.microsoft.com/office/drawing/2010/main" val="0"/>
              </a:ext>
            </a:extLst>
          </a:blip>
          <a:srcRect/>
          <a:stretch>
            <a:fillRect/>
          </a:stretch>
        </p:blipFill>
        <p:spPr bwMode="auto">
          <a:xfrm>
            <a:off x="6781800" y="4572000"/>
            <a:ext cx="24765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62" name="Picture 211"/>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8091489" y="3271838"/>
            <a:ext cx="3762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63" name="Picture 212"/>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9448800" y="5181600"/>
            <a:ext cx="31115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464" name="Rectangle 213"/>
          <p:cNvSpPr>
            <a:spLocks noGrp="1" noChangeArrowheads="1"/>
          </p:cNvSpPr>
          <p:nvPr>
            <p:ph type="title"/>
          </p:nvPr>
        </p:nvSpPr>
        <p:spPr>
          <a:xfrm>
            <a:off x="2667000" y="381000"/>
            <a:ext cx="7924800" cy="838200"/>
          </a:xfrm>
          <a:noFill/>
        </p:spPr>
        <p:txBody>
          <a:bodyPr/>
          <a:lstStyle/>
          <a:p>
            <a:r>
              <a:rPr lang="en-US" altLang="zh-CN">
                <a:ea typeface="宋体" charset="0"/>
              </a:rPr>
              <a:t>An Exercise: Find Correspondence</a:t>
            </a:r>
          </a:p>
        </p:txBody>
      </p:sp>
      <p:sp>
        <p:nvSpPr>
          <p:cNvPr id="16465" name="Line 214"/>
          <p:cNvSpPr>
            <a:spLocks noChangeShapeType="1"/>
          </p:cNvSpPr>
          <p:nvPr/>
        </p:nvSpPr>
        <p:spPr bwMode="auto">
          <a:xfrm>
            <a:off x="2895600" y="2133600"/>
            <a:ext cx="1066800" cy="762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6466" name="Line 221"/>
          <p:cNvSpPr>
            <a:spLocks noChangeShapeType="1"/>
          </p:cNvSpPr>
          <p:nvPr/>
        </p:nvSpPr>
        <p:spPr bwMode="auto">
          <a:xfrm>
            <a:off x="4343400" y="2895600"/>
            <a:ext cx="1066800" cy="12192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6467" name="Line 231"/>
          <p:cNvSpPr>
            <a:spLocks noChangeShapeType="1"/>
          </p:cNvSpPr>
          <p:nvPr/>
        </p:nvSpPr>
        <p:spPr bwMode="auto">
          <a:xfrm flipV="1">
            <a:off x="5791200" y="2286000"/>
            <a:ext cx="914400" cy="19812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6468" name="Line 235"/>
          <p:cNvSpPr>
            <a:spLocks noChangeShapeType="1"/>
          </p:cNvSpPr>
          <p:nvPr/>
        </p:nvSpPr>
        <p:spPr bwMode="auto">
          <a:xfrm>
            <a:off x="7010400" y="2209800"/>
            <a:ext cx="1066800" cy="25146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6469" name="Line 247"/>
          <p:cNvSpPr>
            <a:spLocks noChangeShapeType="1"/>
          </p:cNvSpPr>
          <p:nvPr/>
        </p:nvSpPr>
        <p:spPr bwMode="auto">
          <a:xfrm>
            <a:off x="8534400" y="4800600"/>
            <a:ext cx="838200" cy="1143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Tree>
    <p:extLst>
      <p:ext uri="{BB962C8B-B14F-4D97-AF65-F5344CB8AC3E}">
        <p14:creationId xmlns:p14="http://schemas.microsoft.com/office/powerpoint/2010/main" val="318091460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8332" name="Group 220"/>
          <p:cNvGraphicFramePr>
            <a:graphicFrameLocks noGrp="1"/>
          </p:cNvGraphicFramePr>
          <p:nvPr/>
        </p:nvGraphicFramePr>
        <p:xfrm>
          <a:off x="2133600" y="1905001"/>
          <a:ext cx="8001000" cy="4572001"/>
        </p:xfrm>
        <a:graphic>
          <a:graphicData uri="http://schemas.openxmlformats.org/drawingml/2006/table">
            <a:tbl>
              <a:tblPr/>
              <a:tblGrid>
                <a:gridCol w="1276350">
                  <a:extLst>
                    <a:ext uri="{9D8B030D-6E8A-4147-A177-3AD203B41FA5}">
                      <a16:colId xmlns:a16="http://schemas.microsoft.com/office/drawing/2014/main" val="20000"/>
                    </a:ext>
                  </a:extLst>
                </a:gridCol>
                <a:gridCol w="1389063">
                  <a:extLst>
                    <a:ext uri="{9D8B030D-6E8A-4147-A177-3AD203B41FA5}">
                      <a16:colId xmlns:a16="http://schemas.microsoft.com/office/drawing/2014/main" val="20001"/>
                    </a:ext>
                  </a:extLst>
                </a:gridCol>
                <a:gridCol w="1333500">
                  <a:extLst>
                    <a:ext uri="{9D8B030D-6E8A-4147-A177-3AD203B41FA5}">
                      <a16:colId xmlns:a16="http://schemas.microsoft.com/office/drawing/2014/main" val="20002"/>
                    </a:ext>
                  </a:extLst>
                </a:gridCol>
                <a:gridCol w="1336675">
                  <a:extLst>
                    <a:ext uri="{9D8B030D-6E8A-4147-A177-3AD203B41FA5}">
                      <a16:colId xmlns:a16="http://schemas.microsoft.com/office/drawing/2014/main" val="20003"/>
                    </a:ext>
                  </a:extLst>
                </a:gridCol>
                <a:gridCol w="1333500">
                  <a:extLst>
                    <a:ext uri="{9D8B030D-6E8A-4147-A177-3AD203B41FA5}">
                      <a16:colId xmlns:a16="http://schemas.microsoft.com/office/drawing/2014/main" val="20004"/>
                    </a:ext>
                  </a:extLst>
                </a:gridCol>
                <a:gridCol w="1331912">
                  <a:extLst>
                    <a:ext uri="{9D8B030D-6E8A-4147-A177-3AD203B41FA5}">
                      <a16:colId xmlns:a16="http://schemas.microsoft.com/office/drawing/2014/main" val="20005"/>
                    </a:ext>
                  </a:extLst>
                </a:gridCol>
              </a:tblGrid>
              <a:tr h="6985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Ear</a:t>
                      </a: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dirty="0" smtClean="0">
                        <a:ln>
                          <a:noFill/>
                        </a:ln>
                        <a:solidFill>
                          <a:schemeClr val="bg2"/>
                        </a:solidFill>
                        <a:effectLst/>
                        <a:latin typeface="Tahoma" pitchFamily="34" charset="0"/>
                        <a:ea typeface="宋体" pitchFamily="2" charset="-122"/>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6477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Rain</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6445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Cloud</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64611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Moon</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6445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Fish</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64611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Cart</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tx1"/>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6445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smtClean="0">
                          <a:ln>
                            <a:noFill/>
                          </a:ln>
                          <a:solidFill>
                            <a:schemeClr val="bg2"/>
                          </a:solidFill>
                          <a:effectLst/>
                          <a:latin typeface="Tahoma" pitchFamily="34" charset="0"/>
                          <a:ea typeface="宋体" pitchFamily="2" charset="-122"/>
                        </a:rPr>
                        <a:t>See</a:t>
                      </a: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dirty="0" smtClean="0">
                        <a:ln>
                          <a:noFill/>
                        </a:ln>
                        <a:solidFill>
                          <a:schemeClr val="bg2"/>
                        </a:solidFill>
                        <a:effectLst/>
                        <a:latin typeface="Tahoma" pitchFamily="34" charset="0"/>
                        <a:ea typeface="宋体" pitchFamily="2" charset="-122"/>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6"/>
                  </a:ext>
                </a:extLst>
              </a:tr>
            </a:tbl>
          </a:graphicData>
        </a:graphic>
      </p:graphicFrame>
      <p:pic>
        <p:nvPicPr>
          <p:cNvPr id="17453" name="Picture 6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1" y="2667000"/>
            <a:ext cx="379413"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54" name="Picture 6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1" y="4038601"/>
            <a:ext cx="295275"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55" name="Picture 6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1" y="2057400"/>
            <a:ext cx="333375"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56" name="Picture 6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63063" y="5924550"/>
            <a:ext cx="342900"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57" name="Picture 6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86200" y="5334000"/>
            <a:ext cx="323850" cy="32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58" name="Picture 6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29563" y="4676776"/>
            <a:ext cx="400050"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59" name="Picture 6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81601" y="3352801"/>
            <a:ext cx="466725"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60" name="Picture 7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629400" y="5943600"/>
            <a:ext cx="381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61" name="Picture 7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929563" y="3990976"/>
            <a:ext cx="41910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62" name="Picture 7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296400" y="2743201"/>
            <a:ext cx="32385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63" name="Picture 73"/>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810001" y="4038600"/>
            <a:ext cx="3143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64" name="Picture 74"/>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257801" y="2057401"/>
            <a:ext cx="352425"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65" name="Picture 75"/>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629400" y="5334000"/>
            <a:ext cx="342900"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66" name="Picture 76"/>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7924800" y="2057401"/>
            <a:ext cx="361950"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67" name="Picture 77"/>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9296401" y="4038601"/>
            <a:ext cx="295275"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68" name="Picture 78"/>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886201" y="6019801"/>
            <a:ext cx="295275"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69" name="Picture 79"/>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5257801" y="4648200"/>
            <a:ext cx="314325"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70" name="Picture 80"/>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553200" y="2667000"/>
            <a:ext cx="4000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71" name="Picture 81"/>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7853363" y="5334000"/>
            <a:ext cx="457200"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72" name="Picture 82"/>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9310689" y="2057401"/>
            <a:ext cx="276225"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73" name="Picture 83"/>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3810000" y="3352801"/>
            <a:ext cx="34290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74" name="Picture 84"/>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5219700" y="5257801"/>
            <a:ext cx="34290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75" name="Picture 85"/>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6596063" y="3352800"/>
            <a:ext cx="285750"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76" name="Picture 86"/>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7924801" y="2743201"/>
            <a:ext cx="428625" cy="40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77" name="Picture 87"/>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9296400" y="4648200"/>
            <a:ext cx="3048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78" name="Picture 88"/>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3886201" y="4572001"/>
            <a:ext cx="295275" cy="54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79" name="Picture 89"/>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5257800" y="5867400"/>
            <a:ext cx="211138"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80" name="Picture 90"/>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629400" y="3962401"/>
            <a:ext cx="26670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81" name="Picture 91"/>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7948613" y="5943600"/>
            <a:ext cx="3429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82" name="Picture 92"/>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9296400" y="3429000"/>
            <a:ext cx="33655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83" name="Picture 93"/>
          <p:cNvPicPr>
            <a:picLocks noChangeAspect="1" noChangeArrowheads="1"/>
          </p:cNvPicPr>
          <p:nvPr/>
        </p:nvPicPr>
        <p:blipFill>
          <a:blip r:embed="rId32">
            <a:extLst>
              <a:ext uri="{28A0092B-C50C-407E-A947-70E740481C1C}">
                <a14:useLocalDpi xmlns:a14="http://schemas.microsoft.com/office/drawing/2010/main" val="0"/>
              </a:ext>
            </a:extLst>
          </a:blip>
          <a:srcRect/>
          <a:stretch>
            <a:fillRect/>
          </a:stretch>
        </p:blipFill>
        <p:spPr bwMode="auto">
          <a:xfrm>
            <a:off x="3810001" y="1981200"/>
            <a:ext cx="396875"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84" name="Picture 94"/>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5286375" y="2714625"/>
            <a:ext cx="30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85" name="Picture 95"/>
          <p:cNvPicPr>
            <a:picLocks noChangeAspect="1" noChangeArrowheads="1"/>
          </p:cNvPicPr>
          <p:nvPr/>
        </p:nvPicPr>
        <p:blipFill>
          <a:blip r:embed="rId34">
            <a:extLst>
              <a:ext uri="{28A0092B-C50C-407E-A947-70E740481C1C}">
                <a14:useLocalDpi xmlns:a14="http://schemas.microsoft.com/office/drawing/2010/main" val="0"/>
              </a:ext>
            </a:extLst>
          </a:blip>
          <a:srcRect/>
          <a:stretch>
            <a:fillRect/>
          </a:stretch>
        </p:blipFill>
        <p:spPr bwMode="auto">
          <a:xfrm>
            <a:off x="6629400" y="4648200"/>
            <a:ext cx="24765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86" name="Picture 96"/>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7939089" y="3348038"/>
            <a:ext cx="3762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87" name="Picture 97"/>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9296400" y="5257800"/>
            <a:ext cx="31115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88" name="Rectangle 100"/>
          <p:cNvSpPr>
            <a:spLocks noGrp="1" noChangeArrowheads="1"/>
          </p:cNvSpPr>
          <p:nvPr>
            <p:ph type="title"/>
          </p:nvPr>
        </p:nvSpPr>
        <p:spPr>
          <a:xfrm>
            <a:off x="2514600" y="457200"/>
            <a:ext cx="7924800" cy="838200"/>
          </a:xfrm>
        </p:spPr>
        <p:txBody>
          <a:bodyPr>
            <a:normAutofit fontScale="90000"/>
          </a:bodyPr>
          <a:lstStyle/>
          <a:p>
            <a:r>
              <a:rPr lang="en-US" altLang="zh-CN" sz="3600">
                <a:ea typeface="宋体" charset="0"/>
              </a:rPr>
              <a:t>An Exercise: Find Correspondence (Answer)</a:t>
            </a:r>
          </a:p>
        </p:txBody>
      </p:sp>
      <p:sp>
        <p:nvSpPr>
          <p:cNvPr id="17489" name="Line 102"/>
          <p:cNvSpPr>
            <a:spLocks noChangeShapeType="1"/>
          </p:cNvSpPr>
          <p:nvPr/>
        </p:nvSpPr>
        <p:spPr bwMode="auto">
          <a:xfrm>
            <a:off x="2743200" y="2209800"/>
            <a:ext cx="1066800" cy="762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490" name="Line 103"/>
          <p:cNvSpPr>
            <a:spLocks noChangeShapeType="1"/>
          </p:cNvSpPr>
          <p:nvPr/>
        </p:nvSpPr>
        <p:spPr bwMode="auto">
          <a:xfrm>
            <a:off x="2819400" y="2819400"/>
            <a:ext cx="990600" cy="25908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491" name="Line 104"/>
          <p:cNvSpPr>
            <a:spLocks noChangeShapeType="1"/>
          </p:cNvSpPr>
          <p:nvPr/>
        </p:nvSpPr>
        <p:spPr bwMode="auto">
          <a:xfrm>
            <a:off x="2971800" y="3476626"/>
            <a:ext cx="838200" cy="714375"/>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492" name="Line 106"/>
          <p:cNvSpPr>
            <a:spLocks noChangeShapeType="1"/>
          </p:cNvSpPr>
          <p:nvPr/>
        </p:nvSpPr>
        <p:spPr bwMode="auto">
          <a:xfrm>
            <a:off x="2971800" y="4114800"/>
            <a:ext cx="914400" cy="19812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493" name="Line 107"/>
          <p:cNvSpPr>
            <a:spLocks noChangeShapeType="1"/>
          </p:cNvSpPr>
          <p:nvPr/>
        </p:nvSpPr>
        <p:spPr bwMode="auto">
          <a:xfrm flipV="1">
            <a:off x="2867026" y="3505200"/>
            <a:ext cx="942975" cy="1233488"/>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494" name="Line 108"/>
          <p:cNvSpPr>
            <a:spLocks noChangeShapeType="1"/>
          </p:cNvSpPr>
          <p:nvPr/>
        </p:nvSpPr>
        <p:spPr bwMode="auto">
          <a:xfrm flipV="1">
            <a:off x="2867026" y="2286000"/>
            <a:ext cx="866775" cy="31242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495" name="Line 109"/>
          <p:cNvSpPr>
            <a:spLocks noChangeShapeType="1"/>
          </p:cNvSpPr>
          <p:nvPr/>
        </p:nvSpPr>
        <p:spPr bwMode="auto">
          <a:xfrm flipV="1">
            <a:off x="2757488" y="4800600"/>
            <a:ext cx="1128712" cy="1252538"/>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496" name="Line 110"/>
          <p:cNvSpPr>
            <a:spLocks noChangeShapeType="1"/>
          </p:cNvSpPr>
          <p:nvPr/>
        </p:nvSpPr>
        <p:spPr bwMode="auto">
          <a:xfrm>
            <a:off x="4191000" y="2971800"/>
            <a:ext cx="1066800" cy="12192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497" name="Line 111"/>
          <p:cNvSpPr>
            <a:spLocks noChangeShapeType="1"/>
          </p:cNvSpPr>
          <p:nvPr/>
        </p:nvSpPr>
        <p:spPr bwMode="auto">
          <a:xfrm>
            <a:off x="4267200" y="2209800"/>
            <a:ext cx="1066800" cy="762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498" name="Line 112"/>
          <p:cNvSpPr>
            <a:spLocks noChangeShapeType="1"/>
          </p:cNvSpPr>
          <p:nvPr/>
        </p:nvSpPr>
        <p:spPr bwMode="auto">
          <a:xfrm>
            <a:off x="4191000" y="3581400"/>
            <a:ext cx="990600" cy="18288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499" name="Line 113"/>
          <p:cNvSpPr>
            <a:spLocks noChangeShapeType="1"/>
          </p:cNvSpPr>
          <p:nvPr/>
        </p:nvSpPr>
        <p:spPr bwMode="auto">
          <a:xfrm flipV="1">
            <a:off x="4191000" y="2362200"/>
            <a:ext cx="1066800" cy="1905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00" name="Line 114"/>
          <p:cNvSpPr>
            <a:spLocks noChangeShapeType="1"/>
          </p:cNvSpPr>
          <p:nvPr/>
        </p:nvSpPr>
        <p:spPr bwMode="auto">
          <a:xfrm>
            <a:off x="4191000" y="4876800"/>
            <a:ext cx="1066800" cy="1143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01" name="Line 115"/>
          <p:cNvSpPr>
            <a:spLocks noChangeShapeType="1"/>
          </p:cNvSpPr>
          <p:nvPr/>
        </p:nvSpPr>
        <p:spPr bwMode="auto">
          <a:xfrm flipV="1">
            <a:off x="4267200" y="3581400"/>
            <a:ext cx="914400" cy="1905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02" name="Line 116"/>
          <p:cNvSpPr>
            <a:spLocks noChangeShapeType="1"/>
          </p:cNvSpPr>
          <p:nvPr/>
        </p:nvSpPr>
        <p:spPr bwMode="auto">
          <a:xfrm flipV="1">
            <a:off x="4191000" y="4876800"/>
            <a:ext cx="1066800" cy="13716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03" name="Line 117"/>
          <p:cNvSpPr>
            <a:spLocks noChangeShapeType="1"/>
          </p:cNvSpPr>
          <p:nvPr/>
        </p:nvSpPr>
        <p:spPr bwMode="auto">
          <a:xfrm>
            <a:off x="5562600" y="2362200"/>
            <a:ext cx="990600" cy="31242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04" name="Line 118"/>
          <p:cNvSpPr>
            <a:spLocks noChangeShapeType="1"/>
          </p:cNvSpPr>
          <p:nvPr/>
        </p:nvSpPr>
        <p:spPr bwMode="auto">
          <a:xfrm>
            <a:off x="5638800" y="2971800"/>
            <a:ext cx="914400" cy="1905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05" name="Line 119"/>
          <p:cNvSpPr>
            <a:spLocks noChangeShapeType="1"/>
          </p:cNvSpPr>
          <p:nvPr/>
        </p:nvSpPr>
        <p:spPr bwMode="auto">
          <a:xfrm>
            <a:off x="5638800" y="3581400"/>
            <a:ext cx="990600" cy="25908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06" name="Line 120"/>
          <p:cNvSpPr>
            <a:spLocks noChangeShapeType="1"/>
          </p:cNvSpPr>
          <p:nvPr/>
        </p:nvSpPr>
        <p:spPr bwMode="auto">
          <a:xfrm flipV="1">
            <a:off x="5638800" y="2362200"/>
            <a:ext cx="914400" cy="19812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07" name="Line 121"/>
          <p:cNvSpPr>
            <a:spLocks noChangeShapeType="1"/>
          </p:cNvSpPr>
          <p:nvPr/>
        </p:nvSpPr>
        <p:spPr bwMode="auto">
          <a:xfrm flipV="1">
            <a:off x="5638800" y="2971800"/>
            <a:ext cx="914400" cy="1905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08" name="Line 122"/>
          <p:cNvSpPr>
            <a:spLocks noChangeShapeType="1"/>
          </p:cNvSpPr>
          <p:nvPr/>
        </p:nvSpPr>
        <p:spPr bwMode="auto">
          <a:xfrm flipV="1">
            <a:off x="5562600" y="3733800"/>
            <a:ext cx="990600" cy="17526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09" name="Line 123"/>
          <p:cNvSpPr>
            <a:spLocks noChangeShapeType="1"/>
          </p:cNvSpPr>
          <p:nvPr/>
        </p:nvSpPr>
        <p:spPr bwMode="auto">
          <a:xfrm flipV="1">
            <a:off x="5486400" y="4191000"/>
            <a:ext cx="1143000" cy="1905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10" name="Line 124"/>
          <p:cNvSpPr>
            <a:spLocks noChangeShapeType="1"/>
          </p:cNvSpPr>
          <p:nvPr/>
        </p:nvSpPr>
        <p:spPr bwMode="auto">
          <a:xfrm>
            <a:off x="6858000" y="2286000"/>
            <a:ext cx="1066800" cy="25146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11" name="Line 125"/>
          <p:cNvSpPr>
            <a:spLocks noChangeShapeType="1"/>
          </p:cNvSpPr>
          <p:nvPr/>
        </p:nvSpPr>
        <p:spPr bwMode="auto">
          <a:xfrm>
            <a:off x="6934200" y="2819400"/>
            <a:ext cx="914400" cy="25908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12" name="Line 126"/>
          <p:cNvSpPr>
            <a:spLocks noChangeShapeType="1"/>
          </p:cNvSpPr>
          <p:nvPr/>
        </p:nvSpPr>
        <p:spPr bwMode="auto">
          <a:xfrm flipV="1">
            <a:off x="6934200" y="3048000"/>
            <a:ext cx="914400" cy="5334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13" name="Line 127"/>
          <p:cNvSpPr>
            <a:spLocks noChangeShapeType="1"/>
          </p:cNvSpPr>
          <p:nvPr/>
        </p:nvSpPr>
        <p:spPr bwMode="auto">
          <a:xfrm>
            <a:off x="6934200" y="4191000"/>
            <a:ext cx="990600" cy="19812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14" name="Line 128"/>
          <p:cNvSpPr>
            <a:spLocks noChangeShapeType="1"/>
          </p:cNvSpPr>
          <p:nvPr/>
        </p:nvSpPr>
        <p:spPr bwMode="auto">
          <a:xfrm flipV="1">
            <a:off x="6934200" y="3657600"/>
            <a:ext cx="990600" cy="12954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15" name="Line 129"/>
          <p:cNvSpPr>
            <a:spLocks noChangeShapeType="1"/>
          </p:cNvSpPr>
          <p:nvPr/>
        </p:nvSpPr>
        <p:spPr bwMode="auto">
          <a:xfrm flipV="1">
            <a:off x="7010400" y="2286000"/>
            <a:ext cx="914400" cy="32766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16" name="Line 130"/>
          <p:cNvSpPr>
            <a:spLocks noChangeShapeType="1"/>
          </p:cNvSpPr>
          <p:nvPr/>
        </p:nvSpPr>
        <p:spPr bwMode="auto">
          <a:xfrm flipV="1">
            <a:off x="7010400" y="4191000"/>
            <a:ext cx="914400" cy="1905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17" name="Line 131"/>
          <p:cNvSpPr>
            <a:spLocks noChangeShapeType="1"/>
          </p:cNvSpPr>
          <p:nvPr/>
        </p:nvSpPr>
        <p:spPr bwMode="auto">
          <a:xfrm>
            <a:off x="8382000" y="2286000"/>
            <a:ext cx="838200" cy="1905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18" name="Line 132"/>
          <p:cNvSpPr>
            <a:spLocks noChangeShapeType="1"/>
          </p:cNvSpPr>
          <p:nvPr/>
        </p:nvSpPr>
        <p:spPr bwMode="auto">
          <a:xfrm>
            <a:off x="8305800" y="2971800"/>
            <a:ext cx="990600" cy="18288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19" name="Line 133"/>
          <p:cNvSpPr>
            <a:spLocks noChangeShapeType="1"/>
          </p:cNvSpPr>
          <p:nvPr/>
        </p:nvSpPr>
        <p:spPr bwMode="auto">
          <a:xfrm>
            <a:off x="8382000" y="3581400"/>
            <a:ext cx="838200" cy="18288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20" name="Line 134"/>
          <p:cNvSpPr>
            <a:spLocks noChangeShapeType="1"/>
          </p:cNvSpPr>
          <p:nvPr/>
        </p:nvSpPr>
        <p:spPr bwMode="auto">
          <a:xfrm flipV="1">
            <a:off x="8305800" y="3657600"/>
            <a:ext cx="990600" cy="24384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21" name="Line 135"/>
          <p:cNvSpPr>
            <a:spLocks noChangeShapeType="1"/>
          </p:cNvSpPr>
          <p:nvPr/>
        </p:nvSpPr>
        <p:spPr bwMode="auto">
          <a:xfrm flipV="1">
            <a:off x="8305800" y="2971800"/>
            <a:ext cx="990600" cy="12192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22" name="Line 136"/>
          <p:cNvSpPr>
            <a:spLocks noChangeShapeType="1"/>
          </p:cNvSpPr>
          <p:nvPr/>
        </p:nvSpPr>
        <p:spPr bwMode="auto">
          <a:xfrm>
            <a:off x="8382000" y="4876800"/>
            <a:ext cx="838200" cy="11430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
        <p:nvSpPr>
          <p:cNvPr id="17523" name="Line 137"/>
          <p:cNvSpPr>
            <a:spLocks noChangeShapeType="1"/>
          </p:cNvSpPr>
          <p:nvPr/>
        </p:nvSpPr>
        <p:spPr bwMode="auto">
          <a:xfrm flipV="1">
            <a:off x="8382000" y="2286000"/>
            <a:ext cx="838200" cy="3276600"/>
          </a:xfrm>
          <a:prstGeom prst="line">
            <a:avLst/>
          </a:prstGeom>
          <a:noFill/>
          <a:ln w="12700" cap="sq">
            <a:solidFill>
              <a:schemeClr val="bg2"/>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zh-CN" altLang="en-US"/>
          </a:p>
        </p:txBody>
      </p:sp>
    </p:spTree>
    <p:extLst>
      <p:ext uri="{BB962C8B-B14F-4D97-AF65-F5344CB8AC3E}">
        <p14:creationId xmlns:p14="http://schemas.microsoft.com/office/powerpoint/2010/main" val="287335789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2514600" y="513735"/>
            <a:ext cx="7391400" cy="838200"/>
          </a:xfrm>
        </p:spPr>
        <p:txBody>
          <a:bodyPr>
            <a:normAutofit fontScale="90000"/>
          </a:bodyPr>
          <a:lstStyle/>
          <a:p>
            <a:r>
              <a:rPr lang="en-US" altLang="zh-CN" sz="3600" dirty="0">
                <a:ea typeface="宋体" charset="0"/>
              </a:rPr>
              <a:t>The Structure of Chinese Characters I</a:t>
            </a:r>
          </a:p>
        </p:txBody>
      </p:sp>
      <p:sp>
        <p:nvSpPr>
          <p:cNvPr id="18435" name="Rectangle 3"/>
          <p:cNvSpPr>
            <a:spLocks noGrp="1" noChangeArrowheads="1"/>
          </p:cNvSpPr>
          <p:nvPr>
            <p:ph idx="1"/>
          </p:nvPr>
        </p:nvSpPr>
        <p:spPr>
          <a:xfrm>
            <a:off x="2514600" y="1905000"/>
            <a:ext cx="7467600" cy="838200"/>
          </a:xfrm>
        </p:spPr>
        <p:txBody>
          <a:bodyPr/>
          <a:lstStyle/>
          <a:p>
            <a:pPr>
              <a:lnSpc>
                <a:spcPct val="80000"/>
              </a:lnSpc>
            </a:pPr>
            <a:r>
              <a:rPr lang="en-US" altLang="zh-CN" dirty="0">
                <a:ea typeface="宋体" charset="0"/>
              </a:rPr>
              <a:t>The characters are written within the framework of a square.</a:t>
            </a:r>
          </a:p>
          <a:p>
            <a:pPr>
              <a:lnSpc>
                <a:spcPct val="80000"/>
              </a:lnSpc>
            </a:pPr>
            <a:endParaRPr lang="zh-CN" altLang="en-US" dirty="0">
              <a:ea typeface="宋体" charset="0"/>
            </a:endParaRPr>
          </a:p>
        </p:txBody>
      </p:sp>
      <p:graphicFrame>
        <p:nvGraphicFramePr>
          <p:cNvPr id="195968" name="Group 384"/>
          <p:cNvGraphicFramePr>
            <a:graphicFrameLocks noGrp="1"/>
          </p:cNvGraphicFramePr>
          <p:nvPr>
            <p:extLst/>
          </p:nvPr>
        </p:nvGraphicFramePr>
        <p:xfrm>
          <a:off x="1752600" y="3162301"/>
          <a:ext cx="8763000" cy="3295651"/>
        </p:xfrm>
        <a:graphic>
          <a:graphicData uri="http://schemas.openxmlformats.org/drawingml/2006/table">
            <a:tbl>
              <a:tblPr/>
              <a:tblGrid>
                <a:gridCol w="1103040">
                  <a:extLst>
                    <a:ext uri="{9D8B030D-6E8A-4147-A177-3AD203B41FA5}">
                      <a16:colId xmlns:a16="http://schemas.microsoft.com/office/drawing/2014/main" val="20000"/>
                    </a:ext>
                  </a:extLst>
                </a:gridCol>
                <a:gridCol w="1224136">
                  <a:extLst>
                    <a:ext uri="{9D8B030D-6E8A-4147-A177-3AD203B41FA5}">
                      <a16:colId xmlns:a16="http://schemas.microsoft.com/office/drawing/2014/main" val="20001"/>
                    </a:ext>
                  </a:extLst>
                </a:gridCol>
                <a:gridCol w="1428849">
                  <a:extLst>
                    <a:ext uri="{9D8B030D-6E8A-4147-A177-3AD203B41FA5}">
                      <a16:colId xmlns:a16="http://schemas.microsoft.com/office/drawing/2014/main" val="20002"/>
                    </a:ext>
                  </a:extLst>
                </a:gridCol>
                <a:gridCol w="1250950">
                  <a:extLst>
                    <a:ext uri="{9D8B030D-6E8A-4147-A177-3AD203B41FA5}">
                      <a16:colId xmlns:a16="http://schemas.microsoft.com/office/drawing/2014/main" val="20003"/>
                    </a:ext>
                  </a:extLst>
                </a:gridCol>
                <a:gridCol w="1252538">
                  <a:extLst>
                    <a:ext uri="{9D8B030D-6E8A-4147-A177-3AD203B41FA5}">
                      <a16:colId xmlns:a16="http://schemas.microsoft.com/office/drawing/2014/main" val="20004"/>
                    </a:ext>
                  </a:extLst>
                </a:gridCol>
                <a:gridCol w="1108223">
                  <a:extLst>
                    <a:ext uri="{9D8B030D-6E8A-4147-A177-3AD203B41FA5}">
                      <a16:colId xmlns:a16="http://schemas.microsoft.com/office/drawing/2014/main" val="20005"/>
                    </a:ext>
                  </a:extLst>
                </a:gridCol>
                <a:gridCol w="1395264">
                  <a:extLst>
                    <a:ext uri="{9D8B030D-6E8A-4147-A177-3AD203B41FA5}">
                      <a16:colId xmlns:a16="http://schemas.microsoft.com/office/drawing/2014/main" val="20006"/>
                    </a:ext>
                  </a:extLst>
                </a:gridCol>
              </a:tblGrid>
              <a:tr h="87650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smtClean="0">
                          <a:ln>
                            <a:noFill/>
                          </a:ln>
                          <a:solidFill>
                            <a:schemeClr val="tx1"/>
                          </a:solidFill>
                          <a:effectLst/>
                          <a:latin typeface="Tahoma" pitchFamily="34" charset="0"/>
                          <a:ea typeface="宋体" pitchFamily="2" charset="-122"/>
                        </a:rPr>
                        <a:t>Basic Structure</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1500" b="1" i="0" u="none" strike="noStrike" cap="none" normalizeH="0" baseline="0" dirty="0" smtClean="0">
                        <a:ln>
                          <a:noFill/>
                        </a:ln>
                        <a:solidFill>
                          <a:schemeClr val="tx1"/>
                        </a:solidFill>
                        <a:effectLst/>
                        <a:latin typeface="Tahoma" pitchFamily="34" charset="0"/>
                        <a:ea typeface="宋体" pitchFamily="2" charset="-122"/>
                      </a:endParaRP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smtClean="0">
                          <a:ln>
                            <a:noFill/>
                          </a:ln>
                          <a:solidFill>
                            <a:schemeClr val="tx1"/>
                          </a:solidFill>
                          <a:effectLst/>
                          <a:latin typeface="Tahoma" pitchFamily="34" charset="0"/>
                          <a:ea typeface="宋体" pitchFamily="2" charset="-122"/>
                        </a:rPr>
                        <a:t>Left-right</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smtClean="0">
                          <a:ln>
                            <a:noFill/>
                          </a:ln>
                          <a:solidFill>
                            <a:schemeClr val="tx1"/>
                          </a:solidFill>
                          <a:effectLst/>
                          <a:latin typeface="Tahoma" pitchFamily="34" charset="0"/>
                          <a:ea typeface="宋体" pitchFamily="2" charset="-122"/>
                        </a:rPr>
                        <a:t>Top-bottom</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smtClean="0">
                          <a:ln>
                            <a:noFill/>
                          </a:ln>
                          <a:solidFill>
                            <a:schemeClr val="tx1"/>
                          </a:solidFill>
                          <a:effectLst/>
                          <a:latin typeface="Tahoma" pitchFamily="34" charset="0"/>
                          <a:ea typeface="宋体" pitchFamily="2" charset="-122"/>
                        </a:rPr>
                        <a:t>Inside-outside</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smtClean="0">
                          <a:ln>
                            <a:noFill/>
                          </a:ln>
                          <a:solidFill>
                            <a:schemeClr val="tx1"/>
                          </a:solidFill>
                          <a:effectLst/>
                          <a:latin typeface="Tahoma" pitchFamily="34" charset="0"/>
                          <a:ea typeface="宋体" pitchFamily="2" charset="-122"/>
                        </a:rPr>
                        <a:t>Left-middle-right</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smtClean="0">
                          <a:ln>
                            <a:noFill/>
                          </a:ln>
                          <a:solidFill>
                            <a:schemeClr val="tx1"/>
                          </a:solidFill>
                          <a:effectLst/>
                          <a:latin typeface="Tahoma" pitchFamily="34" charset="0"/>
                          <a:ea typeface="宋体" pitchFamily="2" charset="-122"/>
                        </a:rPr>
                        <a:t>Top-middle-bottom</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smtClean="0">
                          <a:ln>
                            <a:noFill/>
                          </a:ln>
                          <a:solidFill>
                            <a:schemeClr val="tx1"/>
                          </a:solidFill>
                          <a:effectLst/>
                          <a:latin typeface="Tahoma" pitchFamily="34" charset="0"/>
                          <a:ea typeface="宋体" pitchFamily="2" charset="-122"/>
                        </a:rPr>
                        <a:t>Symmetrical</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r h="876503">
                <a:tc>
                  <a:txBody>
                    <a:body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smtClean="0">
                          <a:ln>
                            <a:noFill/>
                          </a:ln>
                          <a:solidFill>
                            <a:schemeClr val="tx1"/>
                          </a:solidFill>
                          <a:effectLst/>
                          <a:latin typeface="Tahoma" pitchFamily="34" charset="0"/>
                          <a:ea typeface="宋体" pitchFamily="2" charset="-122"/>
                        </a:rPr>
                        <a:t>Form</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smtClean="0">
                        <a:ln>
                          <a:noFill/>
                        </a:ln>
                        <a:solidFill>
                          <a:schemeClr val="bg2"/>
                        </a:solidFill>
                        <a:effectLst/>
                        <a:latin typeface="Tahoma" pitchFamily="34" charset="0"/>
                        <a:ea typeface="宋体" pitchFamily="2" charset="-122"/>
                      </a:endParaRP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r h="154264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1500" b="1" i="0" u="none" strike="noStrike" cap="none" normalizeH="0" baseline="0" dirty="0" smtClean="0">
                        <a:ln>
                          <a:noFill/>
                        </a:ln>
                        <a:solidFill>
                          <a:schemeClr val="tx1"/>
                        </a:solidFill>
                        <a:effectLst/>
                        <a:latin typeface="Tahoma" pitchFamily="34" charset="0"/>
                        <a:ea typeface="宋体" pitchFamily="2" charset="-122"/>
                      </a:endParaRPr>
                    </a:p>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smtClean="0">
                          <a:ln>
                            <a:noFill/>
                          </a:ln>
                          <a:solidFill>
                            <a:schemeClr val="tx1"/>
                          </a:solidFill>
                          <a:effectLst/>
                          <a:latin typeface="Tahoma" pitchFamily="34" charset="0"/>
                          <a:ea typeface="宋体" pitchFamily="2" charset="-122"/>
                        </a:rPr>
                        <a:t>Examples</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好 </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地</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观</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是</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要</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星</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国</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回</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闪</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哪</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谢</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树</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爱</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箩</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蒙</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坐</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乘</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smtClean="0">
                          <a:ln>
                            <a:noFill/>
                          </a:ln>
                          <a:solidFill>
                            <a:schemeClr val="tx1"/>
                          </a:solidFill>
                          <a:effectLst/>
                          <a:latin typeface="Tahoma" pitchFamily="34" charset="0"/>
                          <a:ea typeface="宋体" pitchFamily="2" charset="-122"/>
                        </a:rPr>
                        <a:t>爽</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8470" name="Rectangle 362"/>
          <p:cNvSpPr>
            <a:spLocks noChangeArrowheads="1"/>
          </p:cNvSpPr>
          <p:nvPr/>
        </p:nvSpPr>
        <p:spPr bwMode="auto">
          <a:xfrm>
            <a:off x="3276600" y="4229100"/>
            <a:ext cx="152400" cy="4572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71" name="Rectangle 363"/>
          <p:cNvSpPr>
            <a:spLocks noChangeArrowheads="1"/>
          </p:cNvSpPr>
          <p:nvPr/>
        </p:nvSpPr>
        <p:spPr bwMode="auto">
          <a:xfrm>
            <a:off x="3505200" y="4229100"/>
            <a:ext cx="152400" cy="4572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72" name="Rectangle 364"/>
          <p:cNvSpPr>
            <a:spLocks noChangeArrowheads="1"/>
          </p:cNvSpPr>
          <p:nvPr/>
        </p:nvSpPr>
        <p:spPr bwMode="auto">
          <a:xfrm>
            <a:off x="4572000" y="4229100"/>
            <a:ext cx="533400" cy="1524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73" name="Rectangle 365"/>
          <p:cNvSpPr>
            <a:spLocks noChangeArrowheads="1"/>
          </p:cNvSpPr>
          <p:nvPr/>
        </p:nvSpPr>
        <p:spPr bwMode="auto">
          <a:xfrm>
            <a:off x="4572000" y="4495800"/>
            <a:ext cx="533400" cy="1524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74" name="Rectangle 367"/>
          <p:cNvSpPr>
            <a:spLocks noChangeArrowheads="1"/>
          </p:cNvSpPr>
          <p:nvPr/>
        </p:nvSpPr>
        <p:spPr bwMode="auto">
          <a:xfrm>
            <a:off x="5791200" y="4168775"/>
            <a:ext cx="685800" cy="6096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75" name="Rectangle 368"/>
          <p:cNvSpPr>
            <a:spLocks noChangeArrowheads="1"/>
          </p:cNvSpPr>
          <p:nvPr/>
        </p:nvSpPr>
        <p:spPr bwMode="auto">
          <a:xfrm>
            <a:off x="5867400" y="4244975"/>
            <a:ext cx="533400" cy="457200"/>
          </a:xfrm>
          <a:prstGeom prst="rect">
            <a:avLst/>
          </a:prstGeom>
          <a:solidFill>
            <a:schemeClr val="tx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76" name="Rectangle 369"/>
          <p:cNvSpPr>
            <a:spLocks noChangeArrowheads="1"/>
          </p:cNvSpPr>
          <p:nvPr/>
        </p:nvSpPr>
        <p:spPr bwMode="auto">
          <a:xfrm>
            <a:off x="6019800" y="4343400"/>
            <a:ext cx="228600" cy="2286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77" name="Rectangle 370"/>
          <p:cNvSpPr>
            <a:spLocks noChangeArrowheads="1"/>
          </p:cNvSpPr>
          <p:nvPr/>
        </p:nvSpPr>
        <p:spPr bwMode="auto">
          <a:xfrm>
            <a:off x="6934200" y="4267200"/>
            <a:ext cx="152400" cy="4572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78" name="Rectangle 371"/>
          <p:cNvSpPr>
            <a:spLocks noChangeArrowheads="1"/>
          </p:cNvSpPr>
          <p:nvPr/>
        </p:nvSpPr>
        <p:spPr bwMode="auto">
          <a:xfrm>
            <a:off x="7162800" y="4267200"/>
            <a:ext cx="152400" cy="4572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79" name="Rectangle 372"/>
          <p:cNvSpPr>
            <a:spLocks noChangeArrowheads="1"/>
          </p:cNvSpPr>
          <p:nvPr/>
        </p:nvSpPr>
        <p:spPr bwMode="auto">
          <a:xfrm>
            <a:off x="7391400" y="4267200"/>
            <a:ext cx="152400" cy="4572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80" name="Rectangle 373"/>
          <p:cNvSpPr>
            <a:spLocks noChangeArrowheads="1"/>
          </p:cNvSpPr>
          <p:nvPr/>
        </p:nvSpPr>
        <p:spPr bwMode="auto">
          <a:xfrm>
            <a:off x="8305800" y="4125913"/>
            <a:ext cx="533400" cy="1524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81" name="Rectangle 374"/>
          <p:cNvSpPr>
            <a:spLocks noChangeArrowheads="1"/>
          </p:cNvSpPr>
          <p:nvPr/>
        </p:nvSpPr>
        <p:spPr bwMode="auto">
          <a:xfrm>
            <a:off x="8305800" y="4381500"/>
            <a:ext cx="533400" cy="1524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82" name="Rectangle 376"/>
          <p:cNvSpPr>
            <a:spLocks noChangeArrowheads="1"/>
          </p:cNvSpPr>
          <p:nvPr/>
        </p:nvSpPr>
        <p:spPr bwMode="auto">
          <a:xfrm>
            <a:off x="8307388" y="4625975"/>
            <a:ext cx="533400" cy="1524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83" name="Rectangle 377"/>
          <p:cNvSpPr>
            <a:spLocks noChangeArrowheads="1"/>
          </p:cNvSpPr>
          <p:nvPr/>
        </p:nvSpPr>
        <p:spPr bwMode="auto">
          <a:xfrm>
            <a:off x="9777413" y="4168775"/>
            <a:ext cx="76200" cy="6096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84" name="Oval 378"/>
          <p:cNvSpPr>
            <a:spLocks noChangeArrowheads="1"/>
          </p:cNvSpPr>
          <p:nvPr/>
        </p:nvSpPr>
        <p:spPr bwMode="auto">
          <a:xfrm>
            <a:off x="9525000" y="4343400"/>
            <a:ext cx="228600" cy="228600"/>
          </a:xfrm>
          <a:prstGeom prst="ellipse">
            <a:avLst/>
          </a:prstGeom>
          <a:solidFill>
            <a:schemeClr val="accent1"/>
          </a:solidFill>
          <a:ln w="12700" cap="sq">
            <a:solidFill>
              <a:schemeClr val="tx1"/>
            </a:solidFill>
            <a:round/>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
        <p:nvSpPr>
          <p:cNvPr id="18485" name="Oval 379"/>
          <p:cNvSpPr>
            <a:spLocks noChangeArrowheads="1"/>
          </p:cNvSpPr>
          <p:nvPr/>
        </p:nvSpPr>
        <p:spPr bwMode="auto">
          <a:xfrm>
            <a:off x="9894888" y="4343400"/>
            <a:ext cx="228600" cy="228600"/>
          </a:xfrm>
          <a:prstGeom prst="ellipse">
            <a:avLst/>
          </a:prstGeom>
          <a:solidFill>
            <a:schemeClr val="accent1"/>
          </a:solidFill>
          <a:ln w="12700" cap="sq">
            <a:solidFill>
              <a:schemeClr val="tx1"/>
            </a:solidFill>
            <a:round/>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zh-CN" altLang="en-US">
              <a:ea typeface="宋体" charset="0"/>
            </a:endParaRPr>
          </a:p>
        </p:txBody>
      </p:sp>
    </p:spTree>
    <p:extLst>
      <p:ext uri="{BB962C8B-B14F-4D97-AF65-F5344CB8AC3E}">
        <p14:creationId xmlns:p14="http://schemas.microsoft.com/office/powerpoint/2010/main" val="426515894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4" name="Rectangle 4"/>
          <p:cNvSpPr>
            <a:spLocks noGrp="1" noChangeArrowheads="1"/>
          </p:cNvSpPr>
          <p:nvPr>
            <p:ph type="title"/>
          </p:nvPr>
        </p:nvSpPr>
        <p:spPr>
          <a:xfrm>
            <a:off x="2514600" y="533400"/>
            <a:ext cx="7391400" cy="838200"/>
          </a:xfrm>
          <a:noFill/>
        </p:spPr>
        <p:txBody>
          <a:bodyPr>
            <a:normAutofit fontScale="90000"/>
          </a:bodyPr>
          <a:lstStyle/>
          <a:p>
            <a:r>
              <a:rPr lang="en-US" altLang="zh-CN" sz="3600">
                <a:ea typeface="宋体" charset="0"/>
              </a:rPr>
              <a:t>The Structure of Chinese Characters II</a:t>
            </a:r>
          </a:p>
        </p:txBody>
      </p:sp>
      <p:sp>
        <p:nvSpPr>
          <p:cNvPr id="1029" name="Rectangle 3"/>
          <p:cNvSpPr>
            <a:spLocks noGrp="1" noChangeArrowheads="1"/>
          </p:cNvSpPr>
          <p:nvPr>
            <p:ph type="body" sz="half" idx="1"/>
          </p:nvPr>
        </p:nvSpPr>
        <p:spPr>
          <a:xfrm>
            <a:off x="2514600" y="1905000"/>
            <a:ext cx="7543800" cy="1295400"/>
          </a:xfrm>
        </p:spPr>
        <p:txBody>
          <a:bodyPr/>
          <a:lstStyle/>
          <a:p>
            <a:r>
              <a:rPr lang="en-US" altLang="zh-CN" sz="2000" dirty="0">
                <a:ea typeface="宋体" charset="0"/>
              </a:rPr>
              <a:t>The same components may appear in different positions to form different characters</a:t>
            </a:r>
          </a:p>
        </p:txBody>
      </p:sp>
      <p:graphicFrame>
        <p:nvGraphicFramePr>
          <p:cNvPr id="1026" name="Object 15"/>
          <p:cNvGraphicFramePr>
            <a:graphicFrameLocks noGrp="1" noChangeAspect="1"/>
          </p:cNvGraphicFramePr>
          <p:nvPr>
            <p:ph sz="quarter" idx="2"/>
          </p:nvPr>
        </p:nvGraphicFramePr>
        <p:xfrm>
          <a:off x="2514600" y="2743200"/>
          <a:ext cx="7620000" cy="1730375"/>
        </p:xfrm>
        <a:graphic>
          <a:graphicData uri="http://schemas.openxmlformats.org/presentationml/2006/ole">
            <mc:AlternateContent xmlns:mc="http://schemas.openxmlformats.org/markup-compatibility/2006">
              <mc:Choice xmlns:v="urn:schemas-microsoft-com:vml" Requires="v">
                <p:oleObj spid="_x0000_s1056" name="Image" r:id="rId3" imgW="4389129" imgH="996445" progId="Photoshop.Image.6">
                  <p:embed/>
                </p:oleObj>
              </mc:Choice>
              <mc:Fallback>
                <p:oleObj name="Image" r:id="rId3" imgW="4389129" imgH="996445" progId="Photoshop.Image.6">
                  <p:embed/>
                  <p:pic>
                    <p:nvPicPr>
                      <p:cNvPr id="1026" name="Object 1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4600" y="2743200"/>
                        <a:ext cx="7620000" cy="173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graphicFrame>
        <p:nvGraphicFramePr>
          <p:cNvPr id="1027" name="Object 17"/>
          <p:cNvGraphicFramePr>
            <a:graphicFrameLocks noGrp="1" noChangeAspect="1"/>
          </p:cNvGraphicFramePr>
          <p:nvPr>
            <p:ph sz="quarter" idx="3"/>
          </p:nvPr>
        </p:nvGraphicFramePr>
        <p:xfrm>
          <a:off x="2554288" y="4743450"/>
          <a:ext cx="7597775" cy="1827213"/>
        </p:xfrm>
        <a:graphic>
          <a:graphicData uri="http://schemas.openxmlformats.org/presentationml/2006/ole">
            <mc:AlternateContent xmlns:mc="http://schemas.openxmlformats.org/markup-compatibility/2006">
              <mc:Choice xmlns:v="urn:schemas-microsoft-com:vml" Requires="v">
                <p:oleObj spid="_x0000_s1057" name="Image" r:id="rId5" imgW="4297689" imgH="1033143" progId="Photoshop.Image.6">
                  <p:embed/>
                </p:oleObj>
              </mc:Choice>
              <mc:Fallback>
                <p:oleObj name="Image" r:id="rId5" imgW="4297689" imgH="1033143" progId="Photoshop.Image.6">
                  <p:embed/>
                  <p:pic>
                    <p:nvPicPr>
                      <p:cNvPr id="1027" name="Object 1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4288" y="4743450"/>
                        <a:ext cx="7597775" cy="1827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345517445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zh-CN" sz="3600">
                <a:ea typeface="宋体" charset="0"/>
              </a:rPr>
              <a:t>Stokes of Chinese Characters</a:t>
            </a:r>
          </a:p>
        </p:txBody>
      </p:sp>
      <p:sp>
        <p:nvSpPr>
          <p:cNvPr id="19459" name="Rectangle 3"/>
          <p:cNvSpPr>
            <a:spLocks noGrp="1" noChangeArrowheads="1"/>
          </p:cNvSpPr>
          <p:nvPr>
            <p:ph type="body" sz="half" idx="1"/>
          </p:nvPr>
        </p:nvSpPr>
        <p:spPr>
          <a:xfrm>
            <a:off x="2438400" y="1828800"/>
            <a:ext cx="7391400" cy="3733800"/>
          </a:xfrm>
        </p:spPr>
        <p:txBody>
          <a:bodyPr/>
          <a:lstStyle/>
          <a:p>
            <a:r>
              <a:rPr lang="en-US" altLang="zh-CN" dirty="0">
                <a:ea typeface="宋体" charset="0"/>
              </a:rPr>
              <a:t>There are 8 basic stokes</a:t>
            </a:r>
          </a:p>
          <a:p>
            <a:r>
              <a:rPr lang="en-US" altLang="zh-CN" dirty="0">
                <a:ea typeface="宋体" charset="0"/>
              </a:rPr>
              <a:t>There is a particular sequence in which the strokes must be written. If it is followed, the writing can be smooth and Fast.</a:t>
            </a:r>
          </a:p>
          <a:p>
            <a:endParaRPr lang="en-US" altLang="zh-CN" dirty="0">
              <a:ea typeface="宋体" charset="0"/>
            </a:endParaRPr>
          </a:p>
        </p:txBody>
      </p:sp>
    </p:spTree>
    <p:extLst>
      <p:ext uri="{BB962C8B-B14F-4D97-AF65-F5344CB8AC3E}">
        <p14:creationId xmlns:p14="http://schemas.microsoft.com/office/powerpoint/2010/main" val="26329406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61"/>
          <p:cNvSpPr>
            <a:spLocks noGrp="1" noChangeArrowheads="1"/>
          </p:cNvSpPr>
          <p:nvPr>
            <p:ph type="title"/>
          </p:nvPr>
        </p:nvSpPr>
        <p:spPr>
          <a:xfrm>
            <a:off x="1676400" y="-4763"/>
            <a:ext cx="7391400" cy="685801"/>
          </a:xfrm>
        </p:spPr>
        <p:txBody>
          <a:bodyPr/>
          <a:lstStyle/>
          <a:p>
            <a:r>
              <a:rPr lang="en-US" altLang="zh-CN" sz="3600" dirty="0">
                <a:ea typeface="宋体" charset="0"/>
              </a:rPr>
              <a:t>8 basic stokes</a:t>
            </a:r>
          </a:p>
        </p:txBody>
      </p:sp>
      <p:graphicFrame>
        <p:nvGraphicFramePr>
          <p:cNvPr id="2050" name="Object 92"/>
          <p:cNvGraphicFramePr>
            <a:graphicFrameLocks noGrp="1" noChangeAspect="1"/>
          </p:cNvGraphicFramePr>
          <p:nvPr>
            <p:ph idx="1"/>
          </p:nvPr>
        </p:nvGraphicFramePr>
        <p:xfrm>
          <a:off x="3086100" y="614363"/>
          <a:ext cx="6246813" cy="6075362"/>
        </p:xfrm>
        <a:graphic>
          <a:graphicData uri="http://schemas.openxmlformats.org/presentationml/2006/ole">
            <mc:AlternateContent xmlns:mc="http://schemas.openxmlformats.org/markup-compatibility/2006">
              <mc:Choice xmlns:v="urn:schemas-microsoft-com:vml" Requires="v">
                <p:oleObj spid="_x0000_s2065" name="Image" r:id="rId3" imgW="2825143" imgH="2747429" progId="Photoshop.Image.6">
                  <p:embed/>
                </p:oleObj>
              </mc:Choice>
              <mc:Fallback>
                <p:oleObj name="Image" r:id="rId3" imgW="2825143" imgH="2747429" progId="Photoshop.Image.6">
                  <p:embed/>
                  <p:pic>
                    <p:nvPicPr>
                      <p:cNvPr id="2050" name="Object 9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86100" y="614363"/>
                        <a:ext cx="6246813" cy="6075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236333461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a:xfrm>
            <a:off x="1524000" y="0"/>
            <a:ext cx="7391400" cy="838200"/>
          </a:xfrm>
        </p:spPr>
        <p:txBody>
          <a:bodyPr/>
          <a:lstStyle/>
          <a:p>
            <a:r>
              <a:rPr lang="en-US" altLang="zh-CN" dirty="0">
                <a:ea typeface="宋体" charset="0"/>
              </a:rPr>
              <a:t>The Stoke Sequence</a:t>
            </a:r>
          </a:p>
        </p:txBody>
      </p:sp>
      <p:graphicFrame>
        <p:nvGraphicFramePr>
          <p:cNvPr id="3074" name="Object 7"/>
          <p:cNvGraphicFramePr>
            <a:graphicFrameLocks noGrp="1" noChangeAspect="1"/>
          </p:cNvGraphicFramePr>
          <p:nvPr>
            <p:ph idx="1"/>
            <p:extLst/>
          </p:nvPr>
        </p:nvGraphicFramePr>
        <p:xfrm>
          <a:off x="3000375" y="692150"/>
          <a:ext cx="5638800" cy="6018213"/>
        </p:xfrm>
        <a:graphic>
          <a:graphicData uri="http://schemas.openxmlformats.org/presentationml/2006/ole">
            <mc:AlternateContent xmlns:mc="http://schemas.openxmlformats.org/markup-compatibility/2006">
              <mc:Choice xmlns:v="urn:schemas-microsoft-com:vml" Requires="v">
                <p:oleObj spid="_x0000_s3089" name="Image" r:id="rId3" imgW="4690881" imgH="5006350" progId="Photoshop.Image.6">
                  <p:embed/>
                </p:oleObj>
              </mc:Choice>
              <mc:Fallback>
                <p:oleObj name="Image" r:id="rId3" imgW="4690881" imgH="5006350" progId="Photoshop.Image.6">
                  <p:embed/>
                  <p:pic>
                    <p:nvPicPr>
                      <p:cNvPr id="3074"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00375" y="692150"/>
                        <a:ext cx="5638800" cy="6018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294593270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汉语（</a:t>
            </a:r>
            <a:r>
              <a:rPr lang="en-US" altLang="zh-CN" dirty="0" err="1" smtClean="0"/>
              <a:t>chinese</a:t>
            </a:r>
            <a:r>
              <a:rPr lang="zh-CN" altLang="en-US" dirty="0" smtClean="0"/>
              <a:t>）</a:t>
            </a:r>
            <a:endParaRPr lang="en-US" dirty="0"/>
          </a:p>
        </p:txBody>
      </p:sp>
      <p:sp>
        <p:nvSpPr>
          <p:cNvPr id="5" name="Subtitle 2"/>
          <p:cNvSpPr>
            <a:spLocks noGrp="1"/>
          </p:cNvSpPr>
          <p:nvPr>
            <p:ph idx="1"/>
          </p:nvPr>
        </p:nvSpPr>
        <p:spPr>
          <a:xfrm>
            <a:off x="1787235" y="2421686"/>
            <a:ext cx="2402632" cy="2232203"/>
          </a:xfrm>
          <a:prstGeom prst="rect">
            <a:avLst/>
          </a:prstGeom>
        </p:spPr>
        <p:txBody>
          <a:bodyPr>
            <a:normAutofit fontScale="92500"/>
          </a:bodyPr>
          <a:lstStyle/>
          <a:p>
            <a:pPr marL="0" indent="0">
              <a:buNone/>
            </a:pPr>
            <a:r>
              <a:rPr lang="en-US" sz="5400" cap="none" dirty="0" smtClean="0">
                <a:solidFill>
                  <a:schemeClr val="accent4">
                    <a:lumMod val="75000"/>
                  </a:schemeClr>
                </a:solidFill>
              </a:rPr>
              <a:t> </a:t>
            </a:r>
            <a:r>
              <a:rPr lang="en-US" sz="5400" cap="none" dirty="0" err="1" smtClean="0">
                <a:solidFill>
                  <a:schemeClr val="accent4">
                    <a:lumMod val="75000"/>
                  </a:schemeClr>
                </a:solidFill>
              </a:rPr>
              <a:t>n</a:t>
            </a:r>
            <a:r>
              <a:rPr lang="en-US" altLang="zh-CN" sz="5400" cap="none" dirty="0" err="1" smtClean="0">
                <a:solidFill>
                  <a:schemeClr val="accent4">
                    <a:lumMod val="75000"/>
                  </a:schemeClr>
                </a:solidFill>
              </a:rPr>
              <a:t>ǐ</a:t>
            </a:r>
            <a:r>
              <a:rPr lang="en-US" altLang="zh-CN" sz="5400" cap="none" dirty="0" smtClean="0">
                <a:solidFill>
                  <a:schemeClr val="accent4">
                    <a:lumMod val="75000"/>
                  </a:schemeClr>
                </a:solidFill>
              </a:rPr>
              <a:t>  </a:t>
            </a:r>
            <a:r>
              <a:rPr lang="en-US" sz="5400" cap="none" dirty="0" err="1" smtClean="0">
                <a:solidFill>
                  <a:schemeClr val="accent4">
                    <a:lumMod val="75000"/>
                  </a:schemeClr>
                </a:solidFill>
              </a:rPr>
              <a:t>h</a:t>
            </a:r>
            <a:r>
              <a:rPr lang="en-US" altLang="zh-CN" sz="5400" b="1" cap="none" dirty="0" err="1" smtClean="0">
                <a:solidFill>
                  <a:schemeClr val="accent4">
                    <a:lumMod val="75000"/>
                  </a:schemeClr>
                </a:solidFill>
                <a:latin typeface="+mn-ea"/>
              </a:rPr>
              <a:t>ǎ</a:t>
            </a:r>
            <a:r>
              <a:rPr lang="en-US" sz="5400" cap="none" dirty="0" err="1" smtClean="0">
                <a:solidFill>
                  <a:schemeClr val="accent4">
                    <a:lumMod val="75000"/>
                  </a:schemeClr>
                </a:solidFill>
              </a:rPr>
              <a:t>o</a:t>
            </a:r>
            <a:endParaRPr lang="en-US" altLang="zh-CN" sz="5400" b="1" dirty="0"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a:p>
            <a:pPr marL="0" indent="0">
              <a:buNone/>
            </a:pPr>
            <a:r>
              <a:rPr lang="zh-CN" altLang="en-US" sz="5400" b="1" dirty="0"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你 好 </a:t>
            </a:r>
            <a:endParaRPr lang="en-US" sz="5400" b="1" dirty="0">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p:txBody>
      </p:sp>
      <p:sp>
        <p:nvSpPr>
          <p:cNvPr id="4" name="Date Placeholder 3"/>
          <p:cNvSpPr>
            <a:spLocks noGrp="1"/>
          </p:cNvSpPr>
          <p:nvPr>
            <p:ph type="dt" sz="half" idx="10"/>
          </p:nvPr>
        </p:nvSpPr>
        <p:spPr>
          <a:xfrm>
            <a:off x="8920689" y="5883279"/>
            <a:ext cx="2743200" cy="365125"/>
          </a:xfrm>
        </p:spPr>
        <p:txBody>
          <a:bodyPr/>
          <a:lstStyle/>
          <a:p>
            <a:fld id="{4D59670A-5BEA-4060-A7A2-5ABB2771E9A8}" type="datetime10">
              <a:rPr lang="en-US" smtClean="0">
                <a:solidFill>
                  <a:prstClr val="black"/>
                </a:solidFill>
              </a:rPr>
              <a:t>15:47</a:t>
            </a:fld>
            <a:endParaRPr lang="en-US">
              <a:solidFill>
                <a:prstClr val="black"/>
              </a:solidFill>
            </a:endParaRPr>
          </a:p>
        </p:txBody>
      </p:sp>
      <p:cxnSp>
        <p:nvCxnSpPr>
          <p:cNvPr id="6" name="Straight Arrow Connector 5"/>
          <p:cNvCxnSpPr/>
          <p:nvPr/>
        </p:nvCxnSpPr>
        <p:spPr>
          <a:xfrm flipV="1">
            <a:off x="4080687" y="2952643"/>
            <a:ext cx="928357" cy="1"/>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5275743" y="2685939"/>
            <a:ext cx="2285121"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b="1" dirty="0" smtClean="0"/>
              <a:t>拼音（</a:t>
            </a:r>
            <a:r>
              <a:rPr lang="en-US" sz="2400" b="1" dirty="0" smtClean="0"/>
              <a:t>pinyin</a:t>
            </a:r>
            <a:r>
              <a:rPr lang="zh-CN" altLang="en-US" sz="2400" b="1" dirty="0" smtClean="0"/>
              <a:t>）</a:t>
            </a:r>
            <a:endParaRPr lang="en-US" sz="2400" b="1" dirty="0"/>
          </a:p>
        </p:txBody>
      </p:sp>
      <p:cxnSp>
        <p:nvCxnSpPr>
          <p:cNvPr id="8" name="Straight Arrow Connector 7"/>
          <p:cNvCxnSpPr/>
          <p:nvPr/>
        </p:nvCxnSpPr>
        <p:spPr>
          <a:xfrm>
            <a:off x="3932705" y="4132914"/>
            <a:ext cx="1076339" cy="829"/>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9" name="Rectangle 8"/>
          <p:cNvSpPr/>
          <p:nvPr/>
        </p:nvSpPr>
        <p:spPr>
          <a:xfrm>
            <a:off x="5275743" y="3790010"/>
            <a:ext cx="2285120"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2400" b="1" dirty="0" smtClean="0"/>
              <a:t>汉字（</a:t>
            </a:r>
            <a:r>
              <a:rPr lang="en-US" sz="2400" b="1" dirty="0" smtClean="0"/>
              <a:t>Chinese Character</a:t>
            </a:r>
            <a:r>
              <a:rPr lang="zh-CN" altLang="en-US" sz="2400" b="1" dirty="0" smtClean="0"/>
              <a:t>）</a:t>
            </a:r>
            <a:endParaRPr lang="en-US" sz="2400" b="1" dirty="0"/>
          </a:p>
        </p:txBody>
      </p:sp>
      <p:pic>
        <p:nvPicPr>
          <p:cNvPr id="3" name="图片 2"/>
          <p:cNvPicPr>
            <a:picLocks noChangeAspect="1"/>
          </p:cNvPicPr>
          <p:nvPr/>
        </p:nvPicPr>
        <p:blipFill>
          <a:blip r:embed="rId2"/>
          <a:stretch>
            <a:fillRect/>
          </a:stretch>
        </p:blipFill>
        <p:spPr>
          <a:xfrm>
            <a:off x="20320" y="-93345"/>
            <a:ext cx="11924030" cy="6874510"/>
          </a:xfrm>
          <a:prstGeom prst="rect">
            <a:avLst/>
          </a:prstGeom>
        </p:spPr>
      </p:pic>
      <p:sp>
        <p:nvSpPr>
          <p:cNvPr id="14" name="文本框 13"/>
          <p:cNvSpPr txBox="1"/>
          <p:nvPr/>
        </p:nvSpPr>
        <p:spPr>
          <a:xfrm>
            <a:off x="1087120" y="1520190"/>
            <a:ext cx="323850" cy="398780"/>
          </a:xfrm>
          <a:prstGeom prst="rect">
            <a:avLst/>
          </a:prstGeom>
          <a:noFill/>
        </p:spPr>
        <p:txBody>
          <a:bodyPr wrap="none" rtlCol="0" anchor="t">
            <a:spAutoFit/>
          </a:bodyPr>
          <a:lstStyle/>
          <a:p>
            <a:r>
              <a:rPr lang="zh-CN" altLang="en-US" sz="2000" b="1">
                <a:solidFill>
                  <a:srgbClr val="FF0000"/>
                </a:solidFill>
                <a:latin typeface="Arial" panose="020B0604020202020204" pitchFamily="34" charset="0"/>
                <a:cs typeface="Arial" panose="020B0604020202020204" pitchFamily="34" charset="0"/>
              </a:rPr>
              <a:t>1</a:t>
            </a:r>
          </a:p>
        </p:txBody>
      </p:sp>
      <p:sp>
        <p:nvSpPr>
          <p:cNvPr id="15" name="文本框 14"/>
          <p:cNvSpPr txBox="1"/>
          <p:nvPr/>
        </p:nvSpPr>
        <p:spPr>
          <a:xfrm>
            <a:off x="2590800" y="1550670"/>
            <a:ext cx="367665" cy="368300"/>
          </a:xfrm>
          <a:prstGeom prst="rect">
            <a:avLst/>
          </a:prstGeom>
          <a:noFill/>
        </p:spPr>
        <p:txBody>
          <a:bodyPr wrap="square" rtlCol="0" anchor="t">
            <a:spAutoFit/>
          </a:bodyPr>
          <a:lstStyle/>
          <a:p>
            <a:r>
              <a:rPr lang="zh-CN" altLang="en-US" b="1">
                <a:solidFill>
                  <a:srgbClr val="FF0000"/>
                </a:solidFill>
                <a:latin typeface="Arial" panose="020B0604020202020204" pitchFamily="34" charset="0"/>
                <a:cs typeface="Arial" panose="020B0604020202020204" pitchFamily="34" charset="0"/>
              </a:rPr>
              <a:t>2</a:t>
            </a:r>
          </a:p>
        </p:txBody>
      </p:sp>
      <p:sp>
        <p:nvSpPr>
          <p:cNvPr id="16" name="文本框 15"/>
          <p:cNvSpPr txBox="1"/>
          <p:nvPr/>
        </p:nvSpPr>
        <p:spPr>
          <a:xfrm flipH="1">
            <a:off x="4080510" y="1535430"/>
            <a:ext cx="42926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3</a:t>
            </a:r>
          </a:p>
        </p:txBody>
      </p:sp>
      <p:sp>
        <p:nvSpPr>
          <p:cNvPr id="17" name="文本框 16"/>
          <p:cNvSpPr txBox="1"/>
          <p:nvPr/>
        </p:nvSpPr>
        <p:spPr>
          <a:xfrm>
            <a:off x="5366385" y="1550670"/>
            <a:ext cx="30988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4</a:t>
            </a:r>
          </a:p>
        </p:txBody>
      </p:sp>
      <p:sp>
        <p:nvSpPr>
          <p:cNvPr id="18" name="文本框 17"/>
          <p:cNvSpPr txBox="1"/>
          <p:nvPr/>
        </p:nvSpPr>
        <p:spPr>
          <a:xfrm>
            <a:off x="6816090" y="1550670"/>
            <a:ext cx="30988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5</a:t>
            </a:r>
          </a:p>
        </p:txBody>
      </p:sp>
      <p:sp>
        <p:nvSpPr>
          <p:cNvPr id="19" name="文本框 18"/>
          <p:cNvSpPr txBox="1"/>
          <p:nvPr/>
        </p:nvSpPr>
        <p:spPr>
          <a:xfrm>
            <a:off x="8069580" y="1550670"/>
            <a:ext cx="30988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6</a:t>
            </a:r>
          </a:p>
        </p:txBody>
      </p:sp>
      <p:sp>
        <p:nvSpPr>
          <p:cNvPr id="20" name="文本框 19"/>
          <p:cNvSpPr txBox="1"/>
          <p:nvPr/>
        </p:nvSpPr>
        <p:spPr>
          <a:xfrm>
            <a:off x="9432290" y="1535430"/>
            <a:ext cx="30988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7</a:t>
            </a:r>
          </a:p>
        </p:txBody>
      </p:sp>
      <p:sp>
        <p:nvSpPr>
          <p:cNvPr id="21" name="文本框 20"/>
          <p:cNvSpPr txBox="1"/>
          <p:nvPr/>
        </p:nvSpPr>
        <p:spPr>
          <a:xfrm>
            <a:off x="1101090" y="2952750"/>
            <a:ext cx="30988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8</a:t>
            </a:r>
          </a:p>
        </p:txBody>
      </p:sp>
      <p:sp>
        <p:nvSpPr>
          <p:cNvPr id="22" name="文本框 21"/>
          <p:cNvSpPr txBox="1"/>
          <p:nvPr/>
        </p:nvSpPr>
        <p:spPr>
          <a:xfrm>
            <a:off x="2590800" y="2952750"/>
            <a:ext cx="30988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9</a:t>
            </a:r>
          </a:p>
        </p:txBody>
      </p:sp>
      <p:sp>
        <p:nvSpPr>
          <p:cNvPr id="23" name="文本框 22"/>
          <p:cNvSpPr txBox="1"/>
          <p:nvPr/>
        </p:nvSpPr>
        <p:spPr>
          <a:xfrm>
            <a:off x="3833495" y="2952750"/>
            <a:ext cx="67564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10</a:t>
            </a:r>
          </a:p>
        </p:txBody>
      </p:sp>
      <p:sp>
        <p:nvSpPr>
          <p:cNvPr id="24" name="文本框 23"/>
          <p:cNvSpPr txBox="1"/>
          <p:nvPr/>
        </p:nvSpPr>
        <p:spPr>
          <a:xfrm>
            <a:off x="5179060" y="2952750"/>
            <a:ext cx="497205"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11</a:t>
            </a:r>
          </a:p>
        </p:txBody>
      </p:sp>
      <p:sp>
        <p:nvSpPr>
          <p:cNvPr id="25" name="文本框 24"/>
          <p:cNvSpPr txBox="1"/>
          <p:nvPr/>
        </p:nvSpPr>
        <p:spPr>
          <a:xfrm>
            <a:off x="6513830" y="2952750"/>
            <a:ext cx="61214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1</a:t>
            </a:r>
            <a:r>
              <a:rPr lang="zh-CN" altLang="en-US" b="1">
                <a:solidFill>
                  <a:srgbClr val="FF0000"/>
                </a:solidFill>
                <a:latin typeface="Arial" panose="020B0604020202020204" pitchFamily="34" charset="0"/>
                <a:cs typeface="Arial" panose="020B0604020202020204" pitchFamily="34" charset="0"/>
              </a:rPr>
              <a:t>2</a:t>
            </a:r>
          </a:p>
        </p:txBody>
      </p:sp>
      <p:sp>
        <p:nvSpPr>
          <p:cNvPr id="26" name="文本框 25"/>
          <p:cNvSpPr txBox="1"/>
          <p:nvPr/>
        </p:nvSpPr>
        <p:spPr>
          <a:xfrm>
            <a:off x="7955915" y="2952750"/>
            <a:ext cx="64643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13</a:t>
            </a:r>
          </a:p>
        </p:txBody>
      </p:sp>
      <p:sp>
        <p:nvSpPr>
          <p:cNvPr id="27" name="文本框 26"/>
          <p:cNvSpPr txBox="1"/>
          <p:nvPr/>
        </p:nvSpPr>
        <p:spPr>
          <a:xfrm>
            <a:off x="9297035" y="2952750"/>
            <a:ext cx="579755"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14</a:t>
            </a:r>
          </a:p>
        </p:txBody>
      </p:sp>
      <p:sp>
        <p:nvSpPr>
          <p:cNvPr id="28" name="文本框 27"/>
          <p:cNvSpPr txBox="1"/>
          <p:nvPr/>
        </p:nvSpPr>
        <p:spPr>
          <a:xfrm>
            <a:off x="9365615" y="4285615"/>
            <a:ext cx="443865" cy="368300"/>
          </a:xfrm>
          <a:prstGeom prst="rect">
            <a:avLst/>
          </a:prstGeom>
          <a:noFill/>
        </p:spPr>
        <p:txBody>
          <a:bodyPr wrap="square" rtlCol="0" anchor="t">
            <a:spAutoFit/>
          </a:bodyPr>
          <a:lstStyle/>
          <a:p>
            <a:r>
              <a:rPr lang="zh-CN" altLang="en-US" b="1">
                <a:solidFill>
                  <a:srgbClr val="FF0000"/>
                </a:solidFill>
                <a:latin typeface="Arial" panose="020B0604020202020204" pitchFamily="34" charset="0"/>
                <a:cs typeface="Arial" panose="020B0604020202020204" pitchFamily="34" charset="0"/>
              </a:rPr>
              <a:t>2</a:t>
            </a:r>
            <a:r>
              <a:rPr lang="en-US" altLang="zh-CN" b="1">
                <a:solidFill>
                  <a:srgbClr val="FF0000"/>
                </a:solidFill>
                <a:latin typeface="Arial" panose="020B0604020202020204" pitchFamily="34" charset="0"/>
                <a:cs typeface="Arial" panose="020B0604020202020204" pitchFamily="34" charset="0"/>
              </a:rPr>
              <a:t>1</a:t>
            </a:r>
          </a:p>
        </p:txBody>
      </p:sp>
      <p:sp>
        <p:nvSpPr>
          <p:cNvPr id="29" name="文本框 28"/>
          <p:cNvSpPr txBox="1"/>
          <p:nvPr/>
        </p:nvSpPr>
        <p:spPr>
          <a:xfrm>
            <a:off x="7955915" y="4285615"/>
            <a:ext cx="551180" cy="645160"/>
          </a:xfrm>
          <a:prstGeom prst="rect">
            <a:avLst/>
          </a:prstGeom>
          <a:noFill/>
        </p:spPr>
        <p:txBody>
          <a:bodyPr wrap="square" rtlCol="0" anchor="t">
            <a:spAutoFit/>
          </a:bodyPr>
          <a:lstStyle/>
          <a:p>
            <a:r>
              <a:rPr lang="zh-CN" altLang="en-US" b="1">
                <a:solidFill>
                  <a:srgbClr val="FF0000"/>
                </a:solidFill>
                <a:latin typeface="Arial" panose="020B0604020202020204" pitchFamily="34" charset="0"/>
                <a:cs typeface="Arial" panose="020B0604020202020204" pitchFamily="34" charset="0"/>
              </a:rPr>
              <a:t>2</a:t>
            </a:r>
            <a:r>
              <a:rPr lang="en-US" altLang="zh-CN" b="1">
                <a:solidFill>
                  <a:srgbClr val="FF0000"/>
                </a:solidFill>
                <a:latin typeface="Arial" panose="020B0604020202020204" pitchFamily="34" charset="0"/>
                <a:cs typeface="Arial" panose="020B0604020202020204" pitchFamily="34" charset="0"/>
              </a:rPr>
              <a:t>0</a:t>
            </a:r>
          </a:p>
          <a:p>
            <a:endParaRPr lang="en-US" altLang="zh-CN" b="1">
              <a:solidFill>
                <a:srgbClr val="FF0000"/>
              </a:solidFill>
              <a:latin typeface="Arial" panose="020B0604020202020204" pitchFamily="34" charset="0"/>
              <a:cs typeface="Arial" panose="020B0604020202020204" pitchFamily="34" charset="0"/>
            </a:endParaRPr>
          </a:p>
        </p:txBody>
      </p:sp>
      <p:sp>
        <p:nvSpPr>
          <p:cNvPr id="30" name="文本框 29"/>
          <p:cNvSpPr txBox="1"/>
          <p:nvPr/>
        </p:nvSpPr>
        <p:spPr>
          <a:xfrm rot="10800000" flipV="1">
            <a:off x="6423660" y="4285615"/>
            <a:ext cx="55118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19</a:t>
            </a:r>
            <a:endParaRPr lang="zh-CN" altLang="en-US" b="1">
              <a:solidFill>
                <a:srgbClr val="FF0000"/>
              </a:solidFill>
              <a:latin typeface="Arial" panose="020B0604020202020204" pitchFamily="34" charset="0"/>
              <a:cs typeface="Arial" panose="020B0604020202020204" pitchFamily="34" charset="0"/>
            </a:endParaRPr>
          </a:p>
        </p:txBody>
      </p:sp>
      <p:sp>
        <p:nvSpPr>
          <p:cNvPr id="31" name="文本框 30"/>
          <p:cNvSpPr txBox="1"/>
          <p:nvPr/>
        </p:nvSpPr>
        <p:spPr>
          <a:xfrm rot="10800000" flipV="1">
            <a:off x="5136515" y="4285615"/>
            <a:ext cx="76962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18</a:t>
            </a:r>
          </a:p>
        </p:txBody>
      </p:sp>
      <p:sp>
        <p:nvSpPr>
          <p:cNvPr id="32" name="文本框 31"/>
          <p:cNvSpPr txBox="1"/>
          <p:nvPr/>
        </p:nvSpPr>
        <p:spPr>
          <a:xfrm>
            <a:off x="3832860" y="4285615"/>
            <a:ext cx="558165"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17</a:t>
            </a:r>
          </a:p>
        </p:txBody>
      </p:sp>
      <p:sp>
        <p:nvSpPr>
          <p:cNvPr id="33" name="文本框 32"/>
          <p:cNvSpPr txBox="1"/>
          <p:nvPr/>
        </p:nvSpPr>
        <p:spPr>
          <a:xfrm>
            <a:off x="2464435" y="4285615"/>
            <a:ext cx="49403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16</a:t>
            </a:r>
          </a:p>
        </p:txBody>
      </p:sp>
      <p:sp>
        <p:nvSpPr>
          <p:cNvPr id="34" name="文本框 33"/>
          <p:cNvSpPr txBox="1"/>
          <p:nvPr/>
        </p:nvSpPr>
        <p:spPr>
          <a:xfrm>
            <a:off x="987425" y="4285615"/>
            <a:ext cx="636270" cy="368300"/>
          </a:xfrm>
          <a:prstGeom prst="rect">
            <a:avLst/>
          </a:prstGeom>
          <a:noFill/>
        </p:spPr>
        <p:txBody>
          <a:bodyPr wrap="square" rtlCol="0" anchor="t">
            <a:spAutoFit/>
          </a:bodyPr>
          <a:lstStyle/>
          <a:p>
            <a:r>
              <a:rPr lang="en-US" altLang="zh-CN" b="1">
                <a:solidFill>
                  <a:srgbClr val="FF0000"/>
                </a:solidFill>
                <a:latin typeface="Arial" panose="020B0604020202020204" pitchFamily="34" charset="0"/>
                <a:cs typeface="Arial" panose="020B0604020202020204" pitchFamily="34" charset="0"/>
              </a:rPr>
              <a:t>15</a:t>
            </a:r>
          </a:p>
        </p:txBody>
      </p:sp>
      <p:sp>
        <p:nvSpPr>
          <p:cNvPr id="35" name="文本框 34"/>
          <p:cNvSpPr txBox="1"/>
          <p:nvPr/>
        </p:nvSpPr>
        <p:spPr>
          <a:xfrm>
            <a:off x="986790" y="5633085"/>
            <a:ext cx="509270" cy="368300"/>
          </a:xfrm>
          <a:prstGeom prst="rect">
            <a:avLst/>
          </a:prstGeom>
          <a:noFill/>
        </p:spPr>
        <p:txBody>
          <a:bodyPr wrap="square" rtlCol="0" anchor="t">
            <a:spAutoFit/>
          </a:bodyPr>
          <a:lstStyle/>
          <a:p>
            <a:r>
              <a:rPr lang="zh-CN" altLang="en-US" b="1">
                <a:solidFill>
                  <a:srgbClr val="FF0000"/>
                </a:solidFill>
                <a:latin typeface="Arial" panose="020B0604020202020204" pitchFamily="34" charset="0"/>
                <a:cs typeface="Arial" panose="020B0604020202020204" pitchFamily="34" charset="0"/>
              </a:rPr>
              <a:t>2</a:t>
            </a:r>
            <a:r>
              <a:rPr lang="en-US" altLang="zh-CN" b="1">
                <a:solidFill>
                  <a:srgbClr val="FF0000"/>
                </a:solidFill>
                <a:latin typeface="Arial" panose="020B0604020202020204" pitchFamily="34" charset="0"/>
                <a:cs typeface="Arial" panose="020B0604020202020204" pitchFamily="34" charset="0"/>
              </a:rPr>
              <a:t>2</a:t>
            </a:r>
          </a:p>
        </p:txBody>
      </p:sp>
      <p:sp>
        <p:nvSpPr>
          <p:cNvPr id="36" name="文本框 35"/>
          <p:cNvSpPr txBox="1"/>
          <p:nvPr/>
        </p:nvSpPr>
        <p:spPr>
          <a:xfrm>
            <a:off x="2364740" y="5603240"/>
            <a:ext cx="593725" cy="645160"/>
          </a:xfrm>
          <a:prstGeom prst="rect">
            <a:avLst/>
          </a:prstGeom>
          <a:noFill/>
        </p:spPr>
        <p:txBody>
          <a:bodyPr wrap="square" rtlCol="0" anchor="t">
            <a:spAutoFit/>
          </a:bodyPr>
          <a:lstStyle/>
          <a:p>
            <a:r>
              <a:rPr lang="zh-CN" altLang="en-US" b="1">
                <a:solidFill>
                  <a:srgbClr val="FF0000"/>
                </a:solidFill>
                <a:latin typeface="Arial" panose="020B0604020202020204" pitchFamily="34" charset="0"/>
                <a:cs typeface="Arial" panose="020B0604020202020204" pitchFamily="34" charset="0"/>
              </a:rPr>
              <a:t>2</a:t>
            </a:r>
            <a:r>
              <a:rPr lang="en-US" altLang="zh-CN" b="1">
                <a:solidFill>
                  <a:srgbClr val="FF0000"/>
                </a:solidFill>
                <a:latin typeface="Arial" panose="020B0604020202020204" pitchFamily="34" charset="0"/>
                <a:cs typeface="Arial" panose="020B0604020202020204" pitchFamily="34" charset="0"/>
              </a:rPr>
              <a:t>3</a:t>
            </a:r>
          </a:p>
          <a:p>
            <a:endParaRPr lang="en-US" altLang="zh-CN" b="1">
              <a:solidFill>
                <a:srgbClr val="FF0000"/>
              </a:solidFill>
              <a:latin typeface="Arial" panose="020B0604020202020204" pitchFamily="34" charset="0"/>
              <a:cs typeface="Arial" panose="020B0604020202020204" pitchFamily="34" charset="0"/>
            </a:endParaRPr>
          </a:p>
        </p:txBody>
      </p:sp>
      <p:sp>
        <p:nvSpPr>
          <p:cNvPr id="37" name="文本框 36"/>
          <p:cNvSpPr txBox="1"/>
          <p:nvPr/>
        </p:nvSpPr>
        <p:spPr>
          <a:xfrm>
            <a:off x="3833495" y="5633085"/>
            <a:ext cx="675005" cy="368300"/>
          </a:xfrm>
          <a:prstGeom prst="rect">
            <a:avLst/>
          </a:prstGeom>
          <a:noFill/>
        </p:spPr>
        <p:txBody>
          <a:bodyPr wrap="square" rtlCol="0" anchor="t">
            <a:spAutoFit/>
          </a:bodyPr>
          <a:lstStyle/>
          <a:p>
            <a:r>
              <a:rPr lang="zh-CN" altLang="en-US" b="1">
                <a:solidFill>
                  <a:srgbClr val="FF0000"/>
                </a:solidFill>
                <a:latin typeface="Arial" panose="020B0604020202020204" pitchFamily="34" charset="0"/>
                <a:cs typeface="Arial" panose="020B0604020202020204" pitchFamily="34" charset="0"/>
              </a:rPr>
              <a:t>2</a:t>
            </a:r>
            <a:r>
              <a:rPr lang="en-US" altLang="zh-CN" b="1">
                <a:solidFill>
                  <a:srgbClr val="FF0000"/>
                </a:solidFill>
                <a:latin typeface="Arial" panose="020B0604020202020204" pitchFamily="34" charset="0"/>
                <a:cs typeface="Arial" panose="020B0604020202020204" pitchFamily="34" charset="0"/>
              </a:rPr>
              <a:t>4</a:t>
            </a:r>
          </a:p>
        </p:txBody>
      </p:sp>
      <p:sp>
        <p:nvSpPr>
          <p:cNvPr id="39" name="文本框 38"/>
          <p:cNvSpPr txBox="1"/>
          <p:nvPr/>
        </p:nvSpPr>
        <p:spPr>
          <a:xfrm>
            <a:off x="5179695" y="5633085"/>
            <a:ext cx="668655" cy="368300"/>
          </a:xfrm>
          <a:prstGeom prst="rect">
            <a:avLst/>
          </a:prstGeom>
          <a:noFill/>
        </p:spPr>
        <p:txBody>
          <a:bodyPr wrap="square" rtlCol="0" anchor="t">
            <a:spAutoFit/>
          </a:bodyPr>
          <a:lstStyle/>
          <a:p>
            <a:r>
              <a:rPr lang="zh-CN" altLang="en-US" b="1">
                <a:solidFill>
                  <a:srgbClr val="FF0000"/>
                </a:solidFill>
                <a:latin typeface="Arial" panose="020B0604020202020204" pitchFamily="34" charset="0"/>
                <a:cs typeface="Arial" panose="020B0604020202020204" pitchFamily="34" charset="0"/>
              </a:rPr>
              <a:t>2</a:t>
            </a:r>
            <a:r>
              <a:rPr lang="en-US" altLang="zh-CN" b="1">
                <a:solidFill>
                  <a:srgbClr val="FF0000"/>
                </a:solidFill>
                <a:latin typeface="Arial" panose="020B0604020202020204" pitchFamily="34" charset="0"/>
                <a:cs typeface="Arial" panose="020B0604020202020204" pitchFamily="34" charset="0"/>
              </a:rPr>
              <a:t>5</a:t>
            </a:r>
          </a:p>
        </p:txBody>
      </p:sp>
      <p:sp>
        <p:nvSpPr>
          <p:cNvPr id="40" name="文本框 39"/>
          <p:cNvSpPr txBox="1"/>
          <p:nvPr/>
        </p:nvSpPr>
        <p:spPr>
          <a:xfrm>
            <a:off x="6513195" y="5633085"/>
            <a:ext cx="461645" cy="368300"/>
          </a:xfrm>
          <a:prstGeom prst="rect">
            <a:avLst/>
          </a:prstGeom>
          <a:noFill/>
        </p:spPr>
        <p:txBody>
          <a:bodyPr wrap="square" rtlCol="0" anchor="t">
            <a:spAutoFit/>
          </a:bodyPr>
          <a:lstStyle/>
          <a:p>
            <a:r>
              <a:rPr lang="zh-CN" altLang="en-US" b="1">
                <a:solidFill>
                  <a:srgbClr val="FF0000"/>
                </a:solidFill>
                <a:latin typeface="Arial" panose="020B0604020202020204" pitchFamily="34" charset="0"/>
                <a:cs typeface="Arial" panose="020B0604020202020204" pitchFamily="34" charset="0"/>
              </a:rPr>
              <a:t>2</a:t>
            </a:r>
            <a:r>
              <a:rPr lang="en-US" altLang="zh-CN" b="1">
                <a:solidFill>
                  <a:srgbClr val="FF0000"/>
                </a:solidFill>
                <a:latin typeface="Arial" panose="020B0604020202020204" pitchFamily="34" charset="0"/>
                <a:cs typeface="Arial" panose="020B0604020202020204" pitchFamily="34" charset="0"/>
              </a:rPr>
              <a:t>6</a:t>
            </a:r>
          </a:p>
        </p:txBody>
      </p:sp>
      <p:sp>
        <p:nvSpPr>
          <p:cNvPr id="41" name="文本框 40"/>
          <p:cNvSpPr txBox="1"/>
          <p:nvPr/>
        </p:nvSpPr>
        <p:spPr>
          <a:xfrm>
            <a:off x="9296400" y="5633085"/>
            <a:ext cx="588010" cy="645160"/>
          </a:xfrm>
          <a:prstGeom prst="rect">
            <a:avLst/>
          </a:prstGeom>
          <a:noFill/>
        </p:spPr>
        <p:txBody>
          <a:bodyPr wrap="square" rtlCol="0" anchor="t">
            <a:spAutoFit/>
          </a:bodyPr>
          <a:lstStyle/>
          <a:p>
            <a:r>
              <a:rPr lang="zh-CN" altLang="en-US" b="1">
                <a:solidFill>
                  <a:srgbClr val="FF0000"/>
                </a:solidFill>
                <a:latin typeface="Arial" panose="020B0604020202020204" pitchFamily="34" charset="0"/>
                <a:cs typeface="Arial" panose="020B0604020202020204" pitchFamily="34" charset="0"/>
              </a:rPr>
              <a:t>2</a:t>
            </a:r>
            <a:r>
              <a:rPr lang="en-US" altLang="zh-CN" b="1">
                <a:solidFill>
                  <a:srgbClr val="FF0000"/>
                </a:solidFill>
                <a:latin typeface="Arial" panose="020B0604020202020204" pitchFamily="34" charset="0"/>
                <a:cs typeface="Arial" panose="020B0604020202020204" pitchFamily="34" charset="0"/>
              </a:rPr>
              <a:t>8</a:t>
            </a:r>
          </a:p>
          <a:p>
            <a:endParaRPr lang="en-US" altLang="zh-CN" b="1">
              <a:solidFill>
                <a:srgbClr val="FF0000"/>
              </a:solidFill>
              <a:latin typeface="Arial" panose="020B0604020202020204" pitchFamily="34" charset="0"/>
              <a:cs typeface="Arial" panose="020B0604020202020204" pitchFamily="34" charset="0"/>
            </a:endParaRPr>
          </a:p>
        </p:txBody>
      </p:sp>
      <p:sp>
        <p:nvSpPr>
          <p:cNvPr id="42" name="文本框 41"/>
          <p:cNvSpPr txBox="1"/>
          <p:nvPr/>
        </p:nvSpPr>
        <p:spPr>
          <a:xfrm>
            <a:off x="7955915" y="5633085"/>
            <a:ext cx="646430" cy="368300"/>
          </a:xfrm>
          <a:prstGeom prst="rect">
            <a:avLst/>
          </a:prstGeom>
          <a:noFill/>
        </p:spPr>
        <p:txBody>
          <a:bodyPr wrap="square" rtlCol="0" anchor="t">
            <a:spAutoFit/>
          </a:bodyPr>
          <a:lstStyle/>
          <a:p>
            <a:r>
              <a:rPr lang="zh-CN" altLang="en-US" b="1">
                <a:solidFill>
                  <a:srgbClr val="FF0000"/>
                </a:solidFill>
                <a:latin typeface="Arial" panose="020B0604020202020204" pitchFamily="34" charset="0"/>
                <a:cs typeface="Arial" panose="020B0604020202020204" pitchFamily="34" charset="0"/>
              </a:rPr>
              <a:t>2</a:t>
            </a:r>
            <a:r>
              <a:rPr lang="en-US" altLang="zh-CN" b="1">
                <a:solidFill>
                  <a:srgbClr val="FF0000"/>
                </a:solidFill>
                <a:latin typeface="Arial" panose="020B0604020202020204" pitchFamily="34" charset="0"/>
                <a:cs typeface="Arial" panose="020B0604020202020204" pitchFamily="34" charset="0"/>
              </a:rPr>
              <a:t>7</a:t>
            </a:r>
          </a:p>
        </p:txBody>
      </p:sp>
    </p:spTree>
    <p:extLst>
      <p:ext uri="{BB962C8B-B14F-4D97-AF65-F5344CB8AC3E}">
        <p14:creationId xmlns:p14="http://schemas.microsoft.com/office/powerpoint/2010/main" val="2753830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zh-CN" dirty="0" smtClean="0">
                <a:ea typeface="宋体" charset="0"/>
              </a:rPr>
              <a:t>How many Chinese characters?</a:t>
            </a:r>
            <a:endParaRPr lang="en-US" altLang="zh-CN" dirty="0">
              <a:ea typeface="宋体" charset="0"/>
            </a:endParaRPr>
          </a:p>
        </p:txBody>
      </p:sp>
      <p:sp>
        <p:nvSpPr>
          <p:cNvPr id="20483" name="Rectangle 3"/>
          <p:cNvSpPr>
            <a:spLocks noGrp="1" noChangeArrowheads="1"/>
          </p:cNvSpPr>
          <p:nvPr>
            <p:ph idx="1"/>
          </p:nvPr>
        </p:nvSpPr>
        <p:spPr>
          <a:xfrm>
            <a:off x="1981200" y="1600201"/>
            <a:ext cx="8229600" cy="3052936"/>
          </a:xfrm>
        </p:spPr>
        <p:txBody>
          <a:bodyPr>
            <a:normAutofit fontScale="92500" lnSpcReduction="20000"/>
          </a:bodyPr>
          <a:lstStyle/>
          <a:p>
            <a:pPr>
              <a:lnSpc>
                <a:spcPct val="90000"/>
              </a:lnSpc>
            </a:pPr>
            <a:r>
              <a:rPr lang="en-US" altLang="zh-CN" dirty="0">
                <a:ea typeface="宋体" charset="0"/>
              </a:rPr>
              <a:t>Large number of characters</a:t>
            </a:r>
          </a:p>
          <a:p>
            <a:pPr lvl="1">
              <a:lnSpc>
                <a:spcPct val="90000"/>
              </a:lnSpc>
            </a:pPr>
            <a:r>
              <a:rPr lang="en-US" altLang="zh-CN" sz="2000" dirty="0">
                <a:ea typeface="宋体" charset="0"/>
              </a:rPr>
              <a:t>9,353 in 1st century C.E.</a:t>
            </a:r>
          </a:p>
          <a:p>
            <a:pPr lvl="1">
              <a:lnSpc>
                <a:spcPct val="90000"/>
              </a:lnSpc>
            </a:pPr>
            <a:r>
              <a:rPr lang="en-US" altLang="zh-CN" sz="2000" dirty="0">
                <a:ea typeface="宋体" charset="0"/>
              </a:rPr>
              <a:t>47,043 in 1716</a:t>
            </a:r>
          </a:p>
          <a:p>
            <a:pPr lvl="1">
              <a:lnSpc>
                <a:spcPct val="90000"/>
              </a:lnSpc>
            </a:pPr>
            <a:r>
              <a:rPr lang="en-US" altLang="zh-CN" sz="2000" dirty="0">
                <a:ea typeface="宋体" charset="0"/>
              </a:rPr>
              <a:t>~60,000 in 1990</a:t>
            </a:r>
          </a:p>
          <a:p>
            <a:pPr lvl="1">
              <a:lnSpc>
                <a:spcPct val="90000"/>
              </a:lnSpc>
            </a:pPr>
            <a:r>
              <a:rPr lang="en-US" altLang="zh-CN" sz="2000" dirty="0">
                <a:ea typeface="宋体" charset="0"/>
              </a:rPr>
              <a:t>Occurrence</a:t>
            </a:r>
          </a:p>
          <a:p>
            <a:pPr lvl="2">
              <a:lnSpc>
                <a:spcPct val="90000"/>
              </a:lnSpc>
            </a:pPr>
            <a:r>
              <a:rPr lang="en-US" altLang="zh-CN" sz="1800" dirty="0">
                <a:ea typeface="宋体" charset="0"/>
              </a:rPr>
              <a:t>1,000 characters	90%</a:t>
            </a:r>
          </a:p>
          <a:p>
            <a:pPr lvl="2">
              <a:lnSpc>
                <a:spcPct val="90000"/>
              </a:lnSpc>
            </a:pPr>
            <a:r>
              <a:rPr lang="en-US" altLang="zh-CN" sz="1800" dirty="0">
                <a:ea typeface="宋体" charset="0"/>
              </a:rPr>
              <a:t>2,400 characters	99%</a:t>
            </a:r>
          </a:p>
          <a:p>
            <a:pPr lvl="2">
              <a:lnSpc>
                <a:spcPct val="90000"/>
              </a:lnSpc>
            </a:pPr>
            <a:r>
              <a:rPr lang="en-US" altLang="zh-CN" sz="1800" dirty="0">
                <a:ea typeface="宋体" charset="0"/>
              </a:rPr>
              <a:t>3,800 characters	99.9%</a:t>
            </a:r>
          </a:p>
          <a:p>
            <a:pPr lvl="2">
              <a:lnSpc>
                <a:spcPct val="90000"/>
              </a:lnSpc>
            </a:pPr>
            <a:r>
              <a:rPr lang="en-US" altLang="zh-CN" sz="1800" dirty="0">
                <a:ea typeface="宋体" charset="0"/>
              </a:rPr>
              <a:t>6,600 characters	99.999%</a:t>
            </a:r>
          </a:p>
          <a:p>
            <a:pPr marL="914400" lvl="2" indent="0">
              <a:buNone/>
            </a:pPr>
            <a:endParaRPr lang="en-US" altLang="zh-CN" sz="1800" dirty="0">
              <a:ea typeface="宋体" charset="0"/>
            </a:endParaRPr>
          </a:p>
          <a:p>
            <a:pPr>
              <a:lnSpc>
                <a:spcPct val="90000"/>
              </a:lnSpc>
            </a:pPr>
            <a:endParaRPr lang="zh-CN" altLang="en-US" sz="2400" dirty="0">
              <a:ea typeface="宋体" charset="0"/>
            </a:endParaRPr>
          </a:p>
        </p:txBody>
      </p:sp>
      <p:sp>
        <p:nvSpPr>
          <p:cNvPr id="2" name="文本框 1"/>
          <p:cNvSpPr txBox="1"/>
          <p:nvPr/>
        </p:nvSpPr>
        <p:spPr>
          <a:xfrm>
            <a:off x="1981200" y="5517233"/>
            <a:ext cx="6901248" cy="646331"/>
          </a:xfrm>
          <a:prstGeom prst="rect">
            <a:avLst/>
          </a:prstGeom>
          <a:noFill/>
        </p:spPr>
        <p:txBody>
          <a:bodyPr wrap="none" rtlCol="0">
            <a:spAutoFit/>
          </a:bodyPr>
          <a:lstStyle/>
          <a:p>
            <a:r>
              <a:rPr kumimoji="1" lang="en-US" altLang="zh-CN" dirty="0"/>
              <a:t>English has a large vocabulary with an estimated 250,000 distinct words</a:t>
            </a:r>
          </a:p>
          <a:p>
            <a:r>
              <a:rPr kumimoji="1" lang="en-US" altLang="zh-CN" dirty="0"/>
              <a:t> and three times meaning of words.</a:t>
            </a:r>
            <a:endParaRPr kumimoji="1" lang="zh-CN" altLang="en-US" dirty="0"/>
          </a:p>
        </p:txBody>
      </p:sp>
      <p:sp>
        <p:nvSpPr>
          <p:cNvPr id="4" name="文本框 3"/>
          <p:cNvSpPr txBox="1"/>
          <p:nvPr/>
        </p:nvSpPr>
        <p:spPr>
          <a:xfrm>
            <a:off x="2207568" y="4635978"/>
            <a:ext cx="5544616" cy="646331"/>
          </a:xfrm>
          <a:prstGeom prst="rect">
            <a:avLst/>
          </a:prstGeom>
          <a:noFill/>
        </p:spPr>
        <p:txBody>
          <a:bodyPr wrap="square" rtlCol="0">
            <a:spAutoFit/>
          </a:bodyPr>
          <a:lstStyle/>
          <a:p>
            <a:r>
              <a:rPr kumimoji="1" lang="en-US" altLang="zh-CN" dirty="0"/>
              <a:t>Mastering</a:t>
            </a:r>
            <a:r>
              <a:rPr kumimoji="1" lang="zh-CN" altLang="en-US" dirty="0"/>
              <a:t> </a:t>
            </a:r>
            <a:r>
              <a:rPr kumimoji="1" lang="en-US" altLang="zh-CN" dirty="0"/>
              <a:t>1000-3800</a:t>
            </a:r>
            <a:r>
              <a:rPr kumimoji="1" lang="zh-CN" altLang="en-US" dirty="0"/>
              <a:t> </a:t>
            </a:r>
            <a:r>
              <a:rPr kumimoji="1" lang="en-US" altLang="zh-CN" dirty="0"/>
              <a:t>Chinese characters is enough for newspapers, books reading, movies and conversations. </a:t>
            </a:r>
            <a:endParaRPr kumimoji="1" lang="zh-CN" altLang="en-US" dirty="0"/>
          </a:p>
        </p:txBody>
      </p:sp>
    </p:spTree>
    <p:extLst>
      <p:ext uri="{BB962C8B-B14F-4D97-AF65-F5344CB8AC3E}">
        <p14:creationId xmlns:p14="http://schemas.microsoft.com/office/powerpoint/2010/main" val="17043278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438400" y="304800"/>
            <a:ext cx="7848600" cy="1143000"/>
          </a:xfrm>
        </p:spPr>
        <p:txBody>
          <a:bodyPr>
            <a:normAutofit/>
          </a:bodyPr>
          <a:lstStyle/>
          <a:p>
            <a:r>
              <a:rPr lang="en-US" altLang="zh-CN" sz="3600" dirty="0">
                <a:ea typeface="宋体" charset="0"/>
              </a:rPr>
              <a:t>The word and sentence  composition</a:t>
            </a:r>
          </a:p>
        </p:txBody>
      </p:sp>
      <p:sp>
        <p:nvSpPr>
          <p:cNvPr id="23555" name="Rectangle 3"/>
          <p:cNvSpPr>
            <a:spLocks noGrp="1" noChangeArrowheads="1"/>
          </p:cNvSpPr>
          <p:nvPr>
            <p:ph idx="1"/>
          </p:nvPr>
        </p:nvSpPr>
        <p:spPr>
          <a:xfrm>
            <a:off x="2057400" y="1828800"/>
            <a:ext cx="8229600" cy="4648200"/>
          </a:xfrm>
        </p:spPr>
        <p:txBody>
          <a:bodyPr>
            <a:normAutofit/>
          </a:bodyPr>
          <a:lstStyle/>
          <a:p>
            <a:r>
              <a:rPr lang="en-US" altLang="zh-CN" sz="3000" dirty="0">
                <a:ea typeface="宋体" charset="0"/>
              </a:rPr>
              <a:t>At current stage, the creation of new characters is almost stopped. Use words composed by characters to express new meaning.</a:t>
            </a:r>
          </a:p>
          <a:p>
            <a:pPr lvl="1"/>
            <a:r>
              <a:rPr lang="en-US" altLang="zh-CN" dirty="0">
                <a:ea typeface="宋体" charset="0"/>
              </a:rPr>
              <a:t>By Combining the meanings of two or more characters</a:t>
            </a:r>
          </a:p>
          <a:p>
            <a:pPr lvl="2"/>
            <a:r>
              <a:rPr lang="zh-CN" altLang="en-US" dirty="0">
                <a:ea typeface="宋体" charset="0"/>
              </a:rPr>
              <a:t>车</a:t>
            </a:r>
            <a:r>
              <a:rPr lang="en-US" altLang="zh-CN" dirty="0">
                <a:ea typeface="宋体" charset="0"/>
              </a:rPr>
              <a:t>(cart)</a:t>
            </a:r>
          </a:p>
          <a:p>
            <a:pPr lvl="2"/>
            <a:r>
              <a:rPr lang="zh-CN" altLang="en-US" dirty="0">
                <a:ea typeface="宋体" charset="0"/>
              </a:rPr>
              <a:t>火（</a:t>
            </a:r>
            <a:r>
              <a:rPr lang="en-US" altLang="zh-CN" dirty="0">
                <a:ea typeface="宋体" charset="0"/>
              </a:rPr>
              <a:t>fire)        </a:t>
            </a:r>
            <a:r>
              <a:rPr lang="zh-CN" altLang="en-US" dirty="0">
                <a:ea typeface="宋体" charset="0"/>
              </a:rPr>
              <a:t>火车（</a:t>
            </a:r>
            <a:r>
              <a:rPr lang="en-US" altLang="zh-CN" dirty="0">
                <a:ea typeface="宋体" charset="0"/>
              </a:rPr>
              <a:t>train)       </a:t>
            </a:r>
            <a:r>
              <a:rPr lang="zh-CN" altLang="en-US" dirty="0">
                <a:ea typeface="宋体" charset="0"/>
              </a:rPr>
              <a:t>汽（</a:t>
            </a:r>
            <a:r>
              <a:rPr lang="en-US" altLang="zh-CN" dirty="0">
                <a:ea typeface="宋体" charset="0"/>
              </a:rPr>
              <a:t>gas)        </a:t>
            </a:r>
            <a:r>
              <a:rPr lang="zh-CN" altLang="en-US" dirty="0">
                <a:ea typeface="宋体" charset="0"/>
              </a:rPr>
              <a:t>汽车（</a:t>
            </a:r>
            <a:r>
              <a:rPr lang="en-US" altLang="zh-CN" dirty="0">
                <a:ea typeface="宋体" charset="0"/>
              </a:rPr>
              <a:t>car)</a:t>
            </a:r>
          </a:p>
          <a:p>
            <a:pPr lvl="2"/>
            <a:r>
              <a:rPr lang="zh-CN" altLang="en-US" dirty="0">
                <a:ea typeface="宋体" charset="0"/>
              </a:rPr>
              <a:t>货 （</a:t>
            </a:r>
            <a:r>
              <a:rPr lang="en-US" altLang="zh-CN" dirty="0">
                <a:ea typeface="宋体" charset="0"/>
              </a:rPr>
              <a:t>cargo</a:t>
            </a:r>
            <a:r>
              <a:rPr lang="zh-CN" altLang="en-US" dirty="0">
                <a:ea typeface="宋体" charset="0"/>
              </a:rPr>
              <a:t>）  货车（</a:t>
            </a:r>
            <a:r>
              <a:rPr lang="en-US" altLang="zh-CN" dirty="0">
                <a:ea typeface="宋体" charset="0"/>
              </a:rPr>
              <a:t>truck</a:t>
            </a:r>
            <a:r>
              <a:rPr lang="zh-CN" altLang="en-US" dirty="0">
                <a:ea typeface="宋体" charset="0"/>
              </a:rPr>
              <a:t>）    公（</a:t>
            </a:r>
            <a:r>
              <a:rPr lang="en-US" altLang="zh-CN" dirty="0">
                <a:ea typeface="宋体" charset="0"/>
              </a:rPr>
              <a:t>public)   </a:t>
            </a:r>
            <a:r>
              <a:rPr lang="zh-CN" altLang="en-US" dirty="0">
                <a:ea typeface="宋体" charset="0"/>
              </a:rPr>
              <a:t>公车 （</a:t>
            </a:r>
            <a:r>
              <a:rPr lang="en-US" altLang="zh-CN" dirty="0">
                <a:ea typeface="宋体" charset="0"/>
              </a:rPr>
              <a:t>bus)</a:t>
            </a:r>
          </a:p>
          <a:p>
            <a:pPr lvl="1"/>
            <a:r>
              <a:rPr lang="en-US" altLang="zh-CN" dirty="0">
                <a:ea typeface="宋体" charset="0"/>
              </a:rPr>
              <a:t>By pronunciation</a:t>
            </a:r>
          </a:p>
          <a:p>
            <a:pPr lvl="2"/>
            <a:r>
              <a:rPr lang="zh-CN" altLang="en-US" dirty="0">
                <a:ea typeface="宋体" charset="0"/>
              </a:rPr>
              <a:t>因特</a:t>
            </a:r>
            <a:r>
              <a:rPr lang="en-US" altLang="zh-CN" dirty="0">
                <a:ea typeface="宋体" charset="0"/>
              </a:rPr>
              <a:t>(inter) + </a:t>
            </a:r>
            <a:r>
              <a:rPr lang="zh-CN" altLang="en-US" dirty="0">
                <a:ea typeface="宋体" charset="0"/>
              </a:rPr>
              <a:t>网（</a:t>
            </a:r>
            <a:r>
              <a:rPr lang="en-US" altLang="zh-CN" dirty="0">
                <a:ea typeface="宋体" charset="0"/>
              </a:rPr>
              <a:t>net</a:t>
            </a:r>
            <a:r>
              <a:rPr lang="zh-CN" altLang="en-US" dirty="0">
                <a:ea typeface="宋体" charset="0"/>
              </a:rPr>
              <a:t>）</a:t>
            </a:r>
            <a:r>
              <a:rPr lang="en-US" altLang="zh-CN" dirty="0">
                <a:ea typeface="宋体" charset="0"/>
              </a:rPr>
              <a:t>= internet</a:t>
            </a:r>
          </a:p>
        </p:txBody>
      </p:sp>
    </p:spTree>
    <p:extLst>
      <p:ext uri="{BB962C8B-B14F-4D97-AF65-F5344CB8AC3E}">
        <p14:creationId xmlns:p14="http://schemas.microsoft.com/office/powerpoint/2010/main" val="239150184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514600" y="188640"/>
            <a:ext cx="7391400" cy="1259160"/>
          </a:xfrm>
        </p:spPr>
        <p:txBody>
          <a:bodyPr>
            <a:normAutofit/>
          </a:bodyPr>
          <a:lstStyle/>
          <a:p>
            <a:pPr algn="l"/>
            <a:r>
              <a:rPr lang="zh-CN" altLang="en-US" dirty="0" smtClean="0"/>
              <a:t>                    </a:t>
            </a:r>
            <a:r>
              <a:rPr lang="en-US" altLang="zh-CN" dirty="0" err="1" smtClean="0"/>
              <a:t>Shūfǎ</a:t>
            </a:r>
            <a:r>
              <a:rPr lang="zh-CN" altLang="en-US" dirty="0" smtClean="0"/>
              <a:t/>
            </a:r>
            <a:br>
              <a:rPr lang="zh-CN" altLang="en-US" dirty="0" smtClean="0"/>
            </a:br>
            <a:r>
              <a:rPr lang="zh-CN" altLang="en-US" dirty="0" smtClean="0"/>
              <a:t>                     </a:t>
            </a:r>
            <a:r>
              <a:rPr lang="zh-CN" altLang="en-US" dirty="0" smtClean="0">
                <a:ea typeface="宋体" charset="0"/>
              </a:rPr>
              <a:t>书法</a:t>
            </a:r>
            <a:r>
              <a:rPr lang="en-US" altLang="zh-CN" dirty="0" smtClean="0">
                <a:ea typeface="宋体" charset="0"/>
              </a:rPr>
              <a:t> </a:t>
            </a:r>
            <a:r>
              <a:rPr lang="en-US" altLang="zh-CN" dirty="0">
                <a:ea typeface="宋体" charset="0"/>
              </a:rPr>
              <a:t>Calligraphy</a:t>
            </a:r>
          </a:p>
        </p:txBody>
      </p:sp>
      <p:pic>
        <p:nvPicPr>
          <p:cNvPr id="222212" name="Picture 4" descr="huzhou(yz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1905000"/>
            <a:ext cx="84582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391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nodeType="clickEffect">
                                  <p:stCondLst>
                                    <p:cond delay="0"/>
                                  </p:stCondLst>
                                  <p:childTnLst>
                                    <p:set>
                                      <p:cBhvr>
                                        <p:cTn id="6" dur="1" fill="hold">
                                          <p:stCondLst>
                                            <p:cond delay="0"/>
                                          </p:stCondLst>
                                        </p:cTn>
                                        <p:tgtEl>
                                          <p:spTgt spid="222212"/>
                                        </p:tgtEl>
                                        <p:attrNameLst>
                                          <p:attrName>style.visibility</p:attrName>
                                        </p:attrNameLst>
                                      </p:cBhvr>
                                      <p:to>
                                        <p:strVal val="visible"/>
                                      </p:to>
                                    </p:set>
                                    <p:animEffect transition="in" filter="box(out)">
                                      <p:cBhvr>
                                        <p:cTn id="7" dur="500"/>
                                        <p:tgtEl>
                                          <p:spTgt spid="222212"/>
                                        </p:tgtEl>
                                      </p:cBhvr>
                                    </p:animEffect>
                                  </p:childTnLst>
                                  <p:subTnLst>
                                    <p:audio>
                                      <p:cMediaNode>
                                        <p:cTn display="0" masterRel="sameClick">
                                          <p:stCondLst>
                                            <p:cond evt="begin" delay="0">
                                              <p:tn val="5"/>
                                            </p:cond>
                                          </p:stCondLst>
                                          <p:endCondLst>
                                            <p:cond evt="onStopAudio" delay="0">
                                              <p:tgtEl>
                                                <p:sldTgt/>
                                              </p:tgtEl>
                                            </p:cond>
                                          </p:endCondLst>
                                        </p:cTn>
                                        <p:tgtEl>
                                          <p:sndTgt r:embed="rId2"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5602" name="Picture 12" descr="3dd59feda94ab0172cf5347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5414" y="3429000"/>
            <a:ext cx="3259137"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TextBox 1"/>
          <p:cNvSpPr txBox="1">
            <a:spLocks noChangeArrowheads="1"/>
          </p:cNvSpPr>
          <p:nvPr/>
        </p:nvSpPr>
        <p:spPr bwMode="auto">
          <a:xfrm>
            <a:off x="1774825" y="1"/>
            <a:ext cx="8642350" cy="1908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r>
              <a:rPr lang="en-US" altLang="zh-CN" sz="2800" b="1" dirty="0"/>
              <a:t>    </a:t>
            </a:r>
            <a:r>
              <a:rPr lang="en-US" altLang="zh-CN" b="1" dirty="0"/>
              <a:t>The oldest Chinese inscriptions are </a:t>
            </a:r>
            <a:r>
              <a:rPr lang="en-US" altLang="zh-CN" b="1" dirty="0">
                <a:solidFill>
                  <a:srgbClr val="FF0000"/>
                </a:solidFill>
              </a:rPr>
              <a:t>the Oracle bone script </a:t>
            </a:r>
            <a:r>
              <a:rPr lang="zh-CN" altLang="en-US" b="1" dirty="0">
                <a:solidFill>
                  <a:srgbClr val="FF0000"/>
                </a:solidFill>
              </a:rPr>
              <a:t>甲骨文</a:t>
            </a:r>
            <a:r>
              <a:rPr lang="es-ES_tradnl" altLang="zh-CN" b="1" dirty="0" err="1">
                <a:solidFill>
                  <a:srgbClr val="FF0000"/>
                </a:solidFill>
              </a:rPr>
              <a:t>Jiǎgǔwén</a:t>
            </a:r>
            <a:r>
              <a:rPr lang="es-ES_tradnl" altLang="zh-CN" dirty="0"/>
              <a:t> </a:t>
            </a:r>
            <a:r>
              <a:rPr lang="en-US" altLang="zh-CN" b="1" dirty="0"/>
              <a:t>(BC.14-11). Most of Oracle Bone Inscription are divination records, engraved on the tortoise shells or animal bones. Now we have been found more than 4600 oracles, including about 1000 recognized. Oracle is carved with a knife, very little is written, because words have not unified, many words can write, write back, strokes simplified differ, Chinese character component is not fixed, and so many variant characters</a:t>
            </a:r>
            <a:r>
              <a:rPr lang="zh-CN" altLang="en-US" b="1" dirty="0"/>
              <a:t>（</a:t>
            </a:r>
            <a:r>
              <a:rPr lang="en-US" altLang="zh-CN" b="1" dirty="0"/>
              <a:t>异体字）.</a:t>
            </a:r>
          </a:p>
        </p:txBody>
      </p:sp>
      <p:pic>
        <p:nvPicPr>
          <p:cNvPr id="25604" name="图片 2" descr=")(Y(8H@KE}K09S%]$0E7BY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3444875"/>
            <a:ext cx="2397125" cy="3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5" name="图片 1" descr="8{IQL%%HGA]VTSTILWVFE1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16501" y="2349501"/>
            <a:ext cx="3255963" cy="86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图片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75501" y="3429001"/>
            <a:ext cx="2728913" cy="2036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7" name="文本框 4"/>
          <p:cNvSpPr txBox="1">
            <a:spLocks noChangeArrowheads="1"/>
          </p:cNvSpPr>
          <p:nvPr/>
        </p:nvSpPr>
        <p:spPr bwMode="auto">
          <a:xfrm>
            <a:off x="8256588" y="5589588"/>
            <a:ext cx="114755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altLang="zh-CN" b="1">
                <a:sym typeface="Arial" charset="0"/>
              </a:rPr>
              <a:t>divination</a:t>
            </a:r>
            <a:endParaRPr lang="zh-CN" altLang="en-US" b="1">
              <a:solidFill>
                <a:srgbClr val="FF0000"/>
              </a:solidFill>
            </a:endParaRPr>
          </a:p>
        </p:txBody>
      </p:sp>
    </p:spTree>
    <p:extLst>
      <p:ext uri="{BB962C8B-B14F-4D97-AF65-F5344CB8AC3E}">
        <p14:creationId xmlns:p14="http://schemas.microsoft.com/office/powerpoint/2010/main" val="191187372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5" name="图片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6413" y="3429000"/>
            <a:ext cx="4240212" cy="3227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6" name="文本框 99"/>
          <p:cNvSpPr txBox="1">
            <a:spLocks noChangeArrowheads="1"/>
          </p:cNvSpPr>
          <p:nvPr/>
        </p:nvSpPr>
        <p:spPr bwMode="auto">
          <a:xfrm>
            <a:off x="1774825" y="1268414"/>
            <a:ext cx="8636000"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zh-CN" sz="2400" b="1" dirty="0">
                <a:latin typeface="宋体" charset="0"/>
              </a:rPr>
              <a:t>  </a:t>
            </a:r>
            <a:r>
              <a:rPr lang="en-US" altLang="zh-CN" sz="2400" b="1" dirty="0">
                <a:solidFill>
                  <a:srgbClr val="FF0000"/>
                </a:solidFill>
                <a:latin typeface="宋体" charset="0"/>
              </a:rPr>
              <a:t>Bronze Inscriptions</a:t>
            </a:r>
            <a:r>
              <a:rPr lang="zh-CN" altLang="en-US" sz="2400" b="1" dirty="0">
                <a:solidFill>
                  <a:srgbClr val="FF0000"/>
                </a:solidFill>
                <a:latin typeface="宋体" charset="0"/>
              </a:rPr>
              <a:t>（金文</a:t>
            </a:r>
            <a:r>
              <a:rPr lang="nl-NL" altLang="zh-CN" sz="2400" b="1" dirty="0" err="1">
                <a:solidFill>
                  <a:srgbClr val="FF0000"/>
                </a:solidFill>
                <a:latin typeface="宋体" charset="0"/>
              </a:rPr>
              <a:t>Jīnwén</a:t>
            </a:r>
            <a:r>
              <a:rPr lang="zh-CN" altLang="en-US" sz="2400" b="1" dirty="0">
                <a:solidFill>
                  <a:srgbClr val="FF0000"/>
                </a:solidFill>
                <a:latin typeface="宋体" charset="0"/>
              </a:rPr>
              <a:t>）</a:t>
            </a:r>
            <a:r>
              <a:rPr lang="en-US" altLang="zh-CN" sz="2400" b="1" dirty="0">
                <a:latin typeface="宋体" charset="0"/>
              </a:rPr>
              <a:t> refer to ancient inscription cast or carved on the bronze ware</a:t>
            </a:r>
            <a:r>
              <a:rPr lang="zh-CN" altLang="en-US" sz="2400" b="1" dirty="0">
                <a:latin typeface="宋体" charset="0"/>
              </a:rPr>
              <a:t>（青铜器）</a:t>
            </a:r>
            <a:r>
              <a:rPr lang="en-US" altLang="zh-CN" sz="2400" b="1" dirty="0">
                <a:latin typeface="宋体" charset="0"/>
              </a:rPr>
              <a:t>. They are used From </a:t>
            </a:r>
            <a:r>
              <a:rPr lang="en-US" altLang="zh-CN" sz="2400" b="1" dirty="0" err="1">
                <a:latin typeface="宋体" charset="0"/>
              </a:rPr>
              <a:t>Shang,Zhou</a:t>
            </a:r>
            <a:r>
              <a:rPr lang="en-US" altLang="zh-CN" sz="2400" b="1" dirty="0">
                <a:latin typeface="宋体" charset="0"/>
              </a:rPr>
              <a:t> to </a:t>
            </a:r>
            <a:r>
              <a:rPr lang="en-US" altLang="zh-CN" sz="2400" b="1" dirty="0" err="1">
                <a:latin typeface="宋体" charset="0"/>
              </a:rPr>
              <a:t>Qin,Han</a:t>
            </a:r>
            <a:r>
              <a:rPr lang="en-US" altLang="zh-CN" sz="2400" b="1" dirty="0">
                <a:latin typeface="宋体" charset="0"/>
              </a:rPr>
              <a:t> dynasties, but the main findings are the words on the bronze ware of western </a:t>
            </a:r>
            <a:r>
              <a:rPr lang="en-US" altLang="zh-CN" sz="2400" b="1" dirty="0" err="1">
                <a:latin typeface="宋体" charset="0"/>
              </a:rPr>
              <a:t>zhou</a:t>
            </a:r>
            <a:r>
              <a:rPr lang="en-US" altLang="zh-CN" sz="2400" b="1" dirty="0">
                <a:latin typeface="宋体" charset="0"/>
              </a:rPr>
              <a:t> dynasty.</a:t>
            </a:r>
            <a:endParaRPr lang="zh-CN" altLang="en-US" sz="2400" b="1" dirty="0"/>
          </a:p>
        </p:txBody>
      </p:sp>
      <p:pic>
        <p:nvPicPr>
          <p:cNvPr id="26627" name="图片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5500" y="3429000"/>
            <a:ext cx="3003550" cy="330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874562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AutoShape 10" descr="u=2991581843,3098455957&amp;fm=3&amp;gp=0">
            <a:hlinkClick r:id="rId2"/>
          </p:cNvPr>
          <p:cNvSpPr>
            <a:spLocks noChangeAspect="1" noChangeArrowheads="1"/>
          </p:cNvSpPr>
          <p:nvPr/>
        </p:nvSpPr>
        <p:spPr bwMode="auto">
          <a:xfrm>
            <a:off x="158750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0" hangingPunct="0"/>
            <a:endParaRPr lang="zh-CN" altLang="en-US"/>
          </a:p>
        </p:txBody>
      </p:sp>
      <p:sp>
        <p:nvSpPr>
          <p:cNvPr id="27650" name="AutoShape 12" descr="u=2991581843,3098455957&amp;fm=3&amp;gp=0">
            <a:hlinkClick r:id="rId2"/>
          </p:cNvPr>
          <p:cNvSpPr>
            <a:spLocks noChangeAspect="1" noChangeArrowheads="1"/>
          </p:cNvSpPr>
          <p:nvPr/>
        </p:nvSpPr>
        <p:spPr bwMode="auto">
          <a:xfrm>
            <a:off x="158750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0" hangingPunct="0"/>
            <a:endParaRPr lang="zh-CN" altLang="en-US"/>
          </a:p>
        </p:txBody>
      </p:sp>
      <p:sp>
        <p:nvSpPr>
          <p:cNvPr id="27651" name="AutoShape 14" descr="u=2991581843,3098455957&amp;fm=3&amp;gp=0">
            <a:hlinkClick r:id="rId2"/>
          </p:cNvPr>
          <p:cNvSpPr>
            <a:spLocks noChangeAspect="1" noChangeArrowheads="1"/>
          </p:cNvSpPr>
          <p:nvPr/>
        </p:nvSpPr>
        <p:spPr bwMode="auto">
          <a:xfrm>
            <a:off x="158750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0" hangingPunct="0"/>
            <a:endParaRPr lang="zh-CN" altLang="en-US"/>
          </a:p>
        </p:txBody>
      </p:sp>
      <p:sp>
        <p:nvSpPr>
          <p:cNvPr id="27652" name="标题 1"/>
          <p:cNvSpPr>
            <a:spLocks noGrp="1" noRot="1" noChangeArrowheads="1"/>
          </p:cNvSpPr>
          <p:nvPr>
            <p:ph type="title"/>
          </p:nvPr>
        </p:nvSpPr>
        <p:spPr>
          <a:xfrm>
            <a:off x="1587501" y="1268413"/>
            <a:ext cx="8829675" cy="1143000"/>
          </a:xfrm>
        </p:spPr>
        <p:txBody>
          <a:bodyPr>
            <a:normAutofit fontScale="90000"/>
          </a:bodyPr>
          <a:lstStyle/>
          <a:p>
            <a:pPr algn="l"/>
            <a:r>
              <a:rPr lang="en-US" altLang="zh-CN" sz="2400" b="1" dirty="0">
                <a:solidFill>
                  <a:srgbClr val="FF0000"/>
                </a:solidFill>
              </a:rPr>
              <a:t>Seal Script</a:t>
            </a:r>
            <a:r>
              <a:rPr lang="zh-CN" altLang="en-US" sz="2400" b="1" dirty="0">
                <a:solidFill>
                  <a:srgbClr val="FF0000"/>
                </a:solidFill>
              </a:rPr>
              <a:t>（篆书</a:t>
            </a:r>
            <a:r>
              <a:rPr lang="it-IT" altLang="zh-CN" sz="2400" b="1" dirty="0" err="1">
                <a:solidFill>
                  <a:srgbClr val="FF0000"/>
                </a:solidFill>
              </a:rPr>
              <a:t>Zhuànshū</a:t>
            </a:r>
            <a:r>
              <a:rPr lang="zh-CN" altLang="en-US" sz="2400" b="1" dirty="0">
                <a:solidFill>
                  <a:srgbClr val="FF0000"/>
                </a:solidFill>
              </a:rPr>
              <a:t>）</a:t>
            </a:r>
            <a:r>
              <a:rPr lang="en-US" altLang="zh-CN" sz="2400" b="1" dirty="0"/>
              <a:t> can also be called as “Script of Qin”, including “</a:t>
            </a:r>
            <a:r>
              <a:rPr lang="en-US" altLang="zh-CN" sz="2400" b="1" dirty="0" err="1">
                <a:solidFill>
                  <a:srgbClr val="FF0000"/>
                </a:solidFill>
              </a:rPr>
              <a:t>Dazhuan</a:t>
            </a:r>
            <a:r>
              <a:rPr lang="zh-CN" altLang="en-US" sz="2400" b="1" dirty="0">
                <a:solidFill>
                  <a:srgbClr val="FF0000"/>
                </a:solidFill>
              </a:rPr>
              <a:t>（大篆）</a:t>
            </a:r>
            <a:r>
              <a:rPr lang="en-US" altLang="zh-CN" sz="2400" b="1" dirty="0"/>
              <a:t>”and “</a:t>
            </a:r>
            <a:r>
              <a:rPr lang="en-US" altLang="zh-CN" sz="2400" b="1" dirty="0" err="1">
                <a:solidFill>
                  <a:srgbClr val="FF0000"/>
                </a:solidFill>
              </a:rPr>
              <a:t>Xiaozhuan</a:t>
            </a:r>
            <a:r>
              <a:rPr lang="zh-CN" altLang="en-US" sz="2400" b="1" dirty="0">
                <a:solidFill>
                  <a:srgbClr val="FF0000"/>
                </a:solidFill>
              </a:rPr>
              <a:t>（小篆）</a:t>
            </a:r>
            <a:r>
              <a:rPr lang="en-US" altLang="zh-CN" sz="2400" b="1" dirty="0"/>
              <a:t>”. At the beginning of the Qin Dynasty, The First Emperor contended the idea that the written script should be standardized in form because the character forms were different from area to area in Zhou times. It was said that Li Si</a:t>
            </a:r>
            <a:r>
              <a:rPr lang="zh-CN" altLang="en-US" sz="2400" b="1" dirty="0">
                <a:solidFill>
                  <a:srgbClr val="FF0000"/>
                </a:solidFill>
              </a:rPr>
              <a:t>（李斯）</a:t>
            </a:r>
            <a:r>
              <a:rPr lang="en-US" altLang="zh-CN" sz="2400" b="1" dirty="0"/>
              <a:t>compiled and The Script emerged finally.</a:t>
            </a:r>
            <a:r>
              <a:rPr lang="zh-CN" altLang="zh-CN" sz="2400" dirty="0"/>
              <a:t/>
            </a:r>
            <a:br>
              <a:rPr lang="zh-CN" altLang="zh-CN" sz="2400" dirty="0"/>
            </a:br>
            <a:endParaRPr lang="zh-CN" altLang="en-US" sz="2400" dirty="0"/>
          </a:p>
        </p:txBody>
      </p:sp>
      <p:pic>
        <p:nvPicPr>
          <p:cNvPr id="27653" name="图片 1" descr="SP@(~VEX$Q3UK[LJ4@$2{4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4825" y="3429000"/>
            <a:ext cx="3259138" cy="286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4" name="图片 2" descr="H2]25Y`QDN(BSZ8FVH17E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5501" y="3429001"/>
            <a:ext cx="3267075" cy="235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646400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2"/>
          <p:cNvSpPr txBox="1">
            <a:spLocks noChangeArrowheads="1"/>
          </p:cNvSpPr>
          <p:nvPr/>
        </p:nvSpPr>
        <p:spPr bwMode="auto">
          <a:xfrm>
            <a:off x="2855913" y="811214"/>
            <a:ext cx="7561262" cy="1189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r>
              <a:rPr lang="en-US" altLang="zh-CN" sz="2400" b="1" dirty="0"/>
              <a:t>In order to make writing more time-saving, he invented a new form which was appreciated by The First Emperor.</a:t>
            </a:r>
            <a:r>
              <a:rPr lang="zh-CN" altLang="en-US" sz="2400" b="1" dirty="0"/>
              <a:t> </a:t>
            </a:r>
            <a:r>
              <a:rPr lang="en-US" altLang="zh-CN" sz="2400" b="1" dirty="0"/>
              <a:t>It is </a:t>
            </a:r>
            <a:r>
              <a:rPr lang="en-US" altLang="zh-CN" sz="2400" b="1" dirty="0">
                <a:solidFill>
                  <a:srgbClr val="FF0000"/>
                </a:solidFill>
              </a:rPr>
              <a:t>Official script (</a:t>
            </a:r>
            <a:r>
              <a:rPr lang="zh-CN" altLang="en-US" sz="2400" b="1" dirty="0">
                <a:solidFill>
                  <a:srgbClr val="FF0000"/>
                </a:solidFill>
              </a:rPr>
              <a:t>隶书</a:t>
            </a:r>
            <a:r>
              <a:rPr lang="it-IT" altLang="zh-CN" sz="2400" b="1" dirty="0" err="1">
                <a:solidFill>
                  <a:srgbClr val="FF0000"/>
                </a:solidFill>
              </a:rPr>
              <a:t>Lìshū</a:t>
            </a:r>
            <a:r>
              <a:rPr lang="it-IT" altLang="zh-CN" sz="2400" dirty="0"/>
              <a:t> </a:t>
            </a:r>
            <a:r>
              <a:rPr lang="zh-CN" altLang="en-US" sz="2400" b="1" dirty="0">
                <a:solidFill>
                  <a:srgbClr val="FF0000"/>
                </a:solidFill>
              </a:rPr>
              <a:t>）</a:t>
            </a:r>
          </a:p>
        </p:txBody>
      </p:sp>
      <p:sp>
        <p:nvSpPr>
          <p:cNvPr id="28675" name="TextBox 3"/>
          <p:cNvSpPr txBox="1">
            <a:spLocks noChangeArrowheads="1"/>
          </p:cNvSpPr>
          <p:nvPr/>
        </p:nvSpPr>
        <p:spPr bwMode="auto">
          <a:xfrm>
            <a:off x="2855914" y="2349500"/>
            <a:ext cx="648017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r>
              <a:rPr lang="en-US" altLang="zh-CN" b="1" dirty="0"/>
              <a:t>The formation of the Official script is an important turning-point in history because it lays a foundation for the squatter shape of Chinese characters.</a:t>
            </a:r>
            <a:endParaRPr lang="zh-CN" altLang="en-US" dirty="0"/>
          </a:p>
        </p:txBody>
      </p:sp>
      <p:pic>
        <p:nvPicPr>
          <p:cNvPr id="28676" name="图片 1" descr="USVE`AO`Z_XTQ~1YHY~W@X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6" y="3429000"/>
            <a:ext cx="771525"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图片 2" descr="Q05%({}PL7OG8UZUU%7DP1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5913" y="3429001"/>
            <a:ext cx="3268662" cy="275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8" name="图片 3" descr="M(7C57D~OWY%OP)G`DB_N0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5501" y="3429001"/>
            <a:ext cx="1616075" cy="3230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5355763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9697" name="Picture 8" descr="6c6acbea63d551b3b0fb956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0338" y="2679700"/>
            <a:ext cx="2087563" cy="417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698" name="Picture 10" descr="699_P_124695310704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6588" y="2347913"/>
            <a:ext cx="2087562" cy="417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TextBox 1"/>
          <p:cNvSpPr txBox="1">
            <a:spLocks noChangeArrowheads="1"/>
          </p:cNvSpPr>
          <p:nvPr/>
        </p:nvSpPr>
        <p:spPr bwMode="auto">
          <a:xfrm>
            <a:off x="3517900" y="1555750"/>
            <a:ext cx="4738688"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r>
              <a:rPr lang="en-US" altLang="zh-CN" b="1" dirty="0"/>
              <a:t>It’s said that the Regular script </a:t>
            </a:r>
            <a:r>
              <a:rPr lang="zh-CN" altLang="en-US" b="1" dirty="0">
                <a:solidFill>
                  <a:srgbClr val="FF0000"/>
                </a:solidFill>
              </a:rPr>
              <a:t>（楷书</a:t>
            </a:r>
            <a:r>
              <a:rPr lang="en-US" altLang="zh-CN" b="1" dirty="0" err="1">
                <a:solidFill>
                  <a:srgbClr val="FF0000"/>
                </a:solidFill>
              </a:rPr>
              <a:t>Kǎishū</a:t>
            </a:r>
            <a:r>
              <a:rPr lang="en-US" altLang="zh-CN" dirty="0"/>
              <a:t> </a:t>
            </a:r>
            <a:r>
              <a:rPr lang="zh-CN" altLang="en-US" b="1" dirty="0">
                <a:solidFill>
                  <a:srgbClr val="FF0000"/>
                </a:solidFill>
              </a:rPr>
              <a:t>）</a:t>
            </a:r>
            <a:r>
              <a:rPr lang="en-US" altLang="zh-CN" b="1" dirty="0"/>
              <a:t>emerged in the Later Han period. It is a kind of more beautiful and simpler form and could set an good example for writing. So it is called “</a:t>
            </a:r>
            <a:r>
              <a:rPr lang="en-US" altLang="zh-CN" b="1" dirty="0" err="1"/>
              <a:t>Kaishu</a:t>
            </a:r>
            <a:r>
              <a:rPr lang="en-US" altLang="zh-CN" b="1" dirty="0"/>
              <a:t>” in Chinese because “Kai” means good examples.</a:t>
            </a:r>
            <a:endParaRPr lang="zh-CN" altLang="en-US" dirty="0"/>
          </a:p>
        </p:txBody>
      </p:sp>
      <p:sp>
        <p:nvSpPr>
          <p:cNvPr id="29700" name="TextBox 5"/>
          <p:cNvSpPr txBox="1">
            <a:spLocks noChangeArrowheads="1"/>
          </p:cNvSpPr>
          <p:nvPr/>
        </p:nvSpPr>
        <p:spPr bwMode="auto">
          <a:xfrm>
            <a:off x="3517900" y="4508500"/>
            <a:ext cx="4738688"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r>
              <a:rPr lang="en-US" altLang="zh-CN" b="1"/>
              <a:t>In addition, famous calligraphers such as Yan Zhenqing</a:t>
            </a:r>
            <a:r>
              <a:rPr lang="zh-CN" altLang="en-US" b="1"/>
              <a:t>（颜真卿）</a:t>
            </a:r>
            <a:r>
              <a:rPr lang="en-US" altLang="zh-CN" b="1"/>
              <a:t> and Liu Gongquan</a:t>
            </a:r>
            <a:r>
              <a:rPr lang="zh-CN" altLang="en-US" b="1"/>
              <a:t>（柳公权）</a:t>
            </a:r>
            <a:r>
              <a:rPr lang="en-US" altLang="zh-CN" b="1"/>
              <a:t> left quantities of masterpieces for us. The development of Chinese characters grew into a higher level. </a:t>
            </a:r>
            <a:endParaRPr lang="zh-CN" altLang="zh-CN"/>
          </a:p>
        </p:txBody>
      </p:sp>
      <p:sp>
        <p:nvSpPr>
          <p:cNvPr id="7" name="TextBox 6"/>
          <p:cNvSpPr txBox="1">
            <a:spLocks noChangeArrowheads="1"/>
          </p:cNvSpPr>
          <p:nvPr/>
        </p:nvSpPr>
        <p:spPr bwMode="auto">
          <a:xfrm>
            <a:off x="5016500" y="847725"/>
            <a:ext cx="3240088" cy="4572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r>
              <a:rPr lang="en-US" altLang="zh-CN" sz="2400">
                <a:solidFill>
                  <a:schemeClr val="accent2"/>
                </a:solidFill>
              </a:rPr>
              <a:t>Regular script</a:t>
            </a:r>
            <a:r>
              <a:rPr lang="zh-CN" altLang="en-US" sz="2400">
                <a:solidFill>
                  <a:schemeClr val="accent2"/>
                </a:solidFill>
              </a:rPr>
              <a:t>（楷书</a:t>
            </a:r>
            <a:r>
              <a:rPr lang="zh-CN" altLang="en-US">
                <a:solidFill>
                  <a:schemeClr val="accent2"/>
                </a:solidFill>
              </a:rPr>
              <a:t>）</a:t>
            </a:r>
            <a:endParaRPr lang="en-US" altLang="zh-CN">
              <a:solidFill>
                <a:schemeClr val="accent2"/>
              </a:solidFill>
            </a:endParaRPr>
          </a:p>
        </p:txBody>
      </p:sp>
    </p:spTree>
    <p:extLst>
      <p:ext uri="{BB962C8B-B14F-4D97-AF65-F5344CB8AC3E}">
        <p14:creationId xmlns:p14="http://schemas.microsoft.com/office/powerpoint/2010/main" val="3763041312"/>
      </p:ext>
    </p:extLst>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ldLvl="0" animBg="1"/>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0721" name="Picture 10" descr="699_P_124695310704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56588" y="1916113"/>
            <a:ext cx="2087562" cy="417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2" name="TextBox 1"/>
          <p:cNvSpPr txBox="1">
            <a:spLocks noChangeArrowheads="1"/>
          </p:cNvSpPr>
          <p:nvPr/>
        </p:nvSpPr>
        <p:spPr bwMode="auto">
          <a:xfrm>
            <a:off x="3989388" y="2349501"/>
            <a:ext cx="4125912"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r>
              <a:rPr lang="en-US" altLang="zh-CN" sz="2800" b="1"/>
              <a:t>It became popular in the Jin Dynasty </a:t>
            </a:r>
            <a:r>
              <a:rPr lang="zh-CN" altLang="en-US" sz="2800" b="1"/>
              <a:t>（晋朝）</a:t>
            </a:r>
            <a:r>
              <a:rPr lang="en-US" altLang="zh-CN" sz="2800" b="1"/>
              <a:t>as we know the famous calligraphers such as Wang Xizhi</a:t>
            </a:r>
            <a:r>
              <a:rPr lang="zh-CN" altLang="en-US" sz="2800" b="1">
                <a:solidFill>
                  <a:srgbClr val="FF0000"/>
                </a:solidFill>
              </a:rPr>
              <a:t>（王羲之）</a:t>
            </a:r>
            <a:r>
              <a:rPr lang="en-US" altLang="zh-CN" sz="2800" b="1"/>
              <a:t>, Wang Xianzhi</a:t>
            </a:r>
            <a:r>
              <a:rPr lang="zh-CN" altLang="en-US" sz="2800" b="1">
                <a:solidFill>
                  <a:srgbClr val="FF0000"/>
                </a:solidFill>
              </a:rPr>
              <a:t>（王献之）</a:t>
            </a:r>
            <a:r>
              <a:rPr lang="en-US" altLang="zh-CN" sz="2800" b="1">
                <a:solidFill>
                  <a:srgbClr val="FF0000"/>
                </a:solidFill>
              </a:rPr>
              <a:t> </a:t>
            </a:r>
            <a:r>
              <a:rPr lang="en-US" altLang="zh-CN" sz="2800" b="1"/>
              <a:t>and the like.</a:t>
            </a:r>
            <a:endParaRPr lang="zh-CN" altLang="zh-CN" sz="2800"/>
          </a:p>
        </p:txBody>
      </p:sp>
      <p:sp>
        <p:nvSpPr>
          <p:cNvPr id="7" name="TextBox 6"/>
          <p:cNvSpPr txBox="1"/>
          <p:nvPr/>
        </p:nvSpPr>
        <p:spPr>
          <a:xfrm>
            <a:off x="3935414" y="808039"/>
            <a:ext cx="4321175" cy="523875"/>
          </a:xfrm>
          <a:prstGeom prst="rect">
            <a:avLst/>
          </a:prstGeom>
          <a:solidFill>
            <a:schemeClr val="accent3"/>
          </a:solidFill>
        </p:spPr>
        <p:txBody>
          <a:bodyPr>
            <a:spAutoFit/>
          </a:bodyPr>
          <a:lstStyle>
            <a:lvl1pPr>
              <a:defRPr sz="2000">
                <a:solidFill>
                  <a:schemeClr val="tx1"/>
                </a:solidFill>
                <a:latin typeface="Arial" charset="0"/>
                <a:ea typeface="宋体" charset="0"/>
              </a:defRPr>
            </a:lvl1pPr>
            <a:lvl2pPr>
              <a:defRPr sz="2000">
                <a:solidFill>
                  <a:schemeClr val="tx1"/>
                </a:solidFill>
                <a:latin typeface="Arial" charset="0"/>
                <a:ea typeface="宋体" charset="0"/>
              </a:defRPr>
            </a:lvl2pPr>
            <a:lvl3pPr>
              <a:defRPr sz="2000">
                <a:solidFill>
                  <a:schemeClr val="tx1"/>
                </a:solidFill>
                <a:latin typeface="Arial" charset="0"/>
                <a:ea typeface="宋体" charset="0"/>
              </a:defRPr>
            </a:lvl3pPr>
            <a:lvl4pPr>
              <a:defRPr sz="2000">
                <a:solidFill>
                  <a:schemeClr val="tx1"/>
                </a:solidFill>
                <a:latin typeface="Arial" charset="0"/>
                <a:ea typeface="宋体" charset="0"/>
              </a:defRPr>
            </a:lvl4pPr>
            <a:lvl5pPr>
              <a:defRPr sz="2000">
                <a:solidFill>
                  <a:schemeClr val="tx1"/>
                </a:solidFill>
                <a:latin typeface="Arial" charset="0"/>
                <a:ea typeface="宋体" charset="0"/>
              </a:defRPr>
            </a:lvl5pPr>
            <a:lvl6pPr fontAlgn="base">
              <a:spcBef>
                <a:spcPct val="0"/>
              </a:spcBef>
              <a:spcAft>
                <a:spcPct val="0"/>
              </a:spcAft>
              <a:buFont typeface="Arial" charset="0"/>
              <a:defRPr sz="2000">
                <a:solidFill>
                  <a:schemeClr val="tx1"/>
                </a:solidFill>
                <a:latin typeface="Arial" charset="0"/>
                <a:ea typeface="宋体" charset="0"/>
              </a:defRPr>
            </a:lvl6pPr>
            <a:lvl7pPr fontAlgn="base">
              <a:spcBef>
                <a:spcPct val="0"/>
              </a:spcBef>
              <a:spcAft>
                <a:spcPct val="0"/>
              </a:spcAft>
              <a:buFont typeface="Arial" charset="0"/>
              <a:defRPr sz="2000">
                <a:solidFill>
                  <a:schemeClr val="tx1"/>
                </a:solidFill>
                <a:latin typeface="Arial" charset="0"/>
                <a:ea typeface="宋体" charset="0"/>
              </a:defRPr>
            </a:lvl7pPr>
            <a:lvl8pPr fontAlgn="base">
              <a:spcBef>
                <a:spcPct val="0"/>
              </a:spcBef>
              <a:spcAft>
                <a:spcPct val="0"/>
              </a:spcAft>
              <a:buFont typeface="Arial" charset="0"/>
              <a:defRPr sz="2000">
                <a:solidFill>
                  <a:schemeClr val="tx1"/>
                </a:solidFill>
                <a:latin typeface="Arial" charset="0"/>
                <a:ea typeface="宋体" charset="0"/>
              </a:defRPr>
            </a:lvl8pPr>
            <a:lvl9pPr fontAlgn="base">
              <a:spcBef>
                <a:spcPct val="0"/>
              </a:spcBef>
              <a:spcAft>
                <a:spcPct val="0"/>
              </a:spcAft>
              <a:buFont typeface="Arial" charset="0"/>
              <a:defRPr sz="2000">
                <a:solidFill>
                  <a:schemeClr val="tx1"/>
                </a:solidFill>
                <a:latin typeface="Arial" charset="0"/>
                <a:ea typeface="宋体" charset="0"/>
              </a:defRPr>
            </a:lvl9pPr>
          </a:lstStyle>
          <a:p>
            <a:pPr eaLnBrk="0" hangingPunct="0"/>
            <a:r>
              <a:rPr lang="en-US" altLang="zh-CN" sz="2800">
                <a:solidFill>
                  <a:srgbClr val="FFC000"/>
                </a:solidFill>
              </a:rPr>
              <a:t>Regular script</a:t>
            </a:r>
            <a:r>
              <a:rPr lang="zh-CN" altLang="en-US" sz="2800">
                <a:solidFill>
                  <a:srgbClr val="FFC000"/>
                </a:solidFill>
              </a:rPr>
              <a:t>（楷书）</a:t>
            </a:r>
            <a:endParaRPr lang="en-US" altLang="zh-CN" sz="2800">
              <a:solidFill>
                <a:srgbClr val="FFC000"/>
              </a:solidFill>
            </a:endParaRPr>
          </a:p>
        </p:txBody>
      </p:sp>
      <p:pic>
        <p:nvPicPr>
          <p:cNvPr id="30724" name="Picture 4" descr="http://t2.baidu.com/it/u=1251008039,3354617337&amp;fm=23&amp;gp=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3429000"/>
            <a:ext cx="2314575" cy="333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6" descr="http://t3.baidu.com/it/u=1238454222,176866232&amp;fm=52&amp;gp=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1" y="1192214"/>
            <a:ext cx="2314575" cy="2236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1089306"/>
      </p:ext>
    </p:extLst>
  </p:cSld>
  <p:clrMapOvr>
    <a:masterClrMapping/>
  </p:clrMapOvr>
  <p:transition>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4" name="Rectangle 4"/>
          <p:cNvSpPr>
            <a:spLocks noGrp="1" noRot="1" noChangeArrowheads="1"/>
          </p:cNvSpPr>
          <p:nvPr>
            <p:ph type="title"/>
          </p:nvPr>
        </p:nvSpPr>
        <p:spPr>
          <a:xfrm>
            <a:off x="3187700" y="0"/>
            <a:ext cx="5653088" cy="617538"/>
          </a:xfrm>
        </p:spPr>
        <p:txBody>
          <a:bodyPr/>
          <a:lstStyle/>
          <a:p>
            <a:pPr eaLnBrk="1" hangingPunct="1"/>
            <a:r>
              <a:rPr lang="en-US" altLang="zh-CN" sz="2800" b="1">
                <a:latin typeface="方正舒体" charset="0"/>
                <a:ea typeface="方正舒体" charset="0"/>
              </a:rPr>
              <a:t>Cursive script     </a:t>
            </a:r>
            <a:r>
              <a:rPr lang="zh-CN" altLang="en-US" sz="2800" b="1">
                <a:solidFill>
                  <a:srgbClr val="000000"/>
                </a:solidFill>
                <a:latin typeface="方正舒体" charset="0"/>
                <a:ea typeface="方正舒体" charset="0"/>
              </a:rPr>
              <a:t>草书</a:t>
            </a:r>
          </a:p>
        </p:txBody>
      </p:sp>
      <p:sp>
        <p:nvSpPr>
          <p:cNvPr id="31747" name="TextBox 2"/>
          <p:cNvSpPr txBox="1">
            <a:spLocks noChangeArrowheads="1"/>
          </p:cNvSpPr>
          <p:nvPr/>
        </p:nvSpPr>
        <p:spPr bwMode="auto">
          <a:xfrm>
            <a:off x="1776413" y="768350"/>
            <a:ext cx="864235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r>
              <a:rPr lang="en-US" altLang="zh-CN" b="1" dirty="0"/>
              <a:t>   </a:t>
            </a:r>
            <a:r>
              <a:rPr lang="en-US" altLang="zh-CN" sz="2400" b="1" dirty="0">
                <a:solidFill>
                  <a:srgbClr val="FF0000"/>
                </a:solidFill>
              </a:rPr>
              <a:t>Cursive Script</a:t>
            </a:r>
            <a:r>
              <a:rPr lang="zh-CN" altLang="en-US" sz="2400" b="1" dirty="0">
                <a:solidFill>
                  <a:srgbClr val="FF0000"/>
                </a:solidFill>
              </a:rPr>
              <a:t>（草书</a:t>
            </a:r>
            <a:r>
              <a:rPr lang="en-US" altLang="zh-CN" sz="2400" b="1" dirty="0" err="1">
                <a:solidFill>
                  <a:srgbClr val="FF0000"/>
                </a:solidFill>
              </a:rPr>
              <a:t>Cǎoshū</a:t>
            </a:r>
            <a:r>
              <a:rPr lang="en-US" altLang="zh-CN" sz="2400" dirty="0"/>
              <a:t> </a:t>
            </a:r>
            <a:r>
              <a:rPr lang="zh-CN" altLang="en-US" sz="2400" b="1" dirty="0">
                <a:solidFill>
                  <a:srgbClr val="FF0000"/>
                </a:solidFill>
              </a:rPr>
              <a:t>）</a:t>
            </a:r>
            <a:r>
              <a:rPr lang="en-US" altLang="zh-CN" sz="2400" b="1" dirty="0"/>
              <a:t> include </a:t>
            </a:r>
            <a:r>
              <a:rPr lang="en-US" altLang="zh-CN" sz="2400" b="1" dirty="0" err="1"/>
              <a:t>Zhangcao</a:t>
            </a:r>
            <a:r>
              <a:rPr lang="en-US" altLang="zh-CN" sz="2400" b="1" dirty="0"/>
              <a:t>, </a:t>
            </a:r>
            <a:r>
              <a:rPr lang="en-US" altLang="zh-CN" sz="2400" b="1" dirty="0" err="1"/>
              <a:t>Jincao</a:t>
            </a:r>
            <a:r>
              <a:rPr lang="en-US" altLang="zh-CN" sz="2400" b="1" dirty="0"/>
              <a:t> and </a:t>
            </a:r>
            <a:r>
              <a:rPr lang="en-US" altLang="zh-CN" sz="2400" b="1" dirty="0" err="1"/>
              <a:t>Kuangcao</a:t>
            </a:r>
            <a:r>
              <a:rPr lang="en-US" altLang="zh-CN" sz="2400" b="1" dirty="0"/>
              <a:t>, all hard to recognize. </a:t>
            </a:r>
            <a:r>
              <a:rPr lang="en-US" altLang="zh-CN" sz="2400" b="1" dirty="0" err="1"/>
              <a:t>Zhangcao</a:t>
            </a:r>
            <a:r>
              <a:rPr lang="en-US" altLang="zh-CN" sz="2400" b="1" dirty="0"/>
              <a:t> emerged at Zhang emperor of eastern Han; </a:t>
            </a:r>
            <a:r>
              <a:rPr lang="en-US" altLang="zh-CN" sz="2400" b="1" dirty="0" err="1"/>
              <a:t>Jincao</a:t>
            </a:r>
            <a:r>
              <a:rPr lang="en-US" altLang="zh-CN" sz="2400" b="1" dirty="0"/>
              <a:t> emerged at the end of the Later Han period. </a:t>
            </a:r>
            <a:r>
              <a:rPr lang="en-US" altLang="zh-CN" sz="2400" b="1" dirty="0" err="1"/>
              <a:t>Kuangcao</a:t>
            </a:r>
            <a:r>
              <a:rPr lang="en-US" altLang="zh-CN" sz="2400" b="1" dirty="0"/>
              <a:t> was created in the tang dynasty, changing, and very difficult to identify, turned into a pure art, there are few practical value.</a:t>
            </a:r>
          </a:p>
        </p:txBody>
      </p:sp>
      <p:pic>
        <p:nvPicPr>
          <p:cNvPr id="31748" name="图片 1" descr="E]FC_(C1`I5G@RXY_UEXYYU"/>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16500" y="3429000"/>
            <a:ext cx="205740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9" name="图片 2" descr="AQL82TUZ8H}SP]`K2VR4@9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6414" y="3430588"/>
            <a:ext cx="3214687" cy="272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0" name="图片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5501" y="3429000"/>
            <a:ext cx="3490913" cy="29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16381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grpId="0" nodeType="withEffect">
                                  <p:stCondLst>
                                    <p:cond delay="0"/>
                                  </p:stCondLst>
                                  <p:iterate type="lt">
                                    <p:tmPct val="10000"/>
                                  </p:iterate>
                                  <p:childTnLst>
                                    <p:set>
                                      <p:cBhvr>
                                        <p:cTn id="6" dur="0" fill="hold">
                                          <p:stCondLst>
                                            <p:cond delay="0"/>
                                          </p:stCondLst>
                                        </p:cTn>
                                        <p:tgtEl>
                                          <p:spTgt spid="40964"/>
                                        </p:tgtEl>
                                        <p:attrNameLst>
                                          <p:attrName>style.visibility</p:attrName>
                                        </p:attrNameLst>
                                      </p:cBhvr>
                                      <p:to>
                                        <p:strVal val="visible"/>
                                      </p:to>
                                    </p:set>
                                    <p:animEffect transition="in" filter="fade">
                                      <p:cBhvr>
                                        <p:cTn id="7" dur="597">
                                          <p:stCondLst>
                                            <p:cond delay="0"/>
                                          </p:stCondLst>
                                        </p:cTn>
                                        <p:tgtEl>
                                          <p:spTgt spid="40964"/>
                                        </p:tgtEl>
                                      </p:cBhvr>
                                    </p:animEffect>
                                    <p:anim calcmode="lin" valueType="num">
                                      <p:cBhvr>
                                        <p:cTn id="8" dur="597" fill="hold">
                                          <p:stCondLst>
                                            <p:cond delay="0"/>
                                          </p:stCondLst>
                                        </p:cTn>
                                        <p:tgtEl>
                                          <p:spTgt spid="40964"/>
                                        </p:tgtEl>
                                        <p:attrNameLst>
                                          <p:attrName>style.rotation</p:attrName>
                                        </p:attrNameLst>
                                      </p:cBhvr>
                                      <p:tavLst>
                                        <p:tav tm="0">
                                          <p:val>
                                            <p:fltVal val="720"/>
                                          </p:val>
                                        </p:tav>
                                        <p:tav tm="100000">
                                          <p:val>
                                            <p:fltVal val="0"/>
                                          </p:val>
                                        </p:tav>
                                      </p:tavLst>
                                    </p:anim>
                                    <p:anim calcmode="lin" valueType="num">
                                      <p:cBhvr>
                                        <p:cTn id="9" dur="597" fill="hold">
                                          <p:stCondLst>
                                            <p:cond delay="0"/>
                                          </p:stCondLst>
                                        </p:cTn>
                                        <p:tgtEl>
                                          <p:spTgt spid="40964"/>
                                        </p:tgtEl>
                                        <p:attrNameLst>
                                          <p:attrName>ppt_h</p:attrName>
                                        </p:attrNameLst>
                                      </p:cBhvr>
                                      <p:tavLst>
                                        <p:tav tm="0">
                                          <p:val>
                                            <p:fltVal val="0"/>
                                          </p:val>
                                        </p:tav>
                                        <p:tav tm="100000">
                                          <p:val>
                                            <p:strVal val="#ppt_h"/>
                                          </p:val>
                                        </p:tav>
                                      </p:tavLst>
                                    </p:anim>
                                    <p:anim calcmode="lin" valueType="num">
                                      <p:cBhvr>
                                        <p:cTn id="10" dur="597" fill="hold">
                                          <p:stCondLst>
                                            <p:cond delay="0"/>
                                          </p:stCondLst>
                                        </p:cTn>
                                        <p:tgtEl>
                                          <p:spTgt spid="40964"/>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文本框 99"/>
          <p:cNvSpPr txBox="1">
            <a:spLocks noChangeArrowheads="1"/>
          </p:cNvSpPr>
          <p:nvPr/>
        </p:nvSpPr>
        <p:spPr bwMode="auto">
          <a:xfrm>
            <a:off x="1631505" y="980729"/>
            <a:ext cx="864711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altLang="en-US" sz="2400" b="1" dirty="0">
                <a:solidFill>
                  <a:srgbClr val="FF0000"/>
                </a:solidFill>
              </a:rPr>
              <a:t>      </a:t>
            </a:r>
            <a:r>
              <a:rPr lang="en-US" altLang="zh-CN" sz="2400" b="1" dirty="0">
                <a:solidFill>
                  <a:srgbClr val="FF0000"/>
                </a:solidFill>
              </a:rPr>
              <a:t>Running script</a:t>
            </a:r>
            <a:r>
              <a:rPr lang="zh-CN" altLang="en-US" sz="2400" b="1" dirty="0">
                <a:solidFill>
                  <a:srgbClr val="FF0000"/>
                </a:solidFill>
              </a:rPr>
              <a:t>（行书</a:t>
            </a:r>
            <a:r>
              <a:rPr lang="pt-BR" altLang="zh-CN" sz="2400" b="1" dirty="0" err="1">
                <a:solidFill>
                  <a:srgbClr val="FF0000"/>
                </a:solidFill>
              </a:rPr>
              <a:t>Xíng</a:t>
            </a:r>
            <a:r>
              <a:rPr lang="en-US" altLang="zh-CN" sz="2400" b="1" dirty="0" err="1">
                <a:solidFill>
                  <a:srgbClr val="FF0000"/>
                </a:solidFill>
              </a:rPr>
              <a:t>shū</a:t>
            </a:r>
            <a:r>
              <a:rPr lang="zh-CN" altLang="en-US" sz="2400" b="1" dirty="0">
                <a:solidFill>
                  <a:srgbClr val="FF0000"/>
                </a:solidFill>
              </a:rPr>
              <a:t>）</a:t>
            </a:r>
            <a:r>
              <a:rPr lang="zh-CN" altLang="en-US" sz="2400" b="1" dirty="0"/>
              <a:t> </a:t>
            </a:r>
            <a:r>
              <a:rPr lang="en-US" altLang="zh-CN" sz="2400" b="1" dirty="0"/>
              <a:t>emerged at the end of the Eastern Han period. it is a kind of form between regular script and cursive script. </a:t>
            </a:r>
            <a:r>
              <a:rPr lang="en-US" altLang="en-US" sz="2400" b="1" dirty="0"/>
              <a:t>It has</a:t>
            </a:r>
            <a:r>
              <a:rPr lang="en-US" altLang="zh-CN" sz="2400" b="1" dirty="0"/>
              <a:t> high artistry and practicality.</a:t>
            </a:r>
          </a:p>
        </p:txBody>
      </p:sp>
      <p:pic>
        <p:nvPicPr>
          <p:cNvPr id="32770" name="图片 3" descr="U5SJYUD1QQ$LRJ5~NG4L%]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6" y="3429001"/>
            <a:ext cx="2276475" cy="296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1" name="图片 5" descr="201310072654480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16500" y="3429001"/>
            <a:ext cx="5037138" cy="330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885728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p:txBody>
          <a:bodyPr/>
          <a:lstStyle/>
          <a:p>
            <a:r>
              <a:rPr kumimoji="1" lang="en-US" altLang="zh-CN" dirty="0" smtClean="0"/>
              <a:t>Chinese calligraphy is more than writing script, it is a unique art form of China and combined with other art forms.</a:t>
            </a:r>
            <a:endParaRPr kumimoji="1" lang="zh-CN" altLang="en-US" dirty="0" smtClean="0"/>
          </a:p>
          <a:p>
            <a:r>
              <a:rPr kumimoji="1" lang="en-US" altLang="zh-CN" dirty="0" smtClean="0"/>
              <a:t>video《</a:t>
            </a:r>
            <a:r>
              <a:rPr kumimoji="1" lang="zh-CN" altLang="en-US" dirty="0" smtClean="0"/>
              <a:t>云门行草，永字八法</a:t>
            </a:r>
            <a:r>
              <a:rPr kumimoji="1" lang="en-US" altLang="zh-CN" dirty="0" smtClean="0"/>
              <a:t>clip》</a:t>
            </a:r>
            <a:endParaRPr kumimoji="1" lang="zh-CN" altLang="en-US" dirty="0"/>
          </a:p>
        </p:txBody>
      </p:sp>
    </p:spTree>
    <p:extLst>
      <p:ext uri="{BB962C8B-B14F-4D97-AF65-F5344CB8AC3E}">
        <p14:creationId xmlns:p14="http://schemas.microsoft.com/office/powerpoint/2010/main" val="289223146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002904" y="52685"/>
            <a:ext cx="8229600" cy="1143000"/>
          </a:xfrm>
        </p:spPr>
        <p:txBody>
          <a:bodyPr/>
          <a:lstStyle/>
          <a:p>
            <a:r>
              <a:rPr kumimoji="1" lang="en-US" altLang="zh-CN" dirty="0" smtClean="0"/>
              <a:t>Calligraphy and Dancing</a:t>
            </a:r>
            <a:endParaRPr kumimoji="1" lang="zh-CN" altLang="en-US" dirty="0"/>
          </a:p>
        </p:txBody>
      </p:sp>
      <p:sp>
        <p:nvSpPr>
          <p:cNvPr id="3" name="内容占位符 2"/>
          <p:cNvSpPr>
            <a:spLocks noGrp="1"/>
          </p:cNvSpPr>
          <p:nvPr>
            <p:ph idx="1"/>
          </p:nvPr>
        </p:nvSpPr>
        <p:spPr/>
        <p:txBody>
          <a:bodyPr>
            <a:normAutofit/>
          </a:bodyPr>
          <a:lstStyle/>
          <a:p>
            <a:r>
              <a:rPr lang="zh-CN" altLang="zh-CN" b="1" dirty="0"/>
              <a:t>第二课</a:t>
            </a:r>
            <a:r>
              <a:rPr lang="en-US" altLang="zh-CN" b="1" dirty="0"/>
              <a:t>  </a:t>
            </a:r>
            <a:r>
              <a:rPr lang="zh-CN" altLang="zh-CN" b="1" u="sng" dirty="0"/>
              <a:t>文化部分</a:t>
            </a:r>
            <a:r>
              <a:rPr lang="zh-CN" altLang="zh-CN" b="1" dirty="0"/>
              <a:t>： </a:t>
            </a:r>
            <a:r>
              <a:rPr lang="zh-CN" altLang="zh-CN" dirty="0"/>
              <a:t>衣在中国 </a:t>
            </a:r>
            <a:r>
              <a:rPr lang="en-US" altLang="zh-CN" dirty="0"/>
              <a:t>CLIMATE &amp; CLOTHING</a:t>
            </a:r>
            <a:endParaRPr lang="zh-CN" altLang="zh-CN" dirty="0"/>
          </a:p>
          <a:p>
            <a:r>
              <a:rPr lang="zh-CN" altLang="zh-CN" dirty="0"/>
              <a:t>南北气温</a:t>
            </a:r>
            <a:r>
              <a:rPr lang="en-US" altLang="zh-CN" dirty="0"/>
              <a:t>+</a:t>
            </a:r>
            <a:r>
              <a:rPr lang="zh-CN" altLang="zh-CN" dirty="0"/>
              <a:t>穿衣指南</a:t>
            </a:r>
            <a:r>
              <a:rPr lang="en-US" altLang="zh-CN" dirty="0"/>
              <a:t>+</a:t>
            </a:r>
            <a:r>
              <a:rPr lang="zh-CN" altLang="zh-CN" dirty="0"/>
              <a:t>衣物换洗：北方的冬天，穿秋裤（播放短视频《歪果仁研究协会，外国人如何在中国过冬》洗澡：学校澡堂多人共浴 中国人一般晚上洗澡 《东西相遇》 洗衣：中国人晾晒衣物，不用烘干机</a:t>
            </a:r>
          </a:p>
          <a:p>
            <a:r>
              <a:rPr lang="en-US" altLang="zh-CN" dirty="0"/>
              <a:t> </a:t>
            </a:r>
            <a:endParaRPr lang="zh-CN" altLang="zh-CN" dirty="0"/>
          </a:p>
          <a:p>
            <a:r>
              <a:rPr lang="en-US" altLang="zh-CN" b="1" dirty="0"/>
              <a:t>        </a:t>
            </a:r>
            <a:r>
              <a:rPr lang="zh-CN" altLang="zh-CN" b="1" u="sng" dirty="0"/>
              <a:t>语言部分</a:t>
            </a:r>
            <a:r>
              <a:rPr lang="zh-CN" altLang="zh-CN" b="1" dirty="0"/>
              <a:t>：</a:t>
            </a:r>
            <a:r>
              <a:rPr lang="en-US" altLang="zh-CN" b="1" dirty="0"/>
              <a:t>  </a:t>
            </a:r>
            <a:r>
              <a:rPr lang="zh-CN" altLang="zh-CN" dirty="0"/>
              <a:t>汉字</a:t>
            </a:r>
            <a:r>
              <a:rPr lang="en-US" altLang="zh-CN" dirty="0"/>
              <a:t> CHINESE CHARACTER </a:t>
            </a:r>
            <a:r>
              <a:rPr lang="en-US" altLang="zh-CN" i="1" dirty="0"/>
              <a:t>HANZI</a:t>
            </a:r>
            <a:endParaRPr lang="zh-CN" altLang="zh-CN" dirty="0"/>
          </a:p>
          <a:p>
            <a:r>
              <a:rPr lang="zh-CN" altLang="zh-CN" b="1" dirty="0"/>
              <a:t>汉字介绍：</a:t>
            </a:r>
            <a:r>
              <a:rPr lang="zh-CN" altLang="zh-CN" dirty="0"/>
              <a:t>汉字（书法介绍） 方块字与中国人的思维方式，中西思维方式的不同</a:t>
            </a:r>
          </a:p>
          <a:p>
            <a:r>
              <a:rPr lang="zh-CN" altLang="zh-CN" b="1" dirty="0"/>
              <a:t>汉字书写：</a:t>
            </a:r>
            <a:r>
              <a:rPr lang="zh-CN" altLang="zh-CN" dirty="0"/>
              <a:t>基本汉字的认读和书写，</a:t>
            </a:r>
            <a:r>
              <a:rPr lang="en-US" altLang="zh-CN" dirty="0"/>
              <a:t>“</a:t>
            </a:r>
            <a:r>
              <a:rPr lang="zh-CN" altLang="zh-CN" dirty="0"/>
              <a:t>你好</a:t>
            </a:r>
            <a:r>
              <a:rPr lang="en-US" altLang="zh-CN" dirty="0"/>
              <a:t>”</a:t>
            </a:r>
            <a:r>
              <a:rPr lang="zh-CN" altLang="zh-CN" dirty="0"/>
              <a:t>、</a:t>
            </a:r>
            <a:r>
              <a:rPr lang="en-US" altLang="zh-CN" dirty="0"/>
              <a:t>“</a:t>
            </a:r>
            <a:r>
              <a:rPr lang="zh-CN" altLang="zh-CN" dirty="0"/>
              <a:t>您好</a:t>
            </a:r>
            <a:r>
              <a:rPr lang="en-US" altLang="zh-CN" dirty="0"/>
              <a:t>” </a:t>
            </a:r>
            <a:r>
              <a:rPr lang="zh-CN" altLang="zh-CN" dirty="0"/>
              <a:t>、</a:t>
            </a:r>
            <a:r>
              <a:rPr lang="en-US" altLang="zh-CN" dirty="0"/>
              <a:t>“</a:t>
            </a:r>
            <a:r>
              <a:rPr lang="zh-CN" altLang="zh-CN" dirty="0"/>
              <a:t>中国</a:t>
            </a:r>
            <a:r>
              <a:rPr lang="en-US" altLang="zh-CN" dirty="0"/>
              <a:t>” </a:t>
            </a:r>
            <a:r>
              <a:rPr lang="zh-CN" altLang="zh-CN" dirty="0"/>
              <a:t>、</a:t>
            </a:r>
            <a:r>
              <a:rPr lang="en-US" altLang="zh-CN" dirty="0"/>
              <a:t>“</a:t>
            </a:r>
            <a:r>
              <a:rPr lang="zh-CN" altLang="zh-CN" dirty="0"/>
              <a:t>中文</a:t>
            </a:r>
            <a:r>
              <a:rPr lang="en-US" altLang="zh-CN" dirty="0"/>
              <a:t>” </a:t>
            </a:r>
            <a:r>
              <a:rPr lang="zh-CN" altLang="zh-CN" dirty="0"/>
              <a:t>、</a:t>
            </a:r>
            <a:r>
              <a:rPr lang="en-US" altLang="zh-CN" dirty="0"/>
              <a:t>     “</a:t>
            </a:r>
            <a:r>
              <a:rPr lang="zh-CN" altLang="zh-CN" dirty="0"/>
              <a:t>英国</a:t>
            </a:r>
            <a:r>
              <a:rPr lang="en-US" altLang="zh-CN" dirty="0"/>
              <a:t>”</a:t>
            </a:r>
            <a:r>
              <a:rPr lang="zh-CN" altLang="zh-CN" dirty="0"/>
              <a:t>；给学生取中文名字、学生学写自己的中文名字。</a:t>
            </a:r>
          </a:p>
          <a:p>
            <a:endParaRPr kumimoji="1" lang="zh-CN" altLang="en-US" dirty="0"/>
          </a:p>
        </p:txBody>
      </p:sp>
      <p:pic>
        <p:nvPicPr>
          <p:cNvPr id="4" name="云门行草.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032000" y="1143000"/>
            <a:ext cx="8128000" cy="4572000"/>
          </a:xfrm>
          <a:prstGeom prst="rect">
            <a:avLst/>
          </a:prstGeom>
        </p:spPr>
      </p:pic>
    </p:spTree>
    <p:extLst>
      <p:ext uri="{BB962C8B-B14F-4D97-AF65-F5344CB8AC3E}">
        <p14:creationId xmlns:p14="http://schemas.microsoft.com/office/powerpoint/2010/main" val="14909130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2286000" y="609600"/>
            <a:ext cx="7391400" cy="838200"/>
          </a:xfrm>
        </p:spPr>
        <p:txBody>
          <a:bodyPr/>
          <a:lstStyle/>
          <a:p>
            <a:r>
              <a:rPr lang="en-US" altLang="zh-CN">
                <a:ea typeface="宋体" charset="0"/>
              </a:rPr>
              <a:t>Summary</a:t>
            </a:r>
          </a:p>
        </p:txBody>
      </p:sp>
      <p:sp>
        <p:nvSpPr>
          <p:cNvPr id="25603" name="Rectangle 3"/>
          <p:cNvSpPr>
            <a:spLocks noGrp="1" noChangeArrowheads="1"/>
          </p:cNvSpPr>
          <p:nvPr>
            <p:ph idx="1"/>
          </p:nvPr>
        </p:nvSpPr>
        <p:spPr>
          <a:xfrm>
            <a:off x="2133600" y="1828800"/>
            <a:ext cx="7924800" cy="4191000"/>
          </a:xfrm>
        </p:spPr>
        <p:txBody>
          <a:bodyPr/>
          <a:lstStyle/>
          <a:p>
            <a:r>
              <a:rPr lang="en-US" altLang="zh-CN">
                <a:ea typeface="宋体" charset="0"/>
              </a:rPr>
              <a:t>Chinese script originated from picture-writing.</a:t>
            </a:r>
          </a:p>
          <a:p>
            <a:r>
              <a:rPr lang="en-US" altLang="zh-CN">
                <a:ea typeface="宋体" charset="0"/>
              </a:rPr>
              <a:t>Since their creation, the simplification of characters has been a continue process.</a:t>
            </a:r>
          </a:p>
          <a:p>
            <a:r>
              <a:rPr lang="en-US" altLang="zh-CN">
                <a:ea typeface="宋体" charset="0"/>
              </a:rPr>
              <a:t>Learning Chinese is fun, especially at the beginning stage.</a:t>
            </a:r>
          </a:p>
          <a:p>
            <a:endParaRPr lang="zh-CN" altLang="en-US">
              <a:ea typeface="宋体" charset="0"/>
            </a:endParaRPr>
          </a:p>
        </p:txBody>
      </p:sp>
    </p:spTree>
    <p:extLst>
      <p:ext uri="{BB962C8B-B14F-4D97-AF65-F5344CB8AC3E}">
        <p14:creationId xmlns:p14="http://schemas.microsoft.com/office/powerpoint/2010/main" val="231990704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a:xfrm>
            <a:off x="838200" y="563245"/>
            <a:ext cx="10515600" cy="6409055"/>
          </a:xfrm>
        </p:spPr>
        <p:txBody>
          <a:bodyPr>
            <a:normAutofit/>
          </a:bodyPr>
          <a:lstStyle/>
          <a:p>
            <a:pPr marL="0" indent="0">
              <a:buNone/>
            </a:pPr>
            <a:endParaRPr lang="en-US" altLang="zh-CN"/>
          </a:p>
          <a:p>
            <a:pPr marL="0" indent="0">
              <a:buNone/>
            </a:pPr>
            <a:endParaRPr lang="en-US" altLang="zh-CN"/>
          </a:p>
          <a:p>
            <a:pPr marL="0" indent="0">
              <a:buNone/>
            </a:pPr>
            <a:r>
              <a:rPr lang="en-US" altLang="zh-CN">
                <a:solidFill>
                  <a:srgbClr val="FF0000"/>
                </a:solidFill>
              </a:rPr>
              <a:t>Structure</a:t>
            </a:r>
            <a:r>
              <a:rPr lang="zh-CN" altLang="en-US"/>
              <a:t>：</a:t>
            </a:r>
            <a:endParaRPr lang="en-US" altLang="zh-CN"/>
          </a:p>
          <a:p>
            <a:pPr marL="0" indent="0">
              <a:buNone/>
            </a:pPr>
            <a:r>
              <a:rPr lang="en-US" altLang="zh-CN"/>
              <a:t>left+right   </a:t>
            </a:r>
            <a:r>
              <a:rPr lang="zh-CN" altLang="en-US"/>
              <a:t>你    很    好</a:t>
            </a:r>
          </a:p>
          <a:p>
            <a:pPr marL="0" indent="0">
              <a:buNone/>
            </a:pPr>
            <a:r>
              <a:rPr lang="en-US" altLang="zh-CN"/>
              <a:t>left+middle+right   </a:t>
            </a:r>
            <a:r>
              <a:rPr lang="zh-CN" altLang="en-US"/>
              <a:t>做  湖   谢</a:t>
            </a:r>
            <a:endParaRPr lang="en-US" altLang="zh-CN"/>
          </a:p>
          <a:p>
            <a:pPr marL="0" indent="0">
              <a:buNone/>
            </a:pPr>
            <a:r>
              <a:rPr lang="en-US" altLang="zh-CN"/>
              <a:t>up+down   </a:t>
            </a:r>
            <a:r>
              <a:rPr lang="zh-CN" altLang="en-US"/>
              <a:t>您  字  志</a:t>
            </a:r>
          </a:p>
          <a:p>
            <a:pPr marL="0" indent="0">
              <a:buNone/>
            </a:pPr>
            <a:r>
              <a:rPr lang="en-US" altLang="zh-CN"/>
              <a:t>up+middle+down  </a:t>
            </a:r>
            <a:r>
              <a:rPr lang="zh-CN" altLang="en-US"/>
              <a:t>草   奚   亵</a:t>
            </a:r>
            <a:endParaRPr lang="en-US" altLang="zh-CN"/>
          </a:p>
          <a:p>
            <a:pPr marL="0" indent="0">
              <a:buNone/>
            </a:pPr>
            <a:r>
              <a:rPr lang="en-US" altLang="zh-CN"/>
              <a:t>whole-enclosed  </a:t>
            </a:r>
            <a:r>
              <a:rPr lang="zh-CN" altLang="en-US"/>
              <a:t>国   园   围</a:t>
            </a:r>
            <a:endParaRPr lang="en-US" altLang="zh-CN"/>
          </a:p>
          <a:p>
            <a:pPr marL="0" indent="0">
              <a:buNone/>
            </a:pPr>
            <a:r>
              <a:rPr lang="en-US" altLang="zh-CN"/>
              <a:t>semi-enclosing </a:t>
            </a:r>
            <a:r>
              <a:rPr lang="zh-CN" altLang="en-US"/>
              <a:t>同   原  远</a:t>
            </a:r>
          </a:p>
          <a:p>
            <a:pPr marL="0" indent="0">
              <a:buNone/>
            </a:pPr>
            <a:r>
              <a:rPr lang="en-US" altLang="zh-CN"/>
              <a:t>single characters  </a:t>
            </a:r>
            <a:r>
              <a:rPr lang="zh-CN" altLang="en-US"/>
              <a:t>上  人  口</a:t>
            </a:r>
          </a:p>
          <a:p>
            <a:pPr marL="0" indent="0">
              <a:buNone/>
            </a:pPr>
            <a:r>
              <a:rPr lang="en-US" altLang="zh-CN"/>
              <a:t>inserting    </a:t>
            </a:r>
            <a:r>
              <a:rPr lang="zh-CN" altLang="en-US"/>
              <a:t>爽   噩   坐</a:t>
            </a:r>
          </a:p>
          <a:p>
            <a:pPr marL="0" indent="0">
              <a:buNone/>
            </a:pPr>
            <a:endParaRPr lang="zh-CN" altLang="en-US"/>
          </a:p>
          <a:p>
            <a:pPr marL="0" indent="0">
              <a:buNone/>
            </a:pPr>
            <a:endParaRPr lang="en-US" altLang="zh-CN"/>
          </a:p>
          <a:p>
            <a:pPr marL="0" indent="0">
              <a:buNone/>
            </a:pPr>
            <a:endParaRPr lang="en-US" altLang="zh-CN"/>
          </a:p>
        </p:txBody>
      </p:sp>
      <p:sp>
        <p:nvSpPr>
          <p:cNvPr id="4" name="文本框 3"/>
          <p:cNvSpPr txBox="1"/>
          <p:nvPr/>
        </p:nvSpPr>
        <p:spPr>
          <a:xfrm>
            <a:off x="6670040" y="2139950"/>
            <a:ext cx="3870960" cy="2276475"/>
          </a:xfrm>
          <a:prstGeom prst="rect">
            <a:avLst/>
          </a:prstGeom>
          <a:noFill/>
        </p:spPr>
        <p:txBody>
          <a:bodyPr wrap="none" rtlCol="0">
            <a:spAutoFit/>
          </a:bodyPr>
          <a:lstStyle/>
          <a:p>
            <a:pPr algn="l"/>
            <a:r>
              <a:rPr lang="en-US" altLang="zh-CN" sz="2800">
                <a:solidFill>
                  <a:srgbClr val="FF0000"/>
                </a:solidFill>
              </a:rPr>
              <a:t>writing rules</a:t>
            </a:r>
            <a:r>
              <a:rPr lang="zh-CN" altLang="en-US" sz="2800">
                <a:solidFill>
                  <a:srgbClr val="FF0000"/>
                </a:solidFill>
              </a:rPr>
              <a:t>：</a:t>
            </a:r>
            <a:endParaRPr lang="zh-CN" altLang="en-US"/>
          </a:p>
          <a:p>
            <a:pPr algn="l"/>
            <a:endParaRPr lang="en-US" altLang="zh-CN"/>
          </a:p>
          <a:p>
            <a:pPr marL="0" indent="0" algn="l">
              <a:buNone/>
            </a:pPr>
            <a:r>
              <a:rPr lang="en-US" altLang="zh-CN" sz="3200">
                <a:sym typeface="+mn-ea"/>
              </a:rPr>
              <a:t>From up to down     </a:t>
            </a:r>
            <a:endParaRPr lang="en-US" altLang="zh-CN" sz="3200"/>
          </a:p>
          <a:p>
            <a:pPr marL="0" indent="0" algn="l">
              <a:buNone/>
            </a:pPr>
            <a:r>
              <a:rPr lang="en-US" altLang="zh-CN" sz="3200">
                <a:sym typeface="+mn-ea"/>
              </a:rPr>
              <a:t>From left to right</a:t>
            </a:r>
            <a:endParaRPr lang="en-US" altLang="zh-CN" sz="3200"/>
          </a:p>
          <a:p>
            <a:pPr marL="0" indent="0" algn="l">
              <a:buNone/>
            </a:pPr>
            <a:r>
              <a:rPr lang="en-US" altLang="zh-CN" sz="3200">
                <a:sym typeface="+mn-ea"/>
              </a:rPr>
              <a:t>From outside to inside</a:t>
            </a:r>
            <a:endParaRPr lang="en-US" altLang="zh-CN" sz="3200"/>
          </a:p>
        </p:txBody>
      </p:sp>
    </p:spTree>
    <p:extLst>
      <p:ext uri="{BB962C8B-B14F-4D97-AF65-F5344CB8AC3E}">
        <p14:creationId xmlns:p14="http://schemas.microsoft.com/office/powerpoint/2010/main" val="3030300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 calcmode="lin" valueType="num">
                                      <p:cBhvr additive="base">
                                        <p:cTn id="3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 calcmode="lin" valueType="num">
                                      <p:cBhvr additive="base">
                                        <p:cTn id="41" dur="500" fill="hold"/>
                                        <p:tgtEl>
                                          <p:spTgt spid="4"/>
                                        </p:tgtEl>
                                        <p:attrNameLst>
                                          <p:attrName>ppt_x</p:attrName>
                                        </p:attrNameLst>
                                      </p:cBhvr>
                                      <p:tavLst>
                                        <p:tav tm="0">
                                          <p:val>
                                            <p:strVal val="#ppt_x"/>
                                          </p:val>
                                        </p:tav>
                                        <p:tav tm="100000">
                                          <p:val>
                                            <p:strVal val="#ppt_x"/>
                                          </p:val>
                                        </p:tav>
                                      </p:tavLst>
                                    </p:anim>
                                    <p:anim calcmode="lin" valueType="num">
                                      <p:cBhvr additive="base">
                                        <p:cTn id="4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z="6000"/>
              <a:t>凸 </a:t>
            </a:r>
            <a:r>
              <a:rPr lang="en-US" altLang="zh-CN" sz="6000"/>
              <a:t>protrude</a:t>
            </a:r>
          </a:p>
        </p:txBody>
      </p:sp>
      <p:pic>
        <p:nvPicPr>
          <p:cNvPr id="4" name="内容占位符 3"/>
          <p:cNvPicPr>
            <a:picLocks noGrp="1" noChangeAspect="1"/>
          </p:cNvPicPr>
          <p:nvPr>
            <p:ph idx="1"/>
          </p:nvPr>
        </p:nvPicPr>
        <p:blipFill>
          <a:blip r:embed="rId2"/>
          <a:stretch>
            <a:fillRect/>
          </a:stretch>
        </p:blipFill>
        <p:spPr>
          <a:xfrm>
            <a:off x="733425" y="1424305"/>
            <a:ext cx="6041390" cy="1440815"/>
          </a:xfrm>
          <a:prstGeom prst="rect">
            <a:avLst/>
          </a:prstGeom>
        </p:spPr>
      </p:pic>
      <p:pic>
        <p:nvPicPr>
          <p:cNvPr id="5" name="图片 4"/>
          <p:cNvPicPr>
            <a:picLocks noChangeAspect="1"/>
          </p:cNvPicPr>
          <p:nvPr/>
        </p:nvPicPr>
        <p:blipFill>
          <a:blip r:embed="rId3"/>
          <a:stretch>
            <a:fillRect/>
          </a:stretch>
        </p:blipFill>
        <p:spPr>
          <a:xfrm>
            <a:off x="838200" y="5096510"/>
            <a:ext cx="6039485" cy="1263650"/>
          </a:xfrm>
          <a:prstGeom prst="rect">
            <a:avLst/>
          </a:prstGeom>
        </p:spPr>
      </p:pic>
      <p:sp>
        <p:nvSpPr>
          <p:cNvPr id="6" name="文本框 5"/>
          <p:cNvSpPr txBox="1"/>
          <p:nvPr/>
        </p:nvSpPr>
        <p:spPr>
          <a:xfrm>
            <a:off x="1078230" y="4180840"/>
            <a:ext cx="1757045" cy="706755"/>
          </a:xfrm>
          <a:prstGeom prst="rect">
            <a:avLst/>
          </a:prstGeom>
          <a:noFill/>
        </p:spPr>
        <p:txBody>
          <a:bodyPr wrap="none" rtlCol="0">
            <a:spAutoFit/>
          </a:bodyPr>
          <a:lstStyle/>
          <a:p>
            <a:r>
              <a:rPr lang="zh-CN" altLang="en-US" sz="4000"/>
              <a:t>凹 </a:t>
            </a:r>
            <a:r>
              <a:rPr lang="en-US" altLang="zh-CN" sz="4000"/>
              <a:t>dent</a:t>
            </a:r>
          </a:p>
        </p:txBody>
      </p:sp>
    </p:spTree>
    <p:extLst>
      <p:ext uri="{BB962C8B-B14F-4D97-AF65-F5344CB8AC3E}">
        <p14:creationId xmlns:p14="http://schemas.microsoft.com/office/powerpoint/2010/main" val="186376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你</a:t>
            </a:r>
          </a:p>
        </p:txBody>
      </p:sp>
      <p:pic>
        <p:nvPicPr>
          <p:cNvPr id="4" name="内容占位符 3"/>
          <p:cNvPicPr>
            <a:picLocks noGrp="1" noChangeAspect="1"/>
          </p:cNvPicPr>
          <p:nvPr>
            <p:ph idx="1"/>
          </p:nvPr>
        </p:nvPicPr>
        <p:blipFill>
          <a:blip r:embed="rId2"/>
          <a:stretch>
            <a:fillRect/>
          </a:stretch>
        </p:blipFill>
        <p:spPr>
          <a:xfrm>
            <a:off x="958215" y="1492250"/>
            <a:ext cx="6992620" cy="1154430"/>
          </a:xfrm>
          <a:prstGeom prst="rect">
            <a:avLst/>
          </a:prstGeom>
        </p:spPr>
      </p:pic>
      <p:sp>
        <p:nvSpPr>
          <p:cNvPr id="5" name="文本框 4"/>
          <p:cNvSpPr txBox="1"/>
          <p:nvPr/>
        </p:nvSpPr>
        <p:spPr>
          <a:xfrm>
            <a:off x="838200" y="3541395"/>
            <a:ext cx="640080" cy="645160"/>
          </a:xfrm>
          <a:prstGeom prst="rect">
            <a:avLst/>
          </a:prstGeom>
          <a:noFill/>
        </p:spPr>
        <p:txBody>
          <a:bodyPr wrap="none" rtlCol="0">
            <a:spAutoFit/>
          </a:bodyPr>
          <a:lstStyle/>
          <a:p>
            <a:r>
              <a:rPr lang="zh-CN" altLang="en-US" sz="3600"/>
              <a:t>好</a:t>
            </a:r>
          </a:p>
        </p:txBody>
      </p:sp>
      <p:pic>
        <p:nvPicPr>
          <p:cNvPr id="6" name="图片 5"/>
          <p:cNvPicPr>
            <a:picLocks noChangeAspect="1"/>
          </p:cNvPicPr>
          <p:nvPr/>
        </p:nvPicPr>
        <p:blipFill>
          <a:blip r:embed="rId3"/>
          <a:stretch>
            <a:fillRect/>
          </a:stretch>
        </p:blipFill>
        <p:spPr>
          <a:xfrm>
            <a:off x="958215" y="4297045"/>
            <a:ext cx="7846695" cy="1499870"/>
          </a:xfrm>
          <a:prstGeom prst="rect">
            <a:avLst/>
          </a:prstGeom>
        </p:spPr>
      </p:pic>
    </p:spTree>
    <p:extLst>
      <p:ext uri="{BB962C8B-B14F-4D97-AF65-F5344CB8AC3E}">
        <p14:creationId xmlns:p14="http://schemas.microsoft.com/office/powerpoint/2010/main" val="2200722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中</a:t>
            </a:r>
          </a:p>
        </p:txBody>
      </p:sp>
      <p:pic>
        <p:nvPicPr>
          <p:cNvPr id="4" name="内容占位符 3"/>
          <p:cNvPicPr>
            <a:picLocks noGrp="1" noChangeAspect="1"/>
          </p:cNvPicPr>
          <p:nvPr>
            <p:ph idx="1"/>
          </p:nvPr>
        </p:nvPicPr>
        <p:blipFill>
          <a:blip r:embed="rId2"/>
          <a:stretch>
            <a:fillRect/>
          </a:stretch>
        </p:blipFill>
        <p:spPr>
          <a:xfrm>
            <a:off x="838200" y="1691005"/>
            <a:ext cx="4932045" cy="1283335"/>
          </a:xfrm>
          <a:prstGeom prst="rect">
            <a:avLst/>
          </a:prstGeom>
        </p:spPr>
      </p:pic>
      <p:pic>
        <p:nvPicPr>
          <p:cNvPr id="5" name="图片 4"/>
          <p:cNvPicPr>
            <a:picLocks noChangeAspect="1"/>
          </p:cNvPicPr>
          <p:nvPr/>
        </p:nvPicPr>
        <p:blipFill>
          <a:blip r:embed="rId3"/>
          <a:stretch>
            <a:fillRect/>
          </a:stretch>
        </p:blipFill>
        <p:spPr>
          <a:xfrm>
            <a:off x="935990" y="5067300"/>
            <a:ext cx="8512175" cy="1306195"/>
          </a:xfrm>
          <a:prstGeom prst="rect">
            <a:avLst/>
          </a:prstGeom>
        </p:spPr>
      </p:pic>
      <p:sp>
        <p:nvSpPr>
          <p:cNvPr id="6" name="文本框 5"/>
          <p:cNvSpPr txBox="1"/>
          <p:nvPr/>
        </p:nvSpPr>
        <p:spPr>
          <a:xfrm>
            <a:off x="935990" y="4208780"/>
            <a:ext cx="694690" cy="706755"/>
          </a:xfrm>
          <a:prstGeom prst="rect">
            <a:avLst/>
          </a:prstGeom>
          <a:noFill/>
        </p:spPr>
        <p:txBody>
          <a:bodyPr wrap="square" rtlCol="0">
            <a:spAutoFit/>
          </a:bodyPr>
          <a:lstStyle/>
          <a:p>
            <a:r>
              <a:rPr lang="zh-CN" altLang="en-US" sz="4000"/>
              <a:t>国</a:t>
            </a:r>
          </a:p>
        </p:txBody>
      </p:sp>
    </p:spTree>
    <p:extLst>
      <p:ext uri="{BB962C8B-B14F-4D97-AF65-F5344CB8AC3E}">
        <p14:creationId xmlns:p14="http://schemas.microsoft.com/office/powerpoint/2010/main" val="3434614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53961"/>
            <a:ext cx="10515600" cy="5823002"/>
          </a:xfrm>
        </p:spPr>
        <p:txBody>
          <a:bodyPr/>
          <a:lstStyle/>
          <a:p>
            <a:r>
              <a:rPr lang="en-US" dirty="0" smtClean="0"/>
              <a:t>Do you want your own Chinese name?</a:t>
            </a:r>
          </a:p>
          <a:p>
            <a:r>
              <a:rPr lang="en-US" dirty="0" smtClean="0"/>
              <a:t>Lets do it!</a:t>
            </a:r>
            <a:endParaRPr lang="en-GB" dirty="0"/>
          </a:p>
        </p:txBody>
      </p:sp>
    </p:spTree>
    <p:extLst>
      <p:ext uri="{BB962C8B-B14F-4D97-AF65-F5344CB8AC3E}">
        <p14:creationId xmlns:p14="http://schemas.microsoft.com/office/powerpoint/2010/main" val="429419268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706627" y="2500503"/>
            <a:ext cx="10753091" cy="2667397"/>
          </a:xfrm>
          <a:prstGeom prst="rect">
            <a:avLst/>
          </a:prstGeom>
        </p:spPr>
        <p:txBody>
          <a:bodyPr vert="horz" wrap="square" lIns="0" tIns="0" rIns="0" bIns="0" rtlCol="0">
            <a:spAutoFit/>
          </a:bodyPr>
          <a:lstStyle/>
          <a:p>
            <a:pPr marL="927077" indent="-914377" defTabSz="-635">
              <a:buAutoNum type="arabicPeriod"/>
              <a:tabLst>
                <a:tab pos="927077" algn="l"/>
              </a:tabLst>
            </a:pPr>
            <a:r>
              <a:rPr sz="3200" spc="-5" dirty="0">
                <a:solidFill>
                  <a:srgbClr val="0033CC"/>
                </a:solidFill>
                <a:latin typeface="Arial" panose="020B0604020202020204"/>
                <a:cs typeface="Arial" panose="020B0604020202020204"/>
              </a:rPr>
              <a:t>Their family name </a:t>
            </a:r>
            <a:r>
              <a:rPr sz="3200" dirty="0">
                <a:solidFill>
                  <a:srgbClr val="0033CC"/>
                </a:solidFill>
                <a:latin typeface="Arial" panose="020B0604020202020204"/>
                <a:cs typeface="Arial" panose="020B0604020202020204"/>
              </a:rPr>
              <a:t>first </a:t>
            </a:r>
            <a:r>
              <a:rPr sz="3200" spc="-5" dirty="0">
                <a:solidFill>
                  <a:srgbClr val="0033CC"/>
                </a:solidFill>
                <a:latin typeface="Arial" panose="020B0604020202020204"/>
                <a:cs typeface="Arial" panose="020B0604020202020204"/>
              </a:rPr>
              <a:t>and </a:t>
            </a:r>
            <a:r>
              <a:rPr sz="3200" dirty="0">
                <a:solidFill>
                  <a:srgbClr val="0033CC"/>
                </a:solidFill>
                <a:latin typeface="Arial" panose="020B0604020202020204"/>
                <a:cs typeface="Arial" panose="020B0604020202020204"/>
              </a:rPr>
              <a:t>given </a:t>
            </a:r>
            <a:r>
              <a:rPr sz="3200" spc="-5" dirty="0">
                <a:solidFill>
                  <a:srgbClr val="0033CC"/>
                </a:solidFill>
                <a:latin typeface="Arial" panose="020B0604020202020204"/>
                <a:cs typeface="Arial" panose="020B0604020202020204"/>
              </a:rPr>
              <a:t>name</a:t>
            </a:r>
            <a:r>
              <a:rPr sz="3200" spc="-91" dirty="0">
                <a:solidFill>
                  <a:srgbClr val="0033CC"/>
                </a:solidFill>
                <a:latin typeface="Arial" panose="020B0604020202020204"/>
                <a:cs typeface="Arial" panose="020B0604020202020204"/>
              </a:rPr>
              <a:t> </a:t>
            </a:r>
            <a:r>
              <a:rPr sz="3200" dirty="0">
                <a:solidFill>
                  <a:srgbClr val="0033CC"/>
                </a:solidFill>
                <a:latin typeface="Arial" panose="020B0604020202020204"/>
                <a:cs typeface="Arial" panose="020B0604020202020204"/>
              </a:rPr>
              <a:t>second;</a:t>
            </a:r>
            <a:endParaRPr sz="3200" dirty="0">
              <a:latin typeface="Arial" panose="020B0604020202020204"/>
              <a:cs typeface="Arial" panose="020B0604020202020204"/>
            </a:endParaRPr>
          </a:p>
          <a:p>
            <a:pPr marL="927077" indent="-914377" defTabSz="-635">
              <a:spcBef>
                <a:spcPts val="771"/>
              </a:spcBef>
              <a:buAutoNum type="arabicPeriod"/>
              <a:tabLst>
                <a:tab pos="927077" algn="l"/>
              </a:tabLst>
            </a:pPr>
            <a:r>
              <a:rPr lang="en-US" sz="3200" dirty="0">
                <a:solidFill>
                  <a:srgbClr val="0033CC"/>
                </a:solidFill>
                <a:latin typeface="Arial" panose="020B0604020202020204"/>
                <a:cs typeface="Arial" panose="020B0604020202020204"/>
              </a:rPr>
              <a:t>Chinese </a:t>
            </a:r>
            <a:r>
              <a:rPr sz="3200" dirty="0">
                <a:solidFill>
                  <a:srgbClr val="0033CC"/>
                </a:solidFill>
                <a:latin typeface="Arial" panose="020B0604020202020204"/>
                <a:cs typeface="Arial" panose="020B0604020202020204"/>
              </a:rPr>
              <a:t>given </a:t>
            </a:r>
            <a:r>
              <a:rPr sz="3200" spc="-5" dirty="0">
                <a:solidFill>
                  <a:srgbClr val="0033CC"/>
                </a:solidFill>
                <a:latin typeface="Arial" panose="020B0604020202020204"/>
                <a:cs typeface="Arial" panose="020B0604020202020204"/>
              </a:rPr>
              <a:t>names, </a:t>
            </a:r>
            <a:r>
              <a:rPr sz="3200" dirty="0">
                <a:solidFill>
                  <a:srgbClr val="0033CC"/>
                </a:solidFill>
                <a:latin typeface="Arial" panose="020B0604020202020204"/>
                <a:cs typeface="Arial" panose="020B0604020202020204"/>
              </a:rPr>
              <a:t>which are </a:t>
            </a:r>
            <a:r>
              <a:rPr sz="3200" spc="-5" dirty="0">
                <a:solidFill>
                  <a:srgbClr val="0033CC"/>
                </a:solidFill>
                <a:latin typeface="Arial" panose="020B0604020202020204"/>
                <a:cs typeface="Arial" panose="020B0604020202020204"/>
              </a:rPr>
              <a:t>usually one </a:t>
            </a:r>
            <a:r>
              <a:rPr sz="3200" spc="-11" dirty="0">
                <a:solidFill>
                  <a:srgbClr val="0033CC"/>
                </a:solidFill>
                <a:latin typeface="Arial" panose="020B0604020202020204"/>
                <a:cs typeface="Arial" panose="020B0604020202020204"/>
              </a:rPr>
              <a:t>or</a:t>
            </a:r>
            <a:r>
              <a:rPr sz="3200" spc="-75" dirty="0">
                <a:solidFill>
                  <a:srgbClr val="0033CC"/>
                </a:solidFill>
                <a:latin typeface="Arial" panose="020B0604020202020204"/>
                <a:cs typeface="Arial" panose="020B0604020202020204"/>
              </a:rPr>
              <a:t> </a:t>
            </a:r>
            <a:r>
              <a:rPr sz="3200" dirty="0">
                <a:solidFill>
                  <a:srgbClr val="0033CC"/>
                </a:solidFill>
                <a:latin typeface="Arial" panose="020B0604020202020204"/>
                <a:cs typeface="Arial" panose="020B0604020202020204"/>
              </a:rPr>
              <a:t>two</a:t>
            </a:r>
            <a:endParaRPr sz="3200" dirty="0">
              <a:latin typeface="Arial" panose="020B0604020202020204"/>
              <a:cs typeface="Arial" panose="020B0604020202020204"/>
            </a:endParaRPr>
          </a:p>
          <a:p>
            <a:pPr marL="12700"/>
            <a:r>
              <a:rPr sz="3200" dirty="0">
                <a:solidFill>
                  <a:srgbClr val="0033CC"/>
                </a:solidFill>
                <a:latin typeface="Arial" panose="020B0604020202020204"/>
                <a:cs typeface="Arial" panose="020B0604020202020204"/>
              </a:rPr>
              <a:t>characters in</a:t>
            </a:r>
            <a:r>
              <a:rPr sz="3200" spc="-125" dirty="0">
                <a:solidFill>
                  <a:srgbClr val="0033CC"/>
                </a:solidFill>
                <a:latin typeface="Arial" panose="020B0604020202020204"/>
                <a:cs typeface="Arial" panose="020B0604020202020204"/>
              </a:rPr>
              <a:t> </a:t>
            </a:r>
            <a:r>
              <a:rPr sz="3200" spc="-5" dirty="0">
                <a:solidFill>
                  <a:srgbClr val="0033CC"/>
                </a:solidFill>
                <a:latin typeface="Arial" panose="020B0604020202020204"/>
                <a:cs typeface="Arial" panose="020B0604020202020204"/>
              </a:rPr>
              <a:t>length;</a:t>
            </a:r>
            <a:endParaRPr sz="3200" dirty="0">
              <a:latin typeface="Arial" panose="020B0604020202020204"/>
              <a:cs typeface="Arial" panose="020B0604020202020204"/>
            </a:endParaRPr>
          </a:p>
          <a:p>
            <a:pPr marL="927077" indent="-914377" defTabSz="-635">
              <a:spcBef>
                <a:spcPts val="771"/>
              </a:spcBef>
              <a:buAutoNum type="arabicPeriod" startAt="3"/>
              <a:tabLst>
                <a:tab pos="927077" algn="l"/>
              </a:tabLst>
            </a:pPr>
            <a:r>
              <a:rPr sz="3200" dirty="0">
                <a:solidFill>
                  <a:srgbClr val="0033CC"/>
                </a:solidFill>
                <a:latin typeface="Arial" panose="020B0604020202020204"/>
                <a:cs typeface="Arial" panose="020B0604020202020204"/>
              </a:rPr>
              <a:t>The choice of some characters reflects </a:t>
            </a:r>
            <a:r>
              <a:rPr sz="3200" spc="-5" dirty="0">
                <a:solidFill>
                  <a:srgbClr val="0033CC"/>
                </a:solidFill>
                <a:latin typeface="Arial" panose="020B0604020202020204"/>
                <a:cs typeface="Arial" panose="020B0604020202020204"/>
              </a:rPr>
              <a:t>parents’</a:t>
            </a:r>
            <a:r>
              <a:rPr sz="3200" spc="-185" dirty="0">
                <a:solidFill>
                  <a:srgbClr val="0033CC"/>
                </a:solidFill>
                <a:latin typeface="Arial" panose="020B0604020202020204"/>
                <a:cs typeface="Arial" panose="020B0604020202020204"/>
              </a:rPr>
              <a:t> </a:t>
            </a:r>
            <a:r>
              <a:rPr sz="3200" spc="-5" dirty="0">
                <a:solidFill>
                  <a:srgbClr val="0033CC"/>
                </a:solidFill>
                <a:latin typeface="Arial" panose="020B0604020202020204"/>
                <a:cs typeface="Arial" panose="020B0604020202020204"/>
              </a:rPr>
              <a:t>good</a:t>
            </a:r>
            <a:endParaRPr sz="3200" dirty="0">
              <a:latin typeface="Arial" panose="020B0604020202020204"/>
              <a:cs typeface="Arial" panose="020B0604020202020204"/>
            </a:endParaRPr>
          </a:p>
          <a:p>
            <a:pPr marL="12700"/>
            <a:r>
              <a:rPr sz="3200" spc="-5" dirty="0">
                <a:solidFill>
                  <a:srgbClr val="0033CC"/>
                </a:solidFill>
                <a:latin typeface="Arial" panose="020B0604020202020204"/>
                <a:cs typeface="Arial" panose="020B0604020202020204"/>
              </a:rPr>
              <a:t>expectations towards </a:t>
            </a:r>
            <a:r>
              <a:rPr sz="3200" dirty="0">
                <a:solidFill>
                  <a:srgbClr val="0033CC"/>
                </a:solidFill>
                <a:latin typeface="Arial" panose="020B0604020202020204"/>
                <a:cs typeface="Arial" panose="020B0604020202020204"/>
              </a:rPr>
              <a:t> </a:t>
            </a:r>
            <a:r>
              <a:rPr sz="3200" spc="-5" dirty="0">
                <a:solidFill>
                  <a:srgbClr val="0033CC"/>
                </a:solidFill>
                <a:latin typeface="Arial" panose="020B0604020202020204"/>
                <a:cs typeface="Arial" panose="020B0604020202020204"/>
              </a:rPr>
              <a:t>their</a:t>
            </a:r>
            <a:r>
              <a:rPr sz="3200" spc="-25" dirty="0">
                <a:solidFill>
                  <a:srgbClr val="0033CC"/>
                </a:solidFill>
                <a:latin typeface="Arial" panose="020B0604020202020204"/>
                <a:cs typeface="Arial" panose="020B0604020202020204"/>
              </a:rPr>
              <a:t> </a:t>
            </a:r>
            <a:r>
              <a:rPr sz="3200" spc="-5" dirty="0">
                <a:solidFill>
                  <a:srgbClr val="0033CC"/>
                </a:solidFill>
                <a:latin typeface="Arial" panose="020B0604020202020204"/>
                <a:cs typeface="Arial" panose="020B0604020202020204"/>
              </a:rPr>
              <a:t>children.</a:t>
            </a:r>
            <a:endParaRPr sz="3200" dirty="0">
              <a:latin typeface="Arial" panose="020B0604020202020204"/>
              <a:cs typeface="Arial" panose="020B0604020202020204"/>
            </a:endParaRPr>
          </a:p>
        </p:txBody>
      </p:sp>
      <p:sp>
        <p:nvSpPr>
          <p:cNvPr id="4" name="标题 3"/>
          <p:cNvSpPr>
            <a:spLocks noGrp="1"/>
          </p:cNvSpPr>
          <p:nvPr>
            <p:ph type="title"/>
          </p:nvPr>
        </p:nvSpPr>
        <p:spPr/>
        <p:txBody>
          <a:bodyPr/>
          <a:lstStyle/>
          <a:p>
            <a:r>
              <a:rPr kumimoji="1" lang="en-US" altLang="zh-CN" dirty="0" smtClean="0"/>
              <a:t>Chinese name</a:t>
            </a:r>
            <a:endParaRPr kumimoji="1" lang="zh-CN" altLang="en-US" dirty="0"/>
          </a:p>
        </p:txBody>
      </p:sp>
    </p:spTree>
    <p:extLst>
      <p:ext uri="{BB962C8B-B14F-4D97-AF65-F5344CB8AC3E}">
        <p14:creationId xmlns:p14="http://schemas.microsoft.com/office/powerpoint/2010/main" val="319302222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en-US" altLang="zh-CN" dirty="0" smtClean="0"/>
              <a:t>Student list and Chinese name</a:t>
            </a:r>
            <a:endParaRPr kumimoji="1" lang="zh-CN" altLang="en-US" dirty="0"/>
          </a:p>
        </p:txBody>
      </p:sp>
      <p:graphicFrame>
        <p:nvGraphicFramePr>
          <p:cNvPr id="4" name="表格 3"/>
          <p:cNvGraphicFramePr>
            <a:graphicFrameLocks noGrp="1"/>
          </p:cNvGraphicFramePr>
          <p:nvPr>
            <p:extLst/>
          </p:nvPr>
        </p:nvGraphicFramePr>
        <p:xfrm>
          <a:off x="2207570" y="1417640"/>
          <a:ext cx="7920879" cy="5035699"/>
        </p:xfrm>
        <a:graphic>
          <a:graphicData uri="http://schemas.openxmlformats.org/drawingml/2006/table">
            <a:tbl>
              <a:tblPr firstRow="1" firstCol="1" bandRow="1"/>
              <a:tblGrid>
                <a:gridCol w="1217716">
                  <a:extLst>
                    <a:ext uri="{9D8B030D-6E8A-4147-A177-3AD203B41FA5}">
                      <a16:colId xmlns:a16="http://schemas.microsoft.com/office/drawing/2014/main" val="20000"/>
                    </a:ext>
                  </a:extLst>
                </a:gridCol>
                <a:gridCol w="1250163">
                  <a:extLst>
                    <a:ext uri="{9D8B030D-6E8A-4147-A177-3AD203B41FA5}">
                      <a16:colId xmlns:a16="http://schemas.microsoft.com/office/drawing/2014/main" val="20001"/>
                    </a:ext>
                  </a:extLst>
                </a:gridCol>
                <a:gridCol w="1590856">
                  <a:extLst>
                    <a:ext uri="{9D8B030D-6E8A-4147-A177-3AD203B41FA5}">
                      <a16:colId xmlns:a16="http://schemas.microsoft.com/office/drawing/2014/main" val="20002"/>
                    </a:ext>
                  </a:extLst>
                </a:gridCol>
                <a:gridCol w="3862144">
                  <a:extLst>
                    <a:ext uri="{9D8B030D-6E8A-4147-A177-3AD203B41FA5}">
                      <a16:colId xmlns:a16="http://schemas.microsoft.com/office/drawing/2014/main" val="20003"/>
                    </a:ext>
                  </a:extLst>
                </a:gridCol>
              </a:tblGrid>
              <a:tr h="252381">
                <a:tc>
                  <a:txBody>
                    <a:bodyPr/>
                    <a:lstStyle/>
                    <a:p>
                      <a:pPr algn="just">
                        <a:spcAft>
                          <a:spcPts val="0"/>
                        </a:spcAft>
                      </a:pPr>
                      <a:r>
                        <a:rPr lang="en-US" sz="1050" kern="100">
                          <a:effectLst/>
                          <a:latin typeface="Times New Roman" charset="0"/>
                          <a:ea typeface="宋体" charset="0"/>
                        </a:rPr>
                        <a:t>First name</a:t>
                      </a:r>
                      <a:endParaRPr lang="zh-CN" sz="1050" kern="100">
                        <a:effectLst/>
                        <a:latin typeface="Times New Roman" charset="0"/>
                        <a:ea typeface="宋体" charset="0"/>
                      </a:endParaRPr>
                    </a:p>
                  </a:txBody>
                  <a:tcPr marL="68580" marR="68580" marT="0" marB="0" anchor="ctr">
                    <a:lnL>
                      <a:noFill/>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algn="just">
                        <a:spcAft>
                          <a:spcPts val="0"/>
                        </a:spcAft>
                      </a:pPr>
                      <a:r>
                        <a:rPr lang="en-US" sz="1050" kern="100">
                          <a:effectLst/>
                          <a:latin typeface="Times New Roman" charset="0"/>
                          <a:ea typeface="宋体" charset="0"/>
                        </a:rPr>
                        <a:t>Surname</a:t>
                      </a:r>
                      <a:endParaRPr lang="zh-CN" sz="1050" kern="100">
                        <a:effectLst/>
                        <a:latin typeface="Times New Roman" charset="0"/>
                        <a:ea typeface="宋体" charset="0"/>
                      </a:endParaRPr>
                    </a:p>
                  </a:txBody>
                  <a:tcPr marL="68580" marR="68580" marT="0" marB="0" anchor="ctr">
                    <a:lnL>
                      <a:noFill/>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algn="just">
                        <a:spcAft>
                          <a:spcPts val="0"/>
                        </a:spcAft>
                      </a:pPr>
                      <a:r>
                        <a:rPr lang="en-US" sz="1050" kern="100">
                          <a:effectLst/>
                          <a:latin typeface="Times New Roman" charset="0"/>
                          <a:ea typeface="宋体" charset="0"/>
                        </a:rPr>
                        <a:t>Chinese name</a:t>
                      </a:r>
                      <a:endParaRPr lang="zh-CN" sz="1050" kern="100">
                        <a:effectLst/>
                        <a:latin typeface="Times New Roman" charset="0"/>
                        <a:ea typeface="宋体" charset="0"/>
                      </a:endParaRPr>
                    </a:p>
                  </a:txBody>
                  <a:tcPr marL="68580" marR="68580" marT="0" marB="0" anchor="ctr">
                    <a:lnL>
                      <a:noFill/>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algn="just">
                        <a:spcAft>
                          <a:spcPts val="0"/>
                        </a:spcAft>
                      </a:pPr>
                      <a:r>
                        <a:rPr lang="en-US" sz="1050" kern="100">
                          <a:effectLst/>
                          <a:latin typeface="Times New Roman" charset="0"/>
                          <a:ea typeface="宋体" charset="0"/>
                        </a:rPr>
                        <a:t>meaning</a:t>
                      </a:r>
                      <a:endParaRPr lang="zh-CN" sz="1050" kern="100">
                        <a:effectLst/>
                        <a:latin typeface="Times New Roman" charset="0"/>
                        <a:ea typeface="宋体" charset="0"/>
                      </a:endParaRPr>
                    </a:p>
                  </a:txBody>
                  <a:tcPr marL="68580" marR="68580" marT="0" marB="0" anchor="ctr">
                    <a:lnL>
                      <a:noFill/>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383404">
                <a:tc>
                  <a:txBody>
                    <a:bodyPr/>
                    <a:lstStyle/>
                    <a:p>
                      <a:pPr algn="just">
                        <a:spcAft>
                          <a:spcPts val="0"/>
                        </a:spcAft>
                      </a:pPr>
                      <a:r>
                        <a:rPr lang="en-US" sz="1050" kern="100">
                          <a:effectLst/>
                          <a:latin typeface="Times New Roman" charset="0"/>
                          <a:ea typeface="宋体" charset="0"/>
                        </a:rPr>
                        <a:t>Amilia</a:t>
                      </a:r>
                      <a:endParaRPr lang="zh-CN" sz="1050" kern="100">
                        <a:effectLst/>
                        <a:latin typeface="Times New Roman" charset="0"/>
                        <a:ea typeface="宋体" charset="0"/>
                      </a:endParaRPr>
                    </a:p>
                  </a:txBody>
                  <a:tcPr marL="68580" marR="68580" marT="0" marB="0">
                    <a:lnL>
                      <a:noFill/>
                    </a:lnL>
                    <a:lnR>
                      <a:noFill/>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algn="just">
                        <a:spcAft>
                          <a:spcPts val="0"/>
                        </a:spcAft>
                      </a:pPr>
                      <a:r>
                        <a:rPr lang="en-US" sz="1050" kern="100">
                          <a:effectLst/>
                          <a:latin typeface="Times New Roman" charset="0"/>
                          <a:ea typeface="宋体" charset="0"/>
                        </a:rPr>
                        <a:t>Cahill</a:t>
                      </a:r>
                      <a:endParaRPr lang="zh-CN" sz="1050" kern="100">
                        <a:effectLst/>
                        <a:latin typeface="Times New Roman" charset="0"/>
                        <a:ea typeface="宋体" charset="0"/>
                      </a:endParaRPr>
                    </a:p>
                  </a:txBody>
                  <a:tcPr marL="68580" marR="68580" marT="0" marB="0">
                    <a:lnL>
                      <a:noFill/>
                    </a:lnL>
                    <a:lnR>
                      <a:noFill/>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algn="just">
                        <a:spcAft>
                          <a:spcPts val="0"/>
                        </a:spcAft>
                      </a:pPr>
                      <a:r>
                        <a:rPr lang="en-US" sz="1000" b="1" kern="0" dirty="0" err="1">
                          <a:effectLst/>
                          <a:latin typeface="宋体" charset="0"/>
                          <a:ea typeface="宋体" charset="0"/>
                          <a:cs typeface="Courier New" charset="0"/>
                        </a:rPr>
                        <a:t>K</a:t>
                      </a:r>
                      <a:r>
                        <a:rPr lang="en-US" sz="1000" b="1" kern="0" dirty="0" err="1">
                          <a:effectLst/>
                          <a:latin typeface="宋体" charset="0"/>
                          <a:ea typeface="宋体" charset="0"/>
                          <a:cs typeface="Calibri" charset="0"/>
                        </a:rPr>
                        <a:t>ē</a:t>
                      </a:r>
                      <a:r>
                        <a:rPr lang="en-US" sz="1000" b="1" kern="0" dirty="0">
                          <a:effectLst/>
                          <a:latin typeface="宋体" charset="0"/>
                          <a:ea typeface="宋体" charset="0"/>
                          <a:cs typeface="Courier New" charset="0"/>
                        </a:rPr>
                        <a:t> </a:t>
                      </a:r>
                      <a:r>
                        <a:rPr lang="en-US" sz="1000" b="1" kern="0" dirty="0" err="1" smtClean="0">
                          <a:effectLst/>
                          <a:latin typeface="宋体" charset="0"/>
                          <a:ea typeface="宋体" charset="0"/>
                          <a:cs typeface="Courier New" charset="0"/>
                        </a:rPr>
                        <a:t>Lìy</a:t>
                      </a:r>
                      <a:r>
                        <a:rPr lang="en-US" sz="1000" b="1" kern="0" dirty="0" err="1" smtClean="0">
                          <a:effectLst/>
                          <a:latin typeface="宋体" charset="0"/>
                          <a:ea typeface="宋体" charset="0"/>
                          <a:cs typeface="Calibri" charset="0"/>
                        </a:rPr>
                        <a:t>ǎ</a:t>
                      </a:r>
                      <a:endParaRPr lang="zh-CN" sz="1050" kern="100" dirty="0">
                        <a:effectLst/>
                        <a:latin typeface="Times New Roman" charset="0"/>
                        <a:ea typeface="宋体" charset="0"/>
                      </a:endParaRPr>
                    </a:p>
                    <a:p>
                      <a:pPr algn="just">
                        <a:spcAft>
                          <a:spcPts val="0"/>
                        </a:spcAft>
                      </a:pPr>
                      <a:r>
                        <a:rPr lang="zh-CN" sz="1050" kern="100" dirty="0">
                          <a:effectLst/>
                          <a:latin typeface="Times New Roman" charset="0"/>
                          <a:ea typeface="宋体" charset="0"/>
                        </a:rPr>
                        <a:t>柯丽雅</a:t>
                      </a:r>
                    </a:p>
                  </a:txBody>
                  <a:tcPr marL="68580" marR="68580" marT="0" marB="0">
                    <a:lnL>
                      <a:noFill/>
                    </a:lnL>
                    <a:lnR>
                      <a:noFill/>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algn="l">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zh-CN" sz="1050" kern="100" dirty="0" smtClean="0">
                          <a:effectLst/>
                          <a:latin typeface="Times New Roman" charset="0"/>
                          <a:ea typeface="宋体" charset="0"/>
                        </a:rPr>
                        <a:t>柯</a:t>
                      </a:r>
                      <a:r>
                        <a:rPr lang="zh-CN" sz="1050" kern="100" dirty="0">
                          <a:effectLst/>
                          <a:latin typeface="Times New Roman" charset="0"/>
                          <a:ea typeface="宋体" charset="0"/>
                        </a:rPr>
                        <a:t>：</a:t>
                      </a:r>
                      <a:r>
                        <a:rPr lang="en-US" sz="1050" kern="100" dirty="0">
                          <a:effectLst/>
                          <a:latin typeface="Times New Roman" charset="0"/>
                          <a:ea typeface="宋体" charset="0"/>
                        </a:rPr>
                        <a:t>Surname;</a:t>
                      </a:r>
                      <a:endParaRPr lang="zh-CN" sz="1050" kern="100" dirty="0">
                        <a:effectLst/>
                        <a:latin typeface="Times New Roman" charset="0"/>
                        <a:ea typeface="宋体" charset="0"/>
                      </a:endParaRPr>
                    </a:p>
                    <a:p>
                      <a:pPr algn="l">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zh-CN" sz="1050" kern="100" dirty="0">
                          <a:effectLst/>
                          <a:latin typeface="Times New Roman" charset="0"/>
                          <a:ea typeface="宋体" charset="0"/>
                        </a:rPr>
                        <a:t>丽：</a:t>
                      </a:r>
                      <a:r>
                        <a:rPr lang="en-US" sz="1050" kern="100" dirty="0">
                          <a:effectLst/>
                          <a:latin typeface="Times New Roman" charset="0"/>
                          <a:ea typeface="宋体" charset="0"/>
                        </a:rPr>
                        <a:t>beautiful; </a:t>
                      </a:r>
                      <a:r>
                        <a:rPr lang="zh-CN" sz="1050" kern="100" dirty="0">
                          <a:effectLst/>
                          <a:latin typeface="Times New Roman" charset="0"/>
                          <a:ea typeface="宋体" charset="0"/>
                        </a:rPr>
                        <a:t>雅：</a:t>
                      </a:r>
                      <a:r>
                        <a:rPr lang="en-US" sz="1050" kern="100" dirty="0">
                          <a:effectLst/>
                          <a:latin typeface="Times New Roman" charset="0"/>
                          <a:ea typeface="宋体" charset="0"/>
                        </a:rPr>
                        <a:t>elegant</a:t>
                      </a:r>
                      <a:endParaRPr lang="zh-CN" sz="1050" kern="100" dirty="0">
                        <a:effectLst/>
                        <a:latin typeface="Times New Roman" charset="0"/>
                        <a:ea typeface="宋体" charset="0"/>
                      </a:endParaRPr>
                    </a:p>
                  </a:txBody>
                  <a:tcPr marL="68580" marR="68580" marT="0" marB="0">
                    <a:lnL>
                      <a:noFill/>
                    </a:lnL>
                    <a:lnR>
                      <a:noFill/>
                    </a:lnR>
                    <a:lnT w="28575"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0001"/>
                  </a:ext>
                </a:extLst>
              </a:tr>
              <a:tr h="763966">
                <a:tc>
                  <a:txBody>
                    <a:bodyPr/>
                    <a:lstStyle/>
                    <a:p>
                      <a:pPr algn="just">
                        <a:spcAft>
                          <a:spcPts val="0"/>
                        </a:spcAft>
                      </a:pPr>
                      <a:r>
                        <a:rPr lang="en-US" sz="1050" kern="100">
                          <a:effectLst/>
                          <a:latin typeface="Times New Roman" charset="0"/>
                          <a:ea typeface="宋体" charset="0"/>
                        </a:rPr>
                        <a:t>Arayo</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 </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 </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tc>
                  <a:txBody>
                    <a:bodyPr/>
                    <a:lstStyle/>
                    <a:p>
                      <a:pPr algn="just">
                        <a:spcAft>
                          <a:spcPts val="0"/>
                        </a:spcAft>
                      </a:pPr>
                      <a:r>
                        <a:rPr lang="en-US" sz="1050" kern="100">
                          <a:effectLst/>
                          <a:latin typeface="Times New Roman" charset="0"/>
                          <a:ea typeface="宋体" charset="0"/>
                        </a:rPr>
                        <a:t>Ajeigbe</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 </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 </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tc>
                  <a:txBody>
                    <a:bodyPr/>
                    <a:lstStyle/>
                    <a:p>
                      <a:pPr algn="just">
                        <a:spcAft>
                          <a:spcPts val="0"/>
                        </a:spcAft>
                      </a:pPr>
                      <a:r>
                        <a:rPr lang="en-US" sz="1000" b="1" kern="0" dirty="0" err="1">
                          <a:effectLst/>
                          <a:latin typeface="Calibri" charset="0"/>
                          <a:ea typeface="宋体" charset="0"/>
                          <a:cs typeface="Calibri" charset="0"/>
                        </a:rPr>
                        <a:t>Ān</a:t>
                      </a:r>
                      <a:r>
                        <a:rPr lang="en-US" sz="1000" b="1" kern="0" dirty="0">
                          <a:effectLst/>
                          <a:latin typeface="宋体" charset="0"/>
                          <a:ea typeface="宋体" charset="0"/>
                          <a:cs typeface="Courier New" charset="0"/>
                        </a:rPr>
                        <a:t> </a:t>
                      </a:r>
                      <a:r>
                        <a:rPr lang="en-US" sz="1000" b="1" kern="0" dirty="0" err="1">
                          <a:effectLst/>
                          <a:latin typeface="宋体" charset="0"/>
                          <a:ea typeface="宋体" charset="0"/>
                          <a:cs typeface="Courier New" charset="0"/>
                        </a:rPr>
                        <a:t>Nuò</a:t>
                      </a:r>
                      <a:endParaRPr lang="zh-CN" sz="1050" kern="100" dirty="0">
                        <a:effectLst/>
                        <a:latin typeface="Times New Roman" charset="0"/>
                        <a:ea typeface="宋体" charset="0"/>
                      </a:endParaRPr>
                    </a:p>
                    <a:p>
                      <a:pPr algn="just">
                        <a:spcAft>
                          <a:spcPts val="0"/>
                        </a:spcAft>
                      </a:pPr>
                      <a:r>
                        <a:rPr lang="zh-CN" sz="1050" kern="100" dirty="0">
                          <a:effectLst/>
                          <a:latin typeface="Times New Roman" charset="0"/>
                          <a:ea typeface="宋体" charset="0"/>
                        </a:rPr>
                        <a:t>安诺</a:t>
                      </a:r>
                    </a:p>
                    <a:p>
                      <a:pPr algn="just">
                        <a:spcAft>
                          <a:spcPts val="0"/>
                        </a:spcAft>
                      </a:pPr>
                      <a:r>
                        <a:rPr lang="en-US" sz="1050" kern="100" dirty="0">
                          <a:effectLst/>
                          <a:latin typeface="Times New Roman" charset="0"/>
                          <a:ea typeface="宋体" charset="0"/>
                        </a:rPr>
                        <a:t> </a:t>
                      </a:r>
                      <a:endParaRPr lang="zh-CN" sz="1050" kern="100" dirty="0">
                        <a:effectLst/>
                        <a:latin typeface="Times New Roman" charset="0"/>
                        <a:ea typeface="宋体" charset="0"/>
                      </a:endParaRPr>
                    </a:p>
                  </a:txBody>
                  <a:tcPr marL="68580" marR="68580" marT="0" marB="0">
                    <a:lnL>
                      <a:noFill/>
                    </a:lnL>
                    <a:lnR>
                      <a:noFill/>
                    </a:lnR>
                    <a:lnT>
                      <a:noFill/>
                    </a:lnT>
                    <a:lnB>
                      <a:noFill/>
                    </a:lnB>
                    <a:solidFill>
                      <a:srgbClr val="FFFFFF"/>
                    </a:solidFill>
                  </a:tcPr>
                </a:tc>
                <a:tc>
                  <a:txBody>
                    <a:bodyPr/>
                    <a:lstStyle/>
                    <a:p>
                      <a:pPr algn="just">
                        <a:spcAft>
                          <a:spcPts val="0"/>
                        </a:spcAft>
                      </a:pPr>
                      <a:r>
                        <a:rPr lang="zh-CN" sz="1050" kern="100" dirty="0">
                          <a:effectLst/>
                          <a:latin typeface="Times New Roman" charset="0"/>
                          <a:ea typeface="宋体" charset="0"/>
                        </a:rPr>
                        <a:t>安：</a:t>
                      </a:r>
                      <a:r>
                        <a:rPr lang="en-US" sz="1050" kern="100" dirty="0">
                          <a:effectLst/>
                          <a:latin typeface="Times New Roman" charset="0"/>
                          <a:ea typeface="宋体" charset="0"/>
                        </a:rPr>
                        <a:t>Surname, safe, in good health, peaceful,</a:t>
                      </a:r>
                      <a:endParaRPr lang="zh-CN" sz="1050" kern="100" dirty="0">
                        <a:effectLst/>
                        <a:latin typeface="Times New Roman" charset="0"/>
                        <a:ea typeface="宋体" charset="0"/>
                      </a:endParaRPr>
                    </a:p>
                    <a:p>
                      <a:pPr algn="just">
                        <a:spcAft>
                          <a:spcPts val="0"/>
                        </a:spcAft>
                      </a:pPr>
                      <a:r>
                        <a:rPr lang="zh-CN" sz="1050" kern="100" dirty="0">
                          <a:effectLst/>
                          <a:latin typeface="Times New Roman" charset="0"/>
                          <a:ea typeface="宋体" charset="0"/>
                        </a:rPr>
                        <a:t>诺：</a:t>
                      </a:r>
                      <a:r>
                        <a:rPr lang="en-US" sz="1050" kern="100" dirty="0">
                          <a:effectLst/>
                          <a:latin typeface="Times New Roman" charset="0"/>
                          <a:ea typeface="宋体" charset="0"/>
                        </a:rPr>
                        <a:t>promise</a:t>
                      </a:r>
                      <a:r>
                        <a:rPr lang="zh-CN" sz="1050" kern="100" dirty="0">
                          <a:effectLst/>
                          <a:latin typeface="Times New Roman" charset="0"/>
                          <a:ea typeface="宋体" charset="0"/>
                        </a:rPr>
                        <a:t>，</a:t>
                      </a:r>
                      <a:r>
                        <a:rPr lang="en-US" sz="1050" kern="100" dirty="0">
                          <a:effectLst/>
                          <a:latin typeface="Times New Roman" charset="0"/>
                          <a:ea typeface="宋体" charset="0"/>
                        </a:rPr>
                        <a:t>the person who keeps promise;</a:t>
                      </a:r>
                      <a:endParaRPr lang="zh-CN" sz="1050" kern="100" dirty="0">
                        <a:effectLst/>
                        <a:latin typeface="Times New Roman" charset="0"/>
                        <a:ea typeface="宋体" charset="0"/>
                      </a:endParaRPr>
                    </a:p>
                    <a:p>
                      <a:pPr algn="just">
                        <a:spcAft>
                          <a:spcPts val="0"/>
                        </a:spcAft>
                      </a:pPr>
                      <a:r>
                        <a:rPr lang="zh-CN" sz="1050" kern="100" dirty="0">
                          <a:effectLst/>
                          <a:latin typeface="Times New Roman" charset="0"/>
                          <a:ea typeface="宋体" charset="0"/>
                        </a:rPr>
                        <a:t>一诺千</a:t>
                      </a:r>
                      <a:r>
                        <a:rPr lang="zh-CN" sz="1050" kern="100" dirty="0" smtClean="0">
                          <a:effectLst/>
                          <a:latin typeface="Times New Roman" charset="0"/>
                          <a:ea typeface="宋体" charset="0"/>
                        </a:rPr>
                        <a:t>金</a:t>
                      </a:r>
                      <a:r>
                        <a:rPr lang="hu-HU" altLang="zh-CN" sz="1050" kern="1200" dirty="0" err="1" smtClean="0">
                          <a:effectLst/>
                          <a:latin typeface="+mn-ea"/>
                          <a:ea typeface="+mn-ea"/>
                        </a:rPr>
                        <a:t>Y</a:t>
                      </a:r>
                      <a:r>
                        <a:rPr lang="hu-HU" altLang="zh-CN" sz="1050" dirty="0" err="1" smtClean="0">
                          <a:latin typeface="+mn-ea"/>
                          <a:ea typeface="+mn-ea"/>
                        </a:rPr>
                        <a:t>í</a:t>
                      </a:r>
                      <a:r>
                        <a:rPr lang="it-IT" altLang="zh-CN" sz="1050" dirty="0" err="1" smtClean="0">
                          <a:latin typeface="+mn-ea"/>
                          <a:ea typeface="+mn-ea"/>
                        </a:rPr>
                        <a:t>nuòqiānjīn</a:t>
                      </a:r>
                      <a:r>
                        <a:rPr lang="zh-CN" sz="1050" kern="100" dirty="0" smtClean="0">
                          <a:effectLst/>
                          <a:latin typeface="Times New Roman" charset="0"/>
                          <a:ea typeface="宋体" charset="0"/>
                        </a:rPr>
                        <a:t>：</a:t>
                      </a:r>
                      <a:r>
                        <a:rPr lang="en-US" sz="1050" kern="100" dirty="0">
                          <a:effectLst/>
                          <a:latin typeface="Times New Roman" charset="0"/>
                          <a:ea typeface="宋体" charset="0"/>
                        </a:rPr>
                        <a:t>a promise is as important </a:t>
                      </a:r>
                      <a:r>
                        <a:rPr lang="en-US" sz="1050" kern="100" dirty="0" smtClean="0">
                          <a:effectLst/>
                          <a:latin typeface="Times New Roman" charset="0"/>
                          <a:ea typeface="宋体" charset="0"/>
                        </a:rPr>
                        <a:t>as a thousand pieces of</a:t>
                      </a:r>
                      <a:r>
                        <a:rPr lang="en-US" sz="1050" kern="100" baseline="0" dirty="0" smtClean="0">
                          <a:effectLst/>
                          <a:latin typeface="Times New Roman" charset="0"/>
                          <a:ea typeface="宋体" charset="0"/>
                        </a:rPr>
                        <a:t> </a:t>
                      </a:r>
                      <a:r>
                        <a:rPr lang="en-US" sz="1050" kern="100" dirty="0" smtClean="0">
                          <a:effectLst/>
                          <a:latin typeface="Times New Roman" charset="0"/>
                          <a:ea typeface="宋体" charset="0"/>
                        </a:rPr>
                        <a:t>gold, a promise that will</a:t>
                      </a:r>
                      <a:r>
                        <a:rPr lang="en-US" sz="1050" kern="100" baseline="0" dirty="0" smtClean="0">
                          <a:effectLst/>
                          <a:latin typeface="Times New Roman" charset="0"/>
                          <a:ea typeface="宋体" charset="0"/>
                        </a:rPr>
                        <a:t> be kept.</a:t>
                      </a:r>
                      <a:endParaRPr lang="zh-CN" sz="1050" kern="100" dirty="0">
                        <a:effectLst/>
                        <a:latin typeface="Times New Roman" charset="0"/>
                        <a:ea typeface="宋体" charset="0"/>
                      </a:endParaRPr>
                    </a:p>
                  </a:txBody>
                  <a:tcPr marL="68580" marR="68580" marT="0" marB="0">
                    <a:lnL>
                      <a:noFill/>
                    </a:lnL>
                    <a:lnR>
                      <a:noFill/>
                    </a:lnR>
                    <a:lnT>
                      <a:noFill/>
                    </a:lnT>
                    <a:lnB>
                      <a:noFill/>
                    </a:lnB>
                    <a:solidFill>
                      <a:srgbClr val="FFFFFF"/>
                    </a:solidFill>
                  </a:tcPr>
                </a:tc>
                <a:extLst>
                  <a:ext uri="{0D108BD9-81ED-4DB2-BD59-A6C34878D82A}">
                    <a16:rowId xmlns:a16="http://schemas.microsoft.com/office/drawing/2014/main" val="10002"/>
                  </a:ext>
                </a:extLst>
              </a:tr>
              <a:tr h="575107">
                <a:tc>
                  <a:txBody>
                    <a:bodyPr/>
                    <a:lstStyle/>
                    <a:p>
                      <a:pPr algn="just">
                        <a:spcAft>
                          <a:spcPts val="0"/>
                        </a:spcAft>
                      </a:pPr>
                      <a:r>
                        <a:rPr lang="en-US" sz="1050" kern="100">
                          <a:effectLst/>
                          <a:latin typeface="Times New Roman" charset="0"/>
                          <a:ea typeface="宋体" charset="0"/>
                        </a:rPr>
                        <a:t>Ben</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tc>
                  <a:txBody>
                    <a:bodyPr/>
                    <a:lstStyle/>
                    <a:p>
                      <a:pPr algn="just">
                        <a:spcAft>
                          <a:spcPts val="0"/>
                        </a:spcAft>
                      </a:pPr>
                      <a:r>
                        <a:rPr lang="en-US" sz="1050" kern="100">
                          <a:effectLst/>
                          <a:latin typeface="Times New Roman" charset="0"/>
                          <a:ea typeface="宋体" charset="0"/>
                        </a:rPr>
                        <a:t>Tidy</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tc>
                  <a:txBody>
                    <a:bodyPr/>
                    <a:lstStyle/>
                    <a:p>
                      <a:pPr algn="just">
                        <a:spcAft>
                          <a:spcPts val="0"/>
                        </a:spcAft>
                      </a:pPr>
                      <a:r>
                        <a:rPr lang="en-US" sz="1000" b="1" kern="0">
                          <a:effectLst/>
                          <a:latin typeface="宋体" charset="0"/>
                          <a:ea typeface="宋体" charset="0"/>
                          <a:cs typeface="Courier New" charset="0"/>
                        </a:rPr>
                        <a:t>Tián Běn</a:t>
                      </a:r>
                      <a:endParaRPr lang="zh-CN" sz="1050" kern="100">
                        <a:effectLst/>
                        <a:latin typeface="Times New Roman" charset="0"/>
                        <a:ea typeface="宋体" charset="0"/>
                      </a:endParaRPr>
                    </a:p>
                    <a:p>
                      <a:pPr algn="just">
                        <a:spcAft>
                          <a:spcPts val="0"/>
                        </a:spcAft>
                      </a:pPr>
                      <a:r>
                        <a:rPr lang="zh-CN" sz="1050" kern="100">
                          <a:effectLst/>
                          <a:latin typeface="Times New Roman" charset="0"/>
                          <a:ea typeface="宋体" charset="0"/>
                        </a:rPr>
                        <a:t>田本</a:t>
                      </a:r>
                    </a:p>
                  </a:txBody>
                  <a:tcPr marL="68580" marR="68580" marT="0" marB="0">
                    <a:lnL>
                      <a:noFill/>
                    </a:lnL>
                    <a:lnR>
                      <a:noFill/>
                    </a:lnR>
                    <a:lnT>
                      <a:noFill/>
                    </a:lnT>
                    <a:lnB>
                      <a:noFill/>
                    </a:lnB>
                    <a:solidFill>
                      <a:srgbClr val="FFFFFF"/>
                    </a:solidFill>
                  </a:tcPr>
                </a:tc>
                <a:tc>
                  <a:txBody>
                    <a:bodyPr/>
                    <a:lstStyle/>
                    <a:p>
                      <a:pPr algn="just">
                        <a:spcAft>
                          <a:spcPts val="0"/>
                        </a:spcAft>
                      </a:pPr>
                      <a:r>
                        <a:rPr lang="zh-CN" sz="1050" kern="100">
                          <a:effectLst/>
                          <a:latin typeface="Times New Roman" charset="0"/>
                          <a:ea typeface="宋体" charset="0"/>
                        </a:rPr>
                        <a:t>田：</a:t>
                      </a:r>
                      <a:r>
                        <a:rPr lang="en-US" sz="1050" kern="100">
                          <a:effectLst/>
                          <a:latin typeface="Times New Roman" charset="0"/>
                          <a:ea typeface="宋体" charset="0"/>
                        </a:rPr>
                        <a:t>Surname, field, land/farmland</a:t>
                      </a:r>
                      <a:endParaRPr lang="zh-CN" sz="1050" kern="100">
                        <a:effectLst/>
                        <a:latin typeface="Times New Roman" charset="0"/>
                        <a:ea typeface="宋体" charset="0"/>
                      </a:endParaRPr>
                    </a:p>
                    <a:p>
                      <a:pPr algn="just">
                        <a:spcAft>
                          <a:spcPts val="0"/>
                        </a:spcAft>
                      </a:pPr>
                      <a:r>
                        <a:rPr lang="zh-CN" sz="1050" kern="100">
                          <a:effectLst/>
                          <a:latin typeface="Times New Roman" charset="0"/>
                          <a:ea typeface="宋体" charset="0"/>
                        </a:rPr>
                        <a:t>本</a:t>
                      </a:r>
                      <a:r>
                        <a:rPr lang="en-US" sz="1050" kern="100">
                          <a:effectLst/>
                          <a:latin typeface="Times New Roman" charset="0"/>
                          <a:ea typeface="宋体" charset="0"/>
                        </a:rPr>
                        <a:t>:stem or root of plants, origin, basis, foundation, central</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extLst>
                  <a:ext uri="{0D108BD9-81ED-4DB2-BD59-A6C34878D82A}">
                    <a16:rowId xmlns:a16="http://schemas.microsoft.com/office/drawing/2014/main" val="10003"/>
                  </a:ext>
                </a:extLst>
              </a:tr>
              <a:tr h="575107">
                <a:tc>
                  <a:txBody>
                    <a:bodyPr/>
                    <a:lstStyle/>
                    <a:p>
                      <a:pPr algn="just">
                        <a:spcAft>
                          <a:spcPts val="0"/>
                        </a:spcAft>
                      </a:pPr>
                      <a:r>
                        <a:rPr lang="en-US" sz="1050" kern="100">
                          <a:effectLst/>
                          <a:latin typeface="Times New Roman" charset="0"/>
                          <a:ea typeface="宋体" charset="0"/>
                        </a:rPr>
                        <a:t>Rhys</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tc>
                  <a:txBody>
                    <a:bodyPr/>
                    <a:lstStyle/>
                    <a:p>
                      <a:pPr algn="just">
                        <a:spcAft>
                          <a:spcPts val="0"/>
                        </a:spcAft>
                      </a:pPr>
                      <a:r>
                        <a:rPr lang="en-US" sz="1050" kern="100">
                          <a:effectLst/>
                          <a:latin typeface="Times New Roman" charset="0"/>
                          <a:ea typeface="宋体" charset="0"/>
                        </a:rPr>
                        <a:t>Fisher</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tc>
                  <a:txBody>
                    <a:bodyPr/>
                    <a:lstStyle/>
                    <a:p>
                      <a:pPr algn="just">
                        <a:spcAft>
                          <a:spcPts val="0"/>
                        </a:spcAft>
                      </a:pPr>
                      <a:r>
                        <a:rPr lang="en-US" sz="1000" b="1" kern="0">
                          <a:effectLst/>
                          <a:latin typeface="宋体" charset="0"/>
                          <a:ea typeface="宋体" charset="0"/>
                          <a:cs typeface="Courier New" charset="0"/>
                        </a:rPr>
                        <a:t>Yú Ruìsī</a:t>
                      </a:r>
                      <a:endParaRPr lang="zh-CN" sz="1050" kern="100">
                        <a:effectLst/>
                        <a:latin typeface="Times New Roman" charset="0"/>
                        <a:ea typeface="宋体" charset="0"/>
                      </a:endParaRPr>
                    </a:p>
                    <a:p>
                      <a:pPr algn="just">
                        <a:spcAft>
                          <a:spcPts val="0"/>
                        </a:spcAft>
                      </a:pPr>
                      <a:r>
                        <a:rPr lang="zh-CN" sz="1050" kern="100">
                          <a:effectLst/>
                          <a:latin typeface="Times New Roman" charset="0"/>
                          <a:ea typeface="宋体" charset="0"/>
                        </a:rPr>
                        <a:t>渔瑞思</a:t>
                      </a:r>
                    </a:p>
                  </a:txBody>
                  <a:tcPr marL="68580" marR="68580" marT="0" marB="0">
                    <a:lnL>
                      <a:noFill/>
                    </a:lnL>
                    <a:lnR>
                      <a:noFill/>
                    </a:lnR>
                    <a:lnT>
                      <a:noFill/>
                    </a:lnT>
                    <a:lnB>
                      <a:noFill/>
                    </a:lnB>
                    <a:solidFill>
                      <a:srgbClr val="FFFFFF"/>
                    </a:solidFill>
                  </a:tcPr>
                </a:tc>
                <a:tc>
                  <a:txBody>
                    <a:bodyPr/>
                    <a:lstStyle/>
                    <a:p>
                      <a:pPr algn="just">
                        <a:spcAft>
                          <a:spcPts val="0"/>
                        </a:spcAft>
                      </a:pPr>
                      <a:r>
                        <a:rPr lang="zh-CN" sz="1050" kern="100" dirty="0">
                          <a:effectLst/>
                          <a:latin typeface="Times New Roman" charset="0"/>
                          <a:ea typeface="宋体" charset="0"/>
                        </a:rPr>
                        <a:t>渔</a:t>
                      </a:r>
                      <a:r>
                        <a:rPr lang="en-US" sz="1050" kern="100" dirty="0">
                          <a:effectLst/>
                          <a:latin typeface="Times New Roman" charset="0"/>
                          <a:ea typeface="宋体" charset="0"/>
                        </a:rPr>
                        <a:t>: Surname, fishing, fisher</a:t>
                      </a:r>
                      <a:endParaRPr lang="zh-CN" sz="1050" kern="100" dirty="0">
                        <a:effectLst/>
                        <a:latin typeface="Times New Roman" charset="0"/>
                        <a:ea typeface="宋体" charset="0"/>
                      </a:endParaRPr>
                    </a:p>
                    <a:p>
                      <a:pPr algn="just">
                        <a:spcAft>
                          <a:spcPts val="0"/>
                        </a:spcAft>
                      </a:pPr>
                      <a:r>
                        <a:rPr lang="zh-CN" sz="1050" kern="100" dirty="0">
                          <a:effectLst/>
                          <a:latin typeface="Times New Roman" charset="0"/>
                          <a:ea typeface="宋体" charset="0"/>
                        </a:rPr>
                        <a:t>瑞</a:t>
                      </a:r>
                      <a:r>
                        <a:rPr lang="en-US" sz="1050" kern="100" dirty="0">
                          <a:effectLst/>
                          <a:latin typeface="Times New Roman" charset="0"/>
                          <a:ea typeface="宋体" charset="0"/>
                        </a:rPr>
                        <a:t>:lucky, auspicious, good jade </a:t>
                      </a:r>
                      <a:endParaRPr lang="zh-CN" sz="1050" kern="100" dirty="0">
                        <a:effectLst/>
                        <a:latin typeface="Times New Roman" charset="0"/>
                        <a:ea typeface="宋体" charset="0"/>
                      </a:endParaRPr>
                    </a:p>
                    <a:p>
                      <a:pPr algn="just">
                        <a:spcAft>
                          <a:spcPts val="0"/>
                        </a:spcAft>
                      </a:pPr>
                      <a:r>
                        <a:rPr lang="zh-CN" sz="1050" kern="100" dirty="0">
                          <a:effectLst/>
                          <a:latin typeface="Times New Roman" charset="0"/>
                          <a:ea typeface="宋体" charset="0"/>
                        </a:rPr>
                        <a:t>思</a:t>
                      </a:r>
                      <a:r>
                        <a:rPr lang="en-US" sz="1050" kern="100" dirty="0">
                          <a:effectLst/>
                          <a:latin typeface="Times New Roman" charset="0"/>
                          <a:ea typeface="宋体" charset="0"/>
                        </a:rPr>
                        <a:t>:think, thought, thoughtful</a:t>
                      </a:r>
                      <a:endParaRPr lang="zh-CN" sz="1050" kern="100" dirty="0">
                        <a:effectLst/>
                        <a:latin typeface="Times New Roman" charset="0"/>
                        <a:ea typeface="宋体" charset="0"/>
                      </a:endParaRPr>
                    </a:p>
                  </a:txBody>
                  <a:tcPr marL="68580" marR="68580" marT="0" marB="0">
                    <a:lnL>
                      <a:noFill/>
                    </a:lnL>
                    <a:lnR>
                      <a:noFill/>
                    </a:lnR>
                    <a:lnT>
                      <a:noFill/>
                    </a:lnT>
                    <a:lnB>
                      <a:noFill/>
                    </a:lnB>
                    <a:solidFill>
                      <a:srgbClr val="FFFFFF"/>
                    </a:solidFill>
                  </a:tcPr>
                </a:tc>
                <a:extLst>
                  <a:ext uri="{0D108BD9-81ED-4DB2-BD59-A6C34878D82A}">
                    <a16:rowId xmlns:a16="http://schemas.microsoft.com/office/drawing/2014/main" val="10004"/>
                  </a:ext>
                </a:extLst>
              </a:tr>
              <a:tr h="383404">
                <a:tc>
                  <a:txBody>
                    <a:bodyPr/>
                    <a:lstStyle/>
                    <a:p>
                      <a:pPr algn="just">
                        <a:spcAft>
                          <a:spcPts val="0"/>
                        </a:spcAft>
                      </a:pPr>
                      <a:r>
                        <a:rPr lang="en-US" sz="1050" kern="100">
                          <a:effectLst/>
                          <a:latin typeface="Times New Roman" charset="0"/>
                          <a:ea typeface="宋体" charset="0"/>
                        </a:rPr>
                        <a:t>Hannah</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tc>
                  <a:txBody>
                    <a:bodyPr/>
                    <a:lstStyle/>
                    <a:p>
                      <a:pPr algn="just">
                        <a:spcAft>
                          <a:spcPts val="0"/>
                        </a:spcAft>
                      </a:pPr>
                      <a:r>
                        <a:rPr lang="en-US" sz="1050" kern="100">
                          <a:effectLst/>
                          <a:latin typeface="Times New Roman" charset="0"/>
                          <a:ea typeface="宋体" charset="0"/>
                        </a:rPr>
                        <a:t>Bolger</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tc>
                  <a:txBody>
                    <a:bodyPr/>
                    <a:lstStyle/>
                    <a:p>
                      <a:pPr algn="just">
                        <a:spcAft>
                          <a:spcPts val="0"/>
                        </a:spcAft>
                      </a:pPr>
                      <a:r>
                        <a:rPr lang="en-US" sz="1000" b="1" kern="0">
                          <a:effectLst/>
                          <a:latin typeface="宋体" charset="0"/>
                          <a:ea typeface="宋体" charset="0"/>
                          <a:cs typeface="Courier New" charset="0"/>
                        </a:rPr>
                        <a:t>Bái Hànnà</a:t>
                      </a:r>
                      <a:endParaRPr lang="zh-CN" sz="1050" kern="100">
                        <a:effectLst/>
                        <a:latin typeface="Times New Roman" charset="0"/>
                        <a:ea typeface="宋体" charset="0"/>
                      </a:endParaRPr>
                    </a:p>
                    <a:p>
                      <a:pPr algn="just">
                        <a:spcAft>
                          <a:spcPts val="0"/>
                        </a:spcAft>
                      </a:pPr>
                      <a:r>
                        <a:rPr lang="zh-CN" sz="1050" kern="100">
                          <a:effectLst/>
                          <a:latin typeface="Times New Roman" charset="0"/>
                          <a:ea typeface="宋体" charset="0"/>
                        </a:rPr>
                        <a:t>白汉娜</a:t>
                      </a:r>
                    </a:p>
                  </a:txBody>
                  <a:tcPr marL="68580" marR="68580" marT="0" marB="0">
                    <a:lnL>
                      <a:noFill/>
                    </a:lnL>
                    <a:lnR>
                      <a:noFill/>
                    </a:lnR>
                    <a:lnT>
                      <a:noFill/>
                    </a:lnT>
                    <a:lnB>
                      <a:noFill/>
                    </a:lnB>
                    <a:solidFill>
                      <a:srgbClr val="FFFFFF"/>
                    </a:solidFill>
                  </a:tcPr>
                </a:tc>
                <a:tc>
                  <a:txBody>
                    <a:bodyPr/>
                    <a:lstStyle/>
                    <a:p>
                      <a:pPr algn="just">
                        <a:spcAft>
                          <a:spcPts val="0"/>
                        </a:spcAft>
                      </a:pPr>
                      <a:r>
                        <a:rPr lang="zh-CN" sz="1050" kern="100">
                          <a:effectLst/>
                          <a:latin typeface="Times New Roman" charset="0"/>
                          <a:ea typeface="宋体" charset="0"/>
                        </a:rPr>
                        <a:t>白</a:t>
                      </a:r>
                      <a:r>
                        <a:rPr lang="en-US" sz="1050" kern="100">
                          <a:effectLst/>
                          <a:latin typeface="Times New Roman" charset="0"/>
                          <a:ea typeface="宋体" charset="0"/>
                        </a:rPr>
                        <a:t>: Surname, white</a:t>
                      </a:r>
                      <a:r>
                        <a:rPr lang="zh-CN" sz="1050" kern="100">
                          <a:effectLst/>
                          <a:latin typeface="Times New Roman" charset="0"/>
                          <a:ea typeface="宋体" charset="0"/>
                        </a:rPr>
                        <a:t>，</a:t>
                      </a:r>
                      <a:r>
                        <a:rPr lang="en-US" sz="1050" kern="100">
                          <a:effectLst/>
                          <a:latin typeface="Times New Roman" charset="0"/>
                          <a:ea typeface="宋体" charset="0"/>
                        </a:rPr>
                        <a:t>pure</a:t>
                      </a:r>
                      <a:endParaRPr lang="zh-CN" sz="1050" kern="100">
                        <a:effectLst/>
                        <a:latin typeface="Times New Roman" charset="0"/>
                        <a:ea typeface="宋体" charset="0"/>
                      </a:endParaRPr>
                    </a:p>
                    <a:p>
                      <a:pPr algn="just">
                        <a:spcAft>
                          <a:spcPts val="0"/>
                        </a:spcAft>
                      </a:pPr>
                      <a:r>
                        <a:rPr lang="zh-CN" sz="1050" kern="100">
                          <a:effectLst/>
                          <a:latin typeface="Times New Roman" charset="0"/>
                          <a:ea typeface="宋体" charset="0"/>
                        </a:rPr>
                        <a:t>汉娜：</a:t>
                      </a:r>
                      <a:r>
                        <a:rPr lang="en-US" sz="1050" kern="100">
                          <a:effectLst/>
                          <a:latin typeface="Times New Roman" charset="0"/>
                          <a:ea typeface="宋体" charset="0"/>
                        </a:rPr>
                        <a:t>transliteration; </a:t>
                      </a:r>
                      <a:r>
                        <a:rPr lang="zh-CN" sz="1050" kern="100">
                          <a:effectLst/>
                          <a:latin typeface="Times New Roman" charset="0"/>
                          <a:ea typeface="宋体" charset="0"/>
                        </a:rPr>
                        <a:t>娜：</a:t>
                      </a:r>
                      <a:r>
                        <a:rPr lang="en-US" sz="1050" kern="100">
                          <a:effectLst/>
                          <a:latin typeface="Times New Roman" charset="0"/>
                          <a:ea typeface="宋体" charset="0"/>
                        </a:rPr>
                        <a:t>fascinating</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extLst>
                  <a:ext uri="{0D108BD9-81ED-4DB2-BD59-A6C34878D82A}">
                    <a16:rowId xmlns:a16="http://schemas.microsoft.com/office/drawing/2014/main" val="10005"/>
                  </a:ext>
                </a:extLst>
              </a:tr>
              <a:tr h="383404">
                <a:tc>
                  <a:txBody>
                    <a:bodyPr/>
                    <a:lstStyle/>
                    <a:p>
                      <a:pPr algn="just">
                        <a:spcAft>
                          <a:spcPts val="0"/>
                        </a:spcAft>
                      </a:pPr>
                      <a:r>
                        <a:rPr lang="en-US" sz="1050" kern="100">
                          <a:effectLst/>
                          <a:latin typeface="Times New Roman" charset="0"/>
                          <a:ea typeface="宋体" charset="0"/>
                        </a:rPr>
                        <a:t>Alex</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tc>
                  <a:txBody>
                    <a:bodyPr/>
                    <a:lstStyle/>
                    <a:p>
                      <a:pPr algn="just">
                        <a:spcAft>
                          <a:spcPts val="0"/>
                        </a:spcAft>
                      </a:pPr>
                      <a:r>
                        <a:rPr lang="en-US" sz="1050" kern="100">
                          <a:effectLst/>
                          <a:latin typeface="Times New Roman" charset="0"/>
                          <a:ea typeface="宋体" charset="0"/>
                        </a:rPr>
                        <a:t>Peters</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tc>
                  <a:txBody>
                    <a:bodyPr/>
                    <a:lstStyle/>
                    <a:p>
                      <a:pPr algn="just">
                        <a:spcAft>
                          <a:spcPts val="0"/>
                        </a:spcAft>
                      </a:pPr>
                      <a:r>
                        <a:rPr lang="en-US" sz="1000" b="1" kern="0">
                          <a:effectLst/>
                          <a:latin typeface="宋体" charset="0"/>
                          <a:ea typeface="宋体" charset="0"/>
                          <a:cs typeface="Courier New" charset="0"/>
                        </a:rPr>
                        <a:t>Páng' Àilín</a:t>
                      </a:r>
                      <a:endParaRPr lang="zh-CN" sz="1050" kern="100">
                        <a:effectLst/>
                        <a:latin typeface="Times New Roman" charset="0"/>
                        <a:ea typeface="宋体" charset="0"/>
                      </a:endParaRPr>
                    </a:p>
                    <a:p>
                      <a:pPr algn="just">
                        <a:spcAft>
                          <a:spcPts val="0"/>
                        </a:spcAft>
                      </a:pPr>
                      <a:r>
                        <a:rPr lang="zh-CN" sz="1050" kern="100">
                          <a:effectLst/>
                          <a:latin typeface="Times New Roman" charset="0"/>
                          <a:ea typeface="宋体" charset="0"/>
                        </a:rPr>
                        <a:t>庞爱林</a:t>
                      </a:r>
                    </a:p>
                  </a:txBody>
                  <a:tcPr marL="68580" marR="68580" marT="0" marB="0">
                    <a:lnL>
                      <a:noFill/>
                    </a:lnL>
                    <a:lnR>
                      <a:noFill/>
                    </a:lnR>
                    <a:lnT>
                      <a:noFill/>
                    </a:lnT>
                    <a:lnB>
                      <a:noFill/>
                    </a:lnB>
                    <a:solidFill>
                      <a:srgbClr val="FFFFFF"/>
                    </a:solidFill>
                  </a:tcPr>
                </a:tc>
                <a:tc>
                  <a:txBody>
                    <a:bodyPr/>
                    <a:lstStyle/>
                    <a:p>
                      <a:pPr algn="just">
                        <a:spcAft>
                          <a:spcPts val="0"/>
                        </a:spcAft>
                      </a:pPr>
                      <a:r>
                        <a:rPr lang="zh-CN" sz="1050" kern="100">
                          <a:effectLst/>
                          <a:latin typeface="Times New Roman" charset="0"/>
                          <a:ea typeface="宋体" charset="0"/>
                        </a:rPr>
                        <a:t>庞</a:t>
                      </a:r>
                      <a:r>
                        <a:rPr lang="en-US" sz="1050" kern="100">
                          <a:effectLst/>
                          <a:latin typeface="Times New Roman" charset="0"/>
                          <a:ea typeface="宋体" charset="0"/>
                        </a:rPr>
                        <a:t>: Surname, huge</a:t>
                      </a:r>
                      <a:endParaRPr lang="zh-CN" sz="1050" kern="100">
                        <a:effectLst/>
                        <a:latin typeface="Times New Roman" charset="0"/>
                        <a:ea typeface="宋体" charset="0"/>
                      </a:endParaRPr>
                    </a:p>
                    <a:p>
                      <a:pPr algn="just">
                        <a:spcAft>
                          <a:spcPts val="0"/>
                        </a:spcAft>
                      </a:pPr>
                      <a:r>
                        <a:rPr lang="zh-CN" sz="1050" kern="100">
                          <a:effectLst/>
                          <a:latin typeface="Times New Roman" charset="0"/>
                          <a:ea typeface="宋体" charset="0"/>
                        </a:rPr>
                        <a:t>爱：</a:t>
                      </a:r>
                      <a:r>
                        <a:rPr lang="en-US" sz="1050" kern="100">
                          <a:effectLst/>
                          <a:latin typeface="Times New Roman" charset="0"/>
                          <a:ea typeface="宋体" charset="0"/>
                        </a:rPr>
                        <a:t>love; </a:t>
                      </a:r>
                      <a:r>
                        <a:rPr lang="zh-CN" sz="1050" kern="100">
                          <a:effectLst/>
                          <a:latin typeface="Times New Roman" charset="0"/>
                          <a:ea typeface="宋体" charset="0"/>
                        </a:rPr>
                        <a:t>林</a:t>
                      </a:r>
                      <a:r>
                        <a:rPr lang="en-US" sz="1050" kern="100">
                          <a:effectLst/>
                          <a:latin typeface="Times New Roman" charset="0"/>
                          <a:ea typeface="宋体" charset="0"/>
                        </a:rPr>
                        <a:t>: forest</a:t>
                      </a:r>
                      <a:endParaRPr lang="zh-CN" sz="1050" kern="100">
                        <a:effectLst/>
                        <a:latin typeface="Times New Roman" charset="0"/>
                        <a:ea typeface="宋体" charset="0"/>
                      </a:endParaRPr>
                    </a:p>
                  </a:txBody>
                  <a:tcPr marL="68580" marR="68580" marT="0" marB="0">
                    <a:lnL>
                      <a:noFill/>
                    </a:lnL>
                    <a:lnR>
                      <a:noFill/>
                    </a:lnR>
                    <a:lnT>
                      <a:noFill/>
                    </a:lnT>
                    <a:lnB>
                      <a:noFill/>
                    </a:lnB>
                    <a:solidFill>
                      <a:srgbClr val="FFFFFF"/>
                    </a:solidFill>
                  </a:tcPr>
                </a:tc>
                <a:extLst>
                  <a:ext uri="{0D108BD9-81ED-4DB2-BD59-A6C34878D82A}">
                    <a16:rowId xmlns:a16="http://schemas.microsoft.com/office/drawing/2014/main" val="10006"/>
                  </a:ext>
                </a:extLst>
              </a:tr>
              <a:tr h="1718926">
                <a:tc>
                  <a:txBody>
                    <a:bodyPr/>
                    <a:lstStyle/>
                    <a:p>
                      <a:pPr algn="just">
                        <a:spcAft>
                          <a:spcPts val="0"/>
                        </a:spcAft>
                      </a:pPr>
                      <a:r>
                        <a:rPr lang="en-US" sz="1050" kern="100">
                          <a:effectLst/>
                          <a:latin typeface="Times New Roman" charset="0"/>
                          <a:ea typeface="宋体" charset="0"/>
                        </a:rPr>
                        <a:t>Bethan</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 </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 </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Saskia</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 </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Jack</a:t>
                      </a:r>
                      <a:endParaRPr lang="zh-CN" sz="1050" kern="100">
                        <a:effectLst/>
                        <a:latin typeface="Times New Roman" charset="0"/>
                        <a:ea typeface="宋体" charset="0"/>
                      </a:endParaRPr>
                    </a:p>
                  </a:txBody>
                  <a:tcPr marL="68580" marR="68580" marT="0" marB="0">
                    <a:lnL>
                      <a:noFill/>
                    </a:lnL>
                    <a:lnR>
                      <a:noFill/>
                    </a:lnR>
                    <a:lnT>
                      <a:noFill/>
                    </a:lnT>
                    <a:lnB w="28575" cap="flat" cmpd="sng" algn="ctr">
                      <a:solidFill>
                        <a:srgbClr val="000000"/>
                      </a:solidFill>
                      <a:prstDash val="solid"/>
                      <a:round/>
                      <a:headEnd type="none" w="med" len="med"/>
                      <a:tailEnd type="none" w="med" len="med"/>
                    </a:lnB>
                    <a:solidFill>
                      <a:srgbClr val="FFFFFF"/>
                    </a:solidFill>
                  </a:tcPr>
                </a:tc>
                <a:tc>
                  <a:txBody>
                    <a:bodyPr/>
                    <a:lstStyle/>
                    <a:p>
                      <a:pPr algn="just">
                        <a:spcAft>
                          <a:spcPts val="0"/>
                        </a:spcAft>
                      </a:pPr>
                      <a:r>
                        <a:rPr lang="en-US" sz="1050" kern="100">
                          <a:effectLst/>
                          <a:latin typeface="Times New Roman" charset="0"/>
                          <a:ea typeface="宋体" charset="0"/>
                        </a:rPr>
                        <a:t>Crowden</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 </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 </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Davies</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 </a:t>
                      </a:r>
                      <a:endParaRPr lang="zh-CN" sz="1050" kern="100">
                        <a:effectLst/>
                        <a:latin typeface="Times New Roman" charset="0"/>
                        <a:ea typeface="宋体" charset="0"/>
                      </a:endParaRPr>
                    </a:p>
                    <a:p>
                      <a:pPr algn="just">
                        <a:spcAft>
                          <a:spcPts val="0"/>
                        </a:spcAft>
                      </a:pPr>
                      <a:r>
                        <a:rPr lang="en-US" sz="1050" kern="100">
                          <a:effectLst/>
                          <a:latin typeface="Times New Roman" charset="0"/>
                          <a:ea typeface="宋体" charset="0"/>
                        </a:rPr>
                        <a:t>Bunett</a:t>
                      </a:r>
                      <a:endParaRPr lang="zh-CN" sz="1050" kern="100">
                        <a:effectLst/>
                        <a:latin typeface="Times New Roman" charset="0"/>
                        <a:ea typeface="宋体" charset="0"/>
                      </a:endParaRPr>
                    </a:p>
                  </a:txBody>
                  <a:tcPr marL="68580" marR="68580" marT="0" marB="0">
                    <a:lnL>
                      <a:noFill/>
                    </a:lnL>
                    <a:lnR>
                      <a:noFill/>
                    </a:lnR>
                    <a:lnT>
                      <a:noFill/>
                    </a:lnT>
                    <a:lnB w="28575" cap="flat" cmpd="sng" algn="ctr">
                      <a:solidFill>
                        <a:srgbClr val="000000"/>
                      </a:solidFill>
                      <a:prstDash val="solid"/>
                      <a:round/>
                      <a:headEnd type="none" w="med" len="med"/>
                      <a:tailEnd type="none" w="med" len="med"/>
                    </a:lnB>
                    <a:solidFill>
                      <a:srgbClr val="FFFFFF"/>
                    </a:solidFill>
                  </a:tcPr>
                </a:tc>
                <a:tc>
                  <a:txBody>
                    <a:bodyPr/>
                    <a:lstStyle/>
                    <a:p>
                      <a:pPr algn="just">
                        <a:spcAft>
                          <a:spcPts val="0"/>
                        </a:spcAft>
                      </a:pPr>
                      <a:r>
                        <a:rPr lang="en-US" sz="1000" b="1" kern="0">
                          <a:effectLst/>
                          <a:latin typeface="宋体" charset="0"/>
                          <a:ea typeface="宋体" charset="0"/>
                          <a:cs typeface="Courier New" charset="0"/>
                        </a:rPr>
                        <a:t>Kē Běichén</a:t>
                      </a:r>
                      <a:endParaRPr lang="zh-CN" sz="1050" kern="100">
                        <a:effectLst/>
                        <a:latin typeface="Times New Roman" charset="0"/>
                        <a:ea typeface="宋体" charset="0"/>
                      </a:endParaRPr>
                    </a:p>
                    <a:p>
                      <a:pPr algn="just">
                        <a:spcAft>
                          <a:spcPts val="0"/>
                        </a:spcAft>
                      </a:pPr>
                      <a:r>
                        <a:rPr lang="zh-CN" sz="1050" kern="100">
                          <a:effectLst/>
                          <a:latin typeface="Times New Roman" charset="0"/>
                          <a:ea typeface="宋体" charset="0"/>
                        </a:rPr>
                        <a:t>柯北辰</a:t>
                      </a:r>
                    </a:p>
                    <a:p>
                      <a:pPr algn="just">
                        <a:spcAft>
                          <a:spcPts val="0"/>
                        </a:spcAft>
                      </a:pPr>
                      <a:r>
                        <a:rPr lang="en-US" sz="1050" kern="100">
                          <a:effectLst/>
                          <a:latin typeface="Times New Roman" charset="0"/>
                          <a:ea typeface="宋体" charset="0"/>
                        </a:rPr>
                        <a:t> </a:t>
                      </a:r>
                      <a:endParaRPr lang="zh-CN" sz="1050" kern="100">
                        <a:effectLst/>
                        <a:latin typeface="Times New Roman" charset="0"/>
                        <a:ea typeface="宋体" charset="0"/>
                      </a:endParaRPr>
                    </a:p>
                    <a:p>
                      <a:pPr algn="just">
                        <a:spcAft>
                          <a:spcPts val="0"/>
                        </a:spcAft>
                      </a:pPr>
                      <a:r>
                        <a:rPr lang="en-US" sz="1000" b="1" kern="0">
                          <a:effectLst/>
                          <a:latin typeface="宋体" charset="0"/>
                          <a:ea typeface="宋体" charset="0"/>
                          <a:cs typeface="Courier New" charset="0"/>
                        </a:rPr>
                        <a:t>Dèng Qíyǎ</a:t>
                      </a:r>
                      <a:endParaRPr lang="zh-CN" sz="1050" kern="100">
                        <a:effectLst/>
                        <a:latin typeface="Times New Roman" charset="0"/>
                        <a:ea typeface="宋体" charset="0"/>
                      </a:endParaRPr>
                    </a:p>
                    <a:p>
                      <a:pPr algn="just">
                        <a:spcAft>
                          <a:spcPts val="0"/>
                        </a:spcAft>
                      </a:pPr>
                      <a:r>
                        <a:rPr lang="zh-CN" sz="1050" kern="100">
                          <a:effectLst/>
                          <a:latin typeface="Times New Roman" charset="0"/>
                          <a:ea typeface="宋体" charset="0"/>
                        </a:rPr>
                        <a:t>邓琪雅</a:t>
                      </a:r>
                    </a:p>
                    <a:p>
                      <a:pPr algn="l">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US" sz="1000" b="1" kern="0">
                          <a:effectLst/>
                          <a:latin typeface="宋体" charset="0"/>
                          <a:ea typeface="宋体" charset="0"/>
                          <a:cs typeface="Courier New" charset="0"/>
                        </a:rPr>
                        <a:t>Bó Jié</a:t>
                      </a:r>
                      <a:endParaRPr lang="zh-CN" sz="1050" kern="100">
                        <a:effectLst/>
                        <a:latin typeface="Times New Roman" charset="0"/>
                        <a:ea typeface="宋体" charset="0"/>
                      </a:endParaRPr>
                    </a:p>
                    <a:p>
                      <a:pPr algn="just">
                        <a:spcAft>
                          <a:spcPts val="0"/>
                        </a:spcAft>
                      </a:pPr>
                      <a:r>
                        <a:rPr lang="zh-CN" sz="1050" kern="100">
                          <a:effectLst/>
                          <a:latin typeface="Times New Roman" charset="0"/>
                          <a:ea typeface="宋体" charset="0"/>
                        </a:rPr>
                        <a:t>伯杰</a:t>
                      </a:r>
                    </a:p>
                  </a:txBody>
                  <a:tcPr marL="68580" marR="68580" marT="0" marB="0">
                    <a:lnL>
                      <a:noFill/>
                    </a:lnL>
                    <a:lnR>
                      <a:noFill/>
                    </a:lnR>
                    <a:lnT>
                      <a:noFill/>
                    </a:lnT>
                    <a:lnB w="28575" cap="flat" cmpd="sng" algn="ctr">
                      <a:solidFill>
                        <a:srgbClr val="000000"/>
                      </a:solidFill>
                      <a:prstDash val="solid"/>
                      <a:round/>
                      <a:headEnd type="none" w="med" len="med"/>
                      <a:tailEnd type="none" w="med" len="med"/>
                    </a:lnB>
                    <a:solidFill>
                      <a:srgbClr val="FFFFFF"/>
                    </a:solidFill>
                  </a:tcPr>
                </a:tc>
                <a:tc>
                  <a:txBody>
                    <a:bodyPr/>
                    <a:lstStyle/>
                    <a:p>
                      <a:pPr algn="just">
                        <a:spcAft>
                          <a:spcPts val="0"/>
                        </a:spcAft>
                      </a:pPr>
                      <a:r>
                        <a:rPr lang="zh-CN" sz="1050" kern="100" dirty="0">
                          <a:effectLst/>
                          <a:latin typeface="Times New Roman" charset="0"/>
                          <a:ea typeface="宋体" charset="0"/>
                        </a:rPr>
                        <a:t>柯</a:t>
                      </a:r>
                      <a:r>
                        <a:rPr lang="en-US" sz="1050" kern="100" dirty="0">
                          <a:effectLst/>
                          <a:latin typeface="Times New Roman" charset="0"/>
                          <a:ea typeface="宋体" charset="0"/>
                        </a:rPr>
                        <a:t>: Surname,</a:t>
                      </a:r>
                      <a:endParaRPr lang="zh-CN" sz="1050" kern="100" dirty="0">
                        <a:effectLst/>
                        <a:latin typeface="Times New Roman" charset="0"/>
                        <a:ea typeface="宋体" charset="0"/>
                      </a:endParaRPr>
                    </a:p>
                    <a:p>
                      <a:pPr algn="just">
                        <a:spcAft>
                          <a:spcPts val="0"/>
                        </a:spcAft>
                      </a:pPr>
                      <a:r>
                        <a:rPr lang="zh-CN" sz="1050" kern="100" dirty="0">
                          <a:effectLst/>
                          <a:latin typeface="Times New Roman" charset="0"/>
                          <a:ea typeface="宋体" charset="0"/>
                        </a:rPr>
                        <a:t>北辰</a:t>
                      </a:r>
                      <a:r>
                        <a:rPr lang="en-US" sz="1050" kern="100" dirty="0">
                          <a:effectLst/>
                          <a:latin typeface="Times New Roman" charset="0"/>
                          <a:ea typeface="宋体" charset="0"/>
                        </a:rPr>
                        <a:t>:Polaris, a metaphor for a king or a respected person in Chinese culture</a:t>
                      </a:r>
                      <a:endParaRPr lang="zh-CN" sz="1050" kern="100" dirty="0">
                        <a:effectLst/>
                        <a:latin typeface="Times New Roman" charset="0"/>
                        <a:ea typeface="宋体" charset="0"/>
                      </a:endParaRPr>
                    </a:p>
                    <a:p>
                      <a:pPr algn="just">
                        <a:spcAft>
                          <a:spcPts val="0"/>
                        </a:spcAft>
                      </a:pPr>
                      <a:r>
                        <a:rPr lang="zh-CN" sz="1050" kern="100" dirty="0">
                          <a:effectLst/>
                          <a:latin typeface="Times New Roman" charset="0"/>
                          <a:ea typeface="宋体" charset="0"/>
                        </a:rPr>
                        <a:t>邓</a:t>
                      </a:r>
                      <a:r>
                        <a:rPr lang="en-US" sz="1050" kern="100" dirty="0">
                          <a:effectLst/>
                          <a:latin typeface="Times New Roman" charset="0"/>
                          <a:ea typeface="宋体" charset="0"/>
                        </a:rPr>
                        <a:t>: Surname,</a:t>
                      </a:r>
                      <a:endParaRPr lang="zh-CN" sz="1050" kern="100" dirty="0">
                        <a:effectLst/>
                        <a:latin typeface="Times New Roman" charset="0"/>
                        <a:ea typeface="宋体" charset="0"/>
                      </a:endParaRPr>
                    </a:p>
                    <a:p>
                      <a:pPr algn="just">
                        <a:spcAft>
                          <a:spcPts val="0"/>
                        </a:spcAft>
                      </a:pPr>
                      <a:r>
                        <a:rPr lang="zh-CN" sz="1050" kern="100" dirty="0">
                          <a:effectLst/>
                          <a:latin typeface="Times New Roman" charset="0"/>
                          <a:ea typeface="宋体" charset="0"/>
                        </a:rPr>
                        <a:t>琪</a:t>
                      </a:r>
                      <a:r>
                        <a:rPr lang="en-US" sz="1050" kern="100" dirty="0">
                          <a:effectLst/>
                          <a:latin typeface="Times New Roman" charset="0"/>
                          <a:ea typeface="宋体" charset="0"/>
                        </a:rPr>
                        <a:t>:fine jade </a:t>
                      </a:r>
                      <a:r>
                        <a:rPr lang="zh-CN" sz="1050" kern="100" dirty="0">
                          <a:effectLst/>
                          <a:latin typeface="Times New Roman" charset="0"/>
                          <a:ea typeface="宋体" charset="0"/>
                        </a:rPr>
                        <a:t>雅</a:t>
                      </a:r>
                      <a:r>
                        <a:rPr lang="en-US" sz="1050" kern="100" dirty="0">
                          <a:effectLst/>
                          <a:latin typeface="Times New Roman" charset="0"/>
                          <a:ea typeface="宋体" charset="0"/>
                        </a:rPr>
                        <a:t>:elegant</a:t>
                      </a:r>
                      <a:endParaRPr lang="zh-CN" sz="1050" kern="100" dirty="0">
                        <a:effectLst/>
                        <a:latin typeface="Times New Roman" charset="0"/>
                        <a:ea typeface="宋体" charset="0"/>
                      </a:endParaRPr>
                    </a:p>
                    <a:p>
                      <a:pPr algn="just">
                        <a:spcAft>
                          <a:spcPts val="0"/>
                        </a:spcAft>
                      </a:pPr>
                      <a:r>
                        <a:rPr lang="zh-CN" sz="1050" kern="100" dirty="0">
                          <a:effectLst/>
                          <a:latin typeface="Times New Roman" charset="0"/>
                          <a:ea typeface="宋体" charset="0"/>
                        </a:rPr>
                        <a:t>伯</a:t>
                      </a:r>
                      <a:r>
                        <a:rPr lang="en-US" sz="1050" kern="100" dirty="0">
                          <a:effectLst/>
                          <a:latin typeface="Times New Roman" charset="0"/>
                          <a:ea typeface="宋体" charset="0"/>
                        </a:rPr>
                        <a:t>: Surname, senior, the first of brothers/peers</a:t>
                      </a:r>
                      <a:endParaRPr lang="zh-CN" sz="1050" kern="100" dirty="0">
                        <a:effectLst/>
                        <a:latin typeface="Times New Roman" charset="0"/>
                        <a:ea typeface="宋体" charset="0"/>
                      </a:endParaRPr>
                    </a:p>
                    <a:p>
                      <a:pPr algn="just">
                        <a:spcAft>
                          <a:spcPts val="0"/>
                        </a:spcAft>
                      </a:pPr>
                      <a:r>
                        <a:rPr lang="zh-CN" sz="1050" kern="100" dirty="0">
                          <a:effectLst/>
                          <a:latin typeface="Times New Roman" charset="0"/>
                          <a:ea typeface="宋体" charset="0"/>
                        </a:rPr>
                        <a:t>杰</a:t>
                      </a:r>
                      <a:r>
                        <a:rPr lang="en-US" sz="1050" kern="100" dirty="0">
                          <a:effectLst/>
                          <a:latin typeface="Times New Roman" charset="0"/>
                          <a:ea typeface="宋体" charset="0"/>
                        </a:rPr>
                        <a:t>:outstanding, outstanding person, hero, masterpieces</a:t>
                      </a:r>
                      <a:endParaRPr lang="zh-CN" sz="1050" kern="100" dirty="0">
                        <a:effectLst/>
                        <a:latin typeface="Times New Roman" charset="0"/>
                        <a:ea typeface="宋体" charset="0"/>
                      </a:endParaRPr>
                    </a:p>
                  </a:txBody>
                  <a:tcPr marL="68580" marR="68580" marT="0" marB="0">
                    <a:lnL>
                      <a:noFill/>
                    </a:lnL>
                    <a:lnR>
                      <a:noFill/>
                    </a:lnR>
                    <a:lnT>
                      <a:noFill/>
                    </a:lnT>
                    <a:lnB w="2857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729984261"/>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73</TotalTime>
  <Words>2619</Words>
  <Application>Microsoft Office PowerPoint</Application>
  <PresentationFormat>Widescreen</PresentationFormat>
  <Paragraphs>447</Paragraphs>
  <Slides>50</Slides>
  <Notes>2</Notes>
  <HiddenSlides>0</HiddenSlides>
  <MMClips>1</MMClips>
  <ScaleCrop>false</ScaleCrop>
  <HeadingPairs>
    <vt:vector size="8" baseType="variant">
      <vt:variant>
        <vt:lpstr>Fonts Used</vt:lpstr>
      </vt:variant>
      <vt:variant>
        <vt:i4>20</vt:i4>
      </vt:variant>
      <vt:variant>
        <vt:lpstr>Theme</vt:lpstr>
      </vt:variant>
      <vt:variant>
        <vt:i4>1</vt:i4>
      </vt:variant>
      <vt:variant>
        <vt:lpstr>Embedded OLE Servers</vt:lpstr>
      </vt:variant>
      <vt:variant>
        <vt:i4>1</vt:i4>
      </vt:variant>
      <vt:variant>
        <vt:lpstr>Slide Titles</vt:lpstr>
      </vt:variant>
      <vt:variant>
        <vt:i4>50</vt:i4>
      </vt:variant>
    </vt:vector>
  </HeadingPairs>
  <TitlesOfParts>
    <vt:vector size="72" baseType="lpstr">
      <vt:lpstr>Arial Unicode MS</vt:lpstr>
      <vt:lpstr>等线</vt:lpstr>
      <vt:lpstr>方正舒体</vt:lpstr>
      <vt:lpstr>方正姚体</vt:lpstr>
      <vt:lpstr>楷体_GB2312</vt:lpstr>
      <vt:lpstr>微软雅黑</vt:lpstr>
      <vt:lpstr>宋体</vt:lpstr>
      <vt:lpstr>华文隶书</vt:lpstr>
      <vt:lpstr>华文新魏</vt:lpstr>
      <vt:lpstr>楷体</vt:lpstr>
      <vt:lpstr>Arial</vt:lpstr>
      <vt:lpstr>Calibri</vt:lpstr>
      <vt:lpstr>Comic Sans MS</vt:lpstr>
      <vt:lpstr>Courier New</vt:lpstr>
      <vt:lpstr>Tahoma</vt:lpstr>
      <vt:lpstr>Times</vt:lpstr>
      <vt:lpstr>Times New Roman</vt:lpstr>
      <vt:lpstr>Trebuchet MS</vt:lpstr>
      <vt:lpstr>Wingdings</vt:lpstr>
      <vt:lpstr>Wingdings 3</vt:lpstr>
      <vt:lpstr>Facet</vt:lpstr>
      <vt:lpstr>Image</vt:lpstr>
      <vt:lpstr>生存汉语 Survival Chinese</vt:lpstr>
      <vt:lpstr>PowerPoint Presentation</vt:lpstr>
      <vt:lpstr>目录页</vt:lpstr>
      <vt:lpstr>The Origin of Chinese Character</vt:lpstr>
      <vt:lpstr>  汉字的发展 the development of Chinese characters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Evolution of Chinese Character</vt:lpstr>
      <vt:lpstr>The example of evolution</vt:lpstr>
      <vt:lpstr>An Exercise: Find Correspondence</vt:lpstr>
      <vt:lpstr>An Exercise: Find Correspondence (Answer)</vt:lpstr>
      <vt:lpstr>The Structure of Chinese Characters I</vt:lpstr>
      <vt:lpstr>The Structure of Chinese Characters II</vt:lpstr>
      <vt:lpstr>Stokes of Chinese Characters</vt:lpstr>
      <vt:lpstr>8 basic stokes</vt:lpstr>
      <vt:lpstr>The Stoke Sequence</vt:lpstr>
      <vt:lpstr>汉语（chinese）</vt:lpstr>
      <vt:lpstr>How many Chinese characters?</vt:lpstr>
      <vt:lpstr>The word and sentence  composition</vt:lpstr>
      <vt:lpstr>                    Shūfǎ                      书法 Calligraphy</vt:lpstr>
      <vt:lpstr>PowerPoint Presentation</vt:lpstr>
      <vt:lpstr>PowerPoint Presentation</vt:lpstr>
      <vt:lpstr>Seal Script（篆书Zhuànshū） can also be called as “Script of Qin”, including “Dazhuan（大篆）”and “Xiaozhuan（小篆）”. At the beginning of the Qin Dynasty, The First Emperor contended the idea that the written script should be standardized in form because the character forms were different from area to area in Zhou times. It was said that Li Si（李斯）compiled and The Script emerged finally. </vt:lpstr>
      <vt:lpstr>PowerPoint Presentation</vt:lpstr>
      <vt:lpstr>PowerPoint Presentation</vt:lpstr>
      <vt:lpstr>PowerPoint Presentation</vt:lpstr>
      <vt:lpstr>Cursive script     草书</vt:lpstr>
      <vt:lpstr>PowerPoint Presentation</vt:lpstr>
      <vt:lpstr>PowerPoint Presentation</vt:lpstr>
      <vt:lpstr>Calligraphy and Dancing</vt:lpstr>
      <vt:lpstr>Summary</vt:lpstr>
      <vt:lpstr>PowerPoint Presentation</vt:lpstr>
      <vt:lpstr>凸 protrude</vt:lpstr>
      <vt:lpstr>你</vt:lpstr>
      <vt:lpstr>中</vt:lpstr>
      <vt:lpstr>PowerPoint Presentation</vt:lpstr>
      <vt:lpstr>Chinese name</vt:lpstr>
      <vt:lpstr>Student list and Chinese name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Jing Quan</dc:creator>
  <cp:lastModifiedBy>Jing Quan</cp:lastModifiedBy>
  <cp:revision>14</cp:revision>
  <dcterms:created xsi:type="dcterms:W3CDTF">2019-02-15T15:33:08Z</dcterms:created>
  <dcterms:modified xsi:type="dcterms:W3CDTF">2019-02-18T15:47:18Z</dcterms:modified>
</cp:coreProperties>
</file>