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0" r:id="rId1"/>
  </p:sldMasterIdLst>
  <p:sldIdLst>
    <p:sldId id="256" r:id="rId2"/>
    <p:sldId id="257" r:id="rId3"/>
    <p:sldId id="258" r:id="rId4"/>
    <p:sldId id="263" r:id="rId5"/>
    <p:sldId id="259" r:id="rId6"/>
    <p:sldId id="262" r:id="rId7"/>
    <p:sldId id="260" r:id="rId8"/>
    <p:sldId id="265" r:id="rId9"/>
    <p:sldId id="272" r:id="rId10"/>
    <p:sldId id="273" r:id="rId11"/>
    <p:sldId id="274" r:id="rId12"/>
    <p:sldId id="276" r:id="rId13"/>
    <p:sldId id="277" r:id="rId14"/>
    <p:sldId id="279" r:id="rId15"/>
    <p:sldId id="267" r:id="rId16"/>
    <p:sldId id="268" r:id="rId17"/>
    <p:sldId id="270" r:id="rId18"/>
    <p:sldId id="278" r:id="rId19"/>
    <p:sldId id="266" r:id="rId20"/>
    <p:sldId id="269" r:id="rId21"/>
    <p:sldId id="271" r:id="rId22"/>
    <p:sldId id="261"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2" d="100"/>
          <a:sy n="62" d="100"/>
        </p:scale>
        <p:origin x="804"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anda Lewis" userId="0ec6d2dedbc417c4" providerId="LiveId" clId="{29A50076-CF84-4911-A340-C93DB9FC2538}"/>
    <pc:docChg chg="undo modSld">
      <pc:chgData name="Amanda Lewis" userId="0ec6d2dedbc417c4" providerId="LiveId" clId="{29A50076-CF84-4911-A340-C93DB9FC2538}" dt="2021-01-18T22:00:10.013" v="26" actId="6549"/>
      <pc:docMkLst>
        <pc:docMk/>
      </pc:docMkLst>
      <pc:sldChg chg="modSp">
        <pc:chgData name="Amanda Lewis" userId="0ec6d2dedbc417c4" providerId="LiveId" clId="{29A50076-CF84-4911-A340-C93DB9FC2538}" dt="2021-01-18T22:00:10.013" v="26" actId="6549"/>
        <pc:sldMkLst>
          <pc:docMk/>
          <pc:sldMk cId="360829640" sldId="268"/>
        </pc:sldMkLst>
        <pc:spChg chg="mod">
          <ac:chgData name="Amanda Lewis" userId="0ec6d2dedbc417c4" providerId="LiveId" clId="{29A50076-CF84-4911-A340-C93DB9FC2538}" dt="2021-01-18T22:00:10.013" v="26" actId="6549"/>
          <ac:spMkLst>
            <pc:docMk/>
            <pc:sldMk cId="360829640" sldId="268"/>
            <ac:spMk id="3" creationId="{A0B27265-58B8-4C21-9D65-CA91E44A71E2}"/>
          </ac:spMkLst>
        </pc:spChg>
      </pc:sldChg>
      <pc:sldChg chg="modSp">
        <pc:chgData name="Amanda Lewis" userId="0ec6d2dedbc417c4" providerId="LiveId" clId="{29A50076-CF84-4911-A340-C93DB9FC2538}" dt="2021-01-18T21:51:38.248" v="0" actId="1076"/>
        <pc:sldMkLst>
          <pc:docMk/>
          <pc:sldMk cId="4018360522" sldId="270"/>
        </pc:sldMkLst>
        <pc:spChg chg="mod">
          <ac:chgData name="Amanda Lewis" userId="0ec6d2dedbc417c4" providerId="LiveId" clId="{29A50076-CF84-4911-A340-C93DB9FC2538}" dt="2021-01-18T21:51:38.248" v="0" actId="1076"/>
          <ac:spMkLst>
            <pc:docMk/>
            <pc:sldMk cId="4018360522" sldId="270"/>
            <ac:spMk id="2" creationId="{8C931C16-FAB2-4F67-A20D-28D50ED2CCA7}"/>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607842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111080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1544666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1/18/2021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2889724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1/18/2021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0335409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1/18/2021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6867229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1/18/2021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3548875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6452619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2887009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1101782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8364684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1/18/2021</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3971613005"/>
      </p:ext>
    </p:extLst>
  </p:cSld>
  <p:clrMap bg1="lt1" tx1="dk1" bg2="lt2" tx2="dk2" accent1="accent1" accent2="accent2" accent3="accent3" accent4="accent4" accent5="accent5" accent6="accent6" hlink="hlink" folHlink="folHlink"/>
  <p:sldLayoutIdLst>
    <p:sldLayoutId id="2147483831" r:id="rId1"/>
    <p:sldLayoutId id="2147483832" r:id="rId2"/>
    <p:sldLayoutId id="2147483833" r:id="rId3"/>
    <p:sldLayoutId id="2147483834" r:id="rId4"/>
    <p:sldLayoutId id="2147483835" r:id="rId5"/>
    <p:sldLayoutId id="2147483836" r:id="rId6"/>
    <p:sldLayoutId id="2147483837" r:id="rId7"/>
    <p:sldLayoutId id="2147483838" r:id="rId8"/>
    <p:sldLayoutId id="2147483839" r:id="rId9"/>
    <p:sldLayoutId id="2147483840" r:id="rId10"/>
    <p:sldLayoutId id="214748384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2.xml"/><Relationship Id="rId1" Type="http://schemas.openxmlformats.org/officeDocument/2006/relationships/video" Target="https://www.youtube.com/embed/4uPJDA_bY80?list=PLAIbhBQkDtYYpFVomFmn3yHmf1W55P5k5" TargetMode="Externa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hyperlink" Target="https://www.instagram.com/lnydp/" TargetMode="External"/><Relationship Id="rId2" Type="http://schemas.openxmlformats.org/officeDocument/2006/relationships/hyperlink" Target="https://www.facebook.com/Lnydp" TargetMode="External"/><Relationship Id="rId1" Type="http://schemas.openxmlformats.org/officeDocument/2006/relationships/slideLayout" Target="../slideLayouts/slideLayout2.xml"/><Relationship Id="rId6" Type="http://schemas.openxmlformats.org/officeDocument/2006/relationships/hyperlink" Target="https://www.themsrgroup.com/customer-experience-management/whats-the-difference-between-customer-experience-customer-satisfaction/" TargetMode="External"/><Relationship Id="rId5" Type="http://schemas.openxmlformats.org/officeDocument/2006/relationships/hyperlink" Target="https://www.emarketer.com/content/the-rise-of-virtual-business-events" TargetMode="External"/><Relationship Id="rId4" Type="http://schemas.openxmlformats.org/officeDocument/2006/relationships/hyperlink" Target="http://files.londonandpartners.com/l-and-p/assets/media/eventsreport.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 name="Picture 3" descr="A picture containing curtain, indoor, table, desk&#10;&#10;Description automatically generated">
            <a:extLst>
              <a:ext uri="{FF2B5EF4-FFF2-40B4-BE49-F238E27FC236}">
                <a16:creationId xmlns:a16="http://schemas.microsoft.com/office/drawing/2014/main" id="{6D012094-67EB-432E-BA30-F2B94BCA3FEA}"/>
              </a:ext>
            </a:extLst>
          </p:cNvPr>
          <p:cNvPicPr>
            <a:picLocks noChangeAspect="1"/>
          </p:cNvPicPr>
          <p:nvPr/>
        </p:nvPicPr>
        <p:blipFill rotWithShape="1">
          <a:blip r:embed="rId2"/>
          <a:srcRect l="696" r="696"/>
          <a:stretch/>
        </p:blipFill>
        <p:spPr>
          <a:xfrm>
            <a:off x="20" y="-2"/>
            <a:ext cx="12191980" cy="6858000"/>
          </a:xfrm>
          <a:prstGeom prst="rect">
            <a:avLst/>
          </a:prstGeom>
        </p:spPr>
      </p:pic>
      <p:sp>
        <p:nvSpPr>
          <p:cNvPr id="2" name="Title 1"/>
          <p:cNvSpPr>
            <a:spLocks noGrp="1"/>
          </p:cNvSpPr>
          <p:nvPr>
            <p:ph type="ctrTitle"/>
          </p:nvPr>
        </p:nvSpPr>
        <p:spPr>
          <a:xfrm>
            <a:off x="1726406" y="3432176"/>
            <a:ext cx="9144000" cy="2387600"/>
          </a:xfrm>
        </p:spPr>
        <p:txBody>
          <a:bodyPr>
            <a:normAutofit/>
          </a:bodyPr>
          <a:lstStyle/>
          <a:p>
            <a:r>
              <a:rPr lang="en-US">
                <a:solidFill>
                  <a:schemeClr val="bg1"/>
                </a:solidFill>
                <a:cs typeface="Calibri Light"/>
              </a:rPr>
              <a:t>London New Years Day Parade </a:t>
            </a:r>
          </a:p>
        </p:txBody>
      </p:sp>
      <p:sp>
        <p:nvSpPr>
          <p:cNvPr id="3" name="Subtitle 2"/>
          <p:cNvSpPr>
            <a:spLocks noGrp="1"/>
          </p:cNvSpPr>
          <p:nvPr>
            <p:ph type="subTitle" idx="1"/>
          </p:nvPr>
        </p:nvSpPr>
        <p:spPr>
          <a:xfrm>
            <a:off x="2012156" y="5876132"/>
            <a:ext cx="9144000" cy="1655762"/>
          </a:xfrm>
        </p:spPr>
        <p:txBody>
          <a:bodyPr vert="horz" lIns="91440" tIns="45720" rIns="91440" bIns="45720" rtlCol="0" anchor="t">
            <a:normAutofit/>
          </a:bodyPr>
          <a:lstStyle/>
          <a:p>
            <a:r>
              <a:rPr lang="en-US">
                <a:solidFill>
                  <a:schemeClr val="bg1"/>
                </a:solidFill>
                <a:cs typeface="Calibri"/>
              </a:rPr>
              <a:t>Amanda Lewis and Melissa Bourke</a:t>
            </a:r>
            <a:endParaRPr lang="en-US">
              <a:solidFill>
                <a:schemeClr val="bg1"/>
              </a:solidFill>
            </a:endParaRPr>
          </a:p>
        </p:txBody>
      </p:sp>
      <p:sp>
        <p:nvSpPr>
          <p:cNvPr id="4" name="TextBox 3">
            <a:extLst>
              <a:ext uri="{FF2B5EF4-FFF2-40B4-BE49-F238E27FC236}">
                <a16:creationId xmlns:a16="http://schemas.microsoft.com/office/drawing/2014/main" id="{87339346-A0EA-4430-B7F1-6147A81DFFBF}"/>
              </a:ext>
            </a:extLst>
          </p:cNvPr>
          <p:cNvSpPr txBox="1"/>
          <p:nvPr/>
        </p:nvSpPr>
        <p:spPr>
          <a:xfrm>
            <a:off x="8748712" y="6200774"/>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1"/>
                </a:solidFill>
              </a:rPr>
              <a:t>Image: LNYDP,2021</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8ED08A1D-4632-47AB-8832-C17BA00869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71DABE-BA94-4A73-9F48-C6073650D786}"/>
              </a:ext>
            </a:extLst>
          </p:cNvPr>
          <p:cNvSpPr>
            <a:spLocks noGrp="1"/>
          </p:cNvSpPr>
          <p:nvPr>
            <p:ph type="title"/>
          </p:nvPr>
        </p:nvSpPr>
        <p:spPr>
          <a:xfrm>
            <a:off x="1251677" y="662399"/>
            <a:ext cx="4357499" cy="1494000"/>
          </a:xfrm>
        </p:spPr>
        <p:txBody>
          <a:bodyPr anchor="t">
            <a:normAutofit/>
          </a:bodyPr>
          <a:lstStyle/>
          <a:p>
            <a:r>
              <a:rPr lang="en-US" b="1">
                <a:latin typeface="Arial"/>
                <a:cs typeface="Arial"/>
              </a:rPr>
              <a:t>Introduction</a:t>
            </a:r>
            <a:r>
              <a:rPr lang="en-US">
                <a:latin typeface="Arial"/>
                <a:cs typeface="Arial"/>
              </a:rPr>
              <a:t> </a:t>
            </a:r>
            <a:endParaRPr lang="en-US"/>
          </a:p>
        </p:txBody>
      </p:sp>
      <p:grpSp>
        <p:nvGrpSpPr>
          <p:cNvPr id="15" name="Group 14">
            <a:extLst>
              <a:ext uri="{FF2B5EF4-FFF2-40B4-BE49-F238E27FC236}">
                <a16:creationId xmlns:a16="http://schemas.microsoft.com/office/drawing/2014/main" id="{0075437B-93A1-4A73-812B-C5030CC2FFC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885825" cy="6858000"/>
            <a:chOff x="0" y="0"/>
            <a:chExt cx="885825" cy="6858000"/>
          </a:xfrm>
        </p:grpSpPr>
        <p:sp>
          <p:nvSpPr>
            <p:cNvPr id="16" name="Freeform 6">
              <a:extLst>
                <a:ext uri="{FF2B5EF4-FFF2-40B4-BE49-F238E27FC236}">
                  <a16:creationId xmlns:a16="http://schemas.microsoft.com/office/drawing/2014/main" id="{BB8505BE-2298-4E13-A7FB-2D05006D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rgbClr val="FFFFFF"/>
            </a:solidFill>
            <a:ln w="0">
              <a:noFill/>
              <a:prstDash val="solid"/>
              <a:round/>
              <a:headEnd/>
              <a:tailEnd/>
            </a:ln>
          </p:spPr>
        </p:sp>
        <p:sp>
          <p:nvSpPr>
            <p:cNvPr id="17" name="Freeform 6">
              <a:extLst>
                <a:ext uri="{FF2B5EF4-FFF2-40B4-BE49-F238E27FC236}">
                  <a16:creationId xmlns:a16="http://schemas.microsoft.com/office/drawing/2014/main" id="{6751C2C2-B295-4CDA-9112-A35D684DCB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lumMod val="50000"/>
                <a:alpha val="25000"/>
              </a:schemeClr>
            </a:solidFill>
            <a:ln w="0">
              <a:noFill/>
              <a:prstDash val="solid"/>
              <a:round/>
              <a:headEnd/>
              <a:tailEnd/>
            </a:ln>
          </p:spPr>
        </p:sp>
      </p:grpSp>
      <p:sp>
        <p:nvSpPr>
          <p:cNvPr id="6" name="Content Placeholder 5">
            <a:extLst>
              <a:ext uri="{FF2B5EF4-FFF2-40B4-BE49-F238E27FC236}">
                <a16:creationId xmlns:a16="http://schemas.microsoft.com/office/drawing/2014/main" id="{1FF20EF6-710C-4CD2-93A8-46C64411297F}"/>
              </a:ext>
            </a:extLst>
          </p:cNvPr>
          <p:cNvSpPr>
            <a:spLocks noGrp="1"/>
          </p:cNvSpPr>
          <p:nvPr>
            <p:ph idx="1"/>
          </p:nvPr>
        </p:nvSpPr>
        <p:spPr>
          <a:xfrm>
            <a:off x="1251678" y="2286000"/>
            <a:ext cx="4363595" cy="3844800"/>
          </a:xfrm>
        </p:spPr>
        <p:txBody>
          <a:bodyPr vert="horz" lIns="91440" tIns="45720" rIns="91440" bIns="45720" rtlCol="0" anchor="t">
            <a:normAutofit/>
          </a:bodyPr>
          <a:lstStyle/>
          <a:p>
            <a:pPr marL="285750" indent="-285750">
              <a:spcBef>
                <a:spcPts val="0"/>
              </a:spcBef>
              <a:spcAft>
                <a:spcPts val="600"/>
              </a:spcAft>
              <a:buFont typeface="Arial,Sans-Serif" pitchFamily="34" charset="0"/>
            </a:pPr>
            <a:r>
              <a:rPr lang="en-US" sz="1700">
                <a:solidFill>
                  <a:schemeClr val="tx1">
                    <a:alpha val="60000"/>
                  </a:schemeClr>
                </a:solidFill>
                <a:latin typeface="Arial"/>
                <a:ea typeface="+mn-lt"/>
                <a:cs typeface="+mn-lt"/>
              </a:rPr>
              <a:t>Annual Event held in London since 1986. </a:t>
            </a:r>
          </a:p>
          <a:p>
            <a:pPr marL="285750" indent="-285750">
              <a:spcBef>
                <a:spcPts val="0"/>
              </a:spcBef>
              <a:spcAft>
                <a:spcPts val="600"/>
              </a:spcAft>
              <a:buFont typeface="Arial,Sans-Serif" pitchFamily="34" charset="0"/>
            </a:pPr>
            <a:r>
              <a:rPr lang="en-US" sz="1700">
                <a:solidFill>
                  <a:schemeClr val="tx1">
                    <a:alpha val="60000"/>
                  </a:schemeClr>
                </a:solidFill>
                <a:latin typeface="Arial"/>
                <a:ea typeface="+mn-lt"/>
                <a:cs typeface="+mn-lt"/>
              </a:rPr>
              <a:t>500,000 Street Spectators </a:t>
            </a:r>
          </a:p>
          <a:p>
            <a:pPr marL="285750" indent="-285750">
              <a:spcBef>
                <a:spcPts val="0"/>
              </a:spcBef>
              <a:spcAft>
                <a:spcPts val="600"/>
              </a:spcAft>
              <a:buFont typeface="Arial,Sans-Serif" pitchFamily="34" charset="0"/>
            </a:pPr>
            <a:r>
              <a:rPr lang="en-US" sz="1700">
                <a:solidFill>
                  <a:schemeClr val="tx1">
                    <a:alpha val="60000"/>
                  </a:schemeClr>
                </a:solidFill>
                <a:latin typeface="Arial"/>
                <a:ea typeface="+mn-lt"/>
                <a:cs typeface="+mn-lt"/>
              </a:rPr>
              <a:t>300,000,000 TV audience 2019</a:t>
            </a:r>
          </a:p>
          <a:p>
            <a:pPr marL="285750" indent="-285750">
              <a:spcBef>
                <a:spcPts val="0"/>
              </a:spcBef>
              <a:spcAft>
                <a:spcPts val="600"/>
              </a:spcAft>
              <a:buFont typeface="Arial,Sans-Serif" pitchFamily="34" charset="0"/>
            </a:pPr>
            <a:r>
              <a:rPr lang="en-US" sz="1700">
                <a:solidFill>
                  <a:schemeClr val="tx1">
                    <a:alpha val="60000"/>
                  </a:schemeClr>
                </a:solidFill>
                <a:latin typeface="Arial"/>
                <a:ea typeface="+mn-lt"/>
                <a:cs typeface="+mn-lt"/>
              </a:rPr>
              <a:t>10,000 active roles</a:t>
            </a:r>
          </a:p>
          <a:p>
            <a:pPr marL="285750" indent="-285750">
              <a:spcBef>
                <a:spcPts val="0"/>
              </a:spcBef>
              <a:spcAft>
                <a:spcPts val="600"/>
              </a:spcAft>
              <a:buFont typeface="Arial,Sans-Serif" pitchFamily="34" charset="0"/>
            </a:pPr>
            <a:r>
              <a:rPr lang="en-US" sz="1700">
                <a:solidFill>
                  <a:schemeClr val="tx1">
                    <a:alpha val="60000"/>
                  </a:schemeClr>
                </a:solidFill>
                <a:latin typeface="Arial"/>
                <a:ea typeface="+mn-lt"/>
                <a:cs typeface="+mn-lt"/>
              </a:rPr>
              <a:t>Raised £2,000,000 for London based charities </a:t>
            </a:r>
          </a:p>
          <a:p>
            <a:pPr marL="285750" indent="-285750">
              <a:spcBef>
                <a:spcPts val="0"/>
              </a:spcBef>
              <a:spcAft>
                <a:spcPts val="600"/>
              </a:spcAft>
              <a:buFont typeface="Arial,Sans-Serif" pitchFamily="34" charset="0"/>
            </a:pPr>
            <a:r>
              <a:rPr lang="en-US" sz="1700">
                <a:solidFill>
                  <a:schemeClr val="tx1">
                    <a:alpha val="60000"/>
                  </a:schemeClr>
                </a:solidFill>
                <a:latin typeface="Arial"/>
                <a:ea typeface="+mn-lt"/>
                <a:cs typeface="+mn-lt"/>
              </a:rPr>
              <a:t>Free to spectate on the parade route. </a:t>
            </a:r>
          </a:p>
          <a:p>
            <a:pPr marL="285750" indent="-285750">
              <a:spcBef>
                <a:spcPts val="0"/>
              </a:spcBef>
              <a:spcAft>
                <a:spcPts val="600"/>
              </a:spcAft>
              <a:buFont typeface="Arial,Sans-Serif" pitchFamily="34" charset="0"/>
            </a:pPr>
            <a:r>
              <a:rPr lang="en-US" sz="1700">
                <a:solidFill>
                  <a:schemeClr val="tx1">
                    <a:alpha val="60000"/>
                  </a:schemeClr>
                </a:solidFill>
                <a:latin typeface="Arial"/>
                <a:ea typeface="+mn-lt"/>
                <a:cs typeface="+mn-lt"/>
              </a:rPr>
              <a:t>Grandstand tickets range £40-£125      </a:t>
            </a:r>
            <a:endParaRPr lang="en-US" sz="1700">
              <a:solidFill>
                <a:schemeClr val="tx1">
                  <a:alpha val="60000"/>
                </a:schemeClr>
              </a:solidFill>
              <a:latin typeface="Arial"/>
              <a:cs typeface="Arial"/>
            </a:endParaRPr>
          </a:p>
          <a:p>
            <a:pPr marL="0" indent="0">
              <a:spcBef>
                <a:spcPts val="0"/>
              </a:spcBef>
              <a:spcAft>
                <a:spcPts val="600"/>
              </a:spcAft>
              <a:buNone/>
            </a:pPr>
            <a:r>
              <a:rPr lang="en-US" sz="1700">
                <a:solidFill>
                  <a:schemeClr val="tx1">
                    <a:alpha val="60000"/>
                  </a:schemeClr>
                </a:solidFill>
                <a:latin typeface="Arial"/>
                <a:ea typeface="+mn-lt"/>
                <a:cs typeface="+mn-lt"/>
              </a:rPr>
              <a:t>(</a:t>
            </a:r>
            <a:r>
              <a:rPr lang="en-US" sz="1700">
                <a:solidFill>
                  <a:schemeClr val="tx1">
                    <a:alpha val="60000"/>
                  </a:schemeClr>
                </a:solidFill>
                <a:latin typeface="Arial"/>
                <a:cs typeface="Arial"/>
              </a:rPr>
              <a:t>About – London's New Year's Day Parade, 2020)</a:t>
            </a:r>
          </a:p>
        </p:txBody>
      </p:sp>
      <p:pic>
        <p:nvPicPr>
          <p:cNvPr id="7" name="Picture 9">
            <a:hlinkClick r:id="" action="ppaction://media"/>
            <a:extLst>
              <a:ext uri="{FF2B5EF4-FFF2-40B4-BE49-F238E27FC236}">
                <a16:creationId xmlns:a16="http://schemas.microsoft.com/office/drawing/2014/main" id="{A7BEE481-28B1-48FC-9FB5-86E00F5163C7}"/>
              </a:ext>
            </a:extLst>
          </p:cNvPr>
          <p:cNvPicPr>
            <a:picLocks noRot="1" noChangeAspect="1"/>
          </p:cNvPicPr>
          <p:nvPr>
            <a:videoFile r:link="rId1"/>
          </p:nvPr>
        </p:nvPicPr>
        <p:blipFill>
          <a:blip r:embed="rId3"/>
          <a:stretch>
            <a:fillRect/>
          </a:stretch>
        </p:blipFill>
        <p:spPr>
          <a:xfrm>
            <a:off x="5975028" y="1339288"/>
            <a:ext cx="5572564" cy="4179423"/>
          </a:xfrm>
          <a:prstGeom prst="rect">
            <a:avLst/>
          </a:prstGeom>
        </p:spPr>
      </p:pic>
      <p:sp>
        <p:nvSpPr>
          <p:cNvPr id="8" name="TextBox 7">
            <a:extLst>
              <a:ext uri="{FF2B5EF4-FFF2-40B4-BE49-F238E27FC236}">
                <a16:creationId xmlns:a16="http://schemas.microsoft.com/office/drawing/2014/main" id="{FD100CA4-185A-4237-A46F-DAA798729146}"/>
              </a:ext>
            </a:extLst>
          </p:cNvPr>
          <p:cNvSpPr txBox="1"/>
          <p:nvPr/>
        </p:nvSpPr>
        <p:spPr>
          <a:xfrm>
            <a:off x="831219" y="1130996"/>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endParaRPr lang="en-US">
              <a:cs typeface="Calibri" panose="020F0502020204030204"/>
            </a:endParaRPr>
          </a:p>
        </p:txBody>
      </p:sp>
      <p:sp>
        <p:nvSpPr>
          <p:cNvPr id="4" name="TextBox 3">
            <a:extLst>
              <a:ext uri="{FF2B5EF4-FFF2-40B4-BE49-F238E27FC236}">
                <a16:creationId xmlns:a16="http://schemas.microsoft.com/office/drawing/2014/main" id="{9BA5B743-10B5-4C6B-9C6B-7BE18CF7770C}"/>
              </a:ext>
            </a:extLst>
          </p:cNvPr>
          <p:cNvSpPr txBox="1"/>
          <p:nvPr/>
        </p:nvSpPr>
        <p:spPr>
          <a:xfrm>
            <a:off x="5975028" y="5100769"/>
            <a:ext cx="5572564" cy="417942"/>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spcAft>
                <a:spcPts val="600"/>
              </a:spcAft>
            </a:pPr>
            <a:r>
              <a:rPr lang="en-US" sz="1300">
                <a:solidFill>
                  <a:srgbClr val="FFFFFF"/>
                </a:solidFill>
              </a:rPr>
              <a:t>Video: LNYDP, 2020</a:t>
            </a:r>
          </a:p>
        </p:txBody>
      </p:sp>
    </p:spTree>
    <p:extLst>
      <p:ext uri="{BB962C8B-B14F-4D97-AF65-F5344CB8AC3E}">
        <p14:creationId xmlns:p14="http://schemas.microsoft.com/office/powerpoint/2010/main" val="10580238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5E38FC-4EB2-4803-98FE-1E7A31065BBA}"/>
              </a:ext>
            </a:extLst>
          </p:cNvPr>
          <p:cNvSpPr>
            <a:spLocks noGrp="1"/>
          </p:cNvSpPr>
          <p:nvPr>
            <p:ph type="title"/>
          </p:nvPr>
        </p:nvSpPr>
        <p:spPr>
          <a:xfrm>
            <a:off x="718874" y="713581"/>
            <a:ext cx="4534047" cy="611189"/>
          </a:xfrm>
        </p:spPr>
        <p:txBody>
          <a:bodyPr>
            <a:normAutofit/>
          </a:bodyPr>
          <a:lstStyle/>
          <a:p>
            <a:r>
              <a:rPr lang="en-US" sz="3200" b="1">
                <a:latin typeface="Arial"/>
                <a:cs typeface="Arial"/>
              </a:rPr>
              <a:t>Classification</a:t>
            </a:r>
          </a:p>
        </p:txBody>
      </p:sp>
      <p:sp>
        <p:nvSpPr>
          <p:cNvPr id="3" name="Content Placeholder 2">
            <a:extLst>
              <a:ext uri="{FF2B5EF4-FFF2-40B4-BE49-F238E27FC236}">
                <a16:creationId xmlns:a16="http://schemas.microsoft.com/office/drawing/2014/main" id="{29621528-C2FB-4C52-9061-0A084BC099F8}"/>
              </a:ext>
            </a:extLst>
          </p:cNvPr>
          <p:cNvSpPr>
            <a:spLocks noGrp="1"/>
          </p:cNvSpPr>
          <p:nvPr>
            <p:ph idx="1"/>
          </p:nvPr>
        </p:nvSpPr>
        <p:spPr>
          <a:xfrm>
            <a:off x="718874" y="1634594"/>
            <a:ext cx="4522142" cy="4509823"/>
          </a:xfrm>
        </p:spPr>
        <p:txBody>
          <a:bodyPr vert="horz" lIns="91440" tIns="45720" rIns="91440" bIns="45720" rtlCol="0" anchor="t">
            <a:noAutofit/>
          </a:bodyPr>
          <a:lstStyle/>
          <a:p>
            <a:pPr marL="0" indent="0">
              <a:buNone/>
            </a:pPr>
            <a:r>
              <a:rPr lang="en-US" sz="2000">
                <a:latin typeface="Arial"/>
                <a:ea typeface="+mn-lt"/>
                <a:cs typeface="+mn-lt"/>
              </a:rPr>
              <a:t>The London New Year’s Day Parade can be classified as a major event </a:t>
            </a:r>
            <a:endParaRPr lang="en-US" sz="2000">
              <a:latin typeface="Arial"/>
              <a:cs typeface="Arial"/>
            </a:endParaRPr>
          </a:p>
          <a:p>
            <a:pPr marL="0" indent="0">
              <a:buNone/>
            </a:pPr>
            <a:r>
              <a:rPr lang="en-US" sz="2000">
                <a:latin typeface="Arial"/>
                <a:ea typeface="+mn-lt"/>
                <a:cs typeface="+mn-lt"/>
              </a:rPr>
              <a:t>Bowdin et al. (2012:20) defines major events as: </a:t>
            </a:r>
            <a:endParaRPr lang="en-US" sz="2000">
              <a:latin typeface="Arial"/>
              <a:cs typeface="Arial"/>
            </a:endParaRPr>
          </a:p>
          <a:p>
            <a:pPr marL="0" indent="0">
              <a:buNone/>
            </a:pPr>
            <a:r>
              <a:rPr lang="en-US" sz="2000">
                <a:latin typeface="Arial"/>
                <a:ea typeface="+mn-lt"/>
                <a:cs typeface="+mn-lt"/>
              </a:rPr>
              <a:t>‘</a:t>
            </a:r>
            <a:r>
              <a:rPr lang="en-US" sz="2000" b="1">
                <a:latin typeface="Arial"/>
                <a:ea typeface="+mn-lt"/>
                <a:cs typeface="+mn-lt"/>
              </a:rPr>
              <a:t>Events that by their scale and media interest, are capable of attracting significant visitor numbers, media coverage and economic benefits’</a:t>
            </a:r>
            <a:r>
              <a:rPr lang="en-US" sz="2000">
                <a:latin typeface="Arial"/>
                <a:ea typeface="+mn-lt"/>
                <a:cs typeface="+mn-lt"/>
              </a:rPr>
              <a:t>.</a:t>
            </a:r>
          </a:p>
          <a:p>
            <a:pPr marL="0" indent="0">
              <a:buNone/>
            </a:pPr>
            <a:r>
              <a:rPr lang="en-US" sz="2000">
                <a:latin typeface="Arial"/>
                <a:ea typeface="+mn-lt"/>
                <a:cs typeface="+mn-lt"/>
              </a:rPr>
              <a:t>Bowdin also states major event can attract a high media attention and create economic benefits because of their size and global outreach. Bowdin et al (2011 pp.20)  </a:t>
            </a:r>
          </a:p>
          <a:p>
            <a:pPr marL="0" indent="0">
              <a:buNone/>
            </a:pPr>
            <a:endParaRPr lang="en-US" sz="2000">
              <a:latin typeface="Arial"/>
              <a:cs typeface="Calibri"/>
            </a:endParaRPr>
          </a:p>
        </p:txBody>
      </p:sp>
      <p:pic>
        <p:nvPicPr>
          <p:cNvPr id="5" name="Picture 7" descr="A group of people wearing costumes&#10;&#10;Description automatically generated">
            <a:extLst>
              <a:ext uri="{FF2B5EF4-FFF2-40B4-BE49-F238E27FC236}">
                <a16:creationId xmlns:a16="http://schemas.microsoft.com/office/drawing/2014/main" id="{1BE689C0-9386-4E6C-8F95-B6268BA5B3AA}"/>
              </a:ext>
            </a:extLst>
          </p:cNvPr>
          <p:cNvPicPr>
            <a:picLocks noChangeAspect="1"/>
          </p:cNvPicPr>
          <p:nvPr/>
        </p:nvPicPr>
        <p:blipFill>
          <a:blip r:embed="rId2"/>
          <a:stretch>
            <a:fillRect/>
          </a:stretch>
        </p:blipFill>
        <p:spPr>
          <a:xfrm>
            <a:off x="5728407" y="817476"/>
            <a:ext cx="5209989" cy="5223046"/>
          </a:xfrm>
          <a:prstGeom prst="rect">
            <a:avLst/>
          </a:prstGeom>
        </p:spPr>
      </p:pic>
      <p:sp>
        <p:nvSpPr>
          <p:cNvPr id="8" name="TextBox 7">
            <a:extLst>
              <a:ext uri="{FF2B5EF4-FFF2-40B4-BE49-F238E27FC236}">
                <a16:creationId xmlns:a16="http://schemas.microsoft.com/office/drawing/2014/main" id="{E4940033-9738-4192-8867-5F591EC6BAC4}"/>
              </a:ext>
            </a:extLst>
          </p:cNvPr>
          <p:cNvSpPr txBox="1"/>
          <p:nvPr/>
        </p:nvSpPr>
        <p:spPr>
          <a:xfrm flipV="1">
            <a:off x="4724400" y="4123729"/>
            <a:ext cx="101679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
        <p:nvSpPr>
          <p:cNvPr id="9" name="TextBox 8">
            <a:extLst>
              <a:ext uri="{FF2B5EF4-FFF2-40B4-BE49-F238E27FC236}">
                <a16:creationId xmlns:a16="http://schemas.microsoft.com/office/drawing/2014/main" id="{0909D4DF-89E1-490C-9AC0-6BB96D5E18DF}"/>
              </a:ext>
            </a:extLst>
          </p:cNvPr>
          <p:cNvSpPr txBox="1"/>
          <p:nvPr/>
        </p:nvSpPr>
        <p:spPr>
          <a:xfrm>
            <a:off x="8498682" y="6153150"/>
            <a:ext cx="683894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Image: LNYDP, 2020</a:t>
            </a:r>
          </a:p>
        </p:txBody>
      </p:sp>
    </p:spTree>
    <p:extLst>
      <p:ext uri="{BB962C8B-B14F-4D97-AF65-F5344CB8AC3E}">
        <p14:creationId xmlns:p14="http://schemas.microsoft.com/office/powerpoint/2010/main" val="19660618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C221B-5DC3-4665-BBA1-CE03DD3C37F5}"/>
              </a:ext>
            </a:extLst>
          </p:cNvPr>
          <p:cNvSpPr>
            <a:spLocks noGrp="1"/>
          </p:cNvSpPr>
          <p:nvPr>
            <p:ph type="title"/>
          </p:nvPr>
        </p:nvSpPr>
        <p:spPr>
          <a:xfrm>
            <a:off x="643831" y="568643"/>
            <a:ext cx="3690425" cy="958533"/>
          </a:xfrm>
        </p:spPr>
        <p:txBody>
          <a:bodyPr>
            <a:normAutofit/>
          </a:bodyPr>
          <a:lstStyle/>
          <a:p>
            <a:r>
              <a:rPr lang="en-US" sz="3200" b="1">
                <a:latin typeface="Arial"/>
                <a:cs typeface="Arial"/>
              </a:rPr>
              <a:t>Typology</a:t>
            </a:r>
          </a:p>
        </p:txBody>
      </p:sp>
      <p:sp>
        <p:nvSpPr>
          <p:cNvPr id="3" name="Content Placeholder 2">
            <a:extLst>
              <a:ext uri="{FF2B5EF4-FFF2-40B4-BE49-F238E27FC236}">
                <a16:creationId xmlns:a16="http://schemas.microsoft.com/office/drawing/2014/main" id="{D8785D23-1D19-4CD1-B49F-569AC7747EBE}"/>
              </a:ext>
            </a:extLst>
          </p:cNvPr>
          <p:cNvSpPr>
            <a:spLocks noGrp="1"/>
          </p:cNvSpPr>
          <p:nvPr>
            <p:ph idx="1"/>
          </p:nvPr>
        </p:nvSpPr>
        <p:spPr>
          <a:xfrm>
            <a:off x="715268" y="1825097"/>
            <a:ext cx="3690425" cy="5652819"/>
          </a:xfrm>
        </p:spPr>
        <p:txBody>
          <a:bodyPr vert="horz" lIns="91440" tIns="45720" rIns="91440" bIns="45720" rtlCol="0" anchor="t">
            <a:noAutofit/>
          </a:bodyPr>
          <a:lstStyle/>
          <a:p>
            <a:r>
              <a:rPr lang="en-US" sz="2000">
                <a:latin typeface="Arial"/>
                <a:ea typeface="+mn-lt"/>
                <a:cs typeface="+mn-lt"/>
              </a:rPr>
              <a:t>The London New Year's Day Parade is a family friendly event attracting a broad audience of all age groups and nationalities </a:t>
            </a:r>
            <a:endParaRPr lang="en-US" sz="2000">
              <a:latin typeface="Arial"/>
              <a:cs typeface="Arial"/>
            </a:endParaRPr>
          </a:p>
          <a:p>
            <a:r>
              <a:rPr lang="en-US" sz="2000">
                <a:latin typeface="Arial"/>
                <a:cs typeface="Arial"/>
              </a:rPr>
              <a:t>According to Getz (2007:35) a parade is an </a:t>
            </a:r>
            <a:r>
              <a:rPr lang="en-US" sz="2000" err="1">
                <a:latin typeface="Arial"/>
                <a:cs typeface="Arial"/>
              </a:rPr>
              <a:t>organised</a:t>
            </a:r>
            <a:r>
              <a:rPr lang="en-US" sz="2000">
                <a:latin typeface="Arial"/>
                <a:cs typeface="Arial"/>
              </a:rPr>
              <a:t>, celebratory procession of people and the experience should be one of joy and wonder especially for children</a:t>
            </a:r>
            <a:r>
              <a:rPr lang="en-US" sz="2400">
                <a:latin typeface="Arial"/>
                <a:cs typeface="Arial"/>
              </a:rPr>
              <a:t> </a:t>
            </a:r>
            <a:endParaRPr lang="en-US" sz="2400">
              <a:latin typeface="Arial"/>
              <a:ea typeface="+mn-lt"/>
              <a:cs typeface="Arial"/>
            </a:endParaRPr>
          </a:p>
          <a:p>
            <a:endParaRPr lang="en-US" sz="1600">
              <a:latin typeface="Arial"/>
              <a:cs typeface="Arial"/>
            </a:endParaRPr>
          </a:p>
        </p:txBody>
      </p:sp>
      <p:pic>
        <p:nvPicPr>
          <p:cNvPr id="5" name="Picture 5" descr="A group of people posing for the camera&#10;&#10;Description automatically generated">
            <a:extLst>
              <a:ext uri="{FF2B5EF4-FFF2-40B4-BE49-F238E27FC236}">
                <a16:creationId xmlns:a16="http://schemas.microsoft.com/office/drawing/2014/main" id="{0F2591E9-B473-49A1-936F-319AB53718D7}"/>
              </a:ext>
            </a:extLst>
          </p:cNvPr>
          <p:cNvPicPr>
            <a:picLocks noChangeAspect="1"/>
          </p:cNvPicPr>
          <p:nvPr/>
        </p:nvPicPr>
        <p:blipFill>
          <a:blip r:embed="rId2"/>
          <a:stretch>
            <a:fillRect/>
          </a:stretch>
        </p:blipFill>
        <p:spPr>
          <a:xfrm>
            <a:off x="4980024" y="640080"/>
            <a:ext cx="5504279" cy="5588101"/>
          </a:xfrm>
          <a:prstGeom prst="rect">
            <a:avLst/>
          </a:prstGeom>
        </p:spPr>
      </p:pic>
      <p:sp>
        <p:nvSpPr>
          <p:cNvPr id="6" name="TextBox 5">
            <a:extLst>
              <a:ext uri="{FF2B5EF4-FFF2-40B4-BE49-F238E27FC236}">
                <a16:creationId xmlns:a16="http://schemas.microsoft.com/office/drawing/2014/main" id="{D0E43642-D89B-4333-96A2-9209B8C9AA9E}"/>
              </a:ext>
            </a:extLst>
          </p:cNvPr>
          <p:cNvSpPr txBox="1"/>
          <p:nvPr/>
        </p:nvSpPr>
        <p:spPr>
          <a:xfrm>
            <a:off x="8189119" y="6296025"/>
            <a:ext cx="299323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Image: LNYDP, 2020</a:t>
            </a:r>
          </a:p>
        </p:txBody>
      </p:sp>
      <p:sp>
        <p:nvSpPr>
          <p:cNvPr id="7" name="TextBox 6">
            <a:extLst>
              <a:ext uri="{FF2B5EF4-FFF2-40B4-BE49-F238E27FC236}">
                <a16:creationId xmlns:a16="http://schemas.microsoft.com/office/drawing/2014/main" id="{5245318C-BFE2-4E12-B32D-C3546B0D6B53}"/>
              </a:ext>
            </a:extLst>
          </p:cNvPr>
          <p:cNvSpPr txBox="1"/>
          <p:nvPr/>
        </p:nvSpPr>
        <p:spPr>
          <a:xfrm>
            <a:off x="4867275" y="3343274"/>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Tree>
    <p:extLst>
      <p:ext uri="{BB962C8B-B14F-4D97-AF65-F5344CB8AC3E}">
        <p14:creationId xmlns:p14="http://schemas.microsoft.com/office/powerpoint/2010/main" val="3835023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ABE497-F12E-4726-8441-EAED4EFE038F}"/>
              </a:ext>
            </a:extLst>
          </p:cNvPr>
          <p:cNvSpPr>
            <a:spLocks noGrp="1"/>
          </p:cNvSpPr>
          <p:nvPr>
            <p:ph type="title"/>
          </p:nvPr>
        </p:nvSpPr>
        <p:spPr>
          <a:xfrm>
            <a:off x="1369028" y="365760"/>
            <a:ext cx="9585484" cy="623094"/>
          </a:xfrm>
        </p:spPr>
        <p:txBody>
          <a:bodyPr>
            <a:normAutofit/>
          </a:bodyPr>
          <a:lstStyle/>
          <a:p>
            <a:r>
              <a:rPr lang="en-US" sz="3200" b="1" dirty="0">
                <a:latin typeface="Arial"/>
                <a:cs typeface="Arial"/>
              </a:rPr>
              <a:t>Attendee Motivations</a:t>
            </a:r>
          </a:p>
        </p:txBody>
      </p:sp>
      <p:sp>
        <p:nvSpPr>
          <p:cNvPr id="3" name="Content Placeholder 2">
            <a:extLst>
              <a:ext uri="{FF2B5EF4-FFF2-40B4-BE49-F238E27FC236}">
                <a16:creationId xmlns:a16="http://schemas.microsoft.com/office/drawing/2014/main" id="{3480518D-9513-4DD7-9824-068A86D03A73}"/>
              </a:ext>
            </a:extLst>
          </p:cNvPr>
          <p:cNvSpPr>
            <a:spLocks noGrp="1"/>
          </p:cNvSpPr>
          <p:nvPr>
            <p:ph idx="1"/>
          </p:nvPr>
        </p:nvSpPr>
        <p:spPr>
          <a:xfrm>
            <a:off x="1261872" y="1078707"/>
            <a:ext cx="8595360" cy="5101430"/>
          </a:xfrm>
        </p:spPr>
        <p:txBody>
          <a:bodyPr vert="horz" lIns="91440" tIns="45720" rIns="91440" bIns="45720" rtlCol="0" anchor="t">
            <a:normAutofit/>
          </a:bodyPr>
          <a:lstStyle/>
          <a:p>
            <a:r>
              <a:rPr lang="en-US" sz="2000">
                <a:latin typeface="Arial"/>
                <a:ea typeface="+mn-lt"/>
                <a:cs typeface="+mn-lt"/>
              </a:rPr>
              <a:t>It is suggested that there are a number of motivating factors that influence participation in events. Possible motives for participation can be social, </a:t>
            </a:r>
            <a:r>
              <a:rPr lang="en-US" sz="2000" err="1">
                <a:latin typeface="Arial"/>
                <a:ea typeface="+mn-lt"/>
                <a:cs typeface="+mn-lt"/>
              </a:rPr>
              <a:t>organisational</a:t>
            </a:r>
            <a:r>
              <a:rPr lang="en-US" sz="2000">
                <a:latin typeface="Arial"/>
                <a:ea typeface="+mn-lt"/>
                <a:cs typeface="+mn-lt"/>
              </a:rPr>
              <a:t>, physiological or personal and these may be either primary or secondary (Shone &amp; Parry, 2013). </a:t>
            </a:r>
          </a:p>
          <a:p>
            <a:r>
              <a:rPr lang="en-US" sz="2000">
                <a:latin typeface="Arial"/>
                <a:cs typeface="Arial"/>
              </a:rPr>
              <a:t>One of the theories relating to motivation is the needs achievement hierarchy by Maslow which is based on motives changing as each level of need is satisfied (Bowdin et al. 2012:385) </a:t>
            </a:r>
          </a:p>
          <a:p>
            <a:pPr marL="0" indent="0">
              <a:buNone/>
            </a:pPr>
            <a:endParaRPr lang="en-US" sz="2000">
              <a:solidFill>
                <a:srgbClr val="FF0000"/>
              </a:solidFill>
              <a:latin typeface="Arial"/>
              <a:cs typeface="Arial"/>
            </a:endParaRPr>
          </a:p>
        </p:txBody>
      </p:sp>
      <p:graphicFrame>
        <p:nvGraphicFramePr>
          <p:cNvPr id="4" name="Table 4">
            <a:extLst>
              <a:ext uri="{FF2B5EF4-FFF2-40B4-BE49-F238E27FC236}">
                <a16:creationId xmlns:a16="http://schemas.microsoft.com/office/drawing/2014/main" id="{5F6A677A-F4B8-4D58-8DB8-55BBE6DF1F63}"/>
              </a:ext>
            </a:extLst>
          </p:cNvPr>
          <p:cNvGraphicFramePr>
            <a:graphicFrameLocks noGrp="1"/>
          </p:cNvGraphicFramePr>
          <p:nvPr>
            <p:extLst>
              <p:ext uri="{D42A27DB-BD31-4B8C-83A1-F6EECF244321}">
                <p14:modId xmlns:p14="http://schemas.microsoft.com/office/powerpoint/2010/main" val="1515647331"/>
              </p:ext>
            </p:extLst>
          </p:nvPr>
        </p:nvGraphicFramePr>
        <p:xfrm>
          <a:off x="1309687" y="3452812"/>
          <a:ext cx="8296386" cy="2678907"/>
        </p:xfrm>
        <a:graphic>
          <a:graphicData uri="http://schemas.openxmlformats.org/drawingml/2006/table">
            <a:tbl>
              <a:tblPr firstRow="1" bandRow="1">
                <a:tableStyleId>{5C22544A-7EE6-4342-B048-85BDC9FD1C3A}</a:tableStyleId>
              </a:tblPr>
              <a:tblGrid>
                <a:gridCol w="2062608">
                  <a:extLst>
                    <a:ext uri="{9D8B030D-6E8A-4147-A177-3AD203B41FA5}">
                      <a16:colId xmlns:a16="http://schemas.microsoft.com/office/drawing/2014/main" val="2829661718"/>
                    </a:ext>
                  </a:extLst>
                </a:gridCol>
                <a:gridCol w="2077926">
                  <a:extLst>
                    <a:ext uri="{9D8B030D-6E8A-4147-A177-3AD203B41FA5}">
                      <a16:colId xmlns:a16="http://schemas.microsoft.com/office/drawing/2014/main" val="3780581698"/>
                    </a:ext>
                  </a:extLst>
                </a:gridCol>
                <a:gridCol w="2077926">
                  <a:extLst>
                    <a:ext uri="{9D8B030D-6E8A-4147-A177-3AD203B41FA5}">
                      <a16:colId xmlns:a16="http://schemas.microsoft.com/office/drawing/2014/main" val="2197171471"/>
                    </a:ext>
                  </a:extLst>
                </a:gridCol>
                <a:gridCol w="2077926">
                  <a:extLst>
                    <a:ext uri="{9D8B030D-6E8A-4147-A177-3AD203B41FA5}">
                      <a16:colId xmlns:a16="http://schemas.microsoft.com/office/drawing/2014/main" val="837119274"/>
                    </a:ext>
                  </a:extLst>
                </a:gridCol>
              </a:tblGrid>
              <a:tr h="711876">
                <a:tc>
                  <a:txBody>
                    <a:bodyPr/>
                    <a:lstStyle/>
                    <a:p>
                      <a:r>
                        <a:rPr lang="en-US"/>
                        <a:t>Social Motives</a:t>
                      </a:r>
                    </a:p>
                  </a:txBody>
                  <a:tcPr/>
                </a:tc>
                <a:tc>
                  <a:txBody>
                    <a:bodyPr/>
                    <a:lstStyle/>
                    <a:p>
                      <a:r>
                        <a:rPr lang="en-US" err="1"/>
                        <a:t>Organisational</a:t>
                      </a:r>
                      <a:r>
                        <a:rPr lang="en-US"/>
                        <a:t> motives</a:t>
                      </a:r>
                    </a:p>
                  </a:txBody>
                  <a:tcPr/>
                </a:tc>
                <a:tc>
                  <a:txBody>
                    <a:bodyPr/>
                    <a:lstStyle/>
                    <a:p>
                      <a:r>
                        <a:rPr lang="en-US"/>
                        <a:t>Physiological motives </a:t>
                      </a:r>
                    </a:p>
                  </a:txBody>
                  <a:tcPr/>
                </a:tc>
                <a:tc>
                  <a:txBody>
                    <a:bodyPr/>
                    <a:lstStyle/>
                    <a:p>
                      <a:r>
                        <a:rPr lang="en-US"/>
                        <a:t>Personal motives</a:t>
                      </a:r>
                    </a:p>
                  </a:txBody>
                  <a:tcPr/>
                </a:tc>
                <a:extLst>
                  <a:ext uri="{0D108BD9-81ED-4DB2-BD59-A6C34878D82A}">
                    <a16:rowId xmlns:a16="http://schemas.microsoft.com/office/drawing/2014/main" val="2051894395"/>
                  </a:ext>
                </a:extLst>
              </a:tr>
              <a:tr h="1967031">
                <a:tc>
                  <a:txBody>
                    <a:bodyPr/>
                    <a:lstStyle/>
                    <a:p>
                      <a:pPr lvl="0">
                        <a:buNone/>
                      </a:pPr>
                      <a:r>
                        <a:rPr lang="en-US" sz="1800" b="0" i="0" u="none" strike="noStrike" noProof="0">
                          <a:latin typeface="Century Schoolbook"/>
                        </a:rPr>
                        <a:t>Social interaction, building community spirit, charitable contributions. </a:t>
                      </a:r>
                    </a:p>
                  </a:txBody>
                  <a:tcPr/>
                </a:tc>
                <a:tc>
                  <a:txBody>
                    <a:bodyPr/>
                    <a:lstStyle/>
                    <a:p>
                      <a:pPr lvl="0">
                        <a:buNone/>
                      </a:pPr>
                      <a:r>
                        <a:rPr lang="en-US" sz="1800" b="0" i="0" u="none" strike="noStrike" noProof="0">
                          <a:latin typeface="Century Schoolbook"/>
                        </a:rPr>
                        <a:t>Status and recognition to London</a:t>
                      </a:r>
                    </a:p>
                    <a:p>
                      <a:pPr lvl="0">
                        <a:buNone/>
                      </a:pPr>
                      <a:r>
                        <a:rPr lang="en-US" sz="1800" b="0" i="0" u="none" strike="noStrike" noProof="0"/>
                        <a:t>Creating community support. </a:t>
                      </a:r>
                    </a:p>
                  </a:txBody>
                  <a:tcPr/>
                </a:tc>
                <a:tc>
                  <a:txBody>
                    <a:bodyPr/>
                    <a:lstStyle/>
                    <a:p>
                      <a:pPr lvl="0">
                        <a:buNone/>
                      </a:pPr>
                      <a:r>
                        <a:rPr lang="en-US" sz="1800" b="0" i="0" u="none" strike="noStrike" noProof="0"/>
                        <a:t>Eating, drinking and being entertained with the parade. </a:t>
                      </a:r>
                      <a:endParaRPr lang="en-US"/>
                    </a:p>
                  </a:txBody>
                  <a:tcPr/>
                </a:tc>
                <a:tc>
                  <a:txBody>
                    <a:bodyPr/>
                    <a:lstStyle/>
                    <a:p>
                      <a:r>
                        <a:rPr lang="en-US"/>
                        <a:t>Experiencing something new</a:t>
                      </a:r>
                    </a:p>
                    <a:p>
                      <a:pPr lvl="0">
                        <a:buNone/>
                      </a:pPr>
                      <a:r>
                        <a:rPr lang="en-US"/>
                        <a:t>Fun </a:t>
                      </a:r>
                    </a:p>
                    <a:p>
                      <a:pPr lvl="0">
                        <a:buNone/>
                      </a:pPr>
                      <a:r>
                        <a:rPr lang="en-US"/>
                        <a:t>Fulfilling ambitions</a:t>
                      </a:r>
                    </a:p>
                    <a:p>
                      <a:pPr lvl="0">
                        <a:buNone/>
                      </a:pPr>
                      <a:endParaRPr lang="en-US"/>
                    </a:p>
                  </a:txBody>
                  <a:tcPr/>
                </a:tc>
                <a:extLst>
                  <a:ext uri="{0D108BD9-81ED-4DB2-BD59-A6C34878D82A}">
                    <a16:rowId xmlns:a16="http://schemas.microsoft.com/office/drawing/2014/main" val="3740362099"/>
                  </a:ext>
                </a:extLst>
              </a:tr>
            </a:tbl>
          </a:graphicData>
        </a:graphic>
      </p:graphicFrame>
      <p:sp>
        <p:nvSpPr>
          <p:cNvPr id="5" name="TextBox 4">
            <a:extLst>
              <a:ext uri="{FF2B5EF4-FFF2-40B4-BE49-F238E27FC236}">
                <a16:creationId xmlns:a16="http://schemas.microsoft.com/office/drawing/2014/main" id="{C5214B34-F4E3-49B9-8DD6-278AA1527EB9}"/>
              </a:ext>
            </a:extLst>
          </p:cNvPr>
          <p:cNvSpPr txBox="1"/>
          <p:nvPr/>
        </p:nvSpPr>
        <p:spPr>
          <a:xfrm>
            <a:off x="1997870" y="6176962"/>
            <a:ext cx="8708229" cy="6701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Arial"/>
                <a:cs typeface="Arial"/>
              </a:rPr>
              <a:t>Adapted</a:t>
            </a:r>
            <a:r>
              <a:rPr lang="en-US">
                <a:latin typeface="Arial"/>
                <a:ea typeface="+mn-lt"/>
                <a:cs typeface="+mn-lt"/>
              </a:rPr>
              <a:t> from Mcdonnel et al (1999) cited in Shone &amp; Parry (2011)</a:t>
            </a:r>
          </a:p>
          <a:p>
            <a:pPr algn="l"/>
            <a:endParaRPr lang="en-US"/>
          </a:p>
        </p:txBody>
      </p:sp>
    </p:spTree>
    <p:extLst>
      <p:ext uri="{BB962C8B-B14F-4D97-AF65-F5344CB8AC3E}">
        <p14:creationId xmlns:p14="http://schemas.microsoft.com/office/powerpoint/2010/main" val="13677052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473549-8DB7-4D8A-AA0A-3DE2524FA93A}"/>
              </a:ext>
            </a:extLst>
          </p:cNvPr>
          <p:cNvSpPr>
            <a:spLocks noGrp="1"/>
          </p:cNvSpPr>
          <p:nvPr>
            <p:ph type="title"/>
          </p:nvPr>
        </p:nvSpPr>
        <p:spPr>
          <a:xfrm>
            <a:off x="4965290" y="365760"/>
            <a:ext cx="5997678" cy="611188"/>
          </a:xfrm>
        </p:spPr>
        <p:txBody>
          <a:bodyPr>
            <a:normAutofit/>
          </a:bodyPr>
          <a:lstStyle/>
          <a:p>
            <a:r>
              <a:rPr lang="en-US" sz="3200" b="1">
                <a:latin typeface="Arial"/>
                <a:ea typeface="+mj-lt"/>
                <a:cs typeface="+mj-lt"/>
              </a:rPr>
              <a:t>The Customer Experience </a:t>
            </a:r>
            <a:endParaRPr lang="en-US" sz="3200" b="1">
              <a:latin typeface="Arial"/>
            </a:endParaRPr>
          </a:p>
        </p:txBody>
      </p:sp>
      <p:sp>
        <p:nvSpPr>
          <p:cNvPr id="3" name="Content Placeholder 2">
            <a:extLst>
              <a:ext uri="{FF2B5EF4-FFF2-40B4-BE49-F238E27FC236}">
                <a16:creationId xmlns:a16="http://schemas.microsoft.com/office/drawing/2014/main" id="{E7C1DE41-1A60-4059-ADE9-78243DD40059}"/>
              </a:ext>
            </a:extLst>
          </p:cNvPr>
          <p:cNvSpPr>
            <a:spLocks noGrp="1"/>
          </p:cNvSpPr>
          <p:nvPr>
            <p:ph idx="1"/>
          </p:nvPr>
        </p:nvSpPr>
        <p:spPr>
          <a:xfrm>
            <a:off x="5036727" y="1136584"/>
            <a:ext cx="6015571" cy="5079272"/>
          </a:xfrm>
        </p:spPr>
        <p:txBody>
          <a:bodyPr vert="horz" lIns="91440" tIns="45720" rIns="91440" bIns="45720" rtlCol="0" anchor="t">
            <a:noAutofit/>
          </a:bodyPr>
          <a:lstStyle/>
          <a:p>
            <a:r>
              <a:rPr lang="en-US" sz="1800">
                <a:latin typeface="Arial"/>
                <a:ea typeface="+mn-lt"/>
                <a:cs typeface="+mn-lt"/>
              </a:rPr>
              <a:t>Customer satisfaction is a key element in event planning and therefore the needs of the audience must be both understood and accounted for (Allen et al. 2011:134) </a:t>
            </a:r>
            <a:endParaRPr lang="en-US" sz="1800">
              <a:latin typeface="Arial"/>
              <a:cs typeface="Calibri"/>
            </a:endParaRPr>
          </a:p>
          <a:p>
            <a:r>
              <a:rPr lang="en-US" sz="1800">
                <a:latin typeface="Arial"/>
                <a:cs typeface="Arial"/>
              </a:rPr>
              <a:t>Event attendees play a significant role in determining the atmosphere and ambience of an event and therefore it is vital that event </a:t>
            </a:r>
            <a:r>
              <a:rPr lang="en-US" sz="1800" err="1">
                <a:latin typeface="Arial"/>
                <a:cs typeface="Arial"/>
              </a:rPr>
              <a:t>organisers</a:t>
            </a:r>
            <a:r>
              <a:rPr lang="en-US" sz="1800">
                <a:latin typeface="Arial"/>
                <a:cs typeface="Arial"/>
              </a:rPr>
              <a:t> succeed in creating a good experience for guests (Shone &amp; Parry, 2013:263) </a:t>
            </a:r>
          </a:p>
          <a:p>
            <a:r>
              <a:rPr lang="en-US" sz="1800">
                <a:latin typeface="Arial"/>
                <a:ea typeface="+mn-lt"/>
                <a:cs typeface="+mn-lt"/>
              </a:rPr>
              <a:t>An event with the right ambience can be a huge success, as can an event with the wrong ambience be a huge failure (Shone &amp; Parry, 2013:263) </a:t>
            </a:r>
          </a:p>
          <a:p>
            <a:r>
              <a:rPr lang="en-US" sz="1800">
                <a:latin typeface="Arial"/>
                <a:ea typeface="+mn-lt"/>
                <a:cs typeface="+mn-lt"/>
              </a:rPr>
              <a:t>According to Donald Getz (2007:303) Satisfaction generally predicts whether people will want to repeat the experience, become loyal fans/consumers. </a:t>
            </a:r>
            <a:endParaRPr lang="en-US" sz="1800">
              <a:latin typeface="Arial"/>
              <a:cs typeface="Calibri"/>
            </a:endParaRPr>
          </a:p>
          <a:p>
            <a:r>
              <a:rPr lang="en-US" sz="1800">
                <a:latin typeface="Arial"/>
                <a:cs typeface="Arial"/>
              </a:rPr>
              <a:t>Positive experiences: meeting expectations, higher levels of engagement increasing event participation. (Getz, 2007:302) </a:t>
            </a:r>
          </a:p>
          <a:p>
            <a:pPr marL="0" indent="0">
              <a:buNone/>
            </a:pPr>
            <a:endParaRPr lang="en-US" sz="2000">
              <a:cs typeface="Calibri"/>
            </a:endParaRPr>
          </a:p>
        </p:txBody>
      </p:sp>
      <p:pic>
        <p:nvPicPr>
          <p:cNvPr id="4" name="Picture 4" descr="A group of people standing in front of a crowd&#10;&#10;Description automatically generated">
            <a:extLst>
              <a:ext uri="{FF2B5EF4-FFF2-40B4-BE49-F238E27FC236}">
                <a16:creationId xmlns:a16="http://schemas.microsoft.com/office/drawing/2014/main" id="{FA46A3D6-3B86-43D2-BC1A-D6DD038CD3CF}"/>
              </a:ext>
            </a:extLst>
          </p:cNvPr>
          <p:cNvPicPr>
            <a:picLocks noChangeAspect="1"/>
          </p:cNvPicPr>
          <p:nvPr/>
        </p:nvPicPr>
        <p:blipFill rotWithShape="1">
          <a:blip r:embed="rId2"/>
          <a:srcRect l="19613" r="27294" b="2"/>
          <a:stretch/>
        </p:blipFill>
        <p:spPr>
          <a:xfrm>
            <a:off x="20" y="10"/>
            <a:ext cx="4653291" cy="6857990"/>
          </a:xfrm>
          <a:prstGeom prst="rect">
            <a:avLst/>
          </a:prstGeom>
        </p:spPr>
      </p:pic>
      <p:sp>
        <p:nvSpPr>
          <p:cNvPr id="5" name="TextBox 4">
            <a:extLst>
              <a:ext uri="{FF2B5EF4-FFF2-40B4-BE49-F238E27FC236}">
                <a16:creationId xmlns:a16="http://schemas.microsoft.com/office/drawing/2014/main" id="{0CE14726-A6A5-4B30-9B8E-10CC26508D6D}"/>
              </a:ext>
            </a:extLst>
          </p:cNvPr>
          <p:cNvSpPr txBox="1"/>
          <p:nvPr/>
        </p:nvSpPr>
        <p:spPr>
          <a:xfrm>
            <a:off x="-2381" y="6486525"/>
            <a:ext cx="346948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chemeClr val="bg1"/>
                </a:solidFill>
              </a:rPr>
              <a:t>Image: </a:t>
            </a:r>
            <a:r>
              <a:rPr lang="en-US" b="1" err="1">
                <a:solidFill>
                  <a:schemeClr val="bg1"/>
                </a:solidFill>
              </a:rPr>
              <a:t>Londonist</a:t>
            </a:r>
            <a:r>
              <a:rPr lang="en-US" b="1">
                <a:solidFill>
                  <a:schemeClr val="bg1"/>
                </a:solidFill>
              </a:rPr>
              <a:t>, 2019</a:t>
            </a:r>
          </a:p>
        </p:txBody>
      </p:sp>
    </p:spTree>
    <p:extLst>
      <p:ext uri="{BB962C8B-B14F-4D97-AF65-F5344CB8AC3E}">
        <p14:creationId xmlns:p14="http://schemas.microsoft.com/office/powerpoint/2010/main" val="409537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F153D8-A036-4BDD-8FBD-15F4BE442D27}"/>
              </a:ext>
            </a:extLst>
          </p:cNvPr>
          <p:cNvSpPr>
            <a:spLocks noGrp="1"/>
          </p:cNvSpPr>
          <p:nvPr>
            <p:ph type="title"/>
          </p:nvPr>
        </p:nvSpPr>
        <p:spPr>
          <a:xfrm>
            <a:off x="-759" y="771048"/>
            <a:ext cx="4635552" cy="1230312"/>
          </a:xfrm>
        </p:spPr>
        <p:txBody>
          <a:bodyPr>
            <a:normAutofit/>
          </a:bodyPr>
          <a:lstStyle/>
          <a:p>
            <a:r>
              <a:rPr lang="en-US" sz="3200" b="1">
                <a:latin typeface="Arial"/>
                <a:cs typeface="Arial"/>
              </a:rPr>
              <a:t>The Virtual Experience</a:t>
            </a:r>
            <a:r>
              <a:rPr lang="en-US" sz="3200">
                <a:latin typeface="Arial"/>
                <a:cs typeface="Arial"/>
              </a:rPr>
              <a:t> </a:t>
            </a:r>
          </a:p>
        </p:txBody>
      </p:sp>
      <p:sp>
        <p:nvSpPr>
          <p:cNvPr id="3" name="Content Placeholder 2">
            <a:extLst>
              <a:ext uri="{FF2B5EF4-FFF2-40B4-BE49-F238E27FC236}">
                <a16:creationId xmlns:a16="http://schemas.microsoft.com/office/drawing/2014/main" id="{FB98BF14-ED30-46AA-BBF6-D9A91D8393EE}"/>
              </a:ext>
            </a:extLst>
          </p:cNvPr>
          <p:cNvSpPr>
            <a:spLocks noGrp="1"/>
          </p:cNvSpPr>
          <p:nvPr>
            <p:ph idx="1"/>
          </p:nvPr>
        </p:nvSpPr>
        <p:spPr>
          <a:xfrm>
            <a:off x="380240" y="2087242"/>
            <a:ext cx="3933085" cy="4200050"/>
          </a:xfrm>
        </p:spPr>
        <p:txBody>
          <a:bodyPr vert="horz" lIns="91440" tIns="45720" rIns="91440" bIns="45720" rtlCol="0" anchor="t">
            <a:normAutofit/>
          </a:bodyPr>
          <a:lstStyle/>
          <a:p>
            <a:r>
              <a:rPr lang="en-US" sz="2000">
                <a:latin typeface="Arial"/>
                <a:cs typeface="Arial"/>
              </a:rPr>
              <a:t>Due to the </a:t>
            </a:r>
            <a:r>
              <a:rPr lang="en-US" sz="2000" err="1">
                <a:latin typeface="Arial"/>
                <a:cs typeface="Arial"/>
              </a:rPr>
              <a:t>covid</a:t>
            </a:r>
            <a:r>
              <a:rPr lang="en-US" sz="2000">
                <a:latin typeface="Arial"/>
                <a:cs typeface="Arial"/>
              </a:rPr>
              <a:t> pandemic the Events industry is undergoing adaptations to ensure government guidelines are being followed and safety needs of all involved are being met. </a:t>
            </a:r>
          </a:p>
          <a:p>
            <a:r>
              <a:rPr lang="en-US" sz="2000">
                <a:latin typeface="Arial"/>
                <a:ea typeface="+mn-lt"/>
                <a:cs typeface="+mn-lt"/>
              </a:rPr>
              <a:t>"When shifting to virtual events, 58% of marketers in the US and UK said they needed to rethink their events strategy to ensure success and meet goals" (Ryan, 2020)</a:t>
            </a:r>
          </a:p>
          <a:p>
            <a:pPr marL="0" indent="0">
              <a:buNone/>
            </a:pPr>
            <a:endParaRPr lang="en-US" sz="2000">
              <a:latin typeface="Arial"/>
              <a:ea typeface="+mn-lt"/>
              <a:cs typeface="+mn-lt"/>
            </a:endParaRPr>
          </a:p>
        </p:txBody>
      </p:sp>
      <p:pic>
        <p:nvPicPr>
          <p:cNvPr id="4" name="Picture 4" descr="A person standing in front of a stage&#10;&#10;Description automatically generated">
            <a:extLst>
              <a:ext uri="{FF2B5EF4-FFF2-40B4-BE49-F238E27FC236}">
                <a16:creationId xmlns:a16="http://schemas.microsoft.com/office/drawing/2014/main" id="{5DF830AF-AEC1-4602-A500-4345A9353ED8}"/>
              </a:ext>
            </a:extLst>
          </p:cNvPr>
          <p:cNvPicPr>
            <a:picLocks noChangeAspect="1"/>
          </p:cNvPicPr>
          <p:nvPr/>
        </p:nvPicPr>
        <p:blipFill rotWithShape="1">
          <a:blip r:embed="rId2"/>
          <a:srcRect l="19159" r="19159"/>
          <a:stretch/>
        </p:blipFill>
        <p:spPr>
          <a:xfrm>
            <a:off x="4639057" y="10"/>
            <a:ext cx="7552944" cy="6857990"/>
          </a:xfrm>
          <a:prstGeom prst="rect">
            <a:avLst/>
          </a:prstGeom>
        </p:spPr>
      </p:pic>
      <p:sp>
        <p:nvSpPr>
          <p:cNvPr id="5" name="TextBox 4">
            <a:extLst>
              <a:ext uri="{FF2B5EF4-FFF2-40B4-BE49-F238E27FC236}">
                <a16:creationId xmlns:a16="http://schemas.microsoft.com/office/drawing/2014/main" id="{11531164-51C6-4929-9D60-73D2B9BFF9A8}"/>
              </a:ext>
            </a:extLst>
          </p:cNvPr>
          <p:cNvSpPr txBox="1"/>
          <p:nvPr/>
        </p:nvSpPr>
        <p:spPr>
          <a:xfrm flipV="1">
            <a:off x="3390900" y="6343887"/>
            <a:ext cx="632698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7" name="TextBox 6">
            <a:extLst>
              <a:ext uri="{FF2B5EF4-FFF2-40B4-BE49-F238E27FC236}">
                <a16:creationId xmlns:a16="http://schemas.microsoft.com/office/drawing/2014/main" id="{F915CB38-0845-46A5-BF58-2BECA0D8D4C7}"/>
              </a:ext>
            </a:extLst>
          </p:cNvPr>
          <p:cNvSpPr txBox="1"/>
          <p:nvPr/>
        </p:nvSpPr>
        <p:spPr>
          <a:xfrm flipV="1">
            <a:off x="5474493" y="3712606"/>
            <a:ext cx="213598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9" name="TextBox 8">
            <a:extLst>
              <a:ext uri="{FF2B5EF4-FFF2-40B4-BE49-F238E27FC236}">
                <a16:creationId xmlns:a16="http://schemas.microsoft.com/office/drawing/2014/main" id="{5B066DDA-46BB-4EAF-A21C-C1B9D19C6254}"/>
              </a:ext>
            </a:extLst>
          </p:cNvPr>
          <p:cNvSpPr txBox="1"/>
          <p:nvPr/>
        </p:nvSpPr>
        <p:spPr>
          <a:xfrm>
            <a:off x="2033589" y="6343649"/>
            <a:ext cx="325516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I</a:t>
            </a:r>
            <a:r>
              <a:rPr lang="en-US">
                <a:latin typeface="Arial"/>
                <a:cs typeface="Arial"/>
              </a:rPr>
              <a:t>mage: LNYDP,2021</a:t>
            </a:r>
          </a:p>
        </p:txBody>
      </p:sp>
    </p:spTree>
    <p:extLst>
      <p:ext uri="{BB962C8B-B14F-4D97-AF65-F5344CB8AC3E}">
        <p14:creationId xmlns:p14="http://schemas.microsoft.com/office/powerpoint/2010/main" val="33763967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8EAD64-F198-454B-BCB3-A15A4AEACA6C}"/>
              </a:ext>
            </a:extLst>
          </p:cNvPr>
          <p:cNvSpPr>
            <a:spLocks noGrp="1"/>
          </p:cNvSpPr>
          <p:nvPr>
            <p:ph type="title"/>
          </p:nvPr>
        </p:nvSpPr>
        <p:spPr>
          <a:xfrm>
            <a:off x="718874" y="677863"/>
            <a:ext cx="4534047" cy="789781"/>
          </a:xfrm>
        </p:spPr>
        <p:txBody>
          <a:bodyPr>
            <a:normAutofit/>
          </a:bodyPr>
          <a:lstStyle/>
          <a:p>
            <a:r>
              <a:rPr lang="en-US" sz="3200" b="1">
                <a:latin typeface="Arial"/>
                <a:cs typeface="Arial"/>
              </a:rPr>
              <a:t>The Review</a:t>
            </a:r>
          </a:p>
        </p:txBody>
      </p:sp>
      <p:sp>
        <p:nvSpPr>
          <p:cNvPr id="3" name="Content Placeholder 2">
            <a:extLst>
              <a:ext uri="{FF2B5EF4-FFF2-40B4-BE49-F238E27FC236}">
                <a16:creationId xmlns:a16="http://schemas.microsoft.com/office/drawing/2014/main" id="{46F0C686-4A17-45F0-B0B2-4B5BED4804AB}"/>
              </a:ext>
            </a:extLst>
          </p:cNvPr>
          <p:cNvSpPr>
            <a:spLocks noGrp="1"/>
          </p:cNvSpPr>
          <p:nvPr>
            <p:ph idx="1"/>
          </p:nvPr>
        </p:nvSpPr>
        <p:spPr>
          <a:xfrm>
            <a:off x="718874" y="1622690"/>
            <a:ext cx="4022080" cy="4557447"/>
          </a:xfrm>
        </p:spPr>
        <p:txBody>
          <a:bodyPr vert="horz" lIns="91440" tIns="45720" rIns="91440" bIns="45720" rtlCol="0" anchor="t">
            <a:noAutofit/>
          </a:bodyPr>
          <a:lstStyle/>
          <a:p>
            <a:pPr marL="285750" indent="-285750"/>
            <a:r>
              <a:rPr lang="en-US" sz="2000">
                <a:latin typeface="Arial"/>
                <a:ea typeface="+mn-lt"/>
                <a:cs typeface="+mn-lt"/>
              </a:rPr>
              <a:t>The LNYDP social media team was contacted with the aim of obtaining accurate information to assist in producing the review </a:t>
            </a:r>
          </a:p>
          <a:p>
            <a:pPr marL="285750" indent="-285750"/>
            <a:r>
              <a:rPr lang="en-US" sz="2000">
                <a:latin typeface="Arial"/>
                <a:ea typeface="+mn-lt"/>
                <a:cs typeface="+mn-lt"/>
              </a:rPr>
              <a:t>The review has been produced based on the data that was supplied to ourselves </a:t>
            </a:r>
          </a:p>
          <a:p>
            <a:pPr marL="285750" indent="-285750"/>
            <a:r>
              <a:rPr lang="en-US" sz="2000">
                <a:latin typeface="Arial"/>
                <a:ea typeface="+mn-lt"/>
                <a:cs typeface="+mn-lt"/>
              </a:rPr>
              <a:t>The checklist will be used as a guidance tool </a:t>
            </a:r>
            <a:endParaRPr lang="en-US" sz="2000">
              <a:latin typeface="Arial"/>
            </a:endParaRPr>
          </a:p>
        </p:txBody>
      </p:sp>
      <p:pic>
        <p:nvPicPr>
          <p:cNvPr id="4" name="Picture 4" descr="A group of people wearing costumes&#10;&#10;Description automatically generated">
            <a:extLst>
              <a:ext uri="{FF2B5EF4-FFF2-40B4-BE49-F238E27FC236}">
                <a16:creationId xmlns:a16="http://schemas.microsoft.com/office/drawing/2014/main" id="{040BE14F-6A82-472C-82C6-A192F0267981}"/>
              </a:ext>
            </a:extLst>
          </p:cNvPr>
          <p:cNvPicPr>
            <a:picLocks noChangeAspect="1"/>
          </p:cNvPicPr>
          <p:nvPr/>
        </p:nvPicPr>
        <p:blipFill>
          <a:blip r:embed="rId2"/>
          <a:stretch>
            <a:fillRect/>
          </a:stretch>
        </p:blipFill>
        <p:spPr>
          <a:xfrm>
            <a:off x="5633157" y="784335"/>
            <a:ext cx="5209989" cy="5289328"/>
          </a:xfrm>
          <a:prstGeom prst="rect">
            <a:avLst/>
          </a:prstGeom>
        </p:spPr>
      </p:pic>
      <p:sp>
        <p:nvSpPr>
          <p:cNvPr id="8" name="TextBox 7">
            <a:extLst>
              <a:ext uri="{FF2B5EF4-FFF2-40B4-BE49-F238E27FC236}">
                <a16:creationId xmlns:a16="http://schemas.microsoft.com/office/drawing/2014/main" id="{2A50B3B5-7EF5-4933-A1AB-236873069DE6}"/>
              </a:ext>
            </a:extLst>
          </p:cNvPr>
          <p:cNvSpPr txBox="1"/>
          <p:nvPr/>
        </p:nvSpPr>
        <p:spPr>
          <a:xfrm>
            <a:off x="5581651" y="6296263"/>
            <a:ext cx="3398041" cy="3812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Image: LNYDP, 2020</a:t>
            </a:r>
          </a:p>
        </p:txBody>
      </p:sp>
    </p:spTree>
    <p:extLst>
      <p:ext uri="{BB962C8B-B14F-4D97-AF65-F5344CB8AC3E}">
        <p14:creationId xmlns:p14="http://schemas.microsoft.com/office/powerpoint/2010/main" val="13225860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53D87-D83B-4C94-B323-97A9E5DD438B}"/>
              </a:ext>
            </a:extLst>
          </p:cNvPr>
          <p:cNvSpPr>
            <a:spLocks noGrp="1"/>
          </p:cNvSpPr>
          <p:nvPr>
            <p:ph type="title"/>
          </p:nvPr>
        </p:nvSpPr>
        <p:spPr>
          <a:xfrm>
            <a:off x="6420464" y="539087"/>
            <a:ext cx="4534047" cy="1584895"/>
          </a:xfrm>
        </p:spPr>
        <p:txBody>
          <a:bodyPr>
            <a:normAutofit/>
          </a:bodyPr>
          <a:lstStyle/>
          <a:p>
            <a:r>
              <a:rPr lang="en-US" sz="3200" b="1">
                <a:latin typeface="Arial"/>
                <a:cs typeface="Arial"/>
              </a:rPr>
              <a:t>Were the objectives met?</a:t>
            </a:r>
          </a:p>
        </p:txBody>
      </p:sp>
      <p:sp>
        <p:nvSpPr>
          <p:cNvPr id="3" name="Content Placeholder 2">
            <a:extLst>
              <a:ext uri="{FF2B5EF4-FFF2-40B4-BE49-F238E27FC236}">
                <a16:creationId xmlns:a16="http://schemas.microsoft.com/office/drawing/2014/main" id="{51AF9677-E3C7-4329-BC5A-75A33C0A4F9F}"/>
              </a:ext>
            </a:extLst>
          </p:cNvPr>
          <p:cNvSpPr>
            <a:spLocks noGrp="1"/>
          </p:cNvSpPr>
          <p:nvPr>
            <p:ph idx="1"/>
          </p:nvPr>
        </p:nvSpPr>
        <p:spPr>
          <a:xfrm>
            <a:off x="6622869" y="2116931"/>
            <a:ext cx="4548190" cy="4332951"/>
          </a:xfrm>
        </p:spPr>
        <p:txBody>
          <a:bodyPr vert="horz" lIns="91440" tIns="45720" rIns="91440" bIns="45720" rtlCol="0" anchor="t">
            <a:normAutofit/>
          </a:bodyPr>
          <a:lstStyle/>
          <a:p>
            <a:pPr marL="0" indent="0">
              <a:buNone/>
            </a:pPr>
            <a:r>
              <a:rPr lang="en-US" sz="2000" dirty="0">
                <a:latin typeface="Arial"/>
                <a:ea typeface="+mn-lt"/>
                <a:cs typeface="+mn-lt"/>
              </a:rPr>
              <a:t>One of the LNYDP's assumed </a:t>
            </a:r>
            <a:r>
              <a:rPr lang="en-US" sz="2000" dirty="0" err="1">
                <a:latin typeface="Arial"/>
                <a:ea typeface="+mn-lt"/>
                <a:cs typeface="Arial"/>
              </a:rPr>
              <a:t>obectives</a:t>
            </a:r>
            <a:r>
              <a:rPr lang="en-US" sz="2000" dirty="0">
                <a:latin typeface="Arial"/>
                <a:ea typeface="+mn-lt"/>
                <a:cs typeface="+mn-lt"/>
              </a:rPr>
              <a:t> is to celebrate the new year by showcasing the diversity and culture in a way of creativity that inspires the city of London along with welcoming people back to London for 2021. By having a range of performances such as the London School of Samba, pop group </a:t>
            </a:r>
            <a:r>
              <a:rPr lang="en-US" sz="2000" dirty="0" err="1">
                <a:latin typeface="Arial"/>
                <a:ea typeface="+mn-lt"/>
                <a:cs typeface="+mn-lt"/>
              </a:rPr>
              <a:t>Kaachi</a:t>
            </a:r>
            <a:r>
              <a:rPr lang="en-US" sz="2000" dirty="0">
                <a:latin typeface="Arial"/>
                <a:ea typeface="+mn-lt"/>
                <a:cs typeface="+mn-lt"/>
              </a:rPr>
              <a:t> and the London school of </a:t>
            </a:r>
            <a:r>
              <a:rPr lang="en-US" sz="2000" dirty="0" err="1">
                <a:latin typeface="Arial"/>
                <a:ea typeface="+mn-lt"/>
                <a:cs typeface="+mn-lt"/>
              </a:rPr>
              <a:t>Dhol</a:t>
            </a:r>
            <a:r>
              <a:rPr lang="en-US" sz="2000" dirty="0">
                <a:latin typeface="Arial"/>
                <a:ea typeface="+mn-lt"/>
                <a:cs typeface="+mn-lt"/>
              </a:rPr>
              <a:t> which all received high volumes of engagement on their social media pages it is believed they were met.</a:t>
            </a:r>
            <a:endParaRPr lang="en-US" sz="2000" dirty="0">
              <a:latin typeface="Arial"/>
              <a:cs typeface="Arial"/>
            </a:endParaRPr>
          </a:p>
        </p:txBody>
      </p:sp>
      <p:pic>
        <p:nvPicPr>
          <p:cNvPr id="5" name="Picture 5" descr="A group of people sitting at a table&#10;&#10;Description automatically generated">
            <a:extLst>
              <a:ext uri="{FF2B5EF4-FFF2-40B4-BE49-F238E27FC236}">
                <a16:creationId xmlns:a16="http://schemas.microsoft.com/office/drawing/2014/main" id="{FC096828-1490-4789-9728-ABBE7FF0850C}"/>
              </a:ext>
            </a:extLst>
          </p:cNvPr>
          <p:cNvPicPr>
            <a:picLocks noChangeAspect="1"/>
          </p:cNvPicPr>
          <p:nvPr/>
        </p:nvPicPr>
        <p:blipFill rotWithShape="1">
          <a:blip r:embed="rId2"/>
          <a:srcRect l="26218" r="24235" b="-1"/>
          <a:stretch/>
        </p:blipFill>
        <p:spPr>
          <a:xfrm>
            <a:off x="20" y="10"/>
            <a:ext cx="6094799" cy="6857990"/>
          </a:xfrm>
          <a:prstGeom prst="rect">
            <a:avLst/>
          </a:prstGeom>
        </p:spPr>
      </p:pic>
      <p:sp>
        <p:nvSpPr>
          <p:cNvPr id="6" name="TextBox 5">
            <a:extLst>
              <a:ext uri="{FF2B5EF4-FFF2-40B4-BE49-F238E27FC236}">
                <a16:creationId xmlns:a16="http://schemas.microsoft.com/office/drawing/2014/main" id="{4C9920C0-5AB8-4414-A89C-7F62B1232201}"/>
              </a:ext>
            </a:extLst>
          </p:cNvPr>
          <p:cNvSpPr txBox="1"/>
          <p:nvPr/>
        </p:nvSpPr>
        <p:spPr>
          <a:xfrm>
            <a:off x="3355181" y="6379368"/>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Image: LNYDP (2021)</a:t>
            </a:r>
          </a:p>
        </p:txBody>
      </p:sp>
    </p:spTree>
    <p:extLst>
      <p:ext uri="{BB962C8B-B14F-4D97-AF65-F5344CB8AC3E}">
        <p14:creationId xmlns:p14="http://schemas.microsoft.com/office/powerpoint/2010/main" val="36310785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94500E-FB02-4F54-9743-8A6EBFF047DC}"/>
              </a:ext>
            </a:extLst>
          </p:cNvPr>
          <p:cNvSpPr>
            <a:spLocks noGrp="1"/>
          </p:cNvSpPr>
          <p:nvPr>
            <p:ph type="title"/>
          </p:nvPr>
        </p:nvSpPr>
        <p:spPr>
          <a:xfrm>
            <a:off x="1229032" y="365760"/>
            <a:ext cx="5997678" cy="1325562"/>
          </a:xfrm>
        </p:spPr>
        <p:txBody>
          <a:bodyPr>
            <a:normAutofit/>
          </a:bodyPr>
          <a:lstStyle/>
          <a:p>
            <a:r>
              <a:rPr lang="en-US" sz="2800" b="1">
                <a:latin typeface="Arial"/>
                <a:ea typeface="+mj-lt"/>
                <a:cs typeface="+mj-lt"/>
              </a:rPr>
              <a:t>Number of viewers based on statistics and website analytics</a:t>
            </a:r>
            <a:endParaRPr lang="en-US" sz="2800">
              <a:latin typeface="Arial"/>
              <a:ea typeface="+mj-lt"/>
              <a:cs typeface="+mj-lt"/>
            </a:endParaRPr>
          </a:p>
        </p:txBody>
      </p:sp>
      <p:sp>
        <p:nvSpPr>
          <p:cNvPr id="3" name="Content Placeholder 2">
            <a:extLst>
              <a:ext uri="{FF2B5EF4-FFF2-40B4-BE49-F238E27FC236}">
                <a16:creationId xmlns:a16="http://schemas.microsoft.com/office/drawing/2014/main" id="{B0695F2E-524E-4A72-8196-D43E9FD5F479}"/>
              </a:ext>
            </a:extLst>
          </p:cNvPr>
          <p:cNvSpPr>
            <a:spLocks noGrp="1"/>
          </p:cNvSpPr>
          <p:nvPr>
            <p:ph idx="1"/>
          </p:nvPr>
        </p:nvSpPr>
        <p:spPr>
          <a:xfrm>
            <a:off x="877764" y="2029552"/>
            <a:ext cx="6015571" cy="4174398"/>
          </a:xfrm>
        </p:spPr>
        <p:txBody>
          <a:bodyPr vert="horz" lIns="91440" tIns="45720" rIns="91440" bIns="45720" rtlCol="0" anchor="t">
            <a:normAutofit/>
          </a:bodyPr>
          <a:lstStyle/>
          <a:p>
            <a:pPr marL="342900" indent="-342900"/>
            <a:r>
              <a:rPr lang="en-US" sz="2000" dirty="0">
                <a:latin typeface="Arial"/>
                <a:ea typeface="+mn-lt"/>
                <a:cs typeface="+mn-lt"/>
              </a:rPr>
              <a:t>LNYDP issued a newsletter after the event reviewing the outcome of the show with executive director Bob Bone stating he was overwhelmed by the ratings saying they entertained many millions of people and sent a message to world that London will welcome people back</a:t>
            </a:r>
            <a:endParaRPr lang="en-US" dirty="0">
              <a:latin typeface="Calibri" panose="020F0502020204030204"/>
              <a:ea typeface="+mn-lt"/>
              <a:cs typeface="+mn-lt"/>
            </a:endParaRPr>
          </a:p>
          <a:p>
            <a:pPr marL="342900" indent="-342900"/>
            <a:r>
              <a:rPr lang="en-US" sz="2000" dirty="0">
                <a:latin typeface="Arial"/>
                <a:ea typeface="+mn-lt"/>
                <a:cs typeface="+mn-lt"/>
              </a:rPr>
              <a:t> The parade was streamed by 175,000 viewers on their website with the number still increasing. Also shown on London live TV which received their largest day figures of roughly 100,000 viewers and a total of 330 TV stations in America with a reach of 163,000,000 viewers.  (LNYDP,2021)</a:t>
            </a:r>
            <a:endParaRPr lang="en-US" dirty="0">
              <a:cs typeface="Calibri"/>
            </a:endParaRPr>
          </a:p>
        </p:txBody>
      </p:sp>
      <p:pic>
        <p:nvPicPr>
          <p:cNvPr id="4" name="Picture 4" descr="A picture containing table, birthday, covered, decorated&#10;&#10;Description automatically generated">
            <a:extLst>
              <a:ext uri="{FF2B5EF4-FFF2-40B4-BE49-F238E27FC236}">
                <a16:creationId xmlns:a16="http://schemas.microsoft.com/office/drawing/2014/main" id="{A878FA69-019D-4523-B9E7-AFB38DEE4AE7}"/>
              </a:ext>
            </a:extLst>
          </p:cNvPr>
          <p:cNvPicPr>
            <a:picLocks noChangeAspect="1"/>
          </p:cNvPicPr>
          <p:nvPr/>
        </p:nvPicPr>
        <p:blipFill rotWithShape="1">
          <a:blip r:embed="rId2"/>
          <a:srcRect l="30463" r="32049" b="1"/>
          <a:stretch/>
        </p:blipFill>
        <p:spPr>
          <a:xfrm>
            <a:off x="7538689" y="10"/>
            <a:ext cx="4653311" cy="6857990"/>
          </a:xfrm>
          <a:prstGeom prst="rect">
            <a:avLst/>
          </a:prstGeom>
        </p:spPr>
      </p:pic>
      <p:sp>
        <p:nvSpPr>
          <p:cNvPr id="5" name="TextBox 4">
            <a:extLst>
              <a:ext uri="{FF2B5EF4-FFF2-40B4-BE49-F238E27FC236}">
                <a16:creationId xmlns:a16="http://schemas.microsoft.com/office/drawing/2014/main" id="{E4C6E77F-AE08-4DDB-89A6-735E41726AC3}"/>
              </a:ext>
            </a:extLst>
          </p:cNvPr>
          <p:cNvSpPr txBox="1"/>
          <p:nvPr/>
        </p:nvSpPr>
        <p:spPr>
          <a:xfrm>
            <a:off x="7903369" y="6343649"/>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Image: LNYDP (2021)</a:t>
            </a:r>
          </a:p>
        </p:txBody>
      </p:sp>
    </p:spTree>
    <p:extLst>
      <p:ext uri="{BB962C8B-B14F-4D97-AF65-F5344CB8AC3E}">
        <p14:creationId xmlns:p14="http://schemas.microsoft.com/office/powerpoint/2010/main" val="4038626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77324-0B51-47F7-B4A4-EDDB498F2D58}"/>
              </a:ext>
            </a:extLst>
          </p:cNvPr>
          <p:cNvSpPr>
            <a:spLocks noGrp="1"/>
          </p:cNvSpPr>
          <p:nvPr>
            <p:ph type="title"/>
          </p:nvPr>
        </p:nvSpPr>
        <p:spPr>
          <a:xfrm>
            <a:off x="643468" y="4564674"/>
            <a:ext cx="4010820" cy="1615461"/>
          </a:xfrm>
        </p:spPr>
        <p:txBody>
          <a:bodyPr anchor="ctr">
            <a:normAutofit/>
          </a:bodyPr>
          <a:lstStyle/>
          <a:p>
            <a:r>
              <a:rPr lang="en-US" sz="2700" b="1">
                <a:latin typeface="Arial"/>
                <a:ea typeface="+mj-lt"/>
                <a:cs typeface="+mj-lt"/>
              </a:rPr>
              <a:t>What percentage of viewers watched the parade for the full duration?</a:t>
            </a:r>
            <a:endParaRPr lang="en-US" sz="2700">
              <a:latin typeface="Arial"/>
              <a:ea typeface="+mj-lt"/>
              <a:cs typeface="+mj-lt"/>
            </a:endParaRPr>
          </a:p>
        </p:txBody>
      </p:sp>
      <p:sp>
        <p:nvSpPr>
          <p:cNvPr id="3" name="Content Placeholder 2">
            <a:extLst>
              <a:ext uri="{FF2B5EF4-FFF2-40B4-BE49-F238E27FC236}">
                <a16:creationId xmlns:a16="http://schemas.microsoft.com/office/drawing/2014/main" id="{53C674C8-7730-440F-B5F1-C48643081346}"/>
              </a:ext>
            </a:extLst>
          </p:cNvPr>
          <p:cNvSpPr>
            <a:spLocks noGrp="1"/>
          </p:cNvSpPr>
          <p:nvPr>
            <p:ph idx="1"/>
          </p:nvPr>
        </p:nvSpPr>
        <p:spPr>
          <a:xfrm>
            <a:off x="5288640" y="5517173"/>
            <a:ext cx="5665871" cy="662963"/>
          </a:xfrm>
        </p:spPr>
        <p:txBody>
          <a:bodyPr vert="horz" lIns="91440" tIns="45720" rIns="91440" bIns="45720" rtlCol="0" anchor="ctr">
            <a:noAutofit/>
          </a:bodyPr>
          <a:lstStyle/>
          <a:p>
            <a:pPr marL="0" indent="0">
              <a:buNone/>
            </a:pPr>
            <a:r>
              <a:rPr lang="en-US" sz="2000" dirty="0">
                <a:latin typeface="Arial"/>
                <a:ea typeface="+mn-lt"/>
                <a:cs typeface="+mn-lt"/>
              </a:rPr>
              <a:t>Accurate statistics of engagement throughout the duration of the parade were unable to be obtained </a:t>
            </a:r>
            <a:endParaRPr lang="en-US" sz="2000" dirty="0">
              <a:cs typeface="Calibri"/>
            </a:endParaRPr>
          </a:p>
          <a:p>
            <a:pPr marL="0" indent="0">
              <a:buNone/>
            </a:pPr>
            <a:endParaRPr lang="en-US" sz="2400" dirty="0">
              <a:ea typeface="+mn-lt"/>
              <a:cs typeface="+mn-lt"/>
            </a:endParaRPr>
          </a:p>
          <a:p>
            <a:endParaRPr lang="en-US" sz="1600" dirty="0">
              <a:ea typeface="+mn-lt"/>
              <a:cs typeface="+mn-lt"/>
            </a:endParaRPr>
          </a:p>
        </p:txBody>
      </p:sp>
      <p:pic>
        <p:nvPicPr>
          <p:cNvPr id="4" name="Picture 4" descr="A picture containing person, person, sitting, table&#10;&#10;Description automatically generated">
            <a:extLst>
              <a:ext uri="{FF2B5EF4-FFF2-40B4-BE49-F238E27FC236}">
                <a16:creationId xmlns:a16="http://schemas.microsoft.com/office/drawing/2014/main" id="{FB184486-320F-4F99-88A9-8B463CA3C6E1}"/>
              </a:ext>
            </a:extLst>
          </p:cNvPr>
          <p:cNvPicPr>
            <a:picLocks noChangeAspect="1"/>
          </p:cNvPicPr>
          <p:nvPr/>
        </p:nvPicPr>
        <p:blipFill rotWithShape="1">
          <a:blip r:embed="rId2"/>
          <a:srcRect b="32481"/>
          <a:stretch/>
        </p:blipFill>
        <p:spPr>
          <a:xfrm>
            <a:off x="20" y="1"/>
            <a:ext cx="11292820" cy="4212708"/>
          </a:xfrm>
          <a:prstGeom prst="rect">
            <a:avLst/>
          </a:prstGeom>
        </p:spPr>
      </p:pic>
      <p:sp>
        <p:nvSpPr>
          <p:cNvPr id="5" name="TextBox 4">
            <a:extLst>
              <a:ext uri="{FF2B5EF4-FFF2-40B4-BE49-F238E27FC236}">
                <a16:creationId xmlns:a16="http://schemas.microsoft.com/office/drawing/2014/main" id="{6107D288-DA35-4297-BF46-13688036728B}"/>
              </a:ext>
            </a:extLst>
          </p:cNvPr>
          <p:cNvSpPr txBox="1"/>
          <p:nvPr/>
        </p:nvSpPr>
        <p:spPr>
          <a:xfrm>
            <a:off x="8796337" y="6486524"/>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Image: LNYDP (2021)</a:t>
            </a:r>
          </a:p>
        </p:txBody>
      </p:sp>
    </p:spTree>
    <p:extLst>
      <p:ext uri="{BB962C8B-B14F-4D97-AF65-F5344CB8AC3E}">
        <p14:creationId xmlns:p14="http://schemas.microsoft.com/office/powerpoint/2010/main" val="4383812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C3A23-371F-49BC-8445-66961AD4C71F}"/>
              </a:ext>
            </a:extLst>
          </p:cNvPr>
          <p:cNvSpPr>
            <a:spLocks noGrp="1"/>
          </p:cNvSpPr>
          <p:nvPr>
            <p:ph type="title"/>
          </p:nvPr>
        </p:nvSpPr>
        <p:spPr>
          <a:xfrm>
            <a:off x="618365" y="640080"/>
            <a:ext cx="3694960" cy="1325562"/>
          </a:xfrm>
        </p:spPr>
        <p:txBody>
          <a:bodyPr>
            <a:normAutofit/>
          </a:bodyPr>
          <a:lstStyle/>
          <a:p>
            <a:r>
              <a:rPr lang="en-US" sz="2500" b="1">
                <a:latin typeface="Arial"/>
                <a:ea typeface="+mj-lt"/>
                <a:cs typeface="+mj-lt"/>
              </a:rPr>
              <a:t>Which performance had the best reviews?</a:t>
            </a:r>
            <a:endParaRPr lang="en-US" sz="2500">
              <a:latin typeface="Arial"/>
              <a:ea typeface="+mj-lt"/>
              <a:cs typeface="+mj-lt"/>
            </a:endParaRPr>
          </a:p>
        </p:txBody>
      </p:sp>
      <p:sp>
        <p:nvSpPr>
          <p:cNvPr id="3" name="Content Placeholder 2">
            <a:extLst>
              <a:ext uri="{FF2B5EF4-FFF2-40B4-BE49-F238E27FC236}">
                <a16:creationId xmlns:a16="http://schemas.microsoft.com/office/drawing/2014/main" id="{43E1AFCA-33C6-4AF3-8613-E5C4ABE58F96}"/>
              </a:ext>
            </a:extLst>
          </p:cNvPr>
          <p:cNvSpPr>
            <a:spLocks noGrp="1"/>
          </p:cNvSpPr>
          <p:nvPr>
            <p:ph idx="1"/>
          </p:nvPr>
        </p:nvSpPr>
        <p:spPr>
          <a:xfrm>
            <a:off x="344521" y="2039618"/>
            <a:ext cx="3968804" cy="4509612"/>
          </a:xfrm>
        </p:spPr>
        <p:txBody>
          <a:bodyPr vert="horz" lIns="91440" tIns="45720" rIns="91440" bIns="45720" rtlCol="0" anchor="t">
            <a:normAutofit/>
          </a:bodyPr>
          <a:lstStyle/>
          <a:p>
            <a:r>
              <a:rPr lang="en-US" sz="2000" err="1">
                <a:latin typeface="Arial"/>
                <a:ea typeface="+mn-lt"/>
                <a:cs typeface="+mn-lt"/>
              </a:rPr>
              <a:t>Kaachi</a:t>
            </a:r>
            <a:r>
              <a:rPr lang="en-US" sz="2000">
                <a:latin typeface="Arial"/>
                <a:ea typeface="+mn-lt"/>
                <a:cs typeface="+mn-lt"/>
              </a:rPr>
              <a:t>, who are the first female British Korean POP band have received 247,801 views of their song performance on the show of ‘Photo Magic’ on YouTube. They also received strong fan engagement on their social media page about their performance and received the most likes and shares on LNYPD pages compared to the other performers. </a:t>
            </a:r>
          </a:p>
        </p:txBody>
      </p:sp>
      <p:pic>
        <p:nvPicPr>
          <p:cNvPr id="4" name="Picture 4" descr="A group of people playing instruments and performing on a stage&#10;&#10;Description automatically generated">
            <a:extLst>
              <a:ext uri="{FF2B5EF4-FFF2-40B4-BE49-F238E27FC236}">
                <a16:creationId xmlns:a16="http://schemas.microsoft.com/office/drawing/2014/main" id="{F8436F00-3F48-424E-9E8D-213856579948}"/>
              </a:ext>
            </a:extLst>
          </p:cNvPr>
          <p:cNvPicPr>
            <a:picLocks noChangeAspect="1"/>
          </p:cNvPicPr>
          <p:nvPr/>
        </p:nvPicPr>
        <p:blipFill rotWithShape="1">
          <a:blip r:embed="rId2"/>
          <a:srcRect l="14801" r="23525"/>
          <a:stretch/>
        </p:blipFill>
        <p:spPr>
          <a:xfrm>
            <a:off x="4639057" y="10"/>
            <a:ext cx="7552944" cy="6857990"/>
          </a:xfrm>
          <a:prstGeom prst="rect">
            <a:avLst/>
          </a:prstGeom>
        </p:spPr>
      </p:pic>
      <p:sp>
        <p:nvSpPr>
          <p:cNvPr id="5" name="TextBox 4">
            <a:extLst>
              <a:ext uri="{FF2B5EF4-FFF2-40B4-BE49-F238E27FC236}">
                <a16:creationId xmlns:a16="http://schemas.microsoft.com/office/drawing/2014/main" id="{18032CF4-8C0B-4C75-9738-35275C5D406B}"/>
              </a:ext>
            </a:extLst>
          </p:cNvPr>
          <p:cNvSpPr txBox="1"/>
          <p:nvPr/>
        </p:nvSpPr>
        <p:spPr>
          <a:xfrm>
            <a:off x="5462587" y="6188868"/>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Image: LNYDP (2021)</a:t>
            </a:r>
          </a:p>
        </p:txBody>
      </p:sp>
    </p:spTree>
    <p:extLst>
      <p:ext uri="{BB962C8B-B14F-4D97-AF65-F5344CB8AC3E}">
        <p14:creationId xmlns:p14="http://schemas.microsoft.com/office/powerpoint/2010/main" val="23597489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776070-F1CF-4A3E-A41B-9301E19F0004}"/>
              </a:ext>
            </a:extLst>
          </p:cNvPr>
          <p:cNvSpPr>
            <a:spLocks noGrp="1"/>
          </p:cNvSpPr>
          <p:nvPr>
            <p:ph type="title"/>
          </p:nvPr>
        </p:nvSpPr>
        <p:spPr>
          <a:xfrm>
            <a:off x="6349027" y="539087"/>
            <a:ext cx="5427015" cy="1584895"/>
          </a:xfrm>
        </p:spPr>
        <p:txBody>
          <a:bodyPr>
            <a:normAutofit/>
          </a:bodyPr>
          <a:lstStyle/>
          <a:p>
            <a:r>
              <a:rPr lang="en-US" sz="2100" b="1">
                <a:latin typeface="Arial"/>
                <a:ea typeface="+mj-lt"/>
                <a:cs typeface="+mj-lt"/>
              </a:rPr>
              <a:t>What were viewers perceptions of the event?</a:t>
            </a:r>
            <a:endParaRPr lang="en-US" sz="2100">
              <a:latin typeface="Arial"/>
              <a:ea typeface="+mj-lt"/>
              <a:cs typeface="+mj-lt"/>
            </a:endParaRPr>
          </a:p>
        </p:txBody>
      </p:sp>
      <p:sp>
        <p:nvSpPr>
          <p:cNvPr id="3" name="Content Placeholder 2">
            <a:extLst>
              <a:ext uri="{FF2B5EF4-FFF2-40B4-BE49-F238E27FC236}">
                <a16:creationId xmlns:a16="http://schemas.microsoft.com/office/drawing/2014/main" id="{07A89853-16E4-4A0C-BE1E-BEF73111346C}"/>
              </a:ext>
            </a:extLst>
          </p:cNvPr>
          <p:cNvSpPr>
            <a:spLocks noGrp="1"/>
          </p:cNvSpPr>
          <p:nvPr>
            <p:ph idx="1"/>
          </p:nvPr>
        </p:nvSpPr>
        <p:spPr>
          <a:xfrm>
            <a:off x="6420463" y="1974056"/>
            <a:ext cx="4572002" cy="4344857"/>
          </a:xfrm>
        </p:spPr>
        <p:txBody>
          <a:bodyPr vert="horz" lIns="91440" tIns="45720" rIns="91440" bIns="45720" rtlCol="0" anchor="t">
            <a:noAutofit/>
          </a:bodyPr>
          <a:lstStyle/>
          <a:p>
            <a:r>
              <a:rPr lang="en-US" sz="2000">
                <a:latin typeface="Arial"/>
                <a:ea typeface="+mn-lt"/>
                <a:cs typeface="+mn-lt"/>
              </a:rPr>
              <a:t>Overall perceptions were praise to the </a:t>
            </a:r>
            <a:r>
              <a:rPr lang="en-US" sz="2000" err="1">
                <a:latin typeface="Arial"/>
                <a:ea typeface="+mn-lt"/>
                <a:cs typeface="+mn-lt"/>
              </a:rPr>
              <a:t>organisers</a:t>
            </a:r>
            <a:r>
              <a:rPr lang="en-US" sz="2000">
                <a:latin typeface="Arial"/>
                <a:ea typeface="+mn-lt"/>
                <a:cs typeface="+mn-lt"/>
              </a:rPr>
              <a:t> for putting on a show in such a difficult situation. Through looking at feedback on various social media channels many event attendees enjoyed the virtual celebration and it made them feel excited to attend the event in person the following year. Quoting one of comments on Facebook to be “It was awesome, it's on my bucket list to go to London and see it live” </a:t>
            </a:r>
          </a:p>
        </p:txBody>
      </p:sp>
      <p:pic>
        <p:nvPicPr>
          <p:cNvPr id="4" name="Picture 4" descr="A group of people standing in a room&#10;&#10;Description automatically generated">
            <a:extLst>
              <a:ext uri="{FF2B5EF4-FFF2-40B4-BE49-F238E27FC236}">
                <a16:creationId xmlns:a16="http://schemas.microsoft.com/office/drawing/2014/main" id="{3AE35FC1-0754-46E6-B2AE-4C4DB8AFB2BA}"/>
              </a:ext>
            </a:extLst>
          </p:cNvPr>
          <p:cNvPicPr>
            <a:picLocks noChangeAspect="1"/>
          </p:cNvPicPr>
          <p:nvPr/>
        </p:nvPicPr>
        <p:blipFill rotWithShape="1">
          <a:blip r:embed="rId2"/>
          <a:srcRect l="23934" r="26519" b="-1"/>
          <a:stretch/>
        </p:blipFill>
        <p:spPr>
          <a:xfrm>
            <a:off x="-428605" y="10"/>
            <a:ext cx="6094799" cy="6857990"/>
          </a:xfrm>
          <a:prstGeom prst="rect">
            <a:avLst/>
          </a:prstGeom>
        </p:spPr>
      </p:pic>
    </p:spTree>
    <p:extLst>
      <p:ext uri="{BB962C8B-B14F-4D97-AF65-F5344CB8AC3E}">
        <p14:creationId xmlns:p14="http://schemas.microsoft.com/office/powerpoint/2010/main" val="3765724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EAEFB1-79A0-44B8-8245-1BE821F087E2}"/>
              </a:ext>
            </a:extLst>
          </p:cNvPr>
          <p:cNvSpPr>
            <a:spLocks noGrp="1"/>
          </p:cNvSpPr>
          <p:nvPr>
            <p:ph type="title"/>
          </p:nvPr>
        </p:nvSpPr>
        <p:spPr>
          <a:xfrm>
            <a:off x="1130333" y="161569"/>
            <a:ext cx="4534047" cy="1550284"/>
          </a:xfrm>
        </p:spPr>
        <p:txBody>
          <a:bodyPr>
            <a:normAutofit/>
          </a:bodyPr>
          <a:lstStyle/>
          <a:p>
            <a:r>
              <a:rPr lang="en-US" sz="2100" b="1" dirty="0">
                <a:latin typeface="Arial"/>
                <a:ea typeface="+mj-lt"/>
                <a:cs typeface="+mj-lt"/>
              </a:rPr>
              <a:t>Was there a majority of positive feedback received?</a:t>
            </a:r>
            <a:endParaRPr lang="en-US" sz="2100" dirty="0">
              <a:latin typeface="Arial"/>
              <a:ea typeface="+mj-lt"/>
              <a:cs typeface="+mj-lt"/>
            </a:endParaRPr>
          </a:p>
        </p:txBody>
      </p:sp>
      <p:sp>
        <p:nvSpPr>
          <p:cNvPr id="3" name="Content Placeholder 2">
            <a:extLst>
              <a:ext uri="{FF2B5EF4-FFF2-40B4-BE49-F238E27FC236}">
                <a16:creationId xmlns:a16="http://schemas.microsoft.com/office/drawing/2014/main" id="{87F5EFBD-A0EF-43EB-9860-B3FC65E70083}"/>
              </a:ext>
            </a:extLst>
          </p:cNvPr>
          <p:cNvSpPr>
            <a:spLocks noGrp="1"/>
          </p:cNvSpPr>
          <p:nvPr>
            <p:ph idx="1"/>
          </p:nvPr>
        </p:nvSpPr>
        <p:spPr>
          <a:xfrm>
            <a:off x="1044754" y="1485900"/>
            <a:ext cx="4572002" cy="5008124"/>
          </a:xfrm>
        </p:spPr>
        <p:txBody>
          <a:bodyPr vert="horz" lIns="91440" tIns="45720" rIns="91440" bIns="45720" rtlCol="0" anchor="t">
            <a:normAutofit lnSpcReduction="10000"/>
          </a:bodyPr>
          <a:lstStyle/>
          <a:p>
            <a:r>
              <a:rPr lang="en-US" sz="2000" dirty="0">
                <a:latin typeface="Arial"/>
                <a:ea typeface="+mn-lt"/>
                <a:cs typeface="+mn-lt"/>
              </a:rPr>
              <a:t>LNYDP received a high volume of people wanting to access and view the show after it was aired to the point it created such a demand, they made it available through Amazon to watch</a:t>
            </a:r>
            <a:endParaRPr lang="en-US" dirty="0"/>
          </a:p>
          <a:p>
            <a:r>
              <a:rPr lang="en-US" sz="2000" dirty="0">
                <a:latin typeface="Arial"/>
                <a:ea typeface="+mn-lt"/>
                <a:cs typeface="+mn-lt"/>
              </a:rPr>
              <a:t>Most feedback received a star rating of 5* in the comment section of Amazon</a:t>
            </a:r>
            <a:endParaRPr lang="en-US" dirty="0">
              <a:latin typeface="Calibri" panose="020F0502020204030204"/>
              <a:ea typeface="+mn-lt"/>
              <a:cs typeface="+mn-lt"/>
            </a:endParaRPr>
          </a:p>
          <a:p>
            <a:r>
              <a:rPr lang="en-US" sz="2000" dirty="0">
                <a:latin typeface="Arial"/>
                <a:ea typeface="+mn-lt"/>
                <a:cs typeface="+mn-lt"/>
              </a:rPr>
              <a:t>When reading the communication received on different social media platforms it is assumed that the majority of all feedback is positive with LNYDP confirming this was the case by stating that it was 'almost unanimously positive'</a:t>
            </a:r>
            <a:endParaRPr lang="en-US" dirty="0">
              <a:cs typeface="Calibri"/>
            </a:endParaRPr>
          </a:p>
        </p:txBody>
      </p:sp>
      <p:pic>
        <p:nvPicPr>
          <p:cNvPr id="5" name="Picture 5" descr="A picture containing person, indoor, wearing, young&#10;&#10;Description automatically generated">
            <a:extLst>
              <a:ext uri="{FF2B5EF4-FFF2-40B4-BE49-F238E27FC236}">
                <a16:creationId xmlns:a16="http://schemas.microsoft.com/office/drawing/2014/main" id="{6ED32313-EA9F-4FCC-A4E4-E5F8ABE6820E}"/>
              </a:ext>
            </a:extLst>
          </p:cNvPr>
          <p:cNvPicPr>
            <a:picLocks noChangeAspect="1"/>
          </p:cNvPicPr>
          <p:nvPr/>
        </p:nvPicPr>
        <p:blipFill rotWithShape="1">
          <a:blip r:embed="rId2"/>
          <a:srcRect l="24699" r="30199" b="-1"/>
          <a:stretch/>
        </p:blipFill>
        <p:spPr>
          <a:xfrm>
            <a:off x="6097181" y="10"/>
            <a:ext cx="6094819" cy="6857990"/>
          </a:xfrm>
          <a:prstGeom prst="rect">
            <a:avLst/>
          </a:prstGeom>
        </p:spPr>
      </p:pic>
      <p:sp>
        <p:nvSpPr>
          <p:cNvPr id="6" name="TextBox 5">
            <a:extLst>
              <a:ext uri="{FF2B5EF4-FFF2-40B4-BE49-F238E27FC236}">
                <a16:creationId xmlns:a16="http://schemas.microsoft.com/office/drawing/2014/main" id="{D055A4EA-1F72-4D2D-90F3-9F58A015705B}"/>
              </a:ext>
            </a:extLst>
          </p:cNvPr>
          <p:cNvSpPr txBox="1"/>
          <p:nvPr/>
        </p:nvSpPr>
        <p:spPr>
          <a:xfrm>
            <a:off x="9201150" y="6486525"/>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1"/>
                </a:solidFill>
              </a:rPr>
              <a:t>IMAGE: LNYDP (2021)</a:t>
            </a:r>
          </a:p>
        </p:txBody>
      </p:sp>
    </p:spTree>
    <p:extLst>
      <p:ext uri="{BB962C8B-B14F-4D97-AF65-F5344CB8AC3E}">
        <p14:creationId xmlns:p14="http://schemas.microsoft.com/office/powerpoint/2010/main" val="36272474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ECE6B9-A4AA-4AA8-865A-FA80F2A31BB5}"/>
              </a:ext>
            </a:extLst>
          </p:cNvPr>
          <p:cNvSpPr>
            <a:spLocks noGrp="1"/>
          </p:cNvSpPr>
          <p:nvPr>
            <p:ph type="title"/>
          </p:nvPr>
        </p:nvSpPr>
        <p:spPr>
          <a:xfrm>
            <a:off x="4965290" y="365760"/>
            <a:ext cx="5997678" cy="1325562"/>
          </a:xfrm>
        </p:spPr>
        <p:txBody>
          <a:bodyPr>
            <a:normAutofit/>
          </a:bodyPr>
          <a:lstStyle/>
          <a:p>
            <a:r>
              <a:rPr lang="en-US" sz="3600" b="1" dirty="0">
                <a:latin typeface="Arial"/>
                <a:ea typeface="+mj-lt"/>
                <a:cs typeface="+mj-lt"/>
              </a:rPr>
              <a:t>Would virtual viewers return </a:t>
            </a:r>
            <a:endParaRPr lang="en-US" sz="3600" b="1" dirty="0">
              <a:latin typeface="Arial"/>
              <a:cs typeface="Arial"/>
            </a:endParaRPr>
          </a:p>
        </p:txBody>
      </p:sp>
      <p:sp>
        <p:nvSpPr>
          <p:cNvPr id="3" name="Content Placeholder 2">
            <a:extLst>
              <a:ext uri="{FF2B5EF4-FFF2-40B4-BE49-F238E27FC236}">
                <a16:creationId xmlns:a16="http://schemas.microsoft.com/office/drawing/2014/main" id="{6C8EC3F5-95A0-4265-8545-210BDB793413}"/>
              </a:ext>
            </a:extLst>
          </p:cNvPr>
          <p:cNvSpPr>
            <a:spLocks noGrp="1"/>
          </p:cNvSpPr>
          <p:nvPr>
            <p:ph idx="1"/>
          </p:nvPr>
        </p:nvSpPr>
        <p:spPr>
          <a:xfrm>
            <a:off x="4965290" y="2005739"/>
            <a:ext cx="6015571" cy="4174398"/>
          </a:xfrm>
        </p:spPr>
        <p:txBody>
          <a:bodyPr vert="horz" lIns="91440" tIns="45720" rIns="91440" bIns="45720" rtlCol="0" anchor="t">
            <a:normAutofit/>
          </a:bodyPr>
          <a:lstStyle/>
          <a:p>
            <a:pPr marL="0" indent="0">
              <a:buNone/>
            </a:pPr>
            <a:r>
              <a:rPr lang="en-US" sz="2400" dirty="0">
                <a:latin typeface="Arial"/>
                <a:ea typeface="+mn-lt"/>
                <a:cs typeface="+mn-lt"/>
              </a:rPr>
              <a:t>Although accurate data was unable to be retrieved from event attendees, when basing this on feedback which was obtained from the </a:t>
            </a:r>
            <a:r>
              <a:rPr lang="en-US" sz="2400" dirty="0" err="1">
                <a:latin typeface="Arial"/>
                <a:ea typeface="+mn-lt"/>
                <a:cs typeface="+mn-lt"/>
              </a:rPr>
              <a:t>organisation</a:t>
            </a:r>
            <a:r>
              <a:rPr lang="en-US" sz="2400" dirty="0">
                <a:latin typeface="Arial"/>
                <a:ea typeface="+mn-lt"/>
                <a:cs typeface="+mn-lt"/>
              </a:rPr>
              <a:t> itself and various social media channels it is assumed that with the virtual parade having had such a positive response from viewers many of them would participate in the virtual event again  </a:t>
            </a:r>
            <a:endParaRPr lang="en-US" sz="2400" dirty="0">
              <a:latin typeface="Arial"/>
            </a:endParaRPr>
          </a:p>
        </p:txBody>
      </p:sp>
      <p:pic>
        <p:nvPicPr>
          <p:cNvPr id="5" name="Picture 7" descr="A picture containing drawing, hat, room, table&#10;&#10;Description automatically generated">
            <a:extLst>
              <a:ext uri="{FF2B5EF4-FFF2-40B4-BE49-F238E27FC236}">
                <a16:creationId xmlns:a16="http://schemas.microsoft.com/office/drawing/2014/main" id="{495BF348-3208-4EFB-B2AC-839259943B9D}"/>
              </a:ext>
            </a:extLst>
          </p:cNvPr>
          <p:cNvPicPr>
            <a:picLocks noChangeAspect="1"/>
          </p:cNvPicPr>
          <p:nvPr/>
        </p:nvPicPr>
        <p:blipFill rotWithShape="1">
          <a:blip r:embed="rId2"/>
          <a:srcRect l="12900" r="13062"/>
          <a:stretch/>
        </p:blipFill>
        <p:spPr>
          <a:xfrm>
            <a:off x="20" y="10"/>
            <a:ext cx="4653291" cy="6857990"/>
          </a:xfrm>
          <a:prstGeom prst="rect">
            <a:avLst/>
          </a:prstGeom>
        </p:spPr>
      </p:pic>
      <p:sp>
        <p:nvSpPr>
          <p:cNvPr id="15" name="TextBox 14">
            <a:extLst>
              <a:ext uri="{FF2B5EF4-FFF2-40B4-BE49-F238E27FC236}">
                <a16:creationId xmlns:a16="http://schemas.microsoft.com/office/drawing/2014/main" id="{A80CC8D4-FC6E-473D-925A-48158F5F9F01}"/>
              </a:ext>
            </a:extLst>
          </p:cNvPr>
          <p:cNvSpPr txBox="1"/>
          <p:nvPr/>
        </p:nvSpPr>
        <p:spPr>
          <a:xfrm>
            <a:off x="4831557" y="6189106"/>
            <a:ext cx="570785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Image: LNYDP, 2020  </a:t>
            </a:r>
          </a:p>
        </p:txBody>
      </p:sp>
    </p:spTree>
    <p:extLst>
      <p:ext uri="{BB962C8B-B14F-4D97-AF65-F5344CB8AC3E}">
        <p14:creationId xmlns:p14="http://schemas.microsoft.com/office/powerpoint/2010/main" val="37098617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AFD7F5-FD30-458F-9E30-6C1BD00F146B}"/>
              </a:ext>
            </a:extLst>
          </p:cNvPr>
          <p:cNvSpPr>
            <a:spLocks noGrp="1"/>
          </p:cNvSpPr>
          <p:nvPr>
            <p:ph type="title"/>
          </p:nvPr>
        </p:nvSpPr>
        <p:spPr>
          <a:xfrm>
            <a:off x="718874" y="677863"/>
            <a:ext cx="4534047" cy="623094"/>
          </a:xfrm>
        </p:spPr>
        <p:txBody>
          <a:bodyPr>
            <a:normAutofit fontScale="90000"/>
          </a:bodyPr>
          <a:lstStyle/>
          <a:p>
            <a:r>
              <a:rPr lang="en-US" sz="3200" b="1" dirty="0">
                <a:latin typeface="Arial"/>
                <a:ea typeface="+mj-lt"/>
                <a:cs typeface="+mj-lt"/>
              </a:rPr>
              <a:t>Social Media responses</a:t>
            </a:r>
            <a:endParaRPr lang="en-US" sz="3200" b="1" dirty="0">
              <a:latin typeface="Arial"/>
            </a:endParaRPr>
          </a:p>
        </p:txBody>
      </p:sp>
      <p:sp>
        <p:nvSpPr>
          <p:cNvPr id="3" name="Content Placeholder 2">
            <a:extLst>
              <a:ext uri="{FF2B5EF4-FFF2-40B4-BE49-F238E27FC236}">
                <a16:creationId xmlns:a16="http://schemas.microsoft.com/office/drawing/2014/main" id="{A0B27265-58B8-4C21-9D65-CA91E44A71E2}"/>
              </a:ext>
            </a:extLst>
          </p:cNvPr>
          <p:cNvSpPr>
            <a:spLocks noGrp="1"/>
          </p:cNvSpPr>
          <p:nvPr>
            <p:ph idx="1"/>
          </p:nvPr>
        </p:nvSpPr>
        <p:spPr>
          <a:xfrm>
            <a:off x="718874" y="1717939"/>
            <a:ext cx="4534048" cy="4343135"/>
          </a:xfrm>
        </p:spPr>
        <p:txBody>
          <a:bodyPr vert="horz" lIns="91440" tIns="45720" rIns="91440" bIns="45720" rtlCol="0" anchor="t">
            <a:noAutofit/>
          </a:bodyPr>
          <a:lstStyle/>
          <a:p>
            <a:pPr marL="0" indent="0">
              <a:buNone/>
            </a:pPr>
            <a:r>
              <a:rPr lang="en-US" sz="2000" dirty="0">
                <a:latin typeface="Arial"/>
                <a:ea typeface="+mn-lt"/>
                <a:cs typeface="+mn-lt"/>
              </a:rPr>
              <a:t>The event received a mainly positive response on social media channels with many commenting on how much they enjoyed the event. Within the posts that were reviewed there were mentions of viewers being unable to access the website down to ‘record viewing figures’ (Facebook, 2021) and although event </a:t>
            </a:r>
            <a:r>
              <a:rPr lang="en-US" sz="2000" dirty="0" err="1">
                <a:latin typeface="Arial"/>
                <a:ea typeface="+mn-lt"/>
                <a:cs typeface="+mn-lt"/>
              </a:rPr>
              <a:t>organisers</a:t>
            </a:r>
            <a:r>
              <a:rPr lang="en-US" sz="2000" dirty="0">
                <a:latin typeface="Arial"/>
                <a:ea typeface="+mn-lt"/>
                <a:cs typeface="+mn-lt"/>
              </a:rPr>
              <a:t> did not anticipate this happening it could have generated a very negative response on social media along with reflecting badly on the LNYDP  </a:t>
            </a:r>
            <a:endParaRPr lang="en-US" sz="2000" dirty="0"/>
          </a:p>
        </p:txBody>
      </p:sp>
      <p:pic>
        <p:nvPicPr>
          <p:cNvPr id="4" name="Picture 4" descr="A group of people on a stage&#10;&#10;Description automatically generated">
            <a:extLst>
              <a:ext uri="{FF2B5EF4-FFF2-40B4-BE49-F238E27FC236}">
                <a16:creationId xmlns:a16="http://schemas.microsoft.com/office/drawing/2014/main" id="{D8F61175-65AF-4E0C-9C36-38547CA44BFD}"/>
              </a:ext>
            </a:extLst>
          </p:cNvPr>
          <p:cNvPicPr>
            <a:picLocks noChangeAspect="1"/>
          </p:cNvPicPr>
          <p:nvPr/>
        </p:nvPicPr>
        <p:blipFill>
          <a:blip r:embed="rId2"/>
          <a:stretch>
            <a:fillRect/>
          </a:stretch>
        </p:blipFill>
        <p:spPr>
          <a:xfrm>
            <a:off x="5633157" y="784335"/>
            <a:ext cx="5209989" cy="5289328"/>
          </a:xfrm>
          <a:prstGeom prst="rect">
            <a:avLst/>
          </a:prstGeom>
        </p:spPr>
      </p:pic>
      <p:sp>
        <p:nvSpPr>
          <p:cNvPr id="5" name="TextBox 4">
            <a:extLst>
              <a:ext uri="{FF2B5EF4-FFF2-40B4-BE49-F238E27FC236}">
                <a16:creationId xmlns:a16="http://schemas.microsoft.com/office/drawing/2014/main" id="{2AED7F08-9D78-41AD-A6A4-FB744D8168C7}"/>
              </a:ext>
            </a:extLst>
          </p:cNvPr>
          <p:cNvSpPr txBox="1"/>
          <p:nvPr/>
        </p:nvSpPr>
        <p:spPr>
          <a:xfrm flipH="1">
            <a:off x="5622131" y="6188869"/>
            <a:ext cx="396001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Image: LNYDP, 2021</a:t>
            </a:r>
          </a:p>
        </p:txBody>
      </p:sp>
    </p:spTree>
    <p:extLst>
      <p:ext uri="{BB962C8B-B14F-4D97-AF65-F5344CB8AC3E}">
        <p14:creationId xmlns:p14="http://schemas.microsoft.com/office/powerpoint/2010/main" val="3608296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931C16-FAB2-4F67-A20D-28D50ED2CCA7}"/>
              </a:ext>
            </a:extLst>
          </p:cNvPr>
          <p:cNvSpPr>
            <a:spLocks noGrp="1"/>
          </p:cNvSpPr>
          <p:nvPr>
            <p:ph type="title"/>
          </p:nvPr>
        </p:nvSpPr>
        <p:spPr>
          <a:xfrm>
            <a:off x="612645" y="4614823"/>
            <a:ext cx="4010820" cy="1615461"/>
          </a:xfrm>
        </p:spPr>
        <p:txBody>
          <a:bodyPr anchor="ctr">
            <a:normAutofit/>
          </a:bodyPr>
          <a:lstStyle/>
          <a:p>
            <a:r>
              <a:rPr lang="en-US" sz="3200" b="1" dirty="0">
                <a:latin typeface="Arial"/>
                <a:ea typeface="+mj-lt"/>
                <a:cs typeface="+mj-lt"/>
              </a:rPr>
              <a:t>Feedback from staff and volunteers </a:t>
            </a:r>
            <a:endParaRPr lang="en-US" sz="3200" b="1" dirty="0">
              <a:latin typeface="Arial"/>
            </a:endParaRPr>
          </a:p>
        </p:txBody>
      </p:sp>
      <p:sp>
        <p:nvSpPr>
          <p:cNvPr id="10" name="Content Placeholder 9">
            <a:extLst>
              <a:ext uri="{FF2B5EF4-FFF2-40B4-BE49-F238E27FC236}">
                <a16:creationId xmlns:a16="http://schemas.microsoft.com/office/drawing/2014/main" id="{6F666F95-BFFC-42D3-85D3-1D63D3B947A4}"/>
              </a:ext>
            </a:extLst>
          </p:cNvPr>
          <p:cNvSpPr>
            <a:spLocks noGrp="1"/>
          </p:cNvSpPr>
          <p:nvPr>
            <p:ph idx="1"/>
          </p:nvPr>
        </p:nvSpPr>
        <p:spPr>
          <a:xfrm>
            <a:off x="5252921" y="4374175"/>
            <a:ext cx="5665871" cy="2377461"/>
          </a:xfrm>
        </p:spPr>
        <p:txBody>
          <a:bodyPr anchor="ctr">
            <a:normAutofit/>
          </a:bodyPr>
          <a:lstStyle/>
          <a:p>
            <a:pPr marL="0" indent="0">
              <a:buNone/>
            </a:pPr>
            <a:r>
              <a:rPr lang="en-US" sz="2000" dirty="0">
                <a:latin typeface="Arial"/>
                <a:cs typeface="Arial"/>
              </a:rPr>
              <a:t>LNYDP confirmed that 'Staff and production were delighted to have work and loved the result' along with 'providing a huge morale boost for the office team and kept the brand alive in a tough year for the events industry'. </a:t>
            </a:r>
          </a:p>
        </p:txBody>
      </p:sp>
      <p:pic>
        <p:nvPicPr>
          <p:cNvPr id="6" name="Picture 6" descr="A group of people walking in front of a crowd&#10;&#10;Description automatically generated">
            <a:extLst>
              <a:ext uri="{FF2B5EF4-FFF2-40B4-BE49-F238E27FC236}">
                <a16:creationId xmlns:a16="http://schemas.microsoft.com/office/drawing/2014/main" id="{A6E21C9B-47AB-41F9-8EB8-C90812CB3C8D}"/>
              </a:ext>
            </a:extLst>
          </p:cNvPr>
          <p:cNvPicPr>
            <a:picLocks noChangeAspect="1"/>
          </p:cNvPicPr>
          <p:nvPr/>
        </p:nvPicPr>
        <p:blipFill rotWithShape="1">
          <a:blip r:embed="rId2"/>
          <a:srcRect t="15792" b="27255"/>
          <a:stretch/>
        </p:blipFill>
        <p:spPr>
          <a:xfrm>
            <a:off x="20" y="1"/>
            <a:ext cx="11292820" cy="4212708"/>
          </a:xfrm>
          <a:prstGeom prst="rect">
            <a:avLst/>
          </a:prstGeom>
        </p:spPr>
      </p:pic>
      <p:sp>
        <p:nvSpPr>
          <p:cNvPr id="7" name="TextBox 6">
            <a:extLst>
              <a:ext uri="{FF2B5EF4-FFF2-40B4-BE49-F238E27FC236}">
                <a16:creationId xmlns:a16="http://schemas.microsoft.com/office/drawing/2014/main" id="{626D0968-75BA-4D46-BFC0-1B5E6BD4B2C4}"/>
              </a:ext>
            </a:extLst>
          </p:cNvPr>
          <p:cNvSpPr txBox="1"/>
          <p:nvPr/>
        </p:nvSpPr>
        <p:spPr>
          <a:xfrm flipH="1">
            <a:off x="371474" y="6391750"/>
            <a:ext cx="1069895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Image: LNYDP, 2020</a:t>
            </a:r>
          </a:p>
        </p:txBody>
      </p:sp>
    </p:spTree>
    <p:extLst>
      <p:ext uri="{BB962C8B-B14F-4D97-AF65-F5344CB8AC3E}">
        <p14:creationId xmlns:p14="http://schemas.microsoft.com/office/powerpoint/2010/main" val="40183605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E22551-1142-4CBF-AD57-752570273F43}"/>
              </a:ext>
            </a:extLst>
          </p:cNvPr>
          <p:cNvSpPr>
            <a:spLocks noGrp="1"/>
          </p:cNvSpPr>
          <p:nvPr>
            <p:ph type="title"/>
          </p:nvPr>
        </p:nvSpPr>
        <p:spPr>
          <a:xfrm>
            <a:off x="643468" y="4564674"/>
            <a:ext cx="4010820" cy="1615461"/>
          </a:xfrm>
        </p:spPr>
        <p:txBody>
          <a:bodyPr anchor="ctr">
            <a:normAutofit/>
          </a:bodyPr>
          <a:lstStyle/>
          <a:p>
            <a:r>
              <a:rPr lang="en-US" sz="3200" dirty="0">
                <a:latin typeface="Arial"/>
                <a:cs typeface="Arial"/>
              </a:rPr>
              <a:t>The sponsors view's</a:t>
            </a:r>
          </a:p>
        </p:txBody>
      </p:sp>
      <p:sp>
        <p:nvSpPr>
          <p:cNvPr id="3" name="Content Placeholder 2">
            <a:extLst>
              <a:ext uri="{FF2B5EF4-FFF2-40B4-BE49-F238E27FC236}">
                <a16:creationId xmlns:a16="http://schemas.microsoft.com/office/drawing/2014/main" id="{C452A5C1-C884-418A-9F23-FC0CF973C97A}"/>
              </a:ext>
            </a:extLst>
          </p:cNvPr>
          <p:cNvSpPr>
            <a:spLocks noGrp="1"/>
          </p:cNvSpPr>
          <p:nvPr>
            <p:ph idx="1"/>
          </p:nvPr>
        </p:nvSpPr>
        <p:spPr>
          <a:xfrm>
            <a:off x="5288640" y="4338455"/>
            <a:ext cx="5665871" cy="2508430"/>
          </a:xfrm>
        </p:spPr>
        <p:txBody>
          <a:bodyPr vert="horz" lIns="91440" tIns="45720" rIns="91440" bIns="45720" rtlCol="0" anchor="ctr">
            <a:normAutofit/>
          </a:bodyPr>
          <a:lstStyle/>
          <a:p>
            <a:pPr marL="0" indent="0">
              <a:buNone/>
            </a:pPr>
            <a:r>
              <a:rPr lang="en-US" sz="2000" dirty="0">
                <a:latin typeface="Arial"/>
                <a:cs typeface="Arial"/>
              </a:rPr>
              <a:t>According to the LNYDP (2021) 'The TV show achieved and surpassed its goal of maintaining the LNYDP brand, continuing and even strengthening existing partnerships    </a:t>
            </a:r>
          </a:p>
        </p:txBody>
      </p:sp>
      <p:pic>
        <p:nvPicPr>
          <p:cNvPr id="4" name="Picture 4" descr="A picture containing logo&#10;&#10;Description automatically generated">
            <a:extLst>
              <a:ext uri="{FF2B5EF4-FFF2-40B4-BE49-F238E27FC236}">
                <a16:creationId xmlns:a16="http://schemas.microsoft.com/office/drawing/2014/main" id="{8D1EF2AF-E9D5-4377-A926-8BCDE8771AD8}"/>
              </a:ext>
            </a:extLst>
          </p:cNvPr>
          <p:cNvPicPr>
            <a:picLocks noChangeAspect="1"/>
          </p:cNvPicPr>
          <p:nvPr/>
        </p:nvPicPr>
        <p:blipFill rotWithShape="1">
          <a:blip r:embed="rId2"/>
          <a:srcRect t="1924" b="4815"/>
          <a:stretch/>
        </p:blipFill>
        <p:spPr>
          <a:xfrm>
            <a:off x="20" y="1"/>
            <a:ext cx="11292820" cy="4212708"/>
          </a:xfrm>
          <a:prstGeom prst="rect">
            <a:avLst/>
          </a:prstGeom>
        </p:spPr>
      </p:pic>
      <p:sp>
        <p:nvSpPr>
          <p:cNvPr id="5" name="TextBox 4">
            <a:extLst>
              <a:ext uri="{FF2B5EF4-FFF2-40B4-BE49-F238E27FC236}">
                <a16:creationId xmlns:a16="http://schemas.microsoft.com/office/drawing/2014/main" id="{2FD26A1D-C8FA-4198-AF6A-436880CF0BA1}"/>
              </a:ext>
            </a:extLst>
          </p:cNvPr>
          <p:cNvSpPr txBox="1"/>
          <p:nvPr/>
        </p:nvSpPr>
        <p:spPr>
          <a:xfrm>
            <a:off x="9641680" y="6248637"/>
            <a:ext cx="224313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Image: LNYDP, 2020</a:t>
            </a:r>
            <a:endParaRPr lang="en-US">
              <a:cs typeface="Calibri"/>
            </a:endParaRPr>
          </a:p>
        </p:txBody>
      </p:sp>
    </p:spTree>
    <p:extLst>
      <p:ext uri="{BB962C8B-B14F-4D97-AF65-F5344CB8AC3E}">
        <p14:creationId xmlns:p14="http://schemas.microsoft.com/office/powerpoint/2010/main" val="2801983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FA0A22-7D47-4B74-9DAB-D1ADD44635E5}"/>
              </a:ext>
            </a:extLst>
          </p:cNvPr>
          <p:cNvSpPr>
            <a:spLocks noGrp="1"/>
          </p:cNvSpPr>
          <p:nvPr>
            <p:ph type="title"/>
          </p:nvPr>
        </p:nvSpPr>
        <p:spPr>
          <a:xfrm>
            <a:off x="718874" y="677863"/>
            <a:ext cx="4534047" cy="1325562"/>
          </a:xfrm>
        </p:spPr>
        <p:txBody>
          <a:bodyPr>
            <a:normAutofit/>
          </a:bodyPr>
          <a:lstStyle/>
          <a:p>
            <a:r>
              <a:rPr lang="en-US" sz="3200" b="1" dirty="0">
                <a:latin typeface="Arial"/>
                <a:cs typeface="Arial"/>
              </a:rPr>
              <a:t>Effectiveness of Marketing Strategies</a:t>
            </a:r>
          </a:p>
        </p:txBody>
      </p:sp>
      <p:sp>
        <p:nvSpPr>
          <p:cNvPr id="3" name="Content Placeholder 2">
            <a:extLst>
              <a:ext uri="{FF2B5EF4-FFF2-40B4-BE49-F238E27FC236}">
                <a16:creationId xmlns:a16="http://schemas.microsoft.com/office/drawing/2014/main" id="{D05821AA-8113-43F8-970A-C30D7576F2C8}"/>
              </a:ext>
            </a:extLst>
          </p:cNvPr>
          <p:cNvSpPr>
            <a:spLocks noGrp="1"/>
          </p:cNvSpPr>
          <p:nvPr>
            <p:ph idx="1"/>
          </p:nvPr>
        </p:nvSpPr>
        <p:spPr>
          <a:xfrm>
            <a:off x="718874" y="2325158"/>
            <a:ext cx="4534048" cy="3854979"/>
          </a:xfrm>
        </p:spPr>
        <p:txBody>
          <a:bodyPr vert="horz" lIns="91440" tIns="45720" rIns="91440" bIns="45720" rtlCol="0" anchor="t">
            <a:noAutofit/>
          </a:bodyPr>
          <a:lstStyle/>
          <a:p>
            <a:pPr marL="0" indent="0">
              <a:buNone/>
            </a:pPr>
            <a:r>
              <a:rPr lang="en-US" sz="2000" dirty="0">
                <a:latin typeface="Arial"/>
                <a:ea typeface="+mn-lt"/>
                <a:cs typeface="+mn-lt"/>
              </a:rPr>
              <a:t>The LNYDP displayed the use of effective marketing strategies when reaching out to their prospective audience. This was done by </a:t>
            </a:r>
            <a:r>
              <a:rPr lang="en-US" sz="2000" dirty="0" err="1">
                <a:latin typeface="Arial"/>
                <a:ea typeface="+mn-lt"/>
                <a:cs typeface="+mn-lt"/>
              </a:rPr>
              <a:t>utilising</a:t>
            </a:r>
            <a:r>
              <a:rPr lang="en-US" sz="2000" dirty="0">
                <a:latin typeface="Arial"/>
                <a:ea typeface="+mn-lt"/>
                <a:cs typeface="+mn-lt"/>
              </a:rPr>
              <a:t> social media platforms whereby regular postings were shared along with sneak peaks of what viewers could expect on the day. This enabled anticipation to be built amongst potential viewers along with keeping up the hype.</a:t>
            </a:r>
            <a:endParaRPr lang="en-US" sz="2000" dirty="0">
              <a:latin typeface="Arial"/>
            </a:endParaRPr>
          </a:p>
          <a:p>
            <a:endParaRPr lang="en-US" sz="2000" dirty="0"/>
          </a:p>
        </p:txBody>
      </p:sp>
      <p:pic>
        <p:nvPicPr>
          <p:cNvPr id="4" name="Picture 4" descr="Text&#10;&#10;Description automatically generated">
            <a:extLst>
              <a:ext uri="{FF2B5EF4-FFF2-40B4-BE49-F238E27FC236}">
                <a16:creationId xmlns:a16="http://schemas.microsoft.com/office/drawing/2014/main" id="{4ED63699-1BCA-40BC-84AC-F438ED98D7C5}"/>
              </a:ext>
            </a:extLst>
          </p:cNvPr>
          <p:cNvPicPr>
            <a:picLocks noChangeAspect="1"/>
          </p:cNvPicPr>
          <p:nvPr/>
        </p:nvPicPr>
        <p:blipFill>
          <a:blip r:embed="rId2"/>
          <a:stretch>
            <a:fillRect/>
          </a:stretch>
        </p:blipFill>
        <p:spPr>
          <a:xfrm>
            <a:off x="6217865" y="685296"/>
            <a:ext cx="4076290" cy="5511219"/>
          </a:xfrm>
          <a:prstGeom prst="rect">
            <a:avLst/>
          </a:prstGeom>
        </p:spPr>
      </p:pic>
      <p:sp>
        <p:nvSpPr>
          <p:cNvPr id="5" name="TextBox 4">
            <a:extLst>
              <a:ext uri="{FF2B5EF4-FFF2-40B4-BE49-F238E27FC236}">
                <a16:creationId xmlns:a16="http://schemas.microsoft.com/office/drawing/2014/main" id="{CC519577-3F78-425F-A681-4B7950ABA689}"/>
              </a:ext>
            </a:extLst>
          </p:cNvPr>
          <p:cNvSpPr txBox="1"/>
          <p:nvPr/>
        </p:nvSpPr>
        <p:spPr>
          <a:xfrm>
            <a:off x="8927306" y="6391512"/>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Image: LNYDP, 2020</a:t>
            </a:r>
          </a:p>
        </p:txBody>
      </p:sp>
    </p:spTree>
    <p:extLst>
      <p:ext uri="{BB962C8B-B14F-4D97-AF65-F5344CB8AC3E}">
        <p14:creationId xmlns:p14="http://schemas.microsoft.com/office/powerpoint/2010/main" val="254199836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A4A040-BF48-4886-B835-7D29EAF2E38E}"/>
              </a:ext>
            </a:extLst>
          </p:cNvPr>
          <p:cNvSpPr>
            <a:spLocks noGrp="1"/>
          </p:cNvSpPr>
          <p:nvPr>
            <p:ph type="title"/>
          </p:nvPr>
        </p:nvSpPr>
        <p:spPr>
          <a:xfrm>
            <a:off x="346176" y="532924"/>
            <a:ext cx="4511955" cy="1363344"/>
          </a:xfrm>
        </p:spPr>
        <p:txBody>
          <a:bodyPr>
            <a:normAutofit/>
          </a:bodyPr>
          <a:lstStyle/>
          <a:p>
            <a:r>
              <a:rPr lang="en-US" sz="2800" b="1" dirty="0">
                <a:latin typeface="Arial"/>
                <a:ea typeface="+mj-lt"/>
                <a:cs typeface="+mj-lt"/>
              </a:rPr>
              <a:t>Future Improvements </a:t>
            </a:r>
            <a:endParaRPr lang="en-US" sz="2800" b="1" dirty="0">
              <a:latin typeface="Arial"/>
            </a:endParaRPr>
          </a:p>
        </p:txBody>
      </p:sp>
      <p:sp>
        <p:nvSpPr>
          <p:cNvPr id="3" name="Content Placeholder 2">
            <a:extLst>
              <a:ext uri="{FF2B5EF4-FFF2-40B4-BE49-F238E27FC236}">
                <a16:creationId xmlns:a16="http://schemas.microsoft.com/office/drawing/2014/main" id="{7CE5ACBC-AF50-442D-9D20-ABDB3B17B988}"/>
              </a:ext>
            </a:extLst>
          </p:cNvPr>
          <p:cNvSpPr>
            <a:spLocks noGrp="1"/>
          </p:cNvSpPr>
          <p:nvPr>
            <p:ph idx="1"/>
          </p:nvPr>
        </p:nvSpPr>
        <p:spPr>
          <a:xfrm>
            <a:off x="643831" y="2075126"/>
            <a:ext cx="3690425" cy="4105010"/>
          </a:xfrm>
        </p:spPr>
        <p:txBody>
          <a:bodyPr vert="horz" lIns="91440" tIns="45720" rIns="91440" bIns="45720" rtlCol="0" anchor="t">
            <a:noAutofit/>
          </a:bodyPr>
          <a:lstStyle/>
          <a:p>
            <a:pPr marL="0" indent="0">
              <a:buNone/>
            </a:pPr>
            <a:r>
              <a:rPr lang="en-US" sz="2000" dirty="0">
                <a:latin typeface="Arial"/>
                <a:ea typeface="+mn-lt"/>
                <a:cs typeface="+mn-lt"/>
              </a:rPr>
              <a:t>Many users experienced issues when trying to connect to the live streaming event due to very high levels of demand. In future events the servers need to be able to cope with projected number of viewers as this will ensure that customer expectations are met leading to higher levels of customer satisfaction. </a:t>
            </a:r>
            <a:endParaRPr lang="en-US" sz="2000" dirty="0">
              <a:latin typeface="Arial"/>
            </a:endParaRPr>
          </a:p>
        </p:txBody>
      </p:sp>
      <p:pic>
        <p:nvPicPr>
          <p:cNvPr id="4" name="Picture 4" descr="A picture containing drawing&#10;&#10;Description automatically generated">
            <a:extLst>
              <a:ext uri="{FF2B5EF4-FFF2-40B4-BE49-F238E27FC236}">
                <a16:creationId xmlns:a16="http://schemas.microsoft.com/office/drawing/2014/main" id="{AB365DDD-E69C-4889-A7B7-187017C9BBAF}"/>
              </a:ext>
            </a:extLst>
          </p:cNvPr>
          <p:cNvPicPr>
            <a:picLocks noChangeAspect="1"/>
          </p:cNvPicPr>
          <p:nvPr/>
        </p:nvPicPr>
        <p:blipFill>
          <a:blip r:embed="rId2"/>
          <a:stretch>
            <a:fillRect/>
          </a:stretch>
        </p:blipFill>
        <p:spPr>
          <a:xfrm>
            <a:off x="4654296" y="1337220"/>
            <a:ext cx="6155736" cy="4289069"/>
          </a:xfrm>
          <a:prstGeom prst="rect">
            <a:avLst/>
          </a:prstGeom>
        </p:spPr>
      </p:pic>
      <p:sp>
        <p:nvSpPr>
          <p:cNvPr id="5" name="TextBox 4">
            <a:extLst>
              <a:ext uri="{FF2B5EF4-FFF2-40B4-BE49-F238E27FC236}">
                <a16:creationId xmlns:a16="http://schemas.microsoft.com/office/drawing/2014/main" id="{4C2E8D39-42D5-400F-9F24-71C4C22CD52F}"/>
              </a:ext>
            </a:extLst>
          </p:cNvPr>
          <p:cNvSpPr txBox="1"/>
          <p:nvPr/>
        </p:nvSpPr>
        <p:spPr>
          <a:xfrm>
            <a:off x="8582025" y="5534024"/>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Image: LNYDP (2020)</a:t>
            </a:r>
          </a:p>
        </p:txBody>
      </p:sp>
    </p:spTree>
    <p:extLst>
      <p:ext uri="{BB962C8B-B14F-4D97-AF65-F5344CB8AC3E}">
        <p14:creationId xmlns:p14="http://schemas.microsoft.com/office/powerpoint/2010/main" val="236798206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54D376-7060-4491-9779-FC35E62F3F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A35BC7-3628-4BB2-A5E3-53EE16A3194B}"/>
              </a:ext>
            </a:extLst>
          </p:cNvPr>
          <p:cNvSpPr>
            <a:spLocks noGrp="1"/>
          </p:cNvSpPr>
          <p:nvPr>
            <p:ph type="title"/>
          </p:nvPr>
        </p:nvSpPr>
        <p:spPr>
          <a:xfrm>
            <a:off x="552450" y="5186423"/>
            <a:ext cx="10515600" cy="1066758"/>
          </a:xfrm>
        </p:spPr>
        <p:txBody>
          <a:bodyPr>
            <a:normAutofit/>
          </a:bodyPr>
          <a:lstStyle/>
          <a:p>
            <a:pPr algn="ctr"/>
            <a:r>
              <a:rPr lang="en-US" sz="5200"/>
              <a:t>    </a:t>
            </a:r>
            <a:r>
              <a:rPr lang="en-US" sz="5200">
                <a:latin typeface="Arial"/>
                <a:cs typeface="Arial"/>
              </a:rPr>
              <a:t>THANKYOU FOR LISTENING</a:t>
            </a:r>
          </a:p>
        </p:txBody>
      </p:sp>
      <p:pic>
        <p:nvPicPr>
          <p:cNvPr id="4" name="Picture 4" descr="A picture containing drawing, computer, table, box&#10;&#10;Description automatically generated">
            <a:extLst>
              <a:ext uri="{FF2B5EF4-FFF2-40B4-BE49-F238E27FC236}">
                <a16:creationId xmlns:a16="http://schemas.microsoft.com/office/drawing/2014/main" id="{1F382B5D-C495-49A6-8574-BA91BEC73C8A}"/>
              </a:ext>
            </a:extLst>
          </p:cNvPr>
          <p:cNvPicPr>
            <a:picLocks noChangeAspect="1"/>
          </p:cNvPicPr>
          <p:nvPr/>
        </p:nvPicPr>
        <p:blipFill rotWithShape="1">
          <a:blip r:embed="rId2"/>
          <a:srcRect l="2771" r="8488" b="-1"/>
          <a:stretch/>
        </p:blipFill>
        <p:spPr>
          <a:xfrm>
            <a:off x="20" y="10"/>
            <a:ext cx="12191980" cy="5014697"/>
          </a:xfrm>
          <a:prstGeom prst="rect">
            <a:avLst/>
          </a:prstGeom>
        </p:spPr>
      </p:pic>
      <p:sp>
        <p:nvSpPr>
          <p:cNvPr id="5" name="TextBox 4">
            <a:extLst>
              <a:ext uri="{FF2B5EF4-FFF2-40B4-BE49-F238E27FC236}">
                <a16:creationId xmlns:a16="http://schemas.microsoft.com/office/drawing/2014/main" id="{D2D5E8D7-496A-4BBA-B210-4B3893CAEE30}"/>
              </a:ext>
            </a:extLst>
          </p:cNvPr>
          <p:cNvSpPr txBox="1"/>
          <p:nvPr/>
        </p:nvSpPr>
        <p:spPr>
          <a:xfrm>
            <a:off x="4724400" y="3200399"/>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cs typeface="Calibri"/>
            </a:endParaRPr>
          </a:p>
        </p:txBody>
      </p:sp>
      <p:sp>
        <p:nvSpPr>
          <p:cNvPr id="6" name="TextBox 5">
            <a:extLst>
              <a:ext uri="{FF2B5EF4-FFF2-40B4-BE49-F238E27FC236}">
                <a16:creationId xmlns:a16="http://schemas.microsoft.com/office/drawing/2014/main" id="{5A2129B2-1104-43E2-A617-1746FB7BBBBD}"/>
              </a:ext>
            </a:extLst>
          </p:cNvPr>
          <p:cNvSpPr txBox="1"/>
          <p:nvPr/>
        </p:nvSpPr>
        <p:spPr>
          <a:xfrm rot="11040000" flipV="1">
            <a:off x="6915149" y="6165294"/>
            <a:ext cx="398144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cs typeface="Calibri"/>
            </a:endParaRPr>
          </a:p>
        </p:txBody>
      </p:sp>
      <p:sp>
        <p:nvSpPr>
          <p:cNvPr id="7" name="TextBox 6">
            <a:extLst>
              <a:ext uri="{FF2B5EF4-FFF2-40B4-BE49-F238E27FC236}">
                <a16:creationId xmlns:a16="http://schemas.microsoft.com/office/drawing/2014/main" id="{B4F4212A-AB99-41CB-8998-AFBB49210793}"/>
              </a:ext>
            </a:extLst>
          </p:cNvPr>
          <p:cNvSpPr txBox="1"/>
          <p:nvPr/>
        </p:nvSpPr>
        <p:spPr>
          <a:xfrm>
            <a:off x="390525" y="6248399"/>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Image: LNYDP, 2020</a:t>
            </a:r>
            <a:endParaRPr lang="en-US">
              <a:cs typeface="Calibri"/>
            </a:endParaRPr>
          </a:p>
        </p:txBody>
      </p:sp>
    </p:spTree>
    <p:extLst>
      <p:ext uri="{BB962C8B-B14F-4D97-AF65-F5344CB8AC3E}">
        <p14:creationId xmlns:p14="http://schemas.microsoft.com/office/powerpoint/2010/main" val="123290233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094553-75B2-4DDC-A77F-726BEF90A385}"/>
              </a:ext>
            </a:extLst>
          </p:cNvPr>
          <p:cNvSpPr>
            <a:spLocks noGrp="1"/>
          </p:cNvSpPr>
          <p:nvPr>
            <p:ph type="title"/>
          </p:nvPr>
        </p:nvSpPr>
        <p:spPr>
          <a:xfrm>
            <a:off x="1261872" y="80011"/>
            <a:ext cx="9692640" cy="539751"/>
          </a:xfrm>
        </p:spPr>
        <p:txBody>
          <a:bodyPr>
            <a:normAutofit/>
          </a:bodyPr>
          <a:lstStyle/>
          <a:p>
            <a:r>
              <a:rPr lang="en-US" sz="2000" b="1">
                <a:latin typeface="Arial"/>
                <a:cs typeface="Arial"/>
              </a:rPr>
              <a:t>References</a:t>
            </a:r>
          </a:p>
        </p:txBody>
      </p:sp>
      <p:sp>
        <p:nvSpPr>
          <p:cNvPr id="3" name="Content Placeholder 2">
            <a:extLst>
              <a:ext uri="{FF2B5EF4-FFF2-40B4-BE49-F238E27FC236}">
                <a16:creationId xmlns:a16="http://schemas.microsoft.com/office/drawing/2014/main" id="{26CCECED-4823-4013-8B54-590C0A9BAE71}"/>
              </a:ext>
            </a:extLst>
          </p:cNvPr>
          <p:cNvSpPr>
            <a:spLocks noGrp="1"/>
          </p:cNvSpPr>
          <p:nvPr>
            <p:ph idx="1"/>
          </p:nvPr>
        </p:nvSpPr>
        <p:spPr>
          <a:xfrm>
            <a:off x="1261872" y="614365"/>
            <a:ext cx="8595360" cy="5803895"/>
          </a:xfrm>
        </p:spPr>
        <p:txBody>
          <a:bodyPr vert="horz" lIns="91440" tIns="45720" rIns="91440" bIns="45720" rtlCol="0" anchor="t">
            <a:noAutofit/>
          </a:bodyPr>
          <a:lstStyle/>
          <a:p>
            <a:pPr marL="0" indent="0">
              <a:buNone/>
            </a:pPr>
            <a:r>
              <a:rPr lang="en-US" sz="1400" b="1">
                <a:latin typeface="Arial"/>
                <a:ea typeface="+mn-lt"/>
                <a:cs typeface="+mn-lt"/>
              </a:rPr>
              <a:t>Books:</a:t>
            </a:r>
            <a:r>
              <a:rPr lang="en-US" sz="1400">
                <a:latin typeface="Arial"/>
                <a:ea typeface="+mn-lt"/>
                <a:cs typeface="+mn-lt"/>
              </a:rPr>
              <a:t> </a:t>
            </a:r>
            <a:endParaRPr lang="en-US" sz="1400">
              <a:latin typeface="Arial"/>
              <a:cs typeface="Calibri"/>
            </a:endParaRPr>
          </a:p>
          <a:p>
            <a:pPr marL="0" indent="0">
              <a:buNone/>
            </a:pPr>
            <a:r>
              <a:rPr lang="en-US" sz="1400">
                <a:latin typeface="Arial"/>
                <a:ea typeface="+mn-lt"/>
                <a:cs typeface="+mn-lt"/>
              </a:rPr>
              <a:t>Allen, J., O'Toole, W., Harris, R. and McDonnell, I. (2011). </a:t>
            </a:r>
            <a:r>
              <a:rPr lang="en-US" sz="1400" i="1">
                <a:latin typeface="Arial"/>
                <a:ea typeface="+mn-lt"/>
                <a:cs typeface="+mn-lt"/>
              </a:rPr>
              <a:t>Festival and Special Event Management</a:t>
            </a:r>
            <a:r>
              <a:rPr lang="en-US" sz="1400">
                <a:latin typeface="Arial"/>
                <a:ea typeface="+mn-lt"/>
                <a:cs typeface="+mn-lt"/>
              </a:rPr>
              <a:t>. 5th ed. Australia: Wiley. p134. </a:t>
            </a:r>
            <a:endParaRPr lang="en-US" sz="1400">
              <a:latin typeface="Arial"/>
              <a:cs typeface="Calibri"/>
            </a:endParaRPr>
          </a:p>
          <a:p>
            <a:pPr marL="0" indent="0">
              <a:buNone/>
            </a:pPr>
            <a:r>
              <a:rPr lang="en-US" sz="1400">
                <a:latin typeface="Arial"/>
                <a:ea typeface="+mn-lt"/>
                <a:cs typeface="+mn-lt"/>
              </a:rPr>
              <a:t>Bowdin, G., Allen, J., O'Toole., Harris, R. and McDonnell, I (2011). </a:t>
            </a:r>
            <a:r>
              <a:rPr lang="en-US" sz="1400" i="1">
                <a:latin typeface="Arial"/>
                <a:ea typeface="+mn-lt"/>
                <a:cs typeface="+mn-lt"/>
              </a:rPr>
              <a:t>Events Management</a:t>
            </a:r>
            <a:r>
              <a:rPr lang="en-US" sz="1400">
                <a:latin typeface="Arial"/>
                <a:ea typeface="+mn-lt"/>
                <a:cs typeface="+mn-lt"/>
              </a:rPr>
              <a:t>. 3rd ed. Oxon: Routledge. p20,385-388,629-641. </a:t>
            </a:r>
            <a:endParaRPr lang="en-US" sz="1400">
              <a:latin typeface="Arial"/>
              <a:cs typeface="Calibri"/>
            </a:endParaRPr>
          </a:p>
          <a:p>
            <a:pPr marL="0" indent="0">
              <a:buNone/>
            </a:pPr>
            <a:r>
              <a:rPr lang="en-US" sz="1400">
                <a:latin typeface="Arial"/>
                <a:ea typeface="+mn-lt"/>
                <a:cs typeface="+mn-lt"/>
              </a:rPr>
              <a:t>Getz, D, (2007) </a:t>
            </a:r>
            <a:r>
              <a:rPr lang="en-US" sz="1400" i="1">
                <a:latin typeface="Arial"/>
                <a:ea typeface="+mn-lt"/>
                <a:cs typeface="+mn-lt"/>
              </a:rPr>
              <a:t>Event Studies: Theory, research and policy or planned events. </a:t>
            </a:r>
            <a:r>
              <a:rPr lang="en-US" sz="1400">
                <a:latin typeface="Arial"/>
                <a:ea typeface="+mn-lt"/>
                <a:cs typeface="+mn-lt"/>
              </a:rPr>
              <a:t>Oxford: Elsevier. P35,302,303</a:t>
            </a:r>
          </a:p>
          <a:p>
            <a:pPr marL="0" indent="0">
              <a:buNone/>
            </a:pPr>
            <a:r>
              <a:rPr lang="en-US" sz="1400">
                <a:latin typeface="Arial"/>
                <a:ea typeface="+mn-lt"/>
                <a:cs typeface="+mn-lt"/>
              </a:rPr>
              <a:t>Shone, A and Parry, B (2013). </a:t>
            </a:r>
            <a:r>
              <a:rPr lang="en-US" sz="1400" i="1">
                <a:latin typeface="Arial"/>
                <a:ea typeface="+mn-lt"/>
                <a:cs typeface="+mn-lt"/>
              </a:rPr>
              <a:t>Successful Event Management: A Practical Handbook</a:t>
            </a:r>
            <a:r>
              <a:rPr lang="en-US" sz="1400">
                <a:latin typeface="Arial"/>
                <a:ea typeface="+mn-lt"/>
                <a:cs typeface="+mn-lt"/>
              </a:rPr>
              <a:t>. 4th ed. Hampshire: CENGAGE Learning EMEA. p36-39,263,312-313. </a:t>
            </a:r>
            <a:r>
              <a:rPr lang="en-US" sz="1400" b="1">
                <a:latin typeface="Arial"/>
                <a:ea typeface="+mn-lt"/>
                <a:cs typeface="+mn-lt"/>
              </a:rPr>
              <a:t> </a:t>
            </a:r>
            <a:r>
              <a:rPr lang="en-US" sz="1400">
                <a:latin typeface="Arial"/>
                <a:ea typeface="+mn-lt"/>
                <a:cs typeface="+mn-lt"/>
              </a:rPr>
              <a:t> </a:t>
            </a:r>
            <a:endParaRPr lang="en-US" sz="1400">
              <a:latin typeface="Arial"/>
              <a:cs typeface="Calibri"/>
            </a:endParaRPr>
          </a:p>
          <a:p>
            <a:pPr marL="0" indent="0">
              <a:buNone/>
            </a:pPr>
            <a:r>
              <a:rPr lang="en-US" sz="1400" b="1">
                <a:latin typeface="Arial"/>
                <a:ea typeface="+mn-lt"/>
                <a:cs typeface="+mn-lt"/>
              </a:rPr>
              <a:t>Websites:</a:t>
            </a:r>
            <a:r>
              <a:rPr lang="en-US" sz="1400">
                <a:latin typeface="Arial"/>
                <a:ea typeface="+mn-lt"/>
                <a:cs typeface="+mn-lt"/>
              </a:rPr>
              <a:t> </a:t>
            </a:r>
            <a:endParaRPr lang="en-US" sz="1400">
              <a:latin typeface="Arial"/>
              <a:cs typeface="Calibri"/>
            </a:endParaRPr>
          </a:p>
          <a:p>
            <a:pPr marL="0" indent="0">
              <a:buNone/>
            </a:pPr>
            <a:r>
              <a:rPr lang="en-US" sz="1400">
                <a:latin typeface="Arial"/>
                <a:ea typeface="+mn-lt"/>
                <a:cs typeface="+mn-lt"/>
              </a:rPr>
              <a:t>Not known. (2021). </a:t>
            </a:r>
            <a:r>
              <a:rPr lang="en-US" sz="1400" i="1">
                <a:latin typeface="Arial"/>
                <a:ea typeface="+mn-lt"/>
                <a:cs typeface="+mn-lt"/>
              </a:rPr>
              <a:t>LNYDP.</a:t>
            </a:r>
            <a:r>
              <a:rPr lang="en-US" sz="1400">
                <a:latin typeface="Arial"/>
                <a:ea typeface="+mn-lt"/>
                <a:cs typeface="+mn-lt"/>
              </a:rPr>
              <a:t> Available: </a:t>
            </a:r>
            <a:r>
              <a:rPr lang="en-US" sz="1400">
                <a:latin typeface="Arial"/>
                <a:ea typeface="+mn-lt"/>
                <a:cs typeface="+mn-lt"/>
                <a:hlinkClick r:id="rId2"/>
              </a:rPr>
              <a:t>https://www.facebook.com/Lnydp</a:t>
            </a:r>
            <a:r>
              <a:rPr lang="en-US" sz="1400">
                <a:latin typeface="Arial"/>
                <a:ea typeface="+mn-lt"/>
                <a:cs typeface="+mn-lt"/>
              </a:rPr>
              <a:t>. Last accessed 18th Jan 2020. </a:t>
            </a:r>
            <a:endParaRPr lang="en-US" sz="1400">
              <a:latin typeface="Arial"/>
              <a:cs typeface="Calibri"/>
            </a:endParaRPr>
          </a:p>
          <a:p>
            <a:pPr marL="0" indent="0">
              <a:buNone/>
            </a:pPr>
            <a:r>
              <a:rPr lang="en-US" sz="1400">
                <a:latin typeface="Arial"/>
                <a:ea typeface="+mn-lt"/>
                <a:cs typeface="+mn-lt"/>
              </a:rPr>
              <a:t>Not known. (2021). </a:t>
            </a:r>
            <a:r>
              <a:rPr lang="en-US" sz="1400" i="1">
                <a:latin typeface="Arial"/>
                <a:ea typeface="+mn-lt"/>
                <a:cs typeface="+mn-lt"/>
              </a:rPr>
              <a:t>London’s New Year’s Day Parade.</a:t>
            </a:r>
            <a:r>
              <a:rPr lang="en-US" sz="1400">
                <a:latin typeface="Arial"/>
                <a:ea typeface="+mn-lt"/>
                <a:cs typeface="+mn-lt"/>
              </a:rPr>
              <a:t> Available: </a:t>
            </a:r>
            <a:r>
              <a:rPr lang="en-US" sz="1400">
                <a:latin typeface="Arial"/>
                <a:ea typeface="+mn-lt"/>
                <a:cs typeface="+mn-lt"/>
                <a:hlinkClick r:id="rId3"/>
              </a:rPr>
              <a:t>https://www.instagram.com/lnydp/</a:t>
            </a:r>
            <a:r>
              <a:rPr lang="en-US" sz="1400">
                <a:latin typeface="Arial"/>
                <a:ea typeface="+mn-lt"/>
                <a:cs typeface="+mn-lt"/>
              </a:rPr>
              <a:t>. Last accessed 18th Jan 2020. </a:t>
            </a:r>
            <a:endParaRPr lang="en-US" sz="1400">
              <a:latin typeface="Arial"/>
              <a:cs typeface="Calibri"/>
            </a:endParaRPr>
          </a:p>
          <a:p>
            <a:pPr marL="0" indent="0">
              <a:buNone/>
            </a:pPr>
            <a:r>
              <a:rPr lang="en-US" sz="1400">
                <a:latin typeface="Arial"/>
                <a:ea typeface="+mn-lt"/>
                <a:cs typeface="+mn-lt"/>
              </a:rPr>
              <a:t>Not known. (2021). </a:t>
            </a:r>
            <a:r>
              <a:rPr lang="en-US" sz="1400" i="1">
                <a:latin typeface="Arial"/>
                <a:ea typeface="+mn-lt"/>
                <a:cs typeface="+mn-lt"/>
              </a:rPr>
              <a:t>LNYDP 2021 - LONDON WELCOMES YOU BACK .</a:t>
            </a:r>
            <a:r>
              <a:rPr lang="en-US" sz="1400">
                <a:latin typeface="Arial"/>
                <a:ea typeface="+mn-lt"/>
                <a:cs typeface="+mn-lt"/>
              </a:rPr>
              <a:t> Available: https://lnydp.com/. Last accessed 18th Jan 2020. </a:t>
            </a:r>
            <a:endParaRPr lang="en-US" sz="1400">
              <a:latin typeface="Arial"/>
              <a:cs typeface="Calibri"/>
            </a:endParaRPr>
          </a:p>
          <a:p>
            <a:pPr marL="0" indent="0">
              <a:buNone/>
            </a:pPr>
            <a:r>
              <a:rPr lang="en-US" sz="1400">
                <a:latin typeface="Arial"/>
                <a:cs typeface="Arial"/>
              </a:rPr>
              <a:t>Not known. (2016).</a:t>
            </a:r>
            <a:r>
              <a:rPr lang="en-US" sz="1400" i="1">
                <a:latin typeface="Arial"/>
                <a:cs typeface="Arial"/>
              </a:rPr>
              <a:t> The impact of event tourism on </a:t>
            </a:r>
            <a:r>
              <a:rPr lang="en-US" sz="1400" i="1" err="1">
                <a:latin typeface="Arial"/>
                <a:cs typeface="Arial"/>
              </a:rPr>
              <a:t>london's</a:t>
            </a:r>
            <a:r>
              <a:rPr lang="en-US" sz="1400" i="1">
                <a:latin typeface="Arial"/>
                <a:cs typeface="Arial"/>
              </a:rPr>
              <a:t> economy. </a:t>
            </a:r>
            <a:r>
              <a:rPr lang="en-US" sz="1400" err="1">
                <a:latin typeface="Arial"/>
                <a:cs typeface="Arial"/>
              </a:rPr>
              <a:t>Availble</a:t>
            </a:r>
            <a:r>
              <a:rPr lang="en-US" sz="1400">
                <a:latin typeface="Arial"/>
                <a:cs typeface="Arial"/>
              </a:rPr>
              <a:t>:</a:t>
            </a:r>
            <a:r>
              <a:rPr lang="en-US" sz="1400" i="1">
                <a:latin typeface="Arial"/>
                <a:cs typeface="Arial"/>
              </a:rPr>
              <a:t> </a:t>
            </a:r>
            <a:r>
              <a:rPr lang="en-US" sz="1400">
                <a:latin typeface="Arial"/>
                <a:cs typeface="Arial"/>
                <a:hlinkClick r:id="rId4"/>
              </a:rPr>
              <a:t>eventsreport.pdf (londonandpartners.com)</a:t>
            </a:r>
            <a:r>
              <a:rPr lang="en-US" sz="1400" i="1">
                <a:latin typeface="Arial"/>
                <a:cs typeface="Arial"/>
              </a:rPr>
              <a:t> </a:t>
            </a:r>
            <a:r>
              <a:rPr lang="en-US" sz="1400">
                <a:latin typeface="Arial"/>
                <a:cs typeface="Arial"/>
              </a:rPr>
              <a:t>accessed 18th Jan 2021</a:t>
            </a:r>
          </a:p>
          <a:p>
            <a:pPr marL="0" indent="0">
              <a:buNone/>
            </a:pPr>
            <a:r>
              <a:rPr lang="en-US" sz="1400">
                <a:latin typeface="Arial"/>
                <a:cs typeface="Arial"/>
              </a:rPr>
              <a:t>Ryan, J. (2020). </a:t>
            </a:r>
            <a:r>
              <a:rPr lang="en-US" sz="1400" i="1">
                <a:latin typeface="Arial"/>
                <a:cs typeface="Arial"/>
              </a:rPr>
              <a:t>The Rise of Virtual Business Events. </a:t>
            </a:r>
            <a:r>
              <a:rPr lang="en-US" sz="1400">
                <a:latin typeface="Arial"/>
                <a:cs typeface="Arial"/>
              </a:rPr>
              <a:t>Available:</a:t>
            </a:r>
            <a:r>
              <a:rPr lang="en-US" sz="1400" i="1">
                <a:latin typeface="Arial"/>
                <a:cs typeface="Arial"/>
              </a:rPr>
              <a:t> </a:t>
            </a:r>
            <a:r>
              <a:rPr lang="en-US" sz="1400">
                <a:latin typeface="Arial"/>
                <a:ea typeface="+mn-lt"/>
                <a:cs typeface="+mn-lt"/>
                <a:hlinkClick r:id="rId5"/>
              </a:rPr>
              <a:t>The Rise of Virtual Business Events - Insider Intelligence Trends, Forecasts &amp; Statistics (emarketer.com)</a:t>
            </a:r>
            <a:r>
              <a:rPr lang="en-US" sz="1400">
                <a:latin typeface="Arial"/>
                <a:ea typeface="+mn-lt"/>
                <a:cs typeface="+mn-lt"/>
              </a:rPr>
              <a:t> accessed 18th Jan 2021</a:t>
            </a:r>
          </a:p>
          <a:p>
            <a:pPr marL="0" indent="0">
              <a:buNone/>
            </a:pPr>
            <a:r>
              <a:rPr lang="en-US" sz="1400" err="1">
                <a:latin typeface="Arial"/>
                <a:cs typeface="Arial"/>
              </a:rPr>
              <a:t>Worwick</a:t>
            </a:r>
            <a:r>
              <a:rPr lang="en-US" sz="1400">
                <a:latin typeface="Arial"/>
                <a:cs typeface="Arial"/>
              </a:rPr>
              <a:t>, L (2019) </a:t>
            </a:r>
            <a:r>
              <a:rPr lang="en-US" sz="1400" i="1" err="1">
                <a:latin typeface="Arial"/>
                <a:cs typeface="Arial"/>
              </a:rPr>
              <a:t>Whats</a:t>
            </a:r>
            <a:r>
              <a:rPr lang="en-US" sz="1400" i="1">
                <a:latin typeface="Arial"/>
                <a:cs typeface="Arial"/>
              </a:rPr>
              <a:t> the difference between customer experience and customer satisfaction?. </a:t>
            </a:r>
            <a:r>
              <a:rPr lang="en-US" sz="1400">
                <a:latin typeface="Arial"/>
                <a:cs typeface="Arial"/>
              </a:rPr>
              <a:t>Available </a:t>
            </a:r>
            <a:r>
              <a:rPr lang="en-US" sz="1400">
                <a:latin typeface="Arial"/>
                <a:ea typeface="+mn-lt"/>
                <a:cs typeface="+mn-lt"/>
                <a:hlinkClick r:id="rId6"/>
              </a:rPr>
              <a:t>The Difference Between Customer Experience &amp; Customer Satisfaction | The MSR Group</a:t>
            </a:r>
            <a:r>
              <a:rPr lang="en-US" sz="1400">
                <a:latin typeface="Arial"/>
                <a:ea typeface="+mn-lt"/>
                <a:cs typeface="+mn-lt"/>
              </a:rPr>
              <a:t> </a:t>
            </a:r>
            <a:r>
              <a:rPr lang="en-US" sz="1400" err="1">
                <a:latin typeface="Arial"/>
                <a:ea typeface="+mn-lt"/>
                <a:cs typeface="+mn-lt"/>
              </a:rPr>
              <a:t>assesed</a:t>
            </a:r>
            <a:r>
              <a:rPr lang="en-US" sz="1400">
                <a:latin typeface="Arial"/>
                <a:ea typeface="+mn-lt"/>
                <a:cs typeface="+mn-lt"/>
              </a:rPr>
              <a:t> 18th Jan 2020</a:t>
            </a:r>
          </a:p>
        </p:txBody>
      </p:sp>
    </p:spTree>
    <p:extLst>
      <p:ext uri="{BB962C8B-B14F-4D97-AF65-F5344CB8AC3E}">
        <p14:creationId xmlns:p14="http://schemas.microsoft.com/office/powerpoint/2010/main" val="75995805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101</TotalTime>
  <Words>1815</Words>
  <Application>Microsoft Office PowerPoint</Application>
  <PresentationFormat>Widescreen</PresentationFormat>
  <Paragraphs>107</Paragraphs>
  <Slides>22</Slides>
  <Notes>0</Notes>
  <HiddenSlides>1</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Arial</vt:lpstr>
      <vt:lpstr>Arial,Sans-Serif</vt:lpstr>
      <vt:lpstr>Calibri</vt:lpstr>
      <vt:lpstr>Calibri Light</vt:lpstr>
      <vt:lpstr>Century Schoolbook</vt:lpstr>
      <vt:lpstr>Office Theme</vt:lpstr>
      <vt:lpstr>London New Years Day Parade </vt:lpstr>
      <vt:lpstr>Introduction </vt:lpstr>
      <vt:lpstr>Classification</vt:lpstr>
      <vt:lpstr>Typology</vt:lpstr>
      <vt:lpstr>Attendee Motivations</vt:lpstr>
      <vt:lpstr>The Customer Experience </vt:lpstr>
      <vt:lpstr>The Virtual Experience </vt:lpstr>
      <vt:lpstr>The Review</vt:lpstr>
      <vt:lpstr>Were the objectives met?</vt:lpstr>
      <vt:lpstr>Number of viewers based on statistics and website analytics</vt:lpstr>
      <vt:lpstr>What percentage of viewers watched the parade for the full duration?</vt:lpstr>
      <vt:lpstr>Which performance had the best reviews?</vt:lpstr>
      <vt:lpstr>What were viewers perceptions of the event?</vt:lpstr>
      <vt:lpstr>Was there a majority of positive feedback received?</vt:lpstr>
      <vt:lpstr>Would virtual viewers return </vt:lpstr>
      <vt:lpstr>Social Media responses</vt:lpstr>
      <vt:lpstr>Feedback from staff and volunteers </vt:lpstr>
      <vt:lpstr>The sponsors view's</vt:lpstr>
      <vt:lpstr>Effectiveness of Marketing Strategies</vt:lpstr>
      <vt:lpstr>Future Improvements </vt:lpstr>
      <vt:lpstr>    THANKYOU FOR LISTENING</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Amanda Lewis</cp:lastModifiedBy>
  <cp:revision>2</cp:revision>
  <dcterms:created xsi:type="dcterms:W3CDTF">2021-01-15T22:23:17Z</dcterms:created>
  <dcterms:modified xsi:type="dcterms:W3CDTF">2021-01-18T22:24:59Z</dcterms:modified>
</cp:coreProperties>
</file>