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20" r:id="rId1"/>
    <p:sldMasterId id="2147483821" r:id="rId2"/>
  </p:sldMasterIdLst>
  <p:sldIdLst>
    <p:sldId id="256" r:id="rId3"/>
    <p:sldId id="268" r:id="rId4"/>
    <p:sldId id="257" r:id="rId5"/>
    <p:sldId id="269" r:id="rId6"/>
    <p:sldId id="259" r:id="rId7"/>
    <p:sldId id="260" r:id="rId8"/>
    <p:sldId id="271" r:id="rId9"/>
    <p:sldId id="266" r:id="rId10"/>
    <p:sldId id="267" r:id="rId11"/>
    <p:sldId id="270" r:id="rId12"/>
    <p:sldId id="272" r:id="rId13"/>
    <p:sldId id="273" r:id="rId14"/>
    <p:sldId id="274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colae- Profir (1815440)" initials="NP(" lastIdx="1" clrIdx="0">
    <p:extLst>
      <p:ext uri="{19B8F6BF-5375-455C-9EA6-DF929625EA0E}">
        <p15:presenceInfo xmlns:p15="http://schemas.microsoft.com/office/powerpoint/2012/main" userId="S::1815440@student.uwtsd.ac.uk::559af604-6259-48e2-85c5-0e7d7f695e1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8433"/>
    <p:restoredTop sz="96654"/>
  </p:normalViewPr>
  <p:slideViewPr>
    <p:cSldViewPr snapToGrid="0" snapToObjects="1">
      <p:cViewPr varScale="1">
        <p:scale>
          <a:sx n="76" d="100"/>
          <a:sy n="76" d="100"/>
        </p:scale>
        <p:origin x="216" y="1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994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01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40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043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439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548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549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783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227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540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09352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116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96B6F-696D-0B48-AFB1-448FA853F4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B2CCB7-6EF4-4142-B154-67485529E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0327C-43D1-584A-988B-23E584ED9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1C5C0C-8F02-0A46-B419-945F49875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E1FA4-C10D-AC4E-8A80-F5229C9BE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5245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3B6E3-608F-C046-A586-20DE132D7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F2276-F81D-264F-A677-A373EA8A8A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0C9AAB-6A43-D34E-96E6-313B3FEC5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F1640-64E1-9A46-B365-04275D3440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6396FF-7095-B840-A7FE-A12663F8B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6272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E2991-F6F5-254C-BFC4-9C402F1F8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519B55-D163-8A4C-9076-AFA51D28AB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D47D5C-35DA-4441-89CD-E46CFE0BA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B1B66-C690-C84F-8F50-2E49DEFE0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A6D314-8963-CF48-87F7-44969362E1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707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801C7-AED2-B941-BD40-157406B41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0170C-DACD-E749-B167-449C0837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EB8591-B68F-6247-AD7E-8F4FD9F549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A2CD0B-64B4-0E47-BD83-A3FAFD95F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A9D7FA-E414-4C4D-915E-2072674FF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657FF2-D2FA-B143-AA7D-EEC97994E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3187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18BF5-1742-854C-BA68-A958E2192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80BE3C-60EE-6C42-966D-82D3F4F77C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5C5545-F3B1-3E43-8CC7-DEEFD5DC28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B9ACD3-4300-B94F-88DC-95CE8E002B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27AE74-73DD-9642-8A2E-975AC76540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40CEA8-A49D-3C42-B0B5-A6C7906B9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1273DD-29B8-D647-812F-6186B2E35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DADD06-EE4A-494C-9CFB-109805C43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5264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965FC-99BB-4C48-9261-696F742838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490609-7379-8340-8689-D9D0F95A7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E9ADF8-D3E3-9A43-BBF7-C98D0EBAB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5569DC-8FB8-3D4F-B95D-4010ADA430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3283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A1B970-A78D-0F4B-880B-433EDF6ED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958275-30BC-5642-8248-56EE27AD2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5088E9-DB27-FD44-AFBD-A22C0EBDD5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3913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800E4-43EC-1B44-BF2C-7F11731C1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1E231-5DD8-2848-A1D4-45B3199E2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3BC190-693E-2849-81A4-2EB27A1204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7EB119-C101-964F-A056-9CA8F09DFE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0C8F7D-ABE2-504F-B271-8EC39748B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A4C393-39D1-D54D-8E19-47CA2CC37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4706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C7FF5-B39A-CE49-95F5-2E8A1C69C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7FD486-76C1-144E-8F5F-6B33026D003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6FD245-21BB-7541-AF26-A24088AB3F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78318A-391A-C941-BE93-046CC859F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1D0C0-5C61-B743-A677-485AAEF63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704FFE-3F63-5446-90EB-8F01B8996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68741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E99D5-000C-AE4E-B85A-23DA57A07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EB7552-098A-D34E-A0B6-7DD12BEB80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975A3-40E0-8646-9F10-04F6BB254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6D27CD-8CD3-D34F-9AAC-8E37DDE56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9D38E6-4FD1-1A40-97FC-DAC30DFF2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627047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EA8556-AA0F-3046-AB31-12F59F41A2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382F99-543D-6F4B-B42E-0E5C784E1D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51DEBE-EC54-4C40-BC5C-67C0B9C43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6E217C-54D5-6549-A532-8154A885E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C574C7-69F6-CC4E-817B-00348E64D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018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724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6" r:id="rId1"/>
    <p:sldLayoutId id="2147483817" r:id="rId2"/>
    <p:sldLayoutId id="2147483818" r:id="rId3"/>
    <p:sldLayoutId id="2147483819" r:id="rId4"/>
    <p:sldLayoutId id="2147483808" r:id="rId5"/>
    <p:sldLayoutId id="2147483809" r:id="rId6"/>
    <p:sldLayoutId id="2147483815" r:id="rId7"/>
    <p:sldLayoutId id="2147483810" r:id="rId8"/>
    <p:sldLayoutId id="2147483811" r:id="rId9"/>
    <p:sldLayoutId id="2147483812" r:id="rId10"/>
    <p:sldLayoutId id="2147483813" r:id="rId11"/>
    <p:sldLayoutId id="214748381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F19A66-7338-B145-B17F-EE7F5BE1D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45CBB3-FC24-C543-B413-FE9B06F9AC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26213-DB20-2D43-8C20-9584532798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3/13/20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36CD27-6911-9544-8233-2DEA55B532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9E9650-8E3E-2F43-AF8A-B457B1D5DF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4871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2" r:id="rId1"/>
    <p:sldLayoutId id="2147483823" r:id="rId2"/>
    <p:sldLayoutId id="2147483824" r:id="rId3"/>
    <p:sldLayoutId id="2147483825" r:id="rId4"/>
    <p:sldLayoutId id="2147483826" r:id="rId5"/>
    <p:sldLayoutId id="2147483827" r:id="rId6"/>
    <p:sldLayoutId id="2147483828" r:id="rId7"/>
    <p:sldLayoutId id="2147483829" r:id="rId8"/>
    <p:sldLayoutId id="2147483830" r:id="rId9"/>
    <p:sldLayoutId id="2147483831" r:id="rId10"/>
    <p:sldLayoutId id="21474838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kift.com/wp-content/uploads/2016/09/StarwoodMarriott-e1501787242328.png" TargetMode="External"/><Relationship Id="rId2" Type="http://schemas.openxmlformats.org/officeDocument/2006/relationships/hyperlink" Target="https://www.marriott.co.uk/hotels/travel/cvtgs-forest-of-arden-marriott-hotel-and-country-club/" TargetMode="External"/><Relationship Id="rId1" Type="http://schemas.openxmlformats.org/officeDocument/2006/relationships/slideLayout" Target="../slideLayouts/slideLayout14.xml"/><Relationship Id="rId5" Type="http://schemas.openxmlformats.org/officeDocument/2006/relationships/hyperlink" Target="https://www.marriott.com/about/culture-and-values/history.mi" TargetMode="External"/><Relationship Id="rId4" Type="http://schemas.openxmlformats.org/officeDocument/2006/relationships/hyperlink" Target="https://www.marriott.com/marriott-brands.m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FE923CB-9030-8E4E-A128-8C2B45ABF5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 rot="10800000">
            <a:off x="145275" y="-2"/>
            <a:ext cx="12046723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01A8BE6-EA39-5D4E-8331-35EEE2070B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4552" y="522515"/>
            <a:ext cx="4415642" cy="3866606"/>
          </a:xfrm>
        </p:spPr>
        <p:txBody>
          <a:bodyPr>
            <a:normAutofit/>
          </a:bodyPr>
          <a:lstStyle/>
          <a:p>
            <a:r>
              <a:rPr lang="en-US" sz="6600" dirty="0">
                <a:solidFill>
                  <a:schemeClr val="tx1">
                    <a:lumMod val="95000"/>
                  </a:schemeClr>
                </a:solidFill>
                <a:latin typeface="Bradley Hand ITC" panose="020F0502020204030204" pitchFamily="34" charset="0"/>
                <a:ea typeface="Ayuthaya" pitchFamily="2" charset="-34"/>
                <a:cs typeface="Bradley Hand ITC" panose="020F0502020204030204" pitchFamily="34" charset="0"/>
              </a:rPr>
              <a:t>Marriott  Hotel</a:t>
            </a:r>
            <a:br>
              <a:rPr lang="en-US" sz="6600" dirty="0">
                <a:solidFill>
                  <a:schemeClr val="tx1">
                    <a:lumMod val="95000"/>
                  </a:schemeClr>
                </a:solidFill>
                <a:latin typeface="Bradley Hand ITC" panose="020F0502020204030204" pitchFamily="34" charset="0"/>
                <a:ea typeface="Ayuthaya" pitchFamily="2" charset="-34"/>
                <a:cs typeface="Bradley Hand ITC" panose="020F0502020204030204" pitchFamily="34" charset="0"/>
              </a:rPr>
            </a:br>
            <a:r>
              <a:rPr lang="en-US" sz="6600" dirty="0">
                <a:solidFill>
                  <a:schemeClr val="tx1">
                    <a:lumMod val="95000"/>
                  </a:schemeClr>
                </a:solidFill>
                <a:latin typeface="Bradley Hand ITC" panose="020F0502020204030204" pitchFamily="34" charset="0"/>
                <a:ea typeface="Ayuthaya" pitchFamily="2" charset="-34"/>
                <a:cs typeface="Bradley Hand ITC" panose="020F0502020204030204" pitchFamily="34" charset="0"/>
              </a:rPr>
              <a:t> </a:t>
            </a:r>
            <a:r>
              <a:rPr lang="en-US" sz="6600" b="1" dirty="0">
                <a:latin typeface="Monotype Corsiva" panose="03010101010201010101" pitchFamily="66" charset="0"/>
              </a:rPr>
              <a:t>Forest </a:t>
            </a:r>
            <a:r>
              <a:rPr lang="en-US" sz="6600" b="1" dirty="0"/>
              <a:t> </a:t>
            </a:r>
            <a:r>
              <a:rPr lang="en-US" sz="6600" b="1" dirty="0">
                <a:latin typeface="Chiller" panose="020F0502020204030204" pitchFamily="34" charset="0"/>
                <a:cs typeface="Chiller" panose="020F0502020204030204" pitchFamily="34" charset="0"/>
              </a:rPr>
              <a:t>of </a:t>
            </a:r>
            <a:r>
              <a:rPr lang="en-US" sz="6600" b="1" dirty="0">
                <a:latin typeface="Monotype Corsiva" panose="03010101010201010101" pitchFamily="66" charset="0"/>
              </a:rPr>
              <a:t>Arden</a:t>
            </a:r>
            <a:endParaRPr lang="en-US" sz="6600" dirty="0">
              <a:solidFill>
                <a:schemeClr val="tx1">
                  <a:lumMod val="95000"/>
                </a:schemeClr>
              </a:solidFill>
              <a:latin typeface="Bradley Hand ITC" panose="020F0502020204030204" pitchFamily="34" charset="0"/>
              <a:ea typeface="Ayuthaya" pitchFamily="2" charset="-34"/>
              <a:cs typeface="Bradley Hand ITC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C855C0-6046-C54E-ACC0-11E805A2A7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640080" y="5264331"/>
            <a:ext cx="6962503" cy="2116186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sz="4000" b="1" dirty="0">
                <a:latin typeface="Monotype Corsiva" panose="03010101010201010101" pitchFamily="66" charset="0"/>
              </a:rPr>
              <a:t> 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 :Nicolae –Dorel </a:t>
            </a:r>
            <a:r>
              <a:rPr lang="en-US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Profir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 1815440</a:t>
            </a:r>
          </a:p>
          <a:p>
            <a:pPr>
              <a:spcAft>
                <a:spcPts val="600"/>
              </a:spcAft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Cohort1 group-3</a:t>
            </a:r>
          </a:p>
          <a:p>
            <a:pPr>
              <a:spcAft>
                <a:spcPts val="600"/>
              </a:spcAft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Lecturer’s Name: Dr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Jahanzeeb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Qurashi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Monotype Corsiva" panose="03010101010201010101" pitchFamily="66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633991-D102-3E4A-911E-D800D85C8554}"/>
              </a:ext>
            </a:extLst>
          </p:cNvPr>
          <p:cNvSpPr/>
          <p:nvPr/>
        </p:nvSpPr>
        <p:spPr>
          <a:xfrm>
            <a:off x="5254680" y="3244334"/>
            <a:ext cx="16826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summer terrace</a:t>
            </a:r>
          </a:p>
        </p:txBody>
      </p:sp>
    </p:spTree>
    <p:extLst>
      <p:ext uri="{BB962C8B-B14F-4D97-AF65-F5344CB8AC3E}">
        <p14:creationId xmlns:p14="http://schemas.microsoft.com/office/powerpoint/2010/main" val="645717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>
              <p:cTn id="2" repeatCount="indefinite" restart="whenNotActive" fill="hold" evtFilter="cancelBubble" nodeType="interactiveSeq">
                <p:stCondLst>
                  <p:cond delay="indefinite"/>
                  <p:cond evt="onBegin" delay="0">
                    <p:tn val="1"/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4922 -0.05641" pathEditMode="relative" ptsTypes="AA">
                                      <p:cBhvr>
                                        <p:cTn id="6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" presetClass="emp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-0.24922 -0.05641 L 0.24922 0.07845" pathEditMode="relative" ptsTypes="AA">
                                      <p:cBhvr>
                                        <p:cTn id="11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5000"/>
                            </p:stCondLst>
                            <p:childTnLst>
                              <p:par>
                                <p:cTn id="13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24922 0.07845 L 0.24922 -0.24861" pathEditMode="relative" ptsTypes="AA">
                                      <p:cBhvr>
                                        <p:cTn id="14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00"/>
                            </p:stCondLst>
                            <p:childTnLst>
                              <p:par>
                                <p:cTn id="16" presetID="0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0.24922 -0.24861 L 0 0" pathEditMode="relative" ptsTypes="AA">
                                      <p:cBhvr>
                                        <p:cTn id="17" dur="3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6" presetClass="emph" presetSubtype="0" accel="50000" decel="5000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animScale>
                                      <p:cBhvr>
                                        <p:cTn id="19" dur="30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35000"/>
                            </p:stCondLst>
                            <p:childTnLst>
                              <p:par>
                                <p:cTn id="2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" pathEditMode="relative" ptsTypes="AA">
                                      <p:cBhvr>
                                        <p:cTn id="2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5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5735590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60A7C3-7852-A845-B739-50AEEF5CE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5239512" cy="1344975"/>
          </a:xfrm>
        </p:spPr>
        <p:txBody>
          <a:bodyPr>
            <a:normAutofit/>
          </a:bodyPr>
          <a:lstStyle/>
          <a:p>
            <a:pPr algn="ctr"/>
            <a:r>
              <a:rPr lang="en-US" sz="4000" b="1" u="sng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9297D-5846-BA4E-8C02-557E5C2FE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3610" y="1663430"/>
            <a:ext cx="5019250" cy="4367719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en-GB" sz="2400" dirty="0"/>
              <a:t>Introduction</a:t>
            </a:r>
          </a:p>
          <a:p>
            <a:pPr lvl="0"/>
            <a:r>
              <a:rPr lang="en-GB" sz="2400" dirty="0"/>
              <a:t>History of Marriott</a:t>
            </a:r>
          </a:p>
          <a:p>
            <a:pPr lvl="0"/>
            <a:r>
              <a:rPr lang="en-GB" sz="2400" dirty="0"/>
              <a:t>History of Forest of Arden</a:t>
            </a:r>
          </a:p>
          <a:p>
            <a:pPr lvl="0"/>
            <a:r>
              <a:rPr lang="en-GB" sz="2400" dirty="0"/>
              <a:t>Different operations </a:t>
            </a:r>
          </a:p>
          <a:p>
            <a:pPr lvl="0"/>
            <a:r>
              <a:rPr lang="en-GB" sz="2400" dirty="0"/>
              <a:t>Food and beverage </a:t>
            </a:r>
          </a:p>
          <a:p>
            <a:pPr lvl="0"/>
            <a:r>
              <a:rPr lang="en-GB" sz="2400" dirty="0"/>
              <a:t>Types of restaurants</a:t>
            </a:r>
          </a:p>
          <a:p>
            <a:pPr lvl="0"/>
            <a:r>
              <a:rPr lang="en-GB" sz="2400" dirty="0"/>
              <a:t>Types of bar </a:t>
            </a:r>
          </a:p>
          <a:p>
            <a:pPr lvl="0"/>
            <a:r>
              <a:rPr lang="en-GB" sz="2400" dirty="0"/>
              <a:t>Types of kitchen/ services </a:t>
            </a:r>
          </a:p>
          <a:p>
            <a:pPr lvl="0"/>
            <a:r>
              <a:rPr lang="en-GB" sz="2400" dirty="0"/>
              <a:t>Market of their products</a:t>
            </a:r>
          </a:p>
          <a:p>
            <a:pPr lvl="0"/>
            <a:r>
              <a:rPr lang="en-GB" sz="2400" dirty="0"/>
              <a:t>Health and safety </a:t>
            </a:r>
          </a:p>
          <a:p>
            <a:pPr lvl="0"/>
            <a:r>
              <a:rPr lang="en-GB" sz="2400" dirty="0"/>
              <a:t> Conclusion</a:t>
            </a:r>
          </a:p>
          <a:p>
            <a:pPr lvl="0"/>
            <a:r>
              <a:rPr lang="en-GB" sz="2400" dirty="0"/>
              <a:t>References</a:t>
            </a:r>
          </a:p>
          <a:p>
            <a:endParaRPr lang="en-US" sz="1300" dirty="0"/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6C92F6F2-FA38-3444-8A37-D205B83E4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312" r="7689" b="1"/>
          <a:stretch/>
        </p:blipFill>
        <p:spPr>
          <a:xfrm>
            <a:off x="6580632" y="1909379"/>
            <a:ext cx="5126736" cy="2883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207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indoor, sitting, photo, white&#10;&#10;Description automatically generated">
            <a:extLst>
              <a:ext uri="{FF2B5EF4-FFF2-40B4-BE49-F238E27FC236}">
                <a16:creationId xmlns:a16="http://schemas.microsoft.com/office/drawing/2014/main" id="{2BFD7A2D-B86C-4547-ADE7-974BFE093B7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69" t="6592" r="34038" b="1"/>
          <a:stretch/>
        </p:blipFill>
        <p:spPr>
          <a:xfrm>
            <a:off x="3453112" y="0"/>
            <a:ext cx="8738888" cy="691285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660BB1-FBAD-6D43-8CAE-6FD4E72F9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664" y="761930"/>
            <a:ext cx="3438144" cy="6873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/>
              <a:t>  Marriott History </a:t>
            </a:r>
            <a:endParaRPr lang="en-US" sz="2800" dirty="0"/>
          </a:p>
        </p:txBody>
      </p:sp>
      <p:sp>
        <p:nvSpPr>
          <p:cNvPr id="85" name="Content Placeholder 84">
            <a:extLst>
              <a:ext uri="{FF2B5EF4-FFF2-40B4-BE49-F238E27FC236}">
                <a16:creationId xmlns:a16="http://schemas.microsoft.com/office/drawing/2014/main" id="{A05A11E5-9980-4D60-AEB6-E53877301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876" y="1476162"/>
            <a:ext cx="3813802" cy="5326974"/>
          </a:xfrm>
          <a:solidFill>
            <a:schemeClr val="bg1"/>
          </a:solidFill>
        </p:spPr>
        <p:txBody>
          <a:bodyPr anchor="t">
            <a:normAutofit fontScale="25000" lnSpcReduction="20000"/>
          </a:bodyPr>
          <a:lstStyle/>
          <a:p>
            <a:endParaRPr lang="en-US" sz="1700" dirty="0"/>
          </a:p>
          <a:p>
            <a:endParaRPr lang="en-US" sz="1700" dirty="0"/>
          </a:p>
          <a:p>
            <a:r>
              <a:rPr lang="en-US" sz="6400" dirty="0"/>
              <a:t>In 1927 starting to selling  beer </a:t>
            </a:r>
            <a:r>
              <a:rPr lang="en-GB" sz="6400" dirty="0"/>
              <a:t>J. Willard Marriott and his wife, Alice  under A&amp;W  franchise in Washington D.C. </a:t>
            </a:r>
          </a:p>
          <a:p>
            <a:r>
              <a:rPr lang="en-GB" sz="6400" dirty="0"/>
              <a:t>They introduce food products I the menu  named ”</a:t>
            </a:r>
            <a:r>
              <a:rPr lang="en-GB" sz="6400" dirty="0">
                <a:solidFill>
                  <a:srgbClr val="FF0000"/>
                </a:solidFill>
              </a:rPr>
              <a:t>Hot Shoppes</a:t>
            </a:r>
            <a:r>
              <a:rPr lang="en-GB" sz="6400" dirty="0"/>
              <a:t>” first time for this A&amp;W franchise. </a:t>
            </a:r>
          </a:p>
          <a:p>
            <a:r>
              <a:rPr lang="en-GB" sz="6400" dirty="0"/>
              <a:t>In 1928 opened another two </a:t>
            </a:r>
            <a:r>
              <a:rPr lang="en-GB" sz="6400" dirty="0">
                <a:solidFill>
                  <a:srgbClr val="FF0000"/>
                </a:solidFill>
              </a:rPr>
              <a:t>Hot Shoppes </a:t>
            </a:r>
            <a:r>
              <a:rPr lang="en-GB" sz="6400" dirty="0">
                <a:solidFill>
                  <a:schemeClr val="tx1">
                    <a:lumMod val="95000"/>
                  </a:schemeClr>
                </a:solidFill>
              </a:rPr>
              <a:t>the first </a:t>
            </a:r>
            <a:r>
              <a:rPr lang="en-GB" sz="6400" dirty="0">
                <a:solidFill>
                  <a:srgbClr val="00B0F0"/>
                </a:solidFill>
              </a:rPr>
              <a:t>drive in Restaurant</a:t>
            </a:r>
            <a:r>
              <a:rPr lang="en-GB" sz="6400" dirty="0"/>
              <a:t>.</a:t>
            </a:r>
          </a:p>
          <a:p>
            <a:r>
              <a:rPr lang="en-GB" sz="6400" dirty="0"/>
              <a:t>1937 they introduce </a:t>
            </a:r>
            <a:r>
              <a:rPr lang="en-GB" sz="6400" dirty="0">
                <a:solidFill>
                  <a:srgbClr val="FFFF00"/>
                </a:solidFill>
              </a:rPr>
              <a:t>airline catering </a:t>
            </a:r>
            <a:r>
              <a:rPr lang="en-GB" sz="6400" dirty="0"/>
              <a:t>.</a:t>
            </a:r>
          </a:p>
          <a:p>
            <a:r>
              <a:rPr lang="en-GB" sz="6400" dirty="0"/>
              <a:t>1957 the son J . Willard open </a:t>
            </a:r>
            <a:r>
              <a:rPr lang="en-GB" sz="6400" dirty="0">
                <a:solidFill>
                  <a:schemeClr val="accent2"/>
                </a:solidFill>
              </a:rPr>
              <a:t>first hotel </a:t>
            </a:r>
            <a:r>
              <a:rPr lang="en-GB" sz="6400" dirty="0"/>
              <a:t>in Arlington, Virginia. </a:t>
            </a:r>
          </a:p>
          <a:p>
            <a:r>
              <a:rPr lang="en-GB" sz="6400" dirty="0">
                <a:solidFill>
                  <a:schemeClr val="tx1">
                    <a:lumMod val="95000"/>
                  </a:schemeClr>
                </a:solidFill>
              </a:rPr>
              <a:t>2016 Marriott have </a:t>
            </a:r>
            <a:r>
              <a:rPr lang="en-GB" sz="6400" dirty="0">
                <a:solidFill>
                  <a:srgbClr val="FFFF00"/>
                </a:solidFill>
              </a:rPr>
              <a:t>5700</a:t>
            </a:r>
            <a:r>
              <a:rPr lang="en-GB" sz="6400" dirty="0">
                <a:solidFill>
                  <a:schemeClr val="tx1">
                    <a:lumMod val="95000"/>
                  </a:schemeClr>
                </a:solidFill>
              </a:rPr>
              <a:t> properties and more 1.1 million rooms in over 110 countries.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sz="1600" dirty="0"/>
          </a:p>
          <a:p>
            <a:endParaRPr lang="en-US" sz="1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7528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mall clock tower in front of a house&#10;&#10;Description automatically generated">
            <a:extLst>
              <a:ext uri="{FF2B5EF4-FFF2-40B4-BE49-F238E27FC236}">
                <a16:creationId xmlns:a16="http://schemas.microsoft.com/office/drawing/2014/main" id="{A203E52C-C083-C44B-A0C5-D51DCB0F90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046" b="7955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8EBED9-6D12-0541-A107-353AD3CAC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3600"/>
              <a:t>History of Forest of Arden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2F722E-DCBC-F246-91A9-E0A4F2E87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1879- restored I a private house </a:t>
            </a:r>
          </a:p>
          <a:p>
            <a:pPr marL="0" indent="0">
              <a:buNone/>
            </a:pPr>
            <a:r>
              <a:rPr lang="en-US" sz="2000" dirty="0"/>
              <a:t>1989- Forest of Arden was opened for business on 1st September</a:t>
            </a:r>
          </a:p>
          <a:p>
            <a:pPr marL="0" indent="0">
              <a:buNone/>
            </a:pPr>
            <a:r>
              <a:rPr lang="en-US" sz="2000" dirty="0"/>
              <a:t>1992-1997- for upgrade of Marriott standards and extension of bar and restaurant the Forest of Arden was spend £5.000.000</a:t>
            </a:r>
          </a:p>
        </p:txBody>
      </p:sp>
    </p:spTree>
    <p:extLst>
      <p:ext uri="{BB962C8B-B14F-4D97-AF65-F5344CB8AC3E}">
        <p14:creationId xmlns:p14="http://schemas.microsoft.com/office/powerpoint/2010/main" val="2895509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539B9-C0B1-8945-AF49-84D2CF27FF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3" y="354331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3200" b="1" u="sng" dirty="0"/>
              <a:t>30 HOTEL BRANDS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45497D5-EF62-4477-B5E0-772734419E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0330" y="1792224"/>
            <a:ext cx="4079749" cy="4279392"/>
          </a:xfrm>
          <a:solidFill>
            <a:schemeClr val="bg1"/>
          </a:solidFill>
        </p:spPr>
        <p:txBody>
          <a:bodyPr anchor="t">
            <a:normAutofit/>
          </a:bodyPr>
          <a:lstStyle/>
          <a:p>
            <a:r>
              <a:rPr lang="en-US" sz="2000" b="1" dirty="0"/>
              <a:t>Classic Luxury</a:t>
            </a:r>
            <a:r>
              <a:rPr lang="en-US" sz="2000" dirty="0"/>
              <a:t> –The Ritz-Carlton; St. Regis.</a:t>
            </a:r>
          </a:p>
          <a:p>
            <a:r>
              <a:rPr lang="en-US" sz="2000" b="1" dirty="0"/>
              <a:t>Premium</a:t>
            </a:r>
            <a:r>
              <a:rPr lang="en-US" sz="2000" dirty="0"/>
              <a:t>– Sheraton; Marriott.</a:t>
            </a:r>
          </a:p>
          <a:p>
            <a:r>
              <a:rPr lang="en-US" sz="2000" b="1" dirty="0"/>
              <a:t>Distinctive premium </a:t>
            </a:r>
            <a:r>
              <a:rPr lang="en-US" sz="2000" dirty="0"/>
              <a:t>– Le Meridien; Westin.</a:t>
            </a:r>
          </a:p>
          <a:p>
            <a:r>
              <a:rPr lang="en-US" sz="2000" b="1" dirty="0"/>
              <a:t>Select</a:t>
            </a:r>
            <a:r>
              <a:rPr lang="en-US" sz="2000" dirty="0"/>
              <a:t>-Courtyard.</a:t>
            </a:r>
          </a:p>
          <a:p>
            <a:r>
              <a:rPr lang="en-US" sz="2000" b="1" dirty="0"/>
              <a:t>Classic Select</a:t>
            </a:r>
            <a:r>
              <a:rPr lang="en-US" sz="2000" dirty="0"/>
              <a:t>-Four Points.</a:t>
            </a:r>
          </a:p>
          <a:p>
            <a:r>
              <a:rPr lang="en-US" sz="2000" b="1" dirty="0"/>
              <a:t>Longer Stays</a:t>
            </a:r>
            <a:r>
              <a:rPr lang="en-US" sz="2000" dirty="0"/>
              <a:t>-Marriott Executive Apartments; Residence Inn.</a:t>
            </a:r>
          </a:p>
          <a:p>
            <a:r>
              <a:rPr lang="en-US" sz="2000" b="1" dirty="0"/>
              <a:t>Collections</a:t>
            </a:r>
            <a:r>
              <a:rPr lang="en-US" sz="2000" dirty="0"/>
              <a:t>- Autograph Collection Hotels</a:t>
            </a:r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DB448470-EAC4-C044-B8EC-EA89A439FA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8967" y="1233990"/>
            <a:ext cx="6921940" cy="4499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01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7E1F92-EEC5-5B45-9188-3F35D0C47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144" y="487534"/>
            <a:ext cx="5344015" cy="135345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u="sng" dirty="0"/>
              <a:t>Departments</a:t>
            </a:r>
            <a:r>
              <a:rPr lang="en-US" dirty="0"/>
              <a:t>  </a:t>
            </a:r>
          </a:p>
        </p:txBody>
      </p:sp>
      <p:cxnSp>
        <p:nvCxnSpPr>
          <p:cNvPr id="125" name="Straight Connector 124">
            <a:extLst>
              <a:ext uri="{FF2B5EF4-FFF2-40B4-BE49-F238E27FC236}">
                <a16:creationId xmlns:a16="http://schemas.microsoft.com/office/drawing/2014/main" id="{EDF5FE34-0A41-407A-8D94-10FCF68F1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5488" y="831087"/>
            <a:ext cx="0" cy="9144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Content Placeholder 85">
            <a:extLst>
              <a:ext uri="{FF2B5EF4-FFF2-40B4-BE49-F238E27FC236}">
                <a16:creationId xmlns:a16="http://schemas.microsoft.com/office/drawing/2014/main" id="{C52FF499-1B5A-4106-A468-52475E75AE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488" y="1745487"/>
            <a:ext cx="5154168" cy="4123944"/>
          </a:xfrm>
        </p:spPr>
        <p:txBody>
          <a:bodyPr anchor="t">
            <a:normAutofit/>
          </a:bodyPr>
          <a:lstStyle/>
          <a:p>
            <a:r>
              <a:rPr lang="en-US" sz="2200" dirty="0"/>
              <a:t>Front Office </a:t>
            </a:r>
          </a:p>
          <a:p>
            <a:r>
              <a:rPr lang="en-US" sz="2200" dirty="0"/>
              <a:t>Management</a:t>
            </a:r>
          </a:p>
          <a:p>
            <a:r>
              <a:rPr lang="en-US" sz="2200" dirty="0"/>
              <a:t>Marketing /Sales</a:t>
            </a:r>
          </a:p>
          <a:p>
            <a:r>
              <a:rPr lang="en-US" sz="2200" dirty="0"/>
              <a:t>HR</a:t>
            </a:r>
          </a:p>
          <a:p>
            <a:r>
              <a:rPr lang="en-US" sz="2200" dirty="0"/>
              <a:t>Finance</a:t>
            </a:r>
          </a:p>
          <a:p>
            <a:r>
              <a:rPr lang="en-US" sz="2200" dirty="0"/>
              <a:t>Facilities</a:t>
            </a:r>
          </a:p>
          <a:p>
            <a:r>
              <a:rPr lang="en-US" sz="2200" dirty="0"/>
              <a:t>Food &amp; Beverage </a:t>
            </a:r>
          </a:p>
          <a:p>
            <a:r>
              <a:rPr lang="en-US" sz="2200" dirty="0"/>
              <a:t>Housekeeping </a:t>
            </a:r>
          </a:p>
          <a:p>
            <a:r>
              <a:rPr lang="en-US" sz="2200" dirty="0"/>
              <a:t>Spa/Fitness</a:t>
            </a:r>
          </a:p>
        </p:txBody>
      </p:sp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3FF3BF11-AC52-9B4F-B00E-751406FFB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426" r="21714" b="1"/>
          <a:stretch/>
        </p:blipFill>
        <p:spPr>
          <a:xfrm>
            <a:off x="6696891" y="10"/>
            <a:ext cx="549510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83739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ning room table&#10;&#10;Description automatically generated">
            <a:extLst>
              <a:ext uri="{FF2B5EF4-FFF2-40B4-BE49-F238E27FC236}">
                <a16:creationId xmlns:a16="http://schemas.microsoft.com/office/drawing/2014/main" id="{018F967F-6E3E-E44F-888B-2D040C5F53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692" b="4038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24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F4CB5-9D8E-F943-932B-BCCEF38A7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Type of Restaurants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DFED88-EE1C-1E4D-BFA9-47B600FFE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145135"/>
            <a:ext cx="4593021" cy="3376240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2200" dirty="0"/>
          </a:p>
          <a:p>
            <a:r>
              <a:rPr lang="en-GB" sz="2200" dirty="0"/>
              <a:t>International-ZEST Restaurant</a:t>
            </a:r>
          </a:p>
          <a:p>
            <a:r>
              <a:rPr lang="en-GB" sz="2200" dirty="0"/>
              <a:t>Dining services</a:t>
            </a:r>
          </a:p>
          <a:p>
            <a:r>
              <a:rPr lang="en-GB" sz="2200" dirty="0"/>
              <a:t>Traditional Afternoon Tea</a:t>
            </a:r>
          </a:p>
          <a:p>
            <a:r>
              <a:rPr lang="en-GB" sz="2200" dirty="0"/>
              <a:t>Bar-B-Q and/or picnic area</a:t>
            </a:r>
          </a:p>
          <a:p>
            <a:r>
              <a:rPr lang="en-GB" sz="2200" dirty="0"/>
              <a:t>Grill-Cast Iron Bar &amp; Grill</a:t>
            </a:r>
          </a:p>
          <a:p>
            <a:r>
              <a:rPr lang="en-GB" sz="2200" dirty="0"/>
              <a:t>Room service, 24-hour</a:t>
            </a:r>
          </a:p>
          <a:p>
            <a:r>
              <a:rPr lang="en-GB" sz="2200" dirty="0"/>
              <a:t>Summer terrace </a:t>
            </a:r>
          </a:p>
          <a:p>
            <a:pPr marL="0" indent="0">
              <a:buNone/>
            </a:pPr>
            <a:r>
              <a:rPr lang="en-GB" sz="2200" dirty="0"/>
              <a:t>    </a:t>
            </a:r>
          </a:p>
          <a:p>
            <a:endParaRPr lang="en-GB" sz="2200" dirty="0"/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6387187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late of food&#10;&#10;Description automatically generated">
            <a:extLst>
              <a:ext uri="{FF2B5EF4-FFF2-40B4-BE49-F238E27FC236}">
                <a16:creationId xmlns:a16="http://schemas.microsoft.com/office/drawing/2014/main" id="{121E0F7F-BEBA-8E45-824D-258518E838E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17" t="17853" r="7674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146" name="Freeform: Shape 84">
            <a:extLst>
              <a:ext uri="{FF2B5EF4-FFF2-40B4-BE49-F238E27FC236}">
                <a16:creationId xmlns:a16="http://schemas.microsoft.com/office/drawing/2014/main" id="{E862BE82-D00D-42C1-BF16-93AA37870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7" name="Freeform: Shape 86">
            <a:extLst>
              <a:ext uri="{FF2B5EF4-FFF2-40B4-BE49-F238E27FC236}">
                <a16:creationId xmlns:a16="http://schemas.microsoft.com/office/drawing/2014/main" id="{F6D92C2D-1D3D-4974-918C-06579FB354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33" y="-2"/>
            <a:ext cx="5441859" cy="5654940"/>
          </a:xfrm>
          <a:custGeom>
            <a:avLst/>
            <a:gdLst>
              <a:gd name="connsiteX0" fmla="*/ 0 w 5441859"/>
              <a:gd name="connsiteY0" fmla="*/ 0 h 5654940"/>
              <a:gd name="connsiteX1" fmla="*/ 4400492 w 5441859"/>
              <a:gd name="connsiteY1" fmla="*/ 0 h 5654940"/>
              <a:gd name="connsiteX2" fmla="*/ 4484767 w 5441859"/>
              <a:gd name="connsiteY2" fmla="*/ 76595 h 5654940"/>
              <a:gd name="connsiteX3" fmla="*/ 5441859 w 5441859"/>
              <a:gd name="connsiteY3" fmla="*/ 2387221 h 5654940"/>
              <a:gd name="connsiteX4" fmla="*/ 2174140 w 5441859"/>
              <a:gd name="connsiteY4" fmla="*/ 5654940 h 5654940"/>
              <a:gd name="connsiteX5" fmla="*/ 156693 w 5441859"/>
              <a:gd name="connsiteY5" fmla="*/ 4957981 h 5654940"/>
              <a:gd name="connsiteX6" fmla="*/ 0 w 5441859"/>
              <a:gd name="connsiteY6" fmla="*/ 4820612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0" y="0"/>
                </a:moveTo>
                <a:lnTo>
                  <a:pt x="4400492" y="0"/>
                </a:lnTo>
                <a:lnTo>
                  <a:pt x="4484767" y="76595"/>
                </a:lnTo>
                <a:cubicBezTo>
                  <a:pt x="5076108" y="667936"/>
                  <a:pt x="5441859" y="1484866"/>
                  <a:pt x="5441859" y="2387221"/>
                </a:cubicBezTo>
                <a:cubicBezTo>
                  <a:pt x="5441859" y="4191932"/>
                  <a:pt x="3978851" y="5654940"/>
                  <a:pt x="2174140" y="5654940"/>
                </a:cubicBezTo>
                <a:cubicBezTo>
                  <a:pt x="1412778" y="5654940"/>
                  <a:pt x="712231" y="5394557"/>
                  <a:pt x="156693" y="4957981"/>
                </a:cubicBezTo>
                <a:lnTo>
                  <a:pt x="0" y="4820612"/>
                </a:lnTo>
                <a:close/>
              </a:path>
            </a:pathLst>
          </a:cu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7C5B5-54A0-5B44-88C9-478CC86F30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548" y="468399"/>
            <a:ext cx="4062643" cy="1043409"/>
          </a:xfrm>
        </p:spPr>
        <p:txBody>
          <a:bodyPr>
            <a:normAutofit/>
          </a:bodyPr>
          <a:lstStyle/>
          <a:p>
            <a:r>
              <a:rPr lang="en-US" sz="3300" b="1" u="sng" dirty="0"/>
              <a:t>Food and Beverage</a:t>
            </a:r>
            <a:br>
              <a:rPr lang="en-US" sz="3300" b="1" u="sng" dirty="0"/>
            </a:br>
            <a:r>
              <a:rPr lang="en-US" sz="3300" b="1" u="sng" dirty="0"/>
              <a:t>(Type of Kitchen)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04D07B-98EA-EB4B-A638-8D70F39691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242" y="1511808"/>
            <a:ext cx="4600398" cy="4326462"/>
          </a:xfrm>
        </p:spPr>
        <p:txBody>
          <a:bodyPr anchor="t">
            <a:normAutofit lnSpcReduction="10000"/>
          </a:bodyPr>
          <a:lstStyle/>
          <a:p>
            <a:endParaRPr lang="en-US" sz="1100" dirty="0"/>
          </a:p>
          <a:p>
            <a:r>
              <a:rPr lang="en-US" sz="2200" dirty="0"/>
              <a:t>Fine Dining Kitchen</a:t>
            </a:r>
          </a:p>
          <a:p>
            <a:r>
              <a:rPr lang="en-US" sz="2200" dirty="0"/>
              <a:t>Canapé &amp; Bowl Food </a:t>
            </a:r>
          </a:p>
          <a:p>
            <a:r>
              <a:rPr lang="en-US" sz="2200" dirty="0"/>
              <a:t>French Style Kitchen  </a:t>
            </a:r>
          </a:p>
          <a:p>
            <a:r>
              <a:rPr lang="en-US" sz="2200" dirty="0"/>
              <a:t>Room service/24 hour</a:t>
            </a:r>
          </a:p>
          <a:p>
            <a:r>
              <a:rPr lang="en-US" sz="2200" dirty="0"/>
              <a:t>International Market Kitchen </a:t>
            </a:r>
          </a:p>
          <a:p>
            <a:r>
              <a:rPr lang="en-US" sz="2200" dirty="0"/>
              <a:t>International Bar &amp; Lounge </a:t>
            </a:r>
          </a:p>
          <a:p>
            <a:r>
              <a:rPr lang="en-US" sz="2200" dirty="0"/>
              <a:t>BBQ Menu</a:t>
            </a:r>
          </a:p>
          <a:p>
            <a:r>
              <a:rPr lang="en-US" sz="2200" dirty="0"/>
              <a:t>Buffet Option Menu </a:t>
            </a:r>
          </a:p>
          <a:p>
            <a:r>
              <a:rPr lang="en-US" sz="2200" dirty="0"/>
              <a:t>Breakfast (buffet from £16.50)</a:t>
            </a:r>
          </a:p>
          <a:p>
            <a:pPr marL="0" indent="0">
              <a:buNone/>
            </a:pPr>
            <a:r>
              <a:rPr lang="en-US" sz="2200" dirty="0"/>
              <a:t>                      (continental £14.50)</a:t>
            </a:r>
          </a:p>
          <a:p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399372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view of a room&#10;&#10;Description automatically generated">
            <a:extLst>
              <a:ext uri="{FF2B5EF4-FFF2-40B4-BE49-F238E27FC236}">
                <a16:creationId xmlns:a16="http://schemas.microsoft.com/office/drawing/2014/main" id="{090F6603-8CE9-5A42-A679-53FD1D7CA2C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719" r="48335" b="-1"/>
          <a:stretch/>
        </p:blipFill>
        <p:spPr>
          <a:xfrm rot="5400000">
            <a:off x="5565619" y="231924"/>
            <a:ext cx="6858000" cy="639415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BE29C9-A047-344D-A520-95EE03D27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4803636" cy="1311664"/>
          </a:xfrm>
        </p:spPr>
        <p:txBody>
          <a:bodyPr>
            <a:normAutofit/>
          </a:bodyPr>
          <a:lstStyle/>
          <a:p>
            <a:r>
              <a:rPr lang="en-US" b="1" u="sng" dirty="0">
                <a:solidFill>
                  <a:srgbClr val="000000"/>
                </a:solidFill>
              </a:rPr>
              <a:t>Type of Bar</a:t>
            </a:r>
            <a:br>
              <a:rPr lang="en-US" dirty="0">
                <a:solidFill>
                  <a:srgbClr val="000000"/>
                </a:solidFill>
              </a:rPr>
            </a:b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3232B57-3E8E-4615-BB80-41776B3FC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997" y="1645920"/>
            <a:ext cx="4706803" cy="4962144"/>
          </a:xfrm>
        </p:spPr>
        <p:txBody>
          <a:bodyPr anchor="ctr">
            <a:normAutofit lnSpcReduction="10000"/>
          </a:bodyPr>
          <a:lstStyle/>
          <a:p>
            <a:endParaRPr lang="en-US" sz="1000" dirty="0">
              <a:solidFill>
                <a:srgbClr val="000000"/>
              </a:solidFill>
            </a:endParaRPr>
          </a:p>
          <a:p>
            <a:endParaRPr lang="en-US" sz="1000" dirty="0">
              <a:solidFill>
                <a:srgbClr val="000000"/>
              </a:solidFill>
            </a:endParaRPr>
          </a:p>
          <a:p>
            <a:endParaRPr lang="en-US" sz="10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sz="1000" dirty="0">
              <a:solidFill>
                <a:srgbClr val="000000"/>
              </a:solidFill>
            </a:endParaRPr>
          </a:p>
          <a:p>
            <a:r>
              <a:rPr lang="en-US" sz="2000" dirty="0">
                <a:solidFill>
                  <a:srgbClr val="000000"/>
                </a:solidFill>
              </a:rPr>
              <a:t>Cast Iron Bar &amp; Grill-A La Carte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Course Lunch Menu £12.95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Course Dinner Menu £25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Cast Iron Bar &amp; Grill-Dessert Menu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Cast Iron Bar &amp; Grill Drinks Menu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Cast Iron Bar &amp; Grill Bar Menu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Cast Iron Bar &amp; Grill Kids Menu</a:t>
            </a:r>
          </a:p>
          <a:p>
            <a:r>
              <a:rPr lang="en-US" sz="2000" dirty="0">
                <a:solidFill>
                  <a:srgbClr val="000000"/>
                </a:solidFill>
              </a:rPr>
              <a:t>Cast Iron Bar &amp; Grill Young Diners</a:t>
            </a:r>
          </a:p>
          <a:p>
            <a:r>
              <a:rPr lang="en-US" sz="2000" dirty="0">
                <a:solidFill>
                  <a:srgbClr val="000000"/>
                </a:solidFill>
              </a:rPr>
              <a:t>Afternoon Tea-Menu</a:t>
            </a:r>
          </a:p>
          <a:p>
            <a:r>
              <a:rPr lang="en-US" sz="2000" dirty="0">
                <a:solidFill>
                  <a:srgbClr val="000000"/>
                </a:solidFill>
              </a:rPr>
              <a:t>Afternoon Tea Drinks Menu</a:t>
            </a:r>
          </a:p>
          <a:p>
            <a:endParaRPr lang="en-US" sz="2000" dirty="0">
              <a:solidFill>
                <a:srgbClr val="000000"/>
              </a:solidFill>
            </a:endParaRPr>
          </a:p>
          <a:p>
            <a:endParaRPr lang="en-US" sz="2000" dirty="0">
              <a:solidFill>
                <a:srgbClr val="000000"/>
              </a:solidFill>
            </a:endParaRPr>
          </a:p>
          <a:p>
            <a:endParaRPr lang="en-US" sz="1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32889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people sitting at a table in a park&#10;&#10;Description automatically generated">
            <a:extLst>
              <a:ext uri="{FF2B5EF4-FFF2-40B4-BE49-F238E27FC236}">
                <a16:creationId xmlns:a16="http://schemas.microsoft.com/office/drawing/2014/main" id="{A843DA56-33BA-CA4D-AF80-953ACD4EAF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42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0D9C82-A0CE-5E47-B638-D516A788F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Market of Food &amp; Beverage products </a:t>
            </a:r>
          </a:p>
        </p:txBody>
      </p:sp>
      <p:cxnSp>
        <p:nvCxnSpPr>
          <p:cNvPr id="43" name="Straight Connector 11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50A03-303F-784B-8FD7-A6C2EBC43E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US" sz="1800" dirty="0" err="1"/>
              <a:t>Coference</a:t>
            </a:r>
            <a:r>
              <a:rPr lang="en-US" sz="1800" dirty="0"/>
              <a:t> room</a:t>
            </a:r>
          </a:p>
          <a:p>
            <a:r>
              <a:rPr lang="en-US" sz="1800" dirty="0"/>
              <a:t>Events hall</a:t>
            </a:r>
          </a:p>
          <a:p>
            <a:r>
              <a:rPr lang="en-GB" sz="1800" dirty="0"/>
              <a:t>Catering - Bubbly Bar</a:t>
            </a:r>
            <a:endParaRPr lang="en-US" sz="1800" dirty="0"/>
          </a:p>
          <a:p>
            <a:r>
              <a:rPr lang="en-US" sz="1800" dirty="0"/>
              <a:t>Indoor pool</a:t>
            </a:r>
          </a:p>
          <a:p>
            <a:r>
              <a:rPr lang="en-US" sz="1800" dirty="0"/>
              <a:t>Fitness suite</a:t>
            </a:r>
          </a:p>
          <a:p>
            <a:r>
              <a:rPr lang="en-GB" sz="1800" dirty="0"/>
              <a:t>Arden Championship Course</a:t>
            </a:r>
          </a:p>
          <a:p>
            <a:r>
              <a:rPr lang="en-GB" sz="1800" dirty="0"/>
              <a:t>Cedarwood Spa - Treatment Room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567578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F31A6-E3BC-6343-91CF-4BC9D985A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5127031" cy="1676603"/>
          </a:xfrm>
        </p:spPr>
        <p:txBody>
          <a:bodyPr>
            <a:normAutofit/>
          </a:bodyPr>
          <a:lstStyle/>
          <a:p>
            <a:r>
              <a:rPr lang="en-US" dirty="0"/>
              <a:t>Health and Safety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35B6B8-94E1-4633-8E6A-6DDE607DB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1802296"/>
            <a:ext cx="5127029" cy="4421523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Food Safety</a:t>
            </a:r>
            <a:r>
              <a:rPr lang="en-US" sz="2000" dirty="0"/>
              <a:t>- </a:t>
            </a:r>
            <a:r>
              <a:rPr lang="en-US" sz="2000" dirty="0">
                <a:solidFill>
                  <a:srgbClr val="00B050"/>
                </a:solidFill>
              </a:rPr>
              <a:t>the food is acceptable for human consumption</a:t>
            </a:r>
          </a:p>
          <a:p>
            <a:r>
              <a:rPr lang="en-US" sz="2000" dirty="0">
                <a:solidFill>
                  <a:srgbClr val="FF0000"/>
                </a:solidFill>
              </a:rPr>
              <a:t>Food Hazards </a:t>
            </a:r>
            <a:r>
              <a:rPr lang="en-US" sz="2000" dirty="0"/>
              <a:t>– mean the potential agents may cause adverse health</a:t>
            </a:r>
          </a:p>
          <a:p>
            <a:r>
              <a:rPr lang="en-US" sz="2000" dirty="0">
                <a:solidFill>
                  <a:srgbClr val="FF0000"/>
                </a:solidFill>
              </a:rPr>
              <a:t>Physical</a:t>
            </a:r>
            <a:r>
              <a:rPr lang="en-US" sz="2000" dirty="0"/>
              <a:t> –addition or any freight object accidentally in the food</a:t>
            </a:r>
          </a:p>
          <a:p>
            <a:r>
              <a:rPr lang="en-US" sz="2000" dirty="0">
                <a:solidFill>
                  <a:srgbClr val="FF0000"/>
                </a:solidFill>
              </a:rPr>
              <a:t>Chemical </a:t>
            </a:r>
            <a:r>
              <a:rPr lang="en-US" sz="2000" dirty="0"/>
              <a:t>– chemical which may be naturally occurring, or process induced chemical substances</a:t>
            </a:r>
          </a:p>
          <a:p>
            <a:r>
              <a:rPr lang="en-US" sz="2000" dirty="0">
                <a:solidFill>
                  <a:srgbClr val="FF0000"/>
                </a:solidFill>
              </a:rPr>
              <a:t>Biological</a:t>
            </a:r>
            <a:r>
              <a:rPr lang="en-US" sz="2000" dirty="0"/>
              <a:t>- when the food is contaminated by micro-organisms found I the air, food water, soil, animals or human body </a:t>
            </a:r>
          </a:p>
        </p:txBody>
      </p:sp>
      <p:pic>
        <p:nvPicPr>
          <p:cNvPr id="5" name="Content Placeholder 4" descr="A close up of a fruit stand&#10;&#10;Description automatically generated">
            <a:extLst>
              <a:ext uri="{FF2B5EF4-FFF2-40B4-BE49-F238E27FC236}">
                <a16:creationId xmlns:a16="http://schemas.microsoft.com/office/drawing/2014/main" id="{6F299028-6C80-8A4F-82CC-588A59A65F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" r="1923" b="-2"/>
          <a:stretch/>
        </p:blipFill>
        <p:spPr>
          <a:xfrm>
            <a:off x="6090613" y="640082"/>
            <a:ext cx="5461724" cy="557783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383839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river with a lush green field&#10;&#10;Description automatically generated">
            <a:extLst>
              <a:ext uri="{FF2B5EF4-FFF2-40B4-BE49-F238E27FC236}">
                <a16:creationId xmlns:a16="http://schemas.microsoft.com/office/drawing/2014/main" id="{F1F7B053-3179-A74E-AA04-866CC0A368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1" y="10"/>
            <a:ext cx="12192000" cy="6857990"/>
          </a:xfrm>
          <a:prstGeom prst="rect">
            <a:avLst/>
          </a:prstGeom>
        </p:spPr>
      </p:pic>
      <p:sp>
        <p:nvSpPr>
          <p:cNvPr id="55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927C04-26B1-C440-8BAD-3631BCEC04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US" sz="3600"/>
              <a:t>Conclusions </a:t>
            </a:r>
          </a:p>
        </p:txBody>
      </p:sp>
      <p:cxnSp>
        <p:nvCxnSpPr>
          <p:cNvPr id="56" name="Straight Connector 2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603CF3-C1E7-6146-A7A6-2E0A27637A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The Forest of Arden Marriott hotel it is a four-star hotel, but the services offered by the hotel are those of five stars </a:t>
            </a:r>
          </a:p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The Forest of Arden Marriott hotel have their culture and put the people first </a:t>
            </a:r>
          </a:p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For guests offer  high services at a good price </a:t>
            </a:r>
          </a:p>
          <a:p>
            <a:r>
              <a:rPr lang="en-US" sz="1800">
                <a:latin typeface="Arial" panose="020B0604020202020204" pitchFamily="34" charset="0"/>
                <a:cs typeface="Arial" panose="020B0604020202020204" pitchFamily="34" charset="0"/>
              </a:rPr>
              <a:t>For staff offer specialty trainings</a:t>
            </a:r>
          </a:p>
        </p:txBody>
      </p:sp>
    </p:spTree>
    <p:extLst>
      <p:ext uri="{BB962C8B-B14F-4D97-AF65-F5344CB8AC3E}">
        <p14:creationId xmlns:p14="http://schemas.microsoft.com/office/powerpoint/2010/main" val="39361774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9A297797-5C89-4791-8204-AB071FA1F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5376B-D55E-0A46-B055-75FBB2F8B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804064" cy="5571065"/>
          </a:xfrm>
        </p:spPr>
        <p:txBody>
          <a:bodyPr>
            <a:normAutofit/>
          </a:bodyPr>
          <a:lstStyle/>
          <a:p>
            <a:r>
              <a:rPr lang="en-US" sz="3600"/>
              <a:t>References 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4AE269-F871-DC42-BC1A-58AFEDB341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0218" y="313509"/>
            <a:ext cx="8178314" cy="649918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400" dirty="0"/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Bill Marriott: success is never final \2019 his life and the decisions that built a hotel empire / Dale Van Atta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Service quality from the guest’s view/ 2014 Frank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Höchsmann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/>
              <a:t>FOOD &amp; BEVERAGE SERVICE Study Guide and Key notes Developed by ©2005 Training and development department Dolphin Hotels Limited, </a:t>
            </a:r>
            <a:r>
              <a:rPr lang="en-GB" sz="1400" dirty="0" err="1"/>
              <a:t>Ramoji</a:t>
            </a:r>
            <a:r>
              <a:rPr lang="en-GB" sz="1400" dirty="0"/>
              <a:t> Film City</a:t>
            </a:r>
          </a:p>
          <a:p>
            <a:r>
              <a:rPr lang="en-GB" sz="1400" dirty="0"/>
              <a:t>Vermont Department of Health DIVISION OF HEALTH PROTECTION FOOD &amp; LODGING PROGRAM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Food safety Management – A Practical Guide For The Food Industry-2014 / Yasmine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Motarjemi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Nyon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Switzerland) Huub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Lelieveld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(Global Harmonization Initiative,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Bilthoven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The Netherlands) 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Marriott (2020)  </a:t>
            </a:r>
            <a:r>
              <a:rPr lang="en-GB" sz="1400" dirty="0">
                <a:solidFill>
                  <a:srgbClr val="0563C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https://www.marriott.co.uk/hotels/travel/cvtgs-forest-of-arden-marriott-hotel-and-country-club/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Marriott (2020)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https://skift.com/wp-content/uploads/2016/09/StarwoodMarriott-e1501787242328.png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Marriott (2020)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https://www.marriott.com/marriott-brands.mi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Marriott (2020)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https://www.marriott.com/about/culture-and-values/history.mi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631845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1159</TotalTime>
  <Words>725</Words>
  <Application>Microsoft Macintosh PowerPoint</Application>
  <PresentationFormat>Widescreen</PresentationFormat>
  <Paragraphs>124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Arial</vt:lpstr>
      <vt:lpstr>Bradley Hand ITC</vt:lpstr>
      <vt:lpstr>Calibri</vt:lpstr>
      <vt:lpstr>Calibri Light</vt:lpstr>
      <vt:lpstr>Century Gothic</vt:lpstr>
      <vt:lpstr>Chiller</vt:lpstr>
      <vt:lpstr>Elephant</vt:lpstr>
      <vt:lpstr>Monotype Corsiva</vt:lpstr>
      <vt:lpstr>BrushVTI</vt:lpstr>
      <vt:lpstr>Office Theme</vt:lpstr>
      <vt:lpstr>Marriott  Hotel  Forest  of Arden</vt:lpstr>
      <vt:lpstr>Introduction </vt:lpstr>
      <vt:lpstr>  Marriott History </vt:lpstr>
      <vt:lpstr>History of Forest of Arden </vt:lpstr>
      <vt:lpstr>30 HOTEL BRANDS</vt:lpstr>
      <vt:lpstr>Departments  </vt:lpstr>
      <vt:lpstr>Type of Restaurants</vt:lpstr>
      <vt:lpstr>Food and Beverage (Type of Kitchen)</vt:lpstr>
      <vt:lpstr>Type of Bar </vt:lpstr>
      <vt:lpstr>Market of Food &amp; Beverage products </vt:lpstr>
      <vt:lpstr>Health and Safety</vt:lpstr>
      <vt:lpstr>Conclusions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 Hotel </dc:title>
  <dc:creator>Nicolae- Profir (1815440)</dc:creator>
  <cp:lastModifiedBy>Nicolae- Profir (1815440)</cp:lastModifiedBy>
  <cp:revision>3</cp:revision>
  <dcterms:created xsi:type="dcterms:W3CDTF">2020-03-11T19:53:27Z</dcterms:created>
  <dcterms:modified xsi:type="dcterms:W3CDTF">2020-03-13T09:29:40Z</dcterms:modified>
</cp:coreProperties>
</file>