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3" r:id="rId5"/>
    <p:sldId id="261" r:id="rId6"/>
    <p:sldId id="260" r:id="rId7"/>
    <p:sldId id="264" r:id="rId8"/>
    <p:sldId id="265" r:id="rId9"/>
    <p:sldId id="259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3857E-A809-44D1-9124-2D7667C19817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B5306-EFBC-46F4-82CF-828A77716CD7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17175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3857E-A809-44D1-9124-2D7667C19817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B5306-EFBC-46F4-82CF-828A77716C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610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3857E-A809-44D1-9124-2D7667C19817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B5306-EFBC-46F4-82CF-828A77716C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9969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3857E-A809-44D1-9124-2D7667C19817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B5306-EFBC-46F4-82CF-828A77716C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3449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3857E-A809-44D1-9124-2D7667C19817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B5306-EFBC-46F4-82CF-828A77716C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5752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3857E-A809-44D1-9124-2D7667C19817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B5306-EFBC-46F4-82CF-828A77716C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720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3857E-A809-44D1-9124-2D7667C19817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B5306-EFBC-46F4-82CF-828A77716C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821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3857E-A809-44D1-9124-2D7667C19817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B5306-EFBC-46F4-82CF-828A77716C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972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3857E-A809-44D1-9124-2D7667C19817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B5306-EFBC-46F4-82CF-828A77716C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6686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3857E-A809-44D1-9124-2D7667C19817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B5306-EFBC-46F4-82CF-828A77716C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920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3857E-A809-44D1-9124-2D7667C19817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B5306-EFBC-46F4-82CF-828A77716C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6221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3857E-A809-44D1-9124-2D7667C19817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B5306-EFBC-46F4-82CF-828A77716CD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516808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3857E-A809-44D1-9124-2D7667C19817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B5306-EFBC-46F4-82CF-828A77716C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55937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3857E-A809-44D1-9124-2D7667C19817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B5306-EFBC-46F4-82CF-828A77716CD7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577454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3857E-A809-44D1-9124-2D7667C19817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B5306-EFBC-46F4-82CF-828A77716C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9537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3857E-A809-44D1-9124-2D7667C19817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B5306-EFBC-46F4-82CF-828A77716C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9239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3857E-A809-44D1-9124-2D7667C19817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B5306-EFBC-46F4-82CF-828A77716C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65756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6923857E-A809-44D1-9124-2D7667C19817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9B5306-EFBC-46F4-82CF-828A77716C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154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 Seminar 17.2.16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9214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685800"/>
            <a:ext cx="8534400" cy="1507067"/>
          </a:xfrm>
        </p:spPr>
        <p:txBody>
          <a:bodyPr/>
          <a:lstStyle/>
          <a:p>
            <a:r>
              <a:rPr lang="en-GB" dirty="0" smtClean="0"/>
              <a:t>Title: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1804086"/>
            <a:ext cx="8534400" cy="4226927"/>
          </a:xfrm>
        </p:spPr>
        <p:txBody>
          <a:bodyPr>
            <a:normAutofit/>
          </a:bodyPr>
          <a:lstStyle/>
          <a:p>
            <a:r>
              <a:rPr lang="en-GB" sz="2400" dirty="0" smtClean="0">
                <a:solidFill>
                  <a:schemeClr val="tx1"/>
                </a:solidFill>
              </a:rPr>
              <a:t>Design and Implementation of a  New Methodology to </a:t>
            </a:r>
            <a:r>
              <a:rPr lang="en-GB" sz="2400" b="1" dirty="0" smtClean="0">
                <a:solidFill>
                  <a:schemeClr val="tx1"/>
                </a:solidFill>
              </a:rPr>
              <a:t>actively measure </a:t>
            </a:r>
            <a:r>
              <a:rPr lang="en-GB" sz="2400" dirty="0" smtClean="0">
                <a:solidFill>
                  <a:schemeClr val="tx1"/>
                </a:solidFill>
              </a:rPr>
              <a:t>online </a:t>
            </a:r>
            <a:r>
              <a:rPr lang="en-GB" sz="2400" b="1" dirty="0" smtClean="0">
                <a:solidFill>
                  <a:schemeClr val="tx1"/>
                </a:solidFill>
              </a:rPr>
              <a:t>Quality of Experience (QoE) </a:t>
            </a:r>
            <a:r>
              <a:rPr lang="en-GB" sz="2400" dirty="0" smtClean="0">
                <a:solidFill>
                  <a:schemeClr val="tx1"/>
                </a:solidFill>
              </a:rPr>
              <a:t>in Online Video Traffic.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0569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685800"/>
            <a:ext cx="8534400" cy="1507067"/>
          </a:xfrm>
        </p:spPr>
        <p:txBody>
          <a:bodyPr/>
          <a:lstStyle/>
          <a:p>
            <a:r>
              <a:rPr lang="en-GB" dirty="0" smtClean="0"/>
              <a:t>QoE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1779374"/>
            <a:ext cx="8534400" cy="4449348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What is QoE – “The overall </a:t>
            </a:r>
            <a:r>
              <a:rPr lang="en-GB" b="1" dirty="0" smtClean="0">
                <a:solidFill>
                  <a:schemeClr val="tx1"/>
                </a:solidFill>
              </a:rPr>
              <a:t>acceptability</a:t>
            </a:r>
            <a:r>
              <a:rPr lang="en-GB" dirty="0" smtClean="0">
                <a:solidFill>
                  <a:schemeClr val="tx1"/>
                </a:solidFill>
              </a:rPr>
              <a:t> of an application or service as </a:t>
            </a:r>
            <a:r>
              <a:rPr lang="en-GB" b="1" dirty="0" smtClean="0">
                <a:solidFill>
                  <a:schemeClr val="tx1"/>
                </a:solidFill>
              </a:rPr>
              <a:t>perceived subjectively</a:t>
            </a:r>
            <a:r>
              <a:rPr lang="en-GB" dirty="0" smtClean="0">
                <a:solidFill>
                  <a:schemeClr val="tx1"/>
                </a:solidFill>
              </a:rPr>
              <a:t> by the end-user” [1]</a:t>
            </a:r>
          </a:p>
          <a:p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Compared to </a:t>
            </a:r>
            <a:r>
              <a:rPr lang="en-GB" dirty="0" err="1" smtClean="0">
                <a:solidFill>
                  <a:schemeClr val="tx1"/>
                </a:solidFill>
              </a:rPr>
              <a:t>QoS</a:t>
            </a:r>
            <a:r>
              <a:rPr lang="en-GB" dirty="0">
                <a:solidFill>
                  <a:schemeClr val="tx1"/>
                </a:solidFill>
              </a:rPr>
              <a:t> – “Totality of </a:t>
            </a:r>
            <a:r>
              <a:rPr lang="en-GB" b="1" dirty="0">
                <a:solidFill>
                  <a:schemeClr val="tx1"/>
                </a:solidFill>
              </a:rPr>
              <a:t>characteristics</a:t>
            </a:r>
            <a:r>
              <a:rPr lang="en-GB" dirty="0">
                <a:solidFill>
                  <a:schemeClr val="tx1"/>
                </a:solidFill>
              </a:rPr>
              <a:t> of a </a:t>
            </a:r>
            <a:r>
              <a:rPr lang="en-GB" b="1" dirty="0">
                <a:solidFill>
                  <a:schemeClr val="tx1"/>
                </a:solidFill>
              </a:rPr>
              <a:t>telecommunications service </a:t>
            </a:r>
            <a:r>
              <a:rPr lang="en-GB" dirty="0">
                <a:solidFill>
                  <a:schemeClr val="tx1"/>
                </a:solidFill>
              </a:rPr>
              <a:t>that bear on its ability to </a:t>
            </a:r>
            <a:r>
              <a:rPr lang="en-GB" b="1" dirty="0">
                <a:solidFill>
                  <a:schemeClr val="tx1"/>
                </a:solidFill>
              </a:rPr>
              <a:t>satisfy </a:t>
            </a:r>
            <a:r>
              <a:rPr lang="en-GB" dirty="0">
                <a:solidFill>
                  <a:schemeClr val="tx1"/>
                </a:solidFill>
              </a:rPr>
              <a:t>stated and implied </a:t>
            </a:r>
            <a:r>
              <a:rPr lang="en-GB" b="1" dirty="0">
                <a:solidFill>
                  <a:schemeClr val="tx1"/>
                </a:solidFill>
              </a:rPr>
              <a:t>needs</a:t>
            </a:r>
            <a:r>
              <a:rPr lang="en-GB" dirty="0">
                <a:solidFill>
                  <a:schemeClr val="tx1"/>
                </a:solidFill>
              </a:rPr>
              <a:t> of the user of the </a:t>
            </a:r>
            <a:r>
              <a:rPr lang="en-GB" b="1" dirty="0" smtClean="0">
                <a:solidFill>
                  <a:schemeClr val="tx1"/>
                </a:solidFill>
              </a:rPr>
              <a:t>service</a:t>
            </a:r>
            <a:r>
              <a:rPr lang="en-GB" dirty="0" smtClean="0">
                <a:solidFill>
                  <a:schemeClr val="tx1"/>
                </a:solidFill>
              </a:rPr>
              <a:t>” [2]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7837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685800"/>
            <a:ext cx="8534400" cy="994719"/>
          </a:xfrm>
        </p:spPr>
        <p:txBody>
          <a:bodyPr/>
          <a:lstStyle/>
          <a:p>
            <a:r>
              <a:rPr lang="en-GB" dirty="0" smtClean="0"/>
              <a:t>Why </a:t>
            </a:r>
            <a:r>
              <a:rPr lang="en-GB" dirty="0" err="1" smtClean="0"/>
              <a:t>Qoe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1591962"/>
            <a:ext cx="8534400" cy="4891216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 smtClean="0">
                <a:solidFill>
                  <a:schemeClr val="tx1"/>
                </a:solidFill>
              </a:rPr>
              <a:t>Identifying, isolating and fixing service delivery problems.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>
                <a:solidFill>
                  <a:schemeClr val="tx1"/>
                </a:solidFill>
              </a:rPr>
              <a:t>Design and planning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User expectations and agreed terms? 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The ability for service providers to give a guarantee of end-user experience, not just service delivery.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>
                <a:solidFill>
                  <a:schemeClr val="tx1"/>
                </a:solidFill>
              </a:rPr>
              <a:t>Understanding your customers/end-users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Are our users satisfied with our service? 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Allows decision makers to have a better picture of service delivery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>
                <a:solidFill>
                  <a:schemeClr val="tx1"/>
                </a:solidFill>
              </a:rPr>
              <a:t>Understanding the impacts of changes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New products/services 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1670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677563"/>
            <a:ext cx="8534400" cy="871152"/>
          </a:xfrm>
        </p:spPr>
        <p:txBody>
          <a:bodyPr/>
          <a:lstStyle/>
          <a:p>
            <a:r>
              <a:rPr lang="en-GB" dirty="0" smtClean="0"/>
              <a:t>How do we measure </a:t>
            </a:r>
            <a:r>
              <a:rPr lang="en-GB" dirty="0" err="1" smtClean="0"/>
              <a:t>qoe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2512541"/>
            <a:ext cx="8534400" cy="3427856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Ask the user? – Subjective testing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Prediction? – </a:t>
            </a:r>
            <a:r>
              <a:rPr lang="en-GB" dirty="0" err="1" smtClean="0">
                <a:solidFill>
                  <a:schemeClr val="tx1"/>
                </a:solidFill>
              </a:rPr>
              <a:t>QoS</a:t>
            </a:r>
            <a:r>
              <a:rPr lang="en-GB" dirty="0" smtClean="0">
                <a:solidFill>
                  <a:schemeClr val="tx1"/>
                </a:solidFill>
              </a:rPr>
              <a:t> Monitoring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… 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The challenges: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Time consuming – We cannot ask every end-user how they feel… 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Usefulness – </a:t>
            </a:r>
            <a:r>
              <a:rPr lang="en-GB" b="1" dirty="0" smtClean="0">
                <a:solidFill>
                  <a:schemeClr val="tx1"/>
                </a:solidFill>
              </a:rPr>
              <a:t>real-time services, real-time assessment</a:t>
            </a:r>
            <a:r>
              <a:rPr lang="en-GB" b="1" smtClean="0">
                <a:solidFill>
                  <a:schemeClr val="tx1"/>
                </a:solidFill>
              </a:rPr>
              <a:t>… “actively measure”</a:t>
            </a:r>
            <a:endParaRPr lang="en-GB" b="1" dirty="0" smtClean="0">
              <a:solidFill>
                <a:schemeClr val="tx1"/>
              </a:solidFill>
            </a:endParaRPr>
          </a:p>
          <a:p>
            <a:pPr lvl="1"/>
            <a:endParaRPr lang="en-GB" dirty="0" smtClean="0">
              <a:solidFill>
                <a:schemeClr val="tx1"/>
              </a:solidFill>
            </a:endParaRP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Accuracy? </a:t>
            </a:r>
          </a:p>
          <a:p>
            <a:pPr lvl="2"/>
            <a:r>
              <a:rPr lang="en-GB" sz="1900" dirty="0" smtClean="0">
                <a:solidFill>
                  <a:schemeClr val="tx1"/>
                </a:solidFill>
              </a:rPr>
              <a:t>Does </a:t>
            </a:r>
            <a:r>
              <a:rPr lang="en-GB" sz="1900" dirty="0" err="1" smtClean="0">
                <a:solidFill>
                  <a:schemeClr val="tx1"/>
                </a:solidFill>
              </a:rPr>
              <a:t>QoS</a:t>
            </a:r>
            <a:r>
              <a:rPr lang="en-GB" sz="1900" dirty="0" smtClean="0">
                <a:solidFill>
                  <a:schemeClr val="tx1"/>
                </a:solidFill>
              </a:rPr>
              <a:t> reflect end-user perceived quality?</a:t>
            </a:r>
          </a:p>
          <a:p>
            <a:pPr lvl="2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9246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685801"/>
            <a:ext cx="8534400" cy="714632"/>
          </a:xfrm>
        </p:spPr>
        <p:txBody>
          <a:bodyPr/>
          <a:lstStyle/>
          <a:p>
            <a:r>
              <a:rPr lang="en-GB" dirty="0" smtClean="0"/>
              <a:t>What others have done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1400434"/>
            <a:ext cx="8534400" cy="4622342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Objective Methods: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The methods are based on the video available: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Full Reference (FR) – access to source and destination.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Reduced Reference (RR) – access only to destination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No Reference (NR) – no access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Structural Similarity (SSIM) – </a:t>
            </a:r>
            <a:r>
              <a:rPr lang="en-GB" dirty="0" smtClean="0">
                <a:solidFill>
                  <a:schemeClr val="tx1"/>
                </a:solidFill>
              </a:rPr>
              <a:t>Video </a:t>
            </a:r>
          </a:p>
          <a:p>
            <a:r>
              <a:rPr lang="en-GB" smtClean="0">
                <a:solidFill>
                  <a:schemeClr val="tx1"/>
                </a:solidFill>
              </a:rPr>
              <a:t>(http</a:t>
            </a:r>
            <a:r>
              <a:rPr lang="en-GB">
                <a:solidFill>
                  <a:schemeClr val="tx1"/>
                </a:solidFill>
              </a:rPr>
              <a:t>://</a:t>
            </a:r>
            <a:r>
              <a:rPr lang="en-GB" smtClean="0">
                <a:solidFill>
                  <a:schemeClr val="tx1"/>
                </a:solidFill>
              </a:rPr>
              <a:t>live.ece.utexas.edu/index.php)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7400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123826"/>
            <a:ext cx="8534400" cy="942974"/>
          </a:xfrm>
        </p:spPr>
        <p:txBody>
          <a:bodyPr/>
          <a:lstStyle/>
          <a:p>
            <a:r>
              <a:rPr lang="en-GB" dirty="0" smtClean="0"/>
              <a:t>Future Plans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931" y="1066800"/>
            <a:ext cx="8014626" cy="5524500"/>
          </a:xfrm>
          <a:prstGeom prst="rect">
            <a:avLst/>
          </a:prstGeom>
        </p:spPr>
      </p:pic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8830276" y="1066800"/>
            <a:ext cx="2923574" cy="4136826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NR Solution through prerequisite stages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Purple – Variables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5484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087" y="733426"/>
            <a:ext cx="8534400" cy="5184774"/>
          </a:xfrm>
        </p:spPr>
        <p:txBody>
          <a:bodyPr/>
          <a:lstStyle/>
          <a:p>
            <a:pPr algn="ctr"/>
            <a:r>
              <a:rPr lang="en-GB" dirty="0" smtClean="0"/>
              <a:t>Questions?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2812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702276"/>
            <a:ext cx="8534400" cy="5822092"/>
          </a:xfrm>
        </p:spPr>
        <p:txBody>
          <a:bodyPr/>
          <a:lstStyle/>
          <a:p>
            <a:r>
              <a:rPr lang="en-GB" dirty="0"/>
              <a:t>[</a:t>
            </a:r>
            <a:r>
              <a:rPr lang="en-GB" dirty="0" smtClean="0"/>
              <a:t>1] - ITU-T</a:t>
            </a:r>
            <a:r>
              <a:rPr lang="en-GB" dirty="0"/>
              <a:t>. ”Recommendation P.10/G.100: </a:t>
            </a:r>
            <a:r>
              <a:rPr lang="en-GB" dirty="0" smtClean="0"/>
              <a:t>Vocabulary for Performance </a:t>
            </a:r>
            <a:r>
              <a:rPr lang="en-GB" dirty="0"/>
              <a:t>and Quality of </a:t>
            </a:r>
            <a:r>
              <a:rPr lang="en-GB" dirty="0" smtClean="0"/>
              <a:t>Service”, </a:t>
            </a:r>
            <a:r>
              <a:rPr lang="en-GB" dirty="0"/>
              <a:t>July 2007</a:t>
            </a:r>
            <a:r>
              <a:rPr lang="en-GB" dirty="0" smtClean="0"/>
              <a:t>.</a:t>
            </a:r>
          </a:p>
          <a:p>
            <a:r>
              <a:rPr lang="en-GB" dirty="0"/>
              <a:t>[2] - ITU-T. ”Recommendation E.800: Definitions of terms related to Quality of Service” April 2009.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8709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TM10001103[[fn=Headlines]]</Template>
  <TotalTime>209</TotalTime>
  <Words>320</Words>
  <Application>Microsoft Office PowerPoint</Application>
  <PresentationFormat>Widescreen</PresentationFormat>
  <Paragraphs>44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Century Gothic</vt:lpstr>
      <vt:lpstr>Wingdings 3</vt:lpstr>
      <vt:lpstr>Slice</vt:lpstr>
      <vt:lpstr>Research Seminar 17.2.16</vt:lpstr>
      <vt:lpstr>Title:</vt:lpstr>
      <vt:lpstr>QoE</vt:lpstr>
      <vt:lpstr>Why Qoe?</vt:lpstr>
      <vt:lpstr>How do we measure qoe?</vt:lpstr>
      <vt:lpstr>What others have done</vt:lpstr>
      <vt:lpstr>Future Plans</vt:lpstr>
      <vt:lpstr>Questions?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Seminar Presentation</dc:title>
  <dc:creator>1402497</dc:creator>
  <cp:lastModifiedBy>Court, Ethan</cp:lastModifiedBy>
  <cp:revision>22</cp:revision>
  <dcterms:created xsi:type="dcterms:W3CDTF">2016-02-16T11:25:48Z</dcterms:created>
  <dcterms:modified xsi:type="dcterms:W3CDTF">2016-03-21T10:35:20Z</dcterms:modified>
</cp:coreProperties>
</file>