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77" r:id="rId3"/>
    <p:sldMasterId id="2147483688" r:id="rId4"/>
  </p:sldMasterIdLst>
  <p:notesMasterIdLst>
    <p:notesMasterId r:id="rId46"/>
  </p:notesMasterIdLst>
  <p:sldIdLst>
    <p:sldId id="257" r:id="rId5"/>
    <p:sldId id="256" r:id="rId6"/>
    <p:sldId id="259" r:id="rId7"/>
    <p:sldId id="261" r:id="rId8"/>
    <p:sldId id="262" r:id="rId9"/>
    <p:sldId id="263" r:id="rId10"/>
    <p:sldId id="258" r:id="rId11"/>
    <p:sldId id="264" r:id="rId12"/>
    <p:sldId id="278" r:id="rId13"/>
    <p:sldId id="281" r:id="rId14"/>
    <p:sldId id="265" r:id="rId15"/>
    <p:sldId id="283" r:id="rId16"/>
    <p:sldId id="286" r:id="rId17"/>
    <p:sldId id="288" r:id="rId18"/>
    <p:sldId id="289" r:id="rId19"/>
    <p:sldId id="290" r:id="rId20"/>
    <p:sldId id="291" r:id="rId21"/>
    <p:sldId id="294" r:id="rId22"/>
    <p:sldId id="295" r:id="rId23"/>
    <p:sldId id="296" r:id="rId24"/>
    <p:sldId id="274" r:id="rId25"/>
    <p:sldId id="297" r:id="rId26"/>
    <p:sldId id="266" r:id="rId27"/>
    <p:sldId id="279" r:id="rId28"/>
    <p:sldId id="299" r:id="rId29"/>
    <p:sldId id="298" r:id="rId30"/>
    <p:sldId id="300" r:id="rId31"/>
    <p:sldId id="301" r:id="rId32"/>
    <p:sldId id="302" r:id="rId33"/>
    <p:sldId id="303" r:id="rId34"/>
    <p:sldId id="304" r:id="rId35"/>
    <p:sldId id="305" r:id="rId36"/>
    <p:sldId id="267" r:id="rId37"/>
    <p:sldId id="268" r:id="rId38"/>
    <p:sldId id="269" r:id="rId39"/>
    <p:sldId id="270" r:id="rId40"/>
    <p:sldId id="271" r:id="rId41"/>
    <p:sldId id="273" r:id="rId42"/>
    <p:sldId id="275" r:id="rId43"/>
    <p:sldId id="277" r:id="rId44"/>
    <p:sldId id="272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2288C8-AC10-4850-9359-E9E50B874B1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426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2288C8-AC10-4850-9359-E9E50B874B1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1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8/21/2026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308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48B57-6D5A-48BA-85B8-A0DA39471EBC}" type="datetimeFigureOut">
              <a:rPr lang="en-GB" smtClean="0"/>
              <a:pPr/>
              <a:t>21/08/2026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E31DE-D10B-44CC-892D-43D0A8F51E8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519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48B57-6D5A-48BA-85B8-A0DA39471EBC}" type="datetimeFigureOut">
              <a:rPr lang="en-GB" smtClean="0"/>
              <a:pPr/>
              <a:t>21/08/2026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E31DE-D10B-44CC-892D-43D0A8F51E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1641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8" r:id="rId3"/>
    <p:sldLayoutId id="2147483700" r:id="rId4"/>
    <p:sldLayoutId id="214748370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CF136F-828A-8187-14D3-2F51F6811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/>
              <a:t>Spelling</a:t>
            </a:r>
            <a:br>
              <a:rPr lang="en-GB" sz="5400" dirty="0"/>
            </a:br>
            <a:r>
              <a:rPr lang="en-GB" sz="5400" dirty="0"/>
              <a:t>and </a:t>
            </a:r>
          </a:p>
          <a:p>
            <a:pPr marL="0" indent="0" algn="ctr">
              <a:buNone/>
            </a:pPr>
            <a:r>
              <a:rPr lang="en-GB" sz="5400" dirty="0"/>
              <a:t>Practical Approaches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01E970-3934-8931-5796-626DA1CEC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883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Has developed by borrowing, adapting and absorbing words from many different languages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Consequence: an irregular orthography</a:t>
            </a:r>
          </a:p>
          <a:p>
            <a:pPr>
              <a:buNone/>
            </a:pPr>
            <a:endParaRPr lang="en-GB" sz="2800" dirty="0"/>
          </a:p>
          <a:p>
            <a:r>
              <a:rPr lang="en-GB" sz="2800" dirty="0"/>
              <a:t>Pronunciation has changed but spelling has not. </a:t>
            </a:r>
          </a:p>
          <a:p>
            <a:endParaRPr lang="en-GB" sz="2800" dirty="0"/>
          </a:p>
          <a:p>
            <a:r>
              <a:rPr lang="en-GB" sz="2800" dirty="0"/>
              <a:t>Early dictionaries (starting in the 18</a:t>
            </a:r>
            <a:r>
              <a:rPr lang="en-GB" sz="2800" baseline="30000" dirty="0"/>
              <a:t>th</a:t>
            </a:r>
            <a:r>
              <a:rPr lang="en-GB" sz="2800" dirty="0"/>
              <a:t> C.) attempted to  regularise spelling and present-day campaigns urge the removal of at least some the most irregular spellings.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English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2" y="0"/>
            <a:ext cx="4032448" cy="15121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more transparent orthography</a:t>
            </a:r>
          </a:p>
          <a:p>
            <a:endParaRPr lang="en-GB" dirty="0"/>
          </a:p>
          <a:p>
            <a:r>
              <a:rPr lang="en-GB" dirty="0"/>
              <a:t>It is easier to learn to read in Welsh than in English</a:t>
            </a:r>
          </a:p>
          <a:p>
            <a:endParaRPr lang="en-GB" dirty="0"/>
          </a:p>
          <a:p>
            <a:r>
              <a:rPr lang="en-GB" dirty="0"/>
              <a:t>If spelling follows reading, as in the models we have seen, then we can assume that it is easier to learn to spell in Welsh.</a:t>
            </a:r>
          </a:p>
          <a:p>
            <a:endParaRPr lang="en-GB" dirty="0"/>
          </a:p>
          <a:p>
            <a:r>
              <a:rPr lang="en-GB" dirty="0"/>
              <a:t>However, rules still need to be learnt – mutations, etc.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Orthography is the conventional spelling system of a language </a:t>
            </a:r>
          </a:p>
          <a:p>
            <a:endParaRPr lang="en-GB" dirty="0"/>
          </a:p>
          <a:p>
            <a:r>
              <a:rPr lang="en-GB" dirty="0"/>
              <a:t>It is the study of how letters combine to represent sounds and to form words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 dyslexic pupil will often not have adequately stored orthographic knowledge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482453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alt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needed to spell?</a:t>
            </a:r>
          </a:p>
        </p:txBody>
      </p:sp>
    </p:spTree>
    <p:extLst>
      <p:ext uri="{BB962C8B-B14F-4D97-AF65-F5344CB8AC3E}">
        <p14:creationId xmlns:p14="http://schemas.microsoft.com/office/powerpoint/2010/main" val="342430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r>
              <a:rPr lang="en-GB" sz="2800" b="1" dirty="0"/>
              <a:t>Listening skills</a:t>
            </a:r>
            <a:r>
              <a:rPr lang="en-GB" sz="2800" dirty="0"/>
              <a:t> – auditory discrimination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Segmentation skills </a:t>
            </a:r>
            <a:r>
              <a:rPr lang="en-GB" sz="2800" dirty="0"/>
              <a:t>– syllables / sounds 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Alphabetic skills </a:t>
            </a:r>
            <a:r>
              <a:rPr lang="en-GB" sz="2800" dirty="0"/>
              <a:t>– sound / symbol</a:t>
            </a:r>
          </a:p>
          <a:p>
            <a:pPr marL="82296" indent="0">
              <a:buNone/>
            </a:pPr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Good visual recall </a:t>
            </a:r>
            <a:r>
              <a:rPr lang="en-GB" sz="2800" dirty="0"/>
              <a:t>– mental imagery</a:t>
            </a:r>
          </a:p>
          <a:p>
            <a:pPr marL="82296" indent="0">
              <a:buNone/>
            </a:pPr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Knowledge of language, syntax and orthography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a competent speller needs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Knowledge of letters – named and written</a:t>
            </a:r>
          </a:p>
          <a:p>
            <a:r>
              <a:rPr lang="en-GB" dirty="0"/>
              <a:t>Knowledge of sounds – named and written</a:t>
            </a:r>
          </a:p>
          <a:p>
            <a:r>
              <a:rPr lang="en-GB" dirty="0"/>
              <a:t>Phonological awareness</a:t>
            </a:r>
          </a:p>
          <a:p>
            <a:r>
              <a:rPr lang="en-GB" dirty="0"/>
              <a:t>Understanding of spelling rules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How will we do this?</a:t>
            </a:r>
          </a:p>
          <a:p>
            <a:r>
              <a:rPr lang="en-GB" dirty="0"/>
              <a:t>Alphabet</a:t>
            </a:r>
          </a:p>
          <a:p>
            <a:r>
              <a:rPr lang="en-GB" dirty="0"/>
              <a:t>Sounds &amp; phonological awareness</a:t>
            </a:r>
          </a:p>
          <a:p>
            <a:r>
              <a:rPr lang="en-GB" dirty="0"/>
              <a:t>Single word spelling</a:t>
            </a:r>
          </a:p>
          <a:p>
            <a:r>
              <a:rPr lang="en-GB" dirty="0"/>
              <a:t>Spelling in context – dictation &amp; free-writing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Suggestions for screening of spelling </a:t>
            </a:r>
          </a:p>
        </p:txBody>
      </p:sp>
    </p:spTree>
    <p:extLst>
      <p:ext uri="{BB962C8B-B14F-4D97-AF65-F5344CB8AC3E}">
        <p14:creationId xmlns:p14="http://schemas.microsoft.com/office/powerpoint/2010/main" val="2676761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u="sng" dirty="0"/>
              <a:t>Spelling:</a:t>
            </a:r>
            <a:r>
              <a:rPr lang="en-GB" sz="3600" dirty="0"/>
              <a:t> </a:t>
            </a:r>
            <a:r>
              <a:rPr lang="en-GB" sz="2700" dirty="0"/>
              <a:t>areas where difficulties can occur</a:t>
            </a:r>
            <a:endParaRPr lang="en-US" sz="2700" u="sng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Lack of phonological awareness</a:t>
            </a:r>
          </a:p>
          <a:p>
            <a:r>
              <a:rPr lang="en-GB"/>
              <a:t>Poor visual recall of words</a:t>
            </a:r>
          </a:p>
          <a:p>
            <a:r>
              <a:rPr lang="en-GB"/>
              <a:t>Poor auditory discrimination</a:t>
            </a:r>
          </a:p>
          <a:p>
            <a:r>
              <a:rPr lang="en-GB"/>
              <a:t>Poor sound-symbol correspondence</a:t>
            </a:r>
          </a:p>
          <a:p>
            <a:r>
              <a:rPr lang="en-GB"/>
              <a:t>Naming speed problems</a:t>
            </a:r>
          </a:p>
          <a:p>
            <a:r>
              <a:rPr lang="en-GB"/>
              <a:t>Difficulty with alternative ways of spelling same sound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46CD6-56D9-453C-9CF0-2D093AFDBB0C}" type="slidenum">
              <a:rPr lang="en-US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125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Successful spelling depends so heavily on memory for the correct sequencing of symbolic information</a:t>
            </a:r>
          </a:p>
          <a:p>
            <a:endParaRPr lang="en-GB" dirty="0"/>
          </a:p>
          <a:p>
            <a:r>
              <a:rPr lang="en-GB" dirty="0"/>
              <a:t>A  dyslexic pupil often cannot recall, or reproduce exactly, what they have seen or heard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/>
              <a:t>Common spelling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Missing / misplaced </a:t>
            </a:r>
            <a:r>
              <a:rPr lang="en-GB" i="1" dirty="0" err="1"/>
              <a:t>i</a:t>
            </a:r>
            <a:r>
              <a:rPr lang="en-GB" i="1" dirty="0"/>
              <a:t> dotting</a:t>
            </a:r>
            <a:r>
              <a:rPr lang="en-GB" dirty="0"/>
              <a:t> and </a:t>
            </a:r>
            <a:r>
              <a:rPr lang="en-GB" i="1" dirty="0"/>
              <a:t>t</a:t>
            </a:r>
            <a:r>
              <a:rPr lang="en-GB" dirty="0"/>
              <a:t> </a:t>
            </a:r>
            <a:r>
              <a:rPr lang="en-GB" i="1" dirty="0"/>
              <a:t>crossing</a:t>
            </a:r>
          </a:p>
          <a:p>
            <a:r>
              <a:rPr lang="en-GB" dirty="0"/>
              <a:t>Reversal / mirroring</a:t>
            </a:r>
          </a:p>
          <a:p>
            <a:r>
              <a:rPr lang="en-GB" dirty="0"/>
              <a:t>Incorrect letter order</a:t>
            </a:r>
          </a:p>
          <a:p>
            <a:r>
              <a:rPr lang="en-GB" dirty="0"/>
              <a:t>Wrong letter used for similar sounds</a:t>
            </a:r>
          </a:p>
          <a:p>
            <a:r>
              <a:rPr lang="en-GB" dirty="0"/>
              <a:t>Unaware of letters in blends</a:t>
            </a:r>
          </a:p>
          <a:p>
            <a:r>
              <a:rPr lang="en-GB" dirty="0"/>
              <a:t>Missing out vowels</a:t>
            </a:r>
          </a:p>
          <a:p>
            <a:r>
              <a:rPr lang="en-GB" dirty="0"/>
              <a:t>Shortening words</a:t>
            </a:r>
          </a:p>
          <a:p>
            <a:r>
              <a:rPr lang="en-GB" dirty="0"/>
              <a:t>One word or two?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25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  <a:r>
              <a:rPr lang="en-GB" u="sng" dirty="0"/>
              <a:t>Learning styles</a:t>
            </a:r>
            <a:endParaRPr lang="en-US" u="sng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Visual</a:t>
            </a:r>
          </a:p>
          <a:p>
            <a:r>
              <a:rPr lang="en-GB" dirty="0"/>
              <a:t>Auditory</a:t>
            </a:r>
          </a:p>
          <a:p>
            <a:r>
              <a:rPr lang="en-GB" dirty="0"/>
              <a:t>Kinaesthetic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/>
              <a:t>From the outset, the teacher needs to be aware of the pupil’s preferred way of learning and utilise it – the ideal learning situation involves all 4 senses – sometimes even 5!!!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    “ See it; hear it; say it; do it.”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3704-90AF-476A-8F4A-281F68D15226}" type="slidenum">
              <a:rPr lang="en-US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841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Teaching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5680" y="1628801"/>
            <a:ext cx="6995120" cy="4497363"/>
          </a:xfrm>
        </p:spPr>
        <p:txBody>
          <a:bodyPr/>
          <a:lstStyle/>
          <a:p>
            <a:r>
              <a:rPr lang="en-GB"/>
              <a:t>Whole </a:t>
            </a:r>
            <a:r>
              <a:rPr lang="en-GB" dirty="0"/>
              <a:t>word</a:t>
            </a:r>
          </a:p>
          <a:p>
            <a:endParaRPr lang="en-GB" dirty="0"/>
          </a:p>
          <a:p>
            <a:r>
              <a:rPr lang="en-GB" dirty="0"/>
              <a:t>Phonic</a:t>
            </a:r>
          </a:p>
          <a:p>
            <a:endParaRPr lang="en-GB" dirty="0"/>
          </a:p>
          <a:p>
            <a:r>
              <a:rPr lang="en-GB" dirty="0"/>
              <a:t>Syllabic</a:t>
            </a:r>
          </a:p>
          <a:p>
            <a:endParaRPr lang="en-GB" dirty="0"/>
          </a:p>
          <a:p>
            <a:r>
              <a:rPr lang="en-GB" dirty="0"/>
              <a:t>Knowledge of spelling rules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76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u="sng" dirty="0"/>
              <a:t>Remedial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Multisensory teaching</a:t>
            </a:r>
          </a:p>
          <a:p>
            <a:r>
              <a:rPr lang="en-GB" sz="3600" dirty="0"/>
              <a:t>Phonic programmes</a:t>
            </a:r>
          </a:p>
          <a:p>
            <a:r>
              <a:rPr lang="en-GB" sz="3600" dirty="0"/>
              <a:t>Simultaneous oral spelling</a:t>
            </a:r>
          </a:p>
          <a:p>
            <a:r>
              <a:rPr lang="en-GB" sz="3600" dirty="0"/>
              <a:t>Spelling by analogy</a:t>
            </a:r>
          </a:p>
          <a:p>
            <a:r>
              <a:rPr lang="en-GB" sz="3600" dirty="0"/>
              <a:t>Onset and rime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9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0198" y="183098"/>
            <a:ext cx="7704856" cy="418058"/>
          </a:xfrm>
        </p:spPr>
        <p:txBody>
          <a:bodyPr>
            <a:noAutofit/>
          </a:bodyPr>
          <a:lstStyle/>
          <a:p>
            <a:r>
              <a:rPr lang="en-GB" sz="3600" u="sng" dirty="0"/>
              <a:t>Remedial approaches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4742" y="1124745"/>
            <a:ext cx="8986058" cy="5001419"/>
          </a:xfrm>
        </p:spPr>
        <p:txBody>
          <a:bodyPr>
            <a:normAutofit/>
          </a:bodyPr>
          <a:lstStyle/>
          <a:p>
            <a:r>
              <a:rPr lang="en-GB" sz="4000" dirty="0"/>
              <a:t>  </a:t>
            </a:r>
            <a:r>
              <a:rPr lang="en-GB" sz="3600" dirty="0"/>
              <a:t>Letter strings and patterns</a:t>
            </a:r>
          </a:p>
          <a:p>
            <a:r>
              <a:rPr lang="en-GB" sz="3600" dirty="0"/>
              <a:t>  Counting syllable</a:t>
            </a:r>
          </a:p>
          <a:p>
            <a:r>
              <a:rPr lang="en-GB" sz="3600" dirty="0"/>
              <a:t>  Word Families</a:t>
            </a:r>
          </a:p>
          <a:p>
            <a:r>
              <a:rPr lang="en-GB" sz="3600" dirty="0"/>
              <a:t>  Drills, revision, review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7499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Phonics</a:t>
            </a:r>
            <a:endParaRPr lang="en-US" u="sng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teaching system – to teach the connection between letter patterns and the sounds they represent: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       ‘sound-symbol correspondence’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	(phoneme-grapheme correspondence)</a:t>
            </a:r>
          </a:p>
          <a:p>
            <a:endParaRPr lang="en-GB" dirty="0"/>
          </a:p>
          <a:p>
            <a:r>
              <a:rPr lang="en-GB" dirty="0"/>
              <a:t>A phoneme is the smallest unit of sound (44)</a:t>
            </a:r>
          </a:p>
          <a:p>
            <a:endParaRPr lang="en-GB" dirty="0"/>
          </a:p>
          <a:p>
            <a:r>
              <a:rPr lang="en-GB" dirty="0"/>
              <a:t>A grapheme is a written letter or group of letters representing one sound (140)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F5EDC-B023-4232-AC0E-854E09AF0429}" type="slidenum">
              <a:rPr lang="en-US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065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Phonics</a:t>
            </a:r>
          </a:p>
          <a:p>
            <a:r>
              <a:rPr lang="en-GB" dirty="0"/>
              <a:t>Phoneme</a:t>
            </a:r>
          </a:p>
          <a:p>
            <a:r>
              <a:rPr lang="en-GB" dirty="0"/>
              <a:t>Grapheme</a:t>
            </a:r>
          </a:p>
          <a:p>
            <a:r>
              <a:rPr lang="en-GB" dirty="0"/>
              <a:t>Morpheme</a:t>
            </a:r>
          </a:p>
          <a:p>
            <a:r>
              <a:rPr lang="en-GB" dirty="0"/>
              <a:t>Digraph – vowel or consonant</a:t>
            </a:r>
          </a:p>
          <a:p>
            <a:r>
              <a:rPr lang="en-GB" dirty="0"/>
              <a:t>Schwa </a:t>
            </a:r>
          </a:p>
          <a:p>
            <a:r>
              <a:rPr lang="en-GB" dirty="0"/>
              <a:t>Blend </a:t>
            </a:r>
            <a:r>
              <a:rPr lang="en-GB"/>
              <a:t>- consonant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412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5640" y="274638"/>
            <a:ext cx="7602048" cy="994122"/>
          </a:xfrm>
        </p:spPr>
        <p:txBody>
          <a:bodyPr>
            <a:normAutofit/>
          </a:bodyPr>
          <a:lstStyle/>
          <a:p>
            <a:r>
              <a:rPr lang="en-GB" sz="3200" dirty="0"/>
              <a:t>Early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9608" y="1268760"/>
            <a:ext cx="7498080" cy="4979640"/>
          </a:xfrm>
        </p:spPr>
        <p:txBody>
          <a:bodyPr>
            <a:normAutofit/>
          </a:bodyPr>
          <a:lstStyle/>
          <a:p>
            <a:r>
              <a:rPr lang="en-GB" dirty="0"/>
              <a:t>Establish alphabet knowledge – linkage sound-letter</a:t>
            </a:r>
          </a:p>
          <a:p>
            <a:r>
              <a:rPr lang="en-GB" dirty="0"/>
              <a:t>Short vowels – </a:t>
            </a:r>
            <a:r>
              <a:rPr lang="en-GB" dirty="0" err="1"/>
              <a:t>cvc</a:t>
            </a:r>
            <a:r>
              <a:rPr lang="en-GB" dirty="0"/>
              <a:t> words</a:t>
            </a:r>
          </a:p>
          <a:p>
            <a:r>
              <a:rPr lang="en-GB" dirty="0"/>
              <a:t>Consonant digraphs and blends</a:t>
            </a:r>
          </a:p>
          <a:p>
            <a:r>
              <a:rPr lang="en-GB" dirty="0" err="1"/>
              <a:t>ck</a:t>
            </a:r>
            <a:r>
              <a:rPr lang="en-GB" dirty="0"/>
              <a:t> - </a:t>
            </a:r>
            <a:r>
              <a:rPr lang="en-GB" dirty="0" err="1"/>
              <a:t>tch</a:t>
            </a:r>
            <a:r>
              <a:rPr lang="en-GB" dirty="0"/>
              <a:t> - </a:t>
            </a:r>
            <a:r>
              <a:rPr lang="en-GB" dirty="0" err="1"/>
              <a:t>dge</a:t>
            </a:r>
            <a:endParaRPr lang="en-GB" dirty="0"/>
          </a:p>
          <a:p>
            <a:r>
              <a:rPr lang="en-GB" dirty="0" err="1"/>
              <a:t>ff</a:t>
            </a:r>
            <a:r>
              <a:rPr lang="en-GB" dirty="0"/>
              <a:t> /</a:t>
            </a:r>
            <a:r>
              <a:rPr lang="en-GB" dirty="0" err="1"/>
              <a:t>ll</a:t>
            </a:r>
            <a:r>
              <a:rPr lang="en-GB" dirty="0"/>
              <a:t> / </a:t>
            </a:r>
            <a:r>
              <a:rPr lang="en-GB" dirty="0" err="1"/>
              <a:t>ss</a:t>
            </a:r>
            <a:endParaRPr lang="en-GB" dirty="0"/>
          </a:p>
          <a:p>
            <a:r>
              <a:rPr lang="en-GB" dirty="0"/>
              <a:t>Suffixing ‘rule’ – root word ending in a consonant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08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Early work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 sight vocabulary: high frequency irregular words</a:t>
            </a:r>
          </a:p>
          <a:p>
            <a:endParaRPr lang="en-GB" dirty="0"/>
          </a:p>
          <a:p>
            <a:r>
              <a:rPr lang="en-GB" dirty="0"/>
              <a:t>Basic prefix-root-suffix </a:t>
            </a:r>
          </a:p>
          <a:p>
            <a:endParaRPr lang="en-GB" dirty="0"/>
          </a:p>
          <a:p>
            <a:r>
              <a:rPr lang="en-GB" dirty="0"/>
              <a:t>Open and closed syllables</a:t>
            </a:r>
          </a:p>
          <a:p>
            <a:endParaRPr lang="en-GB" dirty="0"/>
          </a:p>
          <a:p>
            <a:r>
              <a:rPr lang="en-GB" dirty="0"/>
              <a:t>Introduce long vowels </a:t>
            </a:r>
            <a:r>
              <a:rPr lang="en-GB" dirty="0" err="1"/>
              <a:t>ee</a:t>
            </a:r>
            <a:r>
              <a:rPr lang="en-GB" dirty="0"/>
              <a:t>/</a:t>
            </a:r>
            <a:r>
              <a:rPr lang="en-GB" dirty="0" err="1"/>
              <a:t>ea</a:t>
            </a:r>
            <a:r>
              <a:rPr lang="en-GB" dirty="0"/>
              <a:t>/</a:t>
            </a:r>
            <a:r>
              <a:rPr lang="en-GB" dirty="0" err="1"/>
              <a:t>oo</a:t>
            </a:r>
            <a:r>
              <a:rPr lang="en-GB" dirty="0"/>
              <a:t> and silent -e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1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Long / short vowels</a:t>
            </a:r>
          </a:p>
          <a:p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dirty="0"/>
              <a:t>		</a:t>
            </a:r>
            <a:endParaRPr lang="en-GB" sz="2800" dirty="0"/>
          </a:p>
          <a:p>
            <a:pPr lvl="1">
              <a:buNone/>
            </a:pPr>
            <a:r>
              <a:rPr lang="en-GB" sz="2800" dirty="0"/>
              <a:t>Open / closed syllables</a:t>
            </a:r>
          </a:p>
          <a:p>
            <a:pPr lvl="1">
              <a:buNone/>
            </a:pPr>
            <a:endParaRPr lang="en-GB" sz="2800" dirty="0">
              <a:solidFill>
                <a:srgbClr val="C00000"/>
              </a:solidFill>
            </a:endParaRPr>
          </a:p>
          <a:p>
            <a:pPr lvl="1">
              <a:buNone/>
            </a:pPr>
            <a:r>
              <a:rPr lang="en-GB" sz="2800" dirty="0"/>
              <a:t>		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fundamental work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addition to phonically-based teaching, we can also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7648" y="1988840"/>
            <a:ext cx="7530040" cy="4259560"/>
          </a:xfrm>
        </p:spPr>
        <p:txBody>
          <a:bodyPr/>
          <a:lstStyle/>
          <a:p>
            <a:r>
              <a:rPr lang="en-GB" dirty="0"/>
              <a:t>Morphology – how words are structured in terms of meaning</a:t>
            </a:r>
          </a:p>
          <a:p>
            <a:endParaRPr lang="en-GB" dirty="0"/>
          </a:p>
          <a:p>
            <a:r>
              <a:rPr lang="en-GB" dirty="0"/>
              <a:t>Etymology – the origin of words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112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sz="2400" i="1" dirty="0">
              <a:solidFill>
                <a:schemeClr val="accent5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3200" dirty="0"/>
              <a:t>Understanding how syllables divide can help to ‘navigate’ the sequence of syllables in a word , which can be spelled in turn.  </a:t>
            </a:r>
          </a:p>
          <a:p>
            <a:endParaRPr lang="en-GB" sz="3200" dirty="0"/>
          </a:p>
          <a:p>
            <a:r>
              <a:rPr lang="en-GB" sz="3200" dirty="0"/>
              <a:t>This cuts out phoneme by phoneme segmentation of a word – especially inefficient for polysyllabic words.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Syllables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389" y="260648"/>
            <a:ext cx="8019012" cy="93610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dirty="0"/>
              <a:t>6 kinds of syllable in English words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024884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2200" b="1" dirty="0" err="1"/>
              <a:t>cvc</a:t>
            </a:r>
            <a:r>
              <a:rPr lang="en-GB" sz="2200" b="1" dirty="0"/>
              <a:t> </a:t>
            </a:r>
            <a:r>
              <a:rPr lang="en-GB" sz="2200" dirty="0"/>
              <a:t>-  closed syllable:  vowel is short, final consonant  ‘closes’ the vowel sound </a:t>
            </a:r>
            <a:r>
              <a:rPr lang="en-GB" sz="2200" dirty="0" err="1"/>
              <a:t>eg</a:t>
            </a:r>
            <a:r>
              <a:rPr lang="en-GB" sz="2200" dirty="0"/>
              <a:t> cat, (also syllables ending in more than one consonant) 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cv</a:t>
            </a:r>
            <a:r>
              <a:rPr lang="en-GB" sz="2200" dirty="0"/>
              <a:t> -  open syllable (no  consonant after the vowel) long vowel        </a:t>
            </a:r>
            <a:r>
              <a:rPr lang="en-GB" sz="2200" dirty="0" err="1"/>
              <a:t>eg</a:t>
            </a:r>
            <a:r>
              <a:rPr lang="en-GB" sz="2200" dirty="0"/>
              <a:t> we, by 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 err="1"/>
              <a:t>vce</a:t>
            </a:r>
            <a:r>
              <a:rPr lang="en-GB" sz="2200" b="1" dirty="0"/>
              <a:t>/</a:t>
            </a:r>
            <a:r>
              <a:rPr lang="en-GB" sz="2200" b="1" dirty="0" err="1"/>
              <a:t>cvce</a:t>
            </a:r>
            <a:r>
              <a:rPr lang="en-GB" sz="2200" dirty="0"/>
              <a:t> -   e is marker for long vowel  </a:t>
            </a:r>
            <a:r>
              <a:rPr lang="en-GB" sz="2200" dirty="0" err="1"/>
              <a:t>eg</a:t>
            </a:r>
            <a:r>
              <a:rPr lang="en-GB" sz="2200" dirty="0"/>
              <a:t> age, cake, slide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vowel digraph </a:t>
            </a:r>
            <a:r>
              <a:rPr lang="en-GB" sz="2200" dirty="0"/>
              <a:t>-  </a:t>
            </a:r>
            <a:r>
              <a:rPr lang="en-GB" sz="2200" dirty="0" err="1"/>
              <a:t>eg</a:t>
            </a:r>
            <a:r>
              <a:rPr lang="en-GB" sz="2200" dirty="0"/>
              <a:t>  rain, sleep, oil, out </a:t>
            </a:r>
            <a:r>
              <a:rPr lang="en-GB" sz="2200" dirty="0" err="1"/>
              <a:t>etc</a:t>
            </a:r>
            <a:endParaRPr lang="en-GB" sz="2200" dirty="0"/>
          </a:p>
          <a:p>
            <a:pPr lvl="0"/>
            <a:endParaRPr lang="en-GB" sz="2200" dirty="0"/>
          </a:p>
          <a:p>
            <a:pPr lvl="0"/>
            <a:r>
              <a:rPr lang="en-GB" sz="2200" b="1" dirty="0" err="1"/>
              <a:t>vowel+r</a:t>
            </a:r>
            <a:r>
              <a:rPr lang="en-GB" sz="2200" dirty="0"/>
              <a:t> -  modified vowel sound   </a:t>
            </a:r>
            <a:r>
              <a:rPr lang="en-GB" sz="2200" dirty="0" err="1"/>
              <a:t>eg</a:t>
            </a:r>
            <a:r>
              <a:rPr lang="en-GB" sz="2200" dirty="0"/>
              <a:t> car, term, fir, horse, fur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stable final syllable - </a:t>
            </a:r>
            <a:r>
              <a:rPr lang="en-GB" sz="2200" dirty="0" err="1"/>
              <a:t>eg</a:t>
            </a:r>
            <a:r>
              <a:rPr lang="en-GB" sz="2200" dirty="0"/>
              <a:t> -le , -</a:t>
            </a:r>
            <a:r>
              <a:rPr lang="en-GB" sz="2200" dirty="0" err="1"/>
              <a:t>tion</a:t>
            </a:r>
            <a:r>
              <a:rPr lang="en-GB" sz="2200" dirty="0"/>
              <a:t> </a:t>
            </a:r>
            <a:r>
              <a:rPr lang="en-GB" sz="2200" dirty="0" err="1"/>
              <a:t>etc</a:t>
            </a:r>
            <a:endParaRPr lang="en-GB" sz="22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792369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Syllables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Open</a:t>
            </a:r>
          </a:p>
          <a:p>
            <a:r>
              <a:rPr lang="en-GB" sz="3600" dirty="0"/>
              <a:t>Closed</a:t>
            </a:r>
          </a:p>
          <a:p>
            <a:r>
              <a:rPr lang="en-GB" sz="3600" dirty="0"/>
              <a:t>Vowel-consonant-e</a:t>
            </a:r>
          </a:p>
          <a:p>
            <a:r>
              <a:rPr lang="en-GB" sz="3600" dirty="0"/>
              <a:t>Consonant-le</a:t>
            </a:r>
          </a:p>
          <a:p>
            <a:r>
              <a:rPr lang="en-GB" sz="3600" dirty="0"/>
              <a:t>Vowel digraph</a:t>
            </a:r>
          </a:p>
          <a:p>
            <a:r>
              <a:rPr lang="en-GB" sz="3600" dirty="0"/>
              <a:t>Vowel-r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8028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Suffixing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en-GB" sz="2800" dirty="0"/>
              <a:t>Root words ending in a consonant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dirty="0"/>
              <a:t>Root words ending in silent –e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dirty="0"/>
              <a:t>Root words ending in a vowel + y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dirty="0"/>
              <a:t>Root words ending in a consonant + 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521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Ways of approaching the teaching of: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Prefix – root – suffix </a:t>
            </a:r>
          </a:p>
          <a:p>
            <a:endParaRPr lang="en-GB" sz="3600" dirty="0"/>
          </a:p>
          <a:p>
            <a:r>
              <a:rPr lang="en-GB" sz="3600" dirty="0"/>
              <a:t>Adding a suffix to root words ending in a consonant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010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Hard and Soft 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en-GB" dirty="0"/>
              <a:t>C has a soft sound before e, </a:t>
            </a:r>
            <a:r>
              <a:rPr lang="en-GB" dirty="0" err="1"/>
              <a:t>i</a:t>
            </a:r>
            <a:r>
              <a:rPr lang="en-GB" dirty="0"/>
              <a:t>, y</a:t>
            </a:r>
          </a:p>
          <a:p>
            <a:pPr marL="82296" indent="0">
              <a:buNone/>
            </a:pPr>
            <a:r>
              <a:rPr lang="en-GB" sz="2800" dirty="0"/>
              <a:t>centre    city    cycle</a:t>
            </a:r>
          </a:p>
          <a:p>
            <a:pPr marL="82296" indent="0">
              <a:buNone/>
            </a:pPr>
            <a:r>
              <a:rPr lang="en-GB" dirty="0"/>
              <a:t>In every other position, it has a hard sound </a:t>
            </a:r>
          </a:p>
          <a:p>
            <a:pPr marL="82296" indent="0">
              <a:buNone/>
            </a:pPr>
            <a:r>
              <a:rPr lang="en-GB" sz="2800" dirty="0"/>
              <a:t>car   cot   cut</a:t>
            </a:r>
          </a:p>
          <a:p>
            <a:pPr marL="82296" indent="0">
              <a:buNone/>
            </a:pPr>
            <a:r>
              <a:rPr lang="en-GB" sz="3000" dirty="0"/>
              <a:t>Before consonants</a:t>
            </a:r>
          </a:p>
          <a:p>
            <a:pPr marL="82296" indent="0">
              <a:buNone/>
            </a:pPr>
            <a:r>
              <a:rPr lang="en-GB" sz="2800" dirty="0"/>
              <a:t>class   crisps   act   acne  sack</a:t>
            </a:r>
          </a:p>
          <a:p>
            <a:pPr marL="82296" indent="0">
              <a:buNone/>
            </a:pPr>
            <a:r>
              <a:rPr lang="en-GB" sz="3000" dirty="0"/>
              <a:t>At the end of a word</a:t>
            </a:r>
          </a:p>
          <a:p>
            <a:pPr marL="82296" indent="0">
              <a:buNone/>
            </a:pPr>
            <a:r>
              <a:rPr lang="en-GB" sz="2800" dirty="0"/>
              <a:t>music</a:t>
            </a:r>
          </a:p>
          <a:p>
            <a:pPr marL="82296" indent="0">
              <a:buNone/>
            </a:pPr>
            <a:r>
              <a:rPr lang="en-GB" sz="3000" dirty="0"/>
              <a:t>Words with –cc</a:t>
            </a:r>
          </a:p>
          <a:p>
            <a:pPr marL="82296" indent="0">
              <a:buNone/>
            </a:pPr>
            <a:r>
              <a:rPr lang="en-GB" sz="2800" dirty="0"/>
              <a:t>occur    access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497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673A8-25B1-42CE-A485-341C828A6155}" type="slidenum">
              <a:rPr lang="en-US"/>
              <a:pPr/>
              <a:t>29</a:t>
            </a:fld>
            <a:endParaRPr lang="en-US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711624" y="274638"/>
            <a:ext cx="7499176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GB" sz="3800" u="sng"/>
              <a:t>Examples of different ways of spelling the same sound</a:t>
            </a:r>
            <a:r>
              <a:rPr lang="en-GB" sz="3800"/>
              <a:t> </a:t>
            </a:r>
            <a:endParaRPr lang="en-US" sz="380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1981200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en-GB" sz="3200" dirty="0"/>
              <a:t>  Long </a:t>
            </a:r>
            <a:r>
              <a:rPr lang="en-GB" sz="3200" dirty="0">
                <a:solidFill>
                  <a:srgbClr val="FF0000"/>
                </a:solidFill>
              </a:rPr>
              <a:t>a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r>
              <a:rPr lang="en-GB" sz="3200" dirty="0"/>
              <a:t>	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endParaRPr lang="en-GB" sz="3200" dirty="0"/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en-GB" sz="3200" dirty="0"/>
              <a:t>  Long </a:t>
            </a:r>
            <a:r>
              <a:rPr lang="en-GB" sz="3200" dirty="0">
                <a:solidFill>
                  <a:srgbClr val="FF0000"/>
                </a:solidFill>
              </a:rPr>
              <a:t>u</a:t>
            </a:r>
            <a:r>
              <a:rPr lang="en-GB" sz="3200" dirty="0"/>
              <a:t> / </a:t>
            </a:r>
            <a:r>
              <a:rPr lang="en-GB" sz="3200" dirty="0" err="1">
                <a:solidFill>
                  <a:srgbClr val="FF0000"/>
                </a:solidFill>
              </a:rPr>
              <a:t>oo</a:t>
            </a:r>
            <a:endParaRPr lang="en-GB" sz="3200" dirty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r>
              <a:rPr lang="en-GB" sz="3200" dirty="0"/>
              <a:t>        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996164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9608" y="274320"/>
            <a:ext cx="7240848" cy="5458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3600" dirty="0"/>
              <a:t>Examples of ways to spell “shun” : 	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shion</a:t>
            </a:r>
            <a:r>
              <a:rPr lang="en-GB" sz="3600" dirty="0"/>
              <a:t>      cushion     fashion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cion</a:t>
            </a:r>
            <a:r>
              <a:rPr lang="en-GB" sz="3600" dirty="0"/>
              <a:t>        coercion    suspicion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cian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/>
              <a:t>       musician    optician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cean</a:t>
            </a:r>
            <a:r>
              <a:rPr lang="en-GB" sz="3600" dirty="0"/>
              <a:t>       ocean       crustacean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ssion</a:t>
            </a:r>
            <a:r>
              <a:rPr lang="en-GB" sz="3600" dirty="0"/>
              <a:t>      passion     possession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sion</a:t>
            </a:r>
            <a:r>
              <a:rPr lang="en-GB" sz="3600" dirty="0"/>
              <a:t>        pension     revision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tion</a:t>
            </a:r>
            <a:r>
              <a:rPr lang="en-GB" sz="3600" dirty="0"/>
              <a:t>         action      condition </a:t>
            </a:r>
            <a:br>
              <a:rPr lang="en-GB" dirty="0"/>
            </a:br>
            <a:r>
              <a:rPr lang="en-GB" dirty="0"/>
              <a:t>	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8928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1519E-A3C5-4D98-9BC0-44DFEE62835F}" type="slidenum">
              <a:rPr lang="en-US"/>
              <a:pPr/>
              <a:t>31</a:t>
            </a:fld>
            <a:endParaRPr lang="en-US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568336" y="-254924"/>
            <a:ext cx="8869478" cy="1318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GB" sz="2500" dirty="0"/>
              <a:t>     </a:t>
            </a:r>
            <a:r>
              <a:rPr lang="en-GB" sz="2500" u="sng" dirty="0"/>
              <a:t>“shun” grouping</a:t>
            </a:r>
            <a:endParaRPr lang="en-US" sz="2500" u="sng" dirty="0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280950" y="626168"/>
            <a:ext cx="9156864" cy="5256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Business Studies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 infla</a:t>
            </a:r>
            <a:r>
              <a:rPr lang="en-GB" sz="2400" dirty="0">
                <a:solidFill>
                  <a:srgbClr val="FF0000"/>
                </a:solidFill>
              </a:rPr>
              <a:t>tion</a:t>
            </a:r>
            <a:r>
              <a:rPr lang="en-GB" sz="2400" dirty="0"/>
              <a:t> 	pen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rece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Music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composi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ten</a:t>
            </a:r>
            <a:r>
              <a:rPr lang="en-GB" sz="2400" dirty="0">
                <a:solidFill>
                  <a:srgbClr val="FF0000"/>
                </a:solidFill>
              </a:rPr>
              <a:t>sion	</a:t>
            </a:r>
            <a:r>
              <a:rPr lang="en-GB" sz="2400" dirty="0"/>
              <a:t>percu</a:t>
            </a:r>
            <a:r>
              <a:rPr lang="en-GB" sz="2400" dirty="0">
                <a:solidFill>
                  <a:srgbClr val="FF0000"/>
                </a:solidFill>
              </a:rPr>
              <a:t>ssion	</a:t>
            </a:r>
            <a:r>
              <a:rPr lang="en-GB" sz="2400" dirty="0"/>
              <a:t>musi</a:t>
            </a:r>
            <a:r>
              <a:rPr lang="en-GB" sz="2400" dirty="0">
                <a:solidFill>
                  <a:srgbClr val="FF0000"/>
                </a:solidFill>
              </a:rPr>
              <a:t>cian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Geography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glacia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ero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succe</a:t>
            </a:r>
            <a:r>
              <a:rPr lang="en-GB" sz="2400" dirty="0">
                <a:solidFill>
                  <a:srgbClr val="FF0000"/>
                </a:solidFill>
              </a:rPr>
              <a:t>ssion	</a:t>
            </a:r>
            <a:r>
              <a:rPr lang="en-GB" sz="2400" dirty="0"/>
              <a:t>o</a:t>
            </a:r>
            <a:r>
              <a:rPr lang="en-GB" sz="2400" dirty="0">
                <a:solidFill>
                  <a:srgbClr val="FF0000"/>
                </a:solidFill>
              </a:rPr>
              <a:t>cean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English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descrip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comprehen</a:t>
            </a:r>
            <a:r>
              <a:rPr lang="en-GB" sz="2400" dirty="0">
                <a:solidFill>
                  <a:srgbClr val="FF0000"/>
                </a:solidFill>
              </a:rPr>
              <a:t>sion	</a:t>
            </a:r>
            <a:r>
              <a:rPr lang="en-GB" sz="2400" dirty="0"/>
              <a:t>discu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History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occupa</a:t>
            </a:r>
            <a:r>
              <a:rPr lang="en-GB" sz="2400" dirty="0">
                <a:solidFill>
                  <a:srgbClr val="FF0000"/>
                </a:solidFill>
              </a:rPr>
              <a:t>tion</a:t>
            </a:r>
            <a:r>
              <a:rPr lang="en-GB" sz="2400" dirty="0"/>
              <a:t>	inva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aggre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u="sng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1400" u="sng" dirty="0"/>
              <a:t>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800" u="sng" dirty="0"/>
              <a:t>  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800" dirty="0"/>
              <a:t> 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8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US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9244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Maths words ending in “shun”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8" y="1268760"/>
            <a:ext cx="7890080" cy="4979640"/>
          </a:xfrm>
        </p:spPr>
        <p:txBody>
          <a:bodyPr>
            <a:normAutofit/>
          </a:bodyPr>
          <a:lstStyle/>
          <a:p>
            <a:r>
              <a:rPr lang="en-GB" dirty="0"/>
              <a:t>addition                         divi</a:t>
            </a:r>
            <a:r>
              <a:rPr lang="en-GB" dirty="0">
                <a:solidFill>
                  <a:srgbClr val="FF0000"/>
                </a:solidFill>
              </a:rPr>
              <a:t>sion</a:t>
            </a:r>
          </a:p>
          <a:p>
            <a:r>
              <a:rPr lang="en-GB" dirty="0"/>
              <a:t>subtraction</a:t>
            </a:r>
          </a:p>
          <a:p>
            <a:r>
              <a:rPr lang="en-GB" dirty="0"/>
              <a:t>multiplication</a:t>
            </a:r>
          </a:p>
          <a:p>
            <a:r>
              <a:rPr lang="en-GB" dirty="0"/>
              <a:t>estimation</a:t>
            </a:r>
          </a:p>
          <a:p>
            <a:r>
              <a:rPr lang="en-GB" dirty="0"/>
              <a:t>proportion</a:t>
            </a:r>
          </a:p>
          <a:p>
            <a:r>
              <a:rPr lang="en-GB" dirty="0"/>
              <a:t>calculation</a:t>
            </a:r>
          </a:p>
          <a:p>
            <a:r>
              <a:rPr lang="en-GB" dirty="0"/>
              <a:t>equation</a:t>
            </a:r>
          </a:p>
          <a:p>
            <a:r>
              <a:rPr lang="en-GB" dirty="0"/>
              <a:t>fraction</a:t>
            </a:r>
          </a:p>
          <a:p>
            <a:r>
              <a:rPr lang="en-GB" dirty="0"/>
              <a:t>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61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/>
              <a:t>Group words that contain common patterns e.g. Mother, brother, other, another...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Make groups of words that have associations,, </a:t>
            </a:r>
            <a:r>
              <a:rPr lang="en-GB" dirty="0" err="1"/>
              <a:t>e.g</a:t>
            </a:r>
            <a:r>
              <a:rPr lang="en-GB" dirty="0"/>
              <a:t> mechanical words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Use pictures/ pictorial images whenever possible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Use rhythm, rap or make a rhyme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Keep a list of tricky words – phones, small address books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1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412776"/>
            <a:ext cx="8229600" cy="46085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Look, say, cover, write, check (Simultaneous oral spelling)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Look at the word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Write it out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Look at it again; trace the shape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Say it using letter names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Close your eyes and try to picture it in your head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Cover the word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Write the word in one go (saying letter names)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Check it</a:t>
            </a:r>
          </a:p>
          <a:p>
            <a:pPr marL="681228" indent="-571500">
              <a:buFont typeface="+mj-lt"/>
              <a:buAutoNum type="romanUcPeriod"/>
            </a:pPr>
            <a:endParaRPr lang="en-GB" dirty="0"/>
          </a:p>
          <a:p>
            <a:pPr marL="681228" indent="-571500">
              <a:buFont typeface="+mj-lt"/>
              <a:buAutoNum type="romanU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2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Say the word in a silly way to help you remember  e.g.  Wed/</a:t>
            </a:r>
            <a:r>
              <a:rPr lang="en-GB" b="1" dirty="0" err="1"/>
              <a:t>nes</a:t>
            </a:r>
            <a:r>
              <a:rPr lang="en-GB" b="1" dirty="0"/>
              <a:t>/</a:t>
            </a:r>
            <a:r>
              <a:rPr lang="en-GB" dirty="0"/>
              <a:t>day, Feb/</a:t>
            </a:r>
            <a:r>
              <a:rPr lang="en-GB" b="1" dirty="0" err="1"/>
              <a:t>ru</a:t>
            </a:r>
            <a:r>
              <a:rPr lang="en-GB" b="1" dirty="0"/>
              <a:t>/</a:t>
            </a:r>
            <a:r>
              <a:rPr lang="en-GB" b="1" dirty="0" err="1"/>
              <a:t>ar</a:t>
            </a:r>
            <a:r>
              <a:rPr lang="en-GB" b="1" dirty="0"/>
              <a:t>/</a:t>
            </a:r>
            <a:r>
              <a:rPr lang="en-GB" dirty="0"/>
              <a:t>y</a:t>
            </a:r>
          </a:p>
          <a:p>
            <a:endParaRPr lang="en-GB" dirty="0"/>
          </a:p>
          <a:p>
            <a:r>
              <a:rPr lang="en-GB" dirty="0"/>
              <a:t>Match words and symbols in a word bank –</a:t>
            </a:r>
          </a:p>
          <a:p>
            <a:pPr>
              <a:buNone/>
            </a:pPr>
            <a:r>
              <a:rPr lang="en-GB" dirty="0"/>
              <a:t>   think</a:t>
            </a:r>
            <a:r>
              <a:rPr lang="en-GB" b="1" dirty="0"/>
              <a:t> logographic </a:t>
            </a:r>
            <a:r>
              <a:rPr lang="en-GB" dirty="0"/>
              <a:t>stage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Link tricky words e.g. </a:t>
            </a:r>
          </a:p>
          <a:p>
            <a:pPr>
              <a:buNone/>
            </a:pPr>
            <a:r>
              <a:rPr lang="en-GB" dirty="0"/>
              <a:t>		A </a:t>
            </a:r>
            <a:r>
              <a:rPr lang="en-GB" dirty="0" err="1"/>
              <a:t>PIEce</a:t>
            </a:r>
            <a:r>
              <a:rPr lang="en-GB" dirty="0"/>
              <a:t> of PIE,   You HEAR with your EAR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Look for little words in big words </a:t>
            </a:r>
            <a:r>
              <a:rPr lang="en-GB" dirty="0" err="1"/>
              <a:t>e.g</a:t>
            </a:r>
            <a:r>
              <a:rPr lang="en-GB" dirty="0"/>
              <a:t> to , get, her</a:t>
            </a:r>
          </a:p>
          <a:p>
            <a:pPr>
              <a:buNone/>
            </a:pPr>
            <a:r>
              <a:rPr lang="en-GB" i="1" dirty="0"/>
              <a:t>together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3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Special – </a:t>
            </a:r>
            <a:r>
              <a:rPr lang="en-GB" dirty="0">
                <a:solidFill>
                  <a:srgbClr val="002060"/>
                </a:solidFill>
              </a:rPr>
              <a:t>the special agent is the CIA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Separate</a:t>
            </a:r>
            <a:r>
              <a:rPr lang="en-GB" dirty="0">
                <a:solidFill>
                  <a:srgbClr val="002060"/>
                </a:solidFill>
              </a:rPr>
              <a:t> – there is A RAT in separate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Necessary</a:t>
            </a:r>
            <a:r>
              <a:rPr lang="en-GB" dirty="0">
                <a:solidFill>
                  <a:srgbClr val="002060"/>
                </a:solidFill>
              </a:rPr>
              <a:t> – One collar, two sleeves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Through </a:t>
            </a:r>
            <a:r>
              <a:rPr lang="en-GB" dirty="0">
                <a:solidFill>
                  <a:srgbClr val="002060"/>
                </a:solidFill>
              </a:rPr>
              <a:t>- o u greedy hamster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These are more memorable if you make your own up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Mnemonics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400" dirty="0">
                <a:latin typeface="Matisse ITC" pitchFamily="82" charset="0"/>
              </a:rPr>
              <a:t>Scary</a:t>
            </a:r>
          </a:p>
          <a:p>
            <a:endParaRPr lang="en-GB" sz="3600" dirty="0">
              <a:latin typeface="Matisse ITC" pitchFamily="82" charset="0"/>
            </a:endParaRPr>
          </a:p>
          <a:p>
            <a:r>
              <a:rPr lang="en-GB" sz="5400" dirty="0">
                <a:latin typeface="Chiller" pitchFamily="82" charset="0"/>
              </a:rPr>
              <a:t>Chilled</a:t>
            </a:r>
          </a:p>
          <a:p>
            <a:endParaRPr lang="en-GB" sz="5400" dirty="0">
              <a:latin typeface="Chiller" pitchFamily="82" charset="0"/>
            </a:endParaRPr>
          </a:p>
          <a:p>
            <a:r>
              <a:rPr lang="en-GB" sz="5400" dirty="0">
                <a:latin typeface="Gill Sans Ultra Bold" pitchFamily="34" charset="0"/>
              </a:rPr>
              <a:t>Bold</a:t>
            </a:r>
          </a:p>
          <a:p>
            <a:endParaRPr lang="en-GB" sz="5400" dirty="0">
              <a:latin typeface="Gill Sans Ultra Bold" pitchFamily="34" charset="0"/>
            </a:endParaRPr>
          </a:p>
          <a:p>
            <a:r>
              <a:rPr lang="en-GB" sz="5400" dirty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en-GB" sz="5400" dirty="0">
                <a:solidFill>
                  <a:srgbClr val="00B050"/>
                </a:solidFill>
                <a:latin typeface="Comic Sans MS" pitchFamily="66" charset="0"/>
              </a:rPr>
              <a:t>O</a:t>
            </a:r>
            <a:r>
              <a:rPr lang="en-GB" sz="5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L</a:t>
            </a:r>
            <a:r>
              <a:rPr lang="en-GB" sz="5400" dirty="0">
                <a:solidFill>
                  <a:schemeClr val="accent4">
                    <a:lumMod val="60000"/>
                    <a:lumOff val="40000"/>
                  </a:schemeClr>
                </a:solidFill>
                <a:latin typeface="Comic Sans MS" pitchFamily="66" charset="0"/>
              </a:rPr>
              <a:t>O</a:t>
            </a:r>
            <a:r>
              <a:rPr lang="en-GB" sz="5400" dirty="0">
                <a:solidFill>
                  <a:srgbClr val="7030A0"/>
                </a:solidFill>
                <a:latin typeface="Comic Sans MS" pitchFamily="66" charset="0"/>
              </a:rPr>
              <a:t>U</a:t>
            </a:r>
            <a:r>
              <a:rPr lang="en-GB" sz="5400" dirty="0">
                <a:solidFill>
                  <a:srgbClr val="002060"/>
                </a:solidFill>
                <a:latin typeface="Comic Sans MS" pitchFamily="66" charset="0"/>
              </a:rPr>
              <a:t>R</a:t>
            </a:r>
            <a:r>
              <a:rPr lang="en-GB" sz="5400" dirty="0">
                <a:latin typeface="Gill Sans Ultra Bold" pitchFamily="34" charset="0"/>
              </a:rPr>
              <a:t>    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fancy writing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481328"/>
            <a:ext cx="8229600" cy="4827992"/>
          </a:xfrm>
        </p:spPr>
        <p:txBody>
          <a:bodyPr>
            <a:normAutofit/>
          </a:bodyPr>
          <a:lstStyle/>
          <a:p>
            <a:r>
              <a:rPr lang="en-GB" dirty="0"/>
              <a:t>Cut up words on cards to emphasise separate syllables</a:t>
            </a:r>
          </a:p>
          <a:p>
            <a:endParaRPr lang="en-GB" dirty="0"/>
          </a:p>
          <a:p>
            <a:r>
              <a:rPr lang="en-GB" dirty="0"/>
              <a:t>Use the cut-up syllables to explore possible new words, re –build the words in a timed exercise</a:t>
            </a:r>
          </a:p>
          <a:p>
            <a:endParaRPr lang="en-GB" dirty="0"/>
          </a:p>
          <a:p>
            <a:r>
              <a:rPr lang="en-GB" dirty="0"/>
              <a:t>This can help to become accustomed to the syllables as chunks e.g.</a:t>
            </a:r>
          </a:p>
          <a:p>
            <a:endParaRPr lang="en-GB" dirty="0"/>
          </a:p>
          <a:p>
            <a:pPr lvl="1" algn="ctr"/>
            <a:r>
              <a:rPr lang="en-GB" dirty="0">
                <a:solidFill>
                  <a:srgbClr val="002060"/>
                </a:solidFill>
              </a:rPr>
              <a:t>Prefixes</a:t>
            </a:r>
            <a:r>
              <a:rPr lang="en-GB" dirty="0"/>
              <a:t>: </a:t>
            </a:r>
            <a:r>
              <a:rPr lang="en-GB" i="1" dirty="0"/>
              <a:t>pro-, con-, de-, re- </a:t>
            </a:r>
          </a:p>
          <a:p>
            <a:pPr lvl="1" algn="ctr"/>
            <a:r>
              <a:rPr lang="en-GB" dirty="0">
                <a:solidFill>
                  <a:srgbClr val="FF0000"/>
                </a:solidFill>
              </a:rPr>
              <a:t>Word roots </a:t>
            </a:r>
            <a:r>
              <a:rPr lang="en-GB" dirty="0"/>
              <a:t>: </a:t>
            </a:r>
            <a:r>
              <a:rPr lang="en-GB" i="1" dirty="0"/>
              <a:t>-mote, -</a:t>
            </a:r>
            <a:r>
              <a:rPr lang="en-GB" i="1" dirty="0" err="1"/>
              <a:t>struct</a:t>
            </a:r>
            <a:r>
              <a:rPr lang="en-GB" i="1" dirty="0"/>
              <a:t>, -</a:t>
            </a:r>
            <a:r>
              <a:rPr lang="en-GB" i="1" dirty="0" err="1"/>
              <a:t>vise</a:t>
            </a:r>
            <a:r>
              <a:rPr lang="en-GB" i="1" dirty="0"/>
              <a:t>,  -port</a:t>
            </a:r>
          </a:p>
          <a:p>
            <a:pPr lvl="1" algn="ctr"/>
            <a:r>
              <a:rPr lang="en-GB" dirty="0">
                <a:solidFill>
                  <a:srgbClr val="00B050"/>
                </a:solidFill>
              </a:rPr>
              <a:t>Suffixes: </a:t>
            </a:r>
            <a:r>
              <a:rPr lang="en-GB" i="1" dirty="0"/>
              <a:t>-</a:t>
            </a:r>
            <a:r>
              <a:rPr lang="en-GB" i="1" dirty="0" err="1"/>
              <a:t>sion</a:t>
            </a:r>
            <a:r>
              <a:rPr lang="en-GB" i="1" dirty="0"/>
              <a:t>, </a:t>
            </a:r>
            <a:r>
              <a:rPr lang="en-GB" i="1" dirty="0" err="1"/>
              <a:t>tion</a:t>
            </a:r>
            <a:r>
              <a:rPr lang="en-GB" i="1" dirty="0"/>
              <a:t>, -</a:t>
            </a:r>
            <a:r>
              <a:rPr lang="en-GB" i="1" dirty="0" err="1"/>
              <a:t>ing</a:t>
            </a:r>
            <a:r>
              <a:rPr lang="en-GB" i="1" dirty="0"/>
              <a:t>, -</a:t>
            </a:r>
            <a:r>
              <a:rPr lang="en-GB" i="1" dirty="0" err="1"/>
              <a:t>ive</a:t>
            </a:r>
            <a:endParaRPr lang="en-GB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Syllables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3200" dirty="0"/>
              <a:t>I before e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Soft /hard C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Soft hard G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Le or el?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Spelling rules can help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300" dirty="0"/>
              <a:t>‘That is a great word – can </a:t>
            </a:r>
            <a:r>
              <a:rPr lang="en-GB" sz="3300" dirty="0" err="1"/>
              <a:t>i</a:t>
            </a:r>
            <a:r>
              <a:rPr lang="en-GB" sz="3300" dirty="0"/>
              <a:t> write it for you’</a:t>
            </a:r>
          </a:p>
          <a:p>
            <a:endParaRPr lang="en-GB" sz="3300" dirty="0"/>
          </a:p>
          <a:p>
            <a:r>
              <a:rPr lang="en-GB" sz="3300" dirty="0"/>
              <a:t>‘I’ll chunk it into syllables for you. Are you ready?’</a:t>
            </a:r>
          </a:p>
          <a:p>
            <a:endParaRPr lang="en-GB" sz="3300" dirty="0"/>
          </a:p>
          <a:p>
            <a:r>
              <a:rPr lang="en-GB" sz="3300" dirty="0"/>
              <a:t>‘The first three letters are......’</a:t>
            </a:r>
          </a:p>
          <a:p>
            <a:endParaRPr lang="en-GB" sz="3300" dirty="0"/>
          </a:p>
          <a:p>
            <a:r>
              <a:rPr lang="en-GB" sz="3300" dirty="0"/>
              <a:t>‘I’ll write it for you to copy’</a:t>
            </a:r>
          </a:p>
          <a:p>
            <a:endParaRPr lang="en-GB" sz="3300" dirty="0"/>
          </a:p>
          <a:p>
            <a:r>
              <a:rPr lang="en-GB" sz="3300" dirty="0"/>
              <a:t>‘You have a go and I’ll help’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give the word – choose carefully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Cochrane,K</a:t>
            </a:r>
            <a:r>
              <a:rPr lang="en-GB" dirty="0"/>
              <a:t>. &amp; Saunders, K. </a:t>
            </a:r>
            <a:r>
              <a:rPr lang="en-GB" i="1" dirty="0"/>
              <a:t>Dyslexia Schools Good Practice Guide, </a:t>
            </a:r>
            <a:r>
              <a:rPr lang="en-GB" dirty="0"/>
              <a:t>BDA, Bracknell</a:t>
            </a:r>
          </a:p>
          <a:p>
            <a:r>
              <a:rPr lang="en-GB" dirty="0"/>
              <a:t>Cooke, A </a:t>
            </a:r>
            <a:r>
              <a:rPr lang="en-GB" i="1" dirty="0"/>
              <a:t>Tackling Dyslexia, </a:t>
            </a:r>
          </a:p>
          <a:p>
            <a:r>
              <a:rPr lang="en-GB" dirty="0"/>
              <a:t>Mackay, N (2005) </a:t>
            </a:r>
            <a:r>
              <a:rPr lang="en-GB" i="1" dirty="0"/>
              <a:t>Removing Dyslexia as a barrier to achievement, </a:t>
            </a:r>
            <a:r>
              <a:rPr lang="en-GB" dirty="0"/>
              <a:t>SEN </a:t>
            </a:r>
            <a:r>
              <a:rPr lang="en-GB" dirty="0" err="1"/>
              <a:t>Marketing</a:t>
            </a:r>
            <a:r>
              <a:rPr lang="en-GB" err="1"/>
              <a:t>,</a:t>
            </a:r>
            <a:r>
              <a:rPr lang="en-GB"/>
              <a:t>UK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1488</Words>
  <Application>Microsoft Office PowerPoint</Application>
  <PresentationFormat>Widescreen</PresentationFormat>
  <Paragraphs>322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41</vt:i4>
      </vt:variant>
    </vt:vector>
  </HeadingPairs>
  <TitlesOfParts>
    <vt:vector size="54" baseType="lpstr">
      <vt:lpstr>Matisse ITC</vt:lpstr>
      <vt:lpstr>Aptos</vt:lpstr>
      <vt:lpstr>Arial</vt:lpstr>
      <vt:lpstr>Calibri</vt:lpstr>
      <vt:lpstr>Calibri Light</vt:lpstr>
      <vt:lpstr>Chiller</vt:lpstr>
      <vt:lpstr>Comic Sans MS</vt:lpstr>
      <vt:lpstr>Gill Sans Ultra Bold</vt:lpstr>
      <vt:lpstr>Wingdings</vt:lpstr>
      <vt:lpstr>UWTSD Holding Page</vt:lpstr>
      <vt:lpstr>UWTSD Title Page 1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English      </vt:lpstr>
      <vt:lpstr>Welsh</vt:lpstr>
      <vt:lpstr>Recap</vt:lpstr>
      <vt:lpstr>What is needed to spell?</vt:lpstr>
      <vt:lpstr>So a competent speller needs</vt:lpstr>
      <vt:lpstr>Suggestions for screening of spelling </vt:lpstr>
      <vt:lpstr>Spelling: areas where difficulties can occur</vt:lpstr>
      <vt:lpstr>Why?</vt:lpstr>
      <vt:lpstr>Common spelling errors</vt:lpstr>
      <vt:lpstr>  Learning styles</vt:lpstr>
      <vt:lpstr>Teaching approaches</vt:lpstr>
      <vt:lpstr>Remedial approaches</vt:lpstr>
      <vt:lpstr>Remedial approaches continued</vt:lpstr>
      <vt:lpstr>Phonics</vt:lpstr>
      <vt:lpstr>Terminology</vt:lpstr>
      <vt:lpstr>Early work</vt:lpstr>
      <vt:lpstr>Early work continued</vt:lpstr>
      <vt:lpstr>Key fundamental work</vt:lpstr>
      <vt:lpstr>In addition to phonically-based teaching, we can also consider:</vt:lpstr>
      <vt:lpstr>Syllables</vt:lpstr>
      <vt:lpstr> 6 kinds of syllable in English words </vt:lpstr>
      <vt:lpstr>Syllables summary</vt:lpstr>
      <vt:lpstr>Suffixing rules</vt:lpstr>
      <vt:lpstr>Ways of approaching the teaching of:</vt:lpstr>
      <vt:lpstr>Hard and Soft c</vt:lpstr>
      <vt:lpstr>PowerPoint Presentation</vt:lpstr>
      <vt:lpstr>  Examples of ways to spell “shun” :    shion      cushion     fashion cion        coercion    suspicion cian        musician    optician cean       ocean       crustacean ssion      passion     possession sion        pension     revision tion         action      condition   </vt:lpstr>
      <vt:lpstr>PowerPoint Presentation</vt:lpstr>
      <vt:lpstr>Maths words ending in “shun”</vt:lpstr>
      <vt:lpstr>Practical approaches 1</vt:lpstr>
      <vt:lpstr>Practical approaches 2</vt:lpstr>
      <vt:lpstr>Practical approaches 3</vt:lpstr>
      <vt:lpstr>Mnemonics</vt:lpstr>
      <vt:lpstr>Use fancy writing</vt:lpstr>
      <vt:lpstr>Syllables</vt:lpstr>
      <vt:lpstr>Spelling rules can help</vt:lpstr>
      <vt:lpstr>How to give the word – choose carefully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8</cp:revision>
  <dcterms:created xsi:type="dcterms:W3CDTF">2024-09-09T10:46:02Z</dcterms:created>
  <dcterms:modified xsi:type="dcterms:W3CDTF">2026-08-21T07:40:05Z</dcterms:modified>
</cp:coreProperties>
</file>