
<file path=[Content_Types].xml><?xml version="1.0" encoding="utf-8"?>
<Types xmlns="http://schemas.openxmlformats.org/package/2006/content-types">
  <Default ContentType="application/x-fontdata" Extension="fntdata"/>
  <Default ContentType="image/jpeg" Extension="jpeg"/>
  <Default ContentType="image/png" Extension="png"/>
  <Default ContentType="application/vnd.openxmlformats-package.relationships+xml" Extension="rels"/>
  <Default ContentType="image/svg+xml" Extension="svg"/>
  <Default ContentType="application/xml" Extension="xml"/>
  <Override ContentType="application/vnd.openxmlformats-officedocument.extended-properties+xml" PartName="/docProps/app.xml"/>
  <Override ContentType="application/vnd.openxmlformats-package.core-properties+xml" PartName="/docProps/core.xml"/>
  <Override ContentType="application/vnd.openxmlformats-officedocument.presentationml.notesMaster+xml" PartName="/ppt/notesMasters/notesMaster1.xml"/>
  <Override ContentType="application/vnd.openxmlformats-officedocument.presentationml.notesSlide+xml" PartName="/ppt/notesSlides/notesSlide1.xml"/>
  <Override ContentType="application/vnd.openxmlformats-officedocument.presentationml.notesSlide+xml" PartName="/ppt/notesSlides/notesSlide2.xml"/>
  <Override ContentType="application/vnd.openxmlformats-officedocument.presentationml.notesSlide+xml" PartName="/ppt/notesSlides/notesSlide3.xml"/>
  <Override ContentType="application/vnd.openxmlformats-officedocument.presentationml.notesSlide+xml" PartName="/ppt/notesSlides/notesSlide4.xml"/>
  <Override ContentType="application/vnd.openxmlformats-officedocument.presentationml.notesSlide+xml" PartName="/ppt/notesSlides/notesSlide5.xml"/>
  <Override ContentType="application/vnd.openxmlformats-officedocument.presentationml.notesSlide+xml" PartName="/ppt/notesSlides/notesSlide6.xml"/>
  <Override ContentType="application/vnd.openxmlformats-officedocument.presentationml.notesSlide+xml" PartName="/ppt/notesSlides/notesSlide7.xml"/>
  <Override ContentType="application/vnd.openxmlformats-officedocument.presentationml.notesSlide+xml" PartName="/ppt/notesSlides/notesSlide8.xml"/>
  <Override ContentType="application/vnd.openxmlformats-officedocument.presentationml.notesSlide+xml" PartName="/ppt/notesSlides/notesSlide9.xml"/>
  <Override ContentType="application/vnd.openxmlformats-officedocument.presentationml.presentation.main+xml" PartName="/ppt/presentation.xml"/>
  <Override ContentType="application/vnd.openxmlformats-officedocument.presentationml.presProps+xml" PartName="/ppt/presProps.xml"/>
  <Override ContentType="application/vnd.openxmlformats-officedocument.presentationml.slideLayout+xml" PartName="/ppt/slideLayouts/slideLayout1.xml"/>
  <Override ContentType="application/vnd.openxmlformats-officedocument.presentationml.slideLayout+xml" PartName="/ppt/slideLayouts/slideLayout2.xml"/>
  <Override ContentType="application/vnd.openxmlformats-officedocument.presentationml.slideLayout+xml" PartName="/ppt/slideLayouts/slideLayout3.xml"/>
  <Override ContentType="application/vnd.openxmlformats-officedocument.presentationml.slideLayout+xml" PartName="/ppt/slideLayouts/slideLayout4.xml"/>
  <Override ContentType="application/vnd.openxmlformats-officedocument.presentationml.slideLayout+xml" PartName="/ppt/slideLayouts/slideLayout5.xml"/>
  <Override ContentType="application/vnd.openxmlformats-officedocument.presentationml.slideLayout+xml" PartName="/ppt/slideLayouts/slideLayout6.xml"/>
  <Override ContentType="application/vnd.openxmlformats-officedocument.presentationml.slideLayout+xml" PartName="/ppt/slideLayouts/slideLayout7.xml"/>
  <Override ContentType="application/vnd.openxmlformats-officedocument.presentationml.slideLayout+xml" PartName="/ppt/slideLayouts/slideLayout8.xml"/>
  <Override ContentType="application/vnd.openxmlformats-officedocument.presentationml.slideLayout+xml" PartName="/ppt/slideLayouts/slideLayout9.xml"/>
  <Override ContentType="application/vnd.openxmlformats-officedocument.presentationml.slideLayout+xml" PartName="/ppt/slideLayouts/slideLayout10.xml"/>
  <Override ContentType="application/vnd.openxmlformats-officedocument.presentationml.slideLayout+xml" PartName="/ppt/slideLayouts/slideLayout11.xml"/>
  <Override ContentType="application/vnd.openxmlformats-officedocument.presentationml.slideMaster+xml" PartName="/ppt/slideMasters/slideMaster1.xml"/>
  <Override ContentType="application/vnd.openxmlformats-officedocument.presentationml.slide+xml" PartName="/ppt/slides/slide1.xml"/>
  <Override ContentType="application/vnd.openxmlformats-officedocument.presentationml.slide+xml" PartName="/ppt/slides/slide2.xml"/>
  <Override ContentType="application/vnd.openxmlformats-officedocument.presentationml.slide+xml" PartName="/ppt/slides/slide3.xml"/>
  <Override ContentType="application/vnd.openxmlformats-officedocument.presentationml.slide+xml" PartName="/ppt/slides/slide4.xml"/>
  <Override ContentType="application/vnd.openxmlformats-officedocument.presentationml.slide+xml" PartName="/ppt/slides/slide5.xml"/>
  <Override ContentType="application/vnd.openxmlformats-officedocument.presentationml.slide+xml" PartName="/ppt/slides/slide6.xml"/>
  <Override ContentType="application/vnd.openxmlformats-officedocument.presentationml.slide+xml" PartName="/ppt/slides/slide7.xml"/>
  <Override ContentType="application/vnd.openxmlformats-officedocument.presentationml.slide+xml" PartName="/ppt/slides/slide8.xml"/>
  <Override ContentType="application/vnd.openxmlformats-officedocument.presentationml.slide+xml" PartName="/ppt/slides/slide9.xml"/>
  <Override ContentType="application/vnd.openxmlformats-officedocument.presentationml.slide+xml" PartName="/ppt/slides/slide10.xml"/>
  <Override ContentType="application/vnd.openxmlformats-officedocument.presentationml.tableStyles+xml" PartName="/ppt/tableStyles.xml"/>
  <Override ContentType="application/vnd.openxmlformats-officedocument.theme+xml" PartName="/ppt/theme/theme1.xml"/>
  <Override ContentType="application/vnd.openxmlformats-officedocument.theme+xml" PartName="/ppt/theme/theme2.xml"/>
  <Override ContentType="application/vnd.openxmlformats-officedocument.presentationml.viewProps+xml" PartName="/ppt/viewProps.xml"/>
</Types>
</file>

<file path=_rels/.rels><?xml version="1.0" encoding="UTF-8" standalone="yes"?><Relationships xmlns="http://schemas.openxmlformats.org/package/2006/relationships"><Relationship Id="rId1" Target="ppt/presentation.xml" Type="http://schemas.openxmlformats.org/officeDocument/2006/relationships/officeDocument"/><Relationship Id="rId2" Target="docProps/thumbnail.jpeg" Type="http://schemas.openxmlformats.org/package/2006/relationships/metadata/thumbnail"/><Relationship Id="rId3" Target="docProps/core.xml" Type="http://schemas.openxmlformats.org/package/2006/relationships/metadata/core-properties"/><Relationship Id="rId4" Target="docProps/app.xml" Type="http://schemas.openxmlformats.org/officeDocument/2006/relationships/extended-properties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embedTrueTypeFonts="true">
  <p:sldMasterIdLst>
    <p:sldMasterId id="2147483648" r:id="rId1"/>
  </p:sldMasterIdLst>
  <p:notesMasterIdLst>
    <p:notesMasterId r:id="rId16"/>
  </p:notesMasterIdLst>
  <p:sldIdLst>
    <p:sldId id="256" r:id="rId6"/>
    <p:sldId id="257" r:id="rId7"/>
    <p:sldId id="258" r:id="rId8"/>
    <p:sldId id="259" r:id="rId9"/>
    <p:sldId id="260" r:id="rId10"/>
    <p:sldId id="261" r:id="rId11"/>
    <p:sldId id="262" r:id="rId12"/>
    <p:sldId id="263" r:id="rId13"/>
    <p:sldId id="264" r:id="rId14"/>
    <p:sldId id="265" r:id="rId15"/>
  </p:sldIdLst>
  <p:sldSz cx="18288000" cy="10287000"/>
  <p:notesSz cx="6858000" cy="9144000"/>
  <p:embeddedFontLst>
    <p:embeddedFont>
      <p:font typeface="Times New Roman Bold" charset="1" panose="02020803070505020304"/>
      <p:regular r:id="rId19"/>
    </p:embeddedFont>
    <p:embeddedFont>
      <p:font typeface="Times New Roman" charset="1" panose="02020603050405020304"/>
      <p:regular r:id="rId21"/>
    </p:embeddedFont>
  </p:embeddedFont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 autoAdjust="0"/>
    <p:restoredTop sz="94622" autoAdjust="0"/>
  </p:normalViewPr>
  <p:slideViewPr>
    <p:cSldViewPr>
      <p:cViewPr varScale="1">
        <p:scale>
          <a:sx n="74" d="100"/>
          <a:sy n="74" d="100"/>
        </p:scale>
        <p:origin x="-1092" y="-90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00" d="100"/>
        <a:sy n="100" d="100"/>
      </p:scale>
      <p:origin x="0" y="0"/>
    </p:cViewPr>
  </p:notesTextViewPr>
  <p:gridSpacing cx="76200" cy="76200"/>
</p:viewPr>
</file>

<file path=ppt/_rels/presentation.xml.rels><?xml version="1.0" encoding="UTF-8" standalone="yes"?><Relationships xmlns="http://schemas.openxmlformats.org/package/2006/relationships"><Relationship Id="rId1" Target="slideMasters/slideMaster1.xml" Type="http://schemas.openxmlformats.org/officeDocument/2006/relationships/slideMaster"/><Relationship Id="rId10" Target="slides/slide5.xml" Type="http://schemas.openxmlformats.org/officeDocument/2006/relationships/slide"/><Relationship Id="rId11" Target="slides/slide6.xml" Type="http://schemas.openxmlformats.org/officeDocument/2006/relationships/slide"/><Relationship Id="rId12" Target="slides/slide7.xml" Type="http://schemas.openxmlformats.org/officeDocument/2006/relationships/slide"/><Relationship Id="rId13" Target="slides/slide8.xml" Type="http://schemas.openxmlformats.org/officeDocument/2006/relationships/slide"/><Relationship Id="rId14" Target="slides/slide9.xml" Type="http://schemas.openxmlformats.org/officeDocument/2006/relationships/slide"/><Relationship Id="rId15" Target="slides/slide10.xml" Type="http://schemas.openxmlformats.org/officeDocument/2006/relationships/slide"/><Relationship Id="rId16" Target="notesMasters/notesMaster1.xml" Type="http://schemas.openxmlformats.org/officeDocument/2006/relationships/notesMaster"/><Relationship Id="rId17" Target="theme/theme2.xml" Type="http://schemas.openxmlformats.org/officeDocument/2006/relationships/theme"/><Relationship Id="rId18" Target="notesSlides/notesSlide1.xml" Type="http://schemas.openxmlformats.org/officeDocument/2006/relationships/notesSlide"/><Relationship Id="rId19" Target="fonts/font19.fntdata" Type="http://schemas.openxmlformats.org/officeDocument/2006/relationships/font"/><Relationship Id="rId2" Target="presProps.xml" Type="http://schemas.openxmlformats.org/officeDocument/2006/relationships/presProps"/><Relationship Id="rId20" Target="notesSlides/notesSlide2.xml" Type="http://schemas.openxmlformats.org/officeDocument/2006/relationships/notesSlide"/><Relationship Id="rId21" Target="fonts/font21.fntdata" Type="http://schemas.openxmlformats.org/officeDocument/2006/relationships/font"/><Relationship Id="rId22" Target="notesSlides/notesSlide3.xml" Type="http://schemas.openxmlformats.org/officeDocument/2006/relationships/notesSlide"/><Relationship Id="rId23" Target="notesSlides/notesSlide4.xml" Type="http://schemas.openxmlformats.org/officeDocument/2006/relationships/notesSlide"/><Relationship Id="rId24" Target="notesSlides/notesSlide5.xml" Type="http://schemas.openxmlformats.org/officeDocument/2006/relationships/notesSlide"/><Relationship Id="rId25" Target="notesSlides/notesSlide6.xml" Type="http://schemas.openxmlformats.org/officeDocument/2006/relationships/notesSlide"/><Relationship Id="rId26" Target="notesSlides/notesSlide7.xml" Type="http://schemas.openxmlformats.org/officeDocument/2006/relationships/notesSlide"/><Relationship Id="rId27" Target="notesSlides/notesSlide8.xml" Type="http://schemas.openxmlformats.org/officeDocument/2006/relationships/notesSlide"/><Relationship Id="rId28" Target="notesSlides/notesSlide9.xml" Type="http://schemas.openxmlformats.org/officeDocument/2006/relationships/notesSlide"/><Relationship Id="rId3" Target="viewProps.xml" Type="http://schemas.openxmlformats.org/officeDocument/2006/relationships/viewProps"/><Relationship Id="rId4" Target="theme/theme1.xml" Type="http://schemas.openxmlformats.org/officeDocument/2006/relationships/theme"/><Relationship Id="rId5" Target="tableStyles.xml" Type="http://schemas.openxmlformats.org/officeDocument/2006/relationships/tableStyles"/><Relationship Id="rId6" Target="slides/slide1.xml" Type="http://schemas.openxmlformats.org/officeDocument/2006/relationships/slide"/><Relationship Id="rId7" Target="slides/slide2.xml" Type="http://schemas.openxmlformats.org/officeDocument/2006/relationships/slide"/><Relationship Id="rId8" Target="slides/slide3.xml" Type="http://schemas.openxmlformats.org/officeDocument/2006/relationships/slide"/><Relationship Id="rId9" Target="slides/slide4.xml" Type="http://schemas.openxmlformats.org/officeDocument/2006/relationships/slide"/></Relationships>
</file>

<file path=ppt/notesMasters/_rels/notesMaster1.xml.rels><?xml version="1.0" encoding="UTF-8" standalone="yes"?><Relationships xmlns="http://schemas.openxmlformats.org/package/2006/relationships"><Relationship Id="rId1" Target="../theme/theme2.xml" Type="http://schemas.openxmlformats.org/officeDocument/2006/relationships/theme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3962400" cy="3429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5180013" y="0"/>
            <a:ext cx="3962400" cy="3429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B7268E1E-0E44-426D-905E-8AD9B19D2182}" type="datetimeFigureOut">
              <a:rPr lang="cs-CZ" smtClean="0"/>
              <a:t>1.7.2013</a:t>
            </a:fld>
            <a:endParaRPr lang="cs-CZ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2857500" y="512763"/>
            <a:ext cx="3429000" cy="2566987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914400" y="3251200"/>
            <a:ext cx="7315200" cy="3081338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6502400"/>
            <a:ext cx="3962400" cy="341313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5180013" y="6502400"/>
            <a:ext cx="3962400" cy="341313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871B2431-D351-4C6E-A3CF-9DFAC0E3E05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798889115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<Relationships xmlns="http://schemas.openxmlformats.org/package/2006/relationships"><Relationship Id="rId1" Target="../notesMasters/notesMaster1.xml" Type="http://schemas.openxmlformats.org/officeDocument/2006/relationships/notesMaster"/><Relationship Id="rId2" Target="../slides/slide1.xml" Type="http://schemas.openxmlformats.org/officeDocument/2006/relationships/slide"/></Relationships>
</file>

<file path=ppt/notesSlides/_rels/notesSlide2.xml.rels><?xml version="1.0" encoding="UTF-8" standalone="yes"?><Relationships xmlns="http://schemas.openxmlformats.org/package/2006/relationships"><Relationship Id="rId1" Target="../notesMasters/notesMaster1.xml" Type="http://schemas.openxmlformats.org/officeDocument/2006/relationships/notesMaster"/><Relationship Id="rId2" Target="../slides/slide2.xml" Type="http://schemas.openxmlformats.org/officeDocument/2006/relationships/slide"/></Relationships>
</file>

<file path=ppt/notesSlides/_rels/notesSlide3.xml.rels><?xml version="1.0" encoding="UTF-8" standalone="yes"?><Relationships xmlns="http://schemas.openxmlformats.org/package/2006/relationships"><Relationship Id="rId1" Target="../notesMasters/notesMaster1.xml" Type="http://schemas.openxmlformats.org/officeDocument/2006/relationships/notesMaster"/><Relationship Id="rId2" Target="../slides/slide3.xml" Type="http://schemas.openxmlformats.org/officeDocument/2006/relationships/slide"/></Relationships>
</file>

<file path=ppt/notesSlides/_rels/notesSlide4.xml.rels><?xml version="1.0" encoding="UTF-8" standalone="yes"?><Relationships xmlns="http://schemas.openxmlformats.org/package/2006/relationships"><Relationship Id="rId1" Target="../notesMasters/notesMaster1.xml" Type="http://schemas.openxmlformats.org/officeDocument/2006/relationships/notesMaster"/><Relationship Id="rId2" Target="../slides/slide4.xml" Type="http://schemas.openxmlformats.org/officeDocument/2006/relationships/slide"/></Relationships>
</file>

<file path=ppt/notesSlides/_rels/notesSlide5.xml.rels><?xml version="1.0" encoding="UTF-8" standalone="yes"?><Relationships xmlns="http://schemas.openxmlformats.org/package/2006/relationships"><Relationship Id="rId1" Target="../notesMasters/notesMaster1.xml" Type="http://schemas.openxmlformats.org/officeDocument/2006/relationships/notesMaster"/><Relationship Id="rId2" Target="../slides/slide5.xml" Type="http://schemas.openxmlformats.org/officeDocument/2006/relationships/slide"/></Relationships>
</file>

<file path=ppt/notesSlides/_rels/notesSlide6.xml.rels><?xml version="1.0" encoding="UTF-8" standalone="yes"?><Relationships xmlns="http://schemas.openxmlformats.org/package/2006/relationships"><Relationship Id="rId1" Target="../notesMasters/notesMaster1.xml" Type="http://schemas.openxmlformats.org/officeDocument/2006/relationships/notesMaster"/><Relationship Id="rId2" Target="../slides/slide6.xml" Type="http://schemas.openxmlformats.org/officeDocument/2006/relationships/slide"/></Relationships>
</file>

<file path=ppt/notesSlides/_rels/notesSlide7.xml.rels><?xml version="1.0" encoding="UTF-8" standalone="yes"?><Relationships xmlns="http://schemas.openxmlformats.org/package/2006/relationships"><Relationship Id="rId1" Target="../notesMasters/notesMaster1.xml" Type="http://schemas.openxmlformats.org/officeDocument/2006/relationships/notesMaster"/><Relationship Id="rId2" Target="../slides/slide7.xml" Type="http://schemas.openxmlformats.org/officeDocument/2006/relationships/slide"/></Relationships>
</file>

<file path=ppt/notesSlides/_rels/notesSlide8.xml.rels><?xml version="1.0" encoding="UTF-8" standalone="yes"?><Relationships xmlns="http://schemas.openxmlformats.org/package/2006/relationships"><Relationship Id="rId1" Target="../notesMasters/notesMaster1.xml" Type="http://schemas.openxmlformats.org/officeDocument/2006/relationships/notesMaster"/><Relationship Id="rId2" Target="../slides/slide8.xml" Type="http://schemas.openxmlformats.org/officeDocument/2006/relationships/slide"/></Relationships>
</file>

<file path=ppt/notesSlides/_rels/notesSlide9.xml.rels><?xml version="1.0" encoding="UTF-8" standalone="yes"?><Relationships xmlns="http://schemas.openxmlformats.org/package/2006/relationships"><Relationship Id="rId1" Target="../notesMasters/notesMaster1.xml" Type="http://schemas.openxmlformats.org/officeDocument/2006/relationships/notesMaster"/><Relationship Id="rId2" Target="../slides/slide9.xml" Type="http://schemas.openxmlformats.org/officeDocument/2006/relationships/slide"/></Relationships>
</file>

<file path=ppt/notesSlides/notesSlide1.xml><?xml version="1.0" encoding="utf-8"?>
<p:notes xmlns:p="http://schemas.openxmlformats.org/presentationml/2006/main" xmlns:a="http://schemas.openxmlformats.org/drawingml/2006/main">
  <p:cSld>
    <p:spTree xmlns:r="http://schemas.openxmlformats.org/officeDocument/2006/relationships"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3962400" cy="3429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/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5180013" y="0"/>
            <a:ext cx="3962400" cy="3429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r id="{B7268E1E-0E44-426D-905E-8AD9B19D2182}" type="datetimeFigureOut">
              <a:rPr lang="cs-CZ" smtClean="0"/>
              <a:t>1.7.2013</a:t>
            </a:r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2857500" y="512763"/>
            <a:ext cx="3429000" cy="2566987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/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914400" y="3251200"/>
            <a:ext cx="7315200" cy="3081338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r>
              <a:rPr lang="en-US"/>
              <a:t>1.7.2013</a:t>
            </a:r>
          </a:p>
          <a:p>
            <a:r>
              <a:rPr lang="en-US"/>
              <a:t/>
            </a:r>
          </a:p>
          <a:p>
            <a:r>
              <a:rPr lang="en-US"/>
              <a:t>1</a:t>
            </a:r>
          </a:p>
          <a:p>
            <a:r>
              <a:rPr lang="en-US"/>
              <a:t/>
            </a:r>
          </a:p>
          <a:p>
            <a:r>
              <a:rPr lang="en-US"/>
              <a:t>‹#›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6502400"/>
            <a:ext cx="3962400" cy="341313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/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5180013" y="6502400"/>
            <a:ext cx="3962400" cy="341313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r id="{871B2431-D351-4C6E-A3CF-9DFAC0E3E050}" type="slidenum">
              <a:rPr lang="cs-CZ" smtClean="0"/>
              <a:t>‹#›</a:t>
            </a:r>
          </a:p>
        </p:txBody>
      </p:sp>
    </p:spTree>
  </p:cSld>
  <p:clrMapOvr>
    <a:masterClrMapping/>
  </p:clrMapOvr>
</p:notes>
</file>

<file path=ppt/notesSlides/notesSlide2.xml><?xml version="1.0" encoding="utf-8"?>
<p:notes xmlns:p="http://schemas.openxmlformats.org/presentationml/2006/main" xmlns:a="http://schemas.openxmlformats.org/drawingml/2006/main">
  <p:cSld>
    <p:spTree xmlns:r="http://schemas.openxmlformats.org/officeDocument/2006/relationships"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3962400" cy="3429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/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5180013" y="0"/>
            <a:ext cx="3962400" cy="3429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r id="{B7268E1E-0E44-426D-905E-8AD9B19D2182}" type="datetimeFigureOut">
              <a:rPr lang="cs-CZ" smtClean="0"/>
              <a:t>1.7.2013</a:t>
            </a:r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2857500" y="512763"/>
            <a:ext cx="3429000" cy="2566987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/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914400" y="3251200"/>
            <a:ext cx="7315200" cy="3081338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r>
              <a:rPr lang="en-US"/>
              <a:t>1.7.2013</a:t>
            </a:r>
          </a:p>
          <a:p>
            <a:r>
              <a:rPr lang="en-US"/>
              <a:t/>
            </a:r>
          </a:p>
          <a:p>
            <a:r>
              <a:rPr lang="en-US"/>
              <a:t>2</a:t>
            </a:r>
          </a:p>
          <a:p>
            <a:r>
              <a:rPr lang="en-US"/>
              <a:t/>
            </a:r>
          </a:p>
          <a:p>
            <a:r>
              <a:rPr lang="en-US"/>
              <a:t>‹#›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6502400"/>
            <a:ext cx="3962400" cy="341313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/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5180013" y="6502400"/>
            <a:ext cx="3962400" cy="341313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r id="{871B2431-D351-4C6E-A3CF-9DFAC0E3E050}" type="slidenum">
              <a:rPr lang="cs-CZ" smtClean="0"/>
              <a:t>‹#›</a:t>
            </a:r>
          </a:p>
        </p:txBody>
      </p:sp>
    </p:spTree>
  </p:cSld>
  <p:clrMapOvr>
    <a:masterClrMapping/>
  </p:clrMapOvr>
</p:notes>
</file>

<file path=ppt/notesSlides/notesSlide3.xml><?xml version="1.0" encoding="utf-8"?>
<p:notes xmlns:p="http://schemas.openxmlformats.org/presentationml/2006/main" xmlns:a="http://schemas.openxmlformats.org/drawingml/2006/main">
  <p:cSld>
    <p:spTree xmlns:r="http://schemas.openxmlformats.org/officeDocument/2006/relationships"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3962400" cy="3429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/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5180013" y="0"/>
            <a:ext cx="3962400" cy="3429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r id="{B7268E1E-0E44-426D-905E-8AD9B19D2182}" type="datetimeFigureOut">
              <a:rPr lang="cs-CZ" smtClean="0"/>
              <a:t>1.7.2013</a:t>
            </a:r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2857500" y="512763"/>
            <a:ext cx="3429000" cy="2566987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/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914400" y="3251200"/>
            <a:ext cx="7315200" cy="3081338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r>
              <a:rPr lang="en-US"/>
              <a:t>1.7.2013</a:t>
            </a:r>
          </a:p>
          <a:p>
            <a:r>
              <a:rPr lang="en-US"/>
              <a:t/>
            </a:r>
          </a:p>
          <a:p>
            <a:r>
              <a:rPr lang="en-US"/>
              <a:t>3</a:t>
            </a:r>
          </a:p>
          <a:p>
            <a:r>
              <a:rPr lang="en-US"/>
              <a:t/>
            </a:r>
          </a:p>
          <a:p>
            <a:r>
              <a:rPr lang="en-US"/>
              <a:t>‹#›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6502400"/>
            <a:ext cx="3962400" cy="341313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/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5180013" y="6502400"/>
            <a:ext cx="3962400" cy="341313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r id="{871B2431-D351-4C6E-A3CF-9DFAC0E3E050}" type="slidenum">
              <a:rPr lang="cs-CZ" smtClean="0"/>
              <a:t>‹#›</a:t>
            </a:r>
          </a:p>
        </p:txBody>
      </p:sp>
    </p:spTree>
  </p:cSld>
  <p:clrMapOvr>
    <a:masterClrMapping/>
  </p:clrMapOvr>
</p:notes>
</file>

<file path=ppt/notesSlides/notesSlide4.xml><?xml version="1.0" encoding="utf-8"?>
<p:notes xmlns:p="http://schemas.openxmlformats.org/presentationml/2006/main" xmlns:a="http://schemas.openxmlformats.org/drawingml/2006/main">
  <p:cSld>
    <p:spTree xmlns:r="http://schemas.openxmlformats.org/officeDocument/2006/relationships"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3962400" cy="3429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/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5180013" y="0"/>
            <a:ext cx="3962400" cy="3429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r id="{B7268E1E-0E44-426D-905E-8AD9B19D2182}" type="datetimeFigureOut">
              <a:rPr lang="cs-CZ" smtClean="0"/>
              <a:t>1.7.2013</a:t>
            </a:r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2857500" y="512763"/>
            <a:ext cx="3429000" cy="2566987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/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914400" y="3251200"/>
            <a:ext cx="7315200" cy="3081338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r>
              <a:rPr lang="en-US"/>
              <a:t>1.7.2013</a:t>
            </a:r>
          </a:p>
          <a:p>
            <a:r>
              <a:rPr lang="en-US"/>
              <a:t/>
            </a:r>
          </a:p>
          <a:p>
            <a:r>
              <a:rPr lang="en-US"/>
              <a:t>4</a:t>
            </a:r>
          </a:p>
          <a:p>
            <a:r>
              <a:rPr lang="en-US"/>
              <a:t/>
            </a:r>
          </a:p>
          <a:p>
            <a:r>
              <a:rPr lang="en-US"/>
              <a:t>‹#›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6502400"/>
            <a:ext cx="3962400" cy="341313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/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5180013" y="6502400"/>
            <a:ext cx="3962400" cy="341313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r id="{871B2431-D351-4C6E-A3CF-9DFAC0E3E050}" type="slidenum">
              <a:rPr lang="cs-CZ" smtClean="0"/>
              <a:t>‹#›</a:t>
            </a:r>
          </a:p>
        </p:txBody>
      </p:sp>
    </p:spTree>
  </p:cSld>
  <p:clrMapOvr>
    <a:masterClrMapping/>
  </p:clrMapOvr>
</p:notes>
</file>

<file path=ppt/notesSlides/notesSlide5.xml><?xml version="1.0" encoding="utf-8"?>
<p:notes xmlns:p="http://schemas.openxmlformats.org/presentationml/2006/main" xmlns:a="http://schemas.openxmlformats.org/drawingml/2006/main">
  <p:cSld>
    <p:spTree xmlns:r="http://schemas.openxmlformats.org/officeDocument/2006/relationships"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3962400" cy="3429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/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5180013" y="0"/>
            <a:ext cx="3962400" cy="3429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r id="{B7268E1E-0E44-426D-905E-8AD9B19D2182}" type="datetimeFigureOut">
              <a:rPr lang="cs-CZ" smtClean="0"/>
              <a:t>1.7.2013</a:t>
            </a:r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2857500" y="512763"/>
            <a:ext cx="3429000" cy="2566987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/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914400" y="3251200"/>
            <a:ext cx="7315200" cy="3081338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r>
              <a:rPr lang="en-US"/>
              <a:t>1.7.2013</a:t>
            </a:r>
          </a:p>
          <a:p>
            <a:r>
              <a:rPr lang="en-US"/>
              <a:t/>
            </a:r>
          </a:p>
          <a:p>
            <a:r>
              <a:rPr lang="en-US"/>
              <a:t>5</a:t>
            </a:r>
          </a:p>
          <a:p>
            <a:r>
              <a:rPr lang="en-US"/>
              <a:t/>
            </a:r>
          </a:p>
          <a:p>
            <a:r>
              <a:rPr lang="en-US"/>
              <a:t>‹#›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6502400"/>
            <a:ext cx="3962400" cy="341313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/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5180013" y="6502400"/>
            <a:ext cx="3962400" cy="341313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r id="{871B2431-D351-4C6E-A3CF-9DFAC0E3E050}" type="slidenum">
              <a:rPr lang="cs-CZ" smtClean="0"/>
              <a:t>‹#›</a:t>
            </a:r>
          </a:p>
        </p:txBody>
      </p:sp>
    </p:spTree>
  </p:cSld>
  <p:clrMapOvr>
    <a:masterClrMapping/>
  </p:clrMapOvr>
</p:notes>
</file>

<file path=ppt/notesSlides/notesSlide6.xml><?xml version="1.0" encoding="utf-8"?>
<p:notes xmlns:p="http://schemas.openxmlformats.org/presentationml/2006/main" xmlns:a="http://schemas.openxmlformats.org/drawingml/2006/main">
  <p:cSld>
    <p:spTree xmlns:r="http://schemas.openxmlformats.org/officeDocument/2006/relationships"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3962400" cy="3429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/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5180013" y="0"/>
            <a:ext cx="3962400" cy="3429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r id="{B7268E1E-0E44-426D-905E-8AD9B19D2182}" type="datetimeFigureOut">
              <a:rPr lang="cs-CZ" smtClean="0"/>
              <a:t>1.7.2013</a:t>
            </a:r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2857500" y="512763"/>
            <a:ext cx="3429000" cy="2566987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/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914400" y="3251200"/>
            <a:ext cx="7315200" cy="3081338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r>
              <a:rPr lang="en-US"/>
              <a:t>1.7.2013</a:t>
            </a:r>
          </a:p>
          <a:p>
            <a:r>
              <a:rPr lang="en-US"/>
              <a:t/>
            </a:r>
          </a:p>
          <a:p>
            <a:r>
              <a:rPr lang="en-US"/>
              <a:t>6</a:t>
            </a:r>
          </a:p>
          <a:p>
            <a:r>
              <a:rPr lang="en-US"/>
              <a:t/>
            </a:r>
          </a:p>
          <a:p>
            <a:r>
              <a:rPr lang="en-US"/>
              <a:t>‹#›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6502400"/>
            <a:ext cx="3962400" cy="341313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/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5180013" y="6502400"/>
            <a:ext cx="3962400" cy="341313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r id="{871B2431-D351-4C6E-A3CF-9DFAC0E3E050}" type="slidenum">
              <a:rPr lang="cs-CZ" smtClean="0"/>
              <a:t>‹#›</a:t>
            </a:r>
          </a:p>
        </p:txBody>
      </p:sp>
    </p:spTree>
  </p:cSld>
  <p:clrMapOvr>
    <a:masterClrMapping/>
  </p:clrMapOvr>
</p:notes>
</file>

<file path=ppt/notesSlides/notesSlide7.xml><?xml version="1.0" encoding="utf-8"?>
<p:notes xmlns:p="http://schemas.openxmlformats.org/presentationml/2006/main" xmlns:a="http://schemas.openxmlformats.org/drawingml/2006/main">
  <p:cSld>
    <p:spTree xmlns:r="http://schemas.openxmlformats.org/officeDocument/2006/relationships"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3962400" cy="3429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/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5180013" y="0"/>
            <a:ext cx="3962400" cy="3429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r id="{B7268E1E-0E44-426D-905E-8AD9B19D2182}" type="datetimeFigureOut">
              <a:rPr lang="cs-CZ" smtClean="0"/>
              <a:t>1.7.2013</a:t>
            </a:r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2857500" y="512763"/>
            <a:ext cx="3429000" cy="2566987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/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914400" y="3251200"/>
            <a:ext cx="7315200" cy="3081338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r>
              <a:rPr lang="en-US"/>
              <a:t>1.7.2013</a:t>
            </a:r>
          </a:p>
          <a:p>
            <a:r>
              <a:rPr lang="en-US"/>
              <a:t/>
            </a:r>
          </a:p>
          <a:p>
            <a:r>
              <a:rPr lang="en-US"/>
              <a:t>7</a:t>
            </a:r>
          </a:p>
          <a:p>
            <a:r>
              <a:rPr lang="en-US"/>
              <a:t/>
            </a:r>
          </a:p>
          <a:p>
            <a:r>
              <a:rPr lang="en-US"/>
              <a:t>‹#›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6502400"/>
            <a:ext cx="3962400" cy="341313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/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5180013" y="6502400"/>
            <a:ext cx="3962400" cy="341313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r id="{871B2431-D351-4C6E-A3CF-9DFAC0E3E050}" type="slidenum">
              <a:rPr lang="cs-CZ" smtClean="0"/>
              <a:t>‹#›</a:t>
            </a:r>
          </a:p>
        </p:txBody>
      </p:sp>
    </p:spTree>
  </p:cSld>
  <p:clrMapOvr>
    <a:masterClrMapping/>
  </p:clrMapOvr>
</p:notes>
</file>

<file path=ppt/notesSlides/notesSlide8.xml><?xml version="1.0" encoding="utf-8"?>
<p:notes xmlns:p="http://schemas.openxmlformats.org/presentationml/2006/main" xmlns:a="http://schemas.openxmlformats.org/drawingml/2006/main">
  <p:cSld>
    <p:spTree xmlns:r="http://schemas.openxmlformats.org/officeDocument/2006/relationships"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3962400" cy="3429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/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5180013" y="0"/>
            <a:ext cx="3962400" cy="3429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r id="{B7268E1E-0E44-426D-905E-8AD9B19D2182}" type="datetimeFigureOut">
              <a:rPr lang="cs-CZ" smtClean="0"/>
              <a:t>1.7.2013</a:t>
            </a:r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2857500" y="512763"/>
            <a:ext cx="3429000" cy="2566987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/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914400" y="3251200"/>
            <a:ext cx="7315200" cy="3081338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r>
              <a:rPr lang="en-US"/>
              <a:t>1.7.2013</a:t>
            </a:r>
          </a:p>
          <a:p>
            <a:r>
              <a:rPr lang="en-US"/>
              <a:t/>
            </a:r>
          </a:p>
          <a:p>
            <a:r>
              <a:rPr lang="en-US"/>
              <a:t>8</a:t>
            </a:r>
          </a:p>
          <a:p>
            <a:r>
              <a:rPr lang="en-US"/>
              <a:t/>
            </a:r>
          </a:p>
          <a:p>
            <a:r>
              <a:rPr lang="en-US"/>
              <a:t>‹#›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6502400"/>
            <a:ext cx="3962400" cy="341313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/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5180013" y="6502400"/>
            <a:ext cx="3962400" cy="341313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r id="{871B2431-D351-4C6E-A3CF-9DFAC0E3E050}" type="slidenum">
              <a:rPr lang="cs-CZ" smtClean="0"/>
              <a:t>‹#›</a:t>
            </a:r>
          </a:p>
        </p:txBody>
      </p:sp>
    </p:spTree>
  </p:cSld>
  <p:clrMapOvr>
    <a:masterClrMapping/>
  </p:clrMapOvr>
</p:notes>
</file>

<file path=ppt/notesSlides/notesSlide9.xml><?xml version="1.0" encoding="utf-8"?>
<p:notes xmlns:p="http://schemas.openxmlformats.org/presentationml/2006/main" xmlns:a="http://schemas.openxmlformats.org/drawingml/2006/main">
  <p:cSld>
    <p:spTree xmlns:r="http://schemas.openxmlformats.org/officeDocument/2006/relationships"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3962400" cy="3429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/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5180013" y="0"/>
            <a:ext cx="3962400" cy="3429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r id="{B7268E1E-0E44-426D-905E-8AD9B19D2182}" type="datetimeFigureOut">
              <a:rPr lang="cs-CZ" smtClean="0"/>
              <a:t>1.7.2013</a:t>
            </a:r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2857500" y="512763"/>
            <a:ext cx="3429000" cy="2566987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/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914400" y="3251200"/>
            <a:ext cx="7315200" cy="3081338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r>
              <a:rPr lang="en-US"/>
              <a:t>1.7.2013</a:t>
            </a:r>
          </a:p>
          <a:p>
            <a:r>
              <a:rPr lang="en-US"/>
              <a:t/>
            </a:r>
          </a:p>
          <a:p>
            <a:r>
              <a:rPr lang="en-US"/>
              <a:t>9</a:t>
            </a:r>
          </a:p>
          <a:p>
            <a:r>
              <a:rPr lang="en-US"/>
              <a:t/>
            </a:r>
          </a:p>
          <a:p>
            <a:r>
              <a:rPr lang="en-US"/>
              <a:t>‹#›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6502400"/>
            <a:ext cx="3962400" cy="341313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/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5180013" y="6502400"/>
            <a:ext cx="3962400" cy="341313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r id="{871B2431-D351-4C6E-A3CF-9DFAC0E3E050}" type="slidenum">
              <a:rPr lang="cs-CZ" smtClean="0"/>
              <a:t>‹#›</a:t>
            </a:r>
          </a:p>
        </p:txBody>
      </p:sp>
    </p:spTree>
  </p:cSld>
  <p:clrMapOvr>
    <a:masterClrMapping/>
  </p:clrMapOvr>
</p:notes>
</file>

<file path=ppt/slideLayouts/_rels/slideLayout1.xml.rels><?xml version="1.0" encoding="UTF-8" standalone="yes"?><Relationships xmlns="http://schemas.openxmlformats.org/package/2006/relationships"><Relationship Id="rId1" Target="../slideMasters/slideMaster1.xml" Type="http://schemas.openxmlformats.org/officeDocument/2006/relationships/slideMaster"/></Relationships>
</file>

<file path=ppt/slideLayouts/_rels/slideLayout2.xml.rels><?xml version="1.0" encoding="UTF-8" standalone="yes"?><Relationships xmlns="http://schemas.openxmlformats.org/package/2006/relationships"><Relationship Id="rId1" Target="../slideMasters/slideMaster1.xml" Type="http://schemas.openxmlformats.org/officeDocument/2006/relationships/slideMaster"/></Relationships>
</file>

<file path=ppt/slideLayouts/_rels/slideLayout3.xml.rels><?xml version="1.0" encoding="UTF-8" standalone="yes"?><Relationships xmlns="http://schemas.openxmlformats.org/package/2006/relationships"><Relationship Id="rId1" Target="../slideMasters/slideMaster1.xml" Type="http://schemas.openxmlformats.org/officeDocument/2006/relationships/slideMaster"/></Relationships>
</file>

<file path=ppt/slideLayouts/_rels/slideLayout4.xml.rels><?xml version="1.0" encoding="UTF-8" standalone="yes"?><Relationships xmlns="http://schemas.openxmlformats.org/package/2006/relationships"><Relationship Id="rId1" Target="../slideMasters/slideMaster1.xml" Type="http://schemas.openxmlformats.org/officeDocument/2006/relationships/slideMaster"/></Relationships>
</file>

<file path=ppt/slideLayouts/_rels/slideLayout5.xml.rels><?xml version="1.0" encoding="UTF-8" standalone="yes"?><Relationships xmlns="http://schemas.openxmlformats.org/package/2006/relationships"><Relationship Id="rId1" Target="../slideMasters/slideMaster1.xml" Type="http://schemas.openxmlformats.org/officeDocument/2006/relationships/slideMaster"/></Relationships>
</file>

<file path=ppt/slideLayouts/_rels/slideLayout6.xml.rels><?xml version="1.0" encoding="UTF-8" standalone="yes"?><Relationships xmlns="http://schemas.openxmlformats.org/package/2006/relationships"><Relationship Id="rId1" Target="../slideMasters/slideMaster1.xml" Type="http://schemas.openxmlformats.org/officeDocument/2006/relationships/slideMaster"/></Relationships>
</file>

<file path=ppt/slideLayouts/_rels/slideLayout7.xml.rels><?xml version="1.0" encoding="UTF-8" standalone="yes"?><Relationships xmlns="http://schemas.openxmlformats.org/package/2006/relationships"><Relationship Id="rId1" Target="../slideMasters/slideMaster1.xml" Type="http://schemas.openxmlformats.org/officeDocument/2006/relationships/slideMaster"/></Relationships>
</file>

<file path=ppt/slideLayouts/_rels/slideLayout8.xml.rels><?xml version="1.0" encoding="UTF-8" standalone="yes"?><Relationships xmlns="http://schemas.openxmlformats.org/package/2006/relationships"><Relationship Id="rId1" Target="../slideMasters/slideMaster1.xml" Type="http://schemas.openxmlformats.org/officeDocument/2006/relationships/slideMaster"/></Relationships>
</file>

<file path=ppt/slideLayouts/_rels/slideLayout9.xml.rels><?xml version="1.0" encoding="UTF-8" standalone="yes"?><Relationships xmlns="http://schemas.openxmlformats.org/package/2006/relationships"><Relationship Id="rId1" Target="../slideMasters/slideMaster1.xml" Type="http://schemas.openxmlformats.org/officeDocument/2006/relationships/slideMaster"/></Relationships>
</file>

<file path=ppt/slideLayouts/_rels/slideLayout10.xml.rels><?xml version="1.0" encoding="UTF-8" standalone="yes"?><Relationships xmlns="http://schemas.openxmlformats.org/package/2006/relationships"><Relationship Id="rId1" Target="../slideMasters/slideMaster1.xml" Type="http://schemas.openxmlformats.org/officeDocument/2006/relationships/slideMaster"/></Relationships>
</file>

<file path=ppt/slideLayouts/_rels/slideLayout11.xml.rels><?xml version="1.0" encoding="UTF-8" standalone="yes"?><Relationships xmlns="http://schemas.openxmlformats.org/package/2006/relationships"><Relationship Id="rId1" Target="../slideMasters/slideMaster1.xml" Type="http://schemas.openxmlformats.org/officeDocument/2006/relationships/slideMaster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Masters/_rels/slideMaster1.xml.rels><?xml version="1.0" encoding="UTF-8" standalone="yes"?><Relationships xmlns="http://schemas.openxmlformats.org/package/2006/relationships"><Relationship Id="rId1" Target="../slideLayouts/slideLayout1.xml" Type="http://schemas.openxmlformats.org/officeDocument/2006/relationships/slideLayout"/><Relationship Id="rId10" Target="../slideLayouts/slideLayout10.xml" Type="http://schemas.openxmlformats.org/officeDocument/2006/relationships/slideLayout"/><Relationship Id="rId11" Target="../slideLayouts/slideLayout11.xml" Type="http://schemas.openxmlformats.org/officeDocument/2006/relationships/slideLayout"/><Relationship Id="rId12" Target="../theme/theme1.xml" Type="http://schemas.openxmlformats.org/officeDocument/2006/relationships/theme"/><Relationship Id="rId2" Target="../slideLayouts/slideLayout2.xml" Type="http://schemas.openxmlformats.org/officeDocument/2006/relationships/slideLayout"/><Relationship Id="rId3" Target="../slideLayouts/slideLayout3.xml" Type="http://schemas.openxmlformats.org/officeDocument/2006/relationships/slideLayout"/><Relationship Id="rId4" Target="../slideLayouts/slideLayout4.xml" Type="http://schemas.openxmlformats.org/officeDocument/2006/relationships/slideLayout"/><Relationship Id="rId5" Target="../slideLayouts/slideLayout5.xml" Type="http://schemas.openxmlformats.org/officeDocument/2006/relationships/slideLayout"/><Relationship Id="rId6" Target="../slideLayouts/slideLayout6.xml" Type="http://schemas.openxmlformats.org/officeDocument/2006/relationships/slideLayout"/><Relationship Id="rId7" Target="../slideLayouts/slideLayout7.xml" Type="http://schemas.openxmlformats.org/officeDocument/2006/relationships/slideLayout"/><Relationship Id="rId8" Target="../slideLayouts/slideLayout8.xml" Type="http://schemas.openxmlformats.org/officeDocument/2006/relationships/slideLayout"/><Relationship Id="rId9" Target="../slideLayouts/slideLayout9.xml" Type="http://schemas.openxmlformats.org/officeDocument/2006/relationships/slideLayout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 smtClean="0"/>
              <a:pPr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<Relationships xmlns="http://schemas.openxmlformats.org/package/2006/relationships"><Relationship Id="rId1" Target="../slideLayouts/slideLayout7.xml" Type="http://schemas.openxmlformats.org/officeDocument/2006/relationships/slideLayout"/><Relationship Id="rId2" Target="../notesSlides/notesSlide1.xml" Type="http://schemas.openxmlformats.org/officeDocument/2006/relationships/notesSlide"/><Relationship Id="rId3" Target="../media/image1.png" Type="http://schemas.openxmlformats.org/officeDocument/2006/relationships/image"/><Relationship Id="rId4" Target="https://gamma.app/?utm_source=made-with-gamma" TargetMode="External" Type="http://schemas.openxmlformats.org/officeDocument/2006/relationships/hyperlink"/><Relationship Id="rId5" Target="../media/image2.png" Type="http://schemas.openxmlformats.org/officeDocument/2006/relationships/image"/><Relationship Id="rId6" Target="../media/image3.jpeg" Type="http://schemas.openxmlformats.org/officeDocument/2006/relationships/image"/></Relationships>
</file>

<file path=ppt/slides/_rels/slide2.xml.rels><?xml version="1.0" encoding="UTF-8" standalone="yes"?><Relationships xmlns="http://schemas.openxmlformats.org/package/2006/relationships"><Relationship Id="rId1" Target="../slideLayouts/slideLayout7.xml" Type="http://schemas.openxmlformats.org/officeDocument/2006/relationships/slideLayout"/><Relationship Id="rId2" Target="../notesSlides/notesSlide2.xml" Type="http://schemas.openxmlformats.org/officeDocument/2006/relationships/notesSlide"/><Relationship Id="rId3" Target="../media/image1.png" Type="http://schemas.openxmlformats.org/officeDocument/2006/relationships/image"/><Relationship Id="rId4" Target="../media/image4.jpeg" Type="http://schemas.openxmlformats.org/officeDocument/2006/relationships/image"/></Relationships>
</file>

<file path=ppt/slides/_rels/slide3.xml.rels><?xml version="1.0" encoding="UTF-8" standalone="yes"?><Relationships xmlns="http://schemas.openxmlformats.org/package/2006/relationships"><Relationship Id="rId1" Target="../slideLayouts/slideLayout7.xml" Type="http://schemas.openxmlformats.org/officeDocument/2006/relationships/slideLayout"/><Relationship Id="rId2" Target="../notesSlides/notesSlide3.xml" Type="http://schemas.openxmlformats.org/officeDocument/2006/relationships/notesSlide"/><Relationship Id="rId3" Target="../media/image1.png" Type="http://schemas.openxmlformats.org/officeDocument/2006/relationships/image"/><Relationship Id="rId4" Target="../media/image5.jpeg" Type="http://schemas.openxmlformats.org/officeDocument/2006/relationships/image"/></Relationships>
</file>

<file path=ppt/slides/_rels/slide4.xml.rels><?xml version="1.0" encoding="UTF-8" standalone="yes"?><Relationships xmlns="http://schemas.openxmlformats.org/package/2006/relationships"><Relationship Id="rId1" Target="../slideLayouts/slideLayout7.xml" Type="http://schemas.openxmlformats.org/officeDocument/2006/relationships/slideLayout"/><Relationship Id="rId10" Target="../media/image12.png" Type="http://schemas.openxmlformats.org/officeDocument/2006/relationships/image"/><Relationship Id="rId11" Target="../media/image13.svg" Type="http://schemas.openxmlformats.org/officeDocument/2006/relationships/image"/><Relationship Id="rId2" Target="../notesSlides/notesSlide4.xml" Type="http://schemas.openxmlformats.org/officeDocument/2006/relationships/notesSlide"/><Relationship Id="rId3" Target="../media/image1.png" Type="http://schemas.openxmlformats.org/officeDocument/2006/relationships/image"/><Relationship Id="rId4" Target="../media/image6.png" Type="http://schemas.openxmlformats.org/officeDocument/2006/relationships/image"/><Relationship Id="rId5" Target="../media/image7.svg" Type="http://schemas.openxmlformats.org/officeDocument/2006/relationships/image"/><Relationship Id="rId6" Target="../media/image8.png" Type="http://schemas.openxmlformats.org/officeDocument/2006/relationships/image"/><Relationship Id="rId7" Target="../media/image9.svg" Type="http://schemas.openxmlformats.org/officeDocument/2006/relationships/image"/><Relationship Id="rId8" Target="../media/image10.png" Type="http://schemas.openxmlformats.org/officeDocument/2006/relationships/image"/><Relationship Id="rId9" Target="../media/image11.svg" Type="http://schemas.openxmlformats.org/officeDocument/2006/relationships/image"/></Relationships>
</file>

<file path=ppt/slides/_rels/slide5.xml.rels><?xml version="1.0" encoding="UTF-8" standalone="yes"?><Relationships xmlns="http://schemas.openxmlformats.org/package/2006/relationships"><Relationship Id="rId1" Target="../slideLayouts/slideLayout7.xml" Type="http://schemas.openxmlformats.org/officeDocument/2006/relationships/slideLayout"/><Relationship Id="rId2" Target="../notesSlides/notesSlide5.xml" Type="http://schemas.openxmlformats.org/officeDocument/2006/relationships/notesSlide"/><Relationship Id="rId3" Target="../media/image1.png" Type="http://schemas.openxmlformats.org/officeDocument/2006/relationships/image"/><Relationship Id="rId4" Target="../media/image14.jpeg" Type="http://schemas.openxmlformats.org/officeDocument/2006/relationships/image"/><Relationship Id="rId5" Target="../media/image15.png" Type="http://schemas.openxmlformats.org/officeDocument/2006/relationships/image"/><Relationship Id="rId6" Target="../media/image16.svg" Type="http://schemas.openxmlformats.org/officeDocument/2006/relationships/image"/></Relationships>
</file>

<file path=ppt/slides/_rels/slide6.xml.rels><?xml version="1.0" encoding="UTF-8" standalone="yes"?><Relationships xmlns="http://schemas.openxmlformats.org/package/2006/relationships"><Relationship Id="rId1" Target="../slideLayouts/slideLayout7.xml" Type="http://schemas.openxmlformats.org/officeDocument/2006/relationships/slideLayout"/><Relationship Id="rId2" Target="../notesSlides/notesSlide6.xml" Type="http://schemas.openxmlformats.org/officeDocument/2006/relationships/notesSlide"/><Relationship Id="rId3" Target="../media/image1.png" Type="http://schemas.openxmlformats.org/officeDocument/2006/relationships/image"/><Relationship Id="rId4" Target="https://gamma.app/?utm_source=made-with-gamma" TargetMode="External" Type="http://schemas.openxmlformats.org/officeDocument/2006/relationships/hyperlink"/><Relationship Id="rId5" Target="../media/image2.png" Type="http://schemas.openxmlformats.org/officeDocument/2006/relationships/image"/><Relationship Id="rId6" Target="../media/image17.jpeg" Type="http://schemas.openxmlformats.org/officeDocument/2006/relationships/image"/><Relationship Id="rId7" Target="../media/image18.png" Type="http://schemas.openxmlformats.org/officeDocument/2006/relationships/image"/><Relationship Id="rId8" Target="../media/image19.svg" Type="http://schemas.openxmlformats.org/officeDocument/2006/relationships/image"/></Relationships>
</file>

<file path=ppt/slides/_rels/slide7.xml.rels><?xml version="1.0" encoding="UTF-8" standalone="yes"?><Relationships xmlns="http://schemas.openxmlformats.org/package/2006/relationships"><Relationship Id="rId1" Target="../slideLayouts/slideLayout7.xml" Type="http://schemas.openxmlformats.org/officeDocument/2006/relationships/slideLayout"/><Relationship Id="rId2" Target="../notesSlides/notesSlide7.xml" Type="http://schemas.openxmlformats.org/officeDocument/2006/relationships/notesSlide"/><Relationship Id="rId3" Target="../media/image1.png" Type="http://schemas.openxmlformats.org/officeDocument/2006/relationships/image"/><Relationship Id="rId4" Target="../media/image20.jpeg" Type="http://schemas.openxmlformats.org/officeDocument/2006/relationships/image"/></Relationships>
</file>

<file path=ppt/slides/_rels/slide8.xml.rels><?xml version="1.0" encoding="UTF-8" standalone="yes"?><Relationships xmlns="http://schemas.openxmlformats.org/package/2006/relationships"><Relationship Id="rId1" Target="../slideLayouts/slideLayout7.xml" Type="http://schemas.openxmlformats.org/officeDocument/2006/relationships/slideLayout"/><Relationship Id="rId2" Target="../notesSlides/notesSlide8.xml" Type="http://schemas.openxmlformats.org/officeDocument/2006/relationships/notesSlide"/><Relationship Id="rId3" Target="../media/image1.png" Type="http://schemas.openxmlformats.org/officeDocument/2006/relationships/image"/><Relationship Id="rId4" Target="../media/image21.png" Type="http://schemas.openxmlformats.org/officeDocument/2006/relationships/image"/><Relationship Id="rId5" Target="../media/image22.png" Type="http://schemas.openxmlformats.org/officeDocument/2006/relationships/image"/><Relationship Id="rId6" Target="../media/image23.svg" Type="http://schemas.openxmlformats.org/officeDocument/2006/relationships/image"/></Relationships>
</file>

<file path=ppt/slides/_rels/slide9.xml.rels><?xml version="1.0" encoding="UTF-8" standalone="yes"?><Relationships xmlns="http://schemas.openxmlformats.org/package/2006/relationships"><Relationship Id="rId1" Target="../slideLayouts/slideLayout7.xml" Type="http://schemas.openxmlformats.org/officeDocument/2006/relationships/slideLayout"/><Relationship Id="rId2" Target="../notesSlides/notesSlide9.xml" Type="http://schemas.openxmlformats.org/officeDocument/2006/relationships/notesSlide"/><Relationship Id="rId3" Target="../media/image1.png" Type="http://schemas.openxmlformats.org/officeDocument/2006/relationships/image"/><Relationship Id="rId4" Target="../media/image24.jpeg" Type="http://schemas.openxmlformats.org/officeDocument/2006/relationships/image"/><Relationship Id="rId5" Target="../media/image15.png" Type="http://schemas.openxmlformats.org/officeDocument/2006/relationships/image"/><Relationship Id="rId6" Target="../media/image16.svg" Type="http://schemas.openxmlformats.org/officeDocument/2006/relationships/image"/></Relationships>
</file>

<file path=ppt/slides/_rels/slide10.xml.rels><?xml version="1.0" encoding="UTF-8" standalone="yes"?><Relationships xmlns="http://schemas.openxmlformats.org/package/2006/relationships"><Relationship Id="rId1" Target="../slideLayouts/slideLayout7.xml" Type="http://schemas.openxmlformats.org/officeDocument/2006/relationships/slideLayout"/><Relationship Id="rId2" Target="../media/image25.jpeg" Type="http://schemas.openxmlformats.org/officeDocument/2006/relationships/image"/><Relationship Id="rId3" Target="../media/image26.png" Type="http://schemas.openxmlformats.org/officeDocument/2006/relationships/image"/><Relationship Id="rId4" Target="../media/image27.svg" Type="http://schemas.openxmlformats.org/officeDocument/2006/relationships/image"/></Relationships>
</file>

<file path=ppt/slides/slide1.xml><?xml version="1.0" encoding="utf-8"?>
<p:sld xmlns:p="http://schemas.openxmlformats.org/presentationml/2006/main" xmlns:a="http://schemas.openxmlformats.org/drawingml/2006/main" xmlns:r="http://schemas.openxmlformats.org/officeDocument/2006/relationships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name="Group 2" id="2"/>
          <p:cNvGrpSpPr/>
          <p:nvPr/>
        </p:nvGrpSpPr>
        <p:grpSpPr>
          <a:xfrm rot="0">
            <a:off x="0" y="0"/>
            <a:ext cx="18288000" cy="10287000"/>
            <a:chOff x="0" y="0"/>
            <a:chExt cx="24384000" cy="13716000"/>
          </a:xfrm>
        </p:grpSpPr>
        <p:sp>
          <p:nvSpPr>
            <p:cNvPr name="Freeform 3" id="3" descr="preencoded.png"/>
            <p:cNvSpPr/>
            <p:nvPr/>
          </p:nvSpPr>
          <p:spPr>
            <a:xfrm flipH="false" flipV="false" rot="0">
              <a:off x="0" y="0"/>
              <a:ext cx="24384000" cy="13716000"/>
            </a:xfrm>
            <a:custGeom>
              <a:avLst/>
              <a:gdLst/>
              <a:ahLst/>
              <a:cxnLst/>
              <a:rect r="r" b="b" t="t" l="l"/>
              <a:pathLst>
                <a:path h="13716000" w="24384000">
                  <a:moveTo>
                    <a:pt x="0" y="0"/>
                  </a:moveTo>
                  <a:lnTo>
                    <a:pt x="24384000" y="0"/>
                  </a:lnTo>
                  <a:lnTo>
                    <a:pt x="24384000" y="13716000"/>
                  </a:lnTo>
                  <a:lnTo>
                    <a:pt x="0" y="13716000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3"/>
              <a:stretch>
                <a:fillRect l="0" t="0" r="0" b="0"/>
              </a:stretch>
            </a:blipFill>
          </p:spPr>
        </p:sp>
      </p:grpSp>
      <p:grpSp>
        <p:nvGrpSpPr>
          <p:cNvPr name="Group 4" id="4"/>
          <p:cNvGrpSpPr/>
          <p:nvPr/>
        </p:nvGrpSpPr>
        <p:grpSpPr>
          <a:xfrm rot="0">
            <a:off x="-4762" y="-4762"/>
            <a:ext cx="18297525" cy="10296525"/>
            <a:chOff x="0" y="0"/>
            <a:chExt cx="24396700" cy="13728700"/>
          </a:xfrm>
        </p:grpSpPr>
        <p:sp>
          <p:nvSpPr>
            <p:cNvPr name="Freeform 5" id="5"/>
            <p:cNvSpPr/>
            <p:nvPr/>
          </p:nvSpPr>
          <p:spPr>
            <a:xfrm flipH="false" flipV="false" rot="0">
              <a:off x="8509" y="8509"/>
              <a:ext cx="24384001" cy="13716001"/>
            </a:xfrm>
            <a:custGeom>
              <a:avLst/>
              <a:gdLst/>
              <a:ahLst/>
              <a:cxnLst/>
              <a:rect r="r" b="b" t="t" l="l"/>
              <a:pathLst>
                <a:path h="13716001" w="24384001">
                  <a:moveTo>
                    <a:pt x="0" y="0"/>
                  </a:moveTo>
                  <a:lnTo>
                    <a:pt x="24384001" y="0"/>
                  </a:lnTo>
                  <a:lnTo>
                    <a:pt x="24384001" y="13716001"/>
                  </a:lnTo>
                  <a:lnTo>
                    <a:pt x="0" y="13716001"/>
                  </a:lnTo>
                  <a:close/>
                </a:path>
              </a:pathLst>
            </a:custGeom>
            <a:solidFill>
              <a:srgbClr val="FFFDFA"/>
            </a:solidFill>
            <a:ln w="12700">
              <a:solidFill>
                <a:srgbClr val="000000"/>
              </a:solidFill>
            </a:ln>
          </p:spPr>
        </p:sp>
        <p:sp>
          <p:nvSpPr>
            <p:cNvPr name="Freeform 6" id="6"/>
            <p:cNvSpPr/>
            <p:nvPr/>
          </p:nvSpPr>
          <p:spPr>
            <a:xfrm flipH="false" flipV="false" rot="0">
              <a:off x="0" y="0"/>
              <a:ext cx="24401018" cy="13733018"/>
            </a:xfrm>
            <a:custGeom>
              <a:avLst/>
              <a:gdLst/>
              <a:ahLst/>
              <a:cxnLst/>
              <a:rect r="r" b="b" t="t" l="l"/>
              <a:pathLst>
                <a:path h="13733018" w="24401018">
                  <a:moveTo>
                    <a:pt x="8509" y="0"/>
                  </a:moveTo>
                  <a:lnTo>
                    <a:pt x="24392510" y="0"/>
                  </a:lnTo>
                  <a:cubicBezTo>
                    <a:pt x="24397208" y="0"/>
                    <a:pt x="24401018" y="3810"/>
                    <a:pt x="24401018" y="8509"/>
                  </a:cubicBezTo>
                  <a:lnTo>
                    <a:pt x="24401018" y="13724510"/>
                  </a:lnTo>
                  <a:cubicBezTo>
                    <a:pt x="24401018" y="13729208"/>
                    <a:pt x="24397208" y="13733018"/>
                    <a:pt x="24392510" y="13733018"/>
                  </a:cubicBezTo>
                  <a:lnTo>
                    <a:pt x="8509" y="13733018"/>
                  </a:lnTo>
                  <a:cubicBezTo>
                    <a:pt x="3810" y="13733018"/>
                    <a:pt x="0" y="13729208"/>
                    <a:pt x="0" y="13724510"/>
                  </a:cubicBezTo>
                  <a:lnTo>
                    <a:pt x="0" y="8509"/>
                  </a:lnTo>
                  <a:cubicBezTo>
                    <a:pt x="0" y="3810"/>
                    <a:pt x="3810" y="0"/>
                    <a:pt x="8509" y="0"/>
                  </a:cubicBezTo>
                  <a:moveTo>
                    <a:pt x="8509" y="16891"/>
                  </a:moveTo>
                  <a:lnTo>
                    <a:pt x="8509" y="8509"/>
                  </a:lnTo>
                  <a:lnTo>
                    <a:pt x="17018" y="8509"/>
                  </a:lnTo>
                  <a:lnTo>
                    <a:pt x="17018" y="13724510"/>
                  </a:lnTo>
                  <a:lnTo>
                    <a:pt x="8509" y="13724510"/>
                  </a:lnTo>
                  <a:lnTo>
                    <a:pt x="8509" y="13716000"/>
                  </a:lnTo>
                  <a:lnTo>
                    <a:pt x="24392510" y="13716000"/>
                  </a:lnTo>
                  <a:lnTo>
                    <a:pt x="24392510" y="13724510"/>
                  </a:lnTo>
                  <a:lnTo>
                    <a:pt x="24384000" y="13724510"/>
                  </a:lnTo>
                  <a:lnTo>
                    <a:pt x="24384000" y="8509"/>
                  </a:lnTo>
                  <a:lnTo>
                    <a:pt x="24392510" y="8509"/>
                  </a:lnTo>
                  <a:lnTo>
                    <a:pt x="24392510" y="17018"/>
                  </a:lnTo>
                  <a:lnTo>
                    <a:pt x="8509" y="17018"/>
                  </a:lnTo>
                  <a:close/>
                </a:path>
              </a:pathLst>
            </a:custGeom>
            <a:solidFill>
              <a:srgbClr val="000000"/>
            </a:solidFill>
            <a:ln w="12700">
              <a:solidFill>
                <a:srgbClr val="000000"/>
              </a:solidFill>
            </a:ln>
          </p:spPr>
        </p:sp>
      </p:grpSp>
      <p:grpSp>
        <p:nvGrpSpPr>
          <p:cNvPr name="Group 7" id="7"/>
          <p:cNvGrpSpPr/>
          <p:nvPr/>
        </p:nvGrpSpPr>
        <p:grpSpPr>
          <a:xfrm rot="0">
            <a:off x="16049019" y="9686925"/>
            <a:ext cx="2153221" cy="514350"/>
            <a:chOff x="0" y="0"/>
            <a:chExt cx="2870962" cy="685800"/>
          </a:xfrm>
        </p:grpSpPr>
        <p:sp>
          <p:nvSpPr>
            <p:cNvPr name="Freeform 8" id="8" descr="preencoded.png">
              <a:hlinkClick r:id="rId4" tooltip="https://gamma.app/?utm_source=made-with-gamma"/>
            </p:cNvPr>
            <p:cNvSpPr/>
            <p:nvPr/>
          </p:nvSpPr>
          <p:spPr>
            <a:xfrm flipH="false" flipV="false" rot="0">
              <a:off x="0" y="0"/>
              <a:ext cx="2870962" cy="685800"/>
            </a:xfrm>
            <a:custGeom>
              <a:avLst/>
              <a:gdLst/>
              <a:ahLst/>
              <a:cxnLst/>
              <a:rect r="r" b="b" t="t" l="l"/>
              <a:pathLst>
                <a:path h="685800" w="2870962">
                  <a:moveTo>
                    <a:pt x="0" y="0"/>
                  </a:moveTo>
                  <a:lnTo>
                    <a:pt x="2870962" y="0"/>
                  </a:lnTo>
                  <a:lnTo>
                    <a:pt x="2870962" y="685800"/>
                  </a:lnTo>
                  <a:lnTo>
                    <a:pt x="0" y="685800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5"/>
              <a:stretch>
                <a:fillRect l="-82" t="0" r="-82" b="0"/>
              </a:stretch>
            </a:blipFill>
          </p:spPr>
        </p:sp>
      </p:grpSp>
      <p:grpSp>
        <p:nvGrpSpPr>
          <p:cNvPr name="Group 9" id="9"/>
          <p:cNvGrpSpPr/>
          <p:nvPr/>
        </p:nvGrpSpPr>
        <p:grpSpPr>
          <a:xfrm rot="0">
            <a:off x="11191482" y="-85725"/>
            <a:ext cx="7096518" cy="10644778"/>
            <a:chOff x="0" y="0"/>
            <a:chExt cx="9462024" cy="14193037"/>
          </a:xfrm>
        </p:grpSpPr>
        <p:sp>
          <p:nvSpPr>
            <p:cNvPr name="Freeform 10" id="10"/>
            <p:cNvSpPr/>
            <p:nvPr/>
          </p:nvSpPr>
          <p:spPr>
            <a:xfrm flipH="false" flipV="false" rot="0">
              <a:off x="0" y="0"/>
              <a:ext cx="9462008" cy="14193013"/>
            </a:xfrm>
            <a:custGeom>
              <a:avLst/>
              <a:gdLst/>
              <a:ahLst/>
              <a:cxnLst/>
              <a:rect r="r" b="b" t="t" l="l"/>
              <a:pathLst>
                <a:path h="14193013" w="9462008">
                  <a:moveTo>
                    <a:pt x="0" y="0"/>
                  </a:moveTo>
                  <a:lnTo>
                    <a:pt x="9462008" y="0"/>
                  </a:lnTo>
                  <a:lnTo>
                    <a:pt x="9462008" y="14193013"/>
                  </a:lnTo>
                  <a:lnTo>
                    <a:pt x="0" y="14193013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6"/>
              <a:stretch>
                <a:fillRect l="-62500" t="0" r="-62500" b="0"/>
              </a:stretch>
            </a:blipFill>
          </p:spPr>
        </p:sp>
      </p:grpSp>
      <p:sp>
        <p:nvSpPr>
          <p:cNvPr name="TextBox 11" id="11"/>
          <p:cNvSpPr txBox="true"/>
          <p:nvPr/>
        </p:nvSpPr>
        <p:spPr>
          <a:xfrm rot="0">
            <a:off x="992238" y="2687728"/>
            <a:ext cx="9445526" cy="3324043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l">
              <a:lnSpc>
                <a:spcPts val="8549"/>
              </a:lnSpc>
            </a:pPr>
            <a:r>
              <a:rPr lang="en-US" sz="6873" b="true">
                <a:solidFill>
                  <a:srgbClr val="5C4E3D"/>
                </a:solidFill>
                <a:latin typeface="Times New Roman Bold"/>
                <a:ea typeface="Times New Roman Bold"/>
                <a:cs typeface="Times New Roman Bold"/>
                <a:sym typeface="Times New Roman Bold"/>
              </a:rPr>
              <a:t>Digital Skills for Personal &amp; Professional Growth</a:t>
            </a:r>
          </a:p>
        </p:txBody>
      </p:sp>
      <p:sp>
        <p:nvSpPr>
          <p:cNvPr name="TextBox 12" id="12"/>
          <p:cNvSpPr txBox="true"/>
          <p:nvPr/>
        </p:nvSpPr>
        <p:spPr>
          <a:xfrm rot="0">
            <a:off x="1319394" y="6049913"/>
            <a:ext cx="9445526" cy="2158581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l">
              <a:lnSpc>
                <a:spcPts val="5378"/>
              </a:lnSpc>
            </a:pPr>
            <a:r>
              <a:rPr lang="en-US" sz="3336" b="true">
                <a:solidFill>
                  <a:srgbClr val="454240"/>
                </a:solidFill>
                <a:latin typeface="Times New Roman Bold"/>
                <a:ea typeface="Times New Roman Bold"/>
                <a:cs typeface="Times New Roman Bold"/>
                <a:sym typeface="Times New Roman Bold"/>
              </a:rPr>
              <a:t>Reflective Presentation (Task 4) </a:t>
            </a:r>
          </a:p>
          <a:p>
            <a:pPr algn="l">
              <a:lnSpc>
                <a:spcPts val="5378"/>
              </a:lnSpc>
            </a:pPr>
            <a:r>
              <a:rPr lang="en-US" sz="3336" b="true">
                <a:solidFill>
                  <a:srgbClr val="454240"/>
                </a:solidFill>
                <a:latin typeface="Times New Roman Bold"/>
                <a:ea typeface="Times New Roman Bold"/>
                <a:cs typeface="Times New Roman Bold"/>
                <a:sym typeface="Times New Roman Bold"/>
              </a:rPr>
              <a:t>Student Name: </a:t>
            </a:r>
          </a:p>
          <a:p>
            <a:pPr algn="l">
              <a:lnSpc>
                <a:spcPts val="5382"/>
              </a:lnSpc>
            </a:pPr>
            <a:r>
              <a:rPr lang="en-US" sz="3336" b="true">
                <a:solidFill>
                  <a:srgbClr val="454240"/>
                </a:solidFill>
                <a:latin typeface="Times New Roman Bold"/>
                <a:ea typeface="Times New Roman Bold"/>
                <a:cs typeface="Times New Roman Bold"/>
                <a:sym typeface="Times New Roman Bold"/>
              </a:rPr>
              <a:t>Student ID:</a:t>
            </a:r>
          </a:p>
        </p:txBody>
      </p:sp>
    </p:spTree>
  </p:cSld>
  <p:clrMapOvr>
    <a:masterClrMapping/>
  </p:clrMapOvr>
</p:sld>
</file>

<file path=ppt/slides/slide2.xml><?xml version="1.0" encoding="utf-8"?>
<p:sld xmlns:p="http://schemas.openxmlformats.org/presentationml/2006/main" xmlns:a="http://schemas.openxmlformats.org/drawingml/2006/main" xmlns:r="http://schemas.openxmlformats.org/officeDocument/2006/relationships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name="Group 2" id="2"/>
          <p:cNvGrpSpPr/>
          <p:nvPr/>
        </p:nvGrpSpPr>
        <p:grpSpPr>
          <a:xfrm rot="0">
            <a:off x="0" y="0"/>
            <a:ext cx="18288000" cy="10287000"/>
            <a:chOff x="0" y="0"/>
            <a:chExt cx="24384000" cy="13716000"/>
          </a:xfrm>
        </p:grpSpPr>
        <p:sp>
          <p:nvSpPr>
            <p:cNvPr name="Freeform 3" id="3" descr="preencoded.png"/>
            <p:cNvSpPr/>
            <p:nvPr/>
          </p:nvSpPr>
          <p:spPr>
            <a:xfrm flipH="false" flipV="false" rot="0">
              <a:off x="0" y="0"/>
              <a:ext cx="24384000" cy="13716000"/>
            </a:xfrm>
            <a:custGeom>
              <a:avLst/>
              <a:gdLst/>
              <a:ahLst/>
              <a:cxnLst/>
              <a:rect r="r" b="b" t="t" l="l"/>
              <a:pathLst>
                <a:path h="13716000" w="24384000">
                  <a:moveTo>
                    <a:pt x="0" y="0"/>
                  </a:moveTo>
                  <a:lnTo>
                    <a:pt x="24384000" y="0"/>
                  </a:lnTo>
                  <a:lnTo>
                    <a:pt x="24384000" y="13716000"/>
                  </a:lnTo>
                  <a:lnTo>
                    <a:pt x="0" y="13716000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3"/>
              <a:stretch>
                <a:fillRect l="0" t="0" r="0" b="0"/>
              </a:stretch>
            </a:blipFill>
          </p:spPr>
        </p:sp>
      </p:grpSp>
      <p:grpSp>
        <p:nvGrpSpPr>
          <p:cNvPr name="Group 4" id="4"/>
          <p:cNvGrpSpPr/>
          <p:nvPr/>
        </p:nvGrpSpPr>
        <p:grpSpPr>
          <a:xfrm rot="0">
            <a:off x="-4762" y="-4762"/>
            <a:ext cx="18297525" cy="10296525"/>
            <a:chOff x="0" y="0"/>
            <a:chExt cx="24396700" cy="13728700"/>
          </a:xfrm>
        </p:grpSpPr>
        <p:sp>
          <p:nvSpPr>
            <p:cNvPr name="Freeform 5" id="5"/>
            <p:cNvSpPr/>
            <p:nvPr/>
          </p:nvSpPr>
          <p:spPr>
            <a:xfrm flipH="false" flipV="false" rot="0">
              <a:off x="8509" y="8509"/>
              <a:ext cx="24384001" cy="13716001"/>
            </a:xfrm>
            <a:custGeom>
              <a:avLst/>
              <a:gdLst/>
              <a:ahLst/>
              <a:cxnLst/>
              <a:rect r="r" b="b" t="t" l="l"/>
              <a:pathLst>
                <a:path h="13716001" w="24384001">
                  <a:moveTo>
                    <a:pt x="0" y="0"/>
                  </a:moveTo>
                  <a:lnTo>
                    <a:pt x="24384001" y="0"/>
                  </a:lnTo>
                  <a:lnTo>
                    <a:pt x="24384001" y="13716001"/>
                  </a:lnTo>
                  <a:lnTo>
                    <a:pt x="0" y="13716001"/>
                  </a:lnTo>
                  <a:close/>
                </a:path>
              </a:pathLst>
            </a:custGeom>
            <a:solidFill>
              <a:srgbClr val="FFFDFA"/>
            </a:solidFill>
            <a:ln w="12700">
              <a:solidFill>
                <a:srgbClr val="000000"/>
              </a:solidFill>
            </a:ln>
          </p:spPr>
        </p:sp>
        <p:sp>
          <p:nvSpPr>
            <p:cNvPr name="Freeform 6" id="6"/>
            <p:cNvSpPr/>
            <p:nvPr/>
          </p:nvSpPr>
          <p:spPr>
            <a:xfrm flipH="false" flipV="false" rot="0">
              <a:off x="0" y="0"/>
              <a:ext cx="24401018" cy="13733018"/>
            </a:xfrm>
            <a:custGeom>
              <a:avLst/>
              <a:gdLst/>
              <a:ahLst/>
              <a:cxnLst/>
              <a:rect r="r" b="b" t="t" l="l"/>
              <a:pathLst>
                <a:path h="13733018" w="24401018">
                  <a:moveTo>
                    <a:pt x="8509" y="0"/>
                  </a:moveTo>
                  <a:lnTo>
                    <a:pt x="24392510" y="0"/>
                  </a:lnTo>
                  <a:cubicBezTo>
                    <a:pt x="24397208" y="0"/>
                    <a:pt x="24401018" y="3810"/>
                    <a:pt x="24401018" y="8509"/>
                  </a:cubicBezTo>
                  <a:lnTo>
                    <a:pt x="24401018" y="13724510"/>
                  </a:lnTo>
                  <a:cubicBezTo>
                    <a:pt x="24401018" y="13729208"/>
                    <a:pt x="24397208" y="13733018"/>
                    <a:pt x="24392510" y="13733018"/>
                  </a:cubicBezTo>
                  <a:lnTo>
                    <a:pt x="8509" y="13733018"/>
                  </a:lnTo>
                  <a:cubicBezTo>
                    <a:pt x="3810" y="13733018"/>
                    <a:pt x="0" y="13729208"/>
                    <a:pt x="0" y="13724510"/>
                  </a:cubicBezTo>
                  <a:lnTo>
                    <a:pt x="0" y="8509"/>
                  </a:lnTo>
                  <a:cubicBezTo>
                    <a:pt x="0" y="3810"/>
                    <a:pt x="3810" y="0"/>
                    <a:pt x="8509" y="0"/>
                  </a:cubicBezTo>
                  <a:moveTo>
                    <a:pt x="8509" y="16891"/>
                  </a:moveTo>
                  <a:lnTo>
                    <a:pt x="8509" y="8509"/>
                  </a:lnTo>
                  <a:lnTo>
                    <a:pt x="17018" y="8509"/>
                  </a:lnTo>
                  <a:lnTo>
                    <a:pt x="17018" y="13724510"/>
                  </a:lnTo>
                  <a:lnTo>
                    <a:pt x="8509" y="13724510"/>
                  </a:lnTo>
                  <a:lnTo>
                    <a:pt x="8509" y="13716000"/>
                  </a:lnTo>
                  <a:lnTo>
                    <a:pt x="24392510" y="13716000"/>
                  </a:lnTo>
                  <a:lnTo>
                    <a:pt x="24392510" y="13724510"/>
                  </a:lnTo>
                  <a:lnTo>
                    <a:pt x="24384000" y="13724510"/>
                  </a:lnTo>
                  <a:lnTo>
                    <a:pt x="24384000" y="8509"/>
                  </a:lnTo>
                  <a:lnTo>
                    <a:pt x="24392510" y="8509"/>
                  </a:lnTo>
                  <a:lnTo>
                    <a:pt x="24392510" y="17018"/>
                  </a:lnTo>
                  <a:lnTo>
                    <a:pt x="8509" y="17018"/>
                  </a:lnTo>
                  <a:close/>
                </a:path>
              </a:pathLst>
            </a:custGeom>
            <a:solidFill>
              <a:srgbClr val="000000"/>
            </a:solidFill>
            <a:ln w="12700">
              <a:solidFill>
                <a:srgbClr val="000000"/>
              </a:solidFill>
            </a:ln>
          </p:spPr>
        </p:sp>
      </p:grpSp>
      <p:grpSp>
        <p:nvGrpSpPr>
          <p:cNvPr name="Group 7" id="7"/>
          <p:cNvGrpSpPr/>
          <p:nvPr/>
        </p:nvGrpSpPr>
        <p:grpSpPr>
          <a:xfrm rot="0">
            <a:off x="-487648" y="-4530235"/>
            <a:ext cx="18914826" cy="8915400"/>
            <a:chOff x="0" y="0"/>
            <a:chExt cx="25219768" cy="11887200"/>
          </a:xfrm>
        </p:grpSpPr>
        <p:sp>
          <p:nvSpPr>
            <p:cNvPr name="Freeform 8" id="8"/>
            <p:cNvSpPr/>
            <p:nvPr/>
          </p:nvSpPr>
          <p:spPr>
            <a:xfrm flipH="false" flipV="false" rot="0">
              <a:off x="0" y="0"/>
              <a:ext cx="25219788" cy="11887200"/>
            </a:xfrm>
            <a:custGeom>
              <a:avLst/>
              <a:gdLst/>
              <a:ahLst/>
              <a:cxnLst/>
              <a:rect r="r" b="b" t="t" l="l"/>
              <a:pathLst>
                <a:path h="11887200" w="25219788">
                  <a:moveTo>
                    <a:pt x="0" y="0"/>
                  </a:moveTo>
                  <a:lnTo>
                    <a:pt x="25219788" y="0"/>
                  </a:lnTo>
                  <a:lnTo>
                    <a:pt x="25219788" y="11887200"/>
                  </a:lnTo>
                  <a:lnTo>
                    <a:pt x="0" y="11887200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4"/>
              <a:stretch>
                <a:fillRect l="0" t="-21515" r="0" b="-21515"/>
              </a:stretch>
            </a:blipFill>
          </p:spPr>
        </p:sp>
      </p:grpSp>
      <p:sp>
        <p:nvSpPr>
          <p:cNvPr name="TextBox 9" id="9"/>
          <p:cNvSpPr txBox="true"/>
          <p:nvPr/>
        </p:nvSpPr>
        <p:spPr>
          <a:xfrm rot="0">
            <a:off x="1282926" y="4699278"/>
            <a:ext cx="7015162" cy="932195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l">
              <a:lnSpc>
                <a:spcPts val="6684"/>
              </a:lnSpc>
            </a:pPr>
            <a:r>
              <a:rPr lang="en-US" sz="5374" b="true">
                <a:solidFill>
                  <a:srgbClr val="5C4E3D"/>
                </a:solidFill>
                <a:latin typeface="Times New Roman Bold"/>
                <a:ea typeface="Times New Roman Bold"/>
                <a:cs typeface="Times New Roman Bold"/>
                <a:sym typeface="Times New Roman Bold"/>
              </a:rPr>
              <a:t>Introduction &amp; Purpose</a:t>
            </a:r>
          </a:p>
        </p:txBody>
      </p:sp>
      <p:sp>
        <p:nvSpPr>
          <p:cNvPr name="TextBox 10" id="10"/>
          <p:cNvSpPr txBox="true"/>
          <p:nvPr/>
        </p:nvSpPr>
        <p:spPr>
          <a:xfrm rot="0">
            <a:off x="1282926" y="5665548"/>
            <a:ext cx="16303526" cy="3202102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l" marL="536555" indent="-178852" lvl="2">
              <a:lnSpc>
                <a:spcPts val="5145"/>
              </a:lnSpc>
              <a:buFont typeface="Arial"/>
              <a:buChar char="⚬"/>
            </a:pPr>
            <a:r>
              <a:rPr lang="en-US" sz="2736">
                <a:solidFill>
                  <a:srgbClr val="454240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This module enhanced my digital literacy, working, and employability skills.</a:t>
            </a:r>
          </a:p>
          <a:p>
            <a:pPr algn="l" marL="536555" indent="-178852" lvl="2">
              <a:lnSpc>
                <a:spcPts val="5145"/>
              </a:lnSpc>
              <a:buFont typeface="Arial"/>
              <a:buChar char="⚬"/>
            </a:pPr>
            <a:r>
              <a:rPr lang="en-US" sz="2736">
                <a:solidFill>
                  <a:srgbClr val="454240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One of the 21st-century competencies is digital literacy that allows people to cope with complex digital environments.</a:t>
            </a:r>
          </a:p>
          <a:p>
            <a:pPr algn="l" marL="536555" indent="-178852" lvl="2">
              <a:lnSpc>
                <a:spcPts val="5145"/>
              </a:lnSpc>
              <a:buFont typeface="Arial"/>
              <a:buChar char="⚬"/>
            </a:pPr>
            <a:r>
              <a:rPr lang="en-US" sz="2736">
                <a:solidFill>
                  <a:srgbClr val="454240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Purpose: Critically reflect my learning in terms of T1, T2, T3 and weekly learning.</a:t>
            </a:r>
          </a:p>
          <a:p>
            <a:pPr algn="l" marL="536643" indent="-178881" lvl="2">
              <a:lnSpc>
                <a:spcPts val="5145"/>
              </a:lnSpc>
              <a:buFont typeface="Arial"/>
              <a:buChar char="⚬"/>
            </a:pPr>
            <a:r>
              <a:rPr lang="en-US" sz="2736">
                <a:solidFill>
                  <a:srgbClr val="454240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Pay attention to the ways through which these competencies changed my school practice and future career.</a:t>
            </a:r>
          </a:p>
        </p:txBody>
      </p:sp>
    </p:spTree>
  </p:cSld>
  <p:clrMapOvr>
    <a:masterClrMapping/>
  </p:clrMapOvr>
</p:sld>
</file>

<file path=ppt/slides/slide3.xml><?xml version="1.0" encoding="utf-8"?>
<p:sld xmlns:p="http://schemas.openxmlformats.org/presentationml/2006/main" xmlns:a="http://schemas.openxmlformats.org/drawingml/2006/main" xmlns:r="http://schemas.openxmlformats.org/officeDocument/2006/relationships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name="Group 2" id="2"/>
          <p:cNvGrpSpPr/>
          <p:nvPr/>
        </p:nvGrpSpPr>
        <p:grpSpPr>
          <a:xfrm rot="0">
            <a:off x="0" y="0"/>
            <a:ext cx="18288000" cy="10287000"/>
            <a:chOff x="0" y="0"/>
            <a:chExt cx="24384000" cy="13716000"/>
          </a:xfrm>
        </p:grpSpPr>
        <p:sp>
          <p:nvSpPr>
            <p:cNvPr name="Freeform 3" id="3" descr="preencoded.png"/>
            <p:cNvSpPr/>
            <p:nvPr/>
          </p:nvSpPr>
          <p:spPr>
            <a:xfrm flipH="false" flipV="false" rot="0">
              <a:off x="0" y="0"/>
              <a:ext cx="24384000" cy="13716000"/>
            </a:xfrm>
            <a:custGeom>
              <a:avLst/>
              <a:gdLst/>
              <a:ahLst/>
              <a:cxnLst/>
              <a:rect r="r" b="b" t="t" l="l"/>
              <a:pathLst>
                <a:path h="13716000" w="24384000">
                  <a:moveTo>
                    <a:pt x="0" y="0"/>
                  </a:moveTo>
                  <a:lnTo>
                    <a:pt x="24384000" y="0"/>
                  </a:lnTo>
                  <a:lnTo>
                    <a:pt x="24384000" y="13716000"/>
                  </a:lnTo>
                  <a:lnTo>
                    <a:pt x="0" y="13716000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3"/>
              <a:stretch>
                <a:fillRect l="0" t="0" r="0" b="0"/>
              </a:stretch>
            </a:blipFill>
          </p:spPr>
        </p:sp>
      </p:grpSp>
      <p:grpSp>
        <p:nvGrpSpPr>
          <p:cNvPr name="Group 4" id="4"/>
          <p:cNvGrpSpPr/>
          <p:nvPr/>
        </p:nvGrpSpPr>
        <p:grpSpPr>
          <a:xfrm rot="0">
            <a:off x="-4762" y="-4762"/>
            <a:ext cx="18297525" cy="10296525"/>
            <a:chOff x="0" y="0"/>
            <a:chExt cx="24396700" cy="13728700"/>
          </a:xfrm>
        </p:grpSpPr>
        <p:sp>
          <p:nvSpPr>
            <p:cNvPr name="Freeform 5" id="5"/>
            <p:cNvSpPr/>
            <p:nvPr/>
          </p:nvSpPr>
          <p:spPr>
            <a:xfrm flipH="false" flipV="false" rot="0">
              <a:off x="8509" y="8509"/>
              <a:ext cx="24384001" cy="13716001"/>
            </a:xfrm>
            <a:custGeom>
              <a:avLst/>
              <a:gdLst/>
              <a:ahLst/>
              <a:cxnLst/>
              <a:rect r="r" b="b" t="t" l="l"/>
              <a:pathLst>
                <a:path h="13716001" w="24384001">
                  <a:moveTo>
                    <a:pt x="0" y="0"/>
                  </a:moveTo>
                  <a:lnTo>
                    <a:pt x="24384001" y="0"/>
                  </a:lnTo>
                  <a:lnTo>
                    <a:pt x="24384001" y="13716001"/>
                  </a:lnTo>
                  <a:lnTo>
                    <a:pt x="0" y="13716001"/>
                  </a:lnTo>
                  <a:close/>
                </a:path>
              </a:pathLst>
            </a:custGeom>
            <a:solidFill>
              <a:srgbClr val="FFFDFA"/>
            </a:solidFill>
            <a:ln w="12700">
              <a:solidFill>
                <a:srgbClr val="000000"/>
              </a:solidFill>
            </a:ln>
          </p:spPr>
        </p:sp>
        <p:sp>
          <p:nvSpPr>
            <p:cNvPr name="Freeform 6" id="6"/>
            <p:cNvSpPr/>
            <p:nvPr/>
          </p:nvSpPr>
          <p:spPr>
            <a:xfrm flipH="false" flipV="false" rot="0">
              <a:off x="0" y="0"/>
              <a:ext cx="24401018" cy="13733018"/>
            </a:xfrm>
            <a:custGeom>
              <a:avLst/>
              <a:gdLst/>
              <a:ahLst/>
              <a:cxnLst/>
              <a:rect r="r" b="b" t="t" l="l"/>
              <a:pathLst>
                <a:path h="13733018" w="24401018">
                  <a:moveTo>
                    <a:pt x="8509" y="0"/>
                  </a:moveTo>
                  <a:lnTo>
                    <a:pt x="24392510" y="0"/>
                  </a:lnTo>
                  <a:cubicBezTo>
                    <a:pt x="24397208" y="0"/>
                    <a:pt x="24401018" y="3810"/>
                    <a:pt x="24401018" y="8509"/>
                  </a:cubicBezTo>
                  <a:lnTo>
                    <a:pt x="24401018" y="13724510"/>
                  </a:lnTo>
                  <a:cubicBezTo>
                    <a:pt x="24401018" y="13729208"/>
                    <a:pt x="24397208" y="13733018"/>
                    <a:pt x="24392510" y="13733018"/>
                  </a:cubicBezTo>
                  <a:lnTo>
                    <a:pt x="8509" y="13733018"/>
                  </a:lnTo>
                  <a:cubicBezTo>
                    <a:pt x="3810" y="13733018"/>
                    <a:pt x="0" y="13729208"/>
                    <a:pt x="0" y="13724510"/>
                  </a:cubicBezTo>
                  <a:lnTo>
                    <a:pt x="0" y="8509"/>
                  </a:lnTo>
                  <a:cubicBezTo>
                    <a:pt x="0" y="3810"/>
                    <a:pt x="3810" y="0"/>
                    <a:pt x="8509" y="0"/>
                  </a:cubicBezTo>
                  <a:moveTo>
                    <a:pt x="8509" y="16891"/>
                  </a:moveTo>
                  <a:lnTo>
                    <a:pt x="8509" y="8509"/>
                  </a:lnTo>
                  <a:lnTo>
                    <a:pt x="17018" y="8509"/>
                  </a:lnTo>
                  <a:lnTo>
                    <a:pt x="17018" y="13724510"/>
                  </a:lnTo>
                  <a:lnTo>
                    <a:pt x="8509" y="13724510"/>
                  </a:lnTo>
                  <a:lnTo>
                    <a:pt x="8509" y="13716000"/>
                  </a:lnTo>
                  <a:lnTo>
                    <a:pt x="24392510" y="13716000"/>
                  </a:lnTo>
                  <a:lnTo>
                    <a:pt x="24392510" y="13724510"/>
                  </a:lnTo>
                  <a:lnTo>
                    <a:pt x="24384000" y="13724510"/>
                  </a:lnTo>
                  <a:lnTo>
                    <a:pt x="24384000" y="8509"/>
                  </a:lnTo>
                  <a:lnTo>
                    <a:pt x="24392510" y="8509"/>
                  </a:lnTo>
                  <a:lnTo>
                    <a:pt x="24392510" y="17018"/>
                  </a:lnTo>
                  <a:lnTo>
                    <a:pt x="8509" y="17018"/>
                  </a:lnTo>
                  <a:close/>
                </a:path>
              </a:pathLst>
            </a:custGeom>
            <a:solidFill>
              <a:srgbClr val="000000"/>
            </a:solidFill>
            <a:ln w="12700">
              <a:solidFill>
                <a:srgbClr val="000000"/>
              </a:solidFill>
            </a:ln>
          </p:spPr>
        </p:sp>
      </p:grpSp>
      <p:grpSp>
        <p:nvGrpSpPr>
          <p:cNvPr name="Group 7" id="7"/>
          <p:cNvGrpSpPr/>
          <p:nvPr/>
        </p:nvGrpSpPr>
        <p:grpSpPr>
          <a:xfrm rot="0">
            <a:off x="-1710417" y="-3816241"/>
            <a:ext cx="19998417" cy="8229600"/>
            <a:chOff x="0" y="0"/>
            <a:chExt cx="26664556" cy="10972800"/>
          </a:xfrm>
        </p:grpSpPr>
        <p:sp>
          <p:nvSpPr>
            <p:cNvPr name="Freeform 8" id="8"/>
            <p:cNvSpPr/>
            <p:nvPr/>
          </p:nvSpPr>
          <p:spPr>
            <a:xfrm flipH="false" flipV="false" rot="0">
              <a:off x="0" y="0"/>
              <a:ext cx="26664540" cy="10972800"/>
            </a:xfrm>
            <a:custGeom>
              <a:avLst/>
              <a:gdLst/>
              <a:ahLst/>
              <a:cxnLst/>
              <a:rect r="r" b="b" t="t" l="l"/>
              <a:pathLst>
                <a:path h="10972800" w="26664540">
                  <a:moveTo>
                    <a:pt x="0" y="0"/>
                  </a:moveTo>
                  <a:lnTo>
                    <a:pt x="26664540" y="0"/>
                  </a:lnTo>
                  <a:lnTo>
                    <a:pt x="26664540" y="10972800"/>
                  </a:lnTo>
                  <a:lnTo>
                    <a:pt x="0" y="10972800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4"/>
              <a:stretch>
                <a:fillRect l="0" t="-30841" r="0" b="-30841"/>
              </a:stretch>
            </a:blipFill>
          </p:spPr>
        </p:sp>
      </p:grpSp>
      <p:sp>
        <p:nvSpPr>
          <p:cNvPr name="TextBox 9" id="9"/>
          <p:cNvSpPr txBox="true"/>
          <p:nvPr/>
        </p:nvSpPr>
        <p:spPr>
          <a:xfrm rot="0">
            <a:off x="1028700" y="4518134"/>
            <a:ext cx="12657609" cy="830188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l">
              <a:lnSpc>
                <a:spcPts val="6062"/>
              </a:lnSpc>
            </a:pPr>
            <a:r>
              <a:rPr lang="en-US" sz="4875" b="true">
                <a:solidFill>
                  <a:srgbClr val="5C4E3D"/>
                </a:solidFill>
                <a:latin typeface="Times New Roman Bold"/>
                <a:ea typeface="Times New Roman Bold"/>
                <a:cs typeface="Times New Roman Bold"/>
                <a:sym typeface="Times New Roman Bold"/>
              </a:rPr>
              <a:t>JISC Results: Strengths &amp; Weaknesses (Task 1)</a:t>
            </a:r>
          </a:p>
        </p:txBody>
      </p:sp>
      <p:sp>
        <p:nvSpPr>
          <p:cNvPr name="TextBox 10" id="10"/>
          <p:cNvSpPr txBox="true"/>
          <p:nvPr/>
        </p:nvSpPr>
        <p:spPr>
          <a:xfrm rot="0">
            <a:off x="1028700" y="5481672"/>
            <a:ext cx="1658020" cy="502871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l">
              <a:lnSpc>
                <a:spcPts val="3615"/>
              </a:lnSpc>
            </a:pPr>
            <a:r>
              <a:rPr lang="en-US" sz="2936" b="true">
                <a:solidFill>
                  <a:srgbClr val="5C4E3D"/>
                </a:solidFill>
                <a:latin typeface="Times New Roman Bold"/>
                <a:ea typeface="Times New Roman Bold"/>
                <a:cs typeface="Times New Roman Bold"/>
                <a:sym typeface="Times New Roman Bold"/>
              </a:rPr>
              <a:t>Strengths:</a:t>
            </a:r>
          </a:p>
        </p:txBody>
      </p:sp>
      <p:sp>
        <p:nvSpPr>
          <p:cNvPr name="TextBox 11" id="11"/>
          <p:cNvSpPr txBox="true"/>
          <p:nvPr/>
        </p:nvSpPr>
        <p:spPr>
          <a:xfrm rot="0">
            <a:off x="1028700" y="5945867"/>
            <a:ext cx="7849195" cy="596155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l" marL="477826" indent="-159275" lvl="2">
              <a:lnSpc>
                <a:spcPts val="3930"/>
              </a:lnSpc>
              <a:buFont typeface="Arial"/>
              <a:buChar char="⚬"/>
            </a:pPr>
            <a:r>
              <a:rPr lang="en-US" sz="2436">
                <a:solidFill>
                  <a:srgbClr val="454240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Information literacy; digital communication.</a:t>
            </a:r>
          </a:p>
        </p:txBody>
      </p:sp>
      <p:sp>
        <p:nvSpPr>
          <p:cNvPr name="TextBox 12" id="12"/>
          <p:cNvSpPr txBox="true"/>
          <p:nvPr/>
        </p:nvSpPr>
        <p:spPr>
          <a:xfrm rot="0">
            <a:off x="1028700" y="6429558"/>
            <a:ext cx="7849195" cy="977062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l" marL="477826" indent="-159275" lvl="2">
              <a:lnSpc>
                <a:spcPts val="3930"/>
              </a:lnSpc>
              <a:buFont typeface="Arial"/>
              <a:buChar char="⚬"/>
            </a:pPr>
            <a:r>
              <a:rPr lang="en-US" sz="2436">
                <a:solidFill>
                  <a:srgbClr val="454240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E</a:t>
            </a:r>
            <a:r>
              <a:rPr lang="en-US" sz="2436">
                <a:solidFill>
                  <a:srgbClr val="454240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ffective digital users as those people who comprehend, analyze, and share information with certainty.</a:t>
            </a:r>
          </a:p>
        </p:txBody>
      </p:sp>
      <p:sp>
        <p:nvSpPr>
          <p:cNvPr name="TextBox 13" id="13"/>
          <p:cNvSpPr txBox="true"/>
          <p:nvPr/>
        </p:nvSpPr>
        <p:spPr>
          <a:xfrm rot="0">
            <a:off x="9492555" y="5481672"/>
            <a:ext cx="2031057" cy="502871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l">
              <a:lnSpc>
                <a:spcPts val="3615"/>
              </a:lnSpc>
            </a:pPr>
            <a:r>
              <a:rPr lang="en-US" sz="2936" b="true">
                <a:solidFill>
                  <a:srgbClr val="5C4E3D"/>
                </a:solidFill>
                <a:latin typeface="Times New Roman Bold"/>
                <a:ea typeface="Times New Roman Bold"/>
                <a:cs typeface="Times New Roman Bold"/>
                <a:sym typeface="Times New Roman Bold"/>
              </a:rPr>
              <a:t>Weaknesses:</a:t>
            </a:r>
          </a:p>
        </p:txBody>
      </p:sp>
      <p:sp>
        <p:nvSpPr>
          <p:cNvPr name="TextBox 14" id="14"/>
          <p:cNvSpPr txBox="true"/>
          <p:nvPr/>
        </p:nvSpPr>
        <p:spPr>
          <a:xfrm rot="0">
            <a:off x="9492555" y="5945867"/>
            <a:ext cx="7849195" cy="1472362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l" marL="477826" indent="-159275" lvl="2">
              <a:lnSpc>
                <a:spcPts val="3930"/>
              </a:lnSpc>
              <a:buFont typeface="Arial"/>
              <a:buChar char="⚬"/>
            </a:pPr>
            <a:r>
              <a:rPr lang="en-US" sz="2436">
                <a:solidFill>
                  <a:srgbClr val="454240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Digital problem-solving and data literacy also ranked in the literature on digital transformation as the key skill sets required in the contemporary work environment.</a:t>
            </a:r>
          </a:p>
        </p:txBody>
      </p:sp>
      <p:sp>
        <p:nvSpPr>
          <p:cNvPr name="TextBox 15" id="15"/>
          <p:cNvSpPr txBox="true"/>
          <p:nvPr/>
        </p:nvSpPr>
        <p:spPr>
          <a:xfrm rot="0">
            <a:off x="1190193" y="8322156"/>
            <a:ext cx="16303526" cy="1091530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l">
              <a:lnSpc>
                <a:spcPts val="3930"/>
              </a:lnSpc>
            </a:pPr>
            <a:r>
              <a:rPr lang="en-US" sz="2436">
                <a:solidFill>
                  <a:srgbClr val="454240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Weaknesses in analytical ability minimized my performance in Excel activities, indicating that there was a fit between self-perception and performance.</a:t>
            </a:r>
          </a:p>
        </p:txBody>
      </p:sp>
    </p:spTree>
  </p:cSld>
  <p:clrMapOvr>
    <a:masterClrMapping/>
  </p:clrMapOvr>
</p:sld>
</file>

<file path=ppt/slides/slide4.xml><?xml version="1.0" encoding="utf-8"?>
<p:sld xmlns:p="http://schemas.openxmlformats.org/presentationml/2006/main" xmlns:a="http://schemas.openxmlformats.org/drawingml/2006/main" xmlns:r="http://schemas.openxmlformats.org/officeDocument/2006/relationships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name="Group 2" id="2"/>
          <p:cNvGrpSpPr/>
          <p:nvPr/>
        </p:nvGrpSpPr>
        <p:grpSpPr>
          <a:xfrm rot="0">
            <a:off x="0" y="0"/>
            <a:ext cx="18288000" cy="10287000"/>
            <a:chOff x="0" y="0"/>
            <a:chExt cx="24384000" cy="13716000"/>
          </a:xfrm>
        </p:grpSpPr>
        <p:sp>
          <p:nvSpPr>
            <p:cNvPr name="Freeform 3" id="3" descr="preencoded.png"/>
            <p:cNvSpPr/>
            <p:nvPr/>
          </p:nvSpPr>
          <p:spPr>
            <a:xfrm flipH="false" flipV="false" rot="0">
              <a:off x="0" y="0"/>
              <a:ext cx="24384000" cy="13716000"/>
            </a:xfrm>
            <a:custGeom>
              <a:avLst/>
              <a:gdLst/>
              <a:ahLst/>
              <a:cxnLst/>
              <a:rect r="r" b="b" t="t" l="l"/>
              <a:pathLst>
                <a:path h="13716000" w="24384000">
                  <a:moveTo>
                    <a:pt x="0" y="0"/>
                  </a:moveTo>
                  <a:lnTo>
                    <a:pt x="24384000" y="0"/>
                  </a:lnTo>
                  <a:lnTo>
                    <a:pt x="24384000" y="13716000"/>
                  </a:lnTo>
                  <a:lnTo>
                    <a:pt x="0" y="13716000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3"/>
              <a:stretch>
                <a:fillRect l="0" t="0" r="0" b="0"/>
              </a:stretch>
            </a:blipFill>
          </p:spPr>
        </p:sp>
      </p:grpSp>
      <p:grpSp>
        <p:nvGrpSpPr>
          <p:cNvPr name="Group 4" id="4"/>
          <p:cNvGrpSpPr/>
          <p:nvPr/>
        </p:nvGrpSpPr>
        <p:grpSpPr>
          <a:xfrm rot="0">
            <a:off x="-4762" y="-4762"/>
            <a:ext cx="18297525" cy="10296525"/>
            <a:chOff x="0" y="0"/>
            <a:chExt cx="24396700" cy="13728700"/>
          </a:xfrm>
        </p:grpSpPr>
        <p:sp>
          <p:nvSpPr>
            <p:cNvPr name="Freeform 5" id="5"/>
            <p:cNvSpPr/>
            <p:nvPr/>
          </p:nvSpPr>
          <p:spPr>
            <a:xfrm flipH="false" flipV="false" rot="0">
              <a:off x="8509" y="8509"/>
              <a:ext cx="24384001" cy="13716001"/>
            </a:xfrm>
            <a:custGeom>
              <a:avLst/>
              <a:gdLst/>
              <a:ahLst/>
              <a:cxnLst/>
              <a:rect r="r" b="b" t="t" l="l"/>
              <a:pathLst>
                <a:path h="13716001" w="24384001">
                  <a:moveTo>
                    <a:pt x="0" y="0"/>
                  </a:moveTo>
                  <a:lnTo>
                    <a:pt x="24384001" y="0"/>
                  </a:lnTo>
                  <a:lnTo>
                    <a:pt x="24384001" y="13716001"/>
                  </a:lnTo>
                  <a:lnTo>
                    <a:pt x="0" y="13716001"/>
                  </a:lnTo>
                  <a:close/>
                </a:path>
              </a:pathLst>
            </a:custGeom>
            <a:solidFill>
              <a:srgbClr val="FFFDFA"/>
            </a:solidFill>
            <a:ln w="12700">
              <a:solidFill>
                <a:srgbClr val="000000"/>
              </a:solidFill>
            </a:ln>
          </p:spPr>
        </p:sp>
        <p:sp>
          <p:nvSpPr>
            <p:cNvPr name="Freeform 6" id="6"/>
            <p:cNvSpPr/>
            <p:nvPr/>
          </p:nvSpPr>
          <p:spPr>
            <a:xfrm flipH="false" flipV="false" rot="0">
              <a:off x="0" y="0"/>
              <a:ext cx="24401018" cy="13733018"/>
            </a:xfrm>
            <a:custGeom>
              <a:avLst/>
              <a:gdLst/>
              <a:ahLst/>
              <a:cxnLst/>
              <a:rect r="r" b="b" t="t" l="l"/>
              <a:pathLst>
                <a:path h="13733018" w="24401018">
                  <a:moveTo>
                    <a:pt x="8509" y="0"/>
                  </a:moveTo>
                  <a:lnTo>
                    <a:pt x="24392510" y="0"/>
                  </a:lnTo>
                  <a:cubicBezTo>
                    <a:pt x="24397208" y="0"/>
                    <a:pt x="24401018" y="3810"/>
                    <a:pt x="24401018" y="8509"/>
                  </a:cubicBezTo>
                  <a:lnTo>
                    <a:pt x="24401018" y="13724510"/>
                  </a:lnTo>
                  <a:cubicBezTo>
                    <a:pt x="24401018" y="13729208"/>
                    <a:pt x="24397208" y="13733018"/>
                    <a:pt x="24392510" y="13733018"/>
                  </a:cubicBezTo>
                  <a:lnTo>
                    <a:pt x="8509" y="13733018"/>
                  </a:lnTo>
                  <a:cubicBezTo>
                    <a:pt x="3810" y="13733018"/>
                    <a:pt x="0" y="13729208"/>
                    <a:pt x="0" y="13724510"/>
                  </a:cubicBezTo>
                  <a:lnTo>
                    <a:pt x="0" y="8509"/>
                  </a:lnTo>
                  <a:cubicBezTo>
                    <a:pt x="0" y="3810"/>
                    <a:pt x="3810" y="0"/>
                    <a:pt x="8509" y="0"/>
                  </a:cubicBezTo>
                  <a:moveTo>
                    <a:pt x="8509" y="16891"/>
                  </a:moveTo>
                  <a:lnTo>
                    <a:pt x="8509" y="8509"/>
                  </a:lnTo>
                  <a:lnTo>
                    <a:pt x="17018" y="8509"/>
                  </a:lnTo>
                  <a:lnTo>
                    <a:pt x="17018" y="13724510"/>
                  </a:lnTo>
                  <a:lnTo>
                    <a:pt x="8509" y="13724510"/>
                  </a:lnTo>
                  <a:lnTo>
                    <a:pt x="8509" y="13716000"/>
                  </a:lnTo>
                  <a:lnTo>
                    <a:pt x="24392510" y="13716000"/>
                  </a:lnTo>
                  <a:lnTo>
                    <a:pt x="24392510" y="13724510"/>
                  </a:lnTo>
                  <a:lnTo>
                    <a:pt x="24384000" y="13724510"/>
                  </a:lnTo>
                  <a:lnTo>
                    <a:pt x="24384000" y="8509"/>
                  </a:lnTo>
                  <a:lnTo>
                    <a:pt x="24392510" y="8509"/>
                  </a:lnTo>
                  <a:lnTo>
                    <a:pt x="24392510" y="17018"/>
                  </a:lnTo>
                  <a:lnTo>
                    <a:pt x="8509" y="17018"/>
                  </a:lnTo>
                  <a:close/>
                </a:path>
              </a:pathLst>
            </a:custGeom>
            <a:solidFill>
              <a:srgbClr val="000000"/>
            </a:solidFill>
            <a:ln w="12700">
              <a:solidFill>
                <a:srgbClr val="000000"/>
              </a:solidFill>
            </a:ln>
          </p:spPr>
        </p:sp>
      </p:grpSp>
      <p:sp>
        <p:nvSpPr>
          <p:cNvPr name="Freeform 7" id="7"/>
          <p:cNvSpPr/>
          <p:nvPr/>
        </p:nvSpPr>
        <p:spPr>
          <a:xfrm flipH="false" flipV="false" rot="0">
            <a:off x="973188" y="2789784"/>
            <a:ext cx="5307234" cy="1921573"/>
          </a:xfrm>
          <a:custGeom>
            <a:avLst/>
            <a:gdLst/>
            <a:ahLst/>
            <a:cxnLst/>
            <a:rect r="r" b="b" t="t" l="l"/>
            <a:pathLst>
              <a:path h="1921573" w="5307234">
                <a:moveTo>
                  <a:pt x="0" y="0"/>
                </a:moveTo>
                <a:lnTo>
                  <a:pt x="5307234" y="0"/>
                </a:lnTo>
                <a:lnTo>
                  <a:pt x="5307234" y="1921573"/>
                </a:lnTo>
                <a:lnTo>
                  <a:pt x="0" y="1921573"/>
                </a:lnTo>
                <a:lnTo>
                  <a:pt x="0" y="0"/>
                </a:lnTo>
                <a:close/>
              </a:path>
            </a:pathLst>
          </a:custGeom>
          <a:blipFill>
            <a:blip r:embed="rId4">
              <a:extLst>
                <a:ext uri="{96DAC541-7B7A-43D3-8B79-37D633B846F1}">
                  <asvg:svgBlip xmlns:asvg="http://schemas.microsoft.com/office/drawing/2016/SVG/main" r:embed="rId5"/>
                </a:ext>
              </a:extLst>
            </a:blip>
            <a:stretch>
              <a:fillRect l="0" t="0" r="0" b="0"/>
            </a:stretch>
          </a:blipFill>
        </p:spPr>
      </p:sp>
      <p:sp>
        <p:nvSpPr>
          <p:cNvPr name="Freeform 8" id="8"/>
          <p:cNvSpPr/>
          <p:nvPr/>
        </p:nvSpPr>
        <p:spPr>
          <a:xfrm flipH="false" flipV="false" rot="0">
            <a:off x="958899" y="2804072"/>
            <a:ext cx="123825" cy="1892903"/>
          </a:xfrm>
          <a:custGeom>
            <a:avLst/>
            <a:gdLst/>
            <a:ahLst/>
            <a:cxnLst/>
            <a:rect r="r" b="b" t="t" l="l"/>
            <a:pathLst>
              <a:path h="1892903" w="123825">
                <a:moveTo>
                  <a:pt x="0" y="0"/>
                </a:moveTo>
                <a:lnTo>
                  <a:pt x="123825" y="0"/>
                </a:lnTo>
                <a:lnTo>
                  <a:pt x="123825" y="1892902"/>
                </a:lnTo>
                <a:lnTo>
                  <a:pt x="0" y="1892902"/>
                </a:lnTo>
                <a:lnTo>
                  <a:pt x="0" y="0"/>
                </a:lnTo>
                <a:close/>
              </a:path>
            </a:pathLst>
          </a:custGeom>
          <a:blipFill>
            <a:blip r:embed="rId6">
              <a:extLst>
                <a:ext uri="{96DAC541-7B7A-43D3-8B79-37D633B846F1}">
                  <asvg:svgBlip xmlns:asvg="http://schemas.microsoft.com/office/drawing/2016/SVG/main" r:embed="rId7"/>
                </a:ext>
              </a:extLst>
            </a:blip>
            <a:stretch>
              <a:fillRect l="0" t="0" r="0" b="0"/>
            </a:stretch>
          </a:blipFill>
        </p:spPr>
      </p:sp>
      <p:sp>
        <p:nvSpPr>
          <p:cNvPr name="Freeform 9" id="9"/>
          <p:cNvSpPr/>
          <p:nvPr/>
        </p:nvSpPr>
        <p:spPr>
          <a:xfrm flipH="false" flipV="false" rot="0">
            <a:off x="6490246" y="2789784"/>
            <a:ext cx="5307329" cy="1921573"/>
          </a:xfrm>
          <a:custGeom>
            <a:avLst/>
            <a:gdLst/>
            <a:ahLst/>
            <a:cxnLst/>
            <a:rect r="r" b="b" t="t" l="l"/>
            <a:pathLst>
              <a:path h="1921573" w="5307329">
                <a:moveTo>
                  <a:pt x="0" y="0"/>
                </a:moveTo>
                <a:lnTo>
                  <a:pt x="5307330" y="0"/>
                </a:lnTo>
                <a:lnTo>
                  <a:pt x="5307330" y="1921573"/>
                </a:lnTo>
                <a:lnTo>
                  <a:pt x="0" y="1921573"/>
                </a:lnTo>
                <a:lnTo>
                  <a:pt x="0" y="0"/>
                </a:lnTo>
                <a:close/>
              </a:path>
            </a:pathLst>
          </a:custGeom>
          <a:blipFill>
            <a:blip r:embed="rId8">
              <a:extLst>
                <a:ext uri="{96DAC541-7B7A-43D3-8B79-37D633B846F1}">
                  <asvg:svgBlip xmlns:asvg="http://schemas.microsoft.com/office/drawing/2016/SVG/main" r:embed="rId9"/>
                </a:ext>
              </a:extLst>
            </a:blip>
            <a:stretch>
              <a:fillRect l="0" t="0" r="0" b="0"/>
            </a:stretch>
          </a:blipFill>
        </p:spPr>
      </p:sp>
      <p:sp>
        <p:nvSpPr>
          <p:cNvPr name="Freeform 10" id="10"/>
          <p:cNvSpPr/>
          <p:nvPr/>
        </p:nvSpPr>
        <p:spPr>
          <a:xfrm flipH="false" flipV="false" rot="0">
            <a:off x="6475958" y="2804072"/>
            <a:ext cx="123825" cy="1892903"/>
          </a:xfrm>
          <a:custGeom>
            <a:avLst/>
            <a:gdLst/>
            <a:ahLst/>
            <a:cxnLst/>
            <a:rect r="r" b="b" t="t" l="l"/>
            <a:pathLst>
              <a:path h="1892903" w="123825">
                <a:moveTo>
                  <a:pt x="0" y="0"/>
                </a:moveTo>
                <a:lnTo>
                  <a:pt x="123826" y="0"/>
                </a:lnTo>
                <a:lnTo>
                  <a:pt x="123826" y="1892902"/>
                </a:lnTo>
                <a:lnTo>
                  <a:pt x="0" y="1892902"/>
                </a:lnTo>
                <a:lnTo>
                  <a:pt x="0" y="0"/>
                </a:lnTo>
                <a:close/>
              </a:path>
            </a:pathLst>
          </a:custGeom>
          <a:blipFill>
            <a:blip r:embed="rId6">
              <a:extLst>
                <a:ext uri="{96DAC541-7B7A-43D3-8B79-37D633B846F1}">
                  <asvg:svgBlip xmlns:asvg="http://schemas.microsoft.com/office/drawing/2016/SVG/main" r:embed="rId7"/>
                </a:ext>
              </a:extLst>
            </a:blip>
            <a:stretch>
              <a:fillRect l="0" t="0" r="0" b="0"/>
            </a:stretch>
          </a:blipFill>
        </p:spPr>
      </p:sp>
      <p:sp>
        <p:nvSpPr>
          <p:cNvPr name="Freeform 11" id="11"/>
          <p:cNvSpPr/>
          <p:nvPr/>
        </p:nvSpPr>
        <p:spPr>
          <a:xfrm flipH="false" flipV="false" rot="0">
            <a:off x="12007454" y="2789784"/>
            <a:ext cx="5307234" cy="1921573"/>
          </a:xfrm>
          <a:custGeom>
            <a:avLst/>
            <a:gdLst/>
            <a:ahLst/>
            <a:cxnLst/>
            <a:rect r="r" b="b" t="t" l="l"/>
            <a:pathLst>
              <a:path h="1921573" w="5307234">
                <a:moveTo>
                  <a:pt x="0" y="0"/>
                </a:moveTo>
                <a:lnTo>
                  <a:pt x="5307234" y="0"/>
                </a:lnTo>
                <a:lnTo>
                  <a:pt x="5307234" y="1921573"/>
                </a:lnTo>
                <a:lnTo>
                  <a:pt x="0" y="1921573"/>
                </a:lnTo>
                <a:lnTo>
                  <a:pt x="0" y="0"/>
                </a:lnTo>
                <a:close/>
              </a:path>
            </a:pathLst>
          </a:custGeom>
          <a:blipFill>
            <a:blip r:embed="rId4">
              <a:extLst>
                <a:ext uri="{96DAC541-7B7A-43D3-8B79-37D633B846F1}">
                  <asvg:svgBlip xmlns:asvg="http://schemas.microsoft.com/office/drawing/2016/SVG/main" r:embed="rId5"/>
                </a:ext>
              </a:extLst>
            </a:blip>
            <a:stretch>
              <a:fillRect l="0" t="0" r="0" b="0"/>
            </a:stretch>
          </a:blipFill>
        </p:spPr>
      </p:sp>
      <p:sp>
        <p:nvSpPr>
          <p:cNvPr name="Freeform 12" id="12"/>
          <p:cNvSpPr/>
          <p:nvPr/>
        </p:nvSpPr>
        <p:spPr>
          <a:xfrm flipH="false" flipV="false" rot="0">
            <a:off x="11993166" y="2804072"/>
            <a:ext cx="123825" cy="1892903"/>
          </a:xfrm>
          <a:custGeom>
            <a:avLst/>
            <a:gdLst/>
            <a:ahLst/>
            <a:cxnLst/>
            <a:rect r="r" b="b" t="t" l="l"/>
            <a:pathLst>
              <a:path h="1892903" w="123825">
                <a:moveTo>
                  <a:pt x="0" y="0"/>
                </a:moveTo>
                <a:lnTo>
                  <a:pt x="123825" y="0"/>
                </a:lnTo>
                <a:lnTo>
                  <a:pt x="123825" y="1892902"/>
                </a:lnTo>
                <a:lnTo>
                  <a:pt x="0" y="1892902"/>
                </a:lnTo>
                <a:lnTo>
                  <a:pt x="0" y="0"/>
                </a:lnTo>
                <a:close/>
              </a:path>
            </a:pathLst>
          </a:custGeom>
          <a:blipFill>
            <a:blip r:embed="rId6">
              <a:extLst>
                <a:ext uri="{96DAC541-7B7A-43D3-8B79-37D633B846F1}">
                  <asvg:svgBlip xmlns:asvg="http://schemas.microsoft.com/office/drawing/2016/SVG/main" r:embed="rId7"/>
                </a:ext>
              </a:extLst>
            </a:blip>
            <a:stretch>
              <a:fillRect l="0" t="0" r="0" b="0"/>
            </a:stretch>
          </a:blipFill>
        </p:spPr>
      </p:sp>
      <p:sp>
        <p:nvSpPr>
          <p:cNvPr name="Freeform 13" id="13"/>
          <p:cNvSpPr/>
          <p:nvPr/>
        </p:nvSpPr>
        <p:spPr>
          <a:xfrm flipH="false" flipV="false" rot="0">
            <a:off x="973188" y="4921152"/>
            <a:ext cx="5307234" cy="1921573"/>
          </a:xfrm>
          <a:custGeom>
            <a:avLst/>
            <a:gdLst/>
            <a:ahLst/>
            <a:cxnLst/>
            <a:rect r="r" b="b" t="t" l="l"/>
            <a:pathLst>
              <a:path h="1921573" w="5307234">
                <a:moveTo>
                  <a:pt x="0" y="0"/>
                </a:moveTo>
                <a:lnTo>
                  <a:pt x="5307234" y="0"/>
                </a:lnTo>
                <a:lnTo>
                  <a:pt x="5307234" y="1921573"/>
                </a:lnTo>
                <a:lnTo>
                  <a:pt x="0" y="1921573"/>
                </a:lnTo>
                <a:lnTo>
                  <a:pt x="0" y="0"/>
                </a:lnTo>
                <a:close/>
              </a:path>
            </a:pathLst>
          </a:custGeom>
          <a:blipFill>
            <a:blip r:embed="rId4">
              <a:extLst>
                <a:ext uri="{96DAC541-7B7A-43D3-8B79-37D633B846F1}">
                  <asvg:svgBlip xmlns:asvg="http://schemas.microsoft.com/office/drawing/2016/SVG/main" r:embed="rId5"/>
                </a:ext>
              </a:extLst>
            </a:blip>
            <a:stretch>
              <a:fillRect l="0" t="0" r="0" b="0"/>
            </a:stretch>
          </a:blipFill>
        </p:spPr>
      </p:sp>
      <p:sp>
        <p:nvSpPr>
          <p:cNvPr name="Freeform 14" id="14"/>
          <p:cNvSpPr/>
          <p:nvPr/>
        </p:nvSpPr>
        <p:spPr>
          <a:xfrm flipH="false" flipV="false" rot="0">
            <a:off x="958899" y="4935439"/>
            <a:ext cx="123825" cy="1892903"/>
          </a:xfrm>
          <a:custGeom>
            <a:avLst/>
            <a:gdLst/>
            <a:ahLst/>
            <a:cxnLst/>
            <a:rect r="r" b="b" t="t" l="l"/>
            <a:pathLst>
              <a:path h="1892903" w="123825">
                <a:moveTo>
                  <a:pt x="0" y="0"/>
                </a:moveTo>
                <a:lnTo>
                  <a:pt x="123825" y="0"/>
                </a:lnTo>
                <a:lnTo>
                  <a:pt x="123825" y="1892902"/>
                </a:lnTo>
                <a:lnTo>
                  <a:pt x="0" y="1892902"/>
                </a:lnTo>
                <a:lnTo>
                  <a:pt x="0" y="0"/>
                </a:lnTo>
                <a:close/>
              </a:path>
            </a:pathLst>
          </a:custGeom>
          <a:blipFill>
            <a:blip r:embed="rId6">
              <a:extLst>
                <a:ext uri="{96DAC541-7B7A-43D3-8B79-37D633B846F1}">
                  <asvg:svgBlip xmlns:asvg="http://schemas.microsoft.com/office/drawing/2016/SVG/main" r:embed="rId7"/>
                </a:ext>
              </a:extLst>
            </a:blip>
            <a:stretch>
              <a:fillRect l="0" t="0" r="0" b="0"/>
            </a:stretch>
          </a:blipFill>
        </p:spPr>
      </p:sp>
      <p:sp>
        <p:nvSpPr>
          <p:cNvPr name="Freeform 15" id="15"/>
          <p:cNvSpPr/>
          <p:nvPr/>
        </p:nvSpPr>
        <p:spPr>
          <a:xfrm flipH="false" flipV="false" rot="0">
            <a:off x="6490246" y="4921152"/>
            <a:ext cx="5307329" cy="1921573"/>
          </a:xfrm>
          <a:custGeom>
            <a:avLst/>
            <a:gdLst/>
            <a:ahLst/>
            <a:cxnLst/>
            <a:rect r="r" b="b" t="t" l="l"/>
            <a:pathLst>
              <a:path h="1921573" w="5307329">
                <a:moveTo>
                  <a:pt x="0" y="0"/>
                </a:moveTo>
                <a:lnTo>
                  <a:pt x="5307330" y="0"/>
                </a:lnTo>
                <a:lnTo>
                  <a:pt x="5307330" y="1921573"/>
                </a:lnTo>
                <a:lnTo>
                  <a:pt x="0" y="1921573"/>
                </a:lnTo>
                <a:lnTo>
                  <a:pt x="0" y="0"/>
                </a:lnTo>
                <a:close/>
              </a:path>
            </a:pathLst>
          </a:custGeom>
          <a:blipFill>
            <a:blip r:embed="rId8">
              <a:extLst>
                <a:ext uri="{96DAC541-7B7A-43D3-8B79-37D633B846F1}">
                  <asvg:svgBlip xmlns:asvg="http://schemas.microsoft.com/office/drawing/2016/SVG/main" r:embed="rId9"/>
                </a:ext>
              </a:extLst>
            </a:blip>
            <a:stretch>
              <a:fillRect l="0" t="0" r="0" b="0"/>
            </a:stretch>
          </a:blipFill>
        </p:spPr>
      </p:sp>
      <p:sp>
        <p:nvSpPr>
          <p:cNvPr name="Freeform 16" id="16"/>
          <p:cNvSpPr/>
          <p:nvPr/>
        </p:nvSpPr>
        <p:spPr>
          <a:xfrm flipH="false" flipV="false" rot="0">
            <a:off x="6475958" y="4935439"/>
            <a:ext cx="123825" cy="1892903"/>
          </a:xfrm>
          <a:custGeom>
            <a:avLst/>
            <a:gdLst/>
            <a:ahLst/>
            <a:cxnLst/>
            <a:rect r="r" b="b" t="t" l="l"/>
            <a:pathLst>
              <a:path h="1892903" w="123825">
                <a:moveTo>
                  <a:pt x="0" y="0"/>
                </a:moveTo>
                <a:lnTo>
                  <a:pt x="123826" y="0"/>
                </a:lnTo>
                <a:lnTo>
                  <a:pt x="123826" y="1892902"/>
                </a:lnTo>
                <a:lnTo>
                  <a:pt x="0" y="1892902"/>
                </a:lnTo>
                <a:lnTo>
                  <a:pt x="0" y="0"/>
                </a:lnTo>
                <a:close/>
              </a:path>
            </a:pathLst>
          </a:custGeom>
          <a:blipFill>
            <a:blip r:embed="rId6">
              <a:extLst>
                <a:ext uri="{96DAC541-7B7A-43D3-8B79-37D633B846F1}">
                  <asvg:svgBlip xmlns:asvg="http://schemas.microsoft.com/office/drawing/2016/SVG/main" r:embed="rId7"/>
                </a:ext>
              </a:extLst>
            </a:blip>
            <a:stretch>
              <a:fillRect l="0" t="0" r="0" b="0"/>
            </a:stretch>
          </a:blipFill>
        </p:spPr>
      </p:sp>
      <p:sp>
        <p:nvSpPr>
          <p:cNvPr name="Freeform 17" id="17"/>
          <p:cNvSpPr/>
          <p:nvPr/>
        </p:nvSpPr>
        <p:spPr>
          <a:xfrm flipH="false" flipV="false" rot="0">
            <a:off x="12895968" y="5216724"/>
            <a:ext cx="4363332" cy="4260198"/>
          </a:xfrm>
          <a:custGeom>
            <a:avLst/>
            <a:gdLst/>
            <a:ahLst/>
            <a:cxnLst/>
            <a:rect r="r" b="b" t="t" l="l"/>
            <a:pathLst>
              <a:path h="4260198" w="4363332">
                <a:moveTo>
                  <a:pt x="0" y="0"/>
                </a:moveTo>
                <a:lnTo>
                  <a:pt x="4363332" y="0"/>
                </a:lnTo>
                <a:lnTo>
                  <a:pt x="4363332" y="4260198"/>
                </a:lnTo>
                <a:lnTo>
                  <a:pt x="0" y="4260198"/>
                </a:lnTo>
                <a:lnTo>
                  <a:pt x="0" y="0"/>
                </a:lnTo>
                <a:close/>
              </a:path>
            </a:pathLst>
          </a:custGeom>
          <a:blipFill>
            <a:blip r:embed="rId10">
              <a:extLst>
                <a:ext uri="{96DAC541-7B7A-43D3-8B79-37D633B846F1}">
                  <asvg:svgBlip xmlns:asvg="http://schemas.microsoft.com/office/drawing/2016/SVG/main" r:embed="rId11"/>
                </a:ext>
              </a:extLst>
            </a:blip>
            <a:stretch>
              <a:fillRect l="-16" t="0" r="-16" b="0"/>
            </a:stretch>
          </a:blipFill>
        </p:spPr>
      </p:sp>
      <p:sp>
        <p:nvSpPr>
          <p:cNvPr name="TextBox 18" id="18"/>
          <p:cNvSpPr txBox="true"/>
          <p:nvPr/>
        </p:nvSpPr>
        <p:spPr>
          <a:xfrm rot="0">
            <a:off x="992238" y="1442442"/>
            <a:ext cx="8003232" cy="848833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l">
              <a:lnSpc>
                <a:spcPts val="6186"/>
              </a:lnSpc>
            </a:pPr>
            <a:r>
              <a:rPr lang="en-US" sz="4973" b="true">
                <a:solidFill>
                  <a:srgbClr val="5C4E3D"/>
                </a:solidFill>
                <a:latin typeface="Times New Roman Bold"/>
                <a:ea typeface="Times New Roman Bold"/>
                <a:cs typeface="Times New Roman Bold"/>
                <a:sym typeface="Times New Roman Bold"/>
              </a:rPr>
              <a:t>SMART Action Plan (Task 1)</a:t>
            </a:r>
          </a:p>
        </p:txBody>
      </p:sp>
      <p:sp>
        <p:nvSpPr>
          <p:cNvPr name="TextBox 19" id="19"/>
          <p:cNvSpPr txBox="true"/>
          <p:nvPr/>
        </p:nvSpPr>
        <p:spPr>
          <a:xfrm rot="0">
            <a:off x="1397496" y="3028206"/>
            <a:ext cx="1440805" cy="437685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l">
              <a:lnSpc>
                <a:spcPts val="3123"/>
              </a:lnSpc>
            </a:pPr>
            <a:r>
              <a:rPr lang="en-US" sz="2537" b="true">
                <a:solidFill>
                  <a:srgbClr val="B88E23"/>
                </a:solidFill>
                <a:latin typeface="Times New Roman Bold"/>
                <a:ea typeface="Times New Roman Bold"/>
                <a:cs typeface="Times New Roman Bold"/>
                <a:sym typeface="Times New Roman Bold"/>
              </a:rPr>
              <a:t>S</a:t>
            </a:r>
            <a:r>
              <a:rPr lang="en-US" sz="2537" b="true">
                <a:solidFill>
                  <a:srgbClr val="454240"/>
                </a:solidFill>
                <a:latin typeface="Times New Roman Bold"/>
                <a:ea typeface="Times New Roman Bold"/>
                <a:cs typeface="Times New Roman Bold"/>
                <a:sym typeface="Times New Roman Bold"/>
              </a:rPr>
              <a:t>: Specific</a:t>
            </a:r>
          </a:p>
        </p:txBody>
      </p:sp>
      <p:sp>
        <p:nvSpPr>
          <p:cNvPr name="TextBox 20" id="20"/>
          <p:cNvSpPr txBox="true"/>
          <p:nvPr/>
        </p:nvSpPr>
        <p:spPr>
          <a:xfrm rot="0">
            <a:off x="1354485" y="3450431"/>
            <a:ext cx="4630341" cy="883905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l">
              <a:lnSpc>
                <a:spcPts val="3286"/>
              </a:lnSpc>
            </a:pPr>
            <a:r>
              <a:rPr lang="en-US" sz="2037">
                <a:solidFill>
                  <a:srgbClr val="454240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Improve data-handling using Excel and MS Forms.</a:t>
            </a:r>
          </a:p>
        </p:txBody>
      </p:sp>
      <p:sp>
        <p:nvSpPr>
          <p:cNvPr name="TextBox 21" id="21"/>
          <p:cNvSpPr txBox="true"/>
          <p:nvPr/>
        </p:nvSpPr>
        <p:spPr>
          <a:xfrm rot="0">
            <a:off x="6914555" y="3028206"/>
            <a:ext cx="2120801" cy="437685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l">
              <a:lnSpc>
                <a:spcPts val="3123"/>
              </a:lnSpc>
            </a:pPr>
            <a:r>
              <a:rPr lang="en-US" sz="2537" b="true">
                <a:solidFill>
                  <a:srgbClr val="B88E23"/>
                </a:solidFill>
                <a:latin typeface="Times New Roman Bold"/>
                <a:ea typeface="Times New Roman Bold"/>
                <a:cs typeface="Times New Roman Bold"/>
                <a:sym typeface="Times New Roman Bold"/>
              </a:rPr>
              <a:t>M</a:t>
            </a:r>
            <a:r>
              <a:rPr lang="en-US" sz="2537" b="true">
                <a:solidFill>
                  <a:srgbClr val="454240"/>
                </a:solidFill>
                <a:latin typeface="Times New Roman Bold"/>
                <a:ea typeface="Times New Roman Bold"/>
                <a:cs typeface="Times New Roman Bold"/>
                <a:sym typeface="Times New Roman Bold"/>
              </a:rPr>
              <a:t>: Measurable</a:t>
            </a:r>
          </a:p>
        </p:txBody>
      </p:sp>
      <p:sp>
        <p:nvSpPr>
          <p:cNvPr name="TextBox 22" id="22"/>
          <p:cNvSpPr txBox="true"/>
          <p:nvPr/>
        </p:nvSpPr>
        <p:spPr>
          <a:xfrm rot="0">
            <a:off x="6871544" y="3450431"/>
            <a:ext cx="4630490" cy="883905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l">
              <a:lnSpc>
                <a:spcPts val="3286"/>
              </a:lnSpc>
            </a:pPr>
            <a:r>
              <a:rPr lang="en-US" sz="2037">
                <a:solidFill>
                  <a:srgbClr val="454240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Complete 2 advanced Excel courses + apply weekly to academic tasks.</a:t>
            </a:r>
          </a:p>
        </p:txBody>
      </p:sp>
      <p:sp>
        <p:nvSpPr>
          <p:cNvPr name="TextBox 23" id="23"/>
          <p:cNvSpPr txBox="true"/>
          <p:nvPr/>
        </p:nvSpPr>
        <p:spPr>
          <a:xfrm rot="0">
            <a:off x="12431763" y="3028206"/>
            <a:ext cx="1941984" cy="437685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l">
              <a:lnSpc>
                <a:spcPts val="3123"/>
              </a:lnSpc>
            </a:pPr>
            <a:r>
              <a:rPr lang="en-US" sz="2537" b="true">
                <a:solidFill>
                  <a:srgbClr val="B88E23"/>
                </a:solidFill>
                <a:latin typeface="Times New Roman Bold"/>
                <a:ea typeface="Times New Roman Bold"/>
                <a:cs typeface="Times New Roman Bold"/>
                <a:sym typeface="Times New Roman Bold"/>
              </a:rPr>
              <a:t>A</a:t>
            </a:r>
            <a:r>
              <a:rPr lang="en-US" sz="2537" b="true">
                <a:solidFill>
                  <a:srgbClr val="454240"/>
                </a:solidFill>
                <a:latin typeface="Times New Roman Bold"/>
                <a:ea typeface="Times New Roman Bold"/>
                <a:cs typeface="Times New Roman Bold"/>
                <a:sym typeface="Times New Roman Bold"/>
              </a:rPr>
              <a:t>: Achievable</a:t>
            </a:r>
          </a:p>
        </p:txBody>
      </p:sp>
      <p:sp>
        <p:nvSpPr>
          <p:cNvPr name="TextBox 24" id="24"/>
          <p:cNvSpPr txBox="true"/>
          <p:nvPr/>
        </p:nvSpPr>
        <p:spPr>
          <a:xfrm rot="0">
            <a:off x="12388751" y="3450431"/>
            <a:ext cx="4630341" cy="883905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l">
              <a:lnSpc>
                <a:spcPts val="3286"/>
              </a:lnSpc>
            </a:pPr>
            <a:r>
              <a:rPr lang="en-US" sz="2037">
                <a:solidFill>
                  <a:srgbClr val="454240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Supported by LinkedIn Learning content and module workshops.</a:t>
            </a:r>
          </a:p>
        </p:txBody>
      </p:sp>
      <p:sp>
        <p:nvSpPr>
          <p:cNvPr name="TextBox 25" id="25"/>
          <p:cNvSpPr txBox="true"/>
          <p:nvPr/>
        </p:nvSpPr>
        <p:spPr>
          <a:xfrm rot="0">
            <a:off x="1397496" y="5159574"/>
            <a:ext cx="1637705" cy="437685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l">
              <a:lnSpc>
                <a:spcPts val="3123"/>
              </a:lnSpc>
            </a:pPr>
            <a:r>
              <a:rPr lang="en-US" sz="2537" b="true">
                <a:solidFill>
                  <a:srgbClr val="B88E23"/>
                </a:solidFill>
                <a:latin typeface="Times New Roman Bold"/>
                <a:ea typeface="Times New Roman Bold"/>
                <a:cs typeface="Times New Roman Bold"/>
                <a:sym typeface="Times New Roman Bold"/>
              </a:rPr>
              <a:t>R</a:t>
            </a:r>
            <a:r>
              <a:rPr lang="en-US" sz="2537" b="true">
                <a:solidFill>
                  <a:srgbClr val="454240"/>
                </a:solidFill>
                <a:latin typeface="Times New Roman Bold"/>
                <a:ea typeface="Times New Roman Bold"/>
                <a:cs typeface="Times New Roman Bold"/>
                <a:sym typeface="Times New Roman Bold"/>
              </a:rPr>
              <a:t>: Relevant</a:t>
            </a:r>
          </a:p>
        </p:txBody>
      </p:sp>
      <p:sp>
        <p:nvSpPr>
          <p:cNvPr name="TextBox 26" id="26"/>
          <p:cNvSpPr txBox="true"/>
          <p:nvPr/>
        </p:nvSpPr>
        <p:spPr>
          <a:xfrm rot="0">
            <a:off x="1354485" y="5581799"/>
            <a:ext cx="4892651" cy="388417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l">
              <a:lnSpc>
                <a:spcPts val="3286"/>
              </a:lnSpc>
            </a:pPr>
            <a:r>
              <a:rPr lang="en-US" sz="2037">
                <a:solidFill>
                  <a:srgbClr val="454240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Data literacy strengthens employability.</a:t>
            </a:r>
          </a:p>
        </p:txBody>
      </p:sp>
      <p:sp>
        <p:nvSpPr>
          <p:cNvPr name="TextBox 27" id="27"/>
          <p:cNvSpPr txBox="true"/>
          <p:nvPr/>
        </p:nvSpPr>
        <p:spPr>
          <a:xfrm rot="0">
            <a:off x="6871544" y="5159574"/>
            <a:ext cx="2103834" cy="437685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l">
              <a:lnSpc>
                <a:spcPts val="3123"/>
              </a:lnSpc>
            </a:pPr>
            <a:r>
              <a:rPr lang="en-US" sz="2537" b="true">
                <a:solidFill>
                  <a:srgbClr val="B88E23"/>
                </a:solidFill>
                <a:latin typeface="Times New Roman Bold"/>
                <a:ea typeface="Times New Roman Bold"/>
                <a:cs typeface="Times New Roman Bold"/>
                <a:sym typeface="Times New Roman Bold"/>
              </a:rPr>
              <a:t>T</a:t>
            </a:r>
            <a:r>
              <a:rPr lang="en-US" sz="2537" b="true">
                <a:solidFill>
                  <a:srgbClr val="454240"/>
                </a:solidFill>
                <a:latin typeface="Times New Roman Bold"/>
                <a:ea typeface="Times New Roman Bold"/>
                <a:cs typeface="Times New Roman Bold"/>
                <a:sym typeface="Times New Roman Bold"/>
              </a:rPr>
              <a:t>: Time-bound</a:t>
            </a:r>
          </a:p>
        </p:txBody>
      </p:sp>
      <p:sp>
        <p:nvSpPr>
          <p:cNvPr name="TextBox 28" id="28"/>
          <p:cNvSpPr txBox="true"/>
          <p:nvPr/>
        </p:nvSpPr>
        <p:spPr>
          <a:xfrm rot="0">
            <a:off x="6871544" y="5581799"/>
            <a:ext cx="4630490" cy="797992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l">
              <a:lnSpc>
                <a:spcPts val="3286"/>
              </a:lnSpc>
            </a:pPr>
            <a:r>
              <a:rPr lang="en-US" sz="2037">
                <a:solidFill>
                  <a:srgbClr val="454240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Achieve measurable improvement by February 2026.</a:t>
            </a:r>
          </a:p>
        </p:txBody>
      </p:sp>
      <p:sp>
        <p:nvSpPr>
          <p:cNvPr name="TextBox 29" id="29"/>
          <p:cNvSpPr txBox="true"/>
          <p:nvPr/>
        </p:nvSpPr>
        <p:spPr>
          <a:xfrm rot="0">
            <a:off x="992237" y="7138541"/>
            <a:ext cx="2639169" cy="437685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l">
              <a:lnSpc>
                <a:spcPts val="3123"/>
              </a:lnSpc>
            </a:pPr>
            <a:r>
              <a:rPr lang="en-US" sz="2537" b="true">
                <a:solidFill>
                  <a:srgbClr val="5C4E3D"/>
                </a:solidFill>
                <a:latin typeface="Times New Roman Bold"/>
                <a:ea typeface="Times New Roman Bold"/>
                <a:cs typeface="Times New Roman Bold"/>
                <a:sym typeface="Times New Roman Bold"/>
              </a:rPr>
              <a:t>Critical Reflection:</a:t>
            </a:r>
          </a:p>
        </p:txBody>
      </p:sp>
      <p:sp>
        <p:nvSpPr>
          <p:cNvPr name="TextBox 30" id="30"/>
          <p:cNvSpPr txBox="true"/>
          <p:nvPr/>
        </p:nvSpPr>
        <p:spPr>
          <a:xfrm rot="0">
            <a:off x="992237" y="7784009"/>
            <a:ext cx="10800606" cy="797992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l">
              <a:lnSpc>
                <a:spcPts val="3286"/>
              </a:lnSpc>
            </a:pPr>
            <a:r>
              <a:rPr lang="en-US" sz="2037">
                <a:solidFill>
                  <a:srgbClr val="454240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This course of action would resolve the weaknesses, which are identified in JISC and it would be consistent with the digital entrepreneurship models, which encourage life-long upskilling.</a:t>
            </a:r>
          </a:p>
        </p:txBody>
      </p:sp>
    </p:spTree>
  </p:cSld>
  <p:clrMapOvr>
    <a:masterClrMapping/>
  </p:clrMapOvr>
</p:sld>
</file>

<file path=ppt/slides/slide5.xml><?xml version="1.0" encoding="utf-8"?>
<p:sld xmlns:p="http://schemas.openxmlformats.org/presentationml/2006/main" xmlns:a="http://schemas.openxmlformats.org/drawingml/2006/main" xmlns:r="http://schemas.openxmlformats.org/officeDocument/2006/relationships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name="Group 2" id="2"/>
          <p:cNvGrpSpPr/>
          <p:nvPr/>
        </p:nvGrpSpPr>
        <p:grpSpPr>
          <a:xfrm rot="0">
            <a:off x="0" y="0"/>
            <a:ext cx="18288000" cy="10287000"/>
            <a:chOff x="0" y="0"/>
            <a:chExt cx="24384000" cy="13716000"/>
          </a:xfrm>
        </p:grpSpPr>
        <p:sp>
          <p:nvSpPr>
            <p:cNvPr name="Freeform 3" id="3" descr="preencoded.png"/>
            <p:cNvSpPr/>
            <p:nvPr/>
          </p:nvSpPr>
          <p:spPr>
            <a:xfrm flipH="false" flipV="false" rot="0">
              <a:off x="0" y="0"/>
              <a:ext cx="24384000" cy="13716000"/>
            </a:xfrm>
            <a:custGeom>
              <a:avLst/>
              <a:gdLst/>
              <a:ahLst/>
              <a:cxnLst/>
              <a:rect r="r" b="b" t="t" l="l"/>
              <a:pathLst>
                <a:path h="13716000" w="24384000">
                  <a:moveTo>
                    <a:pt x="0" y="0"/>
                  </a:moveTo>
                  <a:lnTo>
                    <a:pt x="24384000" y="0"/>
                  </a:lnTo>
                  <a:lnTo>
                    <a:pt x="24384000" y="13716000"/>
                  </a:lnTo>
                  <a:lnTo>
                    <a:pt x="0" y="13716000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3"/>
              <a:stretch>
                <a:fillRect l="0" t="0" r="0" b="0"/>
              </a:stretch>
            </a:blipFill>
          </p:spPr>
        </p:sp>
      </p:grpSp>
      <p:grpSp>
        <p:nvGrpSpPr>
          <p:cNvPr name="Group 4" id="4"/>
          <p:cNvGrpSpPr/>
          <p:nvPr/>
        </p:nvGrpSpPr>
        <p:grpSpPr>
          <a:xfrm rot="0">
            <a:off x="-41225" y="-4762"/>
            <a:ext cx="18539764" cy="10296525"/>
            <a:chOff x="0" y="0"/>
            <a:chExt cx="24719686" cy="13728700"/>
          </a:xfrm>
        </p:grpSpPr>
        <p:sp>
          <p:nvSpPr>
            <p:cNvPr name="Freeform 5" id="5"/>
            <p:cNvSpPr/>
            <p:nvPr/>
          </p:nvSpPr>
          <p:spPr>
            <a:xfrm flipH="false" flipV="false" rot="0">
              <a:off x="8509" y="8509"/>
              <a:ext cx="24706961" cy="13716001"/>
            </a:xfrm>
            <a:custGeom>
              <a:avLst/>
              <a:gdLst/>
              <a:ahLst/>
              <a:cxnLst/>
              <a:rect r="r" b="b" t="t" l="l"/>
              <a:pathLst>
                <a:path h="13716001" w="24706961">
                  <a:moveTo>
                    <a:pt x="0" y="0"/>
                  </a:moveTo>
                  <a:lnTo>
                    <a:pt x="24706961" y="0"/>
                  </a:lnTo>
                  <a:lnTo>
                    <a:pt x="24706961" y="13716001"/>
                  </a:lnTo>
                  <a:lnTo>
                    <a:pt x="0" y="13716001"/>
                  </a:lnTo>
                  <a:close/>
                </a:path>
              </a:pathLst>
            </a:custGeom>
            <a:solidFill>
              <a:srgbClr val="FFFDFA"/>
            </a:solidFill>
            <a:ln w="12700">
              <a:solidFill>
                <a:srgbClr val="000000"/>
              </a:solidFill>
            </a:ln>
          </p:spPr>
        </p:sp>
        <p:sp>
          <p:nvSpPr>
            <p:cNvPr name="Freeform 6" id="6"/>
            <p:cNvSpPr/>
            <p:nvPr/>
          </p:nvSpPr>
          <p:spPr>
            <a:xfrm flipH="false" flipV="false" rot="0">
              <a:off x="0" y="0"/>
              <a:ext cx="24723979" cy="13733018"/>
            </a:xfrm>
            <a:custGeom>
              <a:avLst/>
              <a:gdLst/>
              <a:ahLst/>
              <a:cxnLst/>
              <a:rect r="r" b="b" t="t" l="l"/>
              <a:pathLst>
                <a:path h="13733018" w="24723979">
                  <a:moveTo>
                    <a:pt x="8509" y="0"/>
                  </a:moveTo>
                  <a:lnTo>
                    <a:pt x="24715470" y="0"/>
                  </a:lnTo>
                  <a:cubicBezTo>
                    <a:pt x="24720169" y="0"/>
                    <a:pt x="24723979" y="3810"/>
                    <a:pt x="24723979" y="8509"/>
                  </a:cubicBezTo>
                  <a:lnTo>
                    <a:pt x="24723979" y="13724510"/>
                  </a:lnTo>
                  <a:cubicBezTo>
                    <a:pt x="24723979" y="13729208"/>
                    <a:pt x="24720169" y="13733018"/>
                    <a:pt x="24715470" y="13733018"/>
                  </a:cubicBezTo>
                  <a:lnTo>
                    <a:pt x="8509" y="13733018"/>
                  </a:lnTo>
                  <a:cubicBezTo>
                    <a:pt x="3810" y="13733018"/>
                    <a:pt x="0" y="13729208"/>
                    <a:pt x="0" y="13724510"/>
                  </a:cubicBezTo>
                  <a:lnTo>
                    <a:pt x="0" y="8509"/>
                  </a:lnTo>
                  <a:cubicBezTo>
                    <a:pt x="0" y="3810"/>
                    <a:pt x="3810" y="0"/>
                    <a:pt x="8509" y="0"/>
                  </a:cubicBezTo>
                  <a:moveTo>
                    <a:pt x="8509" y="16891"/>
                  </a:moveTo>
                  <a:lnTo>
                    <a:pt x="8509" y="8509"/>
                  </a:lnTo>
                  <a:lnTo>
                    <a:pt x="17018" y="8509"/>
                  </a:lnTo>
                  <a:lnTo>
                    <a:pt x="17018" y="13724510"/>
                  </a:lnTo>
                  <a:lnTo>
                    <a:pt x="8509" y="13724510"/>
                  </a:lnTo>
                  <a:lnTo>
                    <a:pt x="8509" y="13716000"/>
                  </a:lnTo>
                  <a:lnTo>
                    <a:pt x="24715470" y="13716000"/>
                  </a:lnTo>
                  <a:lnTo>
                    <a:pt x="24715470" y="13724510"/>
                  </a:lnTo>
                  <a:lnTo>
                    <a:pt x="24706960" y="13724510"/>
                  </a:lnTo>
                  <a:lnTo>
                    <a:pt x="24706960" y="8509"/>
                  </a:lnTo>
                  <a:lnTo>
                    <a:pt x="24715470" y="8509"/>
                  </a:lnTo>
                  <a:lnTo>
                    <a:pt x="24715470" y="17018"/>
                  </a:lnTo>
                  <a:lnTo>
                    <a:pt x="8509" y="17018"/>
                  </a:lnTo>
                  <a:close/>
                </a:path>
              </a:pathLst>
            </a:custGeom>
            <a:solidFill>
              <a:srgbClr val="000000"/>
            </a:solidFill>
            <a:ln w="12700">
              <a:solidFill>
                <a:srgbClr val="000000"/>
              </a:solidFill>
            </a:ln>
          </p:spPr>
        </p:sp>
      </p:grpSp>
      <p:grpSp>
        <p:nvGrpSpPr>
          <p:cNvPr name="Group 7" id="7"/>
          <p:cNvGrpSpPr/>
          <p:nvPr/>
        </p:nvGrpSpPr>
        <p:grpSpPr>
          <a:xfrm rot="0">
            <a:off x="-215320" y="-5511786"/>
            <a:ext cx="18503320" cy="9505526"/>
            <a:chOff x="0" y="0"/>
            <a:chExt cx="24671093" cy="12674035"/>
          </a:xfrm>
        </p:grpSpPr>
        <p:sp>
          <p:nvSpPr>
            <p:cNvPr name="Freeform 8" id="8"/>
            <p:cNvSpPr/>
            <p:nvPr/>
          </p:nvSpPr>
          <p:spPr>
            <a:xfrm flipH="false" flipV="false" rot="0">
              <a:off x="0" y="0"/>
              <a:ext cx="24671147" cy="12674092"/>
            </a:xfrm>
            <a:custGeom>
              <a:avLst/>
              <a:gdLst/>
              <a:ahLst/>
              <a:cxnLst/>
              <a:rect r="r" b="b" t="t" l="l"/>
              <a:pathLst>
                <a:path h="12674092" w="24671147">
                  <a:moveTo>
                    <a:pt x="0" y="0"/>
                  </a:moveTo>
                  <a:lnTo>
                    <a:pt x="24671147" y="0"/>
                  </a:lnTo>
                  <a:lnTo>
                    <a:pt x="24671147" y="12674092"/>
                  </a:lnTo>
                  <a:lnTo>
                    <a:pt x="0" y="12674092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4"/>
              <a:stretch>
                <a:fillRect l="0" t="-14926" r="0" b="-14926"/>
              </a:stretch>
            </a:blipFill>
          </p:spPr>
        </p:sp>
      </p:grpSp>
      <p:sp>
        <p:nvSpPr>
          <p:cNvPr name="Freeform 9" id="9"/>
          <p:cNvSpPr/>
          <p:nvPr/>
        </p:nvSpPr>
        <p:spPr>
          <a:xfrm flipH="false" flipV="false" rot="0">
            <a:off x="789705" y="8138532"/>
            <a:ext cx="16542522" cy="1359654"/>
          </a:xfrm>
          <a:custGeom>
            <a:avLst/>
            <a:gdLst/>
            <a:ahLst/>
            <a:cxnLst/>
            <a:rect r="r" b="b" t="t" l="l"/>
            <a:pathLst>
              <a:path h="1359654" w="16542522">
                <a:moveTo>
                  <a:pt x="0" y="0"/>
                </a:moveTo>
                <a:lnTo>
                  <a:pt x="16542522" y="0"/>
                </a:lnTo>
                <a:lnTo>
                  <a:pt x="16542522" y="1359654"/>
                </a:lnTo>
                <a:lnTo>
                  <a:pt x="0" y="1359654"/>
                </a:lnTo>
                <a:lnTo>
                  <a:pt x="0" y="0"/>
                </a:lnTo>
                <a:close/>
              </a:path>
            </a:pathLst>
          </a:custGeom>
          <a:blipFill>
            <a:blip r:embed="rId5">
              <a:extLst>
                <a:ext uri="{96DAC541-7B7A-43D3-8B79-37D633B846F1}">
                  <asvg:svgBlip xmlns:asvg="http://schemas.microsoft.com/office/drawing/2016/SVG/main" r:embed="rId6"/>
                </a:ext>
              </a:extLst>
            </a:blip>
            <a:stretch>
              <a:fillRect l="0" t="0" r="0" b="0"/>
            </a:stretch>
          </a:blipFill>
        </p:spPr>
      </p:sp>
      <p:sp>
        <p:nvSpPr>
          <p:cNvPr name="TextBox 10" id="10"/>
          <p:cNvSpPr txBox="true"/>
          <p:nvPr/>
        </p:nvSpPr>
        <p:spPr>
          <a:xfrm rot="0">
            <a:off x="655272" y="4298540"/>
            <a:ext cx="11498535" cy="913773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l">
              <a:lnSpc>
                <a:spcPts val="6559"/>
              </a:lnSpc>
            </a:pPr>
            <a:r>
              <a:rPr lang="en-US" sz="5273" b="true">
                <a:solidFill>
                  <a:srgbClr val="5C4E3D"/>
                </a:solidFill>
                <a:latin typeface="Times New Roman Bold"/>
                <a:ea typeface="Times New Roman Bold"/>
                <a:cs typeface="Times New Roman Bold"/>
                <a:sym typeface="Times New Roman Bold"/>
              </a:rPr>
              <a:t>LinkedIn Learning Certificates (Task 2)</a:t>
            </a:r>
          </a:p>
        </p:txBody>
      </p:sp>
      <p:sp>
        <p:nvSpPr>
          <p:cNvPr name="TextBox 11" id="11"/>
          <p:cNvSpPr txBox="true"/>
          <p:nvPr/>
        </p:nvSpPr>
        <p:spPr>
          <a:xfrm rot="0">
            <a:off x="789705" y="5593313"/>
            <a:ext cx="1801341" cy="465236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l">
              <a:lnSpc>
                <a:spcPts val="3492"/>
              </a:lnSpc>
            </a:pPr>
            <a:r>
              <a:rPr lang="en-US" sz="2837" b="true">
                <a:solidFill>
                  <a:srgbClr val="5C4E3D"/>
                </a:solidFill>
                <a:latin typeface="Times New Roman Bold"/>
                <a:ea typeface="Times New Roman Bold"/>
                <a:cs typeface="Times New Roman Bold"/>
                <a:sym typeface="Times New Roman Bold"/>
              </a:rPr>
              <a:t>Completed:</a:t>
            </a:r>
          </a:p>
        </p:txBody>
      </p:sp>
      <p:sp>
        <p:nvSpPr>
          <p:cNvPr name="TextBox 12" id="12"/>
          <p:cNvSpPr txBox="true"/>
          <p:nvPr/>
        </p:nvSpPr>
        <p:spPr>
          <a:xfrm rot="0">
            <a:off x="789705" y="6057508"/>
            <a:ext cx="7849195" cy="563150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l" marL="458220" indent="-152740" lvl="2">
              <a:lnSpc>
                <a:spcPts val="3769"/>
              </a:lnSpc>
              <a:buFont typeface="Arial"/>
              <a:buChar char="⚬"/>
            </a:pPr>
            <a:r>
              <a:rPr lang="en-US" sz="2337">
                <a:solidFill>
                  <a:srgbClr val="454240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Microsoft Word</a:t>
            </a:r>
          </a:p>
        </p:txBody>
      </p:sp>
      <p:sp>
        <p:nvSpPr>
          <p:cNvPr name="TextBox 13" id="13"/>
          <p:cNvSpPr txBox="true"/>
          <p:nvPr/>
        </p:nvSpPr>
        <p:spPr>
          <a:xfrm rot="0">
            <a:off x="789705" y="6541201"/>
            <a:ext cx="7849195" cy="563150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l" marL="458220" indent="-152740" lvl="2">
              <a:lnSpc>
                <a:spcPts val="3769"/>
              </a:lnSpc>
              <a:buFont typeface="Arial"/>
              <a:buChar char="⚬"/>
            </a:pPr>
            <a:r>
              <a:rPr lang="en-US" sz="2337">
                <a:solidFill>
                  <a:srgbClr val="454240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Microsoft PowerPoint</a:t>
            </a:r>
          </a:p>
        </p:txBody>
      </p:sp>
      <p:sp>
        <p:nvSpPr>
          <p:cNvPr name="TextBox 14" id="14"/>
          <p:cNvSpPr txBox="true"/>
          <p:nvPr/>
        </p:nvSpPr>
        <p:spPr>
          <a:xfrm rot="0">
            <a:off x="789705" y="7024892"/>
            <a:ext cx="7849195" cy="563150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l" marL="458220" indent="-152740" lvl="2">
              <a:lnSpc>
                <a:spcPts val="3769"/>
              </a:lnSpc>
              <a:buFont typeface="Arial"/>
              <a:buChar char="⚬"/>
            </a:pPr>
            <a:r>
              <a:rPr lang="en-US" sz="2337">
                <a:solidFill>
                  <a:srgbClr val="454240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Microsoft Excel</a:t>
            </a:r>
          </a:p>
        </p:txBody>
      </p:sp>
      <p:sp>
        <p:nvSpPr>
          <p:cNvPr name="TextBox 15" id="15"/>
          <p:cNvSpPr txBox="true"/>
          <p:nvPr/>
        </p:nvSpPr>
        <p:spPr>
          <a:xfrm rot="0">
            <a:off x="4714302" y="5673048"/>
            <a:ext cx="1631677" cy="465236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l">
              <a:lnSpc>
                <a:spcPts val="3492"/>
              </a:lnSpc>
            </a:pPr>
            <a:r>
              <a:rPr lang="en-US" sz="2837" b="true">
                <a:solidFill>
                  <a:srgbClr val="5C4E3D"/>
                </a:solidFill>
                <a:latin typeface="Times New Roman Bold"/>
                <a:ea typeface="Times New Roman Bold"/>
                <a:cs typeface="Times New Roman Bold"/>
                <a:sym typeface="Times New Roman Bold"/>
              </a:rPr>
              <a:t>Key gains:</a:t>
            </a:r>
          </a:p>
        </p:txBody>
      </p:sp>
      <p:sp>
        <p:nvSpPr>
          <p:cNvPr name="TextBox 16" id="16"/>
          <p:cNvSpPr txBox="true"/>
          <p:nvPr/>
        </p:nvSpPr>
        <p:spPr>
          <a:xfrm rot="0">
            <a:off x="4714302" y="6137243"/>
            <a:ext cx="4393235" cy="1515502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l" marL="458220" indent="-152740" lvl="2">
              <a:lnSpc>
                <a:spcPts val="3769"/>
              </a:lnSpc>
              <a:buFont typeface="Arial"/>
              <a:buChar char="⚬"/>
            </a:pPr>
            <a:r>
              <a:rPr lang="en-US" sz="2337">
                <a:solidFill>
                  <a:srgbClr val="454240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Document structuring, collaboration tools, design consistency, analytical formulas.</a:t>
            </a:r>
          </a:p>
        </p:txBody>
      </p:sp>
      <p:sp>
        <p:nvSpPr>
          <p:cNvPr name="TextBox 17" id="17"/>
          <p:cNvSpPr txBox="true"/>
          <p:nvPr/>
        </p:nvSpPr>
        <p:spPr>
          <a:xfrm rot="0">
            <a:off x="9704144" y="5849075"/>
            <a:ext cx="2712393" cy="465236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l">
              <a:lnSpc>
                <a:spcPts val="3492"/>
              </a:lnSpc>
            </a:pPr>
            <a:r>
              <a:rPr lang="en-US" sz="2837" b="true">
                <a:solidFill>
                  <a:srgbClr val="5C4E3D"/>
                </a:solidFill>
                <a:latin typeface="Times New Roman Bold"/>
                <a:ea typeface="Times New Roman Bold"/>
                <a:cs typeface="Times New Roman Bold"/>
                <a:sym typeface="Times New Roman Bold"/>
              </a:rPr>
              <a:t>Theoretical Link:</a:t>
            </a:r>
          </a:p>
        </p:txBody>
      </p:sp>
      <p:sp>
        <p:nvSpPr>
          <p:cNvPr name="TextBox 18" id="18"/>
          <p:cNvSpPr txBox="true"/>
          <p:nvPr/>
        </p:nvSpPr>
        <p:spPr>
          <a:xfrm rot="0">
            <a:off x="9761507" y="6416283"/>
            <a:ext cx="6574192" cy="934644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l">
              <a:lnSpc>
                <a:spcPts val="3769"/>
              </a:lnSpc>
            </a:pPr>
            <a:r>
              <a:rPr lang="en-US" sz="2337">
                <a:solidFill>
                  <a:srgbClr val="454240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Digital capability development contributes to stronger digital presence and employability branding.</a:t>
            </a:r>
          </a:p>
        </p:txBody>
      </p:sp>
      <p:sp>
        <p:nvSpPr>
          <p:cNvPr name="TextBox 19" id="19"/>
          <p:cNvSpPr txBox="true"/>
          <p:nvPr/>
        </p:nvSpPr>
        <p:spPr>
          <a:xfrm rot="0">
            <a:off x="1028700" y="8248169"/>
            <a:ext cx="16303526" cy="1039326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l">
              <a:lnSpc>
                <a:spcPts val="3769"/>
              </a:lnSpc>
            </a:pPr>
            <a:r>
              <a:rPr lang="en-US" sz="2337">
                <a:solidFill>
                  <a:srgbClr val="454240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The certificates confirmed practical skills, yet more importantly made me feel confident using the digital tools in a strategic way both in the context of studying and working.</a:t>
            </a:r>
          </a:p>
        </p:txBody>
      </p:sp>
    </p:spTree>
  </p:cSld>
  <p:clrMapOvr>
    <a:masterClrMapping/>
  </p:clrMapOvr>
</p:sld>
</file>

<file path=ppt/slides/slide6.xml><?xml version="1.0" encoding="utf-8"?>
<p:sld xmlns:p="http://schemas.openxmlformats.org/presentationml/2006/main" xmlns:a="http://schemas.openxmlformats.org/drawingml/2006/main" xmlns:r="http://schemas.openxmlformats.org/officeDocument/2006/relationships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name="Group 2" id="2"/>
          <p:cNvGrpSpPr/>
          <p:nvPr/>
        </p:nvGrpSpPr>
        <p:grpSpPr>
          <a:xfrm rot="0">
            <a:off x="0" y="0"/>
            <a:ext cx="18288000" cy="10287000"/>
            <a:chOff x="0" y="0"/>
            <a:chExt cx="24384000" cy="13716000"/>
          </a:xfrm>
        </p:grpSpPr>
        <p:sp>
          <p:nvSpPr>
            <p:cNvPr name="Freeform 3" id="3" descr="preencoded.png"/>
            <p:cNvSpPr/>
            <p:nvPr/>
          </p:nvSpPr>
          <p:spPr>
            <a:xfrm flipH="false" flipV="false" rot="0">
              <a:off x="0" y="0"/>
              <a:ext cx="24384000" cy="13716000"/>
            </a:xfrm>
            <a:custGeom>
              <a:avLst/>
              <a:gdLst/>
              <a:ahLst/>
              <a:cxnLst/>
              <a:rect r="r" b="b" t="t" l="l"/>
              <a:pathLst>
                <a:path h="13716000" w="24384000">
                  <a:moveTo>
                    <a:pt x="0" y="0"/>
                  </a:moveTo>
                  <a:lnTo>
                    <a:pt x="24384000" y="0"/>
                  </a:lnTo>
                  <a:lnTo>
                    <a:pt x="24384000" y="13716000"/>
                  </a:lnTo>
                  <a:lnTo>
                    <a:pt x="0" y="13716000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3"/>
              <a:stretch>
                <a:fillRect l="0" t="0" r="0" b="0"/>
              </a:stretch>
            </a:blipFill>
          </p:spPr>
        </p:sp>
      </p:grpSp>
      <p:grpSp>
        <p:nvGrpSpPr>
          <p:cNvPr name="Group 4" id="4"/>
          <p:cNvGrpSpPr/>
          <p:nvPr/>
        </p:nvGrpSpPr>
        <p:grpSpPr>
          <a:xfrm rot="0">
            <a:off x="-90488" y="231813"/>
            <a:ext cx="18297525" cy="10296525"/>
            <a:chOff x="0" y="0"/>
            <a:chExt cx="24396700" cy="13728700"/>
          </a:xfrm>
        </p:grpSpPr>
        <p:sp>
          <p:nvSpPr>
            <p:cNvPr name="Freeform 5" id="5"/>
            <p:cNvSpPr/>
            <p:nvPr/>
          </p:nvSpPr>
          <p:spPr>
            <a:xfrm flipH="false" flipV="false" rot="0">
              <a:off x="8509" y="8509"/>
              <a:ext cx="24384001" cy="13716001"/>
            </a:xfrm>
            <a:custGeom>
              <a:avLst/>
              <a:gdLst/>
              <a:ahLst/>
              <a:cxnLst/>
              <a:rect r="r" b="b" t="t" l="l"/>
              <a:pathLst>
                <a:path h="13716001" w="24384001">
                  <a:moveTo>
                    <a:pt x="0" y="0"/>
                  </a:moveTo>
                  <a:lnTo>
                    <a:pt x="24384001" y="0"/>
                  </a:lnTo>
                  <a:lnTo>
                    <a:pt x="24384001" y="13716001"/>
                  </a:lnTo>
                  <a:lnTo>
                    <a:pt x="0" y="13716001"/>
                  </a:lnTo>
                  <a:close/>
                </a:path>
              </a:pathLst>
            </a:custGeom>
            <a:solidFill>
              <a:srgbClr val="FFFDFA"/>
            </a:solidFill>
            <a:ln w="12700">
              <a:solidFill>
                <a:srgbClr val="000000"/>
              </a:solidFill>
            </a:ln>
          </p:spPr>
        </p:sp>
        <p:sp>
          <p:nvSpPr>
            <p:cNvPr name="Freeform 6" id="6"/>
            <p:cNvSpPr/>
            <p:nvPr/>
          </p:nvSpPr>
          <p:spPr>
            <a:xfrm flipH="false" flipV="false" rot="0">
              <a:off x="0" y="0"/>
              <a:ext cx="24401018" cy="13733018"/>
            </a:xfrm>
            <a:custGeom>
              <a:avLst/>
              <a:gdLst/>
              <a:ahLst/>
              <a:cxnLst/>
              <a:rect r="r" b="b" t="t" l="l"/>
              <a:pathLst>
                <a:path h="13733018" w="24401018">
                  <a:moveTo>
                    <a:pt x="8509" y="0"/>
                  </a:moveTo>
                  <a:lnTo>
                    <a:pt x="24392510" y="0"/>
                  </a:lnTo>
                  <a:cubicBezTo>
                    <a:pt x="24397208" y="0"/>
                    <a:pt x="24401018" y="3810"/>
                    <a:pt x="24401018" y="8509"/>
                  </a:cubicBezTo>
                  <a:lnTo>
                    <a:pt x="24401018" y="13724510"/>
                  </a:lnTo>
                  <a:cubicBezTo>
                    <a:pt x="24401018" y="13729208"/>
                    <a:pt x="24397208" y="13733018"/>
                    <a:pt x="24392510" y="13733018"/>
                  </a:cubicBezTo>
                  <a:lnTo>
                    <a:pt x="8509" y="13733018"/>
                  </a:lnTo>
                  <a:cubicBezTo>
                    <a:pt x="3810" y="13733018"/>
                    <a:pt x="0" y="13729208"/>
                    <a:pt x="0" y="13724510"/>
                  </a:cubicBezTo>
                  <a:lnTo>
                    <a:pt x="0" y="8509"/>
                  </a:lnTo>
                  <a:cubicBezTo>
                    <a:pt x="0" y="3810"/>
                    <a:pt x="3810" y="0"/>
                    <a:pt x="8509" y="0"/>
                  </a:cubicBezTo>
                  <a:moveTo>
                    <a:pt x="8509" y="16891"/>
                  </a:moveTo>
                  <a:lnTo>
                    <a:pt x="8509" y="8509"/>
                  </a:lnTo>
                  <a:lnTo>
                    <a:pt x="17018" y="8509"/>
                  </a:lnTo>
                  <a:lnTo>
                    <a:pt x="17018" y="13724510"/>
                  </a:lnTo>
                  <a:lnTo>
                    <a:pt x="8509" y="13724510"/>
                  </a:lnTo>
                  <a:lnTo>
                    <a:pt x="8509" y="13716000"/>
                  </a:lnTo>
                  <a:lnTo>
                    <a:pt x="24392510" y="13716000"/>
                  </a:lnTo>
                  <a:lnTo>
                    <a:pt x="24392510" y="13724510"/>
                  </a:lnTo>
                  <a:lnTo>
                    <a:pt x="24384000" y="13724510"/>
                  </a:lnTo>
                  <a:lnTo>
                    <a:pt x="24384000" y="8509"/>
                  </a:lnTo>
                  <a:lnTo>
                    <a:pt x="24392510" y="8509"/>
                  </a:lnTo>
                  <a:lnTo>
                    <a:pt x="24392510" y="17018"/>
                  </a:lnTo>
                  <a:lnTo>
                    <a:pt x="8509" y="17018"/>
                  </a:lnTo>
                  <a:close/>
                </a:path>
              </a:pathLst>
            </a:custGeom>
            <a:solidFill>
              <a:srgbClr val="000000"/>
            </a:solidFill>
            <a:ln w="12700">
              <a:solidFill>
                <a:srgbClr val="000000"/>
              </a:solidFill>
            </a:ln>
          </p:spPr>
        </p:sp>
      </p:grpSp>
      <p:grpSp>
        <p:nvGrpSpPr>
          <p:cNvPr name="Group 7" id="7"/>
          <p:cNvGrpSpPr/>
          <p:nvPr/>
        </p:nvGrpSpPr>
        <p:grpSpPr>
          <a:xfrm rot="0">
            <a:off x="16049019" y="9686925"/>
            <a:ext cx="2153221" cy="514350"/>
            <a:chOff x="0" y="0"/>
            <a:chExt cx="2870962" cy="685800"/>
          </a:xfrm>
        </p:grpSpPr>
        <p:sp>
          <p:nvSpPr>
            <p:cNvPr name="Freeform 8" id="8" descr="preencoded.png">
              <a:hlinkClick r:id="rId4" tooltip="https://gamma.app/?utm_source=made-with-gamma"/>
            </p:cNvPr>
            <p:cNvSpPr/>
            <p:nvPr/>
          </p:nvSpPr>
          <p:spPr>
            <a:xfrm flipH="false" flipV="false" rot="0">
              <a:off x="0" y="0"/>
              <a:ext cx="2870962" cy="685800"/>
            </a:xfrm>
            <a:custGeom>
              <a:avLst/>
              <a:gdLst/>
              <a:ahLst/>
              <a:cxnLst/>
              <a:rect r="r" b="b" t="t" l="l"/>
              <a:pathLst>
                <a:path h="685800" w="2870962">
                  <a:moveTo>
                    <a:pt x="0" y="0"/>
                  </a:moveTo>
                  <a:lnTo>
                    <a:pt x="2870962" y="0"/>
                  </a:lnTo>
                  <a:lnTo>
                    <a:pt x="2870962" y="685800"/>
                  </a:lnTo>
                  <a:lnTo>
                    <a:pt x="0" y="685800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5"/>
              <a:stretch>
                <a:fillRect l="-82" t="0" r="-82" b="0"/>
              </a:stretch>
            </a:blipFill>
          </p:spPr>
        </p:sp>
      </p:grpSp>
      <p:grpSp>
        <p:nvGrpSpPr>
          <p:cNvPr name="Group 9" id="9"/>
          <p:cNvGrpSpPr/>
          <p:nvPr/>
        </p:nvGrpSpPr>
        <p:grpSpPr>
          <a:xfrm rot="0">
            <a:off x="11430000" y="0"/>
            <a:ext cx="6858000" cy="10287000"/>
            <a:chOff x="0" y="0"/>
            <a:chExt cx="9144000" cy="13716000"/>
          </a:xfrm>
        </p:grpSpPr>
        <p:sp>
          <p:nvSpPr>
            <p:cNvPr name="Freeform 10" id="10"/>
            <p:cNvSpPr/>
            <p:nvPr/>
          </p:nvSpPr>
          <p:spPr>
            <a:xfrm flipH="false" flipV="false" rot="0">
              <a:off x="0" y="0"/>
              <a:ext cx="9144000" cy="13716000"/>
            </a:xfrm>
            <a:custGeom>
              <a:avLst/>
              <a:gdLst/>
              <a:ahLst/>
              <a:cxnLst/>
              <a:rect r="r" b="b" t="t" l="l"/>
              <a:pathLst>
                <a:path h="13716000" w="9144000">
                  <a:moveTo>
                    <a:pt x="0" y="0"/>
                  </a:moveTo>
                  <a:lnTo>
                    <a:pt x="9144000" y="0"/>
                  </a:lnTo>
                  <a:lnTo>
                    <a:pt x="9144000" y="13716000"/>
                  </a:lnTo>
                  <a:lnTo>
                    <a:pt x="0" y="13716000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6"/>
              <a:stretch>
                <a:fillRect l="-82743" t="0" r="-82743" b="0"/>
              </a:stretch>
            </a:blipFill>
          </p:spPr>
        </p:sp>
      </p:grpSp>
      <p:sp>
        <p:nvSpPr>
          <p:cNvPr name="Freeform 11" id="11"/>
          <p:cNvSpPr/>
          <p:nvPr/>
        </p:nvSpPr>
        <p:spPr>
          <a:xfrm flipH="false" flipV="false" rot="0">
            <a:off x="7795488" y="7880979"/>
            <a:ext cx="3190407" cy="2320296"/>
          </a:xfrm>
          <a:custGeom>
            <a:avLst/>
            <a:gdLst/>
            <a:ahLst/>
            <a:cxnLst/>
            <a:rect r="r" b="b" t="t" l="l"/>
            <a:pathLst>
              <a:path h="2320296" w="3190407">
                <a:moveTo>
                  <a:pt x="0" y="0"/>
                </a:moveTo>
                <a:lnTo>
                  <a:pt x="3190407" y="0"/>
                </a:lnTo>
                <a:lnTo>
                  <a:pt x="3190407" y="2320296"/>
                </a:lnTo>
                <a:lnTo>
                  <a:pt x="0" y="2320296"/>
                </a:lnTo>
                <a:lnTo>
                  <a:pt x="0" y="0"/>
                </a:lnTo>
                <a:close/>
              </a:path>
            </a:pathLst>
          </a:custGeom>
          <a:blipFill>
            <a:blip r:embed="rId7">
              <a:extLst>
                <a:ext uri="{96DAC541-7B7A-43D3-8B79-37D633B846F1}">
                  <asvg:svgBlip xmlns:asvg="http://schemas.microsoft.com/office/drawing/2016/SVG/main" r:embed="rId8"/>
                </a:ext>
              </a:extLst>
            </a:blip>
            <a:stretch>
              <a:fillRect l="0" t="-74" r="0" b="-74"/>
            </a:stretch>
          </a:blipFill>
        </p:spPr>
      </p:sp>
      <p:sp>
        <p:nvSpPr>
          <p:cNvPr name="TextBox 12" id="12"/>
          <p:cNvSpPr txBox="true"/>
          <p:nvPr/>
        </p:nvSpPr>
        <p:spPr>
          <a:xfrm rot="0">
            <a:off x="992238" y="1707208"/>
            <a:ext cx="9993658" cy="830188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l">
              <a:lnSpc>
                <a:spcPts val="6062"/>
              </a:lnSpc>
            </a:pPr>
            <a:r>
              <a:rPr lang="en-US" sz="4875" b="true">
                <a:solidFill>
                  <a:srgbClr val="5C4E3D"/>
                </a:solidFill>
                <a:latin typeface="Times New Roman Bold"/>
                <a:ea typeface="Times New Roman Bold"/>
                <a:cs typeface="Times New Roman Bold"/>
                <a:sym typeface="Times New Roman Bold"/>
              </a:rPr>
              <a:t>Excel Skills &amp; Data Analysis (Task 3)</a:t>
            </a:r>
          </a:p>
        </p:txBody>
      </p:sp>
      <p:sp>
        <p:nvSpPr>
          <p:cNvPr name="TextBox 13" id="13"/>
          <p:cNvSpPr txBox="true"/>
          <p:nvPr/>
        </p:nvSpPr>
        <p:spPr>
          <a:xfrm rot="0">
            <a:off x="992238" y="3265981"/>
            <a:ext cx="9445526" cy="507037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l" marL="419010" indent="-139670" lvl="2">
              <a:lnSpc>
                <a:spcPts val="3446"/>
              </a:lnSpc>
              <a:buFont typeface="Arial"/>
              <a:buChar char="⚬"/>
            </a:pPr>
            <a:r>
              <a:rPr lang="en-US" sz="2136">
                <a:solidFill>
                  <a:srgbClr val="454240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Applied core formulas: SUM, AVERAGE, IF for household expenditure dataset.</a:t>
            </a:r>
          </a:p>
        </p:txBody>
      </p:sp>
      <p:sp>
        <p:nvSpPr>
          <p:cNvPr name="TextBox 14" id="14"/>
          <p:cNvSpPr txBox="true"/>
          <p:nvPr/>
        </p:nvSpPr>
        <p:spPr>
          <a:xfrm rot="0">
            <a:off x="992238" y="3883792"/>
            <a:ext cx="9445526" cy="507037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l" marL="419010" indent="-139670" lvl="2">
              <a:lnSpc>
                <a:spcPts val="3446"/>
              </a:lnSpc>
              <a:buFont typeface="Arial"/>
              <a:buChar char="⚬"/>
            </a:pPr>
            <a:r>
              <a:rPr lang="en-US" sz="2136">
                <a:solidFill>
                  <a:srgbClr val="454240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Created charts, tables, filtering, supporting clearer interpretation.</a:t>
            </a:r>
          </a:p>
        </p:txBody>
      </p:sp>
      <p:sp>
        <p:nvSpPr>
          <p:cNvPr name="TextBox 15" id="15"/>
          <p:cNvSpPr txBox="true"/>
          <p:nvPr/>
        </p:nvSpPr>
        <p:spPr>
          <a:xfrm rot="0">
            <a:off x="992238" y="4501604"/>
            <a:ext cx="9445526" cy="411785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l" marL="419010" indent="-139670" lvl="2">
              <a:lnSpc>
                <a:spcPts val="3446"/>
              </a:lnSpc>
              <a:buFont typeface="Arial"/>
              <a:buChar char="⚬"/>
            </a:pPr>
            <a:r>
              <a:rPr lang="en-US" sz="2136">
                <a:solidFill>
                  <a:srgbClr val="454240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Excel transforms raw data into actionable insights.</a:t>
            </a:r>
          </a:p>
        </p:txBody>
      </p:sp>
      <p:sp>
        <p:nvSpPr>
          <p:cNvPr name="TextBox 16" id="16"/>
          <p:cNvSpPr txBox="true"/>
          <p:nvPr/>
        </p:nvSpPr>
        <p:spPr>
          <a:xfrm rot="0">
            <a:off x="1028700" y="5466729"/>
            <a:ext cx="9445526" cy="2126412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l">
              <a:lnSpc>
                <a:spcPts val="3444"/>
              </a:lnSpc>
            </a:pPr>
            <a:r>
              <a:rPr lang="en-US" sz="2136">
                <a:solidFill>
                  <a:srgbClr val="454240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Although he had a rough time with formula logic, the ability to solve problems was enhanced, that knowledge management increases with the practice.</a:t>
            </a:r>
          </a:p>
          <a:p>
            <a:pPr algn="l">
              <a:lnSpc>
                <a:spcPts val="3444"/>
              </a:lnSpc>
            </a:pPr>
          </a:p>
          <a:p>
            <a:pPr algn="l">
              <a:lnSpc>
                <a:spcPts val="3446"/>
              </a:lnSpc>
            </a:pPr>
            <a:r>
              <a:rPr lang="en-US" sz="2136">
                <a:solidFill>
                  <a:srgbClr val="454240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Excel has improved my skill to make evidence-based decisions, as anticipated with organisational data literacy.</a:t>
            </a:r>
          </a:p>
        </p:txBody>
      </p:sp>
    </p:spTree>
  </p:cSld>
  <p:clrMapOvr>
    <a:masterClrMapping/>
  </p:clrMapOvr>
</p:sld>
</file>

<file path=ppt/slides/slide7.xml><?xml version="1.0" encoding="utf-8"?>
<p:sld xmlns:p="http://schemas.openxmlformats.org/presentationml/2006/main" xmlns:a="http://schemas.openxmlformats.org/drawingml/2006/main" xmlns:r="http://schemas.openxmlformats.org/officeDocument/2006/relationships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name="Group 2" id="2"/>
          <p:cNvGrpSpPr/>
          <p:nvPr/>
        </p:nvGrpSpPr>
        <p:grpSpPr>
          <a:xfrm rot="0">
            <a:off x="0" y="0"/>
            <a:ext cx="18288000" cy="10287000"/>
            <a:chOff x="0" y="0"/>
            <a:chExt cx="24384000" cy="13716000"/>
          </a:xfrm>
        </p:grpSpPr>
        <p:sp>
          <p:nvSpPr>
            <p:cNvPr name="Freeform 3" id="3" descr="preencoded.png"/>
            <p:cNvSpPr/>
            <p:nvPr/>
          </p:nvSpPr>
          <p:spPr>
            <a:xfrm flipH="false" flipV="false" rot="0">
              <a:off x="0" y="0"/>
              <a:ext cx="24384000" cy="13716000"/>
            </a:xfrm>
            <a:custGeom>
              <a:avLst/>
              <a:gdLst/>
              <a:ahLst/>
              <a:cxnLst/>
              <a:rect r="r" b="b" t="t" l="l"/>
              <a:pathLst>
                <a:path h="13716000" w="24384000">
                  <a:moveTo>
                    <a:pt x="0" y="0"/>
                  </a:moveTo>
                  <a:lnTo>
                    <a:pt x="24384000" y="0"/>
                  </a:lnTo>
                  <a:lnTo>
                    <a:pt x="24384000" y="13716000"/>
                  </a:lnTo>
                  <a:lnTo>
                    <a:pt x="0" y="13716000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3"/>
              <a:stretch>
                <a:fillRect l="0" t="0" r="0" b="0"/>
              </a:stretch>
            </a:blipFill>
          </p:spPr>
        </p:sp>
      </p:grpSp>
      <p:grpSp>
        <p:nvGrpSpPr>
          <p:cNvPr name="Group 4" id="4"/>
          <p:cNvGrpSpPr/>
          <p:nvPr/>
        </p:nvGrpSpPr>
        <p:grpSpPr>
          <a:xfrm rot="0">
            <a:off x="-4762" y="-4762"/>
            <a:ext cx="18297525" cy="10296525"/>
            <a:chOff x="0" y="0"/>
            <a:chExt cx="24396700" cy="13728700"/>
          </a:xfrm>
        </p:grpSpPr>
        <p:sp>
          <p:nvSpPr>
            <p:cNvPr name="Freeform 5" id="5"/>
            <p:cNvSpPr/>
            <p:nvPr/>
          </p:nvSpPr>
          <p:spPr>
            <a:xfrm flipH="false" flipV="false" rot="0">
              <a:off x="8509" y="8509"/>
              <a:ext cx="24384001" cy="13716001"/>
            </a:xfrm>
            <a:custGeom>
              <a:avLst/>
              <a:gdLst/>
              <a:ahLst/>
              <a:cxnLst/>
              <a:rect r="r" b="b" t="t" l="l"/>
              <a:pathLst>
                <a:path h="13716001" w="24384001">
                  <a:moveTo>
                    <a:pt x="0" y="0"/>
                  </a:moveTo>
                  <a:lnTo>
                    <a:pt x="24384001" y="0"/>
                  </a:lnTo>
                  <a:lnTo>
                    <a:pt x="24384001" y="13716001"/>
                  </a:lnTo>
                  <a:lnTo>
                    <a:pt x="0" y="13716001"/>
                  </a:lnTo>
                  <a:close/>
                </a:path>
              </a:pathLst>
            </a:custGeom>
            <a:solidFill>
              <a:srgbClr val="FFFDFA"/>
            </a:solidFill>
            <a:ln w="12700">
              <a:solidFill>
                <a:srgbClr val="000000"/>
              </a:solidFill>
            </a:ln>
          </p:spPr>
        </p:sp>
        <p:sp>
          <p:nvSpPr>
            <p:cNvPr name="Freeform 6" id="6"/>
            <p:cNvSpPr/>
            <p:nvPr/>
          </p:nvSpPr>
          <p:spPr>
            <a:xfrm flipH="false" flipV="false" rot="0">
              <a:off x="0" y="0"/>
              <a:ext cx="24401018" cy="13733018"/>
            </a:xfrm>
            <a:custGeom>
              <a:avLst/>
              <a:gdLst/>
              <a:ahLst/>
              <a:cxnLst/>
              <a:rect r="r" b="b" t="t" l="l"/>
              <a:pathLst>
                <a:path h="13733018" w="24401018">
                  <a:moveTo>
                    <a:pt x="8509" y="0"/>
                  </a:moveTo>
                  <a:lnTo>
                    <a:pt x="24392510" y="0"/>
                  </a:lnTo>
                  <a:cubicBezTo>
                    <a:pt x="24397208" y="0"/>
                    <a:pt x="24401018" y="3810"/>
                    <a:pt x="24401018" y="8509"/>
                  </a:cubicBezTo>
                  <a:lnTo>
                    <a:pt x="24401018" y="13724510"/>
                  </a:lnTo>
                  <a:cubicBezTo>
                    <a:pt x="24401018" y="13729208"/>
                    <a:pt x="24397208" y="13733018"/>
                    <a:pt x="24392510" y="13733018"/>
                  </a:cubicBezTo>
                  <a:lnTo>
                    <a:pt x="8509" y="13733018"/>
                  </a:lnTo>
                  <a:cubicBezTo>
                    <a:pt x="3810" y="13733018"/>
                    <a:pt x="0" y="13729208"/>
                    <a:pt x="0" y="13724510"/>
                  </a:cubicBezTo>
                  <a:lnTo>
                    <a:pt x="0" y="8509"/>
                  </a:lnTo>
                  <a:cubicBezTo>
                    <a:pt x="0" y="3810"/>
                    <a:pt x="3810" y="0"/>
                    <a:pt x="8509" y="0"/>
                  </a:cubicBezTo>
                  <a:moveTo>
                    <a:pt x="8509" y="16891"/>
                  </a:moveTo>
                  <a:lnTo>
                    <a:pt x="8509" y="8509"/>
                  </a:lnTo>
                  <a:lnTo>
                    <a:pt x="17018" y="8509"/>
                  </a:lnTo>
                  <a:lnTo>
                    <a:pt x="17018" y="13724510"/>
                  </a:lnTo>
                  <a:lnTo>
                    <a:pt x="8509" y="13724510"/>
                  </a:lnTo>
                  <a:lnTo>
                    <a:pt x="8509" y="13716000"/>
                  </a:lnTo>
                  <a:lnTo>
                    <a:pt x="24392510" y="13716000"/>
                  </a:lnTo>
                  <a:lnTo>
                    <a:pt x="24392510" y="13724510"/>
                  </a:lnTo>
                  <a:lnTo>
                    <a:pt x="24384000" y="13724510"/>
                  </a:lnTo>
                  <a:lnTo>
                    <a:pt x="24384000" y="8509"/>
                  </a:lnTo>
                  <a:lnTo>
                    <a:pt x="24392510" y="8509"/>
                  </a:lnTo>
                  <a:lnTo>
                    <a:pt x="24392510" y="17018"/>
                  </a:lnTo>
                  <a:lnTo>
                    <a:pt x="8509" y="17018"/>
                  </a:lnTo>
                  <a:close/>
                </a:path>
              </a:pathLst>
            </a:custGeom>
            <a:solidFill>
              <a:srgbClr val="000000"/>
            </a:solidFill>
            <a:ln w="12700">
              <a:solidFill>
                <a:srgbClr val="000000"/>
              </a:solidFill>
            </a:ln>
          </p:spPr>
        </p:sp>
      </p:grpSp>
      <p:grpSp>
        <p:nvGrpSpPr>
          <p:cNvPr name="Group 7" id="7"/>
          <p:cNvGrpSpPr/>
          <p:nvPr/>
        </p:nvGrpSpPr>
        <p:grpSpPr>
          <a:xfrm rot="0">
            <a:off x="951161" y="5657028"/>
            <a:ext cx="5278659" cy="38100"/>
            <a:chOff x="0" y="0"/>
            <a:chExt cx="7038212" cy="50800"/>
          </a:xfrm>
        </p:grpSpPr>
        <p:sp>
          <p:nvSpPr>
            <p:cNvPr name="Freeform 8" id="8"/>
            <p:cNvSpPr/>
            <p:nvPr/>
          </p:nvSpPr>
          <p:spPr>
            <a:xfrm flipH="false" flipV="false" rot="0">
              <a:off x="8509" y="8509"/>
              <a:ext cx="7025513" cy="38100"/>
            </a:xfrm>
            <a:custGeom>
              <a:avLst/>
              <a:gdLst/>
              <a:ahLst/>
              <a:cxnLst/>
              <a:rect r="r" b="b" t="t" l="l"/>
              <a:pathLst>
                <a:path h="38100" w="7025513">
                  <a:moveTo>
                    <a:pt x="0" y="0"/>
                  </a:moveTo>
                  <a:lnTo>
                    <a:pt x="7025513" y="0"/>
                  </a:lnTo>
                  <a:lnTo>
                    <a:pt x="7025513" y="38100"/>
                  </a:lnTo>
                  <a:lnTo>
                    <a:pt x="0" y="38100"/>
                  </a:lnTo>
                  <a:close/>
                </a:path>
              </a:pathLst>
            </a:custGeom>
            <a:solidFill>
              <a:srgbClr val="B88E23"/>
            </a:solidFill>
            <a:ln w="12700">
              <a:solidFill>
                <a:srgbClr val="000000"/>
              </a:solidFill>
            </a:ln>
          </p:spPr>
        </p:sp>
        <p:sp>
          <p:nvSpPr>
            <p:cNvPr name="Freeform 9" id="9"/>
            <p:cNvSpPr/>
            <p:nvPr/>
          </p:nvSpPr>
          <p:spPr>
            <a:xfrm flipH="false" flipV="false" rot="0">
              <a:off x="0" y="0"/>
              <a:ext cx="7042531" cy="55118"/>
            </a:xfrm>
            <a:custGeom>
              <a:avLst/>
              <a:gdLst/>
              <a:ahLst/>
              <a:cxnLst/>
              <a:rect r="r" b="b" t="t" l="l"/>
              <a:pathLst>
                <a:path h="55118" w="7042531">
                  <a:moveTo>
                    <a:pt x="8509" y="0"/>
                  </a:moveTo>
                  <a:lnTo>
                    <a:pt x="7034022" y="0"/>
                  </a:lnTo>
                  <a:cubicBezTo>
                    <a:pt x="7038721" y="0"/>
                    <a:pt x="7042531" y="3810"/>
                    <a:pt x="7042531" y="8509"/>
                  </a:cubicBezTo>
                  <a:lnTo>
                    <a:pt x="7042531" y="46609"/>
                  </a:lnTo>
                  <a:cubicBezTo>
                    <a:pt x="7042531" y="51308"/>
                    <a:pt x="7038721" y="55118"/>
                    <a:pt x="7034022" y="55118"/>
                  </a:cubicBezTo>
                  <a:lnTo>
                    <a:pt x="8509" y="55118"/>
                  </a:lnTo>
                  <a:cubicBezTo>
                    <a:pt x="3810" y="54991"/>
                    <a:pt x="0" y="51181"/>
                    <a:pt x="0" y="46609"/>
                  </a:cubicBezTo>
                  <a:lnTo>
                    <a:pt x="0" y="8509"/>
                  </a:lnTo>
                  <a:cubicBezTo>
                    <a:pt x="0" y="3810"/>
                    <a:pt x="3810" y="0"/>
                    <a:pt x="8509" y="0"/>
                  </a:cubicBezTo>
                  <a:moveTo>
                    <a:pt x="8509" y="16891"/>
                  </a:moveTo>
                  <a:lnTo>
                    <a:pt x="8509" y="8509"/>
                  </a:lnTo>
                  <a:lnTo>
                    <a:pt x="17018" y="8509"/>
                  </a:lnTo>
                  <a:lnTo>
                    <a:pt x="17018" y="46609"/>
                  </a:lnTo>
                  <a:lnTo>
                    <a:pt x="8509" y="46609"/>
                  </a:lnTo>
                  <a:lnTo>
                    <a:pt x="8509" y="38100"/>
                  </a:lnTo>
                  <a:lnTo>
                    <a:pt x="7034022" y="38100"/>
                  </a:lnTo>
                  <a:lnTo>
                    <a:pt x="7034022" y="46609"/>
                  </a:lnTo>
                  <a:lnTo>
                    <a:pt x="7025513" y="46609"/>
                  </a:lnTo>
                  <a:lnTo>
                    <a:pt x="7025513" y="8509"/>
                  </a:lnTo>
                  <a:lnTo>
                    <a:pt x="7034022" y="8509"/>
                  </a:lnTo>
                  <a:lnTo>
                    <a:pt x="7034022" y="17018"/>
                  </a:lnTo>
                  <a:lnTo>
                    <a:pt x="8509" y="17018"/>
                  </a:lnTo>
                  <a:close/>
                </a:path>
              </a:pathLst>
            </a:custGeom>
            <a:solidFill>
              <a:srgbClr val="000000"/>
            </a:solidFill>
            <a:ln w="12700">
              <a:solidFill>
                <a:srgbClr val="000000"/>
              </a:solidFill>
            </a:ln>
          </p:spPr>
        </p:sp>
      </p:grpSp>
      <p:grpSp>
        <p:nvGrpSpPr>
          <p:cNvPr name="Group 10" id="10"/>
          <p:cNvGrpSpPr/>
          <p:nvPr/>
        </p:nvGrpSpPr>
        <p:grpSpPr>
          <a:xfrm rot="0">
            <a:off x="6468218" y="5657028"/>
            <a:ext cx="5278755" cy="38100"/>
            <a:chOff x="0" y="0"/>
            <a:chExt cx="7038340" cy="50800"/>
          </a:xfrm>
        </p:grpSpPr>
        <p:sp>
          <p:nvSpPr>
            <p:cNvPr name="Freeform 11" id="11"/>
            <p:cNvSpPr/>
            <p:nvPr/>
          </p:nvSpPr>
          <p:spPr>
            <a:xfrm flipH="false" flipV="false" rot="0">
              <a:off x="8509" y="8509"/>
              <a:ext cx="7025640" cy="38100"/>
            </a:xfrm>
            <a:custGeom>
              <a:avLst/>
              <a:gdLst/>
              <a:ahLst/>
              <a:cxnLst/>
              <a:rect r="r" b="b" t="t" l="l"/>
              <a:pathLst>
                <a:path h="38100" w="7025640">
                  <a:moveTo>
                    <a:pt x="0" y="0"/>
                  </a:moveTo>
                  <a:lnTo>
                    <a:pt x="7025640" y="0"/>
                  </a:lnTo>
                  <a:lnTo>
                    <a:pt x="7025640" y="38100"/>
                  </a:lnTo>
                  <a:lnTo>
                    <a:pt x="0" y="38100"/>
                  </a:lnTo>
                  <a:close/>
                </a:path>
              </a:pathLst>
            </a:custGeom>
            <a:solidFill>
              <a:srgbClr val="B88E23"/>
            </a:solidFill>
            <a:ln w="12700">
              <a:solidFill>
                <a:srgbClr val="000000"/>
              </a:solidFill>
            </a:ln>
          </p:spPr>
        </p:sp>
        <p:sp>
          <p:nvSpPr>
            <p:cNvPr name="Freeform 12" id="12"/>
            <p:cNvSpPr/>
            <p:nvPr/>
          </p:nvSpPr>
          <p:spPr>
            <a:xfrm flipH="false" flipV="false" rot="0">
              <a:off x="0" y="0"/>
              <a:ext cx="7042658" cy="55118"/>
            </a:xfrm>
            <a:custGeom>
              <a:avLst/>
              <a:gdLst/>
              <a:ahLst/>
              <a:cxnLst/>
              <a:rect r="r" b="b" t="t" l="l"/>
              <a:pathLst>
                <a:path h="55118" w="7042658">
                  <a:moveTo>
                    <a:pt x="8509" y="0"/>
                  </a:moveTo>
                  <a:lnTo>
                    <a:pt x="7034149" y="0"/>
                  </a:lnTo>
                  <a:cubicBezTo>
                    <a:pt x="7038848" y="0"/>
                    <a:pt x="7042658" y="3810"/>
                    <a:pt x="7042658" y="8509"/>
                  </a:cubicBezTo>
                  <a:lnTo>
                    <a:pt x="7042658" y="46609"/>
                  </a:lnTo>
                  <a:cubicBezTo>
                    <a:pt x="7042658" y="51308"/>
                    <a:pt x="7038848" y="55118"/>
                    <a:pt x="7034149" y="55118"/>
                  </a:cubicBezTo>
                  <a:lnTo>
                    <a:pt x="8509" y="55118"/>
                  </a:lnTo>
                  <a:cubicBezTo>
                    <a:pt x="3810" y="54991"/>
                    <a:pt x="0" y="51181"/>
                    <a:pt x="0" y="46609"/>
                  </a:cubicBezTo>
                  <a:lnTo>
                    <a:pt x="0" y="8509"/>
                  </a:lnTo>
                  <a:cubicBezTo>
                    <a:pt x="0" y="3810"/>
                    <a:pt x="3810" y="0"/>
                    <a:pt x="8509" y="0"/>
                  </a:cubicBezTo>
                  <a:moveTo>
                    <a:pt x="8509" y="16891"/>
                  </a:moveTo>
                  <a:lnTo>
                    <a:pt x="8509" y="8509"/>
                  </a:lnTo>
                  <a:lnTo>
                    <a:pt x="17018" y="8509"/>
                  </a:lnTo>
                  <a:lnTo>
                    <a:pt x="17018" y="46609"/>
                  </a:lnTo>
                  <a:lnTo>
                    <a:pt x="8509" y="46609"/>
                  </a:lnTo>
                  <a:lnTo>
                    <a:pt x="8509" y="38100"/>
                  </a:lnTo>
                  <a:lnTo>
                    <a:pt x="7034149" y="38100"/>
                  </a:lnTo>
                  <a:lnTo>
                    <a:pt x="7034149" y="46609"/>
                  </a:lnTo>
                  <a:lnTo>
                    <a:pt x="7025640" y="46609"/>
                  </a:lnTo>
                  <a:lnTo>
                    <a:pt x="7025640" y="8509"/>
                  </a:lnTo>
                  <a:lnTo>
                    <a:pt x="7034149" y="8509"/>
                  </a:lnTo>
                  <a:lnTo>
                    <a:pt x="7034149" y="17018"/>
                  </a:lnTo>
                  <a:lnTo>
                    <a:pt x="8509" y="17018"/>
                  </a:lnTo>
                  <a:close/>
                </a:path>
              </a:pathLst>
            </a:custGeom>
            <a:solidFill>
              <a:srgbClr val="000000"/>
            </a:solidFill>
            <a:ln w="12700">
              <a:solidFill>
                <a:srgbClr val="000000"/>
              </a:solidFill>
            </a:ln>
          </p:spPr>
        </p:sp>
      </p:grpSp>
      <p:grpSp>
        <p:nvGrpSpPr>
          <p:cNvPr name="Group 13" id="13"/>
          <p:cNvGrpSpPr/>
          <p:nvPr/>
        </p:nvGrpSpPr>
        <p:grpSpPr>
          <a:xfrm rot="0">
            <a:off x="11985427" y="5657028"/>
            <a:ext cx="5278659" cy="38100"/>
            <a:chOff x="0" y="0"/>
            <a:chExt cx="7038212" cy="50800"/>
          </a:xfrm>
        </p:grpSpPr>
        <p:sp>
          <p:nvSpPr>
            <p:cNvPr name="Freeform 14" id="14"/>
            <p:cNvSpPr/>
            <p:nvPr/>
          </p:nvSpPr>
          <p:spPr>
            <a:xfrm flipH="false" flipV="false" rot="0">
              <a:off x="8509" y="8509"/>
              <a:ext cx="7025513" cy="38100"/>
            </a:xfrm>
            <a:custGeom>
              <a:avLst/>
              <a:gdLst/>
              <a:ahLst/>
              <a:cxnLst/>
              <a:rect r="r" b="b" t="t" l="l"/>
              <a:pathLst>
                <a:path h="38100" w="7025513">
                  <a:moveTo>
                    <a:pt x="0" y="0"/>
                  </a:moveTo>
                  <a:lnTo>
                    <a:pt x="7025513" y="0"/>
                  </a:lnTo>
                  <a:lnTo>
                    <a:pt x="7025513" y="38100"/>
                  </a:lnTo>
                  <a:lnTo>
                    <a:pt x="0" y="38100"/>
                  </a:lnTo>
                  <a:close/>
                </a:path>
              </a:pathLst>
            </a:custGeom>
            <a:solidFill>
              <a:srgbClr val="B88E23"/>
            </a:solidFill>
            <a:ln w="12700">
              <a:solidFill>
                <a:srgbClr val="000000"/>
              </a:solidFill>
            </a:ln>
          </p:spPr>
        </p:sp>
        <p:sp>
          <p:nvSpPr>
            <p:cNvPr name="Freeform 15" id="15"/>
            <p:cNvSpPr/>
            <p:nvPr/>
          </p:nvSpPr>
          <p:spPr>
            <a:xfrm flipH="false" flipV="false" rot="0">
              <a:off x="0" y="0"/>
              <a:ext cx="7042531" cy="55118"/>
            </a:xfrm>
            <a:custGeom>
              <a:avLst/>
              <a:gdLst/>
              <a:ahLst/>
              <a:cxnLst/>
              <a:rect r="r" b="b" t="t" l="l"/>
              <a:pathLst>
                <a:path h="55118" w="7042531">
                  <a:moveTo>
                    <a:pt x="8509" y="0"/>
                  </a:moveTo>
                  <a:lnTo>
                    <a:pt x="7034022" y="0"/>
                  </a:lnTo>
                  <a:cubicBezTo>
                    <a:pt x="7038721" y="0"/>
                    <a:pt x="7042531" y="3810"/>
                    <a:pt x="7042531" y="8509"/>
                  </a:cubicBezTo>
                  <a:lnTo>
                    <a:pt x="7042531" y="46609"/>
                  </a:lnTo>
                  <a:cubicBezTo>
                    <a:pt x="7042531" y="51308"/>
                    <a:pt x="7038721" y="55118"/>
                    <a:pt x="7034022" y="55118"/>
                  </a:cubicBezTo>
                  <a:lnTo>
                    <a:pt x="8509" y="55118"/>
                  </a:lnTo>
                  <a:cubicBezTo>
                    <a:pt x="3810" y="54991"/>
                    <a:pt x="0" y="51181"/>
                    <a:pt x="0" y="46609"/>
                  </a:cubicBezTo>
                  <a:lnTo>
                    <a:pt x="0" y="8509"/>
                  </a:lnTo>
                  <a:cubicBezTo>
                    <a:pt x="0" y="3810"/>
                    <a:pt x="3810" y="0"/>
                    <a:pt x="8509" y="0"/>
                  </a:cubicBezTo>
                  <a:moveTo>
                    <a:pt x="8509" y="16891"/>
                  </a:moveTo>
                  <a:lnTo>
                    <a:pt x="8509" y="8509"/>
                  </a:lnTo>
                  <a:lnTo>
                    <a:pt x="17018" y="8509"/>
                  </a:lnTo>
                  <a:lnTo>
                    <a:pt x="17018" y="46609"/>
                  </a:lnTo>
                  <a:lnTo>
                    <a:pt x="8509" y="46609"/>
                  </a:lnTo>
                  <a:lnTo>
                    <a:pt x="8509" y="38100"/>
                  </a:lnTo>
                  <a:lnTo>
                    <a:pt x="7034022" y="38100"/>
                  </a:lnTo>
                  <a:lnTo>
                    <a:pt x="7034022" y="46609"/>
                  </a:lnTo>
                  <a:lnTo>
                    <a:pt x="7025513" y="46609"/>
                  </a:lnTo>
                  <a:lnTo>
                    <a:pt x="7025513" y="8509"/>
                  </a:lnTo>
                  <a:lnTo>
                    <a:pt x="7034022" y="8509"/>
                  </a:lnTo>
                  <a:lnTo>
                    <a:pt x="7034022" y="17018"/>
                  </a:lnTo>
                  <a:lnTo>
                    <a:pt x="8509" y="17018"/>
                  </a:lnTo>
                  <a:close/>
                </a:path>
              </a:pathLst>
            </a:custGeom>
            <a:solidFill>
              <a:srgbClr val="000000"/>
            </a:solidFill>
            <a:ln w="12700">
              <a:solidFill>
                <a:srgbClr val="000000"/>
              </a:solidFill>
            </a:ln>
          </p:spPr>
        </p:sp>
      </p:grpSp>
      <p:grpSp>
        <p:nvGrpSpPr>
          <p:cNvPr name="Group 16" id="16"/>
          <p:cNvGrpSpPr/>
          <p:nvPr/>
        </p:nvGrpSpPr>
        <p:grpSpPr>
          <a:xfrm rot="0">
            <a:off x="951160" y="8298854"/>
            <a:ext cx="8037195" cy="38100"/>
            <a:chOff x="0" y="0"/>
            <a:chExt cx="10716260" cy="50800"/>
          </a:xfrm>
        </p:grpSpPr>
        <p:sp>
          <p:nvSpPr>
            <p:cNvPr name="Freeform 17" id="17"/>
            <p:cNvSpPr/>
            <p:nvPr/>
          </p:nvSpPr>
          <p:spPr>
            <a:xfrm flipH="false" flipV="false" rot="0">
              <a:off x="8509" y="8509"/>
              <a:ext cx="10703560" cy="38100"/>
            </a:xfrm>
            <a:custGeom>
              <a:avLst/>
              <a:gdLst/>
              <a:ahLst/>
              <a:cxnLst/>
              <a:rect r="r" b="b" t="t" l="l"/>
              <a:pathLst>
                <a:path h="38100" w="10703560">
                  <a:moveTo>
                    <a:pt x="0" y="0"/>
                  </a:moveTo>
                  <a:lnTo>
                    <a:pt x="10703560" y="0"/>
                  </a:lnTo>
                  <a:lnTo>
                    <a:pt x="10703560" y="38100"/>
                  </a:lnTo>
                  <a:lnTo>
                    <a:pt x="0" y="38100"/>
                  </a:lnTo>
                  <a:close/>
                </a:path>
              </a:pathLst>
            </a:custGeom>
            <a:solidFill>
              <a:srgbClr val="B88E23"/>
            </a:solidFill>
            <a:ln w="12700">
              <a:solidFill>
                <a:srgbClr val="000000"/>
              </a:solidFill>
            </a:ln>
          </p:spPr>
        </p:sp>
        <p:sp>
          <p:nvSpPr>
            <p:cNvPr name="Freeform 18" id="18"/>
            <p:cNvSpPr/>
            <p:nvPr/>
          </p:nvSpPr>
          <p:spPr>
            <a:xfrm flipH="false" flipV="false" rot="0">
              <a:off x="0" y="0"/>
              <a:ext cx="10720578" cy="55118"/>
            </a:xfrm>
            <a:custGeom>
              <a:avLst/>
              <a:gdLst/>
              <a:ahLst/>
              <a:cxnLst/>
              <a:rect r="r" b="b" t="t" l="l"/>
              <a:pathLst>
                <a:path h="55118" w="10720578">
                  <a:moveTo>
                    <a:pt x="8509" y="0"/>
                  </a:moveTo>
                  <a:lnTo>
                    <a:pt x="10712069" y="0"/>
                  </a:lnTo>
                  <a:cubicBezTo>
                    <a:pt x="10716768" y="0"/>
                    <a:pt x="10720578" y="3810"/>
                    <a:pt x="10720578" y="8509"/>
                  </a:cubicBezTo>
                  <a:lnTo>
                    <a:pt x="10720578" y="46609"/>
                  </a:lnTo>
                  <a:cubicBezTo>
                    <a:pt x="10720578" y="51308"/>
                    <a:pt x="10716768" y="55118"/>
                    <a:pt x="10712069" y="55118"/>
                  </a:cubicBezTo>
                  <a:lnTo>
                    <a:pt x="8509" y="55118"/>
                  </a:lnTo>
                  <a:cubicBezTo>
                    <a:pt x="3810" y="54991"/>
                    <a:pt x="0" y="51181"/>
                    <a:pt x="0" y="46609"/>
                  </a:cubicBezTo>
                  <a:lnTo>
                    <a:pt x="0" y="8509"/>
                  </a:lnTo>
                  <a:cubicBezTo>
                    <a:pt x="0" y="3810"/>
                    <a:pt x="3810" y="0"/>
                    <a:pt x="8509" y="0"/>
                  </a:cubicBezTo>
                  <a:moveTo>
                    <a:pt x="8509" y="16891"/>
                  </a:moveTo>
                  <a:lnTo>
                    <a:pt x="8509" y="8509"/>
                  </a:lnTo>
                  <a:lnTo>
                    <a:pt x="17018" y="8509"/>
                  </a:lnTo>
                  <a:lnTo>
                    <a:pt x="17018" y="46609"/>
                  </a:lnTo>
                  <a:lnTo>
                    <a:pt x="8509" y="46609"/>
                  </a:lnTo>
                  <a:lnTo>
                    <a:pt x="8509" y="38100"/>
                  </a:lnTo>
                  <a:lnTo>
                    <a:pt x="10712069" y="38100"/>
                  </a:lnTo>
                  <a:lnTo>
                    <a:pt x="10712069" y="46609"/>
                  </a:lnTo>
                  <a:lnTo>
                    <a:pt x="10703560" y="46609"/>
                  </a:lnTo>
                  <a:lnTo>
                    <a:pt x="10703560" y="8509"/>
                  </a:lnTo>
                  <a:lnTo>
                    <a:pt x="10712069" y="8509"/>
                  </a:lnTo>
                  <a:lnTo>
                    <a:pt x="10712069" y="17018"/>
                  </a:lnTo>
                  <a:lnTo>
                    <a:pt x="8509" y="17018"/>
                  </a:lnTo>
                  <a:close/>
                </a:path>
              </a:pathLst>
            </a:custGeom>
            <a:solidFill>
              <a:srgbClr val="000000"/>
            </a:solidFill>
            <a:ln w="12700">
              <a:solidFill>
                <a:srgbClr val="000000"/>
              </a:solidFill>
            </a:ln>
          </p:spPr>
        </p:sp>
      </p:grpSp>
      <p:grpSp>
        <p:nvGrpSpPr>
          <p:cNvPr name="Group 19" id="19"/>
          <p:cNvGrpSpPr/>
          <p:nvPr/>
        </p:nvGrpSpPr>
        <p:grpSpPr>
          <a:xfrm rot="0">
            <a:off x="9226747" y="8298854"/>
            <a:ext cx="8037291" cy="38100"/>
            <a:chOff x="0" y="0"/>
            <a:chExt cx="10716388" cy="50800"/>
          </a:xfrm>
        </p:grpSpPr>
        <p:sp>
          <p:nvSpPr>
            <p:cNvPr name="Freeform 20" id="20"/>
            <p:cNvSpPr/>
            <p:nvPr/>
          </p:nvSpPr>
          <p:spPr>
            <a:xfrm flipH="false" flipV="false" rot="0">
              <a:off x="8509" y="8509"/>
              <a:ext cx="10703687" cy="38100"/>
            </a:xfrm>
            <a:custGeom>
              <a:avLst/>
              <a:gdLst/>
              <a:ahLst/>
              <a:cxnLst/>
              <a:rect r="r" b="b" t="t" l="l"/>
              <a:pathLst>
                <a:path h="38100" w="10703687">
                  <a:moveTo>
                    <a:pt x="0" y="0"/>
                  </a:moveTo>
                  <a:lnTo>
                    <a:pt x="10703687" y="0"/>
                  </a:lnTo>
                  <a:lnTo>
                    <a:pt x="10703687" y="38100"/>
                  </a:lnTo>
                  <a:lnTo>
                    <a:pt x="0" y="38100"/>
                  </a:lnTo>
                  <a:close/>
                </a:path>
              </a:pathLst>
            </a:custGeom>
            <a:solidFill>
              <a:srgbClr val="B88E23"/>
            </a:solidFill>
            <a:ln w="12700">
              <a:solidFill>
                <a:srgbClr val="000000"/>
              </a:solidFill>
            </a:ln>
          </p:spPr>
        </p:sp>
        <p:sp>
          <p:nvSpPr>
            <p:cNvPr name="Freeform 21" id="21"/>
            <p:cNvSpPr/>
            <p:nvPr/>
          </p:nvSpPr>
          <p:spPr>
            <a:xfrm flipH="false" flipV="false" rot="0">
              <a:off x="0" y="0"/>
              <a:ext cx="10720705" cy="55118"/>
            </a:xfrm>
            <a:custGeom>
              <a:avLst/>
              <a:gdLst/>
              <a:ahLst/>
              <a:cxnLst/>
              <a:rect r="r" b="b" t="t" l="l"/>
              <a:pathLst>
                <a:path h="55118" w="10720705">
                  <a:moveTo>
                    <a:pt x="8509" y="0"/>
                  </a:moveTo>
                  <a:lnTo>
                    <a:pt x="10712196" y="0"/>
                  </a:lnTo>
                  <a:cubicBezTo>
                    <a:pt x="10716895" y="0"/>
                    <a:pt x="10720705" y="3810"/>
                    <a:pt x="10720705" y="8509"/>
                  </a:cubicBezTo>
                  <a:lnTo>
                    <a:pt x="10720705" y="46609"/>
                  </a:lnTo>
                  <a:cubicBezTo>
                    <a:pt x="10720705" y="51308"/>
                    <a:pt x="10716895" y="55118"/>
                    <a:pt x="10712196" y="55118"/>
                  </a:cubicBezTo>
                  <a:lnTo>
                    <a:pt x="8509" y="55118"/>
                  </a:lnTo>
                  <a:cubicBezTo>
                    <a:pt x="3810" y="54991"/>
                    <a:pt x="0" y="51181"/>
                    <a:pt x="0" y="46609"/>
                  </a:cubicBezTo>
                  <a:lnTo>
                    <a:pt x="0" y="8509"/>
                  </a:lnTo>
                  <a:cubicBezTo>
                    <a:pt x="0" y="3810"/>
                    <a:pt x="3810" y="0"/>
                    <a:pt x="8509" y="0"/>
                  </a:cubicBezTo>
                  <a:moveTo>
                    <a:pt x="8509" y="16891"/>
                  </a:moveTo>
                  <a:lnTo>
                    <a:pt x="8509" y="8509"/>
                  </a:lnTo>
                  <a:lnTo>
                    <a:pt x="17018" y="8509"/>
                  </a:lnTo>
                  <a:lnTo>
                    <a:pt x="17018" y="46609"/>
                  </a:lnTo>
                  <a:lnTo>
                    <a:pt x="8509" y="46609"/>
                  </a:lnTo>
                  <a:lnTo>
                    <a:pt x="8509" y="38100"/>
                  </a:lnTo>
                  <a:lnTo>
                    <a:pt x="10712196" y="38100"/>
                  </a:lnTo>
                  <a:lnTo>
                    <a:pt x="10712196" y="46609"/>
                  </a:lnTo>
                  <a:lnTo>
                    <a:pt x="10703687" y="46609"/>
                  </a:lnTo>
                  <a:lnTo>
                    <a:pt x="10703687" y="8509"/>
                  </a:lnTo>
                  <a:lnTo>
                    <a:pt x="10712196" y="8509"/>
                  </a:lnTo>
                  <a:lnTo>
                    <a:pt x="10712196" y="17018"/>
                  </a:lnTo>
                  <a:lnTo>
                    <a:pt x="8509" y="17018"/>
                  </a:lnTo>
                  <a:close/>
                </a:path>
              </a:pathLst>
            </a:custGeom>
            <a:solidFill>
              <a:srgbClr val="000000"/>
            </a:solidFill>
            <a:ln w="12700">
              <a:solidFill>
                <a:srgbClr val="000000"/>
              </a:solidFill>
            </a:ln>
          </p:spPr>
        </p:sp>
      </p:grpSp>
      <p:grpSp>
        <p:nvGrpSpPr>
          <p:cNvPr name="Group 22" id="22"/>
          <p:cNvGrpSpPr/>
          <p:nvPr/>
        </p:nvGrpSpPr>
        <p:grpSpPr>
          <a:xfrm rot="0">
            <a:off x="-1376190" y="-5283732"/>
            <a:ext cx="19956125" cy="9115573"/>
            <a:chOff x="0" y="0"/>
            <a:chExt cx="26608167" cy="12154097"/>
          </a:xfrm>
        </p:grpSpPr>
        <p:sp>
          <p:nvSpPr>
            <p:cNvPr name="Freeform 23" id="23"/>
            <p:cNvSpPr/>
            <p:nvPr/>
          </p:nvSpPr>
          <p:spPr>
            <a:xfrm flipH="false" flipV="false" rot="0">
              <a:off x="0" y="0"/>
              <a:ext cx="26608150" cy="12154154"/>
            </a:xfrm>
            <a:custGeom>
              <a:avLst/>
              <a:gdLst/>
              <a:ahLst/>
              <a:cxnLst/>
              <a:rect r="r" b="b" t="t" l="l"/>
              <a:pathLst>
                <a:path h="12154154" w="26608150">
                  <a:moveTo>
                    <a:pt x="0" y="0"/>
                  </a:moveTo>
                  <a:lnTo>
                    <a:pt x="26608150" y="0"/>
                  </a:lnTo>
                  <a:lnTo>
                    <a:pt x="26608150" y="12154154"/>
                  </a:lnTo>
                  <a:lnTo>
                    <a:pt x="0" y="12154154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4"/>
              <a:stretch>
                <a:fillRect l="0" t="-23088" r="0" b="-23087"/>
              </a:stretch>
            </a:blipFill>
          </p:spPr>
        </p:sp>
      </p:grpSp>
      <p:sp>
        <p:nvSpPr>
          <p:cNvPr name="TextBox 24" id="24"/>
          <p:cNvSpPr txBox="true"/>
          <p:nvPr/>
        </p:nvSpPr>
        <p:spPr>
          <a:xfrm rot="0">
            <a:off x="955923" y="3888991"/>
            <a:ext cx="9070909" cy="848726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l">
              <a:lnSpc>
                <a:spcPts val="6186"/>
              </a:lnSpc>
            </a:pPr>
            <a:r>
              <a:rPr lang="en-US" sz="4973" b="true">
                <a:solidFill>
                  <a:srgbClr val="5C4E3D"/>
                </a:solidFill>
                <a:latin typeface="Times New Roman Bold"/>
                <a:ea typeface="Times New Roman Bold"/>
                <a:cs typeface="Times New Roman Bold"/>
                <a:sym typeface="Times New Roman Bold"/>
              </a:rPr>
              <a:t>Key Weekly Learning Reflections</a:t>
            </a:r>
          </a:p>
        </p:txBody>
      </p:sp>
      <p:sp>
        <p:nvSpPr>
          <p:cNvPr name="TextBox 25" id="25"/>
          <p:cNvSpPr txBox="true"/>
          <p:nvPr/>
        </p:nvSpPr>
        <p:spPr>
          <a:xfrm rot="0">
            <a:off x="955923" y="5078384"/>
            <a:ext cx="246063" cy="479491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l">
              <a:lnSpc>
                <a:spcPts val="3125"/>
              </a:lnSpc>
            </a:pPr>
            <a:r>
              <a:rPr lang="en-US" sz="1937" b="true">
                <a:solidFill>
                  <a:srgbClr val="454240"/>
                </a:solidFill>
                <a:latin typeface="Times New Roman Bold"/>
                <a:ea typeface="Times New Roman Bold"/>
                <a:cs typeface="Times New Roman Bold"/>
                <a:sym typeface="Times New Roman Bold"/>
              </a:rPr>
              <a:t>01</a:t>
            </a:r>
          </a:p>
        </p:txBody>
      </p:sp>
      <p:sp>
        <p:nvSpPr>
          <p:cNvPr name="TextBox 26" id="26"/>
          <p:cNvSpPr txBox="true"/>
          <p:nvPr/>
        </p:nvSpPr>
        <p:spPr>
          <a:xfrm rot="0">
            <a:off x="955923" y="5804814"/>
            <a:ext cx="2459137" cy="399984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l">
              <a:lnSpc>
                <a:spcPts val="2999"/>
              </a:lnSpc>
            </a:pPr>
            <a:r>
              <a:rPr lang="en-US" sz="2436" b="true">
                <a:solidFill>
                  <a:srgbClr val="454240"/>
                </a:solidFill>
                <a:latin typeface="Times New Roman Bold"/>
                <a:ea typeface="Times New Roman Bold"/>
                <a:cs typeface="Times New Roman Bold"/>
                <a:sym typeface="Times New Roman Bold"/>
              </a:rPr>
              <a:t>Outlook (Week 2):</a:t>
            </a:r>
          </a:p>
        </p:txBody>
      </p:sp>
      <p:sp>
        <p:nvSpPr>
          <p:cNvPr name="TextBox 27" id="27"/>
          <p:cNvSpPr txBox="true"/>
          <p:nvPr/>
        </p:nvSpPr>
        <p:spPr>
          <a:xfrm rot="0">
            <a:off x="955923" y="6188939"/>
            <a:ext cx="5269111" cy="935662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l">
              <a:lnSpc>
                <a:spcPts val="3446"/>
              </a:lnSpc>
            </a:pPr>
            <a:r>
              <a:rPr lang="en-US" sz="2136">
                <a:solidFill>
                  <a:srgbClr val="454240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Improved task management &amp; prioritisation. Email sorting enhanced efficiency.</a:t>
            </a:r>
          </a:p>
        </p:txBody>
      </p:sp>
      <p:sp>
        <p:nvSpPr>
          <p:cNvPr name="TextBox 28" id="28"/>
          <p:cNvSpPr txBox="true"/>
          <p:nvPr/>
        </p:nvSpPr>
        <p:spPr>
          <a:xfrm rot="0">
            <a:off x="6472981" y="5078384"/>
            <a:ext cx="246063" cy="479491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l">
              <a:lnSpc>
                <a:spcPts val="3125"/>
              </a:lnSpc>
            </a:pPr>
            <a:r>
              <a:rPr lang="en-US" sz="1937" b="true">
                <a:solidFill>
                  <a:srgbClr val="454240"/>
                </a:solidFill>
                <a:latin typeface="Times New Roman Bold"/>
                <a:ea typeface="Times New Roman Bold"/>
                <a:cs typeface="Times New Roman Bold"/>
                <a:sym typeface="Times New Roman Bold"/>
              </a:rPr>
              <a:t>02</a:t>
            </a:r>
          </a:p>
        </p:txBody>
      </p:sp>
      <p:sp>
        <p:nvSpPr>
          <p:cNvPr name="TextBox 29" id="29"/>
          <p:cNvSpPr txBox="true"/>
          <p:nvPr/>
        </p:nvSpPr>
        <p:spPr>
          <a:xfrm rot="0">
            <a:off x="6472981" y="5804814"/>
            <a:ext cx="2957711" cy="399984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l">
              <a:lnSpc>
                <a:spcPts val="2999"/>
              </a:lnSpc>
            </a:pPr>
            <a:r>
              <a:rPr lang="en-US" sz="2436" b="true">
                <a:solidFill>
                  <a:srgbClr val="454240"/>
                </a:solidFill>
                <a:latin typeface="Times New Roman Bold"/>
                <a:ea typeface="Times New Roman Bold"/>
                <a:cs typeface="Times New Roman Bold"/>
                <a:sym typeface="Times New Roman Bold"/>
              </a:rPr>
              <a:t>AI &amp; Ethics (Week 3):</a:t>
            </a:r>
          </a:p>
        </p:txBody>
      </p:sp>
      <p:sp>
        <p:nvSpPr>
          <p:cNvPr name="TextBox 30" id="30"/>
          <p:cNvSpPr txBox="true"/>
          <p:nvPr/>
        </p:nvSpPr>
        <p:spPr>
          <a:xfrm rot="0">
            <a:off x="6472981" y="6184473"/>
            <a:ext cx="5269260" cy="840410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l">
              <a:lnSpc>
                <a:spcPts val="3446"/>
              </a:lnSpc>
            </a:pPr>
            <a:r>
              <a:rPr lang="en-US" sz="2136">
                <a:solidFill>
                  <a:srgbClr val="454240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Adopted ethical AI use following module guidelines; responsible digital citizenship.</a:t>
            </a:r>
          </a:p>
        </p:txBody>
      </p:sp>
      <p:sp>
        <p:nvSpPr>
          <p:cNvPr name="TextBox 31" id="31"/>
          <p:cNvSpPr txBox="true"/>
          <p:nvPr/>
        </p:nvSpPr>
        <p:spPr>
          <a:xfrm rot="0">
            <a:off x="11990189" y="5078384"/>
            <a:ext cx="246063" cy="479491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l">
              <a:lnSpc>
                <a:spcPts val="3125"/>
              </a:lnSpc>
            </a:pPr>
            <a:r>
              <a:rPr lang="en-US" sz="1937" b="true">
                <a:solidFill>
                  <a:srgbClr val="454240"/>
                </a:solidFill>
                <a:latin typeface="Times New Roman Bold"/>
                <a:ea typeface="Times New Roman Bold"/>
                <a:cs typeface="Times New Roman Bold"/>
                <a:sym typeface="Times New Roman Bold"/>
              </a:rPr>
              <a:t>03</a:t>
            </a:r>
          </a:p>
        </p:txBody>
      </p:sp>
      <p:sp>
        <p:nvSpPr>
          <p:cNvPr name="TextBox 32" id="32"/>
          <p:cNvSpPr txBox="true"/>
          <p:nvPr/>
        </p:nvSpPr>
        <p:spPr>
          <a:xfrm rot="0">
            <a:off x="11990189" y="5804814"/>
            <a:ext cx="2149409" cy="399984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l">
              <a:lnSpc>
                <a:spcPts val="2999"/>
              </a:lnSpc>
            </a:pPr>
            <a:r>
              <a:rPr lang="en-US" sz="2436" b="true">
                <a:solidFill>
                  <a:srgbClr val="454240"/>
                </a:solidFill>
                <a:latin typeface="Times New Roman Bold"/>
                <a:ea typeface="Times New Roman Bold"/>
                <a:cs typeface="Times New Roman Bold"/>
                <a:sym typeface="Times New Roman Bold"/>
              </a:rPr>
              <a:t>Word (Week 4):</a:t>
            </a:r>
          </a:p>
        </p:txBody>
      </p:sp>
      <p:sp>
        <p:nvSpPr>
          <p:cNvPr name="TextBox 33" id="33"/>
          <p:cNvSpPr txBox="true"/>
          <p:nvPr/>
        </p:nvSpPr>
        <p:spPr>
          <a:xfrm rot="0">
            <a:off x="11990189" y="6188939"/>
            <a:ext cx="5269111" cy="935662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l">
              <a:lnSpc>
                <a:spcPts val="3446"/>
              </a:lnSpc>
            </a:pPr>
            <a:r>
              <a:rPr lang="en-US" sz="2136">
                <a:solidFill>
                  <a:srgbClr val="454240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Developed formatting accuracy, collaboration, TOC creation.</a:t>
            </a:r>
          </a:p>
        </p:txBody>
      </p:sp>
      <p:sp>
        <p:nvSpPr>
          <p:cNvPr name="TextBox 34" id="34"/>
          <p:cNvSpPr txBox="true"/>
          <p:nvPr/>
        </p:nvSpPr>
        <p:spPr>
          <a:xfrm rot="0">
            <a:off x="955923" y="7720210"/>
            <a:ext cx="246063" cy="479491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l">
              <a:lnSpc>
                <a:spcPts val="3125"/>
              </a:lnSpc>
            </a:pPr>
            <a:r>
              <a:rPr lang="en-US" sz="1937" b="true">
                <a:solidFill>
                  <a:srgbClr val="454240"/>
                </a:solidFill>
                <a:latin typeface="Times New Roman Bold"/>
                <a:ea typeface="Times New Roman Bold"/>
                <a:cs typeface="Times New Roman Bold"/>
                <a:sym typeface="Times New Roman Bold"/>
              </a:rPr>
              <a:t>04</a:t>
            </a:r>
          </a:p>
        </p:txBody>
      </p:sp>
      <p:sp>
        <p:nvSpPr>
          <p:cNvPr name="TextBox 35" id="35"/>
          <p:cNvSpPr txBox="true"/>
          <p:nvPr/>
        </p:nvSpPr>
        <p:spPr>
          <a:xfrm rot="0">
            <a:off x="955923" y="8446640"/>
            <a:ext cx="3610736" cy="399984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l">
              <a:lnSpc>
                <a:spcPts val="2999"/>
              </a:lnSpc>
            </a:pPr>
            <a:r>
              <a:rPr lang="en-US" sz="2436" b="true">
                <a:solidFill>
                  <a:srgbClr val="454240"/>
                </a:solidFill>
                <a:latin typeface="Times New Roman Bold"/>
                <a:ea typeface="Times New Roman Bold"/>
                <a:cs typeface="Times New Roman Bold"/>
                <a:sym typeface="Times New Roman Bold"/>
              </a:rPr>
              <a:t>PowerPoint (Weeks 5 &amp; 7):</a:t>
            </a:r>
          </a:p>
        </p:txBody>
      </p:sp>
      <p:sp>
        <p:nvSpPr>
          <p:cNvPr name="TextBox 36" id="36"/>
          <p:cNvSpPr txBox="true"/>
          <p:nvPr/>
        </p:nvSpPr>
        <p:spPr>
          <a:xfrm rot="0">
            <a:off x="955923" y="8830766"/>
            <a:ext cx="8027640" cy="840410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l">
              <a:lnSpc>
                <a:spcPts val="3446"/>
              </a:lnSpc>
            </a:pPr>
            <a:r>
              <a:rPr lang="en-US" sz="2136">
                <a:solidFill>
                  <a:srgbClr val="454240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Used Slide Master, accessible layouts, transitions—supports professional digital communication.</a:t>
            </a:r>
          </a:p>
        </p:txBody>
      </p:sp>
      <p:sp>
        <p:nvSpPr>
          <p:cNvPr name="TextBox 37" id="37"/>
          <p:cNvSpPr txBox="true"/>
          <p:nvPr/>
        </p:nvSpPr>
        <p:spPr>
          <a:xfrm rot="0">
            <a:off x="9231510" y="7720210"/>
            <a:ext cx="246063" cy="479491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l">
              <a:lnSpc>
                <a:spcPts val="3125"/>
              </a:lnSpc>
            </a:pPr>
            <a:r>
              <a:rPr lang="en-US" sz="1937" b="true">
                <a:solidFill>
                  <a:srgbClr val="454240"/>
                </a:solidFill>
                <a:latin typeface="Times New Roman Bold"/>
                <a:ea typeface="Times New Roman Bold"/>
                <a:cs typeface="Times New Roman Bold"/>
                <a:sym typeface="Times New Roman Bold"/>
              </a:rPr>
              <a:t>05</a:t>
            </a:r>
          </a:p>
        </p:txBody>
      </p:sp>
      <p:sp>
        <p:nvSpPr>
          <p:cNvPr name="TextBox 38" id="38"/>
          <p:cNvSpPr txBox="true"/>
          <p:nvPr/>
        </p:nvSpPr>
        <p:spPr>
          <a:xfrm rot="0">
            <a:off x="9231510" y="8446640"/>
            <a:ext cx="3369800" cy="399984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l">
              <a:lnSpc>
                <a:spcPts val="2999"/>
              </a:lnSpc>
            </a:pPr>
            <a:r>
              <a:rPr lang="en-US" sz="2436" b="true">
                <a:solidFill>
                  <a:srgbClr val="454240"/>
                </a:solidFill>
                <a:latin typeface="Times New Roman Bold"/>
                <a:ea typeface="Times New Roman Bold"/>
                <a:cs typeface="Times New Roman Bold"/>
                <a:sym typeface="Times New Roman Bold"/>
              </a:rPr>
              <a:t>Excel &amp; Forms (Week 8):</a:t>
            </a:r>
          </a:p>
        </p:txBody>
      </p:sp>
      <p:sp>
        <p:nvSpPr>
          <p:cNvPr name="TextBox 39" id="39"/>
          <p:cNvSpPr txBox="true"/>
          <p:nvPr/>
        </p:nvSpPr>
        <p:spPr>
          <a:xfrm rot="0">
            <a:off x="9231510" y="8830766"/>
            <a:ext cx="8027789" cy="507037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l">
              <a:lnSpc>
                <a:spcPts val="3446"/>
              </a:lnSpc>
            </a:pPr>
            <a:r>
              <a:rPr lang="en-US" sz="2136">
                <a:solidFill>
                  <a:srgbClr val="454240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Developed practical data collection and analysis workflows.</a:t>
            </a:r>
          </a:p>
        </p:txBody>
      </p:sp>
    </p:spTree>
  </p:cSld>
  <p:clrMapOvr>
    <a:masterClrMapping/>
  </p:clrMapOvr>
</p:sld>
</file>

<file path=ppt/slides/slide8.xml><?xml version="1.0" encoding="utf-8"?>
<p:sld xmlns:p="http://schemas.openxmlformats.org/presentationml/2006/main" xmlns:a="http://schemas.openxmlformats.org/drawingml/2006/main" xmlns:r="http://schemas.openxmlformats.org/officeDocument/2006/relationships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name="Group 2" id="2"/>
          <p:cNvGrpSpPr/>
          <p:nvPr/>
        </p:nvGrpSpPr>
        <p:grpSpPr>
          <a:xfrm rot="0">
            <a:off x="0" y="0"/>
            <a:ext cx="18288000" cy="10287000"/>
            <a:chOff x="0" y="0"/>
            <a:chExt cx="24384000" cy="13716000"/>
          </a:xfrm>
        </p:grpSpPr>
        <p:sp>
          <p:nvSpPr>
            <p:cNvPr name="Freeform 3" id="3" descr="preencoded.png"/>
            <p:cNvSpPr/>
            <p:nvPr/>
          </p:nvSpPr>
          <p:spPr>
            <a:xfrm flipH="false" flipV="false" rot="0">
              <a:off x="0" y="0"/>
              <a:ext cx="24384000" cy="13716000"/>
            </a:xfrm>
            <a:custGeom>
              <a:avLst/>
              <a:gdLst/>
              <a:ahLst/>
              <a:cxnLst/>
              <a:rect r="r" b="b" t="t" l="l"/>
              <a:pathLst>
                <a:path h="13716000" w="24384000">
                  <a:moveTo>
                    <a:pt x="0" y="0"/>
                  </a:moveTo>
                  <a:lnTo>
                    <a:pt x="24384000" y="0"/>
                  </a:lnTo>
                  <a:lnTo>
                    <a:pt x="24384000" y="13716000"/>
                  </a:lnTo>
                  <a:lnTo>
                    <a:pt x="0" y="13716000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3"/>
              <a:stretch>
                <a:fillRect l="0" t="0" r="0" b="0"/>
              </a:stretch>
            </a:blipFill>
          </p:spPr>
        </p:sp>
      </p:grpSp>
      <p:grpSp>
        <p:nvGrpSpPr>
          <p:cNvPr name="Group 4" id="4"/>
          <p:cNvGrpSpPr/>
          <p:nvPr/>
        </p:nvGrpSpPr>
        <p:grpSpPr>
          <a:xfrm rot="0">
            <a:off x="-4762" y="-4762"/>
            <a:ext cx="18297525" cy="10296525"/>
            <a:chOff x="0" y="0"/>
            <a:chExt cx="24396700" cy="13728700"/>
          </a:xfrm>
        </p:grpSpPr>
        <p:sp>
          <p:nvSpPr>
            <p:cNvPr name="Freeform 5" id="5"/>
            <p:cNvSpPr/>
            <p:nvPr/>
          </p:nvSpPr>
          <p:spPr>
            <a:xfrm flipH="false" flipV="false" rot="0">
              <a:off x="8509" y="8509"/>
              <a:ext cx="24384001" cy="13716001"/>
            </a:xfrm>
            <a:custGeom>
              <a:avLst/>
              <a:gdLst/>
              <a:ahLst/>
              <a:cxnLst/>
              <a:rect r="r" b="b" t="t" l="l"/>
              <a:pathLst>
                <a:path h="13716001" w="24384001">
                  <a:moveTo>
                    <a:pt x="0" y="0"/>
                  </a:moveTo>
                  <a:lnTo>
                    <a:pt x="24384001" y="0"/>
                  </a:lnTo>
                  <a:lnTo>
                    <a:pt x="24384001" y="13716001"/>
                  </a:lnTo>
                  <a:lnTo>
                    <a:pt x="0" y="13716001"/>
                  </a:lnTo>
                  <a:close/>
                </a:path>
              </a:pathLst>
            </a:custGeom>
            <a:solidFill>
              <a:srgbClr val="FFFDFA"/>
            </a:solidFill>
            <a:ln w="12700">
              <a:solidFill>
                <a:srgbClr val="000000"/>
              </a:solidFill>
            </a:ln>
          </p:spPr>
        </p:sp>
        <p:sp>
          <p:nvSpPr>
            <p:cNvPr name="Freeform 6" id="6"/>
            <p:cNvSpPr/>
            <p:nvPr/>
          </p:nvSpPr>
          <p:spPr>
            <a:xfrm flipH="false" flipV="false" rot="0">
              <a:off x="0" y="0"/>
              <a:ext cx="24401018" cy="13733018"/>
            </a:xfrm>
            <a:custGeom>
              <a:avLst/>
              <a:gdLst/>
              <a:ahLst/>
              <a:cxnLst/>
              <a:rect r="r" b="b" t="t" l="l"/>
              <a:pathLst>
                <a:path h="13733018" w="24401018">
                  <a:moveTo>
                    <a:pt x="8509" y="0"/>
                  </a:moveTo>
                  <a:lnTo>
                    <a:pt x="24392510" y="0"/>
                  </a:lnTo>
                  <a:cubicBezTo>
                    <a:pt x="24397208" y="0"/>
                    <a:pt x="24401018" y="3810"/>
                    <a:pt x="24401018" y="8509"/>
                  </a:cubicBezTo>
                  <a:lnTo>
                    <a:pt x="24401018" y="13724510"/>
                  </a:lnTo>
                  <a:cubicBezTo>
                    <a:pt x="24401018" y="13729208"/>
                    <a:pt x="24397208" y="13733018"/>
                    <a:pt x="24392510" y="13733018"/>
                  </a:cubicBezTo>
                  <a:lnTo>
                    <a:pt x="8509" y="13733018"/>
                  </a:lnTo>
                  <a:cubicBezTo>
                    <a:pt x="3810" y="13733018"/>
                    <a:pt x="0" y="13729208"/>
                    <a:pt x="0" y="13724510"/>
                  </a:cubicBezTo>
                  <a:lnTo>
                    <a:pt x="0" y="8509"/>
                  </a:lnTo>
                  <a:cubicBezTo>
                    <a:pt x="0" y="3810"/>
                    <a:pt x="3810" y="0"/>
                    <a:pt x="8509" y="0"/>
                  </a:cubicBezTo>
                  <a:moveTo>
                    <a:pt x="8509" y="16891"/>
                  </a:moveTo>
                  <a:lnTo>
                    <a:pt x="8509" y="8509"/>
                  </a:lnTo>
                  <a:lnTo>
                    <a:pt x="17018" y="8509"/>
                  </a:lnTo>
                  <a:lnTo>
                    <a:pt x="17018" y="13724510"/>
                  </a:lnTo>
                  <a:lnTo>
                    <a:pt x="8509" y="13724510"/>
                  </a:lnTo>
                  <a:lnTo>
                    <a:pt x="8509" y="13716000"/>
                  </a:lnTo>
                  <a:lnTo>
                    <a:pt x="24392510" y="13716000"/>
                  </a:lnTo>
                  <a:lnTo>
                    <a:pt x="24392510" y="13724510"/>
                  </a:lnTo>
                  <a:lnTo>
                    <a:pt x="24384000" y="13724510"/>
                  </a:lnTo>
                  <a:lnTo>
                    <a:pt x="24384000" y="8509"/>
                  </a:lnTo>
                  <a:lnTo>
                    <a:pt x="24392510" y="8509"/>
                  </a:lnTo>
                  <a:lnTo>
                    <a:pt x="24392510" y="17018"/>
                  </a:lnTo>
                  <a:lnTo>
                    <a:pt x="8509" y="17018"/>
                  </a:lnTo>
                  <a:close/>
                </a:path>
              </a:pathLst>
            </a:custGeom>
            <a:solidFill>
              <a:srgbClr val="000000"/>
            </a:solidFill>
            <a:ln w="12700">
              <a:solidFill>
                <a:srgbClr val="000000"/>
              </a:solidFill>
            </a:ln>
          </p:spPr>
        </p:sp>
      </p:grpSp>
      <p:grpSp>
        <p:nvGrpSpPr>
          <p:cNvPr name="Group 7" id="7"/>
          <p:cNvGrpSpPr/>
          <p:nvPr/>
        </p:nvGrpSpPr>
        <p:grpSpPr>
          <a:xfrm rot="0">
            <a:off x="11430000" y="-1786"/>
            <a:ext cx="6858000" cy="10287000"/>
            <a:chOff x="0" y="0"/>
            <a:chExt cx="9144000" cy="13716000"/>
          </a:xfrm>
        </p:grpSpPr>
        <p:sp>
          <p:nvSpPr>
            <p:cNvPr name="Freeform 8" id="8" descr="preencoded.png"/>
            <p:cNvSpPr/>
            <p:nvPr/>
          </p:nvSpPr>
          <p:spPr>
            <a:xfrm flipH="false" flipV="false" rot="0">
              <a:off x="0" y="0"/>
              <a:ext cx="9144000" cy="13716000"/>
            </a:xfrm>
            <a:custGeom>
              <a:avLst/>
              <a:gdLst/>
              <a:ahLst/>
              <a:cxnLst/>
              <a:rect r="r" b="b" t="t" l="l"/>
              <a:pathLst>
                <a:path h="13716000" w="9144000">
                  <a:moveTo>
                    <a:pt x="0" y="0"/>
                  </a:moveTo>
                  <a:lnTo>
                    <a:pt x="9144000" y="0"/>
                  </a:lnTo>
                  <a:lnTo>
                    <a:pt x="9144000" y="13716000"/>
                  </a:lnTo>
                  <a:lnTo>
                    <a:pt x="0" y="13716000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4"/>
              <a:stretch>
                <a:fillRect l="0" t="0" r="0" b="0"/>
              </a:stretch>
            </a:blipFill>
          </p:spPr>
        </p:sp>
      </p:grpSp>
      <p:sp>
        <p:nvSpPr>
          <p:cNvPr name="Freeform 9" id="9"/>
          <p:cNvSpPr/>
          <p:nvPr/>
        </p:nvSpPr>
        <p:spPr>
          <a:xfrm flipH="false" flipV="false" rot="0">
            <a:off x="8339887" y="9092575"/>
            <a:ext cx="3548160" cy="864461"/>
          </a:xfrm>
          <a:custGeom>
            <a:avLst/>
            <a:gdLst/>
            <a:ahLst/>
            <a:cxnLst/>
            <a:rect r="r" b="b" t="t" l="l"/>
            <a:pathLst>
              <a:path h="864461" w="3548160">
                <a:moveTo>
                  <a:pt x="0" y="0"/>
                </a:moveTo>
                <a:lnTo>
                  <a:pt x="3548160" y="0"/>
                </a:lnTo>
                <a:lnTo>
                  <a:pt x="3548160" y="864461"/>
                </a:lnTo>
                <a:lnTo>
                  <a:pt x="0" y="864461"/>
                </a:lnTo>
                <a:lnTo>
                  <a:pt x="0" y="0"/>
                </a:lnTo>
                <a:close/>
              </a:path>
            </a:pathLst>
          </a:custGeom>
          <a:blipFill>
            <a:blip r:embed="rId5">
              <a:extLst>
                <a:ext uri="{96DAC541-7B7A-43D3-8B79-37D633B846F1}">
                  <asvg:svgBlip xmlns:asvg="http://schemas.microsoft.com/office/drawing/2016/SVG/main" r:embed="rId6"/>
                </a:ext>
              </a:extLst>
            </a:blip>
            <a:stretch>
              <a:fillRect l="0" t="-618" r="0" b="-618"/>
            </a:stretch>
          </a:blipFill>
        </p:spPr>
      </p:sp>
      <p:sp>
        <p:nvSpPr>
          <p:cNvPr name="TextBox 10" id="10"/>
          <p:cNvSpPr txBox="true"/>
          <p:nvPr/>
        </p:nvSpPr>
        <p:spPr>
          <a:xfrm rot="0">
            <a:off x="992237" y="1901003"/>
            <a:ext cx="9445526" cy="1592263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l">
              <a:lnSpc>
                <a:spcPts val="6062"/>
              </a:lnSpc>
            </a:pPr>
            <a:r>
              <a:rPr lang="en-US" sz="4875" b="true">
                <a:solidFill>
                  <a:srgbClr val="5C4E3D"/>
                </a:solidFill>
                <a:latin typeface="Times New Roman Bold"/>
                <a:ea typeface="Times New Roman Bold"/>
                <a:cs typeface="Times New Roman Bold"/>
                <a:sym typeface="Times New Roman Bold"/>
              </a:rPr>
              <a:t>Personal Branding &amp; LinkedIn (Week 9)</a:t>
            </a:r>
          </a:p>
        </p:txBody>
      </p:sp>
      <p:sp>
        <p:nvSpPr>
          <p:cNvPr name="TextBox 11" id="11"/>
          <p:cNvSpPr txBox="true"/>
          <p:nvPr/>
        </p:nvSpPr>
        <p:spPr>
          <a:xfrm rot="0">
            <a:off x="992238" y="4013448"/>
            <a:ext cx="9810419" cy="642810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l" marL="517037" indent="-172346" lvl="2">
              <a:lnSpc>
                <a:spcPts val="4254"/>
              </a:lnSpc>
              <a:buFont typeface="Arial"/>
              <a:buChar char="⚬"/>
            </a:pPr>
            <a:r>
              <a:rPr lang="en-US" sz="2636">
                <a:solidFill>
                  <a:srgbClr val="454240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Built a structured LinkedIn profile: headline, bio, skills, certificates.</a:t>
            </a:r>
          </a:p>
        </p:txBody>
      </p:sp>
      <p:sp>
        <p:nvSpPr>
          <p:cNvPr name="TextBox 12" id="12"/>
          <p:cNvSpPr txBox="true"/>
          <p:nvPr/>
        </p:nvSpPr>
        <p:spPr>
          <a:xfrm rot="0">
            <a:off x="1028700" y="4935290"/>
            <a:ext cx="9445526" cy="1052246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l" marL="517037" indent="-172346" lvl="2">
              <a:lnSpc>
                <a:spcPts val="4254"/>
              </a:lnSpc>
              <a:buFont typeface="Arial"/>
              <a:buChar char="⚬"/>
            </a:pPr>
            <a:r>
              <a:rPr lang="en-US" sz="2636">
                <a:solidFill>
                  <a:srgbClr val="454240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Networking practices align with social media professionalism theories.</a:t>
            </a:r>
          </a:p>
        </p:txBody>
      </p:sp>
      <p:sp>
        <p:nvSpPr>
          <p:cNvPr name="TextBox 13" id="13"/>
          <p:cNvSpPr txBox="true"/>
          <p:nvPr/>
        </p:nvSpPr>
        <p:spPr>
          <a:xfrm rot="0">
            <a:off x="1028700" y="6164170"/>
            <a:ext cx="9445526" cy="1176276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l" marL="517037" indent="-172346" lvl="2">
              <a:lnSpc>
                <a:spcPts val="4254"/>
              </a:lnSpc>
              <a:buFont typeface="Arial"/>
              <a:buChar char="⚬"/>
            </a:pPr>
            <a:r>
              <a:rPr lang="en-US" sz="2636">
                <a:solidFill>
                  <a:srgbClr val="454240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Completed LinkedIn Learning courses to strengthen employability identity.</a:t>
            </a:r>
          </a:p>
        </p:txBody>
      </p:sp>
      <p:sp>
        <p:nvSpPr>
          <p:cNvPr name="TextBox 14" id="14"/>
          <p:cNvSpPr txBox="true"/>
          <p:nvPr/>
        </p:nvSpPr>
        <p:spPr>
          <a:xfrm rot="0">
            <a:off x="992238" y="7392424"/>
            <a:ext cx="9445526" cy="1709320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l">
              <a:lnSpc>
                <a:spcPts val="4254"/>
              </a:lnSpc>
            </a:pPr>
            <a:r>
              <a:rPr lang="en-US" sz="2636">
                <a:solidFill>
                  <a:srgbClr val="454240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Personal branding was made a strategic asset one, not to self-promotion but professional narration with immigration backed by demonstrations of digital acumen.</a:t>
            </a:r>
          </a:p>
        </p:txBody>
      </p:sp>
    </p:spTree>
  </p:cSld>
  <p:clrMapOvr>
    <a:masterClrMapping/>
  </p:clrMapOvr>
</p:sld>
</file>

<file path=ppt/slides/slide9.xml><?xml version="1.0" encoding="utf-8"?>
<p:sld xmlns:p="http://schemas.openxmlformats.org/presentationml/2006/main" xmlns:a="http://schemas.openxmlformats.org/drawingml/2006/main" xmlns:r="http://schemas.openxmlformats.org/officeDocument/2006/relationships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name="Group 2" id="2"/>
          <p:cNvGrpSpPr/>
          <p:nvPr/>
        </p:nvGrpSpPr>
        <p:grpSpPr>
          <a:xfrm rot="0">
            <a:off x="0" y="0"/>
            <a:ext cx="18288000" cy="10287000"/>
            <a:chOff x="0" y="0"/>
            <a:chExt cx="24384000" cy="13716000"/>
          </a:xfrm>
        </p:grpSpPr>
        <p:sp>
          <p:nvSpPr>
            <p:cNvPr name="Freeform 3" id="3" descr="preencoded.png"/>
            <p:cNvSpPr/>
            <p:nvPr/>
          </p:nvSpPr>
          <p:spPr>
            <a:xfrm flipH="false" flipV="false" rot="0">
              <a:off x="0" y="0"/>
              <a:ext cx="24384000" cy="13716000"/>
            </a:xfrm>
            <a:custGeom>
              <a:avLst/>
              <a:gdLst/>
              <a:ahLst/>
              <a:cxnLst/>
              <a:rect r="r" b="b" t="t" l="l"/>
              <a:pathLst>
                <a:path h="13716000" w="24384000">
                  <a:moveTo>
                    <a:pt x="0" y="0"/>
                  </a:moveTo>
                  <a:lnTo>
                    <a:pt x="24384000" y="0"/>
                  </a:lnTo>
                  <a:lnTo>
                    <a:pt x="24384000" y="13716000"/>
                  </a:lnTo>
                  <a:lnTo>
                    <a:pt x="0" y="13716000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3"/>
              <a:stretch>
                <a:fillRect l="0" t="0" r="0" b="0"/>
              </a:stretch>
            </a:blipFill>
          </p:spPr>
        </p:sp>
      </p:grpSp>
      <p:grpSp>
        <p:nvGrpSpPr>
          <p:cNvPr name="Group 4" id="4"/>
          <p:cNvGrpSpPr/>
          <p:nvPr/>
        </p:nvGrpSpPr>
        <p:grpSpPr>
          <a:xfrm rot="0">
            <a:off x="-4762" y="-4762"/>
            <a:ext cx="18297525" cy="10296525"/>
            <a:chOff x="0" y="0"/>
            <a:chExt cx="24396700" cy="13728700"/>
          </a:xfrm>
        </p:grpSpPr>
        <p:sp>
          <p:nvSpPr>
            <p:cNvPr name="Freeform 5" id="5"/>
            <p:cNvSpPr/>
            <p:nvPr/>
          </p:nvSpPr>
          <p:spPr>
            <a:xfrm flipH="false" flipV="false" rot="0">
              <a:off x="8509" y="8509"/>
              <a:ext cx="24384001" cy="13716001"/>
            </a:xfrm>
            <a:custGeom>
              <a:avLst/>
              <a:gdLst/>
              <a:ahLst/>
              <a:cxnLst/>
              <a:rect r="r" b="b" t="t" l="l"/>
              <a:pathLst>
                <a:path h="13716001" w="24384001">
                  <a:moveTo>
                    <a:pt x="0" y="0"/>
                  </a:moveTo>
                  <a:lnTo>
                    <a:pt x="24384001" y="0"/>
                  </a:lnTo>
                  <a:lnTo>
                    <a:pt x="24384001" y="13716001"/>
                  </a:lnTo>
                  <a:lnTo>
                    <a:pt x="0" y="13716001"/>
                  </a:lnTo>
                  <a:close/>
                </a:path>
              </a:pathLst>
            </a:custGeom>
            <a:solidFill>
              <a:srgbClr val="FFFDFA"/>
            </a:solidFill>
            <a:ln w="12700">
              <a:solidFill>
                <a:srgbClr val="000000"/>
              </a:solidFill>
            </a:ln>
          </p:spPr>
        </p:sp>
        <p:sp>
          <p:nvSpPr>
            <p:cNvPr name="Freeform 6" id="6"/>
            <p:cNvSpPr/>
            <p:nvPr/>
          </p:nvSpPr>
          <p:spPr>
            <a:xfrm flipH="false" flipV="false" rot="0">
              <a:off x="0" y="0"/>
              <a:ext cx="24401018" cy="13733018"/>
            </a:xfrm>
            <a:custGeom>
              <a:avLst/>
              <a:gdLst/>
              <a:ahLst/>
              <a:cxnLst/>
              <a:rect r="r" b="b" t="t" l="l"/>
              <a:pathLst>
                <a:path h="13733018" w="24401018">
                  <a:moveTo>
                    <a:pt x="8509" y="0"/>
                  </a:moveTo>
                  <a:lnTo>
                    <a:pt x="24392510" y="0"/>
                  </a:lnTo>
                  <a:cubicBezTo>
                    <a:pt x="24397208" y="0"/>
                    <a:pt x="24401018" y="3810"/>
                    <a:pt x="24401018" y="8509"/>
                  </a:cubicBezTo>
                  <a:lnTo>
                    <a:pt x="24401018" y="13724510"/>
                  </a:lnTo>
                  <a:cubicBezTo>
                    <a:pt x="24401018" y="13729208"/>
                    <a:pt x="24397208" y="13733018"/>
                    <a:pt x="24392510" y="13733018"/>
                  </a:cubicBezTo>
                  <a:lnTo>
                    <a:pt x="8509" y="13733018"/>
                  </a:lnTo>
                  <a:cubicBezTo>
                    <a:pt x="3810" y="13733018"/>
                    <a:pt x="0" y="13729208"/>
                    <a:pt x="0" y="13724510"/>
                  </a:cubicBezTo>
                  <a:lnTo>
                    <a:pt x="0" y="8509"/>
                  </a:lnTo>
                  <a:cubicBezTo>
                    <a:pt x="0" y="3810"/>
                    <a:pt x="3810" y="0"/>
                    <a:pt x="8509" y="0"/>
                  </a:cubicBezTo>
                  <a:moveTo>
                    <a:pt x="8509" y="16891"/>
                  </a:moveTo>
                  <a:lnTo>
                    <a:pt x="8509" y="8509"/>
                  </a:lnTo>
                  <a:lnTo>
                    <a:pt x="17018" y="8509"/>
                  </a:lnTo>
                  <a:lnTo>
                    <a:pt x="17018" y="13724510"/>
                  </a:lnTo>
                  <a:lnTo>
                    <a:pt x="8509" y="13724510"/>
                  </a:lnTo>
                  <a:lnTo>
                    <a:pt x="8509" y="13716000"/>
                  </a:lnTo>
                  <a:lnTo>
                    <a:pt x="24392510" y="13716000"/>
                  </a:lnTo>
                  <a:lnTo>
                    <a:pt x="24392510" y="13724510"/>
                  </a:lnTo>
                  <a:lnTo>
                    <a:pt x="24384000" y="13724510"/>
                  </a:lnTo>
                  <a:lnTo>
                    <a:pt x="24384000" y="8509"/>
                  </a:lnTo>
                  <a:lnTo>
                    <a:pt x="24392510" y="8509"/>
                  </a:lnTo>
                  <a:lnTo>
                    <a:pt x="24392510" y="17018"/>
                  </a:lnTo>
                  <a:lnTo>
                    <a:pt x="8509" y="17018"/>
                  </a:lnTo>
                  <a:close/>
                </a:path>
              </a:pathLst>
            </a:custGeom>
            <a:solidFill>
              <a:srgbClr val="000000"/>
            </a:solidFill>
            <a:ln w="12700">
              <a:solidFill>
                <a:srgbClr val="000000"/>
              </a:solidFill>
            </a:ln>
          </p:spPr>
        </p:sp>
      </p:grpSp>
      <p:grpSp>
        <p:nvGrpSpPr>
          <p:cNvPr name="Group 7" id="7"/>
          <p:cNvGrpSpPr/>
          <p:nvPr/>
        </p:nvGrpSpPr>
        <p:grpSpPr>
          <a:xfrm rot="0">
            <a:off x="-516783" y="0"/>
            <a:ext cx="18997532" cy="4265535"/>
            <a:chOff x="0" y="0"/>
            <a:chExt cx="25330043" cy="5687380"/>
          </a:xfrm>
        </p:grpSpPr>
        <p:sp>
          <p:nvSpPr>
            <p:cNvPr name="Freeform 8" id="8"/>
            <p:cNvSpPr/>
            <p:nvPr/>
          </p:nvSpPr>
          <p:spPr>
            <a:xfrm flipH="false" flipV="false" rot="0">
              <a:off x="0" y="0"/>
              <a:ext cx="25330023" cy="5687441"/>
            </a:xfrm>
            <a:custGeom>
              <a:avLst/>
              <a:gdLst/>
              <a:ahLst/>
              <a:cxnLst/>
              <a:rect r="r" b="b" t="t" l="l"/>
              <a:pathLst>
                <a:path h="5687441" w="25330023">
                  <a:moveTo>
                    <a:pt x="0" y="0"/>
                  </a:moveTo>
                  <a:lnTo>
                    <a:pt x="25330023" y="0"/>
                  </a:lnTo>
                  <a:lnTo>
                    <a:pt x="25330023" y="5687441"/>
                  </a:lnTo>
                  <a:lnTo>
                    <a:pt x="0" y="5687441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4"/>
              <a:stretch>
                <a:fillRect l="0" t="-75799" r="0" b="-75798"/>
              </a:stretch>
            </a:blipFill>
          </p:spPr>
        </p:sp>
      </p:grpSp>
      <p:sp>
        <p:nvSpPr>
          <p:cNvPr name="TextBox 9" id="9"/>
          <p:cNvSpPr txBox="true"/>
          <p:nvPr/>
        </p:nvSpPr>
        <p:spPr>
          <a:xfrm rot="0">
            <a:off x="1028700" y="4484610"/>
            <a:ext cx="7857009" cy="886343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l">
              <a:lnSpc>
                <a:spcPts val="6310"/>
              </a:lnSpc>
            </a:pPr>
            <a:r>
              <a:rPr lang="en-US" sz="5074" b="true">
                <a:solidFill>
                  <a:srgbClr val="5C4E3D"/>
                </a:solidFill>
                <a:latin typeface="Times New Roman Bold"/>
                <a:ea typeface="Times New Roman Bold"/>
                <a:cs typeface="Times New Roman Bold"/>
                <a:sym typeface="Times New Roman Bold"/>
              </a:rPr>
              <a:t>Overall Reflection &amp; Impact</a:t>
            </a:r>
          </a:p>
        </p:txBody>
      </p:sp>
      <p:sp>
        <p:nvSpPr>
          <p:cNvPr name="TextBox 10" id="10"/>
          <p:cNvSpPr txBox="true"/>
          <p:nvPr/>
        </p:nvSpPr>
        <p:spPr>
          <a:xfrm rot="0">
            <a:off x="1028700" y="5936875"/>
            <a:ext cx="2532125" cy="437722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l">
              <a:lnSpc>
                <a:spcPts val="3123"/>
              </a:lnSpc>
            </a:pPr>
            <a:r>
              <a:rPr lang="en-US" sz="2537" b="true">
                <a:solidFill>
                  <a:srgbClr val="5C4E3D"/>
                </a:solidFill>
                <a:latin typeface="Times New Roman Bold"/>
                <a:ea typeface="Times New Roman Bold"/>
                <a:cs typeface="Times New Roman Bold"/>
                <a:sym typeface="Times New Roman Bold"/>
              </a:rPr>
              <a:t>Academic Impact:</a:t>
            </a:r>
          </a:p>
        </p:txBody>
      </p:sp>
      <p:sp>
        <p:nvSpPr>
          <p:cNvPr name="TextBox 11" id="11"/>
          <p:cNvSpPr txBox="true"/>
          <p:nvPr/>
        </p:nvSpPr>
        <p:spPr>
          <a:xfrm rot="0">
            <a:off x="1028700" y="6401070"/>
            <a:ext cx="7849195" cy="1025817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l" marL="438616" indent="-146205" lvl="2">
              <a:lnSpc>
                <a:spcPts val="3608"/>
              </a:lnSpc>
              <a:buFont typeface="Arial"/>
              <a:buChar char="⚬"/>
            </a:pPr>
            <a:r>
              <a:rPr lang="en-US" sz="2237">
                <a:solidFill>
                  <a:srgbClr val="454240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Increased efficiency in assignments using Outlook, Word, and Excel.</a:t>
            </a:r>
          </a:p>
        </p:txBody>
      </p:sp>
      <p:sp>
        <p:nvSpPr>
          <p:cNvPr name="TextBox 12" id="12"/>
          <p:cNvSpPr txBox="true"/>
          <p:nvPr/>
        </p:nvSpPr>
        <p:spPr>
          <a:xfrm rot="0">
            <a:off x="1028700" y="7281686"/>
            <a:ext cx="7849195" cy="1025817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l" marL="438616" indent="-146205" lvl="2">
              <a:lnSpc>
                <a:spcPts val="3608"/>
              </a:lnSpc>
              <a:buFont typeface="Arial"/>
              <a:buChar char="⚬"/>
            </a:pPr>
            <a:r>
              <a:rPr lang="en-US" sz="2237">
                <a:solidFill>
                  <a:srgbClr val="454240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Improved ability to evaluate sources &amp; problem-solve using digital tools.</a:t>
            </a:r>
          </a:p>
        </p:txBody>
      </p:sp>
      <p:sp>
        <p:nvSpPr>
          <p:cNvPr name="TextBox 13" id="13"/>
          <p:cNvSpPr txBox="true"/>
          <p:nvPr/>
        </p:nvSpPr>
        <p:spPr>
          <a:xfrm rot="0">
            <a:off x="9492555" y="5936875"/>
            <a:ext cx="2854523" cy="437722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l">
              <a:lnSpc>
                <a:spcPts val="3123"/>
              </a:lnSpc>
            </a:pPr>
            <a:r>
              <a:rPr lang="en-US" sz="2537" b="true">
                <a:solidFill>
                  <a:srgbClr val="5C4E3D"/>
                </a:solidFill>
                <a:latin typeface="Times New Roman Bold"/>
                <a:ea typeface="Times New Roman Bold"/>
                <a:cs typeface="Times New Roman Bold"/>
                <a:sym typeface="Times New Roman Bold"/>
              </a:rPr>
              <a:t>Professional Impact:</a:t>
            </a:r>
          </a:p>
        </p:txBody>
      </p:sp>
      <p:sp>
        <p:nvSpPr>
          <p:cNvPr name="TextBox 14" id="14"/>
          <p:cNvSpPr txBox="true"/>
          <p:nvPr/>
        </p:nvSpPr>
        <p:spPr>
          <a:xfrm rot="0">
            <a:off x="9492555" y="6401070"/>
            <a:ext cx="7849195" cy="1025817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l" marL="438616" indent="-146205" lvl="2">
              <a:lnSpc>
                <a:spcPts val="3608"/>
              </a:lnSpc>
              <a:buFont typeface="Arial"/>
              <a:buChar char="⚬"/>
            </a:pPr>
            <a:r>
              <a:rPr lang="en-US" sz="2237">
                <a:solidFill>
                  <a:srgbClr val="454240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Strengthened digital literacy, task management, collaboration, and communication.</a:t>
            </a:r>
          </a:p>
        </p:txBody>
      </p:sp>
      <p:sp>
        <p:nvSpPr>
          <p:cNvPr name="TextBox 15" id="15"/>
          <p:cNvSpPr txBox="true"/>
          <p:nvPr/>
        </p:nvSpPr>
        <p:spPr>
          <a:xfrm rot="0">
            <a:off x="9492555" y="7474512"/>
            <a:ext cx="7849195" cy="911403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l" marL="438616" indent="-146205" lvl="2">
              <a:lnSpc>
                <a:spcPts val="3608"/>
              </a:lnSpc>
              <a:buFont typeface="Arial"/>
              <a:buChar char="⚬"/>
            </a:pPr>
            <a:r>
              <a:rPr lang="en-US" sz="2237">
                <a:solidFill>
                  <a:srgbClr val="454240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Developed transferable skills aligned with modern workplace expectations.</a:t>
            </a:r>
          </a:p>
        </p:txBody>
      </p:sp>
      <p:sp>
        <p:nvSpPr>
          <p:cNvPr name="Freeform 16" id="16"/>
          <p:cNvSpPr/>
          <p:nvPr/>
        </p:nvSpPr>
        <p:spPr>
          <a:xfrm flipH="false" flipV="false" rot="0">
            <a:off x="799228" y="8800268"/>
            <a:ext cx="16542522" cy="1359654"/>
          </a:xfrm>
          <a:custGeom>
            <a:avLst/>
            <a:gdLst/>
            <a:ahLst/>
            <a:cxnLst/>
            <a:rect r="r" b="b" t="t" l="l"/>
            <a:pathLst>
              <a:path h="1359654" w="16542522">
                <a:moveTo>
                  <a:pt x="0" y="0"/>
                </a:moveTo>
                <a:lnTo>
                  <a:pt x="16542522" y="0"/>
                </a:lnTo>
                <a:lnTo>
                  <a:pt x="16542522" y="1359654"/>
                </a:lnTo>
                <a:lnTo>
                  <a:pt x="0" y="1359654"/>
                </a:lnTo>
                <a:lnTo>
                  <a:pt x="0" y="0"/>
                </a:lnTo>
                <a:close/>
              </a:path>
            </a:pathLst>
          </a:custGeom>
          <a:blipFill>
            <a:blip r:embed="rId5">
              <a:extLst>
                <a:ext uri="{96DAC541-7B7A-43D3-8B79-37D633B846F1}">
                  <asvg:svgBlip xmlns:asvg="http://schemas.microsoft.com/office/drawing/2016/SVG/main" r:embed="rId6"/>
                </a:ext>
              </a:extLst>
            </a:blip>
            <a:stretch>
              <a:fillRect l="0" t="0" r="0" b="0"/>
            </a:stretch>
          </a:blipFill>
        </p:spPr>
      </p:sp>
      <p:sp>
        <p:nvSpPr>
          <p:cNvPr name="TextBox 17" id="17"/>
          <p:cNvSpPr txBox="true"/>
          <p:nvPr/>
        </p:nvSpPr>
        <p:spPr>
          <a:xfrm rot="0">
            <a:off x="1065162" y="8890855"/>
            <a:ext cx="16448870" cy="1124237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ctr">
              <a:lnSpc>
                <a:spcPts val="4092"/>
              </a:lnSpc>
            </a:pPr>
            <a:r>
              <a:rPr lang="en-US" sz="2537">
                <a:solidFill>
                  <a:srgbClr val="454240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My thinking has been altered in the module where I considered a tool as a strategy of employing technologies in developing the long term.</a:t>
            </a:r>
          </a:p>
        </p:txBody>
      </p:sp>
    </p:spTree>
  </p:cSld>
  <p:clrMapOvr>
    <a:masterClrMapping/>
  </p:clrMapOvr>
</p:sld>
</file>

<file path=ppt/slides/slide10.xml><?xml version="1.0" encoding="utf-8"?>
<p:sld xmlns:p="http://schemas.openxmlformats.org/presentationml/2006/main" xmlns:a="http://schemas.openxmlformats.org/drawingml/2006/main" xmlns:r="http://schemas.openxmlformats.org/officeDocument/2006/relationships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name="Group 2" id="2"/>
          <p:cNvGrpSpPr/>
          <p:nvPr/>
        </p:nvGrpSpPr>
        <p:grpSpPr>
          <a:xfrm rot="0">
            <a:off x="0" y="0"/>
            <a:ext cx="18288000" cy="10287000"/>
            <a:chOff x="0" y="0"/>
            <a:chExt cx="24384000" cy="13716000"/>
          </a:xfrm>
        </p:grpSpPr>
        <p:sp>
          <p:nvSpPr>
            <p:cNvPr name="Freeform 3" id="3"/>
            <p:cNvSpPr/>
            <p:nvPr/>
          </p:nvSpPr>
          <p:spPr>
            <a:xfrm flipH="false" flipV="false" rot="0">
              <a:off x="0" y="0"/>
              <a:ext cx="24384000" cy="13716000"/>
            </a:xfrm>
            <a:custGeom>
              <a:avLst/>
              <a:gdLst/>
              <a:ahLst/>
              <a:cxnLst/>
              <a:rect r="r" b="b" t="t" l="l"/>
              <a:pathLst>
                <a:path h="13716000" w="24384000">
                  <a:moveTo>
                    <a:pt x="0" y="0"/>
                  </a:moveTo>
                  <a:lnTo>
                    <a:pt x="24384000" y="0"/>
                  </a:lnTo>
                  <a:lnTo>
                    <a:pt x="24384000" y="13716000"/>
                  </a:lnTo>
                  <a:lnTo>
                    <a:pt x="0" y="13716000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2"/>
              <a:stretch>
                <a:fillRect l="0" t="-9259" r="0" b="-9259"/>
              </a:stretch>
            </a:blipFill>
          </p:spPr>
        </p:sp>
      </p:grpSp>
      <p:sp>
        <p:nvSpPr>
          <p:cNvPr name="Freeform 4" id="4"/>
          <p:cNvSpPr/>
          <p:nvPr/>
        </p:nvSpPr>
        <p:spPr>
          <a:xfrm flipH="false" flipV="false" rot="0">
            <a:off x="-775185" y="-108496"/>
            <a:ext cx="19493718" cy="10395496"/>
          </a:xfrm>
          <a:custGeom>
            <a:avLst/>
            <a:gdLst/>
            <a:ahLst/>
            <a:cxnLst/>
            <a:rect r="r" b="b" t="t" l="l"/>
            <a:pathLst>
              <a:path h="10395496" w="19493718">
                <a:moveTo>
                  <a:pt x="0" y="0"/>
                </a:moveTo>
                <a:lnTo>
                  <a:pt x="19493718" y="0"/>
                </a:lnTo>
                <a:lnTo>
                  <a:pt x="19493718" y="10395496"/>
                </a:lnTo>
                <a:lnTo>
                  <a:pt x="0" y="10395496"/>
                </a:lnTo>
                <a:lnTo>
                  <a:pt x="0" y="0"/>
                </a:lnTo>
                <a:close/>
              </a:path>
            </a:pathLst>
          </a:custGeom>
          <a:blipFill>
            <a:blip r:embed="rId3">
              <a:extLst>
                <a:ext uri="{96DAC541-7B7A-43D3-8B79-37D633B846F1}">
                  <asvg:svgBlip xmlns:asvg="http://schemas.microsoft.com/office/drawing/2016/SVG/main" r:embed="rId4"/>
                </a:ext>
              </a:extLst>
            </a:blip>
            <a:stretch>
              <a:fillRect l="0" t="0" r="0" b="0"/>
            </a:stretch>
          </a:blipFill>
        </p:spPr>
      </p:sp>
      <p:sp>
        <p:nvSpPr>
          <p:cNvPr name="TextBox 5" id="5"/>
          <p:cNvSpPr txBox="true"/>
          <p:nvPr/>
        </p:nvSpPr>
        <p:spPr>
          <a:xfrm rot="0">
            <a:off x="1028700" y="1047056"/>
            <a:ext cx="8305726" cy="2790989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ctr">
              <a:lnSpc>
                <a:spcPts val="19415"/>
              </a:lnSpc>
            </a:pPr>
            <a:r>
              <a:rPr lang="en-US" sz="13868" b="true">
                <a:solidFill>
                  <a:srgbClr val="FFFDFA"/>
                </a:solidFill>
                <a:latin typeface="Times New Roman Bold"/>
                <a:ea typeface="Times New Roman Bold"/>
                <a:cs typeface="Times New Roman Bold"/>
                <a:sym typeface="Times New Roman Bold"/>
              </a:rPr>
              <a:t>Thank You</a:t>
            </a:r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(4:3)</PresentationFormat>
  <Paragraphs>0</Paragraphs>
  <Slides>0</Slides>
  <Notes>0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0</vt:i4>
      </vt:variant>
    </vt:vector>
  </HeadingPairs>
  <TitlesOfParts>
    <vt:vector size="1" baseType="lpstr">
      <vt:lpstr>Office Theme</vt:lpstr>
    </vt:vector>
  </TitlesOfParts>
  <Company/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xsi="http://www.w3.org/2001/XMLSchema-instance">
  <dcterms:created xsi:type="dcterms:W3CDTF">2006-08-16T00:00:00Z</dcterms:created>
  <dc:identifier>DAG6PcTtBoU</dc:identifier>
  <dcterms:modified xsi:type="dcterms:W3CDTF">2011-08-01T06:04:30Z</dcterms:modified>
  <cp:revision>1</cp:revision>
  <dc:title>PPT_file_176.pptx</dc:title>
</cp:coreProperties>
</file>