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E10D5A-B205-456D-9C43-B9011B97F406}" v="6" dt="2026-10-06T23:13:37.1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83" d="100"/>
          <a:sy n="83" d="100"/>
        </p:scale>
        <p:origin x="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usman Darame" userId="366cc14644a14a49" providerId="LiveId" clId="{F9662712-9B06-4D63-B9D8-5EBFAD61F04B}"/>
    <pc:docChg chg="undo custSel modSld">
      <pc:chgData name="Ousman Darame" userId="366cc14644a14a49" providerId="LiveId" clId="{F9662712-9B06-4D63-B9D8-5EBFAD61F04B}" dt="2026-10-07T08:13:28.888" v="63" actId="12"/>
      <pc:docMkLst>
        <pc:docMk/>
      </pc:docMkLst>
      <pc:sldChg chg="modSp mod">
        <pc:chgData name="Ousman Darame" userId="366cc14644a14a49" providerId="LiveId" clId="{F9662712-9B06-4D63-B9D8-5EBFAD61F04B}" dt="2026-10-07T08:13:28.888" v="63" actId="12"/>
        <pc:sldMkLst>
          <pc:docMk/>
          <pc:sldMk cId="2328612131" sldId="256"/>
        </pc:sldMkLst>
        <pc:spChg chg="mod">
          <ac:chgData name="Ousman Darame" userId="366cc14644a14a49" providerId="LiveId" clId="{F9662712-9B06-4D63-B9D8-5EBFAD61F04B}" dt="2026-10-06T23:03:19.678" v="50" actId="14100"/>
          <ac:spMkLst>
            <pc:docMk/>
            <pc:sldMk cId="2328612131" sldId="256"/>
            <ac:spMk id="2" creationId="{EBC497AE-3A6B-936B-E2CA-6060F65BA190}"/>
          </ac:spMkLst>
        </pc:spChg>
        <pc:spChg chg="mod">
          <ac:chgData name="Ousman Darame" userId="366cc14644a14a49" providerId="LiveId" clId="{F9662712-9B06-4D63-B9D8-5EBFAD61F04B}" dt="2026-10-06T22:56:10.356" v="39" actId="27636"/>
          <ac:spMkLst>
            <pc:docMk/>
            <pc:sldMk cId="2328612131" sldId="256"/>
            <ac:spMk id="3" creationId="{6C478ED2-7D3B-9C3F-ACCB-056F94B101E9}"/>
          </ac:spMkLst>
        </pc:spChg>
        <pc:graphicFrameChg chg="mod modGraphic">
          <ac:chgData name="Ousman Darame" userId="366cc14644a14a49" providerId="LiveId" clId="{F9662712-9B06-4D63-B9D8-5EBFAD61F04B}" dt="2026-10-06T23:02:13.233" v="42" actId="255"/>
          <ac:graphicFrameMkLst>
            <pc:docMk/>
            <pc:sldMk cId="2328612131" sldId="256"/>
            <ac:graphicFrameMk id="6" creationId="{A320E4B8-9307-4BB2-C420-B2B855F559B5}"/>
          </ac:graphicFrameMkLst>
        </pc:graphicFrameChg>
        <pc:graphicFrameChg chg="mod modGraphic">
          <ac:chgData name="Ousman Darame" userId="366cc14644a14a49" providerId="LiveId" clId="{F9662712-9B06-4D63-B9D8-5EBFAD61F04B}" dt="2026-10-06T23:06:44.450" v="53" actId="14100"/>
          <ac:graphicFrameMkLst>
            <pc:docMk/>
            <pc:sldMk cId="2328612131" sldId="256"/>
            <ac:graphicFrameMk id="7" creationId="{DD56C4A4-AAEB-C882-1001-923EE9C31857}"/>
          </ac:graphicFrameMkLst>
        </pc:graphicFrameChg>
        <pc:graphicFrameChg chg="mod modGraphic">
          <ac:chgData name="Ousman Darame" userId="366cc14644a14a49" providerId="LiveId" clId="{F9662712-9B06-4D63-B9D8-5EBFAD61F04B}" dt="2026-10-07T08:13:28.888" v="63" actId="12"/>
          <ac:graphicFrameMkLst>
            <pc:docMk/>
            <pc:sldMk cId="2328612131" sldId="256"/>
            <ac:graphicFrameMk id="8" creationId="{50ACC96F-CAC1-EE1A-3A0D-F39107E78F2E}"/>
          </ac:graphicFrameMkLst>
        </pc:graphicFrameChg>
        <pc:graphicFrameChg chg="mod modGraphic">
          <ac:chgData name="Ousman Darame" userId="366cc14644a14a49" providerId="LiveId" clId="{F9662712-9B06-4D63-B9D8-5EBFAD61F04B}" dt="2026-10-06T23:13:37.137" v="61"/>
          <ac:graphicFrameMkLst>
            <pc:docMk/>
            <pc:sldMk cId="2328612131" sldId="256"/>
            <ac:graphicFrameMk id="9" creationId="{AFBDAC41-8E62-491B-5D5E-ACF55BFDD0BE}"/>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B80FC-D36F-7EA9-A31A-9DFBC64DDBE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CA03684-92C8-9113-0780-29A67F541B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0C9BCE7-2680-D902-35DA-82CF6D396E62}"/>
              </a:ext>
            </a:extLst>
          </p:cNvPr>
          <p:cNvSpPr>
            <a:spLocks noGrp="1"/>
          </p:cNvSpPr>
          <p:nvPr>
            <p:ph type="dt" sz="half" idx="10"/>
          </p:nvPr>
        </p:nvSpPr>
        <p:spPr/>
        <p:txBody>
          <a:bodyPr/>
          <a:lstStyle/>
          <a:p>
            <a:fld id="{4AE4E1CB-5936-4FE8-BC83-E7EDD2B8F34F}" type="datetimeFigureOut">
              <a:rPr lang="en-GB" smtClean="0"/>
              <a:t>05/10/2026</a:t>
            </a:fld>
            <a:endParaRPr lang="en-GB"/>
          </a:p>
        </p:txBody>
      </p:sp>
      <p:sp>
        <p:nvSpPr>
          <p:cNvPr id="5" name="Footer Placeholder 4">
            <a:extLst>
              <a:ext uri="{FF2B5EF4-FFF2-40B4-BE49-F238E27FC236}">
                <a16:creationId xmlns:a16="http://schemas.microsoft.com/office/drawing/2014/main" id="{4634D22F-45B9-4FB3-9F9C-04B2DAFCB3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223CE3-BFF8-1976-51EE-7A11578249FB}"/>
              </a:ext>
            </a:extLst>
          </p:cNvPr>
          <p:cNvSpPr>
            <a:spLocks noGrp="1"/>
          </p:cNvSpPr>
          <p:nvPr>
            <p:ph type="sldNum" sz="quarter" idx="12"/>
          </p:nvPr>
        </p:nvSpPr>
        <p:spPr/>
        <p:txBody>
          <a:bodyPr/>
          <a:lstStyle/>
          <a:p>
            <a:fld id="{63F006B1-3F0B-47E8-BB3C-84CB9ECF3881}" type="slidenum">
              <a:rPr lang="en-GB" smtClean="0"/>
              <a:t>‹#›</a:t>
            </a:fld>
            <a:endParaRPr lang="en-GB"/>
          </a:p>
        </p:txBody>
      </p:sp>
    </p:spTree>
    <p:extLst>
      <p:ext uri="{BB962C8B-B14F-4D97-AF65-F5344CB8AC3E}">
        <p14:creationId xmlns:p14="http://schemas.microsoft.com/office/powerpoint/2010/main" val="3588717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FD0CE-F27E-2CA9-37C3-593D2A500C4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4C8280F-5326-BBB2-6C82-1C1AE5A25D4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B2F03FE-4C20-59E7-57C4-97520B8F3CA4}"/>
              </a:ext>
            </a:extLst>
          </p:cNvPr>
          <p:cNvSpPr>
            <a:spLocks noGrp="1"/>
          </p:cNvSpPr>
          <p:nvPr>
            <p:ph type="dt" sz="half" idx="10"/>
          </p:nvPr>
        </p:nvSpPr>
        <p:spPr/>
        <p:txBody>
          <a:bodyPr/>
          <a:lstStyle/>
          <a:p>
            <a:fld id="{4AE4E1CB-5936-4FE8-BC83-E7EDD2B8F34F}" type="datetimeFigureOut">
              <a:rPr lang="en-GB" smtClean="0"/>
              <a:t>05/10/2026</a:t>
            </a:fld>
            <a:endParaRPr lang="en-GB"/>
          </a:p>
        </p:txBody>
      </p:sp>
      <p:sp>
        <p:nvSpPr>
          <p:cNvPr id="5" name="Footer Placeholder 4">
            <a:extLst>
              <a:ext uri="{FF2B5EF4-FFF2-40B4-BE49-F238E27FC236}">
                <a16:creationId xmlns:a16="http://schemas.microsoft.com/office/drawing/2014/main" id="{CF1CC0ED-21B7-2714-59E6-7552243C18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0BA406-D585-E4CA-E156-8927A5B29477}"/>
              </a:ext>
            </a:extLst>
          </p:cNvPr>
          <p:cNvSpPr>
            <a:spLocks noGrp="1"/>
          </p:cNvSpPr>
          <p:nvPr>
            <p:ph type="sldNum" sz="quarter" idx="12"/>
          </p:nvPr>
        </p:nvSpPr>
        <p:spPr/>
        <p:txBody>
          <a:bodyPr/>
          <a:lstStyle/>
          <a:p>
            <a:fld id="{63F006B1-3F0B-47E8-BB3C-84CB9ECF3881}" type="slidenum">
              <a:rPr lang="en-GB" smtClean="0"/>
              <a:t>‹#›</a:t>
            </a:fld>
            <a:endParaRPr lang="en-GB"/>
          </a:p>
        </p:txBody>
      </p:sp>
    </p:spTree>
    <p:extLst>
      <p:ext uri="{BB962C8B-B14F-4D97-AF65-F5344CB8AC3E}">
        <p14:creationId xmlns:p14="http://schemas.microsoft.com/office/powerpoint/2010/main" val="1683134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CCB27-2717-4116-3E6F-2AD9F285592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51A79C-5895-82FD-F0C3-C087346DC89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9E3D403-34D1-785E-E373-165D1E0C758F}"/>
              </a:ext>
            </a:extLst>
          </p:cNvPr>
          <p:cNvSpPr>
            <a:spLocks noGrp="1"/>
          </p:cNvSpPr>
          <p:nvPr>
            <p:ph type="dt" sz="half" idx="10"/>
          </p:nvPr>
        </p:nvSpPr>
        <p:spPr/>
        <p:txBody>
          <a:bodyPr/>
          <a:lstStyle/>
          <a:p>
            <a:fld id="{4AE4E1CB-5936-4FE8-BC83-E7EDD2B8F34F}" type="datetimeFigureOut">
              <a:rPr lang="en-GB" smtClean="0"/>
              <a:t>05/10/2026</a:t>
            </a:fld>
            <a:endParaRPr lang="en-GB"/>
          </a:p>
        </p:txBody>
      </p:sp>
      <p:sp>
        <p:nvSpPr>
          <p:cNvPr id="5" name="Footer Placeholder 4">
            <a:extLst>
              <a:ext uri="{FF2B5EF4-FFF2-40B4-BE49-F238E27FC236}">
                <a16:creationId xmlns:a16="http://schemas.microsoft.com/office/drawing/2014/main" id="{0AE004B2-A17E-5524-C5F6-491420A16D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399106-0274-86DA-0D1F-E2FAC1722FDA}"/>
              </a:ext>
            </a:extLst>
          </p:cNvPr>
          <p:cNvSpPr>
            <a:spLocks noGrp="1"/>
          </p:cNvSpPr>
          <p:nvPr>
            <p:ph type="sldNum" sz="quarter" idx="12"/>
          </p:nvPr>
        </p:nvSpPr>
        <p:spPr/>
        <p:txBody>
          <a:bodyPr/>
          <a:lstStyle/>
          <a:p>
            <a:fld id="{63F006B1-3F0B-47E8-BB3C-84CB9ECF3881}" type="slidenum">
              <a:rPr lang="en-GB" smtClean="0"/>
              <a:t>‹#›</a:t>
            </a:fld>
            <a:endParaRPr lang="en-GB"/>
          </a:p>
        </p:txBody>
      </p:sp>
    </p:spTree>
    <p:extLst>
      <p:ext uri="{BB962C8B-B14F-4D97-AF65-F5344CB8AC3E}">
        <p14:creationId xmlns:p14="http://schemas.microsoft.com/office/powerpoint/2010/main" val="429871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0EF3C-C4D2-5653-B06F-A7CF39B108E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DAC85C4-3661-CF8F-B552-77D3E18B236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2948EF0-A570-8855-5838-BFF19381AF7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8829C5D-C980-3EA6-94AA-42EA78C80C14}"/>
              </a:ext>
            </a:extLst>
          </p:cNvPr>
          <p:cNvSpPr>
            <a:spLocks noGrp="1"/>
          </p:cNvSpPr>
          <p:nvPr>
            <p:ph type="dt" sz="half" idx="10"/>
          </p:nvPr>
        </p:nvSpPr>
        <p:spPr/>
        <p:txBody>
          <a:bodyPr/>
          <a:lstStyle/>
          <a:p>
            <a:fld id="{4AE4E1CB-5936-4FE8-BC83-E7EDD2B8F34F}" type="datetimeFigureOut">
              <a:rPr lang="en-GB" smtClean="0"/>
              <a:t>05/10/2026</a:t>
            </a:fld>
            <a:endParaRPr lang="en-GB"/>
          </a:p>
        </p:txBody>
      </p:sp>
      <p:sp>
        <p:nvSpPr>
          <p:cNvPr id="6" name="Footer Placeholder 5">
            <a:extLst>
              <a:ext uri="{FF2B5EF4-FFF2-40B4-BE49-F238E27FC236}">
                <a16:creationId xmlns:a16="http://schemas.microsoft.com/office/drawing/2014/main" id="{941EB278-E55C-EA95-41AA-54665F6D65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48AFDA-A323-8ECC-A4C8-4F7A52843697}"/>
              </a:ext>
            </a:extLst>
          </p:cNvPr>
          <p:cNvSpPr>
            <a:spLocks noGrp="1"/>
          </p:cNvSpPr>
          <p:nvPr>
            <p:ph type="sldNum" sz="quarter" idx="12"/>
          </p:nvPr>
        </p:nvSpPr>
        <p:spPr/>
        <p:txBody>
          <a:bodyPr/>
          <a:lstStyle/>
          <a:p>
            <a:fld id="{63F006B1-3F0B-47E8-BB3C-84CB9ECF3881}" type="slidenum">
              <a:rPr lang="en-GB" smtClean="0"/>
              <a:t>‹#›</a:t>
            </a:fld>
            <a:endParaRPr lang="en-GB"/>
          </a:p>
        </p:txBody>
      </p:sp>
    </p:spTree>
    <p:extLst>
      <p:ext uri="{BB962C8B-B14F-4D97-AF65-F5344CB8AC3E}">
        <p14:creationId xmlns:p14="http://schemas.microsoft.com/office/powerpoint/2010/main" val="505359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2EC41-6776-37C3-E199-01852D6C8D4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B88CAF9-7599-7CAE-B351-22163CE13B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C3BC1A9-847B-A952-994B-42471BB5880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190FB5D-7A71-BA40-752D-22AA8AF306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C262F5D-0F0E-2531-5525-21EF45CB746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3D60F7B-68EF-E655-9768-3BA3B40DB2C1}"/>
              </a:ext>
            </a:extLst>
          </p:cNvPr>
          <p:cNvSpPr>
            <a:spLocks noGrp="1"/>
          </p:cNvSpPr>
          <p:nvPr>
            <p:ph type="dt" sz="half" idx="10"/>
          </p:nvPr>
        </p:nvSpPr>
        <p:spPr/>
        <p:txBody>
          <a:bodyPr/>
          <a:lstStyle/>
          <a:p>
            <a:fld id="{4AE4E1CB-5936-4FE8-BC83-E7EDD2B8F34F}" type="datetimeFigureOut">
              <a:rPr lang="en-GB" smtClean="0"/>
              <a:t>05/10/2026</a:t>
            </a:fld>
            <a:endParaRPr lang="en-GB"/>
          </a:p>
        </p:txBody>
      </p:sp>
      <p:sp>
        <p:nvSpPr>
          <p:cNvPr id="8" name="Footer Placeholder 7">
            <a:extLst>
              <a:ext uri="{FF2B5EF4-FFF2-40B4-BE49-F238E27FC236}">
                <a16:creationId xmlns:a16="http://schemas.microsoft.com/office/drawing/2014/main" id="{AC71FE35-3FB1-B33D-C3D3-01E0D3F0400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9DCDBAB-9D22-7ADA-3A78-6A3933D49588}"/>
              </a:ext>
            </a:extLst>
          </p:cNvPr>
          <p:cNvSpPr>
            <a:spLocks noGrp="1"/>
          </p:cNvSpPr>
          <p:nvPr>
            <p:ph type="sldNum" sz="quarter" idx="12"/>
          </p:nvPr>
        </p:nvSpPr>
        <p:spPr/>
        <p:txBody>
          <a:bodyPr/>
          <a:lstStyle/>
          <a:p>
            <a:fld id="{63F006B1-3F0B-47E8-BB3C-84CB9ECF3881}" type="slidenum">
              <a:rPr lang="en-GB" smtClean="0"/>
              <a:t>‹#›</a:t>
            </a:fld>
            <a:endParaRPr lang="en-GB"/>
          </a:p>
        </p:txBody>
      </p:sp>
    </p:spTree>
    <p:extLst>
      <p:ext uri="{BB962C8B-B14F-4D97-AF65-F5344CB8AC3E}">
        <p14:creationId xmlns:p14="http://schemas.microsoft.com/office/powerpoint/2010/main" val="3982852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149B2-E490-2307-0706-4855E51B5B1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567DE97-4254-97D4-2020-2DA3D3E990CF}"/>
              </a:ext>
            </a:extLst>
          </p:cNvPr>
          <p:cNvSpPr>
            <a:spLocks noGrp="1"/>
          </p:cNvSpPr>
          <p:nvPr>
            <p:ph type="dt" sz="half" idx="10"/>
          </p:nvPr>
        </p:nvSpPr>
        <p:spPr/>
        <p:txBody>
          <a:bodyPr/>
          <a:lstStyle/>
          <a:p>
            <a:fld id="{4AE4E1CB-5936-4FE8-BC83-E7EDD2B8F34F}" type="datetimeFigureOut">
              <a:rPr lang="en-GB" smtClean="0"/>
              <a:t>05/10/2026</a:t>
            </a:fld>
            <a:endParaRPr lang="en-GB"/>
          </a:p>
        </p:txBody>
      </p:sp>
      <p:sp>
        <p:nvSpPr>
          <p:cNvPr id="4" name="Footer Placeholder 3">
            <a:extLst>
              <a:ext uri="{FF2B5EF4-FFF2-40B4-BE49-F238E27FC236}">
                <a16:creationId xmlns:a16="http://schemas.microsoft.com/office/drawing/2014/main" id="{DD97C900-CD6B-DEDE-EAE5-956F4EB696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C7D887-AC52-EFAF-30E7-A1127AB6BA5B}"/>
              </a:ext>
            </a:extLst>
          </p:cNvPr>
          <p:cNvSpPr>
            <a:spLocks noGrp="1"/>
          </p:cNvSpPr>
          <p:nvPr>
            <p:ph type="sldNum" sz="quarter" idx="12"/>
          </p:nvPr>
        </p:nvSpPr>
        <p:spPr/>
        <p:txBody>
          <a:bodyPr/>
          <a:lstStyle/>
          <a:p>
            <a:fld id="{63F006B1-3F0B-47E8-BB3C-84CB9ECF3881}" type="slidenum">
              <a:rPr lang="en-GB" smtClean="0"/>
              <a:t>‹#›</a:t>
            </a:fld>
            <a:endParaRPr lang="en-GB"/>
          </a:p>
        </p:txBody>
      </p:sp>
    </p:spTree>
    <p:extLst>
      <p:ext uri="{BB962C8B-B14F-4D97-AF65-F5344CB8AC3E}">
        <p14:creationId xmlns:p14="http://schemas.microsoft.com/office/powerpoint/2010/main" val="2254136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7A0C9D-1DE5-38FF-494F-58B5670F39CB}"/>
              </a:ext>
            </a:extLst>
          </p:cNvPr>
          <p:cNvSpPr>
            <a:spLocks noGrp="1"/>
          </p:cNvSpPr>
          <p:nvPr>
            <p:ph type="dt" sz="half" idx="10"/>
          </p:nvPr>
        </p:nvSpPr>
        <p:spPr/>
        <p:txBody>
          <a:bodyPr/>
          <a:lstStyle/>
          <a:p>
            <a:fld id="{4AE4E1CB-5936-4FE8-BC83-E7EDD2B8F34F}" type="datetimeFigureOut">
              <a:rPr lang="en-GB" smtClean="0"/>
              <a:t>05/10/2026</a:t>
            </a:fld>
            <a:endParaRPr lang="en-GB"/>
          </a:p>
        </p:txBody>
      </p:sp>
      <p:sp>
        <p:nvSpPr>
          <p:cNvPr id="3" name="Footer Placeholder 2">
            <a:extLst>
              <a:ext uri="{FF2B5EF4-FFF2-40B4-BE49-F238E27FC236}">
                <a16:creationId xmlns:a16="http://schemas.microsoft.com/office/drawing/2014/main" id="{07752B08-4C1A-CF0F-BA9D-E14D2EEDAD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2F15B0E-9D13-A73A-D429-1E3CB8453F89}"/>
              </a:ext>
            </a:extLst>
          </p:cNvPr>
          <p:cNvSpPr>
            <a:spLocks noGrp="1"/>
          </p:cNvSpPr>
          <p:nvPr>
            <p:ph type="sldNum" sz="quarter" idx="12"/>
          </p:nvPr>
        </p:nvSpPr>
        <p:spPr/>
        <p:txBody>
          <a:bodyPr/>
          <a:lstStyle/>
          <a:p>
            <a:fld id="{63F006B1-3F0B-47E8-BB3C-84CB9ECF3881}" type="slidenum">
              <a:rPr lang="en-GB" smtClean="0"/>
              <a:t>‹#›</a:t>
            </a:fld>
            <a:endParaRPr lang="en-GB"/>
          </a:p>
        </p:txBody>
      </p:sp>
    </p:spTree>
    <p:extLst>
      <p:ext uri="{BB962C8B-B14F-4D97-AF65-F5344CB8AC3E}">
        <p14:creationId xmlns:p14="http://schemas.microsoft.com/office/powerpoint/2010/main" val="3892122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94EB7-BB4F-F83F-3150-75EEEA19CAC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25D75B7-C596-5E45-B4E8-5FED3796C26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BF24694-98A1-914E-B021-B5F134F320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70CA2FD-2B26-413E-375B-0DBE62605F8B}"/>
              </a:ext>
            </a:extLst>
          </p:cNvPr>
          <p:cNvSpPr>
            <a:spLocks noGrp="1"/>
          </p:cNvSpPr>
          <p:nvPr>
            <p:ph type="dt" sz="half" idx="10"/>
          </p:nvPr>
        </p:nvSpPr>
        <p:spPr/>
        <p:txBody>
          <a:bodyPr/>
          <a:lstStyle/>
          <a:p>
            <a:fld id="{4AE4E1CB-5936-4FE8-BC83-E7EDD2B8F34F}" type="datetimeFigureOut">
              <a:rPr lang="en-GB" smtClean="0"/>
              <a:t>05/10/2026</a:t>
            </a:fld>
            <a:endParaRPr lang="en-GB"/>
          </a:p>
        </p:txBody>
      </p:sp>
      <p:sp>
        <p:nvSpPr>
          <p:cNvPr id="6" name="Footer Placeholder 5">
            <a:extLst>
              <a:ext uri="{FF2B5EF4-FFF2-40B4-BE49-F238E27FC236}">
                <a16:creationId xmlns:a16="http://schemas.microsoft.com/office/drawing/2014/main" id="{2C4DF410-4825-01E5-A7BA-4E9FC46DB1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D1ECFC-3958-0D5B-87FA-522C5CC4FCDA}"/>
              </a:ext>
            </a:extLst>
          </p:cNvPr>
          <p:cNvSpPr>
            <a:spLocks noGrp="1"/>
          </p:cNvSpPr>
          <p:nvPr>
            <p:ph type="sldNum" sz="quarter" idx="12"/>
          </p:nvPr>
        </p:nvSpPr>
        <p:spPr/>
        <p:txBody>
          <a:bodyPr/>
          <a:lstStyle/>
          <a:p>
            <a:fld id="{63F006B1-3F0B-47E8-BB3C-84CB9ECF3881}" type="slidenum">
              <a:rPr lang="en-GB" smtClean="0"/>
              <a:t>‹#›</a:t>
            </a:fld>
            <a:endParaRPr lang="en-GB"/>
          </a:p>
        </p:txBody>
      </p:sp>
    </p:spTree>
    <p:extLst>
      <p:ext uri="{BB962C8B-B14F-4D97-AF65-F5344CB8AC3E}">
        <p14:creationId xmlns:p14="http://schemas.microsoft.com/office/powerpoint/2010/main" val="2318153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68C97-4EC1-4464-4893-0E8BFA2D004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3ECAD00-9C2F-066D-4BF2-0BF35C37C5B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A1A4DC-2EE9-70B1-18EA-B3E7E3CA32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E2260E9-329D-DC75-AA4B-A5A05B7C4ABB}"/>
              </a:ext>
            </a:extLst>
          </p:cNvPr>
          <p:cNvSpPr>
            <a:spLocks noGrp="1"/>
          </p:cNvSpPr>
          <p:nvPr>
            <p:ph type="dt" sz="half" idx="10"/>
          </p:nvPr>
        </p:nvSpPr>
        <p:spPr/>
        <p:txBody>
          <a:bodyPr/>
          <a:lstStyle/>
          <a:p>
            <a:fld id="{4AE4E1CB-5936-4FE8-BC83-E7EDD2B8F34F}" type="datetimeFigureOut">
              <a:rPr lang="en-GB" smtClean="0"/>
              <a:t>05/10/2026</a:t>
            </a:fld>
            <a:endParaRPr lang="en-GB"/>
          </a:p>
        </p:txBody>
      </p:sp>
      <p:sp>
        <p:nvSpPr>
          <p:cNvPr id="6" name="Footer Placeholder 5">
            <a:extLst>
              <a:ext uri="{FF2B5EF4-FFF2-40B4-BE49-F238E27FC236}">
                <a16:creationId xmlns:a16="http://schemas.microsoft.com/office/drawing/2014/main" id="{E06E6E63-DC64-1FCC-9469-15FB4DE47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C89B84-CD5C-07AB-22E4-77EA879D502C}"/>
              </a:ext>
            </a:extLst>
          </p:cNvPr>
          <p:cNvSpPr>
            <a:spLocks noGrp="1"/>
          </p:cNvSpPr>
          <p:nvPr>
            <p:ph type="sldNum" sz="quarter" idx="12"/>
          </p:nvPr>
        </p:nvSpPr>
        <p:spPr/>
        <p:txBody>
          <a:bodyPr/>
          <a:lstStyle/>
          <a:p>
            <a:fld id="{63F006B1-3F0B-47E8-BB3C-84CB9ECF3881}" type="slidenum">
              <a:rPr lang="en-GB" smtClean="0"/>
              <a:t>‹#›</a:t>
            </a:fld>
            <a:endParaRPr lang="en-GB"/>
          </a:p>
        </p:txBody>
      </p:sp>
    </p:spTree>
    <p:extLst>
      <p:ext uri="{BB962C8B-B14F-4D97-AF65-F5344CB8AC3E}">
        <p14:creationId xmlns:p14="http://schemas.microsoft.com/office/powerpoint/2010/main" val="29845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5FFE0-48EB-A76E-9CB4-11B784D448A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BB36120-724A-3260-B7B2-EB73E2E997D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FC8C36F-8606-20E2-B8C4-C25E3DC3BD78}"/>
              </a:ext>
            </a:extLst>
          </p:cNvPr>
          <p:cNvSpPr>
            <a:spLocks noGrp="1"/>
          </p:cNvSpPr>
          <p:nvPr>
            <p:ph type="dt" sz="half" idx="10"/>
          </p:nvPr>
        </p:nvSpPr>
        <p:spPr/>
        <p:txBody>
          <a:bodyPr/>
          <a:lstStyle/>
          <a:p>
            <a:fld id="{4AE4E1CB-5936-4FE8-BC83-E7EDD2B8F34F}" type="datetimeFigureOut">
              <a:rPr lang="en-GB" smtClean="0"/>
              <a:t>05/10/2026</a:t>
            </a:fld>
            <a:endParaRPr lang="en-GB"/>
          </a:p>
        </p:txBody>
      </p:sp>
      <p:sp>
        <p:nvSpPr>
          <p:cNvPr id="5" name="Footer Placeholder 4">
            <a:extLst>
              <a:ext uri="{FF2B5EF4-FFF2-40B4-BE49-F238E27FC236}">
                <a16:creationId xmlns:a16="http://schemas.microsoft.com/office/drawing/2014/main" id="{F66805CB-C993-8DAD-8B70-FFD770CACE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9A8327-0793-3542-9398-C86169727201}"/>
              </a:ext>
            </a:extLst>
          </p:cNvPr>
          <p:cNvSpPr>
            <a:spLocks noGrp="1"/>
          </p:cNvSpPr>
          <p:nvPr>
            <p:ph type="sldNum" sz="quarter" idx="12"/>
          </p:nvPr>
        </p:nvSpPr>
        <p:spPr/>
        <p:txBody>
          <a:bodyPr/>
          <a:lstStyle/>
          <a:p>
            <a:fld id="{63F006B1-3F0B-47E8-BB3C-84CB9ECF3881}" type="slidenum">
              <a:rPr lang="en-GB" smtClean="0"/>
              <a:t>‹#›</a:t>
            </a:fld>
            <a:endParaRPr lang="en-GB"/>
          </a:p>
        </p:txBody>
      </p:sp>
    </p:spTree>
    <p:extLst>
      <p:ext uri="{BB962C8B-B14F-4D97-AF65-F5344CB8AC3E}">
        <p14:creationId xmlns:p14="http://schemas.microsoft.com/office/powerpoint/2010/main" val="1987676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A48ECC-58AA-47D3-A488-BA7EB79161F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463D7CC-8ABA-F754-3F3E-CBF294EFB97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058AFCD-AF6D-209D-4D06-2CB8233600CB}"/>
              </a:ext>
            </a:extLst>
          </p:cNvPr>
          <p:cNvSpPr>
            <a:spLocks noGrp="1"/>
          </p:cNvSpPr>
          <p:nvPr>
            <p:ph type="dt" sz="half" idx="10"/>
          </p:nvPr>
        </p:nvSpPr>
        <p:spPr/>
        <p:txBody>
          <a:bodyPr/>
          <a:lstStyle/>
          <a:p>
            <a:fld id="{4AE4E1CB-5936-4FE8-BC83-E7EDD2B8F34F}" type="datetimeFigureOut">
              <a:rPr lang="en-GB" smtClean="0"/>
              <a:t>05/10/2026</a:t>
            </a:fld>
            <a:endParaRPr lang="en-GB"/>
          </a:p>
        </p:txBody>
      </p:sp>
      <p:sp>
        <p:nvSpPr>
          <p:cNvPr id="5" name="Footer Placeholder 4">
            <a:extLst>
              <a:ext uri="{FF2B5EF4-FFF2-40B4-BE49-F238E27FC236}">
                <a16:creationId xmlns:a16="http://schemas.microsoft.com/office/drawing/2014/main" id="{E2A88E7D-23A8-7392-D45B-9420BA9FF8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CE6E7C-E053-7939-2E7E-65784A0E1080}"/>
              </a:ext>
            </a:extLst>
          </p:cNvPr>
          <p:cNvSpPr>
            <a:spLocks noGrp="1"/>
          </p:cNvSpPr>
          <p:nvPr>
            <p:ph type="sldNum" sz="quarter" idx="12"/>
          </p:nvPr>
        </p:nvSpPr>
        <p:spPr/>
        <p:txBody>
          <a:bodyPr/>
          <a:lstStyle/>
          <a:p>
            <a:fld id="{63F006B1-3F0B-47E8-BB3C-84CB9ECF3881}" type="slidenum">
              <a:rPr lang="en-GB" smtClean="0"/>
              <a:t>‹#›</a:t>
            </a:fld>
            <a:endParaRPr lang="en-GB"/>
          </a:p>
        </p:txBody>
      </p:sp>
    </p:spTree>
    <p:extLst>
      <p:ext uri="{BB962C8B-B14F-4D97-AF65-F5344CB8AC3E}">
        <p14:creationId xmlns:p14="http://schemas.microsoft.com/office/powerpoint/2010/main" val="439387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292F1D-BA72-774C-A9A1-5DE6EEB9FD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D897CD5-8794-9CC4-4157-69E2202124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16E1F75-CD2A-6B6C-4458-C25AA5EB82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AE4E1CB-5936-4FE8-BC83-E7EDD2B8F34F}" type="datetimeFigureOut">
              <a:rPr lang="en-GB" smtClean="0"/>
              <a:t>05/10/2026</a:t>
            </a:fld>
            <a:endParaRPr lang="en-GB"/>
          </a:p>
        </p:txBody>
      </p:sp>
      <p:sp>
        <p:nvSpPr>
          <p:cNvPr id="5" name="Footer Placeholder 4">
            <a:extLst>
              <a:ext uri="{FF2B5EF4-FFF2-40B4-BE49-F238E27FC236}">
                <a16:creationId xmlns:a16="http://schemas.microsoft.com/office/drawing/2014/main" id="{A3036C2D-AB03-7863-6F00-51158B6FFA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FD48D71-DB50-98B9-905E-36042E4872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3F006B1-3F0B-47E8-BB3C-84CB9ECF3881}" type="slidenum">
              <a:rPr lang="en-GB" smtClean="0"/>
              <a:t>‹#›</a:t>
            </a:fld>
            <a:endParaRPr lang="en-GB"/>
          </a:p>
        </p:txBody>
      </p:sp>
    </p:spTree>
    <p:extLst>
      <p:ext uri="{BB962C8B-B14F-4D97-AF65-F5344CB8AC3E}">
        <p14:creationId xmlns:p14="http://schemas.microsoft.com/office/powerpoint/2010/main" val="9356847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4C10120-91AC-3B78-1A2C-50C4A5313239}"/>
              </a:ext>
            </a:extLst>
          </p:cNvPr>
          <p:cNvPicPr>
            <a:picLocks noChangeAspect="1"/>
          </p:cNvPicPr>
          <p:nvPr/>
        </p:nvPicPr>
        <p:blipFill>
          <a:blip r:embed="rId2">
            <a:alphaModFix amt="50000"/>
          </a:blip>
          <a:srcRect b="15730"/>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EBC497AE-3A6B-936B-E2CA-6060F65BA190}"/>
              </a:ext>
            </a:extLst>
          </p:cNvPr>
          <p:cNvSpPr>
            <a:spLocks noGrp="1"/>
          </p:cNvSpPr>
          <p:nvPr>
            <p:ph type="ctrTitle"/>
          </p:nvPr>
        </p:nvSpPr>
        <p:spPr>
          <a:xfrm>
            <a:off x="0" y="568219"/>
            <a:ext cx="3984171" cy="2186586"/>
          </a:xfrm>
        </p:spPr>
        <p:txBody>
          <a:bodyPr>
            <a:normAutofit fontScale="90000"/>
          </a:bodyPr>
          <a:lstStyle/>
          <a:p>
            <a:r>
              <a:rPr lang="en-GB" sz="2700" b="1" dirty="0"/>
              <a:t>Name: Ousman Darame</a:t>
            </a:r>
            <a:br>
              <a:rPr lang="en-GB" sz="2700" dirty="0"/>
            </a:br>
            <a:r>
              <a:rPr lang="en-GB" sz="2700" b="1" dirty="0"/>
              <a:t>Student N: 2410947</a:t>
            </a:r>
            <a:br>
              <a:rPr lang="en-GB" sz="2700" dirty="0"/>
            </a:br>
            <a:r>
              <a:rPr lang="en-GB" sz="2700" b="1" dirty="0"/>
              <a:t>Module code: LCLM5006</a:t>
            </a:r>
            <a:br>
              <a:rPr lang="en-GB" sz="2700" dirty="0"/>
            </a:br>
            <a:r>
              <a:rPr lang="en-GB" sz="2700" b="1" dirty="0"/>
              <a:t>Lecture name:</a:t>
            </a:r>
            <a:br>
              <a:rPr lang="en-GB" sz="2700" dirty="0"/>
            </a:br>
            <a:r>
              <a:rPr lang="en-GB" sz="2700" b="1" dirty="0"/>
              <a:t>Assignment title: Individual poster presentation</a:t>
            </a:r>
            <a:br>
              <a:rPr lang="en-GB" dirty="0"/>
            </a:br>
            <a:endParaRPr lang="en-GB" dirty="0">
              <a:solidFill>
                <a:srgbClr val="FFFFFF"/>
              </a:solidFill>
            </a:endParaRPr>
          </a:p>
        </p:txBody>
      </p:sp>
      <p:sp>
        <p:nvSpPr>
          <p:cNvPr id="3" name="Subtitle 2">
            <a:extLst>
              <a:ext uri="{FF2B5EF4-FFF2-40B4-BE49-F238E27FC236}">
                <a16:creationId xmlns:a16="http://schemas.microsoft.com/office/drawing/2014/main" id="{6C478ED2-7D3B-9C3F-ACCB-056F94B101E9}"/>
              </a:ext>
            </a:extLst>
          </p:cNvPr>
          <p:cNvSpPr>
            <a:spLocks noGrp="1"/>
          </p:cNvSpPr>
          <p:nvPr>
            <p:ph type="subTitle" idx="1"/>
          </p:nvPr>
        </p:nvSpPr>
        <p:spPr>
          <a:xfrm>
            <a:off x="3984171" y="-1"/>
            <a:ext cx="3984171" cy="3080657"/>
          </a:xfrm>
        </p:spPr>
        <p:txBody>
          <a:bodyPr>
            <a:normAutofit fontScale="47500" lnSpcReduction="20000"/>
          </a:bodyPr>
          <a:lstStyle/>
          <a:p>
            <a:r>
              <a:rPr lang="en-GB" b="1" dirty="0"/>
              <a:t>INTRODUCTION</a:t>
            </a:r>
            <a:endParaRPr lang="en-GB" dirty="0"/>
          </a:p>
          <a:p>
            <a:r>
              <a:rPr lang="en-GB" sz="2500" dirty="0"/>
              <a:t>Emotional intelligence is the skill of identifying, grasping, and managing feelings within yourself and those around you (Salovey, 1997). Salovey (1997) described it as a branch of social intelligence where we keep tabs on our emotions to help steer our thoughts and actions. Goleman (1995) took this further, creating a broader model that connects emotional skills directly to how well we perform in school and our personal lives.</a:t>
            </a:r>
            <a:br>
              <a:rPr lang="en-GB" sz="2500" dirty="0"/>
            </a:br>
            <a:br>
              <a:rPr lang="en-GB" sz="2500" dirty="0"/>
            </a:br>
            <a:br>
              <a:rPr lang="en-GB" sz="2500" dirty="0"/>
            </a:br>
            <a:r>
              <a:rPr lang="en-GB" sz="2500" dirty="0"/>
              <a:t>Helps you make logical choices even when you're feeling pressured (Goleman, 1995).</a:t>
            </a:r>
          </a:p>
          <a:p>
            <a:pPr marL="342900" indent="-342900">
              <a:buFont typeface="Arial" panose="020B0604020202020204" pitchFamily="34" charset="0"/>
              <a:buChar char="•"/>
            </a:pPr>
            <a:r>
              <a:rPr lang="en-GB" sz="2500" dirty="0"/>
              <a:t> Connects the ability to control your reactions to solving problems more effectively (Goleman, 1995).</a:t>
            </a:r>
            <a:br>
              <a:rPr lang="en-GB" sz="2500" dirty="0"/>
            </a:br>
            <a:endParaRPr lang="en-GB" sz="2500" dirty="0"/>
          </a:p>
          <a:p>
            <a:pPr marL="342900" indent="-342900">
              <a:buFont typeface="Arial" panose="020B0604020202020204" pitchFamily="34" charset="0"/>
              <a:buChar char="•"/>
            </a:pPr>
            <a:r>
              <a:rPr lang="en-GB" sz="2500" dirty="0"/>
              <a:t>Acts as the base for building the resilience and drive needed to succeed in your studies (Salovey, 1997).</a:t>
            </a:r>
          </a:p>
          <a:p>
            <a:r>
              <a:rPr lang="en-GB" dirty="0"/>
              <a:t> </a:t>
            </a:r>
            <a:endParaRPr lang="en-GB" sz="1400" dirty="0">
              <a:solidFill>
                <a:srgbClr val="FFFFFF"/>
              </a:solidFill>
            </a:endParaRPr>
          </a:p>
        </p:txBody>
      </p:sp>
      <p:graphicFrame>
        <p:nvGraphicFramePr>
          <p:cNvPr id="6" name="Table 5">
            <a:extLst>
              <a:ext uri="{FF2B5EF4-FFF2-40B4-BE49-F238E27FC236}">
                <a16:creationId xmlns:a16="http://schemas.microsoft.com/office/drawing/2014/main" id="{A320E4B8-9307-4BB2-C420-B2B855F559B5}"/>
              </a:ext>
            </a:extLst>
          </p:cNvPr>
          <p:cNvGraphicFramePr>
            <a:graphicFrameLocks noGrp="1"/>
          </p:cNvGraphicFramePr>
          <p:nvPr>
            <p:extLst>
              <p:ext uri="{D42A27DB-BD31-4B8C-83A1-F6EECF244321}">
                <p14:modId xmlns:p14="http://schemas.microsoft.com/office/powerpoint/2010/main" val="3034873178"/>
              </p:ext>
            </p:extLst>
          </p:nvPr>
        </p:nvGraphicFramePr>
        <p:xfrm>
          <a:off x="7968322" y="-3"/>
          <a:ext cx="4223658" cy="4023360"/>
        </p:xfrm>
        <a:graphic>
          <a:graphicData uri="http://schemas.openxmlformats.org/drawingml/2006/table">
            <a:tbl>
              <a:tblPr firstRow="1" bandRow="1">
                <a:tableStyleId>{2D5ABB26-0587-4C30-8999-92F81FD0307C}</a:tableStyleId>
              </a:tblPr>
              <a:tblGrid>
                <a:gridCol w="4223658">
                  <a:extLst>
                    <a:ext uri="{9D8B030D-6E8A-4147-A177-3AD203B41FA5}">
                      <a16:colId xmlns:a16="http://schemas.microsoft.com/office/drawing/2014/main" val="456088347"/>
                    </a:ext>
                  </a:extLst>
                </a:gridCol>
              </a:tblGrid>
              <a:tr h="3777348">
                <a:tc>
                  <a:txBody>
                    <a:bodyPr/>
                    <a:lstStyle/>
                    <a:p>
                      <a:r>
                        <a:rPr lang="en-GB" sz="1800" b="1" kern="1200" dirty="0">
                          <a:solidFill>
                            <a:schemeClr val="lt1"/>
                          </a:solidFill>
                          <a:effectLst/>
                          <a:latin typeface="+mn-lt"/>
                          <a:ea typeface="+mn-ea"/>
                          <a:cs typeface="+mn-cs"/>
                        </a:rPr>
                        <a:t>Analyse Emotional Awareness</a:t>
                      </a:r>
                      <a:endParaRPr lang="en-GB" sz="1400" b="1" kern="1200" dirty="0">
                        <a:solidFill>
                          <a:schemeClr val="lt1"/>
                        </a:solidFill>
                        <a:effectLst/>
                        <a:latin typeface="+mn-lt"/>
                        <a:ea typeface="+mn-ea"/>
                        <a:cs typeface="+mn-cs"/>
                      </a:endParaRPr>
                    </a:p>
                    <a:p>
                      <a:r>
                        <a:rPr lang="en-GB" sz="1200" dirty="0"/>
                        <a:t>Goleman (1995) suggests that emotions can override logic during an "amygdala hijack," where intense feelings cloud the prefrontal cortex and cause us to make snap, impulsive decisions during high-pressure situations like group projects or exams.</a:t>
                      </a:r>
                      <a:br>
                        <a:rPr lang="en-GB" sz="1200" dirty="0"/>
                      </a:br>
                      <a:br>
                        <a:rPr lang="en-GB" sz="1200" dirty="0"/>
                      </a:br>
                      <a:r>
                        <a:rPr lang="en-GB" sz="1200" dirty="0"/>
                        <a:t>To build better self-regulation and judgment, you need to focus on emotional awareness:</a:t>
                      </a:r>
                      <a:br>
                        <a:rPr lang="en-GB" sz="1200" dirty="0"/>
                      </a:br>
                      <a:br>
                        <a:rPr lang="en-GB" sz="1200" dirty="0"/>
                      </a:br>
                      <a:r>
                        <a:rPr lang="en-GB" sz="1200" dirty="0"/>
                        <a:t>*  Recognition: Practice naming your emotions the moment you feel them, a process known as affect labelling (Goleman, 1995).</a:t>
                      </a:r>
                      <a:br>
                        <a:rPr lang="en-GB" sz="1200" dirty="0"/>
                      </a:br>
                      <a:br>
                        <a:rPr lang="en-GB" sz="1200" dirty="0"/>
                      </a:br>
                      <a:r>
                        <a:rPr lang="en-GB" sz="1200" dirty="0"/>
                        <a:t>*  Regulation: Use the 90-second pause technique to step back and manage your immediate emotional reaction (Goleman, 1995).</a:t>
                      </a:r>
                      <a:br>
                        <a:rPr lang="en-GB" sz="1200" dirty="0"/>
                      </a:br>
                      <a:br>
                        <a:rPr lang="en-GB" sz="1200" dirty="0"/>
                      </a:br>
                      <a:r>
                        <a:rPr lang="en-GB" sz="1200" dirty="0"/>
                        <a:t>*  Application: Use your emotional data to guide your thinking and consciously shift your perspective to view stress as a manageable challenge rather than a threat (Salovey, 1997).</a:t>
                      </a:r>
                    </a:p>
                  </a:txBody>
                  <a:tcPr/>
                </a:tc>
                <a:extLst>
                  <a:ext uri="{0D108BD9-81ED-4DB2-BD59-A6C34878D82A}">
                    <a16:rowId xmlns:a16="http://schemas.microsoft.com/office/drawing/2014/main" val="4113671479"/>
                  </a:ext>
                </a:extLst>
              </a:tr>
            </a:tbl>
          </a:graphicData>
        </a:graphic>
      </p:graphicFrame>
      <p:graphicFrame>
        <p:nvGraphicFramePr>
          <p:cNvPr id="7" name="Table 6">
            <a:extLst>
              <a:ext uri="{FF2B5EF4-FFF2-40B4-BE49-F238E27FC236}">
                <a16:creationId xmlns:a16="http://schemas.microsoft.com/office/drawing/2014/main" id="{DD56C4A4-AAEB-C882-1001-923EE9C31857}"/>
              </a:ext>
            </a:extLst>
          </p:cNvPr>
          <p:cNvGraphicFramePr>
            <a:graphicFrameLocks noGrp="1"/>
          </p:cNvGraphicFramePr>
          <p:nvPr>
            <p:extLst>
              <p:ext uri="{D42A27DB-BD31-4B8C-83A1-F6EECF244321}">
                <p14:modId xmlns:p14="http://schemas.microsoft.com/office/powerpoint/2010/main" val="3630159853"/>
              </p:ext>
            </p:extLst>
          </p:nvPr>
        </p:nvGraphicFramePr>
        <p:xfrm>
          <a:off x="0" y="3080655"/>
          <a:ext cx="3886200" cy="3777346"/>
        </p:xfrm>
        <a:graphic>
          <a:graphicData uri="http://schemas.openxmlformats.org/drawingml/2006/table">
            <a:tbl>
              <a:tblPr firstRow="1" bandRow="1">
                <a:tableStyleId>{2D5ABB26-0587-4C30-8999-92F81FD0307C}</a:tableStyleId>
              </a:tblPr>
              <a:tblGrid>
                <a:gridCol w="3886200">
                  <a:extLst>
                    <a:ext uri="{9D8B030D-6E8A-4147-A177-3AD203B41FA5}">
                      <a16:colId xmlns:a16="http://schemas.microsoft.com/office/drawing/2014/main" val="4237982085"/>
                    </a:ext>
                  </a:extLst>
                </a:gridCol>
              </a:tblGrid>
              <a:tr h="3777346">
                <a:tc>
                  <a:txBody>
                    <a:bodyPr/>
                    <a:lstStyle/>
                    <a:p>
                      <a:r>
                        <a:rPr lang="en-GB" sz="1400" b="1" kern="1200" dirty="0">
                          <a:solidFill>
                            <a:schemeClr val="tx1"/>
                          </a:solidFill>
                          <a:effectLst/>
                          <a:latin typeface="+mn-lt"/>
                          <a:ea typeface="+mn-ea"/>
                          <a:cs typeface="+mn-cs"/>
                        </a:rPr>
                        <a:t>Evaluate Emotional Intelligence in Academic Success</a:t>
                      </a:r>
                    </a:p>
                    <a:p>
                      <a:r>
                        <a:rPr lang="en-GB" sz="1100" dirty="0"/>
                        <a:t>Emotional intelligence involves four core skills: self-awareness helps you understand how your feelings affect your study habits; self-management builds resilience by helping you handle stress and adapt to change; social awareness allows you to empathize and work well with others; and relationship management focuses on clear communication to boost team performance.</a:t>
                      </a:r>
                      <a:br>
                        <a:rPr lang="en-GB" sz="1100" dirty="0"/>
                      </a:br>
                      <a:br>
                        <a:rPr lang="en-GB" sz="1100" dirty="0"/>
                      </a:br>
                      <a:r>
                        <a:rPr lang="en-GB" sz="1100" dirty="0"/>
                        <a:t>*  Procrastination: Often caused by poor self-management, but can be overcome by setting clear, achievable SMART goals.</a:t>
                      </a:r>
                      <a:br>
                        <a:rPr lang="en-GB" sz="1100" dirty="0"/>
                      </a:br>
                      <a:br>
                        <a:rPr lang="en-GB" sz="1100" dirty="0"/>
                      </a:br>
                      <a:r>
                        <a:rPr lang="en-GB" sz="1100" dirty="0"/>
                        <a:t>*  Anxiety: Can be reduced using emotional regulation techniques like controlled breathing and changing how you perceive stressful situations.</a:t>
                      </a:r>
                      <a:br>
                        <a:rPr lang="en-GB" sz="1100" dirty="0"/>
                      </a:br>
                      <a:br>
                        <a:rPr lang="en-GB" sz="1100" dirty="0"/>
                      </a:br>
                      <a:r>
                        <a:rPr lang="en-GB" sz="1100" dirty="0"/>
                        <a:t>*  Low Motivation: Can be improved by using self-awareness to connect your current assignments to your personal values and long-term interests.</a:t>
                      </a:r>
                    </a:p>
                  </a:txBody>
                  <a:tcPr/>
                </a:tc>
                <a:extLst>
                  <a:ext uri="{0D108BD9-81ED-4DB2-BD59-A6C34878D82A}">
                    <a16:rowId xmlns:a16="http://schemas.microsoft.com/office/drawing/2014/main" val="1532151815"/>
                  </a:ext>
                </a:extLst>
              </a:tr>
            </a:tbl>
          </a:graphicData>
        </a:graphic>
      </p:graphicFrame>
      <p:graphicFrame>
        <p:nvGraphicFramePr>
          <p:cNvPr id="8" name="Table 7">
            <a:extLst>
              <a:ext uri="{FF2B5EF4-FFF2-40B4-BE49-F238E27FC236}">
                <a16:creationId xmlns:a16="http://schemas.microsoft.com/office/drawing/2014/main" id="{50ACC96F-CAC1-EE1A-3A0D-F39107E78F2E}"/>
              </a:ext>
            </a:extLst>
          </p:cNvPr>
          <p:cNvGraphicFramePr>
            <a:graphicFrameLocks noGrp="1"/>
          </p:cNvGraphicFramePr>
          <p:nvPr>
            <p:extLst>
              <p:ext uri="{D42A27DB-BD31-4B8C-83A1-F6EECF244321}">
                <p14:modId xmlns:p14="http://schemas.microsoft.com/office/powerpoint/2010/main" val="24827818"/>
              </p:ext>
            </p:extLst>
          </p:nvPr>
        </p:nvGraphicFramePr>
        <p:xfrm>
          <a:off x="3886200" y="3080655"/>
          <a:ext cx="4082122" cy="3777344"/>
        </p:xfrm>
        <a:graphic>
          <a:graphicData uri="http://schemas.openxmlformats.org/drawingml/2006/table">
            <a:tbl>
              <a:tblPr firstRow="1" bandRow="1">
                <a:tableStyleId>{2D5ABB26-0587-4C30-8999-92F81FD0307C}</a:tableStyleId>
              </a:tblPr>
              <a:tblGrid>
                <a:gridCol w="4082122">
                  <a:extLst>
                    <a:ext uri="{9D8B030D-6E8A-4147-A177-3AD203B41FA5}">
                      <a16:colId xmlns:a16="http://schemas.microsoft.com/office/drawing/2014/main" val="3721415434"/>
                    </a:ext>
                  </a:extLst>
                </a:gridCol>
              </a:tblGrid>
              <a:tr h="3777344">
                <a:tc>
                  <a:txBody>
                    <a:bodyPr/>
                    <a:lstStyle/>
                    <a:p>
                      <a:r>
                        <a:rPr lang="en-GB" sz="1600" b="1" kern="1200" dirty="0">
                          <a:solidFill>
                            <a:schemeClr val="tx1"/>
                          </a:solidFill>
                          <a:effectLst/>
                          <a:latin typeface="+mn-lt"/>
                          <a:ea typeface="+mn-ea"/>
                          <a:cs typeface="+mn-cs"/>
                        </a:rPr>
                        <a:t>Critically Reflect on Personal Experience</a:t>
                      </a:r>
                      <a:endParaRPr lang="en-GB" sz="1600" kern="1200" dirty="0">
                        <a:solidFill>
                          <a:schemeClr val="tx1"/>
                        </a:solidFill>
                        <a:effectLst/>
                        <a:latin typeface="+mn-lt"/>
                        <a:ea typeface="+mn-ea"/>
                        <a:cs typeface="+mn-cs"/>
                      </a:endParaRPr>
                    </a:p>
                    <a:p>
                      <a:endParaRPr lang="en-GB" sz="1400" dirty="0"/>
                    </a:p>
                    <a:p>
                      <a:pPr marL="171450" indent="-171450">
                        <a:buFont typeface="Arial" panose="020B0604020202020204" pitchFamily="34" charset="0"/>
                        <a:buChar char="•"/>
                      </a:pPr>
                      <a:r>
                        <a:rPr lang="en-GB" sz="1100" dirty="0"/>
                        <a:t>You were dealing with a high-pressure deadline that triggered a cycle of procrastination and frantic last-minute work. You felt overwhelmed and anxious, which Goleman explains actually makes it harder to make smart decisions, ultimately hurting your focus and ability to think clearly. You realized that your inability to regulate those initial emotions created a loop of avoidance, but by using reflective practice, you found a way to break the cycle and regain control.</a:t>
                      </a:r>
                      <a:br>
                        <a:rPr lang="en-GB" sz="1100" dirty="0"/>
                      </a:br>
                      <a:br>
                        <a:rPr lang="en-GB" sz="1100" dirty="0"/>
                      </a:br>
                      <a:r>
                        <a:rPr lang="en-GB" sz="1100" dirty="0"/>
                        <a:t>*  Mindfulness Practice: Setting aside 10 minutes each day to stay grounded.</a:t>
                      </a:r>
                      <a:br>
                        <a:rPr lang="en-GB" sz="1100" dirty="0"/>
                      </a:br>
                      <a:br>
                        <a:rPr lang="en-GB" sz="1100" dirty="0"/>
                      </a:br>
                      <a:r>
                        <a:rPr lang="en-GB" sz="1100" dirty="0"/>
                        <a:t>*   Pomodoro Technique: Using timed intervals to boost focus and prevent burnout.</a:t>
                      </a:r>
                      <a:br>
                        <a:rPr lang="en-GB" sz="1100" dirty="0"/>
                      </a:br>
                      <a:br>
                        <a:rPr lang="en-GB" sz="1100" dirty="0"/>
                      </a:br>
                      <a:r>
                        <a:rPr lang="en-GB" sz="1100" dirty="0"/>
                        <a:t>*   Outcome: These habits have improved your metacognition and helped you make better, more adaptive decisions when under pressure.</a:t>
                      </a:r>
                    </a:p>
                  </a:txBody>
                  <a:tcPr/>
                </a:tc>
                <a:extLst>
                  <a:ext uri="{0D108BD9-81ED-4DB2-BD59-A6C34878D82A}">
                    <a16:rowId xmlns:a16="http://schemas.microsoft.com/office/drawing/2014/main" val="755830707"/>
                  </a:ext>
                </a:extLst>
              </a:tr>
            </a:tbl>
          </a:graphicData>
        </a:graphic>
      </p:graphicFrame>
      <p:graphicFrame>
        <p:nvGraphicFramePr>
          <p:cNvPr id="9" name="Table 8">
            <a:extLst>
              <a:ext uri="{FF2B5EF4-FFF2-40B4-BE49-F238E27FC236}">
                <a16:creationId xmlns:a16="http://schemas.microsoft.com/office/drawing/2014/main" id="{AFBDAC41-8E62-491B-5D5E-ACF55BFDD0BE}"/>
              </a:ext>
            </a:extLst>
          </p:cNvPr>
          <p:cNvGraphicFramePr>
            <a:graphicFrameLocks noGrp="1"/>
          </p:cNvGraphicFramePr>
          <p:nvPr>
            <p:extLst>
              <p:ext uri="{D42A27DB-BD31-4B8C-83A1-F6EECF244321}">
                <p14:modId xmlns:p14="http://schemas.microsoft.com/office/powerpoint/2010/main" val="4112291622"/>
              </p:ext>
            </p:extLst>
          </p:nvPr>
        </p:nvGraphicFramePr>
        <p:xfrm>
          <a:off x="8109858" y="4084318"/>
          <a:ext cx="4082122" cy="2773681"/>
        </p:xfrm>
        <a:graphic>
          <a:graphicData uri="http://schemas.openxmlformats.org/drawingml/2006/table">
            <a:tbl>
              <a:tblPr firstRow="1" bandRow="1">
                <a:tableStyleId>{2D5ABB26-0587-4C30-8999-92F81FD0307C}</a:tableStyleId>
              </a:tblPr>
              <a:tblGrid>
                <a:gridCol w="4082122">
                  <a:extLst>
                    <a:ext uri="{9D8B030D-6E8A-4147-A177-3AD203B41FA5}">
                      <a16:colId xmlns:a16="http://schemas.microsoft.com/office/drawing/2014/main" val="1191346378"/>
                    </a:ext>
                  </a:extLst>
                </a:gridCol>
              </a:tblGrid>
              <a:tr h="2773681">
                <a:tc>
                  <a:txBody>
                    <a:bodyPr/>
                    <a:lstStyle/>
                    <a:p>
                      <a:r>
                        <a:rPr lang="en-GB" sz="1800" b="1" kern="1200" dirty="0">
                          <a:solidFill>
                            <a:schemeClr val="tx1"/>
                          </a:solidFill>
                          <a:effectLst/>
                          <a:latin typeface="+mn-lt"/>
                          <a:ea typeface="+mn-ea"/>
                          <a:cs typeface="+mn-cs"/>
                        </a:rPr>
                        <a:t>References</a:t>
                      </a:r>
                      <a:endParaRPr lang="en-GB" sz="1800" kern="1200" dirty="0">
                        <a:solidFill>
                          <a:schemeClr val="tx1"/>
                        </a:solidFill>
                        <a:effectLst/>
                        <a:latin typeface="+mn-lt"/>
                        <a:ea typeface="+mn-ea"/>
                        <a:cs typeface="+mn-cs"/>
                      </a:endParaRPr>
                    </a:p>
                    <a:p>
                      <a:r>
                        <a:rPr lang="en-GB" sz="1400" dirty="0"/>
                        <a:t>Gibbs, G. (1988) Learning by Doing: A Guide to Teaching and Learning Methods. Oxford Brookes University.</a:t>
                      </a:r>
                      <a:br>
                        <a:rPr lang="en-GB" sz="1400" dirty="0"/>
                      </a:br>
                      <a:br>
                        <a:rPr lang="en-GB" sz="1400" dirty="0"/>
                      </a:br>
                      <a:r>
                        <a:rPr lang="en-GB" sz="1400" dirty="0"/>
                        <a:t>Goleman, D. (1995) Emotional Intelligence. Bantam Books.</a:t>
                      </a:r>
                      <a:br>
                        <a:rPr lang="en-GB" sz="1400" dirty="0"/>
                      </a:br>
                      <a:br>
                        <a:rPr lang="en-GB" sz="1400" dirty="0"/>
                      </a:br>
                      <a:r>
                        <a:rPr lang="en-GB" sz="1400" dirty="0"/>
                        <a:t>Salovey, P. (1997) Emotional development and emotional intelligence: Educational implications. Basic Books.</a:t>
                      </a:r>
                    </a:p>
                  </a:txBody>
                  <a:tcPr/>
                </a:tc>
                <a:extLst>
                  <a:ext uri="{0D108BD9-81ED-4DB2-BD59-A6C34878D82A}">
                    <a16:rowId xmlns:a16="http://schemas.microsoft.com/office/drawing/2014/main" val="3831597803"/>
                  </a:ext>
                </a:extLst>
              </a:tr>
            </a:tbl>
          </a:graphicData>
        </a:graphic>
      </p:graphicFrame>
    </p:spTree>
    <p:extLst>
      <p:ext uri="{BB962C8B-B14F-4D97-AF65-F5344CB8AC3E}">
        <p14:creationId xmlns:p14="http://schemas.microsoft.com/office/powerpoint/2010/main" val="232861213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2193</TotalTime>
  <Words>645</Words>
  <Application>Microsoft Office PowerPoint</Application>
  <PresentationFormat>Widescreen</PresentationFormat>
  <Paragraphs>15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Name: Ousman Darame Student N: 2410947 Module code: LCLM5006 Lecture name: Assignment title: Individual poster presentation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Ousman Darame</dc:creator>
  <cp:lastModifiedBy>Ousman Darame</cp:lastModifiedBy>
  <cp:revision>1</cp:revision>
  <dcterms:created xsi:type="dcterms:W3CDTF">2026-10-04T19:17:03Z</dcterms:created>
  <dcterms:modified xsi:type="dcterms:W3CDTF">2026-10-07T08:13:34Z</dcterms:modified>
</cp:coreProperties>
</file>