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9" r:id="rId6"/>
    <p:sldId id="260" r:id="rId7"/>
    <p:sldId id="264" r:id="rId8"/>
    <p:sldId id="265" r:id="rId9"/>
    <p:sldId id="266" r:id="rId10"/>
    <p:sldId id="268" r:id="rId11"/>
    <p:sldId id="267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0"/>
  </p:normalViewPr>
  <p:slideViewPr>
    <p:cSldViewPr snapToGrid="0">
      <p:cViewPr varScale="1">
        <p:scale>
          <a:sx n="90" d="100"/>
          <a:sy n="90" d="100"/>
        </p:scale>
        <p:origin x="23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FEA352-D6C3-4087-9B8F-1DC19F8740C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69CAC1-B4FB-400C-89CE-002CDE30524B}">
      <dgm:prSet/>
      <dgm:spPr/>
      <dgm:t>
        <a:bodyPr/>
        <a:lstStyle/>
        <a:p>
          <a:r>
            <a:rPr lang="en-US" dirty="0"/>
            <a:t>Short – term hiring gives company chance to assess employee skills</a:t>
          </a:r>
        </a:p>
      </dgm:t>
    </dgm:pt>
    <dgm:pt modelId="{02A4B092-C23C-44A4-AF75-C0E0DDF5C11C}" type="parTrans" cxnId="{E8068A5D-8D5F-4E7F-A9F9-6C3BAB60EC9D}">
      <dgm:prSet/>
      <dgm:spPr/>
      <dgm:t>
        <a:bodyPr/>
        <a:lstStyle/>
        <a:p>
          <a:endParaRPr lang="en-US"/>
        </a:p>
      </dgm:t>
    </dgm:pt>
    <dgm:pt modelId="{92FF9015-8D6C-4F2C-9991-C45BCF862D6D}" type="sibTrans" cxnId="{E8068A5D-8D5F-4E7F-A9F9-6C3BAB60EC9D}">
      <dgm:prSet/>
      <dgm:spPr/>
      <dgm:t>
        <a:bodyPr/>
        <a:lstStyle/>
        <a:p>
          <a:endParaRPr lang="en-US"/>
        </a:p>
      </dgm:t>
    </dgm:pt>
    <dgm:pt modelId="{B433A26C-BB4B-4207-A679-F3B36C332F48}">
      <dgm:prSet/>
      <dgm:spPr/>
      <dgm:t>
        <a:bodyPr/>
        <a:lstStyle/>
        <a:p>
          <a:r>
            <a:rPr lang="en-US"/>
            <a:t>Hybrid approach , specific talent on the project , part – time basis</a:t>
          </a:r>
        </a:p>
      </dgm:t>
    </dgm:pt>
    <dgm:pt modelId="{AE0E125D-D680-480E-85BF-CBD9F8A796A9}" type="parTrans" cxnId="{CE00E0FF-AF54-4F88-8078-BE5050C67E1F}">
      <dgm:prSet/>
      <dgm:spPr/>
      <dgm:t>
        <a:bodyPr/>
        <a:lstStyle/>
        <a:p>
          <a:endParaRPr lang="en-US"/>
        </a:p>
      </dgm:t>
    </dgm:pt>
    <dgm:pt modelId="{A5840346-50FD-4767-A65D-45A541216E47}" type="sibTrans" cxnId="{CE00E0FF-AF54-4F88-8078-BE5050C67E1F}">
      <dgm:prSet/>
      <dgm:spPr/>
      <dgm:t>
        <a:bodyPr/>
        <a:lstStyle/>
        <a:p>
          <a:endParaRPr lang="en-US"/>
        </a:p>
      </dgm:t>
    </dgm:pt>
    <dgm:pt modelId="{11D687AB-35D0-4F6C-B55F-508F17DA1D42}">
      <dgm:prSet/>
      <dgm:spPr/>
      <dgm:t>
        <a:bodyPr/>
        <a:lstStyle/>
        <a:p>
          <a:r>
            <a:rPr lang="en-US"/>
            <a:t>Since the pandemic</a:t>
          </a:r>
          <a:r>
            <a:rPr lang="bg-BG"/>
            <a:t> , </a:t>
          </a:r>
          <a:r>
            <a:rPr lang="en-US"/>
            <a:t> many companies</a:t>
          </a:r>
          <a:r>
            <a:rPr lang="bg-BG"/>
            <a:t> </a:t>
          </a:r>
          <a:r>
            <a:rPr lang="en-GB"/>
            <a:t>are hiring for a short- term</a:t>
          </a:r>
          <a:endParaRPr lang="en-US"/>
        </a:p>
      </dgm:t>
    </dgm:pt>
    <dgm:pt modelId="{98870189-7CAA-4139-B72F-697AB70955EE}" type="parTrans" cxnId="{BA12E2A3-8C3E-40A9-9B9B-6667B57C8C81}">
      <dgm:prSet/>
      <dgm:spPr/>
      <dgm:t>
        <a:bodyPr/>
        <a:lstStyle/>
        <a:p>
          <a:endParaRPr lang="en-US"/>
        </a:p>
      </dgm:t>
    </dgm:pt>
    <dgm:pt modelId="{C8F17D19-DDC4-4646-8FEF-946040DBC2F5}" type="sibTrans" cxnId="{BA12E2A3-8C3E-40A9-9B9B-6667B57C8C81}">
      <dgm:prSet/>
      <dgm:spPr/>
      <dgm:t>
        <a:bodyPr/>
        <a:lstStyle/>
        <a:p>
          <a:endParaRPr lang="en-US"/>
        </a:p>
      </dgm:t>
    </dgm:pt>
    <dgm:pt modelId="{D1D09549-87AB-1646-AA3A-558C5BEC65A6}" type="pres">
      <dgm:prSet presAssocID="{FCFEA352-D6C3-4087-9B8F-1DC19F8740C5}" presName="linear" presStyleCnt="0">
        <dgm:presLayoutVars>
          <dgm:animLvl val="lvl"/>
          <dgm:resizeHandles val="exact"/>
        </dgm:presLayoutVars>
      </dgm:prSet>
      <dgm:spPr/>
    </dgm:pt>
    <dgm:pt modelId="{E6CA1D0E-4F40-9B4C-B427-DB4677C11266}" type="pres">
      <dgm:prSet presAssocID="{8469CAC1-B4FB-400C-89CE-002CDE3052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6640E05-2D8A-4042-8A5F-1ED5929AF06A}" type="pres">
      <dgm:prSet presAssocID="{92FF9015-8D6C-4F2C-9991-C45BCF862D6D}" presName="spacer" presStyleCnt="0"/>
      <dgm:spPr/>
    </dgm:pt>
    <dgm:pt modelId="{10BCC6C6-3CE0-BE4E-A1CF-A1FD4054E15D}" type="pres">
      <dgm:prSet presAssocID="{B433A26C-BB4B-4207-A679-F3B36C332F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254A62A-599D-564D-A755-AD029831EA2E}" type="pres">
      <dgm:prSet presAssocID="{A5840346-50FD-4767-A65D-45A541216E47}" presName="spacer" presStyleCnt="0"/>
      <dgm:spPr/>
    </dgm:pt>
    <dgm:pt modelId="{2823E65E-04C5-9B4A-8C9F-C1BDB79EEF5F}" type="pres">
      <dgm:prSet presAssocID="{11D687AB-35D0-4F6C-B55F-508F17DA1D4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8068A5D-8D5F-4E7F-A9F9-6C3BAB60EC9D}" srcId="{FCFEA352-D6C3-4087-9B8F-1DC19F8740C5}" destId="{8469CAC1-B4FB-400C-89CE-002CDE30524B}" srcOrd="0" destOrd="0" parTransId="{02A4B092-C23C-44A4-AF75-C0E0DDF5C11C}" sibTransId="{92FF9015-8D6C-4F2C-9991-C45BCF862D6D}"/>
    <dgm:cxn modelId="{130D8867-15F7-1B4F-A4C4-BDFF5690D2E2}" type="presOf" srcId="{8469CAC1-B4FB-400C-89CE-002CDE30524B}" destId="{E6CA1D0E-4F40-9B4C-B427-DB4677C11266}" srcOrd="0" destOrd="0" presId="urn:microsoft.com/office/officeart/2005/8/layout/vList2"/>
    <dgm:cxn modelId="{72719568-9E10-3F46-99B3-F74C132B893B}" type="presOf" srcId="{FCFEA352-D6C3-4087-9B8F-1DC19F8740C5}" destId="{D1D09549-87AB-1646-AA3A-558C5BEC65A6}" srcOrd="0" destOrd="0" presId="urn:microsoft.com/office/officeart/2005/8/layout/vList2"/>
    <dgm:cxn modelId="{1AE3F682-DDE6-EF41-B3A8-D82370CC3B89}" type="presOf" srcId="{B433A26C-BB4B-4207-A679-F3B36C332F48}" destId="{10BCC6C6-3CE0-BE4E-A1CF-A1FD4054E15D}" srcOrd="0" destOrd="0" presId="urn:microsoft.com/office/officeart/2005/8/layout/vList2"/>
    <dgm:cxn modelId="{BA12E2A3-8C3E-40A9-9B9B-6667B57C8C81}" srcId="{FCFEA352-D6C3-4087-9B8F-1DC19F8740C5}" destId="{11D687AB-35D0-4F6C-B55F-508F17DA1D42}" srcOrd="2" destOrd="0" parTransId="{98870189-7CAA-4139-B72F-697AB70955EE}" sibTransId="{C8F17D19-DDC4-4646-8FEF-946040DBC2F5}"/>
    <dgm:cxn modelId="{F7B1F4E2-435C-A646-AA08-A729F52E02C3}" type="presOf" srcId="{11D687AB-35D0-4F6C-B55F-508F17DA1D42}" destId="{2823E65E-04C5-9B4A-8C9F-C1BDB79EEF5F}" srcOrd="0" destOrd="0" presId="urn:microsoft.com/office/officeart/2005/8/layout/vList2"/>
    <dgm:cxn modelId="{CE00E0FF-AF54-4F88-8078-BE5050C67E1F}" srcId="{FCFEA352-D6C3-4087-9B8F-1DC19F8740C5}" destId="{B433A26C-BB4B-4207-A679-F3B36C332F48}" srcOrd="1" destOrd="0" parTransId="{AE0E125D-D680-480E-85BF-CBD9F8A796A9}" sibTransId="{A5840346-50FD-4767-A65D-45A541216E47}"/>
    <dgm:cxn modelId="{96D7FD3D-D9B8-D34C-A3BB-318C61EB4EC2}" type="presParOf" srcId="{D1D09549-87AB-1646-AA3A-558C5BEC65A6}" destId="{E6CA1D0E-4F40-9B4C-B427-DB4677C11266}" srcOrd="0" destOrd="0" presId="urn:microsoft.com/office/officeart/2005/8/layout/vList2"/>
    <dgm:cxn modelId="{22CA05F2-686E-2144-80C2-EE270D4BDA1E}" type="presParOf" srcId="{D1D09549-87AB-1646-AA3A-558C5BEC65A6}" destId="{66640E05-2D8A-4042-8A5F-1ED5929AF06A}" srcOrd="1" destOrd="0" presId="urn:microsoft.com/office/officeart/2005/8/layout/vList2"/>
    <dgm:cxn modelId="{47DB7BBA-69C4-BF41-AC79-83AADABEFC60}" type="presParOf" srcId="{D1D09549-87AB-1646-AA3A-558C5BEC65A6}" destId="{10BCC6C6-3CE0-BE4E-A1CF-A1FD4054E15D}" srcOrd="2" destOrd="0" presId="urn:microsoft.com/office/officeart/2005/8/layout/vList2"/>
    <dgm:cxn modelId="{2D59D66F-0DA8-5D49-8EB1-0987BE909D4B}" type="presParOf" srcId="{D1D09549-87AB-1646-AA3A-558C5BEC65A6}" destId="{8254A62A-599D-564D-A755-AD029831EA2E}" srcOrd="3" destOrd="0" presId="urn:microsoft.com/office/officeart/2005/8/layout/vList2"/>
    <dgm:cxn modelId="{931AF334-EC21-2141-934C-CAC8855796A8}" type="presParOf" srcId="{D1D09549-87AB-1646-AA3A-558C5BEC65A6}" destId="{2823E65E-04C5-9B4A-8C9F-C1BDB79EEF5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16E9B6-483A-4DC7-BF22-EA44879CA41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C4C2103-8F92-48D4-BD0A-52549B472794}">
      <dgm:prSet/>
      <dgm:spPr/>
      <dgm:t>
        <a:bodyPr/>
        <a:lstStyle/>
        <a:p>
          <a:r>
            <a:rPr lang="en-US"/>
            <a:t>Organisation with long-term employees has a more trustworthy and open working environment.</a:t>
          </a:r>
        </a:p>
      </dgm:t>
    </dgm:pt>
    <dgm:pt modelId="{F3C8ED8E-06FE-41E4-B544-1B7CA41895A8}" type="parTrans" cxnId="{01B081BA-EC5F-4DA6-949E-9D1F056E728D}">
      <dgm:prSet/>
      <dgm:spPr/>
      <dgm:t>
        <a:bodyPr/>
        <a:lstStyle/>
        <a:p>
          <a:endParaRPr lang="en-US"/>
        </a:p>
      </dgm:t>
    </dgm:pt>
    <dgm:pt modelId="{164CB444-A6E6-4500-B0A8-5D4308920531}" type="sibTrans" cxnId="{01B081BA-EC5F-4DA6-949E-9D1F056E728D}">
      <dgm:prSet/>
      <dgm:spPr/>
      <dgm:t>
        <a:bodyPr/>
        <a:lstStyle/>
        <a:p>
          <a:endParaRPr lang="en-US"/>
        </a:p>
      </dgm:t>
    </dgm:pt>
    <dgm:pt modelId="{78A78950-2B53-4650-879F-E635AE551673}">
      <dgm:prSet/>
      <dgm:spPr/>
      <dgm:t>
        <a:bodyPr/>
        <a:lstStyle/>
        <a:p>
          <a:r>
            <a:rPr lang="en-US" dirty="0"/>
            <a:t>Providing continuous learning opportunity</a:t>
          </a:r>
        </a:p>
      </dgm:t>
    </dgm:pt>
    <dgm:pt modelId="{9E6081E1-CE3B-49EA-A4BB-6D230FBE06A0}" type="parTrans" cxnId="{0EFA5C08-AEC6-4BD0-AC49-6AE5ED298F8A}">
      <dgm:prSet/>
      <dgm:spPr/>
      <dgm:t>
        <a:bodyPr/>
        <a:lstStyle/>
        <a:p>
          <a:endParaRPr lang="en-US"/>
        </a:p>
      </dgm:t>
    </dgm:pt>
    <dgm:pt modelId="{7558432B-5877-42C8-A2CF-2D2AF14DA85D}" type="sibTrans" cxnId="{0EFA5C08-AEC6-4BD0-AC49-6AE5ED298F8A}">
      <dgm:prSet/>
      <dgm:spPr/>
      <dgm:t>
        <a:bodyPr/>
        <a:lstStyle/>
        <a:p>
          <a:endParaRPr lang="en-US"/>
        </a:p>
      </dgm:t>
    </dgm:pt>
    <dgm:pt modelId="{DF4F3CCF-EBDD-4620-AFD1-71FDE28C164C}">
      <dgm:prSet/>
      <dgm:spPr/>
      <dgm:t>
        <a:bodyPr/>
        <a:lstStyle/>
        <a:p>
          <a:r>
            <a:rPr lang="en-US"/>
            <a:t>Give to the employees opportunity to growth and discover new skills</a:t>
          </a:r>
        </a:p>
      </dgm:t>
    </dgm:pt>
    <dgm:pt modelId="{D9FC0FA9-ABB6-4A28-831C-7FB66BAF686F}" type="parTrans" cxnId="{3F2E972D-7576-429A-877D-04007C7914F9}">
      <dgm:prSet/>
      <dgm:spPr/>
      <dgm:t>
        <a:bodyPr/>
        <a:lstStyle/>
        <a:p>
          <a:endParaRPr lang="en-US"/>
        </a:p>
      </dgm:t>
    </dgm:pt>
    <dgm:pt modelId="{23E64280-2165-4B0A-99E5-A1979C39CEE0}" type="sibTrans" cxnId="{3F2E972D-7576-429A-877D-04007C7914F9}">
      <dgm:prSet/>
      <dgm:spPr/>
      <dgm:t>
        <a:bodyPr/>
        <a:lstStyle/>
        <a:p>
          <a:endParaRPr lang="en-US"/>
        </a:p>
      </dgm:t>
    </dgm:pt>
    <dgm:pt modelId="{9FA079F8-C0D2-46DB-B7F7-B517F70AFD65}">
      <dgm:prSet/>
      <dgm:spPr/>
      <dgm:t>
        <a:bodyPr/>
        <a:lstStyle/>
        <a:p>
          <a:r>
            <a:rPr lang="en-US"/>
            <a:t>Entrustings employees with resposobilities</a:t>
          </a:r>
        </a:p>
      </dgm:t>
    </dgm:pt>
    <dgm:pt modelId="{EEBB5489-85C0-45A3-9684-B9DA25A117C0}" type="parTrans" cxnId="{DAE820CC-5C87-4D3F-A3F0-A47296450E86}">
      <dgm:prSet/>
      <dgm:spPr/>
      <dgm:t>
        <a:bodyPr/>
        <a:lstStyle/>
        <a:p>
          <a:endParaRPr lang="en-US"/>
        </a:p>
      </dgm:t>
    </dgm:pt>
    <dgm:pt modelId="{8141EFA4-FB7E-4E11-B280-1916BE3F1885}" type="sibTrans" cxnId="{DAE820CC-5C87-4D3F-A3F0-A47296450E86}">
      <dgm:prSet/>
      <dgm:spPr/>
      <dgm:t>
        <a:bodyPr/>
        <a:lstStyle/>
        <a:p>
          <a:endParaRPr lang="en-US"/>
        </a:p>
      </dgm:t>
    </dgm:pt>
    <dgm:pt modelId="{E2C8BCE6-8A5A-4A65-89C7-1604BA5833A8}">
      <dgm:prSet/>
      <dgm:spPr/>
      <dgm:t>
        <a:bodyPr/>
        <a:lstStyle/>
        <a:p>
          <a:r>
            <a:rPr lang="en-US"/>
            <a:t>Ensuring the feedback mechanism</a:t>
          </a:r>
        </a:p>
      </dgm:t>
    </dgm:pt>
    <dgm:pt modelId="{8D4E77DD-404F-4B43-BF17-1D1AF1F50A43}" type="parTrans" cxnId="{C82C21B3-17AB-40F6-8A6B-D75EF51EB320}">
      <dgm:prSet/>
      <dgm:spPr/>
      <dgm:t>
        <a:bodyPr/>
        <a:lstStyle/>
        <a:p>
          <a:endParaRPr lang="en-US"/>
        </a:p>
      </dgm:t>
    </dgm:pt>
    <dgm:pt modelId="{3B56CFAA-AA8E-471F-9EC7-2DC8AA781484}" type="sibTrans" cxnId="{C82C21B3-17AB-40F6-8A6B-D75EF51EB320}">
      <dgm:prSet/>
      <dgm:spPr/>
      <dgm:t>
        <a:bodyPr/>
        <a:lstStyle/>
        <a:p>
          <a:endParaRPr lang="en-US"/>
        </a:p>
      </dgm:t>
    </dgm:pt>
    <dgm:pt modelId="{4568A508-BE79-7444-8144-69C10839A901}" type="pres">
      <dgm:prSet presAssocID="{FA16E9B6-483A-4DC7-BF22-EA44879CA41A}" presName="vert0" presStyleCnt="0">
        <dgm:presLayoutVars>
          <dgm:dir/>
          <dgm:animOne val="branch"/>
          <dgm:animLvl val="lvl"/>
        </dgm:presLayoutVars>
      </dgm:prSet>
      <dgm:spPr/>
    </dgm:pt>
    <dgm:pt modelId="{3F7686C6-2BA1-5F4E-BEE6-13BBC2844544}" type="pres">
      <dgm:prSet presAssocID="{9C4C2103-8F92-48D4-BD0A-52549B472794}" presName="thickLine" presStyleLbl="alignNode1" presStyleIdx="0" presStyleCnt="5"/>
      <dgm:spPr/>
    </dgm:pt>
    <dgm:pt modelId="{CA5FDA5A-2D5C-2746-9ADF-686660C8B769}" type="pres">
      <dgm:prSet presAssocID="{9C4C2103-8F92-48D4-BD0A-52549B472794}" presName="horz1" presStyleCnt="0"/>
      <dgm:spPr/>
    </dgm:pt>
    <dgm:pt modelId="{AD7B65C1-7C8E-EE4B-BA0C-CED2687D60A3}" type="pres">
      <dgm:prSet presAssocID="{9C4C2103-8F92-48D4-BD0A-52549B472794}" presName="tx1" presStyleLbl="revTx" presStyleIdx="0" presStyleCnt="5"/>
      <dgm:spPr/>
    </dgm:pt>
    <dgm:pt modelId="{928B7EE7-AF48-E140-A9E4-5210EABFFC57}" type="pres">
      <dgm:prSet presAssocID="{9C4C2103-8F92-48D4-BD0A-52549B472794}" presName="vert1" presStyleCnt="0"/>
      <dgm:spPr/>
    </dgm:pt>
    <dgm:pt modelId="{2786CD07-15C6-3244-B47F-2D13C5768493}" type="pres">
      <dgm:prSet presAssocID="{78A78950-2B53-4650-879F-E635AE551673}" presName="thickLine" presStyleLbl="alignNode1" presStyleIdx="1" presStyleCnt="5"/>
      <dgm:spPr/>
    </dgm:pt>
    <dgm:pt modelId="{96167C5C-1750-7840-B350-ACE38CAC1A2B}" type="pres">
      <dgm:prSet presAssocID="{78A78950-2B53-4650-879F-E635AE551673}" presName="horz1" presStyleCnt="0"/>
      <dgm:spPr/>
    </dgm:pt>
    <dgm:pt modelId="{18A141F7-F705-2E4B-8857-1C016C6ACD47}" type="pres">
      <dgm:prSet presAssocID="{78A78950-2B53-4650-879F-E635AE551673}" presName="tx1" presStyleLbl="revTx" presStyleIdx="1" presStyleCnt="5"/>
      <dgm:spPr/>
    </dgm:pt>
    <dgm:pt modelId="{93151F3D-BA97-AF40-9E93-E292ED1C8F1D}" type="pres">
      <dgm:prSet presAssocID="{78A78950-2B53-4650-879F-E635AE551673}" presName="vert1" presStyleCnt="0"/>
      <dgm:spPr/>
    </dgm:pt>
    <dgm:pt modelId="{981849DE-6C98-FA40-8833-8BBAEA7D9C10}" type="pres">
      <dgm:prSet presAssocID="{DF4F3CCF-EBDD-4620-AFD1-71FDE28C164C}" presName="thickLine" presStyleLbl="alignNode1" presStyleIdx="2" presStyleCnt="5"/>
      <dgm:spPr/>
    </dgm:pt>
    <dgm:pt modelId="{E9F9BD69-9169-C744-80C2-636FA8C1591C}" type="pres">
      <dgm:prSet presAssocID="{DF4F3CCF-EBDD-4620-AFD1-71FDE28C164C}" presName="horz1" presStyleCnt="0"/>
      <dgm:spPr/>
    </dgm:pt>
    <dgm:pt modelId="{19E5ED62-672B-C14B-9E09-D0DBC4B6860D}" type="pres">
      <dgm:prSet presAssocID="{DF4F3CCF-EBDD-4620-AFD1-71FDE28C164C}" presName="tx1" presStyleLbl="revTx" presStyleIdx="2" presStyleCnt="5"/>
      <dgm:spPr/>
    </dgm:pt>
    <dgm:pt modelId="{7B78F3AE-CFF7-8740-9681-381321DFD4B6}" type="pres">
      <dgm:prSet presAssocID="{DF4F3CCF-EBDD-4620-AFD1-71FDE28C164C}" presName="vert1" presStyleCnt="0"/>
      <dgm:spPr/>
    </dgm:pt>
    <dgm:pt modelId="{E0558CAD-431D-844D-8674-AA345B2F7E90}" type="pres">
      <dgm:prSet presAssocID="{9FA079F8-C0D2-46DB-B7F7-B517F70AFD65}" presName="thickLine" presStyleLbl="alignNode1" presStyleIdx="3" presStyleCnt="5"/>
      <dgm:spPr/>
    </dgm:pt>
    <dgm:pt modelId="{6D500ED9-8BEB-F847-AD74-9B3D80482127}" type="pres">
      <dgm:prSet presAssocID="{9FA079F8-C0D2-46DB-B7F7-B517F70AFD65}" presName="horz1" presStyleCnt="0"/>
      <dgm:spPr/>
    </dgm:pt>
    <dgm:pt modelId="{307C0A21-1BBA-5242-ADE0-90DD142F76F6}" type="pres">
      <dgm:prSet presAssocID="{9FA079F8-C0D2-46DB-B7F7-B517F70AFD65}" presName="tx1" presStyleLbl="revTx" presStyleIdx="3" presStyleCnt="5"/>
      <dgm:spPr/>
    </dgm:pt>
    <dgm:pt modelId="{1D13B611-1F63-E443-875D-536626A0ECE1}" type="pres">
      <dgm:prSet presAssocID="{9FA079F8-C0D2-46DB-B7F7-B517F70AFD65}" presName="vert1" presStyleCnt="0"/>
      <dgm:spPr/>
    </dgm:pt>
    <dgm:pt modelId="{197BDCEF-2D1D-C846-BFDC-B8D7590578ED}" type="pres">
      <dgm:prSet presAssocID="{E2C8BCE6-8A5A-4A65-89C7-1604BA5833A8}" presName="thickLine" presStyleLbl="alignNode1" presStyleIdx="4" presStyleCnt="5"/>
      <dgm:spPr/>
    </dgm:pt>
    <dgm:pt modelId="{176E2596-1971-194E-9F4C-7FE6EFBB87F8}" type="pres">
      <dgm:prSet presAssocID="{E2C8BCE6-8A5A-4A65-89C7-1604BA5833A8}" presName="horz1" presStyleCnt="0"/>
      <dgm:spPr/>
    </dgm:pt>
    <dgm:pt modelId="{84AB797A-BAF2-4C40-84F0-3C65230A1142}" type="pres">
      <dgm:prSet presAssocID="{E2C8BCE6-8A5A-4A65-89C7-1604BA5833A8}" presName="tx1" presStyleLbl="revTx" presStyleIdx="4" presStyleCnt="5"/>
      <dgm:spPr/>
    </dgm:pt>
    <dgm:pt modelId="{248992AE-414B-7148-B055-109386E083D6}" type="pres">
      <dgm:prSet presAssocID="{E2C8BCE6-8A5A-4A65-89C7-1604BA5833A8}" presName="vert1" presStyleCnt="0"/>
      <dgm:spPr/>
    </dgm:pt>
  </dgm:ptLst>
  <dgm:cxnLst>
    <dgm:cxn modelId="{0EFA5C08-AEC6-4BD0-AC49-6AE5ED298F8A}" srcId="{FA16E9B6-483A-4DC7-BF22-EA44879CA41A}" destId="{78A78950-2B53-4650-879F-E635AE551673}" srcOrd="1" destOrd="0" parTransId="{9E6081E1-CE3B-49EA-A4BB-6D230FBE06A0}" sibTransId="{7558432B-5877-42C8-A2CF-2D2AF14DA85D}"/>
    <dgm:cxn modelId="{3F2E972D-7576-429A-877D-04007C7914F9}" srcId="{FA16E9B6-483A-4DC7-BF22-EA44879CA41A}" destId="{DF4F3CCF-EBDD-4620-AFD1-71FDE28C164C}" srcOrd="2" destOrd="0" parTransId="{D9FC0FA9-ABB6-4A28-831C-7FB66BAF686F}" sibTransId="{23E64280-2165-4B0A-99E5-A1979C39CEE0}"/>
    <dgm:cxn modelId="{B9C37B2F-C0B6-7F4C-850C-0DD2FCC49D1D}" type="presOf" srcId="{E2C8BCE6-8A5A-4A65-89C7-1604BA5833A8}" destId="{84AB797A-BAF2-4C40-84F0-3C65230A1142}" srcOrd="0" destOrd="0" presId="urn:microsoft.com/office/officeart/2008/layout/LinedList"/>
    <dgm:cxn modelId="{561F484C-FA75-AF4D-9105-E7C9F4F47598}" type="presOf" srcId="{DF4F3CCF-EBDD-4620-AFD1-71FDE28C164C}" destId="{19E5ED62-672B-C14B-9E09-D0DBC4B6860D}" srcOrd="0" destOrd="0" presId="urn:microsoft.com/office/officeart/2008/layout/LinedList"/>
    <dgm:cxn modelId="{B4C1826E-13CD-9049-88B2-240F4364632D}" type="presOf" srcId="{78A78950-2B53-4650-879F-E635AE551673}" destId="{18A141F7-F705-2E4B-8857-1C016C6ACD47}" srcOrd="0" destOrd="0" presId="urn:microsoft.com/office/officeart/2008/layout/LinedList"/>
    <dgm:cxn modelId="{CF76E77D-9474-E148-8ABE-228E11020A98}" type="presOf" srcId="{9C4C2103-8F92-48D4-BD0A-52549B472794}" destId="{AD7B65C1-7C8E-EE4B-BA0C-CED2687D60A3}" srcOrd="0" destOrd="0" presId="urn:microsoft.com/office/officeart/2008/layout/LinedList"/>
    <dgm:cxn modelId="{27FBF588-EED6-5C41-B75F-F7D22949CDEA}" type="presOf" srcId="{FA16E9B6-483A-4DC7-BF22-EA44879CA41A}" destId="{4568A508-BE79-7444-8144-69C10839A901}" srcOrd="0" destOrd="0" presId="urn:microsoft.com/office/officeart/2008/layout/LinedList"/>
    <dgm:cxn modelId="{C82C21B3-17AB-40F6-8A6B-D75EF51EB320}" srcId="{FA16E9B6-483A-4DC7-BF22-EA44879CA41A}" destId="{E2C8BCE6-8A5A-4A65-89C7-1604BA5833A8}" srcOrd="4" destOrd="0" parTransId="{8D4E77DD-404F-4B43-BF17-1D1AF1F50A43}" sibTransId="{3B56CFAA-AA8E-471F-9EC7-2DC8AA781484}"/>
    <dgm:cxn modelId="{01B081BA-EC5F-4DA6-949E-9D1F056E728D}" srcId="{FA16E9B6-483A-4DC7-BF22-EA44879CA41A}" destId="{9C4C2103-8F92-48D4-BD0A-52549B472794}" srcOrd="0" destOrd="0" parTransId="{F3C8ED8E-06FE-41E4-B544-1B7CA41895A8}" sibTransId="{164CB444-A6E6-4500-B0A8-5D4308920531}"/>
    <dgm:cxn modelId="{DAE820CC-5C87-4D3F-A3F0-A47296450E86}" srcId="{FA16E9B6-483A-4DC7-BF22-EA44879CA41A}" destId="{9FA079F8-C0D2-46DB-B7F7-B517F70AFD65}" srcOrd="3" destOrd="0" parTransId="{EEBB5489-85C0-45A3-9684-B9DA25A117C0}" sibTransId="{8141EFA4-FB7E-4E11-B280-1916BE3F1885}"/>
    <dgm:cxn modelId="{A4B63EE1-6F6B-D240-8D46-255745C8E2CD}" type="presOf" srcId="{9FA079F8-C0D2-46DB-B7F7-B517F70AFD65}" destId="{307C0A21-1BBA-5242-ADE0-90DD142F76F6}" srcOrd="0" destOrd="0" presId="urn:microsoft.com/office/officeart/2008/layout/LinedList"/>
    <dgm:cxn modelId="{023EAC6D-2A9B-9345-B496-A3F512B90468}" type="presParOf" srcId="{4568A508-BE79-7444-8144-69C10839A901}" destId="{3F7686C6-2BA1-5F4E-BEE6-13BBC2844544}" srcOrd="0" destOrd="0" presId="urn:microsoft.com/office/officeart/2008/layout/LinedList"/>
    <dgm:cxn modelId="{FACB49F5-DA04-4E4F-B330-1C43C172CF57}" type="presParOf" srcId="{4568A508-BE79-7444-8144-69C10839A901}" destId="{CA5FDA5A-2D5C-2746-9ADF-686660C8B769}" srcOrd="1" destOrd="0" presId="urn:microsoft.com/office/officeart/2008/layout/LinedList"/>
    <dgm:cxn modelId="{6F2D35D4-CF09-B941-BBC7-008A192BA3EB}" type="presParOf" srcId="{CA5FDA5A-2D5C-2746-9ADF-686660C8B769}" destId="{AD7B65C1-7C8E-EE4B-BA0C-CED2687D60A3}" srcOrd="0" destOrd="0" presId="urn:microsoft.com/office/officeart/2008/layout/LinedList"/>
    <dgm:cxn modelId="{47A34862-8D50-C64B-A3F9-68E2CBD3BAE4}" type="presParOf" srcId="{CA5FDA5A-2D5C-2746-9ADF-686660C8B769}" destId="{928B7EE7-AF48-E140-A9E4-5210EABFFC57}" srcOrd="1" destOrd="0" presId="urn:microsoft.com/office/officeart/2008/layout/LinedList"/>
    <dgm:cxn modelId="{474E33DE-11F5-744C-9B52-1E7A9B7F27F2}" type="presParOf" srcId="{4568A508-BE79-7444-8144-69C10839A901}" destId="{2786CD07-15C6-3244-B47F-2D13C5768493}" srcOrd="2" destOrd="0" presId="urn:microsoft.com/office/officeart/2008/layout/LinedList"/>
    <dgm:cxn modelId="{A03ED987-0A18-7E4F-9B05-79C340944B25}" type="presParOf" srcId="{4568A508-BE79-7444-8144-69C10839A901}" destId="{96167C5C-1750-7840-B350-ACE38CAC1A2B}" srcOrd="3" destOrd="0" presId="urn:microsoft.com/office/officeart/2008/layout/LinedList"/>
    <dgm:cxn modelId="{81E8E410-C361-0B40-B198-50E89A0C65D5}" type="presParOf" srcId="{96167C5C-1750-7840-B350-ACE38CAC1A2B}" destId="{18A141F7-F705-2E4B-8857-1C016C6ACD47}" srcOrd="0" destOrd="0" presId="urn:microsoft.com/office/officeart/2008/layout/LinedList"/>
    <dgm:cxn modelId="{DC046157-3142-AC48-8D18-6A299A01DE9C}" type="presParOf" srcId="{96167C5C-1750-7840-B350-ACE38CAC1A2B}" destId="{93151F3D-BA97-AF40-9E93-E292ED1C8F1D}" srcOrd="1" destOrd="0" presId="urn:microsoft.com/office/officeart/2008/layout/LinedList"/>
    <dgm:cxn modelId="{965BB46F-FC87-E54D-9EF3-1736BC3ACC15}" type="presParOf" srcId="{4568A508-BE79-7444-8144-69C10839A901}" destId="{981849DE-6C98-FA40-8833-8BBAEA7D9C10}" srcOrd="4" destOrd="0" presId="urn:microsoft.com/office/officeart/2008/layout/LinedList"/>
    <dgm:cxn modelId="{EB40AA52-5D40-8D4F-889A-DF13B019EB22}" type="presParOf" srcId="{4568A508-BE79-7444-8144-69C10839A901}" destId="{E9F9BD69-9169-C744-80C2-636FA8C1591C}" srcOrd="5" destOrd="0" presId="urn:microsoft.com/office/officeart/2008/layout/LinedList"/>
    <dgm:cxn modelId="{8A65F01B-A103-8148-811E-4F9AF8ADB5D9}" type="presParOf" srcId="{E9F9BD69-9169-C744-80C2-636FA8C1591C}" destId="{19E5ED62-672B-C14B-9E09-D0DBC4B6860D}" srcOrd="0" destOrd="0" presId="urn:microsoft.com/office/officeart/2008/layout/LinedList"/>
    <dgm:cxn modelId="{5C7F64D1-888C-2C42-858D-0EE1641B4E7A}" type="presParOf" srcId="{E9F9BD69-9169-C744-80C2-636FA8C1591C}" destId="{7B78F3AE-CFF7-8740-9681-381321DFD4B6}" srcOrd="1" destOrd="0" presId="urn:microsoft.com/office/officeart/2008/layout/LinedList"/>
    <dgm:cxn modelId="{B373A2FD-4AA8-1640-BD5F-71D0102A816A}" type="presParOf" srcId="{4568A508-BE79-7444-8144-69C10839A901}" destId="{E0558CAD-431D-844D-8674-AA345B2F7E90}" srcOrd="6" destOrd="0" presId="urn:microsoft.com/office/officeart/2008/layout/LinedList"/>
    <dgm:cxn modelId="{F0CB3E0F-6706-8047-8043-B28BD222E6A1}" type="presParOf" srcId="{4568A508-BE79-7444-8144-69C10839A901}" destId="{6D500ED9-8BEB-F847-AD74-9B3D80482127}" srcOrd="7" destOrd="0" presId="urn:microsoft.com/office/officeart/2008/layout/LinedList"/>
    <dgm:cxn modelId="{234E1B8E-C000-5E4F-B3E0-D8B5886DA700}" type="presParOf" srcId="{6D500ED9-8BEB-F847-AD74-9B3D80482127}" destId="{307C0A21-1BBA-5242-ADE0-90DD142F76F6}" srcOrd="0" destOrd="0" presId="urn:microsoft.com/office/officeart/2008/layout/LinedList"/>
    <dgm:cxn modelId="{DCE6FBCF-4301-F944-A61C-23A9E6AE8C61}" type="presParOf" srcId="{6D500ED9-8BEB-F847-AD74-9B3D80482127}" destId="{1D13B611-1F63-E443-875D-536626A0ECE1}" srcOrd="1" destOrd="0" presId="urn:microsoft.com/office/officeart/2008/layout/LinedList"/>
    <dgm:cxn modelId="{D056F46A-E63B-084C-8BB2-78FF4BE564AC}" type="presParOf" srcId="{4568A508-BE79-7444-8144-69C10839A901}" destId="{197BDCEF-2D1D-C846-BFDC-B8D7590578ED}" srcOrd="8" destOrd="0" presId="urn:microsoft.com/office/officeart/2008/layout/LinedList"/>
    <dgm:cxn modelId="{14F1FFD4-5C79-4440-A089-A31ACAC09200}" type="presParOf" srcId="{4568A508-BE79-7444-8144-69C10839A901}" destId="{176E2596-1971-194E-9F4C-7FE6EFBB87F8}" srcOrd="9" destOrd="0" presId="urn:microsoft.com/office/officeart/2008/layout/LinedList"/>
    <dgm:cxn modelId="{7423ECDE-4D87-3B40-99B5-5EBCC3E04DDB}" type="presParOf" srcId="{176E2596-1971-194E-9F4C-7FE6EFBB87F8}" destId="{84AB797A-BAF2-4C40-84F0-3C65230A1142}" srcOrd="0" destOrd="0" presId="urn:microsoft.com/office/officeart/2008/layout/LinedList"/>
    <dgm:cxn modelId="{0A450A7E-838B-FD49-9026-074DC2AF8D48}" type="presParOf" srcId="{176E2596-1971-194E-9F4C-7FE6EFBB87F8}" destId="{248992AE-414B-7148-B055-109386E083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A1D0E-4F40-9B4C-B427-DB4677C11266}">
      <dsp:nvSpPr>
        <dsp:cNvPr id="0" name=""/>
        <dsp:cNvSpPr/>
      </dsp:nvSpPr>
      <dsp:spPr>
        <a:xfrm>
          <a:off x="0" y="17363"/>
          <a:ext cx="6245265" cy="1790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Short – term hiring gives company chance to assess employee skills</a:t>
          </a:r>
        </a:p>
      </dsp:txBody>
      <dsp:txXfrm>
        <a:off x="87385" y="104748"/>
        <a:ext cx="6070495" cy="1615330"/>
      </dsp:txXfrm>
    </dsp:sp>
    <dsp:sp modelId="{10BCC6C6-3CE0-BE4E-A1CF-A1FD4054E15D}">
      <dsp:nvSpPr>
        <dsp:cNvPr id="0" name=""/>
        <dsp:cNvSpPr/>
      </dsp:nvSpPr>
      <dsp:spPr>
        <a:xfrm>
          <a:off x="0" y="1899623"/>
          <a:ext cx="6245265" cy="17901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Hybrid approach , specific talent on the project , part – time basis</a:t>
          </a:r>
        </a:p>
      </dsp:txBody>
      <dsp:txXfrm>
        <a:off x="87385" y="1987008"/>
        <a:ext cx="6070495" cy="1615330"/>
      </dsp:txXfrm>
    </dsp:sp>
    <dsp:sp modelId="{2823E65E-04C5-9B4A-8C9F-C1BDB79EEF5F}">
      <dsp:nvSpPr>
        <dsp:cNvPr id="0" name=""/>
        <dsp:cNvSpPr/>
      </dsp:nvSpPr>
      <dsp:spPr>
        <a:xfrm>
          <a:off x="0" y="3781883"/>
          <a:ext cx="6245265" cy="17901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Since the pandemic</a:t>
          </a:r>
          <a:r>
            <a:rPr lang="bg-BG" sz="3200" kern="1200"/>
            <a:t> , </a:t>
          </a:r>
          <a:r>
            <a:rPr lang="en-US" sz="3200" kern="1200"/>
            <a:t> many companies</a:t>
          </a:r>
          <a:r>
            <a:rPr lang="bg-BG" sz="3200" kern="1200"/>
            <a:t> </a:t>
          </a:r>
          <a:r>
            <a:rPr lang="en-GB" sz="3200" kern="1200"/>
            <a:t>are hiring for a short- term</a:t>
          </a:r>
          <a:endParaRPr lang="en-US" sz="3200" kern="1200"/>
        </a:p>
      </dsp:txBody>
      <dsp:txXfrm>
        <a:off x="87385" y="3869268"/>
        <a:ext cx="6070495" cy="1615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686C6-2BA1-5F4E-BEE6-13BBC2844544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7B65C1-7C8E-EE4B-BA0C-CED2687D60A3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Organisation with long-term employees has a more trustworthy and open working environment.</a:t>
          </a:r>
        </a:p>
      </dsp:txBody>
      <dsp:txXfrm>
        <a:off x="0" y="675"/>
        <a:ext cx="6291714" cy="1105876"/>
      </dsp:txXfrm>
    </dsp:sp>
    <dsp:sp modelId="{2786CD07-15C6-3244-B47F-2D13C5768493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141F7-F705-2E4B-8857-1C016C6ACD47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Providing continuous learning opportunity</a:t>
          </a:r>
        </a:p>
      </dsp:txBody>
      <dsp:txXfrm>
        <a:off x="0" y="1106552"/>
        <a:ext cx="6291714" cy="1105876"/>
      </dsp:txXfrm>
    </dsp:sp>
    <dsp:sp modelId="{981849DE-6C98-FA40-8833-8BBAEA7D9C10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5ED62-672B-C14B-9E09-D0DBC4B6860D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Give to the employees opportunity to growth and discover new skills</a:t>
          </a:r>
        </a:p>
      </dsp:txBody>
      <dsp:txXfrm>
        <a:off x="0" y="2212429"/>
        <a:ext cx="6291714" cy="1105876"/>
      </dsp:txXfrm>
    </dsp:sp>
    <dsp:sp modelId="{E0558CAD-431D-844D-8674-AA345B2F7E90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C0A21-1BBA-5242-ADE0-90DD142F76F6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Entrustings employees with resposobilities</a:t>
          </a:r>
        </a:p>
      </dsp:txBody>
      <dsp:txXfrm>
        <a:off x="0" y="3318305"/>
        <a:ext cx="6291714" cy="1105876"/>
      </dsp:txXfrm>
    </dsp:sp>
    <dsp:sp modelId="{197BDCEF-2D1D-C846-BFDC-B8D7590578ED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B797A-BAF2-4C40-84F0-3C65230A1142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Ensuring the feedback mechanism</a:t>
          </a:r>
        </a:p>
      </dsp:txBody>
      <dsp:txXfrm>
        <a:off x="0" y="4424182"/>
        <a:ext cx="6291714" cy="1105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83AEB-DF82-E342-B8ED-5F7F70566424}" type="datetimeFigureOut">
              <a:rPr lang="en-US" smtClean="0"/>
              <a:t>3/23/23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35FFC6-1B37-7845-8277-748910E5B0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52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www.spiceworks.com</a:t>
            </a:r>
            <a:r>
              <a:rPr lang="en-US" dirty="0"/>
              <a:t>/</a:t>
            </a:r>
            <a:r>
              <a:rPr lang="en-US" dirty="0" err="1"/>
              <a:t>hr</a:t>
            </a:r>
            <a:r>
              <a:rPr lang="en-US" dirty="0"/>
              <a:t>/talent-management/articles/what-is-talent-management/#_001 (Accessed at – 21.03.2023 )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7195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www.google.com</a:t>
            </a:r>
            <a:r>
              <a:rPr lang="en-US" dirty="0"/>
              <a:t>/</a:t>
            </a:r>
            <a:r>
              <a:rPr lang="en-US" dirty="0" err="1"/>
              <a:t>search?q</a:t>
            </a:r>
            <a:r>
              <a:rPr lang="en-US" dirty="0"/>
              <a:t>=</a:t>
            </a:r>
            <a:r>
              <a:rPr lang="en-US" dirty="0" err="1"/>
              <a:t>talent+acquisition+strategy+why+we+need+it&amp;sxsrf</a:t>
            </a:r>
            <a:r>
              <a:rPr lang="en-US" dirty="0"/>
              <a:t>=AJOqlzV1STGPPJlal5Ez_rlxXNsv6-QGiQ:1679605302794&amp;source=</a:t>
            </a:r>
            <a:r>
              <a:rPr lang="en-US" dirty="0" err="1"/>
              <a:t>lnms&amp;tbm</a:t>
            </a:r>
            <a:r>
              <a:rPr lang="en-US" dirty="0"/>
              <a:t>=</a:t>
            </a:r>
            <a:r>
              <a:rPr lang="en-US" dirty="0" err="1"/>
              <a:t>isch&amp;sa</a:t>
            </a:r>
            <a:r>
              <a:rPr lang="en-US" dirty="0"/>
              <a:t>=</a:t>
            </a:r>
            <a:r>
              <a:rPr lang="en-US" dirty="0" err="1"/>
              <a:t>X&amp;ved</a:t>
            </a:r>
            <a:r>
              <a:rPr lang="en-US" dirty="0"/>
              <a:t>=2ahUKEwi-_r2r-fL9AhXKEsAKHdsZDrwQ_AUoAXoECAIQAw&amp;biw=1332&amp;bih=707&amp;dpr=2#imgrc=pn8MmtR5YQselM ( Accessed at 23.03.2023 )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873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www.thesavoylondon.com</a:t>
            </a:r>
            <a:r>
              <a:rPr lang="en-US" dirty="0"/>
              <a:t>/about-us/the-savoy-team/ (Accessed at 23.03.2023 )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15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hr.economictimes.indiatimes.com</a:t>
            </a:r>
            <a:r>
              <a:rPr lang="en-US" dirty="0"/>
              <a:t>/news/</a:t>
            </a:r>
            <a:r>
              <a:rPr lang="en-US" dirty="0" err="1"/>
              <a:t>hrtech</a:t>
            </a:r>
            <a:r>
              <a:rPr lang="en-US" dirty="0"/>
              <a:t>/talent-acquisition-and-management/long-term-and-short-term-approaches-to-acquire-talent/86195292?redirect=1(Accessed at – 21.03.2023)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088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05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www.thebalancemoney.com</a:t>
            </a:r>
            <a:r>
              <a:rPr lang="en-US" dirty="0"/>
              <a:t>/types-of-employee-benefits-and-perks-2060433 (Accessed at 21.03.2023 )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35FFC6-1B37-7845-8277-748910E5B0D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495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967D8-7BCE-DE8C-3597-3BA931C927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578CCD-43BB-7A3B-F766-1BDAEEE926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5A99F-2A83-0DB0-EF38-4900C2E52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84932-6D73-E667-F60C-33F0B6476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378EE-A9C2-2C0B-9750-C5DD7E151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88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74A64-C871-3E63-59F6-14D984704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38F32-611F-BC59-F1FB-59DEF9AAE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CB6A9-BB22-499C-ED68-94D31C009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58D2-CB90-F363-2664-4B5C9BF46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36109-49AD-8ACE-EAEC-317B77DBD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152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480B0-BBF1-5EFC-797A-ACAAD0AFD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532ED4-D19B-9F63-66DE-AA9A3663EA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70697-0C08-0168-503D-67F0EC414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710B4-B43D-25D1-F1EA-C25B600CA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ADAC6-788A-8014-641C-7C96A762F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53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4F400-35EF-13A9-7213-769826DE9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F3277-7211-3205-38CB-B6382EC5B6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A34CD2-840A-725F-16D7-E3E1DC5F18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6D90A-AAE1-FD2B-E0BC-491DBBCB6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D750C-22D6-40A4-D756-E3CA82EC6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6C58D7-DC41-DC74-24DC-60BDDDB2D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32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36E27-0A6B-70E3-4C46-0CA285494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4A24F9-7788-CB47-2122-A4504A695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338E2-3541-4DCE-45C1-702905CA3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C8A8E9-322C-E765-0E0C-65EB2F9EF8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99EC7-0CB9-BD22-E627-61ABF312C4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09F9BA-E04C-7DA4-E84F-A662EB578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935FCB-FF6C-B138-9207-D10F90AD1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F117EF-6390-2CC7-07F3-E7DC7EC04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83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71335-B794-5928-2F0D-934CF3D46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005A38-56C3-A74F-A39F-5DA3242C0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02888E-9FEF-3D50-6FBA-D1184DB1F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4C0406-6A10-2698-DFD7-7D31DC13E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428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775BD5-F4F6-60F0-F7AC-220029DD6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E71A9D-DD27-A9AB-60CB-59234801E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5E8F7-EF7A-48F5-8405-6C75545E0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987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4DB8C-09EF-9FD5-C297-7AD75F78B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7F683-DCDF-24C4-C671-B85B0EA21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D5F1A6-1C58-3EF4-0BD5-82FBCD5AD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9F6891-1A8C-D29F-F796-B491F4492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D5689-B3A3-EF5A-BE84-97F7CFAFA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0BFF0E-A90B-38C4-BCC0-15472C6F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784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AA95F-E801-38B1-8668-927767295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425A1C-2A08-DA53-EE39-9D66C34902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39EC7B-9F1C-7F1E-9158-EA17D30F4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9558B6-C7BD-DB90-22DB-2CF1F58E1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15188-1640-28BF-1D4A-82D0AE429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A85AC2-5885-5065-DE8F-AD492660A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708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E04D0-1F56-462E-A0CE-57B6A3B4A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E99B55-1314-459B-63F5-B6A419CD87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BB17B-58D2-3342-46B6-3D459B6F1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FCCA3-40F5-D6A5-49EB-521CE1EA5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CAD2D-4F93-8272-303B-AC6D704BE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224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A93ED6-C154-70AC-7354-0374120CD8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BBEA1-37C1-EF64-80F3-EFAAA3057E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E5617-5F45-BB31-8245-6595C9501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9F7A2-291D-1ED7-3E7F-B25B882B7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54ED7-70A2-8D2D-B495-5E1CBDEF7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596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7CAC89-9313-8A8C-D135-539E2A24A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EA27A-7C17-4E38-936D-BCEDE0DA8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5EB34E-65E7-99CA-ACE0-D091FFE11B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452B7-8478-E444-81FA-72007AC8CAB5}" type="datetimeFigureOut">
              <a:rPr lang="en-US" smtClean="0"/>
              <a:t>3/23/23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87459-D2DE-0F0A-9D9E-879BB4FFFA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76946-4F27-DA1F-50CC-AE4E79A6BB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BBAC6-DFDC-D944-983E-6F2C565599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67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r.economictimes.indiatimes.com/news/hrtech/talent-acquisition-and-management/long-term-and-short-term-approaches-to-acquire-talent/86195292?redirect=1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A71A2-9057-EC5A-FC19-20B7F6D1F2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Talent Acquisition    Strategy</a:t>
            </a: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iversity of Wales Trinity Saint David | VRS">
            <a:extLst>
              <a:ext uri="{FF2B5EF4-FFF2-40B4-BE49-F238E27FC236}">
                <a16:creationId xmlns:a16="http://schemas.microsoft.com/office/drawing/2014/main" id="{1F7A9257-5F35-65A3-6318-3AB6BF65E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9205" y="1222288"/>
            <a:ext cx="10369645" cy="2151701"/>
          </a:xfrm>
          <a:prstGeom prst="rect">
            <a:avLst/>
          </a:prstGeom>
          <a:noFill/>
        </p:spPr>
      </p:pic>
      <p:sp>
        <p:nvSpPr>
          <p:cNvPr id="20" name="Rectangle 14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DE19FD-D6A5-1371-3199-F52420EED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2719" y="4883544"/>
            <a:ext cx="6586915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/>
              <a:t>Student – Antoaneta Vazova</a:t>
            </a:r>
            <a:br>
              <a:rPr lang="en-US" sz="1800"/>
            </a:br>
            <a:r>
              <a:rPr lang="en-US" sz="1800"/>
              <a:t>ID number – 2123847</a:t>
            </a:r>
            <a:br>
              <a:rPr lang="en-US" sz="1800"/>
            </a:br>
            <a:r>
              <a:rPr lang="en-US" sz="1800"/>
              <a:t>Module name – Managing people</a:t>
            </a:r>
            <a:br>
              <a:rPr lang="en-US" sz="1800"/>
            </a:br>
            <a:r>
              <a:rPr lang="en-US" sz="1800"/>
              <a:t>Module code  - LCBB5004</a:t>
            </a:r>
            <a:br>
              <a:rPr lang="en-US" sz="1800"/>
            </a:br>
            <a:r>
              <a:rPr lang="en-US" sz="1800"/>
              <a:t>Lecturer – Dr. Mishfigur Rahman</a:t>
            </a:r>
          </a:p>
        </p:txBody>
      </p:sp>
      <p:pic>
        <p:nvPicPr>
          <p:cNvPr id="5" name="Picture 4" descr="University of Wales Trinity Saint David | VRS">
            <a:extLst>
              <a:ext uri="{FF2B5EF4-FFF2-40B4-BE49-F238E27FC236}">
                <a16:creationId xmlns:a16="http://schemas.microsoft.com/office/drawing/2014/main" id="{FBA7A65D-952D-CD06-F6E5-A248EE7AEA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245" y="2098675"/>
            <a:ext cx="5731510" cy="266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1751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5AE54-C550-8115-245B-2FDD96C8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8"/>
            <a:ext cx="4571469" cy="61383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Table  of  contents</a:t>
            </a:r>
          </a:p>
        </p:txBody>
      </p:sp>
      <p:pic>
        <p:nvPicPr>
          <p:cNvPr id="5" name="Picture 4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7FB01C70-F423-E2BF-09AE-F9287F4313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4" r="24959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CBB70B-4643-0B0C-852F-1049C06A42DA}"/>
              </a:ext>
            </a:extLst>
          </p:cNvPr>
          <p:cNvSpPr txBox="1"/>
          <p:nvPr/>
        </p:nvSpPr>
        <p:spPr>
          <a:xfrm>
            <a:off x="831273" y="2161309"/>
            <a:ext cx="303961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Introduction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Talent Management</a:t>
            </a:r>
          </a:p>
          <a:p>
            <a:endParaRPr lang="bg-B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err="1"/>
              <a:t>Organisation</a:t>
            </a:r>
            <a:r>
              <a:rPr lang="en-US" dirty="0"/>
              <a:t> – Savoy Hotel</a:t>
            </a:r>
          </a:p>
          <a:p>
            <a:endParaRPr lang="bg-B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Talent Acquisition Process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Conclusion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References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7B100-B070-DBEC-31A9-3567330D42FD}"/>
              </a:ext>
            </a:extLst>
          </p:cNvPr>
          <p:cNvSpPr txBox="1"/>
          <p:nvPr/>
        </p:nvSpPr>
        <p:spPr>
          <a:xfrm>
            <a:off x="3669475" y="3633849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60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6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B1F89-B4C2-80D2-E841-E041DB3A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         INTRODUCTION</a:t>
            </a:r>
          </a:p>
        </p:txBody>
      </p:sp>
      <p:sp>
        <p:nvSpPr>
          <p:cNvPr id="8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6C3242-2BBB-67D7-671A-88331D7F95B6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</a:t>
            </a:r>
            <a:r>
              <a:rPr lang="en-US" sz="1500">
                <a:effectLst/>
              </a:rPr>
              <a:t>ompetitiveness of enterprises by ensuring mutual motivation and loyalty in the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effectLst/>
              </a:rPr>
              <a:t>The ability to hire the right people. The exact strategies and practices that lead to company success.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effectLst/>
              </a:rPr>
              <a:t>The stimulation and development of workers. The ability to solve problems. Achieving goals.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effectLst/>
              </a:rPr>
              <a:t>Human resources are the people in the company with their general and special knowledge, professional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21A8A5F4-A252-13F3-C061-BF44545C1A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48" r="2049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24567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01" name="Rectangle 2095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3" name="Rectangle 209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4" name="Content Placeholder 2073">
            <a:extLst>
              <a:ext uri="{FF2B5EF4-FFF2-40B4-BE49-F238E27FC236}">
                <a16:creationId xmlns:a16="http://schemas.microsoft.com/office/drawing/2014/main" id="{628903AF-A2D6-8B79-4CA1-00808623F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800" dirty="0"/>
              <a:t>Talent Management is strategic process of getting the right on board and helping them to grow.</a:t>
            </a:r>
          </a:p>
          <a:p>
            <a:r>
              <a:rPr lang="en-GB" sz="1800" dirty="0" err="1"/>
              <a:t>Motivaiting</a:t>
            </a:r>
            <a:r>
              <a:rPr lang="en-GB" sz="1800" dirty="0"/>
              <a:t>  to achieve long – term </a:t>
            </a:r>
            <a:r>
              <a:rPr lang="en-GB" sz="1800" dirty="0" err="1"/>
              <a:t>bussines</a:t>
            </a:r>
            <a:r>
              <a:rPr lang="en-GB" sz="1800" dirty="0"/>
              <a:t> goals</a:t>
            </a:r>
          </a:p>
          <a:p>
            <a:endParaRPr lang="en-US" sz="1800" dirty="0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68B21A1-B38E-C7F9-93E0-A0A32C0ABB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l="2634" r="2072" b="2"/>
          <a:stretch/>
        </p:blipFill>
        <p:spPr bwMode="auto">
          <a:xfrm>
            <a:off x="5987738" y="1415316"/>
            <a:ext cx="5628018" cy="379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38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C5C8B-6815-26AE-E157-8F73BC027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600"/>
              <a:t>Talent Acquisition Strategies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30FF8-04AF-5A2D-6B8B-3CF6C1F7D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It is a process during which an expert professional in a given area is found who meets the main organisational objectives in the best way</a:t>
            </a:r>
          </a:p>
        </p:txBody>
      </p:sp>
      <p:pic>
        <p:nvPicPr>
          <p:cNvPr id="1026" name="Picture 2" descr="Talent Acquisition Strategy – 2020 to Hire the Best Candidates | UprightHC  Blog">
            <a:extLst>
              <a:ext uri="{FF2B5EF4-FFF2-40B4-BE49-F238E27FC236}">
                <a16:creationId xmlns:a16="http://schemas.microsoft.com/office/drawing/2014/main" id="{35501A3A-80D6-063B-8049-8F47494D4A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" r="88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589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7" name="Rectangle 3106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B2C797-FAE3-38BF-7BE8-D5FD29895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anchor="b">
            <a:normAutofit/>
          </a:bodyPr>
          <a:lstStyle/>
          <a:p>
            <a:r>
              <a:rPr lang="en-US" sz="3400" dirty="0"/>
              <a:t>Savoy hotel </a:t>
            </a:r>
            <a:br>
              <a:rPr lang="en-US" sz="3400" dirty="0"/>
            </a:br>
            <a:r>
              <a:rPr lang="en-GB" sz="3400" b="0" i="0" dirty="0">
                <a:effectLst/>
                <a:latin typeface="+mn-lt"/>
              </a:rPr>
              <a:t>“Placing extraordinary people at the heart of memories made and stories told”.</a:t>
            </a:r>
            <a:endParaRPr lang="en-US" sz="3400" dirty="0">
              <a:latin typeface="+mn-lt"/>
            </a:endParaRPr>
          </a:p>
        </p:txBody>
      </p:sp>
      <p:pic>
        <p:nvPicPr>
          <p:cNvPr id="3076" name="Picture 4" descr="THE SAVOY - Updated 2023 Prices &amp; Hotel Reviews (London, England)">
            <a:extLst>
              <a:ext uri="{FF2B5EF4-FFF2-40B4-BE49-F238E27FC236}">
                <a16:creationId xmlns:a16="http://schemas.microsoft.com/office/drawing/2014/main" id="{86B01CB5-7013-D8A9-A21B-DF2268C7D2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9" b="-2"/>
          <a:stretch/>
        </p:blipFill>
        <p:spPr bwMode="auto"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witter 上的 R Gopalakrishnan：&quot;Supporting creative #failures What are the  barriers for an #organisation that wants to promote a culture of  #experimentation? Three types of errors occur in organisations: Read the  full article">
            <a:extLst>
              <a:ext uri="{FF2B5EF4-FFF2-40B4-BE49-F238E27FC236}">
                <a16:creationId xmlns:a16="http://schemas.microsoft.com/office/drawing/2014/main" id="{96A8C393-4807-3597-EC7C-69296417F9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82" r="-2" b="6767"/>
          <a:stretch/>
        </p:blipFill>
        <p:spPr bwMode="auto"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  <a:solidFill>
            <a:schemeClr val="bg1"/>
          </a:solidFill>
        </p:spPr>
      </p:pic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2DC8DE10-553A-2CD0-3953-FEA6F4CEA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399" y="2944817"/>
            <a:ext cx="5105400" cy="3232145"/>
          </a:xfrm>
        </p:spPr>
        <p:txBody>
          <a:bodyPr>
            <a:normAutofit/>
          </a:bodyPr>
          <a:lstStyle/>
          <a:p>
            <a:r>
              <a:rPr lang="en-US" sz="1700" dirty="0"/>
              <a:t>by using social media platforms, we can position the Savoy as the employer of choice in our market.</a:t>
            </a:r>
          </a:p>
          <a:p>
            <a:r>
              <a:rPr lang="en-US" sz="1700" dirty="0"/>
              <a:t>First hotel to establish own school to train professionals</a:t>
            </a:r>
          </a:p>
          <a:p>
            <a:r>
              <a:rPr lang="en-US" sz="1700" dirty="0"/>
              <a:t>establishing a proactive talent pipeline to reduce hiring costs and delay</a:t>
            </a:r>
          </a:p>
          <a:p>
            <a:pPr marL="0" indent="0">
              <a:buNone/>
            </a:pPr>
            <a:endParaRPr lang="en-US" sz="1700" dirty="0"/>
          </a:p>
          <a:p>
            <a:r>
              <a:rPr lang="en-US" sz="1700" dirty="0"/>
              <a:t>Ensuring we continue to extend invitations to exceptional coworkers to join The Savoy family by overseeing the entire talent attraction and selection process.</a:t>
            </a:r>
          </a:p>
        </p:txBody>
      </p:sp>
    </p:spTree>
    <p:extLst>
      <p:ext uri="{BB962C8B-B14F-4D97-AF65-F5344CB8AC3E}">
        <p14:creationId xmlns:p14="http://schemas.microsoft.com/office/powerpoint/2010/main" val="423173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286EE-1F7E-466E-B700-1EE862B29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/>
              <a:t>Short term talent acquisition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5850D9D-43AD-4AE0-47BA-3C26072CC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110929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6134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E339C-01D8-903D-EB83-FC702EABF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Long - term talent acquisition 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00ECD06-8249-EC63-DD78-808F754F5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204168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3760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99EFF-1597-09B4-2F21-231A8DC65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INCENTIVE</a:t>
            </a:r>
            <a:endParaRPr lang="en-US" sz="40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D29A6-588B-1887-B7E4-DA333D056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000"/>
              <a:t>Encourage a person or organization to do or achieve something</a:t>
            </a:r>
          </a:p>
          <a:p>
            <a:r>
              <a:rPr lang="en-US" sz="2000"/>
              <a:t>In business the purpose of the incentive is to increase employee productivity</a:t>
            </a:r>
          </a:p>
          <a:p>
            <a:endParaRPr lang="en-US" sz="2000"/>
          </a:p>
          <a:p>
            <a:endParaRPr lang="en-US" sz="20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Red toy person in front of two lines of white figures">
            <a:extLst>
              <a:ext uri="{FF2B5EF4-FFF2-40B4-BE49-F238E27FC236}">
                <a16:creationId xmlns:a16="http://schemas.microsoft.com/office/drawing/2014/main" id="{7BAF242F-555A-BB0B-1970-F1EEF68408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023" r="14149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052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6" name="Arc 4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BA917-611C-D04A-B35A-4E5E514D7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/>
              <a:t>Monetary Benefits</a:t>
            </a: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8" name="Picture 4">
            <a:extLst>
              <a:ext uri="{FF2B5EF4-FFF2-40B4-BE49-F238E27FC236}">
                <a16:creationId xmlns:a16="http://schemas.microsoft.com/office/drawing/2014/main" id="{5411E25F-C506-3D5D-C8F7-728179EBBE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8"/>
          <a:stretch/>
        </p:blipFill>
        <p:spPr>
          <a:xfrm>
            <a:off x="703182" y="1650011"/>
            <a:ext cx="4777381" cy="338823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EAE35-4610-446D-57F5-1DAC77CF1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/>
              <a:t>Rewards provided by an employer that are financial</a:t>
            </a:r>
          </a:p>
          <a:p>
            <a:r>
              <a:rPr lang="en-US"/>
              <a:t>Money be a symbol of power , status and respect</a:t>
            </a:r>
          </a:p>
          <a:p>
            <a:r>
              <a:rPr lang="en-US"/>
              <a:t>Profit sharing</a:t>
            </a:r>
          </a:p>
          <a:p>
            <a:r>
              <a:rPr lang="en-US"/>
              <a:t>Commissions</a:t>
            </a:r>
          </a:p>
          <a:p>
            <a:r>
              <a:rPr lang="en-US"/>
              <a:t>Retirement Benefits</a:t>
            </a:r>
          </a:p>
          <a:p>
            <a:r>
              <a:rPr lang="en-US"/>
              <a:t>Bonuses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58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9" name="Rectangle 105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Content Placeholder 1036">
            <a:extLst>
              <a:ext uri="{FF2B5EF4-FFF2-40B4-BE49-F238E27FC236}">
                <a16:creationId xmlns:a16="http://schemas.microsoft.com/office/drawing/2014/main" id="{91BF38AD-286C-F4B7-2C17-5DE137F3F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Non financial employee rewards</a:t>
            </a:r>
          </a:p>
        </p:txBody>
      </p:sp>
      <p:pic>
        <p:nvPicPr>
          <p:cNvPr id="1028" name="Picture 4" descr="Types of Employee Benefits and Perks">
            <a:extLst>
              <a:ext uri="{FF2B5EF4-FFF2-40B4-BE49-F238E27FC236}">
                <a16:creationId xmlns:a16="http://schemas.microsoft.com/office/drawing/2014/main" id="{745D05DB-436A-5A47-BE01-67169F1255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5" r="16522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46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7A6E3282-4A65-804E-4416-D6A5532907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4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4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4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482CFC-B01F-C721-58E3-9B817BC88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B9A7B6-F0E0-2A88-D50C-BD4505F515AB}"/>
              </a:ext>
            </a:extLst>
          </p:cNvPr>
          <p:cNvSpPr txBox="1"/>
          <p:nvPr/>
        </p:nvSpPr>
        <p:spPr>
          <a:xfrm>
            <a:off x="328613" y="3613666"/>
            <a:ext cx="647641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Worker – Customer – Profit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Having satisfied workers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Positive about the job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Customer satisfaction and retention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interest in investing</a:t>
            </a:r>
          </a:p>
        </p:txBody>
      </p:sp>
    </p:spTree>
    <p:extLst>
      <p:ext uri="{BB962C8B-B14F-4D97-AF65-F5344CB8AC3E}">
        <p14:creationId xmlns:p14="http://schemas.microsoft.com/office/powerpoint/2010/main" val="2979976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C58B53F1-0374-88F0-9FC4-05B048F0A7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4451" b="1128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07EBD7-B575-EA82-593A-7929C742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"/>
            <a:ext cx="9144000" cy="1318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46B438-D1FF-2E96-5CD6-8208934CD63D}"/>
              </a:ext>
            </a:extLst>
          </p:cNvPr>
          <p:cNvSpPr txBox="1"/>
          <p:nvPr/>
        </p:nvSpPr>
        <p:spPr>
          <a:xfrm>
            <a:off x="712519" y="1235034"/>
            <a:ext cx="8538359" cy="7048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Armstrong, M.,( 2012) </a:t>
            </a:r>
            <a:r>
              <a:rPr lang="en-GB" sz="1600" i="1" dirty="0"/>
              <a:t>A Handbook of Human Resource Management Practice</a:t>
            </a:r>
            <a:r>
              <a:rPr lang="en-GB" sz="1600" dirty="0"/>
              <a:t>, 12th </a:t>
            </a:r>
            <a:r>
              <a:rPr lang="en-GB" sz="1600" dirty="0" err="1"/>
              <a:t>edn</a:t>
            </a:r>
            <a:r>
              <a:rPr lang="en-GB" sz="1600" dirty="0"/>
              <a:t>, Kogan Page, London, </a:t>
            </a:r>
            <a:r>
              <a:rPr lang="en-GB" sz="1600" dirty="0" err="1"/>
              <a:t>ɪ</a:t>
            </a:r>
            <a:r>
              <a:rPr lang="en-GB" sz="1600" dirty="0"/>
              <a:t>. 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Torrington, D., (2020) </a:t>
            </a:r>
            <a:r>
              <a:rPr lang="en-GB" sz="1600" i="1" dirty="0"/>
              <a:t>Human Resource Management. </a:t>
            </a:r>
            <a:r>
              <a:rPr lang="en-GB" sz="1600" dirty="0"/>
              <a:t>11 edition . Harlow, England</a:t>
            </a:r>
          </a:p>
          <a:p>
            <a:endParaRPr lang="en-GB" sz="1600" dirty="0"/>
          </a:p>
          <a:p>
            <a:pPr marL="342900" indent="-342900">
              <a:buAutoNum type="arabicPeriod" startAt="3"/>
            </a:pPr>
            <a:r>
              <a:rPr lang="en-GB" sz="1600" dirty="0"/>
              <a:t>Doyle,  A., (2022) </a:t>
            </a:r>
            <a:r>
              <a:rPr lang="en-GB" sz="1600" i="1" dirty="0"/>
              <a:t>Types of Employee  Benefits and Perks, The Balance </a:t>
            </a:r>
            <a:r>
              <a:rPr lang="en-GB" sz="1600" dirty="0"/>
              <a:t>, 5</a:t>
            </a:r>
            <a:r>
              <a:rPr lang="en-GB" sz="1600" baseline="30000" dirty="0"/>
              <a:t>th</a:t>
            </a:r>
            <a:r>
              <a:rPr lang="en-GB" sz="1600" dirty="0"/>
              <a:t> December</a:t>
            </a:r>
          </a:p>
          <a:p>
            <a:r>
              <a:rPr lang="en-US" sz="1600" dirty="0"/>
              <a:t>https://</a:t>
            </a:r>
            <a:r>
              <a:rPr lang="en-US" sz="1600" dirty="0" err="1"/>
              <a:t>www.thebalancemoney.com</a:t>
            </a:r>
            <a:r>
              <a:rPr lang="en-US" sz="1600" dirty="0"/>
              <a:t>/types-of-employee-benefits-and-perks-2060433 </a:t>
            </a:r>
          </a:p>
          <a:p>
            <a:endParaRPr lang="en-GB" sz="1600" dirty="0"/>
          </a:p>
          <a:p>
            <a:pPr marL="342900" indent="-342900">
              <a:buAutoNum type="arabicPeriod" startAt="4"/>
            </a:pPr>
            <a:r>
              <a:rPr lang="en-GB" sz="1600" dirty="0"/>
              <a:t>Rani, A., &amp; Joshi, U. (2012)  </a:t>
            </a:r>
            <a:r>
              <a:rPr lang="en-GB" sz="1600" i="1" dirty="0"/>
              <a:t>A Study of Talent Management as a Strategic Tool for the Organization in Selected Indian IT Companies</a:t>
            </a:r>
            <a:r>
              <a:rPr lang="en-GB" sz="1600" dirty="0"/>
              <a:t>. European Journal of Business and Management, 4(4), 20-28.</a:t>
            </a:r>
          </a:p>
          <a:p>
            <a:endParaRPr lang="en-GB" sz="1600" dirty="0"/>
          </a:p>
          <a:p>
            <a:pPr marL="342900" indent="-342900">
              <a:buAutoNum type="arabicPeriod" startAt="5"/>
            </a:pPr>
            <a:r>
              <a:rPr lang="en-GB" sz="1600" dirty="0" err="1"/>
              <a:t>Zeuch</a:t>
            </a:r>
            <a:r>
              <a:rPr lang="en-GB" sz="1600" dirty="0"/>
              <a:t>, M., (2015 ) </a:t>
            </a:r>
            <a:r>
              <a:rPr lang="en-GB" sz="1600" i="1" dirty="0"/>
              <a:t>Handbook of Human Resources Management</a:t>
            </a:r>
          </a:p>
          <a:p>
            <a:endParaRPr lang="en-GB" sz="1600" dirty="0"/>
          </a:p>
          <a:p>
            <a:pPr marL="342900" indent="-342900">
              <a:buAutoNum type="arabicPeriod" startAt="6"/>
            </a:pPr>
            <a:r>
              <a:rPr lang="en-GB" sz="1600" dirty="0"/>
              <a:t>Mathis, R., Jackson, J., </a:t>
            </a:r>
            <a:r>
              <a:rPr lang="en-GB" sz="1600" dirty="0" err="1"/>
              <a:t>Valentineq</a:t>
            </a:r>
            <a:r>
              <a:rPr lang="en-GB" sz="1600" dirty="0"/>
              <a:t> S., (2014)</a:t>
            </a:r>
            <a:r>
              <a:rPr lang="en-GB" sz="1600" i="1" dirty="0"/>
              <a:t>Human Resource Management. </a:t>
            </a:r>
            <a:r>
              <a:rPr lang="en-GB" sz="1600" dirty="0"/>
              <a:t>14th edition</a:t>
            </a:r>
          </a:p>
          <a:p>
            <a:endParaRPr lang="en-GB" sz="1600" dirty="0"/>
          </a:p>
          <a:p>
            <a:r>
              <a:rPr lang="en-GB" sz="1600" dirty="0"/>
              <a:t> 7.   </a:t>
            </a:r>
            <a:r>
              <a:rPr lang="en-GB" sz="1600" dirty="0" err="1"/>
              <a:t>HRWorld</a:t>
            </a:r>
            <a:r>
              <a:rPr lang="en-GB" sz="1600" dirty="0"/>
              <a:t> ( 2021 ) </a:t>
            </a:r>
            <a:r>
              <a:rPr lang="en-GB" sz="1600" i="1" dirty="0"/>
              <a:t>Long – term and short - term to approaches to acquire talent</a:t>
            </a:r>
          </a:p>
          <a:p>
            <a:r>
              <a:rPr lang="en-US" sz="1600" dirty="0">
                <a:hlinkClick r:id="rId3"/>
              </a:rPr>
              <a:t>https://hr.economictimes.indiatimes.com/news/hrtech/talent-acquisition-and-management/long-term-and-short-term-approaches-to-acquire-talent/86195292?redirect=1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8.   The Savoy Team ( Savoy </a:t>
            </a:r>
            <a:r>
              <a:rPr lang="en-US" sz="1600"/>
              <a:t>Hotel – London )</a:t>
            </a:r>
          </a:p>
          <a:p>
            <a:r>
              <a:rPr lang="en-US" sz="1600" dirty="0"/>
              <a:t>https://</a:t>
            </a:r>
            <a:r>
              <a:rPr lang="en-US" sz="1600" dirty="0" err="1"/>
              <a:t>www.thesavoylondon.com</a:t>
            </a:r>
            <a:r>
              <a:rPr lang="en-US" sz="1600" dirty="0"/>
              <a:t>/about-us/the-savoy-team/</a:t>
            </a:r>
          </a:p>
          <a:p>
            <a:endParaRPr lang="en-US" sz="1600" i="1" dirty="0"/>
          </a:p>
          <a:p>
            <a:endParaRPr lang="en-GB" sz="1600" i="1" dirty="0"/>
          </a:p>
          <a:p>
            <a:endParaRPr lang="en-GB" sz="1600" dirty="0"/>
          </a:p>
          <a:p>
            <a:br>
              <a:rPr lang="en-GB" sz="1600" dirty="0"/>
            </a:br>
            <a:endParaRPr lang="en-GB" sz="1600" dirty="0"/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228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9462</TotalTime>
  <Words>779</Words>
  <Application>Microsoft Macintosh PowerPoint</Application>
  <PresentationFormat>Widescreen</PresentationFormat>
  <Paragraphs>98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Talent Acquisition    Strategy</vt:lpstr>
      <vt:lpstr>Table  of  contents</vt:lpstr>
      <vt:lpstr>         INTRODUCTION</vt:lpstr>
      <vt:lpstr>PowerPoint Presentation</vt:lpstr>
      <vt:lpstr>Talent Acquisition Strategies</vt:lpstr>
      <vt:lpstr>Savoy hotel  “Placing extraordinary people at the heart of memories made and stories told”.</vt:lpstr>
      <vt:lpstr>Short term talent acquisition </vt:lpstr>
      <vt:lpstr>Long - term talent acquisition </vt:lpstr>
      <vt:lpstr>INCENTIVE</vt:lpstr>
      <vt:lpstr>Monetary Benefits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28</cp:revision>
  <dcterms:created xsi:type="dcterms:W3CDTF">2023-03-12T11:13:33Z</dcterms:created>
  <dcterms:modified xsi:type="dcterms:W3CDTF">2023-03-23T22:41:34Z</dcterms:modified>
</cp:coreProperties>
</file>