
<file path=[Content_Types].xml><?xml version="1.0" encoding="utf-8"?>
<Types xmlns="http://schemas.openxmlformats.org/package/2006/content-types">
  <Default Extension="emf" ContentType="image/x-emf"/>
  <Default Extension="jpeg" ContentType="image/jpeg"/>
  <Default Extension="png" ContentType="image/png"/>
  <Default Extension="pptx" ContentType="application/vnd.openxmlformats-officedocument.presentationml.presentation"/>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3" r:id="rId1"/>
  </p:sldMasterIdLst>
  <p:notesMasterIdLst>
    <p:notesMasterId r:id="rId68"/>
  </p:notesMasterIdLst>
  <p:sldIdLst>
    <p:sldId id="257" r:id="rId2"/>
    <p:sldId id="353" r:id="rId3"/>
    <p:sldId id="354" r:id="rId4"/>
    <p:sldId id="274" r:id="rId5"/>
    <p:sldId id="338" r:id="rId6"/>
    <p:sldId id="275" r:id="rId7"/>
    <p:sldId id="273" r:id="rId8"/>
    <p:sldId id="339" r:id="rId9"/>
    <p:sldId id="277" r:id="rId10"/>
    <p:sldId id="278" r:id="rId11"/>
    <p:sldId id="279" r:id="rId12"/>
    <p:sldId id="280" r:id="rId13"/>
    <p:sldId id="281" r:id="rId14"/>
    <p:sldId id="282" r:id="rId15"/>
    <p:sldId id="276" r:id="rId16"/>
    <p:sldId id="258" r:id="rId17"/>
    <p:sldId id="259" r:id="rId18"/>
    <p:sldId id="260" r:id="rId19"/>
    <p:sldId id="288" r:id="rId20"/>
    <p:sldId id="289" r:id="rId21"/>
    <p:sldId id="290" r:id="rId22"/>
    <p:sldId id="322" r:id="rId23"/>
    <p:sldId id="323" r:id="rId24"/>
    <p:sldId id="319" r:id="rId25"/>
    <p:sldId id="320" r:id="rId26"/>
    <p:sldId id="318" r:id="rId27"/>
    <p:sldId id="329" r:id="rId28"/>
    <p:sldId id="291" r:id="rId29"/>
    <p:sldId id="292" r:id="rId30"/>
    <p:sldId id="341" r:id="rId31"/>
    <p:sldId id="293" r:id="rId32"/>
    <p:sldId id="340" r:id="rId33"/>
    <p:sldId id="342" r:id="rId34"/>
    <p:sldId id="343" r:id="rId35"/>
    <p:sldId id="294" r:id="rId36"/>
    <p:sldId id="295" r:id="rId37"/>
    <p:sldId id="296" r:id="rId38"/>
    <p:sldId id="297" r:id="rId39"/>
    <p:sldId id="298" r:id="rId40"/>
    <p:sldId id="299" r:id="rId41"/>
    <p:sldId id="300" r:id="rId42"/>
    <p:sldId id="333" r:id="rId43"/>
    <p:sldId id="344" r:id="rId44"/>
    <p:sldId id="345" r:id="rId45"/>
    <p:sldId id="331" r:id="rId46"/>
    <p:sldId id="332" r:id="rId47"/>
    <p:sldId id="349" r:id="rId48"/>
    <p:sldId id="350" r:id="rId49"/>
    <p:sldId id="301" r:id="rId50"/>
    <p:sldId id="302" r:id="rId51"/>
    <p:sldId id="346" r:id="rId52"/>
    <p:sldId id="347" r:id="rId53"/>
    <p:sldId id="348" r:id="rId54"/>
    <p:sldId id="303" r:id="rId55"/>
    <p:sldId id="304" r:id="rId56"/>
    <p:sldId id="305" r:id="rId57"/>
    <p:sldId id="306" r:id="rId58"/>
    <p:sldId id="314" r:id="rId59"/>
    <p:sldId id="316" r:id="rId60"/>
    <p:sldId id="315" r:id="rId61"/>
    <p:sldId id="351" r:id="rId62"/>
    <p:sldId id="326" r:id="rId63"/>
    <p:sldId id="352" r:id="rId64"/>
    <p:sldId id="310" r:id="rId65"/>
    <p:sldId id="269" r:id="rId66"/>
    <p:sldId id="311" r:id="rId6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FE456B-418F-46C7-826A-147E4F269CB3}" v="1" dt="2021-10-29T10:08:14.4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8555" autoAdjust="0"/>
  </p:normalViewPr>
  <p:slideViewPr>
    <p:cSldViewPr>
      <p:cViewPr varScale="1">
        <p:scale>
          <a:sx n="70" d="100"/>
          <a:sy n="70" d="100"/>
        </p:scale>
        <p:origin x="1180" y="68"/>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1890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microsoft.com/office/2015/10/relationships/revisionInfo" Target="revisionInfo.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 userId="acfce3dd-66c2-4b6d-8e85-a3a71175ae38" providerId="ADAL" clId="{17FE456B-418F-46C7-826A-147E4F269CB3}"/>
    <pc:docChg chg="custSel addSld modSld">
      <pc:chgData name="Simon" userId="acfce3dd-66c2-4b6d-8e85-a3a71175ae38" providerId="ADAL" clId="{17FE456B-418F-46C7-826A-147E4F269CB3}" dt="2021-10-29T10:38:06.174" v="1727" actId="20577"/>
      <pc:docMkLst>
        <pc:docMk/>
      </pc:docMkLst>
      <pc:sldChg chg="modSp new mod">
        <pc:chgData name="Simon" userId="acfce3dd-66c2-4b6d-8e85-a3a71175ae38" providerId="ADAL" clId="{17FE456B-418F-46C7-826A-147E4F269CB3}" dt="2021-10-29T10:38:06.174" v="1727" actId="20577"/>
        <pc:sldMkLst>
          <pc:docMk/>
          <pc:sldMk cId="3253088975" sldId="353"/>
        </pc:sldMkLst>
        <pc:spChg chg="mod">
          <ac:chgData name="Simon" userId="acfce3dd-66c2-4b6d-8e85-a3a71175ae38" providerId="ADAL" clId="{17FE456B-418F-46C7-826A-147E4F269CB3}" dt="2021-10-29T10:00:39.546" v="57" actId="20577"/>
          <ac:spMkLst>
            <pc:docMk/>
            <pc:sldMk cId="3253088975" sldId="353"/>
            <ac:spMk id="2" creationId="{303A80C4-FBBC-4F91-B20B-50790A40BD54}"/>
          </ac:spMkLst>
        </pc:spChg>
        <pc:spChg chg="mod">
          <ac:chgData name="Simon" userId="acfce3dd-66c2-4b6d-8e85-a3a71175ae38" providerId="ADAL" clId="{17FE456B-418F-46C7-826A-147E4F269CB3}" dt="2021-10-29T10:38:06.174" v="1727" actId="20577"/>
          <ac:spMkLst>
            <pc:docMk/>
            <pc:sldMk cId="3253088975" sldId="353"/>
            <ac:spMk id="3" creationId="{F65C7061-24AE-4BE1-A043-8FBFB94255AA}"/>
          </ac:spMkLst>
        </pc:spChg>
      </pc:sldChg>
      <pc:sldChg chg="modSp add mod">
        <pc:chgData name="Simon" userId="acfce3dd-66c2-4b6d-8e85-a3a71175ae38" providerId="ADAL" clId="{17FE456B-418F-46C7-826A-147E4F269CB3}" dt="2021-10-29T10:13:54.771" v="1578" actId="20577"/>
        <pc:sldMkLst>
          <pc:docMk/>
          <pc:sldMk cId="1396218486" sldId="354"/>
        </pc:sldMkLst>
        <pc:spChg chg="mod">
          <ac:chgData name="Simon" userId="acfce3dd-66c2-4b6d-8e85-a3a71175ae38" providerId="ADAL" clId="{17FE456B-418F-46C7-826A-147E4F269CB3}" dt="2021-10-29T10:13:54.771" v="1578" actId="20577"/>
          <ac:spMkLst>
            <pc:docMk/>
            <pc:sldMk cId="1396218486" sldId="354"/>
            <ac:spMk id="3" creationId="{F65C7061-24AE-4BE1-A043-8FBFB94255AA}"/>
          </ac:spMkLst>
        </pc:spChg>
      </pc:sldChg>
    </pc:docChg>
  </pc:docChgLst>
  <pc:docChgLst>
    <pc:chgData name="Simon" userId="acfce3dd-66c2-4b6d-8e85-a3a71175ae38" providerId="ADAL" clId="{1FA4691D-EA7F-4A34-9A9E-83E33C0380B9}"/>
    <pc:docChg chg="undo custSel addSld delSld modSld sldOrd">
      <pc:chgData name="Simon" userId="acfce3dd-66c2-4b6d-8e85-a3a71175ae38" providerId="ADAL" clId="{1FA4691D-EA7F-4A34-9A9E-83E33C0380B9}" dt="2020-11-30T11:09:44.825" v="1724" actId="20577"/>
      <pc:docMkLst>
        <pc:docMk/>
      </pc:docMkLst>
      <pc:sldChg chg="modSp mod">
        <pc:chgData name="Simon" userId="acfce3dd-66c2-4b6d-8e85-a3a71175ae38" providerId="ADAL" clId="{1FA4691D-EA7F-4A34-9A9E-83E33C0380B9}" dt="2020-11-16T07:30:58.161" v="297" actId="20577"/>
        <pc:sldMkLst>
          <pc:docMk/>
          <pc:sldMk cId="1617049991" sldId="291"/>
        </pc:sldMkLst>
        <pc:spChg chg="mod">
          <ac:chgData name="Simon" userId="acfce3dd-66c2-4b6d-8e85-a3a71175ae38" providerId="ADAL" clId="{1FA4691D-EA7F-4A34-9A9E-83E33C0380B9}" dt="2020-11-16T07:30:58.161" v="297" actId="20577"/>
          <ac:spMkLst>
            <pc:docMk/>
            <pc:sldMk cId="1617049991" sldId="291"/>
            <ac:spMk id="3" creationId="{00000000-0000-0000-0000-000000000000}"/>
          </ac:spMkLst>
        </pc:spChg>
      </pc:sldChg>
      <pc:sldChg chg="addSp modSp mod">
        <pc:chgData name="Simon" userId="acfce3dd-66c2-4b6d-8e85-a3a71175ae38" providerId="ADAL" clId="{1FA4691D-EA7F-4A34-9A9E-83E33C0380B9}" dt="2020-11-16T07:50:34.482" v="656" actId="1076"/>
        <pc:sldMkLst>
          <pc:docMk/>
          <pc:sldMk cId="221308324" sldId="302"/>
        </pc:sldMkLst>
        <pc:spChg chg="add mod">
          <ac:chgData name="Simon" userId="acfce3dd-66c2-4b6d-8e85-a3a71175ae38" providerId="ADAL" clId="{1FA4691D-EA7F-4A34-9A9E-83E33C0380B9}" dt="2020-11-16T07:50:26.171" v="655" actId="692"/>
          <ac:spMkLst>
            <pc:docMk/>
            <pc:sldMk cId="221308324" sldId="302"/>
            <ac:spMk id="3" creationId="{71BE4B7B-27E8-4F66-93E4-2F1A58E37B6F}"/>
          </ac:spMkLst>
        </pc:spChg>
        <pc:picChg chg="mod">
          <ac:chgData name="Simon" userId="acfce3dd-66c2-4b6d-8e85-a3a71175ae38" providerId="ADAL" clId="{1FA4691D-EA7F-4A34-9A9E-83E33C0380B9}" dt="2020-11-16T07:50:34.482" v="656" actId="1076"/>
          <ac:picMkLst>
            <pc:docMk/>
            <pc:sldMk cId="221308324" sldId="302"/>
            <ac:picMk id="84994" creationId="{00000000-0000-0000-0000-000000000000}"/>
          </ac:picMkLst>
        </pc:picChg>
        <pc:picChg chg="mod">
          <ac:chgData name="Simon" userId="acfce3dd-66c2-4b6d-8e85-a3a71175ae38" providerId="ADAL" clId="{1FA4691D-EA7F-4A34-9A9E-83E33C0380B9}" dt="2020-11-16T07:49:41.810" v="648" actId="1076"/>
          <ac:picMkLst>
            <pc:docMk/>
            <pc:sldMk cId="221308324" sldId="302"/>
            <ac:picMk id="84995" creationId="{00000000-0000-0000-0000-000000000000}"/>
          </ac:picMkLst>
        </pc:picChg>
        <pc:picChg chg="mod">
          <ac:chgData name="Simon" userId="acfce3dd-66c2-4b6d-8e85-a3a71175ae38" providerId="ADAL" clId="{1FA4691D-EA7F-4A34-9A9E-83E33C0380B9}" dt="2020-11-16T07:49:33.871" v="645" actId="1076"/>
          <ac:picMkLst>
            <pc:docMk/>
            <pc:sldMk cId="221308324" sldId="302"/>
            <ac:picMk id="84996" creationId="{00000000-0000-0000-0000-000000000000}"/>
          </ac:picMkLst>
        </pc:picChg>
      </pc:sldChg>
      <pc:sldChg chg="modSp mod">
        <pc:chgData name="Simon" userId="acfce3dd-66c2-4b6d-8e85-a3a71175ae38" providerId="ADAL" clId="{1FA4691D-EA7F-4A34-9A9E-83E33C0380B9}" dt="2020-11-16T08:11:32.089" v="1536" actId="1076"/>
        <pc:sldMkLst>
          <pc:docMk/>
          <pc:sldMk cId="8934998" sldId="311"/>
        </pc:sldMkLst>
        <pc:spChg chg="mod">
          <ac:chgData name="Simon" userId="acfce3dd-66c2-4b6d-8e85-a3a71175ae38" providerId="ADAL" clId="{1FA4691D-EA7F-4A34-9A9E-83E33C0380B9}" dt="2020-11-16T08:11:32.089" v="1536" actId="1076"/>
          <ac:spMkLst>
            <pc:docMk/>
            <pc:sldMk cId="8934998" sldId="311"/>
            <ac:spMk id="5" creationId="{00000000-0000-0000-0000-000000000000}"/>
          </ac:spMkLst>
        </pc:spChg>
        <pc:spChg chg="mod">
          <ac:chgData name="Simon" userId="acfce3dd-66c2-4b6d-8e85-a3a71175ae38" providerId="ADAL" clId="{1FA4691D-EA7F-4A34-9A9E-83E33C0380B9}" dt="2020-11-16T08:11:28.711" v="1535" actId="1076"/>
          <ac:spMkLst>
            <pc:docMk/>
            <pc:sldMk cId="8934998" sldId="311"/>
            <ac:spMk id="6" creationId="{00000000-0000-0000-0000-000000000000}"/>
          </ac:spMkLst>
        </pc:spChg>
      </pc:sldChg>
      <pc:sldChg chg="delSp mod">
        <pc:chgData name="Simon" userId="acfce3dd-66c2-4b6d-8e85-a3a71175ae38" providerId="ADAL" clId="{1FA4691D-EA7F-4A34-9A9E-83E33C0380B9}" dt="2020-11-16T08:12:43.261" v="1538" actId="21"/>
        <pc:sldMkLst>
          <pc:docMk/>
          <pc:sldMk cId="1013064732" sldId="315"/>
        </pc:sldMkLst>
        <pc:graphicFrameChg chg="del">
          <ac:chgData name="Simon" userId="acfce3dd-66c2-4b6d-8e85-a3a71175ae38" providerId="ADAL" clId="{1FA4691D-EA7F-4A34-9A9E-83E33C0380B9}" dt="2020-11-16T08:12:43.261" v="1538" actId="21"/>
          <ac:graphicFrameMkLst>
            <pc:docMk/>
            <pc:sldMk cId="1013064732" sldId="315"/>
            <ac:graphicFrameMk id="3" creationId="{46685E8A-0E0F-4826-B05A-52169E49B5B5}"/>
          </ac:graphicFrameMkLst>
        </pc:graphicFrameChg>
      </pc:sldChg>
      <pc:sldChg chg="modSp mod">
        <pc:chgData name="Simon" userId="acfce3dd-66c2-4b6d-8e85-a3a71175ae38" providerId="ADAL" clId="{1FA4691D-EA7F-4A34-9A9E-83E33C0380B9}" dt="2020-11-16T07:33:04.061" v="470" actId="20577"/>
        <pc:sldMkLst>
          <pc:docMk/>
          <pc:sldMk cId="334848915" sldId="318"/>
        </pc:sldMkLst>
        <pc:spChg chg="mod">
          <ac:chgData name="Simon" userId="acfce3dd-66c2-4b6d-8e85-a3a71175ae38" providerId="ADAL" clId="{1FA4691D-EA7F-4A34-9A9E-83E33C0380B9}" dt="2020-11-16T07:33:04.061" v="470" actId="20577"/>
          <ac:spMkLst>
            <pc:docMk/>
            <pc:sldMk cId="334848915" sldId="318"/>
            <ac:spMk id="3" creationId="{00000000-0000-0000-0000-000000000000}"/>
          </ac:spMkLst>
        </pc:spChg>
      </pc:sldChg>
      <pc:sldChg chg="modSp add mod">
        <pc:chgData name="Simon" userId="acfce3dd-66c2-4b6d-8e85-a3a71175ae38" providerId="ADAL" clId="{1FA4691D-EA7F-4A34-9A9E-83E33C0380B9}" dt="2020-11-16T07:28:16.783" v="83" actId="20577"/>
        <pc:sldMkLst>
          <pc:docMk/>
          <pc:sldMk cId="1001065499" sldId="329"/>
        </pc:sldMkLst>
        <pc:spChg chg="mod">
          <ac:chgData name="Simon" userId="acfce3dd-66c2-4b6d-8e85-a3a71175ae38" providerId="ADAL" clId="{1FA4691D-EA7F-4A34-9A9E-83E33C0380B9}" dt="2020-11-16T07:28:16.783" v="83" actId="20577"/>
          <ac:spMkLst>
            <pc:docMk/>
            <pc:sldMk cId="1001065499" sldId="329"/>
            <ac:spMk id="3" creationId="{00000000-0000-0000-0000-000000000000}"/>
          </ac:spMkLst>
        </pc:spChg>
      </pc:sldChg>
      <pc:sldChg chg="del">
        <pc:chgData name="Simon" userId="acfce3dd-66c2-4b6d-8e85-a3a71175ae38" providerId="ADAL" clId="{1FA4691D-EA7F-4A34-9A9E-83E33C0380B9}" dt="2020-11-16T07:26:03.244" v="0" actId="2696"/>
        <pc:sldMkLst>
          <pc:docMk/>
          <pc:sldMk cId="3450903148" sldId="329"/>
        </pc:sldMkLst>
      </pc:sldChg>
      <pc:sldChg chg="addSp delSp modSp new mod ord">
        <pc:chgData name="Simon" userId="acfce3dd-66c2-4b6d-8e85-a3a71175ae38" providerId="ADAL" clId="{1FA4691D-EA7F-4A34-9A9E-83E33C0380B9}" dt="2020-11-16T07:39:07.676" v="513"/>
        <pc:sldMkLst>
          <pc:docMk/>
          <pc:sldMk cId="2367005462" sldId="340"/>
        </pc:sldMkLst>
        <pc:spChg chg="mod">
          <ac:chgData name="Simon" userId="acfce3dd-66c2-4b6d-8e85-a3a71175ae38" providerId="ADAL" clId="{1FA4691D-EA7F-4A34-9A9E-83E33C0380B9}" dt="2020-11-16T07:34:23.570" v="503" actId="20577"/>
          <ac:spMkLst>
            <pc:docMk/>
            <pc:sldMk cId="2367005462" sldId="340"/>
            <ac:spMk id="2" creationId="{0D835DD2-A779-4845-82E5-C923BD8DD39A}"/>
          </ac:spMkLst>
        </pc:spChg>
        <pc:spChg chg="del">
          <ac:chgData name="Simon" userId="acfce3dd-66c2-4b6d-8e85-a3a71175ae38" providerId="ADAL" clId="{1FA4691D-EA7F-4A34-9A9E-83E33C0380B9}" dt="2020-11-16T07:37:33.957" v="504" actId="22"/>
          <ac:spMkLst>
            <pc:docMk/>
            <pc:sldMk cId="2367005462" sldId="340"/>
            <ac:spMk id="3" creationId="{20EE6C22-D86E-496E-8840-C84A668A0C96}"/>
          </ac:spMkLst>
        </pc:spChg>
        <pc:picChg chg="add mod ord">
          <ac:chgData name="Simon" userId="acfce3dd-66c2-4b6d-8e85-a3a71175ae38" providerId="ADAL" clId="{1FA4691D-EA7F-4A34-9A9E-83E33C0380B9}" dt="2020-11-16T07:38:24.562" v="511" actId="1076"/>
          <ac:picMkLst>
            <pc:docMk/>
            <pc:sldMk cId="2367005462" sldId="340"/>
            <ac:picMk id="5" creationId="{FB2190D9-0710-4166-81E0-43EC59495A1B}"/>
          </ac:picMkLst>
        </pc:picChg>
        <pc:picChg chg="add mod">
          <ac:chgData name="Simon" userId="acfce3dd-66c2-4b6d-8e85-a3a71175ae38" providerId="ADAL" clId="{1FA4691D-EA7F-4A34-9A9E-83E33C0380B9}" dt="2020-11-16T07:38:20.551" v="510" actId="1076"/>
          <ac:picMkLst>
            <pc:docMk/>
            <pc:sldMk cId="2367005462" sldId="340"/>
            <ac:picMk id="7" creationId="{0D146667-9204-4130-8430-1B6D17495765}"/>
          </ac:picMkLst>
        </pc:picChg>
      </pc:sldChg>
      <pc:sldChg chg="addSp delSp modSp new mod">
        <pc:chgData name="Simon" userId="acfce3dd-66c2-4b6d-8e85-a3a71175ae38" providerId="ADAL" clId="{1FA4691D-EA7F-4A34-9A9E-83E33C0380B9}" dt="2020-11-16T07:41:01.818" v="553" actId="20577"/>
        <pc:sldMkLst>
          <pc:docMk/>
          <pc:sldMk cId="3402289922" sldId="342"/>
        </pc:sldMkLst>
        <pc:spChg chg="mod">
          <ac:chgData name="Simon" userId="acfce3dd-66c2-4b6d-8e85-a3a71175ae38" providerId="ADAL" clId="{1FA4691D-EA7F-4A34-9A9E-83E33C0380B9}" dt="2020-11-16T07:41:01.818" v="553" actId="20577"/>
          <ac:spMkLst>
            <pc:docMk/>
            <pc:sldMk cId="3402289922" sldId="342"/>
            <ac:spMk id="2" creationId="{AE2FDFCD-AA59-4AE3-A2F9-4FEE36AC9BDF}"/>
          </ac:spMkLst>
        </pc:spChg>
        <pc:spChg chg="del">
          <ac:chgData name="Simon" userId="acfce3dd-66c2-4b6d-8e85-a3a71175ae38" providerId="ADAL" clId="{1FA4691D-EA7F-4A34-9A9E-83E33C0380B9}" dt="2020-11-16T07:40:30.519" v="515" actId="22"/>
          <ac:spMkLst>
            <pc:docMk/>
            <pc:sldMk cId="3402289922" sldId="342"/>
            <ac:spMk id="3" creationId="{F530FC89-1EB9-4070-8BA2-64143F3A8F4C}"/>
          </ac:spMkLst>
        </pc:spChg>
        <pc:picChg chg="add mod ord">
          <ac:chgData name="Simon" userId="acfce3dd-66c2-4b6d-8e85-a3a71175ae38" providerId="ADAL" clId="{1FA4691D-EA7F-4A34-9A9E-83E33C0380B9}" dt="2020-11-16T07:40:38.112" v="517" actId="14100"/>
          <ac:picMkLst>
            <pc:docMk/>
            <pc:sldMk cId="3402289922" sldId="342"/>
            <ac:picMk id="5" creationId="{66769666-6BD3-4F69-8EE8-6E0FA5033D04}"/>
          </ac:picMkLst>
        </pc:picChg>
      </pc:sldChg>
      <pc:sldChg chg="addSp delSp modSp new mod">
        <pc:chgData name="Simon" userId="acfce3dd-66c2-4b6d-8e85-a3a71175ae38" providerId="ADAL" clId="{1FA4691D-EA7F-4A34-9A9E-83E33C0380B9}" dt="2020-11-16T07:43:28.124" v="606" actId="1076"/>
        <pc:sldMkLst>
          <pc:docMk/>
          <pc:sldMk cId="1560075804" sldId="343"/>
        </pc:sldMkLst>
        <pc:spChg chg="mod">
          <ac:chgData name="Simon" userId="acfce3dd-66c2-4b6d-8e85-a3a71175ae38" providerId="ADAL" clId="{1FA4691D-EA7F-4A34-9A9E-83E33C0380B9}" dt="2020-11-16T07:43:18.121" v="605" actId="1076"/>
          <ac:spMkLst>
            <pc:docMk/>
            <pc:sldMk cId="1560075804" sldId="343"/>
            <ac:spMk id="2" creationId="{839AD66C-C68E-4433-A2DE-3338467E4477}"/>
          </ac:spMkLst>
        </pc:spChg>
        <pc:spChg chg="del">
          <ac:chgData name="Simon" userId="acfce3dd-66c2-4b6d-8e85-a3a71175ae38" providerId="ADAL" clId="{1FA4691D-EA7F-4A34-9A9E-83E33C0380B9}" dt="2020-11-16T07:42:11.536" v="555" actId="22"/>
          <ac:spMkLst>
            <pc:docMk/>
            <pc:sldMk cId="1560075804" sldId="343"/>
            <ac:spMk id="3" creationId="{AE00FFFA-D0F0-4CBA-973C-2C8C7A67C6FB}"/>
          </ac:spMkLst>
        </pc:spChg>
        <pc:picChg chg="add mod ord">
          <ac:chgData name="Simon" userId="acfce3dd-66c2-4b6d-8e85-a3a71175ae38" providerId="ADAL" clId="{1FA4691D-EA7F-4A34-9A9E-83E33C0380B9}" dt="2020-11-16T07:43:28.124" v="606" actId="1076"/>
          <ac:picMkLst>
            <pc:docMk/>
            <pc:sldMk cId="1560075804" sldId="343"/>
            <ac:picMk id="5" creationId="{69927130-1FB9-42E4-B14A-7B18EF3A1229}"/>
          </ac:picMkLst>
        </pc:picChg>
        <pc:picChg chg="add mod">
          <ac:chgData name="Simon" userId="acfce3dd-66c2-4b6d-8e85-a3a71175ae38" providerId="ADAL" clId="{1FA4691D-EA7F-4A34-9A9E-83E33C0380B9}" dt="2020-11-16T07:43:13.742" v="604" actId="1076"/>
          <ac:picMkLst>
            <pc:docMk/>
            <pc:sldMk cId="1560075804" sldId="343"/>
            <ac:picMk id="7" creationId="{EBB69172-6D9C-4617-8D7B-99D920EBE04F}"/>
          </ac:picMkLst>
        </pc:picChg>
      </pc:sldChg>
      <pc:sldChg chg="addSp delSp modSp new mod">
        <pc:chgData name="Simon" userId="acfce3dd-66c2-4b6d-8e85-a3a71175ae38" providerId="ADAL" clId="{1FA4691D-EA7F-4A34-9A9E-83E33C0380B9}" dt="2020-11-16T07:47:16.747" v="644" actId="20577"/>
        <pc:sldMkLst>
          <pc:docMk/>
          <pc:sldMk cId="3857718753" sldId="344"/>
        </pc:sldMkLst>
        <pc:spChg chg="mod">
          <ac:chgData name="Simon" userId="acfce3dd-66c2-4b6d-8e85-a3a71175ae38" providerId="ADAL" clId="{1FA4691D-EA7F-4A34-9A9E-83E33C0380B9}" dt="2020-11-16T07:47:16.747" v="644" actId="20577"/>
          <ac:spMkLst>
            <pc:docMk/>
            <pc:sldMk cId="3857718753" sldId="344"/>
            <ac:spMk id="2" creationId="{0DD7A5BF-9139-43B6-B01D-CD7F4A10E3C9}"/>
          </ac:spMkLst>
        </pc:spChg>
        <pc:spChg chg="del">
          <ac:chgData name="Simon" userId="acfce3dd-66c2-4b6d-8e85-a3a71175ae38" providerId="ADAL" clId="{1FA4691D-EA7F-4A34-9A9E-83E33C0380B9}" dt="2020-11-16T07:45:43.840" v="608" actId="22"/>
          <ac:spMkLst>
            <pc:docMk/>
            <pc:sldMk cId="3857718753" sldId="344"/>
            <ac:spMk id="3" creationId="{2E540522-7B69-4E01-B863-9804DBD92A24}"/>
          </ac:spMkLst>
        </pc:spChg>
        <pc:picChg chg="add mod ord">
          <ac:chgData name="Simon" userId="acfce3dd-66c2-4b6d-8e85-a3a71175ae38" providerId="ADAL" clId="{1FA4691D-EA7F-4A34-9A9E-83E33C0380B9}" dt="2020-11-16T07:45:58.534" v="613" actId="14100"/>
          <ac:picMkLst>
            <pc:docMk/>
            <pc:sldMk cId="3857718753" sldId="344"/>
            <ac:picMk id="5" creationId="{0BAF2EBB-3DCC-4E28-BD2D-335682285E84}"/>
          </ac:picMkLst>
        </pc:picChg>
      </pc:sldChg>
      <pc:sldChg chg="addSp delSp modSp new mod">
        <pc:chgData name="Simon" userId="acfce3dd-66c2-4b6d-8e85-a3a71175ae38" providerId="ADAL" clId="{1FA4691D-EA7F-4A34-9A9E-83E33C0380B9}" dt="2020-11-16T07:47:10.051" v="636" actId="20577"/>
        <pc:sldMkLst>
          <pc:docMk/>
          <pc:sldMk cId="1150484300" sldId="345"/>
        </pc:sldMkLst>
        <pc:spChg chg="mod">
          <ac:chgData name="Simon" userId="acfce3dd-66c2-4b6d-8e85-a3a71175ae38" providerId="ADAL" clId="{1FA4691D-EA7F-4A34-9A9E-83E33C0380B9}" dt="2020-11-16T07:47:10.051" v="636" actId="20577"/>
          <ac:spMkLst>
            <pc:docMk/>
            <pc:sldMk cId="1150484300" sldId="345"/>
            <ac:spMk id="2" creationId="{24EF0ADA-631C-4B0C-AB68-9BC2D7D44DBF}"/>
          </ac:spMkLst>
        </pc:spChg>
        <pc:spChg chg="del">
          <ac:chgData name="Simon" userId="acfce3dd-66c2-4b6d-8e85-a3a71175ae38" providerId="ADAL" clId="{1FA4691D-EA7F-4A34-9A9E-83E33C0380B9}" dt="2020-11-16T07:46:36.222" v="615" actId="22"/>
          <ac:spMkLst>
            <pc:docMk/>
            <pc:sldMk cId="1150484300" sldId="345"/>
            <ac:spMk id="3" creationId="{D670D1F8-07B5-4671-8196-3DC45740B370}"/>
          </ac:spMkLst>
        </pc:spChg>
        <pc:picChg chg="add mod ord">
          <ac:chgData name="Simon" userId="acfce3dd-66c2-4b6d-8e85-a3a71175ae38" providerId="ADAL" clId="{1FA4691D-EA7F-4A34-9A9E-83E33C0380B9}" dt="2020-11-16T07:47:00.137" v="622" actId="14100"/>
          <ac:picMkLst>
            <pc:docMk/>
            <pc:sldMk cId="1150484300" sldId="345"/>
            <ac:picMk id="5" creationId="{83E91AEA-727F-4658-A688-B6ABDBC39BFB}"/>
          </ac:picMkLst>
        </pc:picChg>
      </pc:sldChg>
      <pc:sldChg chg="modSp new mod">
        <pc:chgData name="Simon" userId="acfce3dd-66c2-4b6d-8e85-a3a71175ae38" providerId="ADAL" clId="{1FA4691D-EA7F-4A34-9A9E-83E33C0380B9}" dt="2020-11-16T07:56:31.562" v="1259" actId="27636"/>
        <pc:sldMkLst>
          <pc:docMk/>
          <pc:sldMk cId="1734428763" sldId="346"/>
        </pc:sldMkLst>
        <pc:spChg chg="mod">
          <ac:chgData name="Simon" userId="acfce3dd-66c2-4b6d-8e85-a3a71175ae38" providerId="ADAL" clId="{1FA4691D-EA7F-4A34-9A9E-83E33C0380B9}" dt="2020-11-16T07:51:07.214" v="672" actId="14100"/>
          <ac:spMkLst>
            <pc:docMk/>
            <pc:sldMk cId="1734428763" sldId="346"/>
            <ac:spMk id="2" creationId="{8CB3D9AA-353B-4B84-8AF9-AF20F2F1C67F}"/>
          </ac:spMkLst>
        </pc:spChg>
        <pc:spChg chg="mod">
          <ac:chgData name="Simon" userId="acfce3dd-66c2-4b6d-8e85-a3a71175ae38" providerId="ADAL" clId="{1FA4691D-EA7F-4A34-9A9E-83E33C0380B9}" dt="2020-11-16T07:56:31.562" v="1259" actId="27636"/>
          <ac:spMkLst>
            <pc:docMk/>
            <pc:sldMk cId="1734428763" sldId="346"/>
            <ac:spMk id="3" creationId="{3E68C59F-CAEE-4999-97DE-0B5DBC742628}"/>
          </ac:spMkLst>
        </pc:spChg>
      </pc:sldChg>
      <pc:sldChg chg="addSp delSp modSp new mod">
        <pc:chgData name="Simon" userId="acfce3dd-66c2-4b6d-8e85-a3a71175ae38" providerId="ADAL" clId="{1FA4691D-EA7F-4A34-9A9E-83E33C0380B9}" dt="2020-11-16T07:59:12.066" v="1281" actId="14100"/>
        <pc:sldMkLst>
          <pc:docMk/>
          <pc:sldMk cId="3912681728" sldId="347"/>
        </pc:sldMkLst>
        <pc:spChg chg="mod">
          <ac:chgData name="Simon" userId="acfce3dd-66c2-4b6d-8e85-a3a71175ae38" providerId="ADAL" clId="{1FA4691D-EA7F-4A34-9A9E-83E33C0380B9}" dt="2020-11-16T07:58:22.952" v="1277" actId="14100"/>
          <ac:spMkLst>
            <pc:docMk/>
            <pc:sldMk cId="3912681728" sldId="347"/>
            <ac:spMk id="2" creationId="{DFC32B21-5097-4BD8-9045-5C9979AD2A5D}"/>
          </ac:spMkLst>
        </pc:spChg>
        <pc:spChg chg="del">
          <ac:chgData name="Simon" userId="acfce3dd-66c2-4b6d-8e85-a3a71175ae38" providerId="ADAL" clId="{1FA4691D-EA7F-4A34-9A9E-83E33C0380B9}" dt="2020-11-16T07:58:12.870" v="1260" actId="22"/>
          <ac:spMkLst>
            <pc:docMk/>
            <pc:sldMk cId="3912681728" sldId="347"/>
            <ac:spMk id="3" creationId="{A0A996A4-81F8-489E-9F0F-7EACEE0C65C6}"/>
          </ac:spMkLst>
        </pc:spChg>
        <pc:picChg chg="add mod ord">
          <ac:chgData name="Simon" userId="acfce3dd-66c2-4b6d-8e85-a3a71175ae38" providerId="ADAL" clId="{1FA4691D-EA7F-4A34-9A9E-83E33C0380B9}" dt="2020-11-16T07:59:12.066" v="1281" actId="14100"/>
          <ac:picMkLst>
            <pc:docMk/>
            <pc:sldMk cId="3912681728" sldId="347"/>
            <ac:picMk id="5" creationId="{BEF906CB-6DE6-4D65-B5C2-B92135F1561E}"/>
          </ac:picMkLst>
        </pc:picChg>
        <pc:picChg chg="add mod">
          <ac:chgData name="Simon" userId="acfce3dd-66c2-4b6d-8e85-a3a71175ae38" providerId="ADAL" clId="{1FA4691D-EA7F-4A34-9A9E-83E33C0380B9}" dt="2020-11-16T07:59:02.129" v="1279" actId="1076"/>
          <ac:picMkLst>
            <pc:docMk/>
            <pc:sldMk cId="3912681728" sldId="347"/>
            <ac:picMk id="7" creationId="{1CB16F39-62ED-4629-B875-071B2C2312D1}"/>
          </ac:picMkLst>
        </pc:picChg>
      </pc:sldChg>
      <pc:sldChg chg="addSp delSp modSp add mod">
        <pc:chgData name="Simon" userId="acfce3dd-66c2-4b6d-8e85-a3a71175ae38" providerId="ADAL" clId="{1FA4691D-EA7F-4A34-9A9E-83E33C0380B9}" dt="2020-11-16T08:00:28.373" v="1290" actId="14100"/>
        <pc:sldMkLst>
          <pc:docMk/>
          <pc:sldMk cId="4000536884" sldId="348"/>
        </pc:sldMkLst>
        <pc:spChg chg="mod">
          <ac:chgData name="Simon" userId="acfce3dd-66c2-4b6d-8e85-a3a71175ae38" providerId="ADAL" clId="{1FA4691D-EA7F-4A34-9A9E-83E33C0380B9}" dt="2020-11-16T08:00:18.918" v="1287" actId="1076"/>
          <ac:spMkLst>
            <pc:docMk/>
            <pc:sldMk cId="4000536884" sldId="348"/>
            <ac:spMk id="2" creationId="{DFC32B21-5097-4BD8-9045-5C9979AD2A5D}"/>
          </ac:spMkLst>
        </pc:spChg>
        <pc:spChg chg="add del mod">
          <ac:chgData name="Simon" userId="acfce3dd-66c2-4b6d-8e85-a3a71175ae38" providerId="ADAL" clId="{1FA4691D-EA7F-4A34-9A9E-83E33C0380B9}" dt="2020-11-16T08:00:05.202" v="1284" actId="22"/>
          <ac:spMkLst>
            <pc:docMk/>
            <pc:sldMk cId="4000536884" sldId="348"/>
            <ac:spMk id="4" creationId="{916A23F9-FD33-444A-BD24-E09E91F5AF16}"/>
          </ac:spMkLst>
        </pc:spChg>
        <pc:picChg chg="del">
          <ac:chgData name="Simon" userId="acfce3dd-66c2-4b6d-8e85-a3a71175ae38" providerId="ADAL" clId="{1FA4691D-EA7F-4A34-9A9E-83E33C0380B9}" dt="2020-11-16T07:59:28.610" v="1283" actId="478"/>
          <ac:picMkLst>
            <pc:docMk/>
            <pc:sldMk cId="4000536884" sldId="348"/>
            <ac:picMk id="5" creationId="{BEF906CB-6DE6-4D65-B5C2-B92135F1561E}"/>
          </ac:picMkLst>
        </pc:picChg>
        <pc:picChg chg="mod">
          <ac:chgData name="Simon" userId="acfce3dd-66c2-4b6d-8e85-a3a71175ae38" providerId="ADAL" clId="{1FA4691D-EA7F-4A34-9A9E-83E33C0380B9}" dt="2020-11-16T08:00:22.558" v="1289" actId="1076"/>
          <ac:picMkLst>
            <pc:docMk/>
            <pc:sldMk cId="4000536884" sldId="348"/>
            <ac:picMk id="7" creationId="{1CB16F39-62ED-4629-B875-071B2C2312D1}"/>
          </ac:picMkLst>
        </pc:picChg>
        <pc:picChg chg="add mod ord">
          <ac:chgData name="Simon" userId="acfce3dd-66c2-4b6d-8e85-a3a71175ae38" providerId="ADAL" clId="{1FA4691D-EA7F-4A34-9A9E-83E33C0380B9}" dt="2020-11-16T08:00:28.373" v="1290" actId="14100"/>
          <ac:picMkLst>
            <pc:docMk/>
            <pc:sldMk cId="4000536884" sldId="348"/>
            <ac:picMk id="8" creationId="{2CECDA98-C660-4E20-AAB2-7BBD4E06FB77}"/>
          </ac:picMkLst>
        </pc:picChg>
      </pc:sldChg>
      <pc:sldChg chg="addSp delSp modSp new mod ord">
        <pc:chgData name="Simon" userId="acfce3dd-66c2-4b6d-8e85-a3a71175ae38" providerId="ADAL" clId="{1FA4691D-EA7F-4A34-9A9E-83E33C0380B9}" dt="2020-11-16T08:08:26.531" v="1385"/>
        <pc:sldMkLst>
          <pc:docMk/>
          <pc:sldMk cId="4250244184" sldId="349"/>
        </pc:sldMkLst>
        <pc:spChg chg="mod">
          <ac:chgData name="Simon" userId="acfce3dd-66c2-4b6d-8e85-a3a71175ae38" providerId="ADAL" clId="{1FA4691D-EA7F-4A34-9A9E-83E33C0380B9}" dt="2020-11-16T08:06:36.218" v="1367" actId="1076"/>
          <ac:spMkLst>
            <pc:docMk/>
            <pc:sldMk cId="4250244184" sldId="349"/>
            <ac:spMk id="2" creationId="{34963C0C-DD16-4F9D-9D39-BBE2891E6B26}"/>
          </ac:spMkLst>
        </pc:spChg>
        <pc:spChg chg="del">
          <ac:chgData name="Simon" userId="acfce3dd-66c2-4b6d-8e85-a3a71175ae38" providerId="ADAL" clId="{1FA4691D-EA7F-4A34-9A9E-83E33C0380B9}" dt="2020-11-16T08:04:07.617" v="1292" actId="22"/>
          <ac:spMkLst>
            <pc:docMk/>
            <pc:sldMk cId="4250244184" sldId="349"/>
            <ac:spMk id="3" creationId="{19673FE3-C977-484C-B254-8391C966DD3F}"/>
          </ac:spMkLst>
        </pc:spChg>
        <pc:picChg chg="add mod ord">
          <ac:chgData name="Simon" userId="acfce3dd-66c2-4b6d-8e85-a3a71175ae38" providerId="ADAL" clId="{1FA4691D-EA7F-4A34-9A9E-83E33C0380B9}" dt="2020-11-16T08:06:32.429" v="1366" actId="1076"/>
          <ac:picMkLst>
            <pc:docMk/>
            <pc:sldMk cId="4250244184" sldId="349"/>
            <ac:picMk id="5" creationId="{12985F23-9616-4FED-955E-6F3C56D03712}"/>
          </ac:picMkLst>
        </pc:picChg>
        <pc:picChg chg="add del mod">
          <ac:chgData name="Simon" userId="acfce3dd-66c2-4b6d-8e85-a3a71175ae38" providerId="ADAL" clId="{1FA4691D-EA7F-4A34-9A9E-83E33C0380B9}" dt="2020-11-16T08:06:23.205" v="1364" actId="478"/>
          <ac:picMkLst>
            <pc:docMk/>
            <pc:sldMk cId="4250244184" sldId="349"/>
            <ac:picMk id="7" creationId="{139109A2-3C40-4D30-A6A3-907F1E398B50}"/>
          </ac:picMkLst>
        </pc:picChg>
        <pc:picChg chg="add del mod">
          <ac:chgData name="Simon" userId="acfce3dd-66c2-4b6d-8e85-a3a71175ae38" providerId="ADAL" clId="{1FA4691D-EA7F-4A34-9A9E-83E33C0380B9}" dt="2020-11-16T08:06:20.983" v="1362" actId="478"/>
          <ac:picMkLst>
            <pc:docMk/>
            <pc:sldMk cId="4250244184" sldId="349"/>
            <ac:picMk id="9" creationId="{2C9D4571-A4B7-4CB6-8A48-14CA76BE826D}"/>
          </ac:picMkLst>
        </pc:picChg>
      </pc:sldChg>
      <pc:sldChg chg="modSp add mod ord">
        <pc:chgData name="Simon" userId="acfce3dd-66c2-4b6d-8e85-a3a71175ae38" providerId="ADAL" clId="{1FA4691D-EA7F-4A34-9A9E-83E33C0380B9}" dt="2020-11-16T08:08:29.238" v="1387"/>
        <pc:sldMkLst>
          <pc:docMk/>
          <pc:sldMk cId="1557085422" sldId="350"/>
        </pc:sldMkLst>
        <pc:spChg chg="mod">
          <ac:chgData name="Simon" userId="acfce3dd-66c2-4b6d-8e85-a3a71175ae38" providerId="ADAL" clId="{1FA4691D-EA7F-4A34-9A9E-83E33C0380B9}" dt="2020-11-16T08:06:50.048" v="1371" actId="27636"/>
          <ac:spMkLst>
            <pc:docMk/>
            <pc:sldMk cId="1557085422" sldId="350"/>
            <ac:spMk id="2" creationId="{34963C0C-DD16-4F9D-9D39-BBE2891E6B26}"/>
          </ac:spMkLst>
        </pc:spChg>
        <pc:picChg chg="mod">
          <ac:chgData name="Simon" userId="acfce3dd-66c2-4b6d-8e85-a3a71175ae38" providerId="ADAL" clId="{1FA4691D-EA7F-4A34-9A9E-83E33C0380B9}" dt="2020-11-16T08:06:53.107" v="1372" actId="1076"/>
          <ac:picMkLst>
            <pc:docMk/>
            <pc:sldMk cId="1557085422" sldId="350"/>
            <ac:picMk id="5" creationId="{12985F23-9616-4FED-955E-6F3C56D03712}"/>
          </ac:picMkLst>
        </pc:picChg>
        <pc:picChg chg="mod">
          <ac:chgData name="Simon" userId="acfce3dd-66c2-4b6d-8e85-a3a71175ae38" providerId="ADAL" clId="{1FA4691D-EA7F-4A34-9A9E-83E33C0380B9}" dt="2020-11-16T08:07:25.898" v="1380" actId="14100"/>
          <ac:picMkLst>
            <pc:docMk/>
            <pc:sldMk cId="1557085422" sldId="350"/>
            <ac:picMk id="7" creationId="{139109A2-3C40-4D30-A6A3-907F1E398B50}"/>
          </ac:picMkLst>
        </pc:picChg>
        <pc:picChg chg="mod">
          <ac:chgData name="Simon" userId="acfce3dd-66c2-4b6d-8e85-a3a71175ae38" providerId="ADAL" clId="{1FA4691D-EA7F-4A34-9A9E-83E33C0380B9}" dt="2020-11-16T08:07:40.517" v="1383" actId="14100"/>
          <ac:picMkLst>
            <pc:docMk/>
            <pc:sldMk cId="1557085422" sldId="350"/>
            <ac:picMk id="9" creationId="{2C9D4571-A4B7-4CB6-8A48-14CA76BE826D}"/>
          </ac:picMkLst>
        </pc:picChg>
      </pc:sldChg>
      <pc:sldChg chg="addSp delSp modSp new mod">
        <pc:chgData name="Simon" userId="acfce3dd-66c2-4b6d-8e85-a3a71175ae38" providerId="ADAL" clId="{1FA4691D-EA7F-4A34-9A9E-83E33C0380B9}" dt="2020-11-16T08:18:25.351" v="1681" actId="207"/>
        <pc:sldMkLst>
          <pc:docMk/>
          <pc:sldMk cId="3433822410" sldId="351"/>
        </pc:sldMkLst>
        <pc:spChg chg="mod">
          <ac:chgData name="Simon" userId="acfce3dd-66c2-4b6d-8e85-a3a71175ae38" providerId="ADAL" clId="{1FA4691D-EA7F-4A34-9A9E-83E33C0380B9}" dt="2020-11-16T08:18:25.351" v="1681" actId="207"/>
          <ac:spMkLst>
            <pc:docMk/>
            <pc:sldMk cId="3433822410" sldId="351"/>
            <ac:spMk id="2" creationId="{F4C66A9A-34EF-42B2-8C07-49484F0D9E61}"/>
          </ac:spMkLst>
        </pc:spChg>
        <pc:spChg chg="del">
          <ac:chgData name="Simon" userId="acfce3dd-66c2-4b6d-8e85-a3a71175ae38" providerId="ADAL" clId="{1FA4691D-EA7F-4A34-9A9E-83E33C0380B9}" dt="2020-11-16T08:12:48.803" v="1539" actId="22"/>
          <ac:spMkLst>
            <pc:docMk/>
            <pc:sldMk cId="3433822410" sldId="351"/>
            <ac:spMk id="3" creationId="{9359D040-3525-4FE2-B578-BD5D86B81DD3}"/>
          </ac:spMkLst>
        </pc:spChg>
        <pc:graphicFrameChg chg="add mod">
          <ac:chgData name="Simon" userId="acfce3dd-66c2-4b6d-8e85-a3a71175ae38" providerId="ADAL" clId="{1FA4691D-EA7F-4A34-9A9E-83E33C0380B9}" dt="2020-11-16T08:17:35.480" v="1637" actId="14100"/>
          <ac:graphicFrameMkLst>
            <pc:docMk/>
            <pc:sldMk cId="3433822410" sldId="351"/>
            <ac:graphicFrameMk id="5" creationId="{E93B2E27-E3FA-4F94-A109-BC757E53FFA2}"/>
          </ac:graphicFrameMkLst>
        </pc:graphicFrameChg>
      </pc:sldChg>
      <pc:sldChg chg="modSp new mod">
        <pc:chgData name="Simon" userId="acfce3dd-66c2-4b6d-8e85-a3a71175ae38" providerId="ADAL" clId="{1FA4691D-EA7F-4A34-9A9E-83E33C0380B9}" dt="2020-11-30T11:09:44.825" v="1724" actId="20577"/>
        <pc:sldMkLst>
          <pc:docMk/>
          <pc:sldMk cId="1640840708" sldId="352"/>
        </pc:sldMkLst>
        <pc:spChg chg="mod">
          <ac:chgData name="Simon" userId="acfce3dd-66c2-4b6d-8e85-a3a71175ae38" providerId="ADAL" clId="{1FA4691D-EA7F-4A34-9A9E-83E33C0380B9}" dt="2020-11-30T11:09:44.825" v="1724" actId="20577"/>
          <ac:spMkLst>
            <pc:docMk/>
            <pc:sldMk cId="1640840708" sldId="352"/>
            <ac:spMk id="2" creationId="{F20E699C-8571-4AC4-85FA-F7BE0283D1E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D6B562E-7268-449A-8BE8-9B69D7A2A7B1}" type="datetimeFigureOut">
              <a:rPr lang="en-GB" smtClean="0"/>
              <a:pPr/>
              <a:t>29/10/2021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6E9EF80-B53D-47A5-994B-EAFD7D4BD513}" type="slidenum">
              <a:rPr lang="en-GB" smtClean="0"/>
              <a:pPr/>
              <a:t>‹#›</a:t>
            </a:fld>
            <a:endParaRPr lang="en-GB"/>
          </a:p>
        </p:txBody>
      </p:sp>
    </p:spTree>
    <p:extLst>
      <p:ext uri="{BB962C8B-B14F-4D97-AF65-F5344CB8AC3E}">
        <p14:creationId xmlns:p14="http://schemas.microsoft.com/office/powerpoint/2010/main" val="26535154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7"/>
          <p:cNvSpPr>
            <a:spLocks noGrp="1" noChangeArrowheads="1"/>
          </p:cNvSpPr>
          <p:nvPr>
            <p:ph type="sldNum" sz="quarter" idx="5"/>
          </p:nvPr>
        </p:nvSpPr>
        <p:spPr>
          <a:ln/>
        </p:spPr>
        <p:txBody>
          <a:bodyPr/>
          <a:lstStyle/>
          <a:p>
            <a:fld id="{A46B50C9-C953-4EA9-8A6A-DAD84F4F744F}" type="slidenum">
              <a:rPr lang="en-GB"/>
              <a:pPr/>
              <a:t>65</a:t>
            </a:fld>
            <a:endParaRPr lang="en-GB"/>
          </a:p>
        </p:txBody>
      </p:sp>
      <p:sp>
        <p:nvSpPr>
          <p:cNvPr id="211970" name="Rectangle 2"/>
          <p:cNvSpPr>
            <a:spLocks noChangeArrowheads="1"/>
          </p:cNvSpPr>
          <p:nvPr/>
        </p:nvSpPr>
        <p:spPr bwMode="auto">
          <a:xfrm>
            <a:off x="3881438" y="0"/>
            <a:ext cx="2976562" cy="443394"/>
          </a:xfrm>
          <a:prstGeom prst="rect">
            <a:avLst/>
          </a:prstGeom>
          <a:noFill/>
          <a:ln w="12700">
            <a:noFill/>
            <a:miter lim="800000"/>
            <a:headEnd/>
            <a:tailEnd/>
          </a:ln>
          <a:effectLst/>
        </p:spPr>
        <p:txBody>
          <a:bodyPr wrap="none" anchor="ctr"/>
          <a:lstStyle/>
          <a:p>
            <a:endParaRPr lang="en-GB"/>
          </a:p>
        </p:txBody>
      </p:sp>
      <p:sp>
        <p:nvSpPr>
          <p:cNvPr id="211971" name="Rectangle 3"/>
          <p:cNvSpPr>
            <a:spLocks noChangeArrowheads="1"/>
          </p:cNvSpPr>
          <p:nvPr/>
        </p:nvSpPr>
        <p:spPr bwMode="auto">
          <a:xfrm>
            <a:off x="1" y="8699029"/>
            <a:ext cx="2976563" cy="444971"/>
          </a:xfrm>
          <a:prstGeom prst="rect">
            <a:avLst/>
          </a:prstGeom>
          <a:noFill/>
          <a:ln w="12700">
            <a:noFill/>
            <a:miter lim="800000"/>
            <a:headEnd/>
            <a:tailEnd/>
          </a:ln>
          <a:effectLst/>
        </p:spPr>
        <p:txBody>
          <a:bodyPr wrap="none" anchor="ctr"/>
          <a:lstStyle/>
          <a:p>
            <a:endParaRPr lang="en-GB"/>
          </a:p>
        </p:txBody>
      </p:sp>
      <p:sp>
        <p:nvSpPr>
          <p:cNvPr id="211972" name="Rectangle 4"/>
          <p:cNvSpPr>
            <a:spLocks noChangeArrowheads="1"/>
          </p:cNvSpPr>
          <p:nvPr/>
        </p:nvSpPr>
        <p:spPr bwMode="auto">
          <a:xfrm>
            <a:off x="1" y="0"/>
            <a:ext cx="2976563" cy="443394"/>
          </a:xfrm>
          <a:prstGeom prst="rect">
            <a:avLst/>
          </a:prstGeom>
          <a:noFill/>
          <a:ln w="12700">
            <a:noFill/>
            <a:miter lim="800000"/>
            <a:headEnd/>
            <a:tailEnd/>
          </a:ln>
          <a:effectLst/>
        </p:spPr>
        <p:txBody>
          <a:bodyPr wrap="none" anchor="ctr"/>
          <a:lstStyle/>
          <a:p>
            <a:endParaRPr lang="en-GB"/>
          </a:p>
        </p:txBody>
      </p:sp>
      <p:sp>
        <p:nvSpPr>
          <p:cNvPr id="211973" name="Rectangle 5"/>
          <p:cNvSpPr>
            <a:spLocks noGrp="1" noRot="1" noChangeAspect="1" noChangeArrowheads="1" noTextEdit="1"/>
          </p:cNvSpPr>
          <p:nvPr>
            <p:ph type="sldImg"/>
          </p:nvPr>
        </p:nvSpPr>
        <p:spPr>
          <a:xfrm>
            <a:off x="1174750" y="803275"/>
            <a:ext cx="2579688" cy="1935163"/>
          </a:xfrm>
          <a:ln w="12700" cap="flat"/>
        </p:spPr>
      </p:sp>
      <p:sp>
        <p:nvSpPr>
          <p:cNvPr id="211974" name="Rectangle 6"/>
          <p:cNvSpPr>
            <a:spLocks noGrp="1" noChangeArrowheads="1"/>
          </p:cNvSpPr>
          <p:nvPr>
            <p:ph type="body" idx="1"/>
          </p:nvPr>
        </p:nvSpPr>
        <p:spPr>
          <a:xfrm>
            <a:off x="690563" y="2890735"/>
            <a:ext cx="5548312" cy="5464309"/>
          </a:xfrm>
          <a:noFill/>
          <a:ln/>
        </p:spPr>
        <p:txBody>
          <a:bodyPr lIns="90488" tIns="44450" rIns="90488" bIns="44450"/>
          <a:lstStyle/>
          <a:p>
            <a:r>
              <a:rPr lang="en-GB" dirty="0"/>
              <a:t>But there are several problems with finding evidence, one of which is publication bias.</a:t>
            </a:r>
          </a:p>
          <a:p>
            <a:endParaRPr lang="en-GB" dirty="0"/>
          </a:p>
          <a:p>
            <a:r>
              <a:rPr lang="en-GB" dirty="0"/>
              <a:t>A lot of research never gets near a journal, let alone a database because of publication bias.</a:t>
            </a:r>
          </a:p>
          <a:p>
            <a:endParaRPr lang="en-GB" dirty="0"/>
          </a:p>
          <a:p>
            <a:r>
              <a:rPr lang="en-GB" dirty="0"/>
              <a:t>Also are more likely to be:</a:t>
            </a:r>
          </a:p>
          <a:p>
            <a:pPr>
              <a:buFontTx/>
              <a:buChar char="•"/>
            </a:pPr>
            <a:r>
              <a:rPr lang="en-GB" dirty="0"/>
              <a:t>  thought good by referees </a:t>
            </a:r>
          </a:p>
          <a:p>
            <a:pPr>
              <a:buFontTx/>
              <a:buChar char="•"/>
            </a:pPr>
            <a:r>
              <a:rPr lang="en-GB" dirty="0"/>
              <a:t>  entered in Medline</a:t>
            </a:r>
          </a:p>
          <a:p>
            <a:pPr>
              <a:buFontTx/>
              <a:buChar char="•"/>
            </a:pPr>
            <a:r>
              <a:rPr lang="en-GB" dirty="0"/>
              <a:t>  indexed properly </a:t>
            </a:r>
          </a:p>
          <a:p>
            <a:pPr>
              <a:buFontTx/>
              <a:buChar char="•"/>
            </a:pPr>
            <a:r>
              <a:rPr lang="en-GB" dirty="0"/>
              <a:t>  read by clinicians or managers</a:t>
            </a:r>
          </a:p>
          <a:p>
            <a:endParaRPr lang="en-GB" dirty="0"/>
          </a:p>
          <a:p>
            <a:r>
              <a:rPr lang="en-GB" dirty="0"/>
              <a:t>Unpublished research and local research also have relevance.  Some research will also be published in books and not always referenced or publicised, so there are problems with locating relevant research.</a:t>
            </a:r>
          </a:p>
          <a:p>
            <a:endParaRPr lang="en-GB" dirty="0"/>
          </a:p>
          <a:p>
            <a:r>
              <a:rPr lang="en-GB" dirty="0"/>
              <a:t>Another problem is the quality of published evidence which is where critical appraisal comes in, which is a process that allows you to systematically weigh up evidence and is an essential element of evidence-based practice (see CASP logo).</a:t>
            </a:r>
          </a:p>
        </p:txBody>
      </p:sp>
    </p:spTree>
    <p:extLst>
      <p:ext uri="{BB962C8B-B14F-4D97-AF65-F5344CB8AC3E}">
        <p14:creationId xmlns:p14="http://schemas.microsoft.com/office/powerpoint/2010/main" val="25738142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ABCF9F8-0378-4CCF-9034-95B14F98AAF3}" type="datetimeFigureOut">
              <a:rPr lang="en-GB" smtClean="0"/>
              <a:pPr/>
              <a:t>29/10/2021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D89CE6-8AE9-416C-84C1-E7AD03E923B0}" type="slidenum">
              <a:rPr lang="en-GB" smtClean="0"/>
              <a:pPr/>
              <a:t>‹#›</a:t>
            </a:fld>
            <a:endParaRPr lang="en-GB"/>
          </a:p>
        </p:txBody>
      </p:sp>
    </p:spTree>
    <p:extLst>
      <p:ext uri="{BB962C8B-B14F-4D97-AF65-F5344CB8AC3E}">
        <p14:creationId xmlns:p14="http://schemas.microsoft.com/office/powerpoint/2010/main" val="11749700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BCF9F8-0378-4CCF-9034-95B14F98AAF3}" type="datetimeFigureOut">
              <a:rPr lang="en-GB" smtClean="0"/>
              <a:pPr/>
              <a:t>29/10/2021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D89CE6-8AE9-416C-84C1-E7AD03E923B0}" type="slidenum">
              <a:rPr lang="en-GB" smtClean="0"/>
              <a:pPr/>
              <a:t>‹#›</a:t>
            </a:fld>
            <a:endParaRPr lang="en-GB"/>
          </a:p>
        </p:txBody>
      </p:sp>
    </p:spTree>
    <p:extLst>
      <p:ext uri="{BB962C8B-B14F-4D97-AF65-F5344CB8AC3E}">
        <p14:creationId xmlns:p14="http://schemas.microsoft.com/office/powerpoint/2010/main" val="9220815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ABCF9F8-0378-4CCF-9034-95B14F98AAF3}" type="datetimeFigureOut">
              <a:rPr lang="en-GB" smtClean="0"/>
              <a:pPr/>
              <a:t>29/10/2021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D89CE6-8AE9-416C-84C1-E7AD03E923B0}" type="slidenum">
              <a:rPr lang="en-GB" smtClean="0"/>
              <a:pPr/>
              <a:t>‹#›</a:t>
            </a:fld>
            <a:endParaRPr lang="en-GB"/>
          </a:p>
        </p:txBody>
      </p:sp>
    </p:spTree>
    <p:extLst>
      <p:ext uri="{BB962C8B-B14F-4D97-AF65-F5344CB8AC3E}">
        <p14:creationId xmlns:p14="http://schemas.microsoft.com/office/powerpoint/2010/main" val="18860418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BCF9F8-0378-4CCF-9034-95B14F98AAF3}" type="datetimeFigureOut">
              <a:rPr lang="en-GB" smtClean="0"/>
              <a:pPr/>
              <a:t>29/10/2021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D89CE6-8AE9-416C-84C1-E7AD03E923B0}" type="slidenum">
              <a:rPr lang="en-GB" smtClean="0"/>
              <a:pPr/>
              <a:t>‹#›</a:t>
            </a:fld>
            <a:endParaRPr lang="en-GB"/>
          </a:p>
        </p:txBody>
      </p:sp>
    </p:spTree>
    <p:extLst>
      <p:ext uri="{BB962C8B-B14F-4D97-AF65-F5344CB8AC3E}">
        <p14:creationId xmlns:p14="http://schemas.microsoft.com/office/powerpoint/2010/main" val="27661173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ABCF9F8-0378-4CCF-9034-95B14F98AAF3}" type="datetimeFigureOut">
              <a:rPr lang="en-GB" smtClean="0"/>
              <a:pPr/>
              <a:t>29/10/2021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6D89CE6-8AE9-416C-84C1-E7AD03E923B0}" type="slidenum">
              <a:rPr lang="en-GB" smtClean="0"/>
              <a:pPr/>
              <a:t>‹#›</a:t>
            </a:fld>
            <a:endParaRPr lang="en-GB"/>
          </a:p>
        </p:txBody>
      </p:sp>
    </p:spTree>
    <p:extLst>
      <p:ext uri="{BB962C8B-B14F-4D97-AF65-F5344CB8AC3E}">
        <p14:creationId xmlns:p14="http://schemas.microsoft.com/office/powerpoint/2010/main" val="23060951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ABCF9F8-0378-4CCF-9034-95B14F98AAF3}" type="datetimeFigureOut">
              <a:rPr lang="en-GB" smtClean="0"/>
              <a:pPr/>
              <a:t>29/10/2021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D89CE6-8AE9-416C-84C1-E7AD03E923B0}" type="slidenum">
              <a:rPr lang="en-GB" smtClean="0"/>
              <a:pPr/>
              <a:t>‹#›</a:t>
            </a:fld>
            <a:endParaRPr lang="en-GB"/>
          </a:p>
        </p:txBody>
      </p:sp>
    </p:spTree>
    <p:extLst>
      <p:ext uri="{BB962C8B-B14F-4D97-AF65-F5344CB8AC3E}">
        <p14:creationId xmlns:p14="http://schemas.microsoft.com/office/powerpoint/2010/main" val="2508692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BCF9F8-0378-4CCF-9034-95B14F98AAF3}" type="datetimeFigureOut">
              <a:rPr lang="en-GB" smtClean="0"/>
              <a:pPr/>
              <a:t>29/10/2021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6D89CE6-8AE9-416C-84C1-E7AD03E923B0}" type="slidenum">
              <a:rPr lang="en-GB" smtClean="0"/>
              <a:pPr/>
              <a:t>‹#›</a:t>
            </a:fld>
            <a:endParaRPr lang="en-GB"/>
          </a:p>
        </p:txBody>
      </p:sp>
    </p:spTree>
    <p:extLst>
      <p:ext uri="{BB962C8B-B14F-4D97-AF65-F5344CB8AC3E}">
        <p14:creationId xmlns:p14="http://schemas.microsoft.com/office/powerpoint/2010/main" val="40559204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BABCF9F8-0378-4CCF-9034-95B14F98AAF3}" type="datetimeFigureOut">
              <a:rPr lang="en-GB" smtClean="0"/>
              <a:pPr/>
              <a:t>29/10/2021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D89CE6-8AE9-416C-84C1-E7AD03E923B0}" type="slidenum">
              <a:rPr lang="en-GB" smtClean="0"/>
              <a:pPr/>
              <a:t>‹#›</a:t>
            </a:fld>
            <a:endParaRPr lang="en-GB"/>
          </a:p>
        </p:txBody>
      </p:sp>
    </p:spTree>
    <p:extLst>
      <p:ext uri="{BB962C8B-B14F-4D97-AF65-F5344CB8AC3E}">
        <p14:creationId xmlns:p14="http://schemas.microsoft.com/office/powerpoint/2010/main" val="3483140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ABCF9F8-0378-4CCF-9034-95B14F98AAF3}" type="datetimeFigureOut">
              <a:rPr lang="en-GB" smtClean="0"/>
              <a:pPr/>
              <a:t>29/10/2021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D89CE6-8AE9-416C-84C1-E7AD03E923B0}" type="slidenum">
              <a:rPr lang="en-GB" smtClean="0"/>
              <a:pPr/>
              <a:t>‹#›</a:t>
            </a:fld>
            <a:endParaRPr lang="en-GB"/>
          </a:p>
        </p:txBody>
      </p:sp>
    </p:spTree>
    <p:extLst>
      <p:ext uri="{BB962C8B-B14F-4D97-AF65-F5344CB8AC3E}">
        <p14:creationId xmlns:p14="http://schemas.microsoft.com/office/powerpoint/2010/main" val="40371866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ABCF9F8-0378-4CCF-9034-95B14F98AAF3}" type="datetimeFigureOut">
              <a:rPr lang="en-GB" smtClean="0"/>
              <a:pPr/>
              <a:t>29/10/2021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D89CE6-8AE9-416C-84C1-E7AD03E923B0}" type="slidenum">
              <a:rPr lang="en-GB" smtClean="0"/>
              <a:pPr/>
              <a:t>‹#›</a:t>
            </a:fld>
            <a:endParaRPr lang="en-GB"/>
          </a:p>
        </p:txBody>
      </p:sp>
    </p:spTree>
    <p:extLst>
      <p:ext uri="{BB962C8B-B14F-4D97-AF65-F5344CB8AC3E}">
        <p14:creationId xmlns:p14="http://schemas.microsoft.com/office/powerpoint/2010/main" val="31704019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ABCF9F8-0378-4CCF-9034-95B14F98AAF3}" type="datetimeFigureOut">
              <a:rPr lang="en-GB" smtClean="0"/>
              <a:pPr/>
              <a:t>29/10/2021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D89CE6-8AE9-416C-84C1-E7AD03E923B0}" type="slidenum">
              <a:rPr lang="en-GB" smtClean="0"/>
              <a:pPr/>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797776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ABCF9F8-0378-4CCF-9034-95B14F98AAF3}" type="datetimeFigureOut">
              <a:rPr lang="en-GB" smtClean="0"/>
              <a:pPr/>
              <a:t>29/10/2021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D89CE6-8AE9-416C-84C1-E7AD03E923B0}" type="slidenum">
              <a:rPr lang="en-GB" smtClean="0"/>
              <a:pPr/>
              <a:t>‹#›</a:t>
            </a:fld>
            <a:endParaRPr lang="en-GB"/>
          </a:p>
        </p:txBody>
      </p:sp>
    </p:spTree>
    <p:extLst>
      <p:ext uri="{BB962C8B-B14F-4D97-AF65-F5344CB8AC3E}">
        <p14:creationId xmlns:p14="http://schemas.microsoft.com/office/powerpoint/2010/main" val="39241964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ABCF9F8-0378-4CCF-9034-95B14F98AAF3}" type="datetimeFigureOut">
              <a:rPr lang="en-GB" smtClean="0"/>
              <a:pPr/>
              <a:t>29/10/2021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D89CE6-8AE9-416C-84C1-E7AD03E923B0}" type="slidenum">
              <a:rPr lang="en-GB" smtClean="0"/>
              <a:pPr/>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372185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ABCF9F8-0378-4CCF-9034-95B14F98AAF3}" type="datetimeFigureOut">
              <a:rPr lang="en-GB" smtClean="0"/>
              <a:pPr/>
              <a:t>29/10/2021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D89CE6-8AE9-416C-84C1-E7AD03E923B0}" type="slidenum">
              <a:rPr lang="en-GB" smtClean="0"/>
              <a:pPr/>
              <a:t>‹#›</a:t>
            </a:fld>
            <a:endParaRPr lang="en-GB"/>
          </a:p>
        </p:txBody>
      </p:sp>
    </p:spTree>
    <p:extLst>
      <p:ext uri="{BB962C8B-B14F-4D97-AF65-F5344CB8AC3E}">
        <p14:creationId xmlns:p14="http://schemas.microsoft.com/office/powerpoint/2010/main" val="38373542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BCF9F8-0378-4CCF-9034-95B14F98AAF3}" type="datetimeFigureOut">
              <a:rPr lang="en-GB" smtClean="0"/>
              <a:pPr/>
              <a:t>29/10/2021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D89CE6-8AE9-416C-84C1-E7AD03E923B0}" type="slidenum">
              <a:rPr lang="en-GB" smtClean="0"/>
              <a:pPr/>
              <a:t>‹#›</a:t>
            </a:fld>
            <a:endParaRPr lang="en-GB"/>
          </a:p>
        </p:txBody>
      </p:sp>
    </p:spTree>
    <p:extLst>
      <p:ext uri="{BB962C8B-B14F-4D97-AF65-F5344CB8AC3E}">
        <p14:creationId xmlns:p14="http://schemas.microsoft.com/office/powerpoint/2010/main" val="38431220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BCF9F8-0378-4CCF-9034-95B14F98AAF3}" type="datetimeFigureOut">
              <a:rPr lang="en-GB" smtClean="0"/>
              <a:pPr/>
              <a:t>29/10/2021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D89CE6-8AE9-416C-84C1-E7AD03E923B0}" type="slidenum">
              <a:rPr lang="en-GB" smtClean="0"/>
              <a:pPr/>
              <a:t>‹#›</a:t>
            </a:fld>
            <a:endParaRPr lang="en-GB"/>
          </a:p>
        </p:txBody>
      </p:sp>
    </p:spTree>
    <p:extLst>
      <p:ext uri="{BB962C8B-B14F-4D97-AF65-F5344CB8AC3E}">
        <p14:creationId xmlns:p14="http://schemas.microsoft.com/office/powerpoint/2010/main" val="3195763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ABCF9F8-0378-4CCF-9034-95B14F98AAF3}" type="datetimeFigureOut">
              <a:rPr lang="en-GB" smtClean="0"/>
              <a:pPr/>
              <a:t>29/10/2021</a:t>
            </a:fld>
            <a:endParaRPr lang="en-GB"/>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76D89CE6-8AE9-416C-84C1-E7AD03E923B0}" type="slidenum">
              <a:rPr lang="en-GB" smtClean="0"/>
              <a:pPr/>
              <a:t>‹#›</a:t>
            </a:fld>
            <a:endParaRPr lang="en-GB"/>
          </a:p>
        </p:txBody>
      </p:sp>
    </p:spTree>
    <p:extLst>
      <p:ext uri="{BB962C8B-B14F-4D97-AF65-F5344CB8AC3E}">
        <p14:creationId xmlns:p14="http://schemas.microsoft.com/office/powerpoint/2010/main" val="2990826088"/>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 id="2147483705" r:id="rId12"/>
    <p:sldLayoutId id="2147483706" r:id="rId13"/>
    <p:sldLayoutId id="2147483707" r:id="rId14"/>
    <p:sldLayoutId id="2147483708" r:id="rId15"/>
    <p:sldLayoutId id="214748370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www.cochrane.org/" TargetMode="Externa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www.cochrane.org/cochrane-reviews/about-cochrane-library" TargetMode="External"/><Relationship Id="rId2" Type="http://schemas.openxmlformats.org/officeDocument/2006/relationships/hyperlink" Target="http://www.cochrane.org/about-us/evidence-based-health-care"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training.cochrane.org/search/site?f%5b0%5d=bundle:resource&amp;f%5b1%5d=ss_language:en"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campbellcollaboration.org/"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image" Target="../media/image14.em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www.prisma-statement.org/"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25.emf"/><Relationship Id="rId2" Type="http://schemas.openxmlformats.org/officeDocument/2006/relationships/image" Target="../media/image24.emf"/><Relationship Id="rId1" Type="http://schemas.openxmlformats.org/officeDocument/2006/relationships/slideLayout" Target="../slideLayouts/slideLayout2.xml"/><Relationship Id="rId4" Type="http://schemas.openxmlformats.org/officeDocument/2006/relationships/image" Target="../media/image26.emf"/></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1.xml"/><Relationship Id="rId4" Type="http://schemas.openxmlformats.org/officeDocument/2006/relationships/image" Target="../media/image29.pn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image" Target="../media/image30.emf"/><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image" Target="../media/image31.emf"/><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41.wmf"/><Relationship Id="rId2" Type="http://schemas.openxmlformats.org/officeDocument/2006/relationships/package" Target="../embeddings/Microsoft_PowerPoint_Presentation.pptx"/><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hyperlink" Target="http://www.badscience.net/about-dr-ben-goldacre/" TargetMode="External"/><Relationship Id="rId2" Type="http://schemas.openxmlformats.org/officeDocument/2006/relationships/hyperlink" Target="http://www.alltrials.net/" TargetMode="External"/><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a:xfrm>
            <a:off x="323528" y="188640"/>
            <a:ext cx="8579296" cy="1584176"/>
          </a:xfrm>
        </p:spPr>
        <p:txBody>
          <a:bodyPr>
            <a:normAutofit/>
          </a:bodyPr>
          <a:lstStyle/>
          <a:p>
            <a:br>
              <a:rPr lang="en-GB" dirty="0"/>
            </a:br>
            <a:endParaRPr lang="en-GB" sz="3600" dirty="0"/>
          </a:p>
        </p:txBody>
      </p:sp>
      <p:sp>
        <p:nvSpPr>
          <p:cNvPr id="47107" name="Content Placeholder 2"/>
          <p:cNvSpPr>
            <a:spLocks noGrp="1"/>
          </p:cNvSpPr>
          <p:nvPr>
            <p:ph idx="1"/>
          </p:nvPr>
        </p:nvSpPr>
        <p:spPr>
          <a:xfrm>
            <a:off x="498376" y="1340768"/>
            <a:ext cx="6449888" cy="4065315"/>
          </a:xfrm>
        </p:spPr>
        <p:txBody>
          <a:bodyPr>
            <a:normAutofit/>
          </a:bodyPr>
          <a:lstStyle/>
          <a:p>
            <a:pPr marL="0" indent="0" algn="ctr">
              <a:buNone/>
            </a:pPr>
            <a:r>
              <a:rPr lang="en-GB" sz="4400" dirty="0"/>
              <a:t>SHSS6063 &amp; BMSS6005</a:t>
            </a:r>
          </a:p>
          <a:p>
            <a:pPr marL="0" indent="0" algn="ctr">
              <a:buNone/>
            </a:pPr>
            <a:endParaRPr lang="en-GB" sz="4400" dirty="0"/>
          </a:p>
          <a:p>
            <a:pPr marL="0" indent="0" algn="ctr">
              <a:buNone/>
            </a:pPr>
            <a:r>
              <a:rPr lang="en-GB" sz="4400" dirty="0"/>
              <a:t>Literature Reviews and Systematic Literature Reviews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A80C4-FBBC-4F91-B20B-50790A40BD54}"/>
              </a:ext>
            </a:extLst>
          </p:cNvPr>
          <p:cNvSpPr>
            <a:spLocks noGrp="1"/>
          </p:cNvSpPr>
          <p:nvPr>
            <p:ph type="title"/>
          </p:nvPr>
        </p:nvSpPr>
        <p:spPr/>
        <p:txBody>
          <a:bodyPr/>
          <a:lstStyle/>
          <a:p>
            <a:r>
              <a:rPr lang="en-US" dirty="0"/>
              <a:t>Key considerations/inclusions in your SR protocol</a:t>
            </a:r>
            <a:endParaRPr lang="en-GB" dirty="0"/>
          </a:p>
        </p:txBody>
      </p:sp>
      <p:sp>
        <p:nvSpPr>
          <p:cNvPr id="3" name="Content Placeholder 2">
            <a:extLst>
              <a:ext uri="{FF2B5EF4-FFF2-40B4-BE49-F238E27FC236}">
                <a16:creationId xmlns:a16="http://schemas.microsoft.com/office/drawing/2014/main" id="{F65C7061-24AE-4BE1-A043-8FBFB94255AA}"/>
              </a:ext>
            </a:extLst>
          </p:cNvPr>
          <p:cNvSpPr>
            <a:spLocks noGrp="1"/>
          </p:cNvSpPr>
          <p:nvPr>
            <p:ph idx="1"/>
          </p:nvPr>
        </p:nvSpPr>
        <p:spPr>
          <a:xfrm>
            <a:off x="609598" y="2160590"/>
            <a:ext cx="6770713" cy="3880773"/>
          </a:xfrm>
        </p:spPr>
        <p:txBody>
          <a:bodyPr>
            <a:normAutofit fontScale="77500" lnSpcReduction="20000"/>
          </a:bodyPr>
          <a:lstStyle/>
          <a:p>
            <a:r>
              <a:rPr lang="en-US" dirty="0"/>
              <a:t>Background and context</a:t>
            </a:r>
          </a:p>
          <a:p>
            <a:r>
              <a:rPr lang="en-US" dirty="0"/>
              <a:t>Specific SR question (e.g. What is the effect of physical therapy on Achilles tendinopathy? or What is the association between BMI and risk of stroke in adults aged 40-69 years?)</a:t>
            </a:r>
          </a:p>
          <a:p>
            <a:r>
              <a:rPr lang="en-US" dirty="0"/>
              <a:t>Are you going to follow PRISMA guidelines?</a:t>
            </a:r>
          </a:p>
          <a:p>
            <a:r>
              <a:rPr lang="en-US" dirty="0"/>
              <a:t>What type of study design will you include? (i.e. experimental, quasi-experimental, observational). What is your rationale for including and excluding certain designs?</a:t>
            </a:r>
          </a:p>
          <a:p>
            <a:r>
              <a:rPr lang="en-US" dirty="0"/>
              <a:t>How will you find your included studies? (i.e. what is your literature review strategy?). Will you include a PRISMA flow diagram?</a:t>
            </a:r>
          </a:p>
          <a:p>
            <a:r>
              <a:rPr lang="en-US" dirty="0"/>
              <a:t>Will you provide a list of excluded studies?</a:t>
            </a:r>
          </a:p>
          <a:p>
            <a:r>
              <a:rPr lang="en-US" dirty="0"/>
              <a:t>What are your inclusion and exclusion criteria? (e.g. age, sex, duration of condition, duration of intervention, delivery of intervention, study design, quality of study).</a:t>
            </a:r>
          </a:p>
          <a:p>
            <a:r>
              <a:rPr lang="en-US" dirty="0"/>
              <a:t>How will apply the inclusion and exclusion criteria? Will they be blinded? Who will arbitrate?</a:t>
            </a:r>
          </a:p>
          <a:p>
            <a:endParaRPr lang="en-GB" dirty="0"/>
          </a:p>
        </p:txBody>
      </p:sp>
    </p:spTree>
    <p:extLst>
      <p:ext uri="{BB962C8B-B14F-4D97-AF65-F5344CB8AC3E}">
        <p14:creationId xmlns:p14="http://schemas.microsoft.com/office/powerpoint/2010/main" val="32530889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A80C4-FBBC-4F91-B20B-50790A40BD54}"/>
              </a:ext>
            </a:extLst>
          </p:cNvPr>
          <p:cNvSpPr>
            <a:spLocks noGrp="1"/>
          </p:cNvSpPr>
          <p:nvPr>
            <p:ph type="title"/>
          </p:nvPr>
        </p:nvSpPr>
        <p:spPr/>
        <p:txBody>
          <a:bodyPr/>
          <a:lstStyle/>
          <a:p>
            <a:r>
              <a:rPr lang="en-US" dirty="0"/>
              <a:t>Key considerations/inclusions in your SR protocol</a:t>
            </a:r>
            <a:endParaRPr lang="en-GB" dirty="0"/>
          </a:p>
        </p:txBody>
      </p:sp>
      <p:sp>
        <p:nvSpPr>
          <p:cNvPr id="3" name="Content Placeholder 2">
            <a:extLst>
              <a:ext uri="{FF2B5EF4-FFF2-40B4-BE49-F238E27FC236}">
                <a16:creationId xmlns:a16="http://schemas.microsoft.com/office/drawing/2014/main" id="{F65C7061-24AE-4BE1-A043-8FBFB94255AA}"/>
              </a:ext>
            </a:extLst>
          </p:cNvPr>
          <p:cNvSpPr>
            <a:spLocks noGrp="1"/>
          </p:cNvSpPr>
          <p:nvPr>
            <p:ph idx="1"/>
          </p:nvPr>
        </p:nvSpPr>
        <p:spPr>
          <a:xfrm>
            <a:off x="609598" y="2160590"/>
            <a:ext cx="6770713" cy="3880773"/>
          </a:xfrm>
        </p:spPr>
        <p:txBody>
          <a:bodyPr>
            <a:normAutofit/>
          </a:bodyPr>
          <a:lstStyle/>
          <a:p>
            <a:r>
              <a:rPr lang="en-US" dirty="0"/>
              <a:t>Data extraction, you need to include a summary table in your review (What data will you extract? How will you save these data? Who will extract the data? Will they be blinded? Who will arbitrate? Will you pilot your data extraction?)</a:t>
            </a:r>
          </a:p>
          <a:p>
            <a:r>
              <a:rPr lang="en-US" dirty="0"/>
              <a:t>Will you critically appraise the included studies? Who will do this? Will they be blinded? Who will arbitrate?</a:t>
            </a:r>
          </a:p>
          <a:p>
            <a:r>
              <a:rPr lang="en-US" dirty="0"/>
              <a:t>How will you report the results of your critical appraisal?</a:t>
            </a:r>
          </a:p>
          <a:p>
            <a:r>
              <a:rPr lang="en-US" dirty="0"/>
              <a:t>Are you going to present a quantitative synthesis of your findings or are you going only going to provide a narrative summary?</a:t>
            </a:r>
          </a:p>
          <a:p>
            <a:endParaRPr lang="en-GB" dirty="0"/>
          </a:p>
        </p:txBody>
      </p:sp>
    </p:spTree>
    <p:extLst>
      <p:ext uri="{BB962C8B-B14F-4D97-AF65-F5344CB8AC3E}">
        <p14:creationId xmlns:p14="http://schemas.microsoft.com/office/powerpoint/2010/main" val="13962184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457200" y="457200"/>
            <a:ext cx="7772400" cy="609600"/>
          </a:xfrm>
        </p:spPr>
        <p:txBody>
          <a:bodyPr/>
          <a:lstStyle/>
          <a:p>
            <a:r>
              <a:rPr lang="en-GB" altLang="en-US" sz="2800"/>
              <a:t>Functions of a Literature Review</a:t>
            </a:r>
          </a:p>
        </p:txBody>
      </p:sp>
      <p:sp>
        <p:nvSpPr>
          <p:cNvPr id="19459" name="Rectangle 3"/>
          <p:cNvSpPr>
            <a:spLocks noGrp="1" noChangeArrowheads="1"/>
          </p:cNvSpPr>
          <p:nvPr>
            <p:ph idx="1"/>
          </p:nvPr>
        </p:nvSpPr>
        <p:spPr>
          <a:xfrm>
            <a:off x="381000" y="1524000"/>
            <a:ext cx="8534400" cy="5105400"/>
          </a:xfrm>
        </p:spPr>
        <p:txBody>
          <a:bodyPr>
            <a:normAutofit lnSpcReduction="10000"/>
          </a:bodyPr>
          <a:lstStyle/>
          <a:p>
            <a:r>
              <a:rPr lang="en-GB" altLang="en-US" sz="2800"/>
              <a:t>To give reasons why the topic is of sufficient importance for it to be researched.</a:t>
            </a:r>
          </a:p>
          <a:p>
            <a:r>
              <a:rPr lang="en-GB" altLang="en-US" sz="2800"/>
              <a:t>To provide the reader with a brief up-to-date account and discussion of literature on the issues relevant to the topic.</a:t>
            </a:r>
          </a:p>
          <a:p>
            <a:r>
              <a:rPr lang="en-GB" altLang="en-US" sz="2800"/>
              <a:t>To provide a conceptual and theoretical context in which the topic for research can be situated.</a:t>
            </a:r>
          </a:p>
          <a:p>
            <a:r>
              <a:rPr lang="en-GB" altLang="en-US" sz="2800"/>
              <a:t>To discuss relevant research carried out on the same or similar (if no previous work has been done) topic. Not every paper needs to be considered.</a:t>
            </a:r>
          </a:p>
        </p:txBody>
      </p:sp>
    </p:spTree>
    <p:extLst>
      <p:ext uri="{BB962C8B-B14F-4D97-AF65-F5344CB8AC3E}">
        <p14:creationId xmlns:p14="http://schemas.microsoft.com/office/powerpoint/2010/main" val="22382021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dissolve">
                                      <p:cBhvr>
                                        <p:cTn id="7" dur="500"/>
                                        <p:tgtEl>
                                          <p:spTgt spid="1945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9459">
                                            <p:txEl>
                                              <p:pRg st="1" end="1"/>
                                            </p:txEl>
                                          </p:spTgt>
                                        </p:tgtEl>
                                        <p:attrNameLst>
                                          <p:attrName>style.visibility</p:attrName>
                                        </p:attrNameLst>
                                      </p:cBhvr>
                                      <p:to>
                                        <p:strVal val="visible"/>
                                      </p:to>
                                    </p:set>
                                    <p:animEffect transition="in" filter="dissolve">
                                      <p:cBhvr>
                                        <p:cTn id="12" dur="500"/>
                                        <p:tgtEl>
                                          <p:spTgt spid="1945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9459">
                                            <p:txEl>
                                              <p:pRg st="2" end="2"/>
                                            </p:txEl>
                                          </p:spTgt>
                                        </p:tgtEl>
                                        <p:attrNameLst>
                                          <p:attrName>style.visibility</p:attrName>
                                        </p:attrNameLst>
                                      </p:cBhvr>
                                      <p:to>
                                        <p:strVal val="visible"/>
                                      </p:to>
                                    </p:set>
                                    <p:animEffect transition="in" filter="dissolve">
                                      <p:cBhvr>
                                        <p:cTn id="17" dur="500"/>
                                        <p:tgtEl>
                                          <p:spTgt spid="1945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9459">
                                            <p:txEl>
                                              <p:pRg st="3" end="3"/>
                                            </p:txEl>
                                          </p:spTgt>
                                        </p:tgtEl>
                                        <p:attrNameLst>
                                          <p:attrName>style.visibility</p:attrName>
                                        </p:attrNameLst>
                                      </p:cBhvr>
                                      <p:to>
                                        <p:strVal val="visible"/>
                                      </p:to>
                                    </p:set>
                                    <p:animEffect transition="in" filter="dissolve">
                                      <p:cBhvr>
                                        <p:cTn id="22" dur="500"/>
                                        <p:tgtEl>
                                          <p:spTgt spid="1945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A10B32-2A7A-4558-9ADB-C09CB3FCF14A}"/>
              </a:ext>
            </a:extLst>
          </p:cNvPr>
          <p:cNvSpPr>
            <a:spLocks noGrp="1"/>
          </p:cNvSpPr>
          <p:nvPr>
            <p:ph type="title"/>
          </p:nvPr>
        </p:nvSpPr>
        <p:spPr/>
        <p:txBody>
          <a:bodyPr/>
          <a:lstStyle/>
          <a:p>
            <a:endParaRPr lang="en-GB"/>
          </a:p>
        </p:txBody>
      </p:sp>
      <p:pic>
        <p:nvPicPr>
          <p:cNvPr id="5122" name="Picture 2" descr="See the source image">
            <a:extLst>
              <a:ext uri="{FF2B5EF4-FFF2-40B4-BE49-F238E27FC236}">
                <a16:creationId xmlns:a16="http://schemas.microsoft.com/office/drawing/2014/main" id="{8C6D6D3D-3371-474E-B3EB-FD84E2994D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476672"/>
            <a:ext cx="8053810" cy="57717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64326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1026"/>
          <p:cNvSpPr>
            <a:spLocks noGrp="1" noChangeArrowheads="1"/>
          </p:cNvSpPr>
          <p:nvPr>
            <p:ph type="title"/>
          </p:nvPr>
        </p:nvSpPr>
        <p:spPr>
          <a:xfrm>
            <a:off x="457200" y="381000"/>
            <a:ext cx="7772400" cy="685800"/>
          </a:xfrm>
        </p:spPr>
        <p:txBody>
          <a:bodyPr/>
          <a:lstStyle/>
          <a:p>
            <a:r>
              <a:rPr lang="en-GB" altLang="en-US" sz="2800"/>
              <a:t>Principles of a Good Literature Review</a:t>
            </a:r>
          </a:p>
        </p:txBody>
      </p:sp>
      <p:sp>
        <p:nvSpPr>
          <p:cNvPr id="20483" name="Rectangle 1027"/>
          <p:cNvSpPr>
            <a:spLocks noGrp="1" noChangeArrowheads="1"/>
          </p:cNvSpPr>
          <p:nvPr>
            <p:ph idx="1"/>
          </p:nvPr>
        </p:nvSpPr>
        <p:spPr>
          <a:xfrm>
            <a:off x="539552" y="1038879"/>
            <a:ext cx="6120680" cy="5257800"/>
          </a:xfrm>
        </p:spPr>
        <p:txBody>
          <a:bodyPr>
            <a:normAutofit fontScale="92500" lnSpcReduction="20000"/>
          </a:bodyPr>
          <a:lstStyle/>
          <a:p>
            <a:r>
              <a:rPr lang="en-GB" altLang="en-US" sz="2800" dirty="0"/>
              <a:t>Relevance (most important)</a:t>
            </a:r>
            <a:endParaRPr lang="en-GB" altLang="en-US" sz="2400" dirty="0"/>
          </a:p>
          <a:p>
            <a:r>
              <a:rPr lang="en-GB" altLang="en-US" sz="2800" dirty="0"/>
              <a:t>Depth</a:t>
            </a:r>
          </a:p>
          <a:p>
            <a:pPr lvl="1"/>
            <a:r>
              <a:rPr lang="en-GB" altLang="en-US" sz="2400" dirty="0"/>
              <a:t>some papers are more important than others – is there critical appraisal?</a:t>
            </a:r>
          </a:p>
          <a:p>
            <a:r>
              <a:rPr lang="en-GB" altLang="en-US" sz="2800" dirty="0"/>
              <a:t>Breadth</a:t>
            </a:r>
            <a:endParaRPr lang="en-GB" altLang="en-US" sz="2400" dirty="0"/>
          </a:p>
          <a:p>
            <a:pPr lvl="1"/>
            <a:r>
              <a:rPr lang="en-GB" altLang="en-US" sz="2400" dirty="0"/>
              <a:t>be cautious of papers that merely reflect opinion or suggest hypotheses</a:t>
            </a:r>
          </a:p>
          <a:p>
            <a:pPr lvl="1"/>
            <a:r>
              <a:rPr lang="en-GB" altLang="en-US" sz="2400" dirty="0"/>
              <a:t>primary sources are better than secondary sources (which are often someone else’s views</a:t>
            </a:r>
          </a:p>
          <a:p>
            <a:pPr lvl="1"/>
            <a:r>
              <a:rPr lang="en-GB" altLang="en-US" sz="2400" dirty="0"/>
              <a:t>avoid using only one journal (if possible)</a:t>
            </a:r>
          </a:p>
          <a:p>
            <a:r>
              <a:rPr lang="en-GB" altLang="en-US" sz="2800" dirty="0"/>
              <a:t>Honest presentation of ALL relevant literature - not just that which fits your viewpoint. Have you read it ?</a:t>
            </a:r>
            <a:endParaRPr lang="en-GB" altLang="en-US" dirty="0"/>
          </a:p>
          <a:p>
            <a:pPr lvl="1"/>
            <a:endParaRPr lang="en-GB" altLang="en-US" dirty="0"/>
          </a:p>
        </p:txBody>
      </p:sp>
    </p:spTree>
    <p:extLst>
      <p:ext uri="{BB962C8B-B14F-4D97-AF65-F5344CB8AC3E}">
        <p14:creationId xmlns:p14="http://schemas.microsoft.com/office/powerpoint/2010/main" val="191155465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dissolve">
                                      <p:cBhvr>
                                        <p:cTn id="7" dur="500"/>
                                        <p:tgtEl>
                                          <p:spTgt spid="2048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0483">
                                            <p:txEl>
                                              <p:pRg st="1" end="1"/>
                                            </p:txEl>
                                          </p:spTgt>
                                        </p:tgtEl>
                                        <p:attrNameLst>
                                          <p:attrName>style.visibility</p:attrName>
                                        </p:attrNameLst>
                                      </p:cBhvr>
                                      <p:to>
                                        <p:strVal val="visible"/>
                                      </p:to>
                                    </p:set>
                                    <p:animEffect transition="in" filter="dissolve">
                                      <p:cBhvr>
                                        <p:cTn id="12" dur="500"/>
                                        <p:tgtEl>
                                          <p:spTgt spid="20483">
                                            <p:txEl>
                                              <p:pRg st="1" end="1"/>
                                            </p:txEl>
                                          </p:spTgt>
                                        </p:tgtEl>
                                      </p:cBhvr>
                                    </p:animEffect>
                                  </p:childTnLst>
                                </p:cTn>
                              </p:par>
                              <p:par>
                                <p:cTn id="13" presetID="9" presetClass="entr" presetSubtype="0" fill="hold" grpId="0" nodeType="withEffect">
                                  <p:stCondLst>
                                    <p:cond delay="0"/>
                                  </p:stCondLst>
                                  <p:childTnLst>
                                    <p:set>
                                      <p:cBhvr>
                                        <p:cTn id="14" dur="1" fill="hold">
                                          <p:stCondLst>
                                            <p:cond delay="0"/>
                                          </p:stCondLst>
                                        </p:cTn>
                                        <p:tgtEl>
                                          <p:spTgt spid="20483">
                                            <p:txEl>
                                              <p:pRg st="2" end="2"/>
                                            </p:txEl>
                                          </p:spTgt>
                                        </p:tgtEl>
                                        <p:attrNameLst>
                                          <p:attrName>style.visibility</p:attrName>
                                        </p:attrNameLst>
                                      </p:cBhvr>
                                      <p:to>
                                        <p:strVal val="visible"/>
                                      </p:to>
                                    </p:set>
                                    <p:animEffect transition="in" filter="dissolve">
                                      <p:cBhvr>
                                        <p:cTn id="15" dur="500"/>
                                        <p:tgtEl>
                                          <p:spTgt spid="20483">
                                            <p:txEl>
                                              <p:pRg st="2" end="2"/>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9" presetClass="entr" presetSubtype="0" fill="hold" grpId="0" nodeType="clickEffect">
                                  <p:stCondLst>
                                    <p:cond delay="0"/>
                                  </p:stCondLst>
                                  <p:childTnLst>
                                    <p:set>
                                      <p:cBhvr>
                                        <p:cTn id="19" dur="1" fill="hold">
                                          <p:stCondLst>
                                            <p:cond delay="0"/>
                                          </p:stCondLst>
                                        </p:cTn>
                                        <p:tgtEl>
                                          <p:spTgt spid="20483">
                                            <p:txEl>
                                              <p:pRg st="3" end="3"/>
                                            </p:txEl>
                                          </p:spTgt>
                                        </p:tgtEl>
                                        <p:attrNameLst>
                                          <p:attrName>style.visibility</p:attrName>
                                        </p:attrNameLst>
                                      </p:cBhvr>
                                      <p:to>
                                        <p:strVal val="visible"/>
                                      </p:to>
                                    </p:set>
                                    <p:animEffect transition="in" filter="dissolve">
                                      <p:cBhvr>
                                        <p:cTn id="20" dur="500"/>
                                        <p:tgtEl>
                                          <p:spTgt spid="20483">
                                            <p:txEl>
                                              <p:pRg st="3" end="3"/>
                                            </p:txEl>
                                          </p:spTgt>
                                        </p:tgtEl>
                                      </p:cBhvr>
                                    </p:animEffect>
                                  </p:childTnLst>
                                </p:cTn>
                              </p:par>
                              <p:par>
                                <p:cTn id="21" presetID="9" presetClass="entr" presetSubtype="0" fill="hold" grpId="0" nodeType="withEffect">
                                  <p:stCondLst>
                                    <p:cond delay="0"/>
                                  </p:stCondLst>
                                  <p:childTnLst>
                                    <p:set>
                                      <p:cBhvr>
                                        <p:cTn id="22" dur="1" fill="hold">
                                          <p:stCondLst>
                                            <p:cond delay="0"/>
                                          </p:stCondLst>
                                        </p:cTn>
                                        <p:tgtEl>
                                          <p:spTgt spid="20483">
                                            <p:txEl>
                                              <p:pRg st="4" end="4"/>
                                            </p:txEl>
                                          </p:spTgt>
                                        </p:tgtEl>
                                        <p:attrNameLst>
                                          <p:attrName>style.visibility</p:attrName>
                                        </p:attrNameLst>
                                      </p:cBhvr>
                                      <p:to>
                                        <p:strVal val="visible"/>
                                      </p:to>
                                    </p:set>
                                    <p:animEffect transition="in" filter="dissolve">
                                      <p:cBhvr>
                                        <p:cTn id="23" dur="500"/>
                                        <p:tgtEl>
                                          <p:spTgt spid="20483">
                                            <p:txEl>
                                              <p:pRg st="4" end="4"/>
                                            </p:txEl>
                                          </p:spTgt>
                                        </p:tgtEl>
                                      </p:cBhvr>
                                    </p:animEffect>
                                  </p:childTnLst>
                                </p:cTn>
                              </p:par>
                              <p:par>
                                <p:cTn id="24" presetID="9" presetClass="entr" presetSubtype="0" fill="hold" grpId="0" nodeType="withEffect">
                                  <p:stCondLst>
                                    <p:cond delay="0"/>
                                  </p:stCondLst>
                                  <p:childTnLst>
                                    <p:set>
                                      <p:cBhvr>
                                        <p:cTn id="25" dur="1" fill="hold">
                                          <p:stCondLst>
                                            <p:cond delay="0"/>
                                          </p:stCondLst>
                                        </p:cTn>
                                        <p:tgtEl>
                                          <p:spTgt spid="20483">
                                            <p:txEl>
                                              <p:pRg st="5" end="5"/>
                                            </p:txEl>
                                          </p:spTgt>
                                        </p:tgtEl>
                                        <p:attrNameLst>
                                          <p:attrName>style.visibility</p:attrName>
                                        </p:attrNameLst>
                                      </p:cBhvr>
                                      <p:to>
                                        <p:strVal val="visible"/>
                                      </p:to>
                                    </p:set>
                                    <p:animEffect transition="in" filter="dissolve">
                                      <p:cBhvr>
                                        <p:cTn id="26" dur="500"/>
                                        <p:tgtEl>
                                          <p:spTgt spid="20483">
                                            <p:txEl>
                                              <p:pRg st="5" end="5"/>
                                            </p:txEl>
                                          </p:spTgt>
                                        </p:tgtEl>
                                      </p:cBhvr>
                                    </p:animEffect>
                                  </p:childTnLst>
                                </p:cTn>
                              </p:par>
                              <p:par>
                                <p:cTn id="27" presetID="9" presetClass="entr" presetSubtype="0" fill="hold" grpId="0" nodeType="withEffect">
                                  <p:stCondLst>
                                    <p:cond delay="0"/>
                                  </p:stCondLst>
                                  <p:childTnLst>
                                    <p:set>
                                      <p:cBhvr>
                                        <p:cTn id="28" dur="1" fill="hold">
                                          <p:stCondLst>
                                            <p:cond delay="0"/>
                                          </p:stCondLst>
                                        </p:cTn>
                                        <p:tgtEl>
                                          <p:spTgt spid="20483">
                                            <p:txEl>
                                              <p:pRg st="6" end="6"/>
                                            </p:txEl>
                                          </p:spTgt>
                                        </p:tgtEl>
                                        <p:attrNameLst>
                                          <p:attrName>style.visibility</p:attrName>
                                        </p:attrNameLst>
                                      </p:cBhvr>
                                      <p:to>
                                        <p:strVal val="visible"/>
                                      </p:to>
                                    </p:set>
                                    <p:animEffect transition="in" filter="dissolve">
                                      <p:cBhvr>
                                        <p:cTn id="29" dur="500"/>
                                        <p:tgtEl>
                                          <p:spTgt spid="20483">
                                            <p:txEl>
                                              <p:pRg st="6" end="6"/>
                                            </p:txEl>
                                          </p:spTgt>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9" presetClass="entr" presetSubtype="0" fill="hold" grpId="0" nodeType="clickEffect">
                                  <p:stCondLst>
                                    <p:cond delay="0"/>
                                  </p:stCondLst>
                                  <p:childTnLst>
                                    <p:set>
                                      <p:cBhvr>
                                        <p:cTn id="33" dur="1" fill="hold">
                                          <p:stCondLst>
                                            <p:cond delay="0"/>
                                          </p:stCondLst>
                                        </p:cTn>
                                        <p:tgtEl>
                                          <p:spTgt spid="20483">
                                            <p:txEl>
                                              <p:pRg st="7" end="7"/>
                                            </p:txEl>
                                          </p:spTgt>
                                        </p:tgtEl>
                                        <p:attrNameLst>
                                          <p:attrName>style.visibility</p:attrName>
                                        </p:attrNameLst>
                                      </p:cBhvr>
                                      <p:to>
                                        <p:strVal val="visible"/>
                                      </p:to>
                                    </p:set>
                                    <p:animEffect transition="in" filter="dissolve">
                                      <p:cBhvr>
                                        <p:cTn id="34" dur="500"/>
                                        <p:tgtEl>
                                          <p:spTgt spid="2048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a:xfrm>
            <a:off x="323528" y="476672"/>
            <a:ext cx="6624736" cy="1296144"/>
          </a:xfrm>
        </p:spPr>
        <p:txBody>
          <a:bodyPr>
            <a:normAutofit/>
          </a:bodyPr>
          <a:lstStyle/>
          <a:p>
            <a:r>
              <a:rPr lang="en-GB" sz="3600" dirty="0"/>
              <a:t>Secondary Research or ‘desk research’</a:t>
            </a:r>
          </a:p>
        </p:txBody>
      </p:sp>
      <p:sp>
        <p:nvSpPr>
          <p:cNvPr id="47107" name="Content Placeholder 2"/>
          <p:cNvSpPr>
            <a:spLocks noGrp="1"/>
          </p:cNvSpPr>
          <p:nvPr>
            <p:ph idx="1"/>
          </p:nvPr>
        </p:nvSpPr>
        <p:spPr>
          <a:xfrm>
            <a:off x="457200" y="2060848"/>
            <a:ext cx="6707088" cy="4065315"/>
          </a:xfrm>
        </p:spPr>
        <p:txBody>
          <a:bodyPr/>
          <a:lstStyle/>
          <a:p>
            <a:r>
              <a:rPr lang="en-GB" dirty="0"/>
              <a:t>Narrative Literature Reviews</a:t>
            </a:r>
          </a:p>
          <a:p>
            <a:r>
              <a:rPr lang="en-GB" dirty="0"/>
              <a:t>Systematic Literature Reviews</a:t>
            </a:r>
          </a:p>
          <a:p>
            <a:r>
              <a:rPr lang="en-GB" dirty="0"/>
              <a:t>Meta-analysis</a:t>
            </a:r>
          </a:p>
          <a:p>
            <a:r>
              <a:rPr lang="en-GB" dirty="0"/>
              <a:t>Systematic Review of Systematic Reviews</a:t>
            </a:r>
          </a:p>
          <a:p>
            <a:r>
              <a:rPr lang="en-GB" dirty="0"/>
              <a:t>Providing answers to questions or generating new research questions</a:t>
            </a:r>
          </a:p>
        </p:txBody>
      </p:sp>
    </p:spTree>
    <p:extLst>
      <p:ext uri="{BB962C8B-B14F-4D97-AF65-F5344CB8AC3E}">
        <p14:creationId xmlns:p14="http://schemas.microsoft.com/office/powerpoint/2010/main" val="10353127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Non-systematic (narrative) review</a:t>
            </a:r>
          </a:p>
        </p:txBody>
      </p:sp>
      <p:sp>
        <p:nvSpPr>
          <p:cNvPr id="4" name="Content Placeholder 3"/>
          <p:cNvSpPr>
            <a:spLocks noGrp="1"/>
          </p:cNvSpPr>
          <p:nvPr>
            <p:ph sz="half" idx="2"/>
          </p:nvPr>
        </p:nvSpPr>
        <p:spPr/>
        <p:txBody>
          <a:bodyPr/>
          <a:lstStyle/>
          <a:p>
            <a:endParaRPr lang="en-GB" dirty="0"/>
          </a:p>
        </p:txBody>
      </p:sp>
      <p:pic>
        <p:nvPicPr>
          <p:cNvPr id="84994" name="Picture 2"/>
          <p:cNvPicPr>
            <a:picLocks noGrp="1" noChangeAspect="1" noChangeArrowheads="1"/>
          </p:cNvPicPr>
          <p:nvPr>
            <p:ph sz="half" idx="1"/>
          </p:nvPr>
        </p:nvPicPr>
        <p:blipFill>
          <a:blip r:embed="rId2" cstate="print"/>
          <a:srcRect/>
          <a:stretch>
            <a:fillRect/>
          </a:stretch>
        </p:blipFill>
        <p:spPr bwMode="auto">
          <a:xfrm>
            <a:off x="683568" y="1844824"/>
            <a:ext cx="6192688" cy="4608512"/>
          </a:xfrm>
          <a:prstGeom prst="rect">
            <a:avLst/>
          </a:prstGeom>
          <a:noFill/>
          <a:ln w="9525">
            <a:noFill/>
            <a:miter lim="800000"/>
            <a:headEnd/>
            <a:tailEnd/>
          </a:ln>
        </p:spPr>
      </p:pic>
    </p:spTree>
    <p:extLst>
      <p:ext uri="{BB962C8B-B14F-4D97-AF65-F5344CB8AC3E}">
        <p14:creationId xmlns:p14="http://schemas.microsoft.com/office/powerpoint/2010/main" val="29802656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81000" y="188640"/>
            <a:ext cx="6567264" cy="1728192"/>
          </a:xfrm>
        </p:spPr>
        <p:txBody>
          <a:bodyPr>
            <a:normAutofit fontScale="90000"/>
          </a:bodyPr>
          <a:lstStyle/>
          <a:p>
            <a:r>
              <a:rPr lang="en-GB" altLang="en-US" sz="2800" u="sng" dirty="0"/>
              <a:t>Reviewing</a:t>
            </a:r>
            <a:r>
              <a:rPr lang="en-GB" altLang="en-US" sz="2800" dirty="0"/>
              <a:t> the Literature:</a:t>
            </a:r>
            <a:br>
              <a:rPr lang="en-GB" altLang="en-US" sz="2800" dirty="0"/>
            </a:br>
            <a:r>
              <a:rPr lang="en-GB" altLang="en-US" sz="2800" dirty="0"/>
              <a:t>Critical Appraisal of Research Papers is a CRITICAL Component</a:t>
            </a:r>
            <a:br>
              <a:rPr lang="en-GB" altLang="en-US" sz="2800" dirty="0"/>
            </a:br>
            <a:br>
              <a:rPr lang="en-GB" altLang="en-US" sz="2800" dirty="0"/>
            </a:br>
            <a:r>
              <a:rPr lang="en-GB" altLang="en-US" sz="2800" dirty="0">
                <a:solidFill>
                  <a:srgbClr val="FF0000"/>
                </a:solidFill>
              </a:rPr>
              <a:t>A Number of Critical Appraisal Toolkits</a:t>
            </a:r>
          </a:p>
        </p:txBody>
      </p:sp>
      <p:sp>
        <p:nvSpPr>
          <p:cNvPr id="8195" name="Rectangle 3"/>
          <p:cNvSpPr>
            <a:spLocks noGrp="1" noChangeArrowheads="1"/>
          </p:cNvSpPr>
          <p:nvPr>
            <p:ph idx="1"/>
          </p:nvPr>
        </p:nvSpPr>
        <p:spPr>
          <a:xfrm>
            <a:off x="457200" y="2276872"/>
            <a:ext cx="8229600" cy="3849291"/>
          </a:xfrm>
        </p:spPr>
        <p:txBody>
          <a:bodyPr>
            <a:normAutofit/>
          </a:bodyPr>
          <a:lstStyle/>
          <a:p>
            <a:r>
              <a:rPr lang="en-GB" altLang="en-US" sz="2800" dirty="0"/>
              <a:t>Why was the study done?</a:t>
            </a:r>
          </a:p>
          <a:p>
            <a:r>
              <a:rPr lang="en-GB" altLang="en-US" sz="2800" dirty="0"/>
              <a:t>Who was the study carried out with?</a:t>
            </a:r>
          </a:p>
          <a:p>
            <a:r>
              <a:rPr lang="en-GB" altLang="en-US" sz="2800" dirty="0"/>
              <a:t>Was the research design appropriate for answering the research question?</a:t>
            </a:r>
          </a:p>
          <a:p>
            <a:r>
              <a:rPr lang="en-GB" altLang="en-US" sz="2800" dirty="0"/>
              <a:t>How was it carried out?</a:t>
            </a:r>
          </a:p>
          <a:p>
            <a:r>
              <a:rPr lang="en-GB" altLang="en-US" sz="2800" dirty="0"/>
              <a:t>Are the results internally &amp; externally valid?</a:t>
            </a:r>
          </a:p>
          <a:p>
            <a:r>
              <a:rPr lang="en-GB" altLang="en-US" sz="2800" dirty="0"/>
              <a:t>Are the conclusions justified by the results?</a:t>
            </a:r>
          </a:p>
        </p:txBody>
      </p:sp>
    </p:spTree>
    <p:extLst>
      <p:ext uri="{BB962C8B-B14F-4D97-AF65-F5344CB8AC3E}">
        <p14:creationId xmlns:p14="http://schemas.microsoft.com/office/powerpoint/2010/main" val="39363682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533400" y="304800"/>
            <a:ext cx="7772400" cy="685800"/>
          </a:xfrm>
        </p:spPr>
        <p:txBody>
          <a:bodyPr/>
          <a:lstStyle/>
          <a:p>
            <a:r>
              <a:rPr lang="en-GB" altLang="en-US" sz="2800" dirty="0"/>
              <a:t>Why was the study done?</a:t>
            </a:r>
          </a:p>
        </p:txBody>
      </p:sp>
      <p:sp>
        <p:nvSpPr>
          <p:cNvPr id="9219" name="Rectangle 3"/>
          <p:cNvSpPr>
            <a:spLocks noGrp="1" noChangeArrowheads="1"/>
          </p:cNvSpPr>
          <p:nvPr>
            <p:ph idx="1"/>
          </p:nvPr>
        </p:nvSpPr>
        <p:spPr>
          <a:xfrm>
            <a:off x="304800" y="1219200"/>
            <a:ext cx="8534400" cy="5486400"/>
          </a:xfrm>
        </p:spPr>
        <p:txBody>
          <a:bodyPr/>
          <a:lstStyle/>
          <a:p>
            <a:r>
              <a:rPr lang="en-GB" altLang="en-US" dirty="0"/>
              <a:t>Is the issue addressed important?</a:t>
            </a:r>
          </a:p>
          <a:p>
            <a:pPr lvl="1"/>
            <a:r>
              <a:rPr lang="en-GB" altLang="en-US" dirty="0"/>
              <a:t>health benefits</a:t>
            </a:r>
          </a:p>
          <a:p>
            <a:pPr lvl="1"/>
            <a:r>
              <a:rPr lang="en-GB" altLang="en-US" dirty="0"/>
              <a:t>number of people affected</a:t>
            </a:r>
          </a:p>
          <a:p>
            <a:pPr lvl="1"/>
            <a:r>
              <a:rPr lang="en-GB" altLang="en-US" dirty="0"/>
              <a:t>information already available</a:t>
            </a:r>
          </a:p>
          <a:p>
            <a:r>
              <a:rPr lang="en-GB" altLang="en-US" dirty="0"/>
              <a:t>Is the population different in any way to other studies?</a:t>
            </a:r>
          </a:p>
          <a:p>
            <a:pPr lvl="1"/>
            <a:r>
              <a:rPr lang="en-GB" altLang="en-US" dirty="0"/>
              <a:t>E.g. age, sex, severity of condition</a:t>
            </a:r>
          </a:p>
          <a:p>
            <a:r>
              <a:rPr lang="en-GB" altLang="en-US" dirty="0"/>
              <a:t>Does it address methodological weaknesses in other studies?</a:t>
            </a:r>
          </a:p>
          <a:p>
            <a:pPr lvl="1"/>
            <a:r>
              <a:rPr lang="en-GB" altLang="en-US" dirty="0"/>
              <a:t>sample size, design, measurement</a:t>
            </a:r>
          </a:p>
        </p:txBody>
      </p:sp>
    </p:spTree>
    <p:extLst>
      <p:ext uri="{BB962C8B-B14F-4D97-AF65-F5344CB8AC3E}">
        <p14:creationId xmlns:p14="http://schemas.microsoft.com/office/powerpoint/2010/main" val="143048487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dissolve">
                                      <p:cBhvr>
                                        <p:cTn id="7" dur="500"/>
                                        <p:tgtEl>
                                          <p:spTgt spid="9219">
                                            <p:txEl>
                                              <p:pRg st="0" end="0"/>
                                            </p:txEl>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9219">
                                            <p:txEl>
                                              <p:pRg st="1" end="1"/>
                                            </p:txEl>
                                          </p:spTgt>
                                        </p:tgtEl>
                                        <p:attrNameLst>
                                          <p:attrName>style.visibility</p:attrName>
                                        </p:attrNameLst>
                                      </p:cBhvr>
                                      <p:to>
                                        <p:strVal val="visible"/>
                                      </p:to>
                                    </p:set>
                                    <p:animEffect transition="in" filter="dissolve">
                                      <p:cBhvr>
                                        <p:cTn id="10" dur="500"/>
                                        <p:tgtEl>
                                          <p:spTgt spid="9219">
                                            <p:txEl>
                                              <p:pRg st="1" end="1"/>
                                            </p:txEl>
                                          </p:spTgt>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9219">
                                            <p:txEl>
                                              <p:pRg st="2" end="2"/>
                                            </p:txEl>
                                          </p:spTgt>
                                        </p:tgtEl>
                                        <p:attrNameLst>
                                          <p:attrName>style.visibility</p:attrName>
                                        </p:attrNameLst>
                                      </p:cBhvr>
                                      <p:to>
                                        <p:strVal val="visible"/>
                                      </p:to>
                                    </p:set>
                                    <p:animEffect transition="in" filter="dissolve">
                                      <p:cBhvr>
                                        <p:cTn id="13" dur="500"/>
                                        <p:tgtEl>
                                          <p:spTgt spid="9219">
                                            <p:txEl>
                                              <p:pRg st="2" end="2"/>
                                            </p:txEl>
                                          </p:spTgt>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9219">
                                            <p:txEl>
                                              <p:pRg st="3" end="3"/>
                                            </p:txEl>
                                          </p:spTgt>
                                        </p:tgtEl>
                                        <p:attrNameLst>
                                          <p:attrName>style.visibility</p:attrName>
                                        </p:attrNameLst>
                                      </p:cBhvr>
                                      <p:to>
                                        <p:strVal val="visible"/>
                                      </p:to>
                                    </p:set>
                                    <p:animEffect transition="in" filter="dissolve">
                                      <p:cBhvr>
                                        <p:cTn id="16" dur="500"/>
                                        <p:tgtEl>
                                          <p:spTgt spid="9219">
                                            <p:txEl>
                                              <p:pRg st="3" end="3"/>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9" presetClass="entr" presetSubtype="0" fill="hold" grpId="0" nodeType="clickEffect">
                                  <p:stCondLst>
                                    <p:cond delay="0"/>
                                  </p:stCondLst>
                                  <p:childTnLst>
                                    <p:set>
                                      <p:cBhvr>
                                        <p:cTn id="20" dur="1" fill="hold">
                                          <p:stCondLst>
                                            <p:cond delay="0"/>
                                          </p:stCondLst>
                                        </p:cTn>
                                        <p:tgtEl>
                                          <p:spTgt spid="9219">
                                            <p:txEl>
                                              <p:pRg st="4" end="4"/>
                                            </p:txEl>
                                          </p:spTgt>
                                        </p:tgtEl>
                                        <p:attrNameLst>
                                          <p:attrName>style.visibility</p:attrName>
                                        </p:attrNameLst>
                                      </p:cBhvr>
                                      <p:to>
                                        <p:strVal val="visible"/>
                                      </p:to>
                                    </p:set>
                                    <p:animEffect transition="in" filter="dissolve">
                                      <p:cBhvr>
                                        <p:cTn id="21" dur="500"/>
                                        <p:tgtEl>
                                          <p:spTgt spid="9219">
                                            <p:txEl>
                                              <p:pRg st="4" end="4"/>
                                            </p:txEl>
                                          </p:spTgt>
                                        </p:tgtEl>
                                      </p:cBhvr>
                                    </p:animEffect>
                                  </p:childTnLst>
                                </p:cTn>
                              </p:par>
                              <p:par>
                                <p:cTn id="22" presetID="9" presetClass="entr" presetSubtype="0" fill="hold" grpId="0" nodeType="withEffect">
                                  <p:stCondLst>
                                    <p:cond delay="0"/>
                                  </p:stCondLst>
                                  <p:childTnLst>
                                    <p:set>
                                      <p:cBhvr>
                                        <p:cTn id="23" dur="1" fill="hold">
                                          <p:stCondLst>
                                            <p:cond delay="0"/>
                                          </p:stCondLst>
                                        </p:cTn>
                                        <p:tgtEl>
                                          <p:spTgt spid="9219">
                                            <p:txEl>
                                              <p:pRg st="5" end="5"/>
                                            </p:txEl>
                                          </p:spTgt>
                                        </p:tgtEl>
                                        <p:attrNameLst>
                                          <p:attrName>style.visibility</p:attrName>
                                        </p:attrNameLst>
                                      </p:cBhvr>
                                      <p:to>
                                        <p:strVal val="visible"/>
                                      </p:to>
                                    </p:set>
                                    <p:animEffect transition="in" filter="dissolve">
                                      <p:cBhvr>
                                        <p:cTn id="24" dur="500"/>
                                        <p:tgtEl>
                                          <p:spTgt spid="9219">
                                            <p:txEl>
                                              <p:pRg st="5" end="5"/>
                                            </p:txEl>
                                          </p:spTgt>
                                        </p:tgtEl>
                                      </p:cBhvr>
                                    </p:animEffect>
                                  </p:childTnLst>
                                </p:cTn>
                              </p:par>
                            </p:childTnLst>
                          </p:cTn>
                        </p:par>
                      </p:childTnLst>
                    </p:cTn>
                  </p:par>
                  <p:par>
                    <p:cTn id="25" fill="hold" nodeType="clickPar">
                      <p:stCondLst>
                        <p:cond delay="indefinite"/>
                      </p:stCondLst>
                      <p:childTnLst>
                        <p:par>
                          <p:cTn id="26" fill="hold" nodeType="withGroup">
                            <p:stCondLst>
                              <p:cond delay="0"/>
                            </p:stCondLst>
                            <p:childTnLst>
                              <p:par>
                                <p:cTn id="27" presetID="9" presetClass="entr" presetSubtype="0" fill="hold" grpId="0" nodeType="clickEffect">
                                  <p:stCondLst>
                                    <p:cond delay="0"/>
                                  </p:stCondLst>
                                  <p:childTnLst>
                                    <p:set>
                                      <p:cBhvr>
                                        <p:cTn id="28" dur="1" fill="hold">
                                          <p:stCondLst>
                                            <p:cond delay="0"/>
                                          </p:stCondLst>
                                        </p:cTn>
                                        <p:tgtEl>
                                          <p:spTgt spid="9219">
                                            <p:txEl>
                                              <p:pRg st="6" end="6"/>
                                            </p:txEl>
                                          </p:spTgt>
                                        </p:tgtEl>
                                        <p:attrNameLst>
                                          <p:attrName>style.visibility</p:attrName>
                                        </p:attrNameLst>
                                      </p:cBhvr>
                                      <p:to>
                                        <p:strVal val="visible"/>
                                      </p:to>
                                    </p:set>
                                    <p:animEffect transition="in" filter="dissolve">
                                      <p:cBhvr>
                                        <p:cTn id="29" dur="500"/>
                                        <p:tgtEl>
                                          <p:spTgt spid="9219">
                                            <p:txEl>
                                              <p:pRg st="6" end="6"/>
                                            </p:txEl>
                                          </p:spTgt>
                                        </p:tgtEl>
                                      </p:cBhvr>
                                    </p:animEffect>
                                  </p:childTnLst>
                                </p:cTn>
                              </p:par>
                              <p:par>
                                <p:cTn id="30" presetID="9" presetClass="entr" presetSubtype="0" fill="hold" grpId="0" nodeType="withEffect">
                                  <p:stCondLst>
                                    <p:cond delay="0"/>
                                  </p:stCondLst>
                                  <p:childTnLst>
                                    <p:set>
                                      <p:cBhvr>
                                        <p:cTn id="31" dur="1" fill="hold">
                                          <p:stCondLst>
                                            <p:cond delay="0"/>
                                          </p:stCondLst>
                                        </p:cTn>
                                        <p:tgtEl>
                                          <p:spTgt spid="9219">
                                            <p:txEl>
                                              <p:pRg st="7" end="7"/>
                                            </p:txEl>
                                          </p:spTgt>
                                        </p:tgtEl>
                                        <p:attrNameLst>
                                          <p:attrName>style.visibility</p:attrName>
                                        </p:attrNameLst>
                                      </p:cBhvr>
                                      <p:to>
                                        <p:strVal val="visible"/>
                                      </p:to>
                                    </p:set>
                                    <p:animEffect transition="in" filter="dissolve">
                                      <p:cBhvr>
                                        <p:cTn id="32" dur="500"/>
                                        <p:tgtEl>
                                          <p:spTgt spid="921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533400" y="685800"/>
            <a:ext cx="7772400" cy="685800"/>
          </a:xfrm>
        </p:spPr>
        <p:txBody>
          <a:bodyPr/>
          <a:lstStyle/>
          <a:p>
            <a:r>
              <a:rPr lang="en-GB" altLang="en-US" sz="2800" dirty="0"/>
              <a:t>Who is the study about?</a:t>
            </a:r>
          </a:p>
        </p:txBody>
      </p:sp>
      <p:sp>
        <p:nvSpPr>
          <p:cNvPr id="10243" name="Rectangle 3"/>
          <p:cNvSpPr>
            <a:spLocks noGrp="1" noChangeArrowheads="1"/>
          </p:cNvSpPr>
          <p:nvPr>
            <p:ph idx="1"/>
          </p:nvPr>
        </p:nvSpPr>
        <p:spPr>
          <a:xfrm>
            <a:off x="304800" y="1916832"/>
            <a:ext cx="8686800" cy="4179168"/>
          </a:xfrm>
        </p:spPr>
        <p:txBody>
          <a:bodyPr/>
          <a:lstStyle/>
          <a:p>
            <a:r>
              <a:rPr lang="en-GB" altLang="en-US" dirty="0"/>
              <a:t>How were the participants recruited?</a:t>
            </a:r>
          </a:p>
          <a:p>
            <a:pPr lvl="1"/>
            <a:r>
              <a:rPr lang="en-GB" altLang="en-US" dirty="0"/>
              <a:t>recruitment bias</a:t>
            </a:r>
          </a:p>
          <a:p>
            <a:r>
              <a:rPr lang="en-GB" altLang="en-US" dirty="0"/>
              <a:t>Who was included in the study? Who was excluded from the study?</a:t>
            </a:r>
          </a:p>
          <a:p>
            <a:pPr lvl="1"/>
            <a:r>
              <a:rPr lang="en-GB" altLang="en-US" dirty="0"/>
              <a:t>threatens generalisability</a:t>
            </a:r>
          </a:p>
          <a:p>
            <a:r>
              <a:rPr lang="en-GB" altLang="en-US" dirty="0"/>
              <a:t>Were the participants in ‘real life’ situations?</a:t>
            </a:r>
          </a:p>
        </p:txBody>
      </p:sp>
    </p:spTree>
    <p:extLst>
      <p:ext uri="{BB962C8B-B14F-4D97-AF65-F5344CB8AC3E}">
        <p14:creationId xmlns:p14="http://schemas.microsoft.com/office/powerpoint/2010/main" val="84999136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dissolve">
                                      <p:cBhvr>
                                        <p:cTn id="7" dur="500"/>
                                        <p:tgtEl>
                                          <p:spTgt spid="10243">
                                            <p:txEl>
                                              <p:pRg st="0" end="0"/>
                                            </p:txEl>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10243">
                                            <p:txEl>
                                              <p:pRg st="1" end="1"/>
                                            </p:txEl>
                                          </p:spTgt>
                                        </p:tgtEl>
                                        <p:attrNameLst>
                                          <p:attrName>style.visibility</p:attrName>
                                        </p:attrNameLst>
                                      </p:cBhvr>
                                      <p:to>
                                        <p:strVal val="visible"/>
                                      </p:to>
                                    </p:set>
                                    <p:animEffect transition="in" filter="dissolve">
                                      <p:cBhvr>
                                        <p:cTn id="10" dur="500"/>
                                        <p:tgtEl>
                                          <p:spTgt spid="10243">
                                            <p:txEl>
                                              <p:pRg st="1" end="1"/>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9" presetClass="entr" presetSubtype="0" fill="hold" grpId="0" nodeType="click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animEffect transition="in" filter="dissolve">
                                      <p:cBhvr>
                                        <p:cTn id="15" dur="500"/>
                                        <p:tgtEl>
                                          <p:spTgt spid="10243">
                                            <p:txEl>
                                              <p:pRg st="2" end="2"/>
                                            </p:txEl>
                                          </p:spTgt>
                                        </p:tgtEl>
                                      </p:cBhvr>
                                    </p:animEffect>
                                  </p:childTnLst>
                                </p:cTn>
                              </p:par>
                              <p:par>
                                <p:cTn id="16" presetID="9" presetClass="entr" presetSubtype="0" fill="hold" grpId="0" nodeType="withEffect">
                                  <p:stCondLst>
                                    <p:cond delay="0"/>
                                  </p:stCondLst>
                                  <p:childTnLst>
                                    <p:set>
                                      <p:cBhvr>
                                        <p:cTn id="17" dur="1" fill="hold">
                                          <p:stCondLst>
                                            <p:cond delay="0"/>
                                          </p:stCondLst>
                                        </p:cTn>
                                        <p:tgtEl>
                                          <p:spTgt spid="10243">
                                            <p:txEl>
                                              <p:pRg st="3" end="3"/>
                                            </p:txEl>
                                          </p:spTgt>
                                        </p:tgtEl>
                                        <p:attrNameLst>
                                          <p:attrName>style.visibility</p:attrName>
                                        </p:attrNameLst>
                                      </p:cBhvr>
                                      <p:to>
                                        <p:strVal val="visible"/>
                                      </p:to>
                                    </p:set>
                                    <p:animEffect transition="in" filter="dissolve">
                                      <p:cBhvr>
                                        <p:cTn id="18" dur="500"/>
                                        <p:tgtEl>
                                          <p:spTgt spid="10243">
                                            <p:txEl>
                                              <p:pRg st="3" end="3"/>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10243">
                                            <p:txEl>
                                              <p:pRg st="4" end="4"/>
                                            </p:txEl>
                                          </p:spTgt>
                                        </p:tgtEl>
                                        <p:attrNameLst>
                                          <p:attrName>style.visibility</p:attrName>
                                        </p:attrNameLst>
                                      </p:cBhvr>
                                      <p:to>
                                        <p:strVal val="visible"/>
                                      </p:to>
                                    </p:set>
                                    <p:animEffect transition="in" filter="dissolve">
                                      <p:cBhvr>
                                        <p:cTn id="23" dur="500"/>
                                        <p:tgtEl>
                                          <p:spTgt spid="1024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57200" y="304800"/>
            <a:ext cx="7772400" cy="685800"/>
          </a:xfrm>
        </p:spPr>
        <p:txBody>
          <a:bodyPr/>
          <a:lstStyle/>
          <a:p>
            <a:r>
              <a:rPr lang="en-GB" altLang="en-US" sz="2800" dirty="0"/>
              <a:t>Was the design appropriate?</a:t>
            </a:r>
          </a:p>
        </p:txBody>
      </p:sp>
      <p:sp>
        <p:nvSpPr>
          <p:cNvPr id="11267" name="Rectangle 3"/>
          <p:cNvSpPr>
            <a:spLocks noGrp="1" noChangeArrowheads="1"/>
          </p:cNvSpPr>
          <p:nvPr>
            <p:ph sz="half" idx="1"/>
          </p:nvPr>
        </p:nvSpPr>
        <p:spPr>
          <a:xfrm>
            <a:off x="228600" y="1371600"/>
            <a:ext cx="4343400" cy="5181600"/>
          </a:xfrm>
        </p:spPr>
        <p:txBody>
          <a:bodyPr>
            <a:normAutofit fontScale="92500" lnSpcReduction="20000"/>
          </a:bodyPr>
          <a:lstStyle/>
          <a:p>
            <a:pPr>
              <a:buFont typeface="Monotype Sorts" pitchFamily="2" charset="2"/>
              <a:buNone/>
            </a:pPr>
            <a:r>
              <a:rPr lang="en-GB" altLang="en-US" sz="2800" dirty="0"/>
              <a:t>Primary research</a:t>
            </a:r>
          </a:p>
          <a:p>
            <a:r>
              <a:rPr lang="en-GB" altLang="en-US" sz="2600" dirty="0"/>
              <a:t>Experimental</a:t>
            </a:r>
          </a:p>
          <a:p>
            <a:pPr lvl="1"/>
            <a:r>
              <a:rPr lang="en-GB" altLang="en-US" sz="2400" dirty="0"/>
              <a:t>Clinical trials</a:t>
            </a:r>
          </a:p>
          <a:p>
            <a:pPr lvl="2"/>
            <a:r>
              <a:rPr lang="en-GB" altLang="en-US" sz="2000" dirty="0"/>
              <a:t>testing the efficacy or effectiveness of an intervention</a:t>
            </a:r>
          </a:p>
          <a:p>
            <a:r>
              <a:rPr lang="en-GB" altLang="en-US" sz="2600" dirty="0"/>
              <a:t>Observational</a:t>
            </a:r>
          </a:p>
          <a:p>
            <a:pPr lvl="1"/>
            <a:r>
              <a:rPr lang="en-GB" altLang="en-US" sz="2200" dirty="0"/>
              <a:t>Cross-sectional</a:t>
            </a:r>
          </a:p>
          <a:p>
            <a:pPr lvl="1"/>
            <a:r>
              <a:rPr lang="en-GB" altLang="en-US" sz="2200" dirty="0"/>
              <a:t>Surveys</a:t>
            </a:r>
          </a:p>
          <a:p>
            <a:pPr lvl="1"/>
            <a:r>
              <a:rPr lang="en-GB" altLang="en-US" sz="2200" dirty="0"/>
              <a:t>Prospective cohort</a:t>
            </a:r>
          </a:p>
          <a:p>
            <a:pPr lvl="1"/>
            <a:r>
              <a:rPr lang="en-GB" altLang="en-US" sz="2200" dirty="0"/>
              <a:t>Retrospective cohort</a:t>
            </a:r>
          </a:p>
          <a:p>
            <a:pPr lvl="1"/>
            <a:r>
              <a:rPr lang="en-GB" altLang="en-US" sz="2200" dirty="0"/>
              <a:t>Case-series</a:t>
            </a:r>
          </a:p>
          <a:p>
            <a:pPr lvl="1"/>
            <a:r>
              <a:rPr lang="en-GB" altLang="en-US" sz="2200" dirty="0"/>
              <a:t>Case-control</a:t>
            </a:r>
          </a:p>
          <a:p>
            <a:pPr lvl="1"/>
            <a:r>
              <a:rPr lang="en-GB" altLang="en-US" sz="2200" dirty="0" err="1"/>
              <a:t>etc</a:t>
            </a:r>
            <a:endParaRPr lang="en-GB" altLang="en-US" sz="2200" dirty="0"/>
          </a:p>
        </p:txBody>
      </p:sp>
      <p:sp>
        <p:nvSpPr>
          <p:cNvPr id="11268" name="Rectangle 4"/>
          <p:cNvSpPr>
            <a:spLocks noGrp="1" noChangeArrowheads="1"/>
          </p:cNvSpPr>
          <p:nvPr>
            <p:ph sz="half" idx="2"/>
          </p:nvPr>
        </p:nvSpPr>
        <p:spPr>
          <a:xfrm>
            <a:off x="4648200" y="1371600"/>
            <a:ext cx="4267200" cy="5334000"/>
          </a:xfrm>
        </p:spPr>
        <p:txBody>
          <a:bodyPr>
            <a:normAutofit fontScale="92500" lnSpcReduction="20000"/>
          </a:bodyPr>
          <a:lstStyle/>
          <a:p>
            <a:pPr>
              <a:buFont typeface="Monotype Sorts" pitchFamily="2" charset="2"/>
              <a:buNone/>
            </a:pPr>
            <a:r>
              <a:rPr lang="en-GB" altLang="en-US" sz="2800" dirty="0"/>
              <a:t>Secondary research</a:t>
            </a:r>
          </a:p>
          <a:p>
            <a:r>
              <a:rPr lang="en-GB" altLang="en-US" sz="2800" dirty="0"/>
              <a:t>Overviews</a:t>
            </a:r>
          </a:p>
          <a:p>
            <a:pPr lvl="1"/>
            <a:r>
              <a:rPr lang="en-GB" altLang="en-US" sz="2400" dirty="0"/>
              <a:t>systematic</a:t>
            </a:r>
          </a:p>
          <a:p>
            <a:pPr lvl="1"/>
            <a:r>
              <a:rPr lang="en-GB" altLang="en-US" sz="2400" dirty="0"/>
              <a:t>non-systematic</a:t>
            </a:r>
          </a:p>
          <a:p>
            <a:pPr lvl="1"/>
            <a:r>
              <a:rPr lang="en-GB" altLang="en-US" sz="2400" dirty="0"/>
              <a:t>meta-analysis</a:t>
            </a:r>
          </a:p>
          <a:p>
            <a:r>
              <a:rPr lang="en-GB" altLang="en-US" sz="2800" dirty="0"/>
              <a:t>Economic analyses</a:t>
            </a:r>
          </a:p>
        </p:txBody>
      </p:sp>
    </p:spTree>
    <p:extLst>
      <p:ext uri="{BB962C8B-B14F-4D97-AF65-F5344CB8AC3E}">
        <p14:creationId xmlns:p14="http://schemas.microsoft.com/office/powerpoint/2010/main" val="25229619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1268">
                                            <p:txEl>
                                              <p:pRg st="0" end="0"/>
                                            </p:txEl>
                                          </p:spTgt>
                                        </p:tgtEl>
                                        <p:attrNameLst>
                                          <p:attrName>style.visibility</p:attrName>
                                        </p:attrNameLst>
                                      </p:cBhvr>
                                      <p:to>
                                        <p:strVal val="visible"/>
                                      </p:to>
                                    </p:set>
                                    <p:animEffect transition="in" filter="dissolve">
                                      <p:cBhvr>
                                        <p:cTn id="7" dur="500"/>
                                        <p:tgtEl>
                                          <p:spTgt spid="11268">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1268">
                                            <p:txEl>
                                              <p:pRg st="1" end="1"/>
                                            </p:txEl>
                                          </p:spTgt>
                                        </p:tgtEl>
                                        <p:attrNameLst>
                                          <p:attrName>style.visibility</p:attrName>
                                        </p:attrNameLst>
                                      </p:cBhvr>
                                      <p:to>
                                        <p:strVal val="visible"/>
                                      </p:to>
                                    </p:set>
                                    <p:animEffect transition="in" filter="dissolve">
                                      <p:cBhvr>
                                        <p:cTn id="12" dur="500"/>
                                        <p:tgtEl>
                                          <p:spTgt spid="11268">
                                            <p:txEl>
                                              <p:pRg st="1" end="1"/>
                                            </p:txEl>
                                          </p:spTgt>
                                        </p:tgtEl>
                                      </p:cBhvr>
                                    </p:animEffect>
                                  </p:childTnLst>
                                </p:cTn>
                              </p:par>
                              <p:par>
                                <p:cTn id="13" presetID="9" presetClass="entr" presetSubtype="0" fill="hold" grpId="0" nodeType="withEffect">
                                  <p:stCondLst>
                                    <p:cond delay="0"/>
                                  </p:stCondLst>
                                  <p:childTnLst>
                                    <p:set>
                                      <p:cBhvr>
                                        <p:cTn id="14" dur="1" fill="hold">
                                          <p:stCondLst>
                                            <p:cond delay="0"/>
                                          </p:stCondLst>
                                        </p:cTn>
                                        <p:tgtEl>
                                          <p:spTgt spid="11268">
                                            <p:txEl>
                                              <p:pRg st="2" end="2"/>
                                            </p:txEl>
                                          </p:spTgt>
                                        </p:tgtEl>
                                        <p:attrNameLst>
                                          <p:attrName>style.visibility</p:attrName>
                                        </p:attrNameLst>
                                      </p:cBhvr>
                                      <p:to>
                                        <p:strVal val="visible"/>
                                      </p:to>
                                    </p:set>
                                    <p:animEffect transition="in" filter="dissolve">
                                      <p:cBhvr>
                                        <p:cTn id="15" dur="500"/>
                                        <p:tgtEl>
                                          <p:spTgt spid="11268">
                                            <p:txEl>
                                              <p:pRg st="2" end="2"/>
                                            </p:txEl>
                                          </p:spTgt>
                                        </p:tgtEl>
                                      </p:cBhvr>
                                    </p:animEffect>
                                  </p:childTnLst>
                                </p:cTn>
                              </p:par>
                              <p:par>
                                <p:cTn id="16" presetID="9" presetClass="entr" presetSubtype="0" fill="hold" grpId="0" nodeType="withEffect">
                                  <p:stCondLst>
                                    <p:cond delay="0"/>
                                  </p:stCondLst>
                                  <p:childTnLst>
                                    <p:set>
                                      <p:cBhvr>
                                        <p:cTn id="17" dur="1" fill="hold">
                                          <p:stCondLst>
                                            <p:cond delay="0"/>
                                          </p:stCondLst>
                                        </p:cTn>
                                        <p:tgtEl>
                                          <p:spTgt spid="11268">
                                            <p:txEl>
                                              <p:pRg st="3" end="3"/>
                                            </p:txEl>
                                          </p:spTgt>
                                        </p:tgtEl>
                                        <p:attrNameLst>
                                          <p:attrName>style.visibility</p:attrName>
                                        </p:attrNameLst>
                                      </p:cBhvr>
                                      <p:to>
                                        <p:strVal val="visible"/>
                                      </p:to>
                                    </p:set>
                                    <p:animEffect transition="in" filter="dissolve">
                                      <p:cBhvr>
                                        <p:cTn id="18" dur="500"/>
                                        <p:tgtEl>
                                          <p:spTgt spid="11268">
                                            <p:txEl>
                                              <p:pRg st="3" end="3"/>
                                            </p:txEl>
                                          </p:spTgt>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11268">
                                            <p:txEl>
                                              <p:pRg st="4" end="4"/>
                                            </p:txEl>
                                          </p:spTgt>
                                        </p:tgtEl>
                                        <p:attrNameLst>
                                          <p:attrName>style.visibility</p:attrName>
                                        </p:attrNameLst>
                                      </p:cBhvr>
                                      <p:to>
                                        <p:strVal val="visible"/>
                                      </p:to>
                                    </p:set>
                                    <p:animEffect transition="in" filter="dissolve">
                                      <p:cBhvr>
                                        <p:cTn id="21" dur="500"/>
                                        <p:tgtEl>
                                          <p:spTgt spid="11268">
                                            <p:txEl>
                                              <p:pRg st="4" end="4"/>
                                            </p:txEl>
                                          </p:spTgt>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9" presetClass="entr" presetSubtype="0" fill="hold" grpId="0" nodeType="clickEffect">
                                  <p:stCondLst>
                                    <p:cond delay="0"/>
                                  </p:stCondLst>
                                  <p:childTnLst>
                                    <p:set>
                                      <p:cBhvr>
                                        <p:cTn id="25" dur="1" fill="hold">
                                          <p:stCondLst>
                                            <p:cond delay="0"/>
                                          </p:stCondLst>
                                        </p:cTn>
                                        <p:tgtEl>
                                          <p:spTgt spid="11268">
                                            <p:txEl>
                                              <p:pRg st="5" end="5"/>
                                            </p:txEl>
                                          </p:spTgt>
                                        </p:tgtEl>
                                        <p:attrNameLst>
                                          <p:attrName>style.visibility</p:attrName>
                                        </p:attrNameLst>
                                      </p:cBhvr>
                                      <p:to>
                                        <p:strVal val="visible"/>
                                      </p:to>
                                    </p:set>
                                    <p:animEffect transition="in" filter="dissolve">
                                      <p:cBhvr>
                                        <p:cTn id="26" dur="500"/>
                                        <p:tgtEl>
                                          <p:spTgt spid="11268">
                                            <p:txEl>
                                              <p:pRg st="5" end="5"/>
                                            </p:txEl>
                                          </p:spTgt>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9" presetClass="entr" presetSubtype="0" fill="hold" grpId="0" nodeType="clickEffect">
                                  <p:stCondLst>
                                    <p:cond delay="0"/>
                                  </p:stCondLst>
                                  <p:childTnLst>
                                    <p:set>
                                      <p:cBhvr>
                                        <p:cTn id="30" dur="1" fill="hold">
                                          <p:stCondLst>
                                            <p:cond delay="0"/>
                                          </p:stCondLst>
                                        </p:cTn>
                                        <p:tgtEl>
                                          <p:spTgt spid="11267">
                                            <p:txEl>
                                              <p:pRg st="0" end="0"/>
                                            </p:txEl>
                                          </p:spTgt>
                                        </p:tgtEl>
                                        <p:attrNameLst>
                                          <p:attrName>style.visibility</p:attrName>
                                        </p:attrNameLst>
                                      </p:cBhvr>
                                      <p:to>
                                        <p:strVal val="visible"/>
                                      </p:to>
                                    </p:set>
                                    <p:animEffect transition="in" filter="dissolve">
                                      <p:cBhvr>
                                        <p:cTn id="31" dur="500"/>
                                        <p:tgtEl>
                                          <p:spTgt spid="11267">
                                            <p:txEl>
                                              <p:pRg st="0" end="0"/>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9" presetClass="entr" presetSubtype="0" fill="hold" grpId="0" nodeType="clickEffect">
                                  <p:stCondLst>
                                    <p:cond delay="0"/>
                                  </p:stCondLst>
                                  <p:childTnLst>
                                    <p:set>
                                      <p:cBhvr>
                                        <p:cTn id="35" dur="1" fill="hold">
                                          <p:stCondLst>
                                            <p:cond delay="0"/>
                                          </p:stCondLst>
                                        </p:cTn>
                                        <p:tgtEl>
                                          <p:spTgt spid="11267">
                                            <p:txEl>
                                              <p:pRg st="1" end="1"/>
                                            </p:txEl>
                                          </p:spTgt>
                                        </p:tgtEl>
                                        <p:attrNameLst>
                                          <p:attrName>style.visibility</p:attrName>
                                        </p:attrNameLst>
                                      </p:cBhvr>
                                      <p:to>
                                        <p:strVal val="visible"/>
                                      </p:to>
                                    </p:set>
                                    <p:animEffect transition="in" filter="dissolve">
                                      <p:cBhvr>
                                        <p:cTn id="36" dur="500"/>
                                        <p:tgtEl>
                                          <p:spTgt spid="11267">
                                            <p:txEl>
                                              <p:pRg st="1" end="1"/>
                                            </p:txEl>
                                          </p:spTgt>
                                        </p:tgtEl>
                                      </p:cBhvr>
                                    </p:animEffect>
                                  </p:childTnLst>
                                </p:cTn>
                              </p:par>
                              <p:par>
                                <p:cTn id="37" presetID="9" presetClass="entr" presetSubtype="0" fill="hold" grpId="0" nodeType="withEffect">
                                  <p:stCondLst>
                                    <p:cond delay="0"/>
                                  </p:stCondLst>
                                  <p:childTnLst>
                                    <p:set>
                                      <p:cBhvr>
                                        <p:cTn id="38" dur="1" fill="hold">
                                          <p:stCondLst>
                                            <p:cond delay="0"/>
                                          </p:stCondLst>
                                        </p:cTn>
                                        <p:tgtEl>
                                          <p:spTgt spid="11267">
                                            <p:txEl>
                                              <p:pRg st="2" end="2"/>
                                            </p:txEl>
                                          </p:spTgt>
                                        </p:tgtEl>
                                        <p:attrNameLst>
                                          <p:attrName>style.visibility</p:attrName>
                                        </p:attrNameLst>
                                      </p:cBhvr>
                                      <p:to>
                                        <p:strVal val="visible"/>
                                      </p:to>
                                    </p:set>
                                    <p:animEffect transition="in" filter="dissolve">
                                      <p:cBhvr>
                                        <p:cTn id="39" dur="500"/>
                                        <p:tgtEl>
                                          <p:spTgt spid="11267">
                                            <p:txEl>
                                              <p:pRg st="2" end="2"/>
                                            </p:txEl>
                                          </p:spTgt>
                                        </p:tgtEl>
                                      </p:cBhvr>
                                    </p:animEffect>
                                  </p:childTnLst>
                                </p:cTn>
                              </p:par>
                              <p:par>
                                <p:cTn id="40" presetID="9" presetClass="entr" presetSubtype="0" fill="hold" grpId="0" nodeType="withEffect">
                                  <p:stCondLst>
                                    <p:cond delay="0"/>
                                  </p:stCondLst>
                                  <p:childTnLst>
                                    <p:set>
                                      <p:cBhvr>
                                        <p:cTn id="41" dur="1" fill="hold">
                                          <p:stCondLst>
                                            <p:cond delay="0"/>
                                          </p:stCondLst>
                                        </p:cTn>
                                        <p:tgtEl>
                                          <p:spTgt spid="11267">
                                            <p:txEl>
                                              <p:pRg st="3" end="3"/>
                                            </p:txEl>
                                          </p:spTgt>
                                        </p:tgtEl>
                                        <p:attrNameLst>
                                          <p:attrName>style.visibility</p:attrName>
                                        </p:attrNameLst>
                                      </p:cBhvr>
                                      <p:to>
                                        <p:strVal val="visible"/>
                                      </p:to>
                                    </p:set>
                                    <p:animEffect transition="in" filter="dissolve">
                                      <p:cBhvr>
                                        <p:cTn id="42" dur="500"/>
                                        <p:tgtEl>
                                          <p:spTgt spid="11267">
                                            <p:txEl>
                                              <p:pRg st="3" end="3"/>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9" presetClass="entr" presetSubtype="0" fill="hold" grpId="0" nodeType="clickEffect">
                                  <p:stCondLst>
                                    <p:cond delay="0"/>
                                  </p:stCondLst>
                                  <p:childTnLst>
                                    <p:set>
                                      <p:cBhvr>
                                        <p:cTn id="46" dur="1" fill="hold">
                                          <p:stCondLst>
                                            <p:cond delay="0"/>
                                          </p:stCondLst>
                                        </p:cTn>
                                        <p:tgtEl>
                                          <p:spTgt spid="11267">
                                            <p:txEl>
                                              <p:pRg st="4" end="4"/>
                                            </p:txEl>
                                          </p:spTgt>
                                        </p:tgtEl>
                                        <p:attrNameLst>
                                          <p:attrName>style.visibility</p:attrName>
                                        </p:attrNameLst>
                                      </p:cBhvr>
                                      <p:to>
                                        <p:strVal val="visible"/>
                                      </p:to>
                                    </p:set>
                                    <p:animEffect transition="in" filter="dissolve">
                                      <p:cBhvr>
                                        <p:cTn id="47" dur="500"/>
                                        <p:tgtEl>
                                          <p:spTgt spid="11267">
                                            <p:txEl>
                                              <p:pRg st="4" end="4"/>
                                            </p:txEl>
                                          </p:spTgt>
                                        </p:tgtEl>
                                      </p:cBhvr>
                                    </p:animEffect>
                                  </p:childTnLst>
                                </p:cTn>
                              </p:par>
                              <p:par>
                                <p:cTn id="48" presetID="9" presetClass="entr" presetSubtype="0" fill="hold" grpId="0" nodeType="withEffect">
                                  <p:stCondLst>
                                    <p:cond delay="0"/>
                                  </p:stCondLst>
                                  <p:childTnLst>
                                    <p:set>
                                      <p:cBhvr>
                                        <p:cTn id="49" dur="1" fill="hold">
                                          <p:stCondLst>
                                            <p:cond delay="0"/>
                                          </p:stCondLst>
                                        </p:cTn>
                                        <p:tgtEl>
                                          <p:spTgt spid="11267">
                                            <p:txEl>
                                              <p:pRg st="5" end="5"/>
                                            </p:txEl>
                                          </p:spTgt>
                                        </p:tgtEl>
                                        <p:attrNameLst>
                                          <p:attrName>style.visibility</p:attrName>
                                        </p:attrNameLst>
                                      </p:cBhvr>
                                      <p:to>
                                        <p:strVal val="visible"/>
                                      </p:to>
                                    </p:set>
                                    <p:animEffect transition="in" filter="dissolve">
                                      <p:cBhvr>
                                        <p:cTn id="50" dur="500"/>
                                        <p:tgtEl>
                                          <p:spTgt spid="11267">
                                            <p:txEl>
                                              <p:pRg st="5" end="5"/>
                                            </p:txEl>
                                          </p:spTgt>
                                        </p:tgtEl>
                                      </p:cBhvr>
                                    </p:animEffect>
                                  </p:childTnLst>
                                </p:cTn>
                              </p:par>
                              <p:par>
                                <p:cTn id="51" presetID="9" presetClass="entr" presetSubtype="0" fill="hold" grpId="0" nodeType="withEffect">
                                  <p:stCondLst>
                                    <p:cond delay="0"/>
                                  </p:stCondLst>
                                  <p:childTnLst>
                                    <p:set>
                                      <p:cBhvr>
                                        <p:cTn id="52" dur="1" fill="hold">
                                          <p:stCondLst>
                                            <p:cond delay="0"/>
                                          </p:stCondLst>
                                        </p:cTn>
                                        <p:tgtEl>
                                          <p:spTgt spid="11267">
                                            <p:txEl>
                                              <p:pRg st="6" end="6"/>
                                            </p:txEl>
                                          </p:spTgt>
                                        </p:tgtEl>
                                        <p:attrNameLst>
                                          <p:attrName>style.visibility</p:attrName>
                                        </p:attrNameLst>
                                      </p:cBhvr>
                                      <p:to>
                                        <p:strVal val="visible"/>
                                      </p:to>
                                    </p:set>
                                    <p:animEffect transition="in" filter="dissolve">
                                      <p:cBhvr>
                                        <p:cTn id="53" dur="500"/>
                                        <p:tgtEl>
                                          <p:spTgt spid="11267">
                                            <p:txEl>
                                              <p:pRg st="6" end="6"/>
                                            </p:txEl>
                                          </p:spTgt>
                                        </p:tgtEl>
                                      </p:cBhvr>
                                    </p:animEffect>
                                  </p:childTnLst>
                                </p:cTn>
                              </p:par>
                              <p:par>
                                <p:cTn id="54" presetID="9" presetClass="entr" presetSubtype="0" fill="hold" grpId="0" nodeType="withEffect">
                                  <p:stCondLst>
                                    <p:cond delay="0"/>
                                  </p:stCondLst>
                                  <p:childTnLst>
                                    <p:set>
                                      <p:cBhvr>
                                        <p:cTn id="55" dur="1" fill="hold">
                                          <p:stCondLst>
                                            <p:cond delay="0"/>
                                          </p:stCondLst>
                                        </p:cTn>
                                        <p:tgtEl>
                                          <p:spTgt spid="11267">
                                            <p:txEl>
                                              <p:pRg st="7" end="7"/>
                                            </p:txEl>
                                          </p:spTgt>
                                        </p:tgtEl>
                                        <p:attrNameLst>
                                          <p:attrName>style.visibility</p:attrName>
                                        </p:attrNameLst>
                                      </p:cBhvr>
                                      <p:to>
                                        <p:strVal val="visible"/>
                                      </p:to>
                                    </p:set>
                                    <p:animEffect transition="in" filter="dissolve">
                                      <p:cBhvr>
                                        <p:cTn id="56" dur="500"/>
                                        <p:tgtEl>
                                          <p:spTgt spid="11267">
                                            <p:txEl>
                                              <p:pRg st="7" end="7"/>
                                            </p:txEl>
                                          </p:spTgt>
                                        </p:tgtEl>
                                      </p:cBhvr>
                                    </p:animEffect>
                                  </p:childTnLst>
                                </p:cTn>
                              </p:par>
                              <p:par>
                                <p:cTn id="57" presetID="9" presetClass="entr" presetSubtype="0" fill="hold" grpId="0" nodeType="withEffect">
                                  <p:stCondLst>
                                    <p:cond delay="0"/>
                                  </p:stCondLst>
                                  <p:childTnLst>
                                    <p:set>
                                      <p:cBhvr>
                                        <p:cTn id="58" dur="1" fill="hold">
                                          <p:stCondLst>
                                            <p:cond delay="0"/>
                                          </p:stCondLst>
                                        </p:cTn>
                                        <p:tgtEl>
                                          <p:spTgt spid="11267">
                                            <p:txEl>
                                              <p:pRg st="8" end="8"/>
                                            </p:txEl>
                                          </p:spTgt>
                                        </p:tgtEl>
                                        <p:attrNameLst>
                                          <p:attrName>style.visibility</p:attrName>
                                        </p:attrNameLst>
                                      </p:cBhvr>
                                      <p:to>
                                        <p:strVal val="visible"/>
                                      </p:to>
                                    </p:set>
                                    <p:animEffect transition="in" filter="dissolve">
                                      <p:cBhvr>
                                        <p:cTn id="59" dur="500"/>
                                        <p:tgtEl>
                                          <p:spTgt spid="11267">
                                            <p:txEl>
                                              <p:pRg st="8" end="8"/>
                                            </p:txEl>
                                          </p:spTgt>
                                        </p:tgtEl>
                                      </p:cBhvr>
                                    </p:animEffect>
                                  </p:childTnLst>
                                </p:cTn>
                              </p:par>
                              <p:par>
                                <p:cTn id="60" presetID="9" presetClass="entr" presetSubtype="0" fill="hold" grpId="0" nodeType="withEffect">
                                  <p:stCondLst>
                                    <p:cond delay="0"/>
                                  </p:stCondLst>
                                  <p:childTnLst>
                                    <p:set>
                                      <p:cBhvr>
                                        <p:cTn id="61" dur="1" fill="hold">
                                          <p:stCondLst>
                                            <p:cond delay="0"/>
                                          </p:stCondLst>
                                        </p:cTn>
                                        <p:tgtEl>
                                          <p:spTgt spid="11267">
                                            <p:txEl>
                                              <p:pRg st="9" end="9"/>
                                            </p:txEl>
                                          </p:spTgt>
                                        </p:tgtEl>
                                        <p:attrNameLst>
                                          <p:attrName>style.visibility</p:attrName>
                                        </p:attrNameLst>
                                      </p:cBhvr>
                                      <p:to>
                                        <p:strVal val="visible"/>
                                      </p:to>
                                    </p:set>
                                    <p:animEffect transition="in" filter="dissolve">
                                      <p:cBhvr>
                                        <p:cTn id="62" dur="500"/>
                                        <p:tgtEl>
                                          <p:spTgt spid="11267">
                                            <p:txEl>
                                              <p:pRg st="9" end="9"/>
                                            </p:txEl>
                                          </p:spTgt>
                                        </p:tgtEl>
                                      </p:cBhvr>
                                    </p:animEffect>
                                  </p:childTnLst>
                                </p:cTn>
                              </p:par>
                              <p:par>
                                <p:cTn id="63" presetID="9" presetClass="entr" presetSubtype="0" fill="hold" grpId="0" nodeType="withEffect">
                                  <p:stCondLst>
                                    <p:cond delay="0"/>
                                  </p:stCondLst>
                                  <p:childTnLst>
                                    <p:set>
                                      <p:cBhvr>
                                        <p:cTn id="64" dur="1" fill="hold">
                                          <p:stCondLst>
                                            <p:cond delay="0"/>
                                          </p:stCondLst>
                                        </p:cTn>
                                        <p:tgtEl>
                                          <p:spTgt spid="11267">
                                            <p:txEl>
                                              <p:pRg st="10" end="10"/>
                                            </p:txEl>
                                          </p:spTgt>
                                        </p:tgtEl>
                                        <p:attrNameLst>
                                          <p:attrName>style.visibility</p:attrName>
                                        </p:attrNameLst>
                                      </p:cBhvr>
                                      <p:to>
                                        <p:strVal val="visible"/>
                                      </p:to>
                                    </p:set>
                                    <p:animEffect transition="in" filter="dissolve">
                                      <p:cBhvr>
                                        <p:cTn id="65" dur="500"/>
                                        <p:tgtEl>
                                          <p:spTgt spid="11267">
                                            <p:txEl>
                                              <p:pRg st="10" end="10"/>
                                            </p:txEl>
                                          </p:spTgt>
                                        </p:tgtEl>
                                      </p:cBhvr>
                                    </p:animEffect>
                                  </p:childTnLst>
                                </p:cTn>
                              </p:par>
                              <p:par>
                                <p:cTn id="66" presetID="9" presetClass="entr" presetSubtype="0" fill="hold" grpId="0" nodeType="withEffect">
                                  <p:stCondLst>
                                    <p:cond delay="0"/>
                                  </p:stCondLst>
                                  <p:childTnLst>
                                    <p:set>
                                      <p:cBhvr>
                                        <p:cTn id="67" dur="1" fill="hold">
                                          <p:stCondLst>
                                            <p:cond delay="0"/>
                                          </p:stCondLst>
                                        </p:cTn>
                                        <p:tgtEl>
                                          <p:spTgt spid="11267">
                                            <p:txEl>
                                              <p:pRg st="11" end="11"/>
                                            </p:txEl>
                                          </p:spTgt>
                                        </p:tgtEl>
                                        <p:attrNameLst>
                                          <p:attrName>style.visibility</p:attrName>
                                        </p:attrNameLst>
                                      </p:cBhvr>
                                      <p:to>
                                        <p:strVal val="visible"/>
                                      </p:to>
                                    </p:set>
                                    <p:animEffect transition="in" filter="dissolve">
                                      <p:cBhvr>
                                        <p:cTn id="68" dur="500"/>
                                        <p:tgtEl>
                                          <p:spTgt spid="11267">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autoUpdateAnimBg="0"/>
      <p:bldP spid="11268" grpId="0" build="p"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533400" y="762000"/>
            <a:ext cx="7772400" cy="609600"/>
          </a:xfrm>
        </p:spPr>
        <p:txBody>
          <a:bodyPr>
            <a:normAutofit/>
          </a:bodyPr>
          <a:lstStyle/>
          <a:p>
            <a:r>
              <a:rPr lang="en-GB" altLang="en-US" sz="2800" dirty="0"/>
              <a:t>Are the results presented appropriately?</a:t>
            </a:r>
          </a:p>
        </p:txBody>
      </p:sp>
      <p:sp>
        <p:nvSpPr>
          <p:cNvPr id="16387" name="Rectangle 3"/>
          <p:cNvSpPr>
            <a:spLocks noGrp="1" noChangeArrowheads="1"/>
          </p:cNvSpPr>
          <p:nvPr>
            <p:ph idx="1"/>
          </p:nvPr>
        </p:nvSpPr>
        <p:spPr>
          <a:xfrm>
            <a:off x="533400" y="2060848"/>
            <a:ext cx="6486872" cy="4035152"/>
          </a:xfrm>
        </p:spPr>
        <p:txBody>
          <a:bodyPr/>
          <a:lstStyle/>
          <a:p>
            <a:r>
              <a:rPr lang="en-GB" altLang="en-US" dirty="0"/>
              <a:t>Inappropriate representation</a:t>
            </a:r>
          </a:p>
          <a:p>
            <a:pPr lvl="1"/>
            <a:r>
              <a:rPr lang="en-GB" altLang="en-US" dirty="0"/>
              <a:t>insufficient information</a:t>
            </a:r>
          </a:p>
          <a:p>
            <a:pPr lvl="2"/>
            <a:r>
              <a:rPr lang="en-GB" altLang="en-US" dirty="0"/>
              <a:t>e.g. correlations - magnitude, direction and significance; means and SD’s; CI’s; stratification? </a:t>
            </a:r>
            <a:r>
              <a:rPr lang="en-GB" altLang="en-US" dirty="0" err="1"/>
              <a:t>etc</a:t>
            </a:r>
            <a:endParaRPr lang="en-GB" altLang="en-US" dirty="0"/>
          </a:p>
          <a:p>
            <a:pPr lvl="1"/>
            <a:r>
              <a:rPr lang="en-GB" altLang="en-US" dirty="0"/>
              <a:t>significance level</a:t>
            </a:r>
          </a:p>
          <a:p>
            <a:pPr lvl="2"/>
            <a:r>
              <a:rPr lang="en-GB" altLang="en-US" dirty="0"/>
              <a:t>what level of significance is accepted? Is this appropriately high? Is the interpretation correct?</a:t>
            </a:r>
          </a:p>
          <a:p>
            <a:pPr lvl="2"/>
            <a:r>
              <a:rPr lang="en-GB" altLang="en-US" dirty="0"/>
              <a:t>Primary v secondary outcomes. </a:t>
            </a:r>
          </a:p>
          <a:p>
            <a:pPr lvl="2"/>
            <a:r>
              <a:rPr lang="en-GB" altLang="en-US" dirty="0"/>
              <a:t>Clinical significance vs statistical significance</a:t>
            </a:r>
          </a:p>
        </p:txBody>
      </p:sp>
    </p:spTree>
    <p:extLst>
      <p:ext uri="{BB962C8B-B14F-4D97-AF65-F5344CB8AC3E}">
        <p14:creationId xmlns:p14="http://schemas.microsoft.com/office/powerpoint/2010/main" val="393133852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animEffect transition="in" filter="dissolve">
                                      <p:cBhvr>
                                        <p:cTn id="7" dur="500"/>
                                        <p:tgtEl>
                                          <p:spTgt spid="16387">
                                            <p:txEl>
                                              <p:pRg st="0" end="0"/>
                                            </p:txEl>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16387">
                                            <p:txEl>
                                              <p:pRg st="1" end="1"/>
                                            </p:txEl>
                                          </p:spTgt>
                                        </p:tgtEl>
                                        <p:attrNameLst>
                                          <p:attrName>style.visibility</p:attrName>
                                        </p:attrNameLst>
                                      </p:cBhvr>
                                      <p:to>
                                        <p:strVal val="visible"/>
                                      </p:to>
                                    </p:set>
                                    <p:animEffect transition="in" filter="dissolve">
                                      <p:cBhvr>
                                        <p:cTn id="10" dur="500"/>
                                        <p:tgtEl>
                                          <p:spTgt spid="16387">
                                            <p:txEl>
                                              <p:pRg st="1" end="1"/>
                                            </p:txEl>
                                          </p:spTgt>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16387">
                                            <p:txEl>
                                              <p:pRg st="2" end="2"/>
                                            </p:txEl>
                                          </p:spTgt>
                                        </p:tgtEl>
                                        <p:attrNameLst>
                                          <p:attrName>style.visibility</p:attrName>
                                        </p:attrNameLst>
                                      </p:cBhvr>
                                      <p:to>
                                        <p:strVal val="visible"/>
                                      </p:to>
                                    </p:set>
                                    <p:animEffect transition="in" filter="dissolve">
                                      <p:cBhvr>
                                        <p:cTn id="13" dur="500"/>
                                        <p:tgtEl>
                                          <p:spTgt spid="16387">
                                            <p:txEl>
                                              <p:pRg st="2" end="2"/>
                                            </p:txEl>
                                          </p:spTgt>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16387">
                                            <p:txEl>
                                              <p:pRg st="3" end="3"/>
                                            </p:txEl>
                                          </p:spTgt>
                                        </p:tgtEl>
                                        <p:attrNameLst>
                                          <p:attrName>style.visibility</p:attrName>
                                        </p:attrNameLst>
                                      </p:cBhvr>
                                      <p:to>
                                        <p:strVal val="visible"/>
                                      </p:to>
                                    </p:set>
                                    <p:animEffect transition="in" filter="dissolve">
                                      <p:cBhvr>
                                        <p:cTn id="16" dur="500"/>
                                        <p:tgtEl>
                                          <p:spTgt spid="16387">
                                            <p:txEl>
                                              <p:pRg st="3" end="3"/>
                                            </p:txEl>
                                          </p:spTgt>
                                        </p:tgtEl>
                                      </p:cBhvr>
                                    </p:animEffect>
                                  </p:childTnLst>
                                </p:cTn>
                              </p:par>
                              <p:par>
                                <p:cTn id="17" presetID="9" presetClass="entr" presetSubtype="0" fill="hold" grpId="0" nodeType="withEffect">
                                  <p:stCondLst>
                                    <p:cond delay="0"/>
                                  </p:stCondLst>
                                  <p:childTnLst>
                                    <p:set>
                                      <p:cBhvr>
                                        <p:cTn id="18" dur="1" fill="hold">
                                          <p:stCondLst>
                                            <p:cond delay="0"/>
                                          </p:stCondLst>
                                        </p:cTn>
                                        <p:tgtEl>
                                          <p:spTgt spid="16387">
                                            <p:txEl>
                                              <p:pRg st="4" end="4"/>
                                            </p:txEl>
                                          </p:spTgt>
                                        </p:tgtEl>
                                        <p:attrNameLst>
                                          <p:attrName>style.visibility</p:attrName>
                                        </p:attrNameLst>
                                      </p:cBhvr>
                                      <p:to>
                                        <p:strVal val="visible"/>
                                      </p:to>
                                    </p:set>
                                    <p:animEffect transition="in" filter="dissolve">
                                      <p:cBhvr>
                                        <p:cTn id="19" dur="500"/>
                                        <p:tgtEl>
                                          <p:spTgt spid="16387">
                                            <p:txEl>
                                              <p:pRg st="4" end="4"/>
                                            </p:txEl>
                                          </p:spTgt>
                                        </p:tgtEl>
                                      </p:cBhvr>
                                    </p:animEffect>
                                  </p:childTnLst>
                                </p:cTn>
                              </p:par>
                              <p:par>
                                <p:cTn id="20" presetID="9" presetClass="entr" presetSubtype="0" fill="hold" grpId="0" nodeType="withEffect">
                                  <p:stCondLst>
                                    <p:cond delay="0"/>
                                  </p:stCondLst>
                                  <p:childTnLst>
                                    <p:set>
                                      <p:cBhvr>
                                        <p:cTn id="21" dur="1" fill="hold">
                                          <p:stCondLst>
                                            <p:cond delay="0"/>
                                          </p:stCondLst>
                                        </p:cTn>
                                        <p:tgtEl>
                                          <p:spTgt spid="16387">
                                            <p:txEl>
                                              <p:pRg st="5" end="5"/>
                                            </p:txEl>
                                          </p:spTgt>
                                        </p:tgtEl>
                                        <p:attrNameLst>
                                          <p:attrName>style.visibility</p:attrName>
                                        </p:attrNameLst>
                                      </p:cBhvr>
                                      <p:to>
                                        <p:strVal val="visible"/>
                                      </p:to>
                                    </p:set>
                                    <p:animEffect transition="in" filter="dissolve">
                                      <p:cBhvr>
                                        <p:cTn id="22" dur="500"/>
                                        <p:tgtEl>
                                          <p:spTgt spid="16387">
                                            <p:txEl>
                                              <p:pRg st="5" end="5"/>
                                            </p:txEl>
                                          </p:spTgt>
                                        </p:tgtEl>
                                      </p:cBhvr>
                                    </p:animEffect>
                                  </p:childTnLst>
                                </p:cTn>
                              </p:par>
                              <p:par>
                                <p:cTn id="23" presetID="9" presetClass="entr" presetSubtype="0" fill="hold" grpId="0" nodeType="withEffect">
                                  <p:stCondLst>
                                    <p:cond delay="0"/>
                                  </p:stCondLst>
                                  <p:childTnLst>
                                    <p:set>
                                      <p:cBhvr>
                                        <p:cTn id="24" dur="1" fill="hold">
                                          <p:stCondLst>
                                            <p:cond delay="0"/>
                                          </p:stCondLst>
                                        </p:cTn>
                                        <p:tgtEl>
                                          <p:spTgt spid="16387">
                                            <p:txEl>
                                              <p:pRg st="6" end="6"/>
                                            </p:txEl>
                                          </p:spTgt>
                                        </p:tgtEl>
                                        <p:attrNameLst>
                                          <p:attrName>style.visibility</p:attrName>
                                        </p:attrNameLst>
                                      </p:cBhvr>
                                      <p:to>
                                        <p:strVal val="visible"/>
                                      </p:to>
                                    </p:set>
                                    <p:animEffect transition="in" filter="dissolve">
                                      <p:cBhvr>
                                        <p:cTn id="25" dur="500"/>
                                        <p:tgtEl>
                                          <p:spTgt spid="1638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1026"/>
          <p:cNvSpPr>
            <a:spLocks noGrp="1" noChangeArrowheads="1"/>
          </p:cNvSpPr>
          <p:nvPr>
            <p:ph type="title"/>
          </p:nvPr>
        </p:nvSpPr>
        <p:spPr/>
        <p:txBody>
          <a:bodyPr/>
          <a:lstStyle/>
          <a:p>
            <a:r>
              <a:rPr lang="en-GB" altLang="en-US" sz="2800" dirty="0"/>
              <a:t>Are the conclusions appropriate?</a:t>
            </a:r>
            <a:endParaRPr lang="en-GB" altLang="en-US" dirty="0"/>
          </a:p>
        </p:txBody>
      </p:sp>
      <p:sp>
        <p:nvSpPr>
          <p:cNvPr id="17411" name="Rectangle 1027"/>
          <p:cNvSpPr>
            <a:spLocks noGrp="1" noChangeArrowheads="1"/>
          </p:cNvSpPr>
          <p:nvPr>
            <p:ph idx="1"/>
          </p:nvPr>
        </p:nvSpPr>
        <p:spPr/>
        <p:txBody>
          <a:bodyPr/>
          <a:lstStyle/>
          <a:p>
            <a:r>
              <a:rPr lang="en-GB" altLang="en-US" dirty="0"/>
              <a:t>Inappropriate conclusion</a:t>
            </a:r>
          </a:p>
          <a:p>
            <a:pPr lvl="1"/>
            <a:r>
              <a:rPr lang="en-GB" altLang="en-US" dirty="0"/>
              <a:t>causality</a:t>
            </a:r>
          </a:p>
          <a:p>
            <a:pPr lvl="1"/>
            <a:r>
              <a:rPr lang="en-GB" altLang="en-US" dirty="0"/>
              <a:t>generalisability &amp; extrapolation</a:t>
            </a:r>
          </a:p>
          <a:p>
            <a:pPr lvl="1"/>
            <a:r>
              <a:rPr lang="en-GB" altLang="en-US" dirty="0"/>
              <a:t>balance reporting of significant and non-significant findings</a:t>
            </a:r>
          </a:p>
          <a:p>
            <a:r>
              <a:rPr lang="en-GB" altLang="en-US" dirty="0"/>
              <a:t>Limitations</a:t>
            </a:r>
          </a:p>
          <a:p>
            <a:r>
              <a:rPr lang="en-GB" altLang="en-US" dirty="0"/>
              <a:t>Implications for future research</a:t>
            </a:r>
          </a:p>
        </p:txBody>
      </p:sp>
    </p:spTree>
    <p:extLst>
      <p:ext uri="{BB962C8B-B14F-4D97-AF65-F5344CB8AC3E}">
        <p14:creationId xmlns:p14="http://schemas.microsoft.com/office/powerpoint/2010/main" val="204686298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dissolve">
                                      <p:cBhvr>
                                        <p:cTn id="7" dur="500"/>
                                        <p:tgtEl>
                                          <p:spTgt spid="17411">
                                            <p:txEl>
                                              <p:pRg st="0" end="0"/>
                                            </p:txEl>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17411">
                                            <p:txEl>
                                              <p:pRg st="1" end="1"/>
                                            </p:txEl>
                                          </p:spTgt>
                                        </p:tgtEl>
                                        <p:attrNameLst>
                                          <p:attrName>style.visibility</p:attrName>
                                        </p:attrNameLst>
                                      </p:cBhvr>
                                      <p:to>
                                        <p:strVal val="visible"/>
                                      </p:to>
                                    </p:set>
                                    <p:animEffect transition="in" filter="dissolve">
                                      <p:cBhvr>
                                        <p:cTn id="10" dur="500"/>
                                        <p:tgtEl>
                                          <p:spTgt spid="17411">
                                            <p:txEl>
                                              <p:pRg st="1" end="1"/>
                                            </p:txEl>
                                          </p:spTgt>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17411">
                                            <p:txEl>
                                              <p:pRg st="2" end="2"/>
                                            </p:txEl>
                                          </p:spTgt>
                                        </p:tgtEl>
                                        <p:attrNameLst>
                                          <p:attrName>style.visibility</p:attrName>
                                        </p:attrNameLst>
                                      </p:cBhvr>
                                      <p:to>
                                        <p:strVal val="visible"/>
                                      </p:to>
                                    </p:set>
                                    <p:animEffect transition="in" filter="dissolve">
                                      <p:cBhvr>
                                        <p:cTn id="13" dur="500"/>
                                        <p:tgtEl>
                                          <p:spTgt spid="17411">
                                            <p:txEl>
                                              <p:pRg st="2" end="2"/>
                                            </p:txEl>
                                          </p:spTgt>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17411">
                                            <p:txEl>
                                              <p:pRg st="3" end="3"/>
                                            </p:txEl>
                                          </p:spTgt>
                                        </p:tgtEl>
                                        <p:attrNameLst>
                                          <p:attrName>style.visibility</p:attrName>
                                        </p:attrNameLst>
                                      </p:cBhvr>
                                      <p:to>
                                        <p:strVal val="visible"/>
                                      </p:to>
                                    </p:set>
                                    <p:animEffect transition="in" filter="dissolve">
                                      <p:cBhvr>
                                        <p:cTn id="16" dur="500"/>
                                        <p:tgtEl>
                                          <p:spTgt spid="17411">
                                            <p:txEl>
                                              <p:pRg st="3" end="3"/>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9" presetClass="entr" presetSubtype="0" fill="hold" grpId="0" nodeType="clickEffect">
                                  <p:stCondLst>
                                    <p:cond delay="0"/>
                                  </p:stCondLst>
                                  <p:childTnLst>
                                    <p:set>
                                      <p:cBhvr>
                                        <p:cTn id="20" dur="1" fill="hold">
                                          <p:stCondLst>
                                            <p:cond delay="0"/>
                                          </p:stCondLst>
                                        </p:cTn>
                                        <p:tgtEl>
                                          <p:spTgt spid="17411">
                                            <p:txEl>
                                              <p:pRg st="4" end="4"/>
                                            </p:txEl>
                                          </p:spTgt>
                                        </p:tgtEl>
                                        <p:attrNameLst>
                                          <p:attrName>style.visibility</p:attrName>
                                        </p:attrNameLst>
                                      </p:cBhvr>
                                      <p:to>
                                        <p:strVal val="visible"/>
                                      </p:to>
                                    </p:set>
                                    <p:animEffect transition="in" filter="dissolve">
                                      <p:cBhvr>
                                        <p:cTn id="21" dur="500"/>
                                        <p:tgtEl>
                                          <p:spTgt spid="17411">
                                            <p:txEl>
                                              <p:pRg st="4" end="4"/>
                                            </p:txEl>
                                          </p:spTgt>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9" presetClass="entr" presetSubtype="0" fill="hold" grpId="0" nodeType="clickEffect">
                                  <p:stCondLst>
                                    <p:cond delay="0"/>
                                  </p:stCondLst>
                                  <p:childTnLst>
                                    <p:set>
                                      <p:cBhvr>
                                        <p:cTn id="25" dur="1" fill="hold">
                                          <p:stCondLst>
                                            <p:cond delay="0"/>
                                          </p:stCondLst>
                                        </p:cTn>
                                        <p:tgtEl>
                                          <p:spTgt spid="17411">
                                            <p:txEl>
                                              <p:pRg st="5" end="5"/>
                                            </p:txEl>
                                          </p:spTgt>
                                        </p:tgtEl>
                                        <p:attrNameLst>
                                          <p:attrName>style.visibility</p:attrName>
                                        </p:attrNameLst>
                                      </p:cBhvr>
                                      <p:to>
                                        <p:strVal val="visible"/>
                                      </p:to>
                                    </p:set>
                                    <p:animEffect transition="in" filter="dissolve">
                                      <p:cBhvr>
                                        <p:cTn id="26" dur="500"/>
                                        <p:tgtEl>
                                          <p:spTgt spid="1741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457200" y="304800"/>
            <a:ext cx="7772400" cy="685800"/>
          </a:xfrm>
        </p:spPr>
        <p:txBody>
          <a:bodyPr/>
          <a:lstStyle/>
          <a:p>
            <a:r>
              <a:rPr lang="en-GB" altLang="en-US" sz="2800"/>
              <a:t>Systematic reviews</a:t>
            </a:r>
          </a:p>
        </p:txBody>
      </p:sp>
      <p:sp>
        <p:nvSpPr>
          <p:cNvPr id="15363" name="Rectangle 3"/>
          <p:cNvSpPr>
            <a:spLocks noGrp="1" noChangeArrowheads="1"/>
          </p:cNvSpPr>
          <p:nvPr>
            <p:ph idx="1"/>
          </p:nvPr>
        </p:nvSpPr>
        <p:spPr>
          <a:xfrm>
            <a:off x="381000" y="1905000"/>
            <a:ext cx="8382000" cy="4648200"/>
          </a:xfrm>
        </p:spPr>
        <p:txBody>
          <a:bodyPr/>
          <a:lstStyle/>
          <a:p>
            <a:r>
              <a:rPr lang="en-GB" altLang="en-US"/>
              <a:t>Precisely defined question being addressed</a:t>
            </a:r>
          </a:p>
          <a:p>
            <a:r>
              <a:rPr lang="en-GB" altLang="en-US"/>
              <a:t>Thorough search of appropriate databases carried out</a:t>
            </a:r>
          </a:p>
          <a:p>
            <a:r>
              <a:rPr lang="en-GB" altLang="en-US"/>
              <a:t>Methodological strength accounted for and weighted accordingly</a:t>
            </a:r>
          </a:p>
          <a:p>
            <a:r>
              <a:rPr lang="en-GB" altLang="en-US"/>
              <a:t>Has the ‘result’ been interpreted correctly?</a:t>
            </a:r>
          </a:p>
        </p:txBody>
      </p:sp>
    </p:spTree>
    <p:extLst>
      <p:ext uri="{BB962C8B-B14F-4D97-AF65-F5344CB8AC3E}">
        <p14:creationId xmlns:p14="http://schemas.microsoft.com/office/powerpoint/2010/main" val="30953115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Effect transition="in" filter="dissolve">
                                      <p:cBhvr>
                                        <p:cTn id="7" dur="500"/>
                                        <p:tgtEl>
                                          <p:spTgt spid="1536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5363">
                                            <p:txEl>
                                              <p:pRg st="1" end="1"/>
                                            </p:txEl>
                                          </p:spTgt>
                                        </p:tgtEl>
                                        <p:attrNameLst>
                                          <p:attrName>style.visibility</p:attrName>
                                        </p:attrNameLst>
                                      </p:cBhvr>
                                      <p:to>
                                        <p:strVal val="visible"/>
                                      </p:to>
                                    </p:set>
                                    <p:animEffect transition="in" filter="dissolve">
                                      <p:cBhvr>
                                        <p:cTn id="12" dur="500"/>
                                        <p:tgtEl>
                                          <p:spTgt spid="1536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5363">
                                            <p:txEl>
                                              <p:pRg st="2" end="2"/>
                                            </p:txEl>
                                          </p:spTgt>
                                        </p:tgtEl>
                                        <p:attrNameLst>
                                          <p:attrName>style.visibility</p:attrName>
                                        </p:attrNameLst>
                                      </p:cBhvr>
                                      <p:to>
                                        <p:strVal val="visible"/>
                                      </p:to>
                                    </p:set>
                                    <p:animEffect transition="in" filter="dissolve">
                                      <p:cBhvr>
                                        <p:cTn id="17" dur="500"/>
                                        <p:tgtEl>
                                          <p:spTgt spid="1536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5363">
                                            <p:txEl>
                                              <p:pRg st="3" end="3"/>
                                            </p:txEl>
                                          </p:spTgt>
                                        </p:tgtEl>
                                        <p:attrNameLst>
                                          <p:attrName>style.visibility</p:attrName>
                                        </p:attrNameLst>
                                      </p:cBhvr>
                                      <p:to>
                                        <p:strVal val="visible"/>
                                      </p:to>
                                    </p:set>
                                    <p:animEffect transition="in" filter="dissolve">
                                      <p:cBhvr>
                                        <p:cTn id="22" dur="500"/>
                                        <p:tgtEl>
                                          <p:spTgt spid="1536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457200" y="274638"/>
            <a:ext cx="8229600" cy="850900"/>
          </a:xfrm>
        </p:spPr>
        <p:txBody>
          <a:bodyPr/>
          <a:lstStyle/>
          <a:p>
            <a:pPr eaLnBrk="1" hangingPunct="1"/>
            <a:r>
              <a:rPr lang="en-GB"/>
              <a:t>Secondary Research</a:t>
            </a:r>
          </a:p>
        </p:txBody>
      </p:sp>
      <p:pic>
        <p:nvPicPr>
          <p:cNvPr id="48131" name="Picture 3"/>
          <p:cNvPicPr>
            <a:picLocks noChangeAspect="1" noChangeArrowheads="1"/>
          </p:cNvPicPr>
          <p:nvPr/>
        </p:nvPicPr>
        <p:blipFill>
          <a:blip r:embed="rId2" cstate="print"/>
          <a:srcRect/>
          <a:stretch>
            <a:fillRect/>
          </a:stretch>
        </p:blipFill>
        <p:spPr bwMode="auto">
          <a:xfrm>
            <a:off x="611560" y="1125538"/>
            <a:ext cx="6264696" cy="5327798"/>
          </a:xfrm>
          <a:prstGeom prst="rect">
            <a:avLst/>
          </a:prstGeom>
          <a:noFill/>
          <a:ln w="9525" algn="ctr">
            <a:noFill/>
            <a:miter lim="800000"/>
            <a:headEnd/>
            <a:tailEnd/>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a:xfrm>
            <a:off x="250825" y="274638"/>
            <a:ext cx="8713788" cy="1143000"/>
          </a:xfrm>
        </p:spPr>
        <p:txBody>
          <a:bodyPr/>
          <a:lstStyle/>
          <a:p>
            <a:r>
              <a:rPr lang="en-GB"/>
              <a:t>Non-systematic – but has a focus</a:t>
            </a:r>
          </a:p>
        </p:txBody>
      </p:sp>
      <p:pic>
        <p:nvPicPr>
          <p:cNvPr id="49155" name="Picture 2"/>
          <p:cNvPicPr>
            <a:picLocks noChangeAspect="1" noChangeArrowheads="1"/>
          </p:cNvPicPr>
          <p:nvPr/>
        </p:nvPicPr>
        <p:blipFill>
          <a:blip r:embed="rId2" cstate="print"/>
          <a:srcRect/>
          <a:stretch>
            <a:fillRect/>
          </a:stretch>
        </p:blipFill>
        <p:spPr bwMode="auto">
          <a:xfrm>
            <a:off x="611560" y="1196752"/>
            <a:ext cx="6460008" cy="4038600"/>
          </a:xfrm>
          <a:prstGeom prst="rect">
            <a:avLst/>
          </a:prstGeom>
          <a:noFill/>
          <a:ln w="9525">
            <a:noFill/>
            <a:miter lim="800000"/>
            <a:headEnd/>
            <a:tailEnd/>
          </a:ln>
        </p:spPr>
      </p:pic>
      <p:sp>
        <p:nvSpPr>
          <p:cNvPr id="49156" name="TextBox 3"/>
          <p:cNvSpPr txBox="1">
            <a:spLocks noChangeArrowheads="1"/>
          </p:cNvSpPr>
          <p:nvPr/>
        </p:nvSpPr>
        <p:spPr bwMode="auto">
          <a:xfrm>
            <a:off x="971600" y="5506365"/>
            <a:ext cx="5905152" cy="647700"/>
          </a:xfrm>
          <a:prstGeom prst="rect">
            <a:avLst/>
          </a:prstGeom>
          <a:noFill/>
          <a:ln w="9525">
            <a:noFill/>
            <a:miter lim="800000"/>
            <a:headEnd/>
            <a:tailEnd/>
          </a:ln>
        </p:spPr>
        <p:txBody>
          <a:bodyPr wrap="square">
            <a:spAutoFit/>
          </a:bodyPr>
          <a:lstStyle/>
          <a:p>
            <a:r>
              <a:rPr lang="en-GB" dirty="0"/>
              <a:t>Good source of references and is structured in a logical way to ‘signpost’ the reader</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p:cNvPicPr>
            <a:picLocks noChangeAspect="1" noChangeArrowheads="1"/>
          </p:cNvPicPr>
          <p:nvPr/>
        </p:nvPicPr>
        <p:blipFill>
          <a:blip r:embed="rId2" cstate="print"/>
          <a:srcRect/>
          <a:stretch>
            <a:fillRect/>
          </a:stretch>
        </p:blipFill>
        <p:spPr bwMode="auto">
          <a:xfrm>
            <a:off x="1692275" y="1341438"/>
            <a:ext cx="5903913" cy="5040312"/>
          </a:xfrm>
          <a:prstGeom prst="rect">
            <a:avLst/>
          </a:prstGeom>
          <a:noFill/>
          <a:ln w="9525">
            <a:noFill/>
            <a:miter lim="800000"/>
            <a:headEnd/>
            <a:tailEnd/>
          </a:ln>
        </p:spPr>
      </p:pic>
      <p:sp>
        <p:nvSpPr>
          <p:cNvPr id="50179" name="TextBox 2"/>
          <p:cNvSpPr txBox="1">
            <a:spLocks noChangeArrowheads="1"/>
          </p:cNvSpPr>
          <p:nvPr/>
        </p:nvSpPr>
        <p:spPr bwMode="auto">
          <a:xfrm>
            <a:off x="2268538" y="404813"/>
            <a:ext cx="4516437" cy="708025"/>
          </a:xfrm>
          <a:prstGeom prst="rect">
            <a:avLst/>
          </a:prstGeom>
          <a:noFill/>
          <a:ln w="9525">
            <a:noFill/>
            <a:miter lim="800000"/>
            <a:headEnd/>
            <a:tailEnd/>
          </a:ln>
        </p:spPr>
        <p:txBody>
          <a:bodyPr wrap="none">
            <a:spAutoFit/>
          </a:bodyPr>
          <a:lstStyle/>
          <a:p>
            <a:r>
              <a:rPr lang="en-GB" sz="4000"/>
              <a:t>Systematic Review</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04801"/>
            <a:ext cx="8071048" cy="1107976"/>
          </a:xfrm>
        </p:spPr>
        <p:txBody>
          <a:bodyPr>
            <a:noAutofit/>
          </a:bodyPr>
          <a:lstStyle/>
          <a:p>
            <a:r>
              <a:rPr lang="en-GB" sz="2800" dirty="0"/>
              <a:t>What is a systematic review and how are they different to other literature reviews?</a:t>
            </a:r>
          </a:p>
        </p:txBody>
      </p:sp>
      <p:sp>
        <p:nvSpPr>
          <p:cNvPr id="3" name="Content Placeholder 2"/>
          <p:cNvSpPr>
            <a:spLocks noGrp="1"/>
          </p:cNvSpPr>
          <p:nvPr>
            <p:ph sz="half" idx="1"/>
          </p:nvPr>
        </p:nvSpPr>
        <p:spPr>
          <a:xfrm>
            <a:off x="395536" y="1628800"/>
            <a:ext cx="3168352" cy="4896544"/>
          </a:xfrm>
        </p:spPr>
        <p:txBody>
          <a:bodyPr>
            <a:normAutofit/>
          </a:bodyPr>
          <a:lstStyle/>
          <a:p>
            <a:r>
              <a:rPr lang="en-GB" dirty="0"/>
              <a:t>Cochrane definition of a systematic review</a:t>
            </a:r>
          </a:p>
          <a:p>
            <a:pPr lvl="1">
              <a:buNone/>
            </a:pPr>
            <a:r>
              <a:rPr lang="en-GB" i="1" dirty="0"/>
              <a:t>A review of a clearly formulated question that uses systematic and explicit methods to identify, select, and critically appraise relevant research, and to collect and analyse data from the studies that are included in the review</a:t>
            </a:r>
          </a:p>
          <a:p>
            <a:pPr lvl="1">
              <a:buNone/>
            </a:pPr>
            <a:r>
              <a:rPr lang="en-GB" i="1" dirty="0">
                <a:hlinkClick r:id="rId2"/>
              </a:rPr>
              <a:t>http://www.cochrane.org/</a:t>
            </a:r>
            <a:endParaRPr lang="en-GB" i="1" dirty="0"/>
          </a:p>
          <a:p>
            <a:pPr lvl="1">
              <a:buNone/>
            </a:pPr>
            <a:endParaRPr lang="en-GB" i="1" dirty="0"/>
          </a:p>
        </p:txBody>
      </p:sp>
      <p:pic>
        <p:nvPicPr>
          <p:cNvPr id="90114" name="Picture 2"/>
          <p:cNvPicPr>
            <a:picLocks noGrp="1" noChangeAspect="1" noChangeArrowheads="1"/>
          </p:cNvPicPr>
          <p:nvPr>
            <p:ph sz="half" idx="2"/>
          </p:nvPr>
        </p:nvPicPr>
        <p:blipFill>
          <a:blip r:embed="rId3" cstate="print"/>
          <a:stretch>
            <a:fillRect/>
          </a:stretch>
        </p:blipFill>
        <p:spPr bwMode="auto">
          <a:xfrm>
            <a:off x="3707904" y="1628800"/>
            <a:ext cx="3384376" cy="4199248"/>
          </a:xfrm>
          <a:prstGeom prst="rect">
            <a:avLst/>
          </a:prstGeom>
          <a:noFill/>
          <a:ln w="9525">
            <a:noFill/>
            <a:miter lim="800000"/>
            <a:headEnd/>
            <a:tailEnd/>
          </a:ln>
        </p:spPr>
      </p:pic>
    </p:spTree>
    <p:extLst>
      <p:ext uri="{BB962C8B-B14F-4D97-AF65-F5344CB8AC3E}">
        <p14:creationId xmlns:p14="http://schemas.microsoft.com/office/powerpoint/2010/main" val="42391836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88640"/>
            <a:ext cx="8071048" cy="819943"/>
          </a:xfrm>
        </p:spPr>
        <p:txBody>
          <a:bodyPr>
            <a:noAutofit/>
          </a:bodyPr>
          <a:lstStyle/>
          <a:p>
            <a:r>
              <a:rPr lang="en-GB" sz="2800" dirty="0"/>
              <a:t>The Cochrane Collaboration</a:t>
            </a:r>
          </a:p>
        </p:txBody>
      </p:sp>
      <p:pic>
        <p:nvPicPr>
          <p:cNvPr id="2051" name="Picture 3"/>
          <p:cNvPicPr>
            <a:picLocks noGrp="1" noChangeAspect="1" noChangeArrowheads="1"/>
          </p:cNvPicPr>
          <p:nvPr>
            <p:ph sz="half" idx="1"/>
          </p:nvPr>
        </p:nvPicPr>
        <p:blipFill>
          <a:blip r:embed="rId2" cstate="print"/>
          <a:srcRect/>
          <a:stretch>
            <a:fillRect/>
          </a:stretch>
        </p:blipFill>
        <p:spPr bwMode="auto">
          <a:xfrm>
            <a:off x="395288" y="980728"/>
            <a:ext cx="3672656" cy="4464496"/>
          </a:xfrm>
          <a:prstGeom prst="rect">
            <a:avLst/>
          </a:prstGeom>
          <a:noFill/>
          <a:ln w="9525">
            <a:noFill/>
            <a:miter lim="800000"/>
            <a:headEnd/>
            <a:tailEnd/>
          </a:ln>
        </p:spPr>
      </p:pic>
      <p:pic>
        <p:nvPicPr>
          <p:cNvPr id="2050" name="Picture 2"/>
          <p:cNvPicPr>
            <a:picLocks noGrp="1" noChangeAspect="1" noChangeArrowheads="1"/>
          </p:cNvPicPr>
          <p:nvPr>
            <p:ph sz="half" idx="2"/>
          </p:nvPr>
        </p:nvPicPr>
        <p:blipFill>
          <a:blip r:embed="rId3" cstate="print"/>
          <a:stretch>
            <a:fillRect/>
          </a:stretch>
        </p:blipFill>
        <p:spPr bwMode="auto">
          <a:xfrm>
            <a:off x="4067944" y="1700808"/>
            <a:ext cx="3096344" cy="3024336"/>
          </a:xfrm>
          <a:prstGeom prst="rect">
            <a:avLst/>
          </a:prstGeom>
          <a:noFill/>
          <a:ln w="9525">
            <a:noFill/>
            <a:miter lim="800000"/>
            <a:headEnd/>
            <a:tailEnd/>
          </a:ln>
        </p:spPr>
      </p:pic>
    </p:spTree>
    <p:extLst>
      <p:ext uri="{BB962C8B-B14F-4D97-AF65-F5344CB8AC3E}">
        <p14:creationId xmlns:p14="http://schemas.microsoft.com/office/powerpoint/2010/main" val="9290465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79512" y="332656"/>
            <a:ext cx="8964488" cy="864097"/>
          </a:xfrm>
        </p:spPr>
        <p:txBody>
          <a:bodyPr>
            <a:normAutofit/>
          </a:bodyPr>
          <a:lstStyle/>
          <a:p>
            <a:r>
              <a:rPr lang="en-GB" sz="3200" dirty="0"/>
              <a:t>Cochrane Reviews...you need to use these</a:t>
            </a:r>
            <a:endParaRPr lang="en-GB" dirty="0"/>
          </a:p>
        </p:txBody>
      </p:sp>
      <p:sp>
        <p:nvSpPr>
          <p:cNvPr id="6" name="Content Placeholder 5"/>
          <p:cNvSpPr>
            <a:spLocks noGrp="1"/>
          </p:cNvSpPr>
          <p:nvPr>
            <p:ph idx="1"/>
          </p:nvPr>
        </p:nvSpPr>
        <p:spPr>
          <a:xfrm>
            <a:off x="539552" y="1268760"/>
            <a:ext cx="6480720" cy="4176464"/>
          </a:xfrm>
        </p:spPr>
        <p:txBody>
          <a:bodyPr>
            <a:normAutofit fontScale="85000" lnSpcReduction="10000"/>
          </a:bodyPr>
          <a:lstStyle/>
          <a:p>
            <a:pPr>
              <a:buNone/>
            </a:pPr>
            <a:r>
              <a:rPr lang="en-GB" b="1" i="1" dirty="0"/>
              <a:t>“</a:t>
            </a:r>
            <a:r>
              <a:rPr lang="en-GB" sz="2800" b="1" i="1" dirty="0"/>
              <a:t>How do you know if one treatment will work better than another, or if it will do more harm than good?“</a:t>
            </a:r>
          </a:p>
          <a:p>
            <a:pPr>
              <a:buNone/>
            </a:pPr>
            <a:endParaRPr lang="en-GB" sz="2800" b="1" dirty="0"/>
          </a:p>
          <a:p>
            <a:r>
              <a:rPr lang="en-GB" sz="2400" dirty="0"/>
              <a:t>Cochrane Reviews are </a:t>
            </a:r>
            <a:r>
              <a:rPr lang="en-GB" sz="2400" dirty="0">
                <a:hlinkClick r:id="rId2"/>
              </a:rPr>
              <a:t>systematic reviews</a:t>
            </a:r>
            <a:r>
              <a:rPr lang="en-GB" sz="2400" dirty="0"/>
              <a:t> of primary research in human health care and health policy, and are internationally recognised as the highest standard in </a:t>
            </a:r>
            <a:r>
              <a:rPr lang="en-GB" sz="2400" dirty="0">
                <a:hlinkClick r:id="rId2" action="ppaction://hlinkfile"/>
              </a:rPr>
              <a:t>evidence-based health care</a:t>
            </a:r>
            <a:r>
              <a:rPr lang="en-GB" sz="2400" dirty="0"/>
              <a:t>. They investigate the effects of interventions for prevention, treatment and rehabilitation. They also assess the accuracy of a diagnostic test for a given condition in a specific patient group and setting. They are published online in </a:t>
            </a:r>
            <a:r>
              <a:rPr lang="en-GB" sz="2400" i="1" dirty="0">
                <a:hlinkClick r:id="rId3"/>
              </a:rPr>
              <a:t>The Cochrane Library</a:t>
            </a:r>
            <a:r>
              <a:rPr lang="en-GB" sz="2400" dirty="0"/>
              <a:t>.</a:t>
            </a:r>
          </a:p>
          <a:p>
            <a:endParaRPr lang="en-GB" dirty="0"/>
          </a:p>
        </p:txBody>
      </p:sp>
    </p:spTree>
    <p:extLst>
      <p:ext uri="{BB962C8B-B14F-4D97-AF65-F5344CB8AC3E}">
        <p14:creationId xmlns:p14="http://schemas.microsoft.com/office/powerpoint/2010/main" val="36649736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Cochrane Review Resources</a:t>
            </a:r>
          </a:p>
        </p:txBody>
      </p:sp>
      <p:sp>
        <p:nvSpPr>
          <p:cNvPr id="3" name="Content Placeholder 2"/>
          <p:cNvSpPr>
            <a:spLocks noGrp="1"/>
          </p:cNvSpPr>
          <p:nvPr>
            <p:ph idx="1"/>
          </p:nvPr>
        </p:nvSpPr>
        <p:spPr/>
        <p:txBody>
          <a:bodyPr/>
          <a:lstStyle/>
          <a:p>
            <a:r>
              <a:rPr lang="en-GB" dirty="0">
                <a:hlinkClick r:id="rId2"/>
              </a:rPr>
              <a:t>http://training.cochrane.org/search/site?f[0]=bundle%3Aresource&amp;f[1]=ss_language%3Aen</a:t>
            </a:r>
            <a:endParaRPr lang="en-GB" dirty="0"/>
          </a:p>
          <a:p>
            <a:endParaRPr lang="en-GB" dirty="0"/>
          </a:p>
        </p:txBody>
      </p:sp>
    </p:spTree>
    <p:extLst>
      <p:ext uri="{BB962C8B-B14F-4D97-AF65-F5344CB8AC3E}">
        <p14:creationId xmlns:p14="http://schemas.microsoft.com/office/powerpoint/2010/main" val="6519578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Campbell Collaboration</a:t>
            </a:r>
          </a:p>
        </p:txBody>
      </p:sp>
      <p:sp>
        <p:nvSpPr>
          <p:cNvPr id="3" name="Content Placeholder 2"/>
          <p:cNvSpPr>
            <a:spLocks noGrp="1"/>
          </p:cNvSpPr>
          <p:nvPr>
            <p:ph idx="1"/>
          </p:nvPr>
        </p:nvSpPr>
        <p:spPr/>
        <p:txBody>
          <a:bodyPr/>
          <a:lstStyle/>
          <a:p>
            <a:r>
              <a:rPr lang="en-GB" dirty="0">
                <a:hlinkClick r:id="rId2"/>
              </a:rPr>
              <a:t>https://www.campbellcollaboration.org/</a:t>
            </a:r>
            <a:endParaRPr lang="en-GB" dirty="0"/>
          </a:p>
          <a:p>
            <a:pPr marL="0" indent="0">
              <a:buNone/>
            </a:pPr>
            <a:endParaRPr lang="en-GB" dirty="0"/>
          </a:p>
        </p:txBody>
      </p:sp>
    </p:spTree>
    <p:extLst>
      <p:ext uri="{BB962C8B-B14F-4D97-AF65-F5344CB8AC3E}">
        <p14:creationId xmlns:p14="http://schemas.microsoft.com/office/powerpoint/2010/main" val="32581733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Why do we need systematic reviews?</a:t>
            </a:r>
          </a:p>
        </p:txBody>
      </p:sp>
      <p:sp>
        <p:nvSpPr>
          <p:cNvPr id="3" name="Content Placeholder 2"/>
          <p:cNvSpPr>
            <a:spLocks noGrp="1"/>
          </p:cNvSpPr>
          <p:nvPr>
            <p:ph idx="1"/>
          </p:nvPr>
        </p:nvSpPr>
        <p:spPr/>
        <p:txBody>
          <a:bodyPr/>
          <a:lstStyle/>
          <a:p>
            <a:r>
              <a:rPr lang="en-GB" dirty="0"/>
              <a:t>Summarise information</a:t>
            </a:r>
          </a:p>
          <a:p>
            <a:pPr lvl="1"/>
            <a:r>
              <a:rPr lang="en-GB" dirty="0"/>
              <a:t>Research overload</a:t>
            </a:r>
          </a:p>
          <a:p>
            <a:pPr lvl="1"/>
            <a:r>
              <a:rPr lang="en-GB" dirty="0"/>
              <a:t>Proliferation of systematics reviews</a:t>
            </a:r>
          </a:p>
          <a:p>
            <a:r>
              <a:rPr lang="en-GB" dirty="0"/>
              <a:t>Consistency and precision</a:t>
            </a:r>
          </a:p>
          <a:p>
            <a:pPr lvl="1"/>
            <a:r>
              <a:rPr lang="en-GB" dirty="0"/>
              <a:t>Establish whether scientific findings are consistent and generalizable across settings, populations, intervention variation and subgroups</a:t>
            </a:r>
          </a:p>
        </p:txBody>
      </p:sp>
    </p:spTree>
    <p:extLst>
      <p:ext uri="{BB962C8B-B14F-4D97-AF65-F5344CB8AC3E}">
        <p14:creationId xmlns:p14="http://schemas.microsoft.com/office/powerpoint/2010/main" val="19257754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Why do we need systematic reviews?</a:t>
            </a:r>
          </a:p>
        </p:txBody>
      </p:sp>
      <p:sp>
        <p:nvSpPr>
          <p:cNvPr id="3" name="Content Placeholder 2"/>
          <p:cNvSpPr>
            <a:spLocks noGrp="1"/>
          </p:cNvSpPr>
          <p:nvPr>
            <p:ph idx="1"/>
          </p:nvPr>
        </p:nvSpPr>
        <p:spPr/>
        <p:txBody>
          <a:bodyPr/>
          <a:lstStyle/>
          <a:p>
            <a:r>
              <a:rPr lang="en-GB" dirty="0"/>
              <a:t>Inform the research agenda</a:t>
            </a:r>
          </a:p>
          <a:p>
            <a:pPr lvl="1"/>
            <a:r>
              <a:rPr lang="en-GB" dirty="0"/>
              <a:t>Identify, justify, refine hypotheses and ideas; estimate sample sizes; identify ancillary or adverse effects/events that are not noticeable in single studies.</a:t>
            </a:r>
          </a:p>
          <a:p>
            <a:r>
              <a:rPr lang="en-GB" dirty="0"/>
              <a:t>Inform decision and policy making</a:t>
            </a:r>
          </a:p>
          <a:p>
            <a:pPr lvl="1"/>
            <a:r>
              <a:rPr lang="en-GB" dirty="0"/>
              <a:t>What choices and priorities from all of the available options – for prevention, treatment, screening, measurement.</a:t>
            </a:r>
          </a:p>
        </p:txBody>
      </p:sp>
    </p:spTree>
    <p:extLst>
      <p:ext uri="{BB962C8B-B14F-4D97-AF65-F5344CB8AC3E}">
        <p14:creationId xmlns:p14="http://schemas.microsoft.com/office/powerpoint/2010/main" val="39715901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Developing a Systematic Review</a:t>
            </a:r>
          </a:p>
        </p:txBody>
      </p:sp>
      <p:sp>
        <p:nvSpPr>
          <p:cNvPr id="3" name="Content Placeholder 2"/>
          <p:cNvSpPr>
            <a:spLocks noGrp="1"/>
          </p:cNvSpPr>
          <p:nvPr>
            <p:ph idx="1"/>
          </p:nvPr>
        </p:nvSpPr>
        <p:spPr/>
        <p:txBody>
          <a:bodyPr/>
          <a:lstStyle/>
          <a:p>
            <a:r>
              <a:rPr lang="en-GB" dirty="0"/>
              <a:t>Is a new review required? Does an existing review need updating? Is the review currently being undertaken by others (search databases such as PROSPERO and JBRI)</a:t>
            </a:r>
          </a:p>
          <a:p>
            <a:r>
              <a:rPr lang="en-GB" dirty="0"/>
              <a:t>Focused question...</a:t>
            </a:r>
          </a:p>
          <a:p>
            <a:pPr>
              <a:buNone/>
            </a:pPr>
            <a:r>
              <a:rPr lang="en-GB" dirty="0"/>
              <a:t>	PICO or PECO (quantitative)</a:t>
            </a:r>
          </a:p>
          <a:p>
            <a:pPr>
              <a:buNone/>
            </a:pPr>
            <a:r>
              <a:rPr lang="en-GB" dirty="0"/>
              <a:t>	P – population/problem</a:t>
            </a:r>
          </a:p>
          <a:p>
            <a:pPr>
              <a:buNone/>
            </a:pPr>
            <a:r>
              <a:rPr lang="en-GB" dirty="0"/>
              <a:t>	I – intervention or exposure</a:t>
            </a:r>
          </a:p>
          <a:p>
            <a:pPr>
              <a:buNone/>
            </a:pPr>
            <a:r>
              <a:rPr lang="en-GB" dirty="0"/>
              <a:t>	C – Control or comparator</a:t>
            </a:r>
          </a:p>
          <a:p>
            <a:pPr>
              <a:buNone/>
            </a:pPr>
            <a:r>
              <a:rPr lang="en-GB" dirty="0"/>
              <a:t>	O – Outcome</a:t>
            </a:r>
          </a:p>
          <a:p>
            <a:pPr>
              <a:buNone/>
            </a:pPr>
            <a:endParaRPr lang="en-GB" dirty="0"/>
          </a:p>
        </p:txBody>
      </p:sp>
    </p:spTree>
    <p:extLst>
      <p:ext uri="{BB962C8B-B14F-4D97-AF65-F5344CB8AC3E}">
        <p14:creationId xmlns:p14="http://schemas.microsoft.com/office/powerpoint/2010/main" val="3348489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Starting a Systematic Review</a:t>
            </a:r>
          </a:p>
        </p:txBody>
      </p:sp>
      <p:sp>
        <p:nvSpPr>
          <p:cNvPr id="3" name="Content Placeholder 2"/>
          <p:cNvSpPr>
            <a:spLocks noGrp="1"/>
          </p:cNvSpPr>
          <p:nvPr>
            <p:ph idx="1"/>
          </p:nvPr>
        </p:nvSpPr>
        <p:spPr/>
        <p:txBody>
          <a:bodyPr>
            <a:normAutofit/>
          </a:bodyPr>
          <a:lstStyle/>
          <a:p>
            <a:r>
              <a:rPr lang="en-GB" dirty="0"/>
              <a:t>P (population)</a:t>
            </a:r>
          </a:p>
          <a:p>
            <a:r>
              <a:rPr lang="en-GB" dirty="0"/>
              <a:t>I or E (intervention or exposure)</a:t>
            </a:r>
          </a:p>
          <a:p>
            <a:r>
              <a:rPr lang="en-GB" dirty="0"/>
              <a:t>C (control or comparator)</a:t>
            </a:r>
          </a:p>
          <a:p>
            <a:r>
              <a:rPr lang="en-GB" dirty="0"/>
              <a:t>O (outcome)</a:t>
            </a:r>
          </a:p>
          <a:p>
            <a:pPr marL="0" indent="0">
              <a:buNone/>
            </a:pPr>
            <a:r>
              <a:rPr lang="en-GB" dirty="0"/>
              <a:t>P (e.g. females aged 40+ years)</a:t>
            </a:r>
          </a:p>
          <a:p>
            <a:pPr marL="0" indent="0">
              <a:buNone/>
            </a:pPr>
            <a:r>
              <a:rPr lang="en-GB" dirty="0"/>
              <a:t>I (e.g. resistance training)</a:t>
            </a:r>
          </a:p>
          <a:p>
            <a:pPr marL="0" indent="0">
              <a:buNone/>
            </a:pPr>
            <a:r>
              <a:rPr lang="en-GB" dirty="0"/>
              <a:t>C (females aged 40+ who do not resistance train, i.e. RCT’s and &amp; NRSI’s)</a:t>
            </a:r>
          </a:p>
          <a:p>
            <a:pPr marL="0" indent="0">
              <a:buNone/>
            </a:pPr>
            <a:r>
              <a:rPr lang="en-GB" dirty="0"/>
              <a:t>O (e.g. blood pressure, muscle strength or type 2 diabetes)</a:t>
            </a:r>
          </a:p>
        </p:txBody>
      </p:sp>
    </p:spTree>
    <p:extLst>
      <p:ext uri="{BB962C8B-B14F-4D97-AF65-F5344CB8AC3E}">
        <p14:creationId xmlns:p14="http://schemas.microsoft.com/office/powerpoint/2010/main" val="10010654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304801"/>
            <a:ext cx="7543800" cy="1035968"/>
          </a:xfrm>
        </p:spPr>
        <p:txBody>
          <a:bodyPr>
            <a:normAutofit/>
          </a:bodyPr>
          <a:lstStyle/>
          <a:p>
            <a:r>
              <a:rPr lang="en-GB" dirty="0"/>
              <a:t>Identifying the evidence</a:t>
            </a:r>
          </a:p>
        </p:txBody>
      </p:sp>
      <p:sp>
        <p:nvSpPr>
          <p:cNvPr id="3" name="Content Placeholder 2"/>
          <p:cNvSpPr>
            <a:spLocks noGrp="1"/>
          </p:cNvSpPr>
          <p:nvPr>
            <p:ph idx="1"/>
          </p:nvPr>
        </p:nvSpPr>
        <p:spPr>
          <a:xfrm>
            <a:off x="1066800" y="1772816"/>
            <a:ext cx="7543800" cy="4536504"/>
          </a:xfrm>
        </p:spPr>
        <p:txBody>
          <a:bodyPr>
            <a:normAutofit/>
          </a:bodyPr>
          <a:lstStyle/>
          <a:p>
            <a:r>
              <a:rPr lang="en-GB" dirty="0"/>
              <a:t>Search a range of e-databases (e.g. Google Scholar, MEDLINE, CINAHL, Embase, </a:t>
            </a:r>
            <a:r>
              <a:rPr lang="en-GB" dirty="0" err="1"/>
              <a:t>SportDiscus</a:t>
            </a:r>
            <a:r>
              <a:rPr lang="en-GB" dirty="0"/>
              <a:t>, Cochrane Library)</a:t>
            </a:r>
          </a:p>
          <a:p>
            <a:r>
              <a:rPr lang="en-GB" dirty="0"/>
              <a:t>Search research registers and clinical trial databases</a:t>
            </a:r>
          </a:p>
          <a:p>
            <a:r>
              <a:rPr lang="en-GB" dirty="0"/>
              <a:t>Search PROSPERO (is the review currently being completed by others?)</a:t>
            </a:r>
          </a:p>
          <a:p>
            <a:r>
              <a:rPr lang="en-GB" dirty="0"/>
              <a:t>Snowballing/hand searching of bibliographies</a:t>
            </a:r>
          </a:p>
          <a:p>
            <a:r>
              <a:rPr lang="en-GB" dirty="0"/>
              <a:t>Use experts</a:t>
            </a:r>
          </a:p>
          <a:p>
            <a:r>
              <a:rPr lang="en-GB" dirty="0"/>
              <a:t>The grey literature</a:t>
            </a:r>
          </a:p>
          <a:p>
            <a:r>
              <a:rPr lang="en-GB" dirty="0"/>
              <a:t>Trial registers</a:t>
            </a:r>
          </a:p>
          <a:p>
            <a:r>
              <a:rPr lang="en-GB" dirty="0"/>
              <a:t>Websites</a:t>
            </a:r>
          </a:p>
          <a:p>
            <a:r>
              <a:rPr lang="en-GB" dirty="0"/>
              <a:t>Report search terms used and keywords</a:t>
            </a:r>
          </a:p>
          <a:p>
            <a:r>
              <a:rPr lang="en-GB" dirty="0"/>
              <a:t>Key journals and authors</a:t>
            </a:r>
          </a:p>
          <a:p>
            <a:endParaRPr lang="en-GB" dirty="0"/>
          </a:p>
          <a:p>
            <a:pPr>
              <a:buNone/>
            </a:pPr>
            <a:endParaRPr lang="en-GB" dirty="0"/>
          </a:p>
        </p:txBody>
      </p:sp>
    </p:spTree>
    <p:extLst>
      <p:ext uri="{BB962C8B-B14F-4D97-AF65-F5344CB8AC3E}">
        <p14:creationId xmlns:p14="http://schemas.microsoft.com/office/powerpoint/2010/main" val="16170499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a:t>Systematic Reviews are - Reliable</a:t>
            </a:r>
          </a:p>
        </p:txBody>
      </p:sp>
      <p:sp>
        <p:nvSpPr>
          <p:cNvPr id="6" name="Content Placeholder 5"/>
          <p:cNvSpPr>
            <a:spLocks noGrp="1"/>
          </p:cNvSpPr>
          <p:nvPr>
            <p:ph idx="1"/>
          </p:nvPr>
        </p:nvSpPr>
        <p:spPr/>
        <p:txBody>
          <a:bodyPr>
            <a:normAutofit fontScale="85000" lnSpcReduction="10000"/>
          </a:bodyPr>
          <a:lstStyle/>
          <a:p>
            <a:r>
              <a:rPr lang="en-GB" sz="3600" dirty="0"/>
              <a:t>Avoid selection bias (where an author may choose studies that support his or her view) since all relevant studies ARE included.</a:t>
            </a:r>
          </a:p>
          <a:p>
            <a:r>
              <a:rPr lang="en-GB" sz="3600" dirty="0"/>
              <a:t>Inclusion/exclusion criteria are selected at the outset.</a:t>
            </a:r>
          </a:p>
          <a:p>
            <a:r>
              <a:rPr lang="en-GB" sz="3600" dirty="0"/>
              <a:t>Remember garbage in...garbage out!</a:t>
            </a:r>
          </a:p>
        </p:txBody>
      </p:sp>
    </p:spTree>
    <p:extLst>
      <p:ext uri="{BB962C8B-B14F-4D97-AF65-F5344CB8AC3E}">
        <p14:creationId xmlns:p14="http://schemas.microsoft.com/office/powerpoint/2010/main" val="20022995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Starting a Systematic Review</a:t>
            </a:r>
          </a:p>
        </p:txBody>
      </p:sp>
      <p:sp>
        <p:nvSpPr>
          <p:cNvPr id="3" name="Content Placeholder 2"/>
          <p:cNvSpPr>
            <a:spLocks noGrp="1"/>
          </p:cNvSpPr>
          <p:nvPr>
            <p:ph idx="1"/>
          </p:nvPr>
        </p:nvSpPr>
        <p:spPr/>
        <p:txBody>
          <a:bodyPr>
            <a:normAutofit/>
          </a:bodyPr>
          <a:lstStyle/>
          <a:p>
            <a:r>
              <a:rPr lang="en-GB" dirty="0"/>
              <a:t>P (population)</a:t>
            </a:r>
          </a:p>
          <a:p>
            <a:r>
              <a:rPr lang="en-GB" dirty="0"/>
              <a:t>I or E (intervention or exposure)</a:t>
            </a:r>
          </a:p>
          <a:p>
            <a:r>
              <a:rPr lang="en-GB" dirty="0"/>
              <a:t>C (control or comparator)</a:t>
            </a:r>
          </a:p>
          <a:p>
            <a:r>
              <a:rPr lang="en-GB" dirty="0"/>
              <a:t>O (outcome</a:t>
            </a:r>
          </a:p>
          <a:p>
            <a:pPr marL="0" indent="0">
              <a:buNone/>
            </a:pPr>
            <a:r>
              <a:rPr lang="en-GB" dirty="0"/>
              <a:t>P (females aged 40+ years)</a:t>
            </a:r>
          </a:p>
          <a:p>
            <a:pPr marL="0" indent="0">
              <a:buNone/>
            </a:pPr>
            <a:r>
              <a:rPr lang="en-GB" dirty="0"/>
              <a:t>E (resistance training)</a:t>
            </a:r>
          </a:p>
          <a:p>
            <a:pPr marL="0" indent="0">
              <a:buNone/>
            </a:pPr>
            <a:r>
              <a:rPr lang="en-GB" dirty="0"/>
              <a:t>C (females aged 40+ who do not resistance train)</a:t>
            </a:r>
          </a:p>
          <a:p>
            <a:pPr marL="0" indent="0">
              <a:buNone/>
            </a:pPr>
            <a:r>
              <a:rPr lang="en-GB" dirty="0"/>
              <a:t>O (type 2 diabetes)</a:t>
            </a:r>
          </a:p>
        </p:txBody>
      </p:sp>
    </p:spTree>
    <p:extLst>
      <p:ext uri="{BB962C8B-B14F-4D97-AF65-F5344CB8AC3E}">
        <p14:creationId xmlns:p14="http://schemas.microsoft.com/office/powerpoint/2010/main" val="14496657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39552" y="260648"/>
            <a:ext cx="8071048" cy="963960"/>
          </a:xfrm>
        </p:spPr>
        <p:txBody>
          <a:bodyPr>
            <a:normAutofit/>
          </a:bodyPr>
          <a:lstStyle/>
          <a:p>
            <a:r>
              <a:rPr lang="en-GB" sz="3200" dirty="0"/>
              <a:t>Systematic Reviews are - Transparent</a:t>
            </a:r>
          </a:p>
        </p:txBody>
      </p:sp>
      <p:sp>
        <p:nvSpPr>
          <p:cNvPr id="6" name="Content Placeholder 5"/>
          <p:cNvSpPr>
            <a:spLocks noGrp="1"/>
          </p:cNvSpPr>
          <p:nvPr>
            <p:ph sz="half" idx="1"/>
          </p:nvPr>
        </p:nvSpPr>
        <p:spPr>
          <a:xfrm>
            <a:off x="323528" y="1268760"/>
            <a:ext cx="2808312" cy="1368152"/>
          </a:xfrm>
        </p:spPr>
        <p:txBody>
          <a:bodyPr/>
          <a:lstStyle/>
          <a:p>
            <a:r>
              <a:rPr lang="en-GB" dirty="0"/>
              <a:t>The methodology is given in full and can be reproduced by others.</a:t>
            </a:r>
          </a:p>
        </p:txBody>
      </p:sp>
      <p:pic>
        <p:nvPicPr>
          <p:cNvPr id="91138" name="Picture 2"/>
          <p:cNvPicPr>
            <a:picLocks noGrp="1" noChangeAspect="1" noChangeArrowheads="1"/>
          </p:cNvPicPr>
          <p:nvPr>
            <p:ph sz="half" idx="2"/>
          </p:nvPr>
        </p:nvPicPr>
        <p:blipFill>
          <a:blip r:embed="rId2" cstate="print"/>
          <a:stretch>
            <a:fillRect/>
          </a:stretch>
        </p:blipFill>
        <p:spPr bwMode="auto">
          <a:xfrm>
            <a:off x="3156345" y="1224608"/>
            <a:ext cx="3089275" cy="2032252"/>
          </a:xfrm>
          <a:prstGeom prst="rect">
            <a:avLst/>
          </a:prstGeom>
          <a:noFill/>
          <a:ln w="9525">
            <a:noFill/>
            <a:miter lim="800000"/>
            <a:headEnd/>
            <a:tailEnd/>
          </a:ln>
        </p:spPr>
      </p:pic>
      <p:pic>
        <p:nvPicPr>
          <p:cNvPr id="3076" name="Picture 4"/>
          <p:cNvPicPr>
            <a:picLocks noChangeAspect="1" noChangeArrowheads="1"/>
          </p:cNvPicPr>
          <p:nvPr/>
        </p:nvPicPr>
        <p:blipFill>
          <a:blip r:embed="rId3" cstate="print"/>
          <a:srcRect/>
          <a:stretch>
            <a:fillRect/>
          </a:stretch>
        </p:blipFill>
        <p:spPr bwMode="auto">
          <a:xfrm>
            <a:off x="827584" y="3301012"/>
            <a:ext cx="5400600" cy="3220576"/>
          </a:xfrm>
          <a:prstGeom prst="rect">
            <a:avLst/>
          </a:prstGeom>
          <a:noFill/>
          <a:ln w="9525">
            <a:noFill/>
            <a:miter lim="800000"/>
            <a:headEnd/>
            <a:tailEnd/>
          </a:ln>
        </p:spPr>
      </p:pic>
    </p:spTree>
    <p:extLst>
      <p:ext uri="{BB962C8B-B14F-4D97-AF65-F5344CB8AC3E}">
        <p14:creationId xmlns:p14="http://schemas.microsoft.com/office/powerpoint/2010/main" val="27826159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35DD2-A779-4845-82E5-C923BD8DD39A}"/>
              </a:ext>
            </a:extLst>
          </p:cNvPr>
          <p:cNvSpPr>
            <a:spLocks noGrp="1"/>
          </p:cNvSpPr>
          <p:nvPr>
            <p:ph type="title"/>
          </p:nvPr>
        </p:nvSpPr>
        <p:spPr/>
        <p:txBody>
          <a:bodyPr/>
          <a:lstStyle/>
          <a:p>
            <a:r>
              <a:rPr lang="en-US" dirty="0"/>
              <a:t>Inclusion and Exclusion Criteria</a:t>
            </a:r>
            <a:endParaRPr lang="en-GB" dirty="0"/>
          </a:p>
        </p:txBody>
      </p:sp>
      <p:pic>
        <p:nvPicPr>
          <p:cNvPr id="5" name="Content Placeholder 4">
            <a:extLst>
              <a:ext uri="{FF2B5EF4-FFF2-40B4-BE49-F238E27FC236}">
                <a16:creationId xmlns:a16="http://schemas.microsoft.com/office/drawing/2014/main" id="{FB2190D9-0710-4166-81E0-43EC59495A1B}"/>
              </a:ext>
            </a:extLst>
          </p:cNvPr>
          <p:cNvPicPr>
            <a:picLocks noGrp="1" noChangeAspect="1"/>
          </p:cNvPicPr>
          <p:nvPr>
            <p:ph idx="1"/>
          </p:nvPr>
        </p:nvPicPr>
        <p:blipFill>
          <a:blip r:embed="rId2"/>
          <a:stretch>
            <a:fillRect/>
          </a:stretch>
        </p:blipFill>
        <p:spPr>
          <a:xfrm>
            <a:off x="584455" y="3728120"/>
            <a:ext cx="5688632" cy="2520280"/>
          </a:xfrm>
        </p:spPr>
      </p:pic>
      <p:pic>
        <p:nvPicPr>
          <p:cNvPr id="7" name="Picture 6">
            <a:extLst>
              <a:ext uri="{FF2B5EF4-FFF2-40B4-BE49-F238E27FC236}">
                <a16:creationId xmlns:a16="http://schemas.microsoft.com/office/drawing/2014/main" id="{0D146667-9204-4130-8430-1B6D17495765}"/>
              </a:ext>
            </a:extLst>
          </p:cNvPr>
          <p:cNvPicPr>
            <a:picLocks noChangeAspect="1"/>
          </p:cNvPicPr>
          <p:nvPr/>
        </p:nvPicPr>
        <p:blipFill>
          <a:blip r:embed="rId3"/>
          <a:stretch>
            <a:fillRect/>
          </a:stretch>
        </p:blipFill>
        <p:spPr>
          <a:xfrm>
            <a:off x="609599" y="1930400"/>
            <a:ext cx="5717894" cy="1568370"/>
          </a:xfrm>
          <a:prstGeom prst="rect">
            <a:avLst/>
          </a:prstGeom>
        </p:spPr>
      </p:pic>
    </p:spTree>
    <p:extLst>
      <p:ext uri="{BB962C8B-B14F-4D97-AF65-F5344CB8AC3E}">
        <p14:creationId xmlns:p14="http://schemas.microsoft.com/office/powerpoint/2010/main" val="23670054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FDFCD-AA59-4AE3-A2F9-4FEE36AC9BDF}"/>
              </a:ext>
            </a:extLst>
          </p:cNvPr>
          <p:cNvSpPr>
            <a:spLocks noGrp="1"/>
          </p:cNvSpPr>
          <p:nvPr>
            <p:ph type="title"/>
          </p:nvPr>
        </p:nvSpPr>
        <p:spPr/>
        <p:txBody>
          <a:bodyPr/>
          <a:lstStyle/>
          <a:p>
            <a:r>
              <a:rPr lang="en-US" dirty="0"/>
              <a:t>Independent assessment and agreement</a:t>
            </a:r>
            <a:endParaRPr lang="en-GB" dirty="0"/>
          </a:p>
        </p:txBody>
      </p:sp>
      <p:pic>
        <p:nvPicPr>
          <p:cNvPr id="5" name="Content Placeholder 4">
            <a:extLst>
              <a:ext uri="{FF2B5EF4-FFF2-40B4-BE49-F238E27FC236}">
                <a16:creationId xmlns:a16="http://schemas.microsoft.com/office/drawing/2014/main" id="{66769666-6BD3-4F69-8EE8-6E0FA5033D04}"/>
              </a:ext>
            </a:extLst>
          </p:cNvPr>
          <p:cNvPicPr>
            <a:picLocks noGrp="1" noChangeAspect="1"/>
          </p:cNvPicPr>
          <p:nvPr>
            <p:ph idx="1"/>
          </p:nvPr>
        </p:nvPicPr>
        <p:blipFill>
          <a:blip r:embed="rId2"/>
          <a:stretch>
            <a:fillRect/>
          </a:stretch>
        </p:blipFill>
        <p:spPr>
          <a:xfrm>
            <a:off x="761104" y="3140968"/>
            <a:ext cx="6119498" cy="1944216"/>
          </a:xfrm>
        </p:spPr>
      </p:pic>
    </p:spTree>
    <p:extLst>
      <p:ext uri="{BB962C8B-B14F-4D97-AF65-F5344CB8AC3E}">
        <p14:creationId xmlns:p14="http://schemas.microsoft.com/office/powerpoint/2010/main" val="34022899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AD66C-C68E-4433-A2DE-3338467E4477}"/>
              </a:ext>
            </a:extLst>
          </p:cNvPr>
          <p:cNvSpPr>
            <a:spLocks noGrp="1"/>
          </p:cNvSpPr>
          <p:nvPr>
            <p:ph type="title"/>
          </p:nvPr>
        </p:nvSpPr>
        <p:spPr>
          <a:xfrm>
            <a:off x="480356" y="332656"/>
            <a:ext cx="6347713" cy="1320800"/>
          </a:xfrm>
        </p:spPr>
        <p:txBody>
          <a:bodyPr/>
          <a:lstStyle/>
          <a:p>
            <a:r>
              <a:rPr lang="en-US" dirty="0"/>
              <a:t>Transparent Reporting of Search and Inclusion</a:t>
            </a:r>
            <a:endParaRPr lang="en-GB" dirty="0"/>
          </a:p>
        </p:txBody>
      </p:sp>
      <p:pic>
        <p:nvPicPr>
          <p:cNvPr id="5" name="Content Placeholder 4">
            <a:extLst>
              <a:ext uri="{FF2B5EF4-FFF2-40B4-BE49-F238E27FC236}">
                <a16:creationId xmlns:a16="http://schemas.microsoft.com/office/drawing/2014/main" id="{69927130-1FB9-42E4-B14A-7B18EF3A1229}"/>
              </a:ext>
            </a:extLst>
          </p:cNvPr>
          <p:cNvPicPr>
            <a:picLocks noGrp="1" noChangeAspect="1"/>
          </p:cNvPicPr>
          <p:nvPr>
            <p:ph idx="1"/>
          </p:nvPr>
        </p:nvPicPr>
        <p:blipFill>
          <a:blip r:embed="rId2"/>
          <a:stretch>
            <a:fillRect/>
          </a:stretch>
        </p:blipFill>
        <p:spPr>
          <a:xfrm>
            <a:off x="613031" y="3356992"/>
            <a:ext cx="5365226" cy="3377381"/>
          </a:xfrm>
        </p:spPr>
      </p:pic>
      <p:pic>
        <p:nvPicPr>
          <p:cNvPr id="7" name="Picture 6">
            <a:extLst>
              <a:ext uri="{FF2B5EF4-FFF2-40B4-BE49-F238E27FC236}">
                <a16:creationId xmlns:a16="http://schemas.microsoft.com/office/drawing/2014/main" id="{EBB69172-6D9C-4617-8D7B-99D920EBE04F}"/>
              </a:ext>
            </a:extLst>
          </p:cNvPr>
          <p:cNvPicPr>
            <a:picLocks noChangeAspect="1"/>
          </p:cNvPicPr>
          <p:nvPr/>
        </p:nvPicPr>
        <p:blipFill>
          <a:blip r:embed="rId3"/>
          <a:stretch>
            <a:fillRect/>
          </a:stretch>
        </p:blipFill>
        <p:spPr>
          <a:xfrm>
            <a:off x="623327" y="1836256"/>
            <a:ext cx="5694744" cy="1232704"/>
          </a:xfrm>
          <a:prstGeom prst="rect">
            <a:avLst/>
          </a:prstGeom>
        </p:spPr>
      </p:pic>
    </p:spTree>
    <p:extLst>
      <p:ext uri="{BB962C8B-B14F-4D97-AF65-F5344CB8AC3E}">
        <p14:creationId xmlns:p14="http://schemas.microsoft.com/office/powerpoint/2010/main" val="15600758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39552" y="304800"/>
            <a:ext cx="8071048" cy="1431925"/>
          </a:xfrm>
        </p:spPr>
        <p:txBody>
          <a:bodyPr>
            <a:normAutofit/>
          </a:bodyPr>
          <a:lstStyle/>
          <a:p>
            <a:r>
              <a:rPr lang="en-GB" dirty="0"/>
              <a:t>Systematic Reviews – make financial sense</a:t>
            </a:r>
          </a:p>
        </p:txBody>
      </p:sp>
      <p:sp>
        <p:nvSpPr>
          <p:cNvPr id="6" name="Content Placeholder 5"/>
          <p:cNvSpPr>
            <a:spLocks noGrp="1"/>
          </p:cNvSpPr>
          <p:nvPr>
            <p:ph idx="1"/>
          </p:nvPr>
        </p:nvSpPr>
        <p:spPr>
          <a:xfrm>
            <a:off x="457200" y="1772816"/>
            <a:ext cx="6419056" cy="4353347"/>
          </a:xfrm>
        </p:spPr>
        <p:txBody>
          <a:bodyPr>
            <a:normAutofit/>
          </a:bodyPr>
          <a:lstStyle/>
          <a:p>
            <a:r>
              <a:rPr lang="en-GB" sz="2800" dirty="0"/>
              <a:t>Are a cheaper and quicker way of finding out the answer to a question (what is effective) than conducting a new primary study.</a:t>
            </a:r>
          </a:p>
          <a:p>
            <a:r>
              <a:rPr lang="en-GB" sz="2800" dirty="0"/>
              <a:t>Systematic reviews are often commissioned by Governments, organisations such as NICE, etc to give them clear policy guidance.</a:t>
            </a:r>
          </a:p>
          <a:p>
            <a:r>
              <a:rPr lang="en-GB" sz="2800" dirty="0"/>
              <a:t>This is evidence-based practice.</a:t>
            </a:r>
          </a:p>
        </p:txBody>
      </p:sp>
    </p:spTree>
    <p:extLst>
      <p:ext uri="{BB962C8B-B14F-4D97-AF65-F5344CB8AC3E}">
        <p14:creationId xmlns:p14="http://schemas.microsoft.com/office/powerpoint/2010/main" val="43702748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2362274"/>
          </a:xfrm>
        </p:spPr>
        <p:txBody>
          <a:bodyPr>
            <a:normAutofit/>
          </a:bodyPr>
          <a:lstStyle/>
          <a:p>
            <a:r>
              <a:rPr lang="en-GB" dirty="0"/>
              <a:t>Systematic Reviews – distinguish the good from the not so good and the just plain bad</a:t>
            </a:r>
          </a:p>
        </p:txBody>
      </p:sp>
      <p:sp>
        <p:nvSpPr>
          <p:cNvPr id="6" name="Content Placeholder 5"/>
          <p:cNvSpPr>
            <a:spLocks noGrp="1"/>
          </p:cNvSpPr>
          <p:nvPr>
            <p:ph idx="1"/>
          </p:nvPr>
        </p:nvSpPr>
        <p:spPr>
          <a:xfrm>
            <a:off x="465098" y="2564904"/>
            <a:ext cx="6347048" cy="2697163"/>
          </a:xfrm>
        </p:spPr>
        <p:txBody>
          <a:bodyPr>
            <a:normAutofit/>
          </a:bodyPr>
          <a:lstStyle/>
          <a:p>
            <a:r>
              <a:rPr lang="en-GB" sz="3200" dirty="0"/>
              <a:t>They should be based on the critical appraisal of the relevant studies – the best of the best.</a:t>
            </a:r>
          </a:p>
        </p:txBody>
      </p:sp>
    </p:spTree>
    <p:extLst>
      <p:ext uri="{BB962C8B-B14F-4D97-AF65-F5344CB8AC3E}">
        <p14:creationId xmlns:p14="http://schemas.microsoft.com/office/powerpoint/2010/main" val="85677128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67544" y="304800"/>
            <a:ext cx="8143056" cy="1431925"/>
          </a:xfrm>
        </p:spPr>
        <p:txBody>
          <a:bodyPr>
            <a:normAutofit/>
          </a:bodyPr>
          <a:lstStyle/>
          <a:p>
            <a:r>
              <a:rPr lang="en-GB" dirty="0"/>
              <a:t>Systematic Reviews – can sometimes be </a:t>
            </a:r>
            <a:r>
              <a:rPr lang="en-GB" dirty="0" err="1"/>
              <a:t>generalisable</a:t>
            </a:r>
            <a:endParaRPr lang="en-GB" dirty="0"/>
          </a:p>
        </p:txBody>
      </p:sp>
      <p:sp>
        <p:nvSpPr>
          <p:cNvPr id="6" name="Content Placeholder 5"/>
          <p:cNvSpPr>
            <a:spLocks noGrp="1"/>
          </p:cNvSpPr>
          <p:nvPr>
            <p:ph idx="1"/>
          </p:nvPr>
        </p:nvSpPr>
        <p:spPr>
          <a:xfrm>
            <a:off x="457200" y="2132856"/>
            <a:ext cx="6275040" cy="3993307"/>
          </a:xfrm>
        </p:spPr>
        <p:txBody>
          <a:bodyPr>
            <a:normAutofit fontScale="92500"/>
          </a:bodyPr>
          <a:lstStyle/>
          <a:p>
            <a:r>
              <a:rPr lang="en-GB" sz="2800" dirty="0"/>
              <a:t>If results from studies are similar enough and there is careful consideration of the findings and the participants the findings of a SR can be </a:t>
            </a:r>
            <a:r>
              <a:rPr lang="en-GB" sz="2800" dirty="0" err="1"/>
              <a:t>generalisable</a:t>
            </a:r>
            <a:r>
              <a:rPr lang="en-GB" sz="2800" dirty="0"/>
              <a:t>.</a:t>
            </a:r>
          </a:p>
          <a:p>
            <a:r>
              <a:rPr lang="en-GB" sz="2800" dirty="0"/>
              <a:t>More advanced methods can be used to synthesis the evidence in a quantitative way (meta-analysis) or qualitative way (meta-ethnography).</a:t>
            </a:r>
          </a:p>
        </p:txBody>
      </p:sp>
    </p:spTree>
    <p:extLst>
      <p:ext uri="{BB962C8B-B14F-4D97-AF65-F5344CB8AC3E}">
        <p14:creationId xmlns:p14="http://schemas.microsoft.com/office/powerpoint/2010/main" val="24985448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27584" y="304800"/>
            <a:ext cx="7783016" cy="1431925"/>
          </a:xfrm>
        </p:spPr>
        <p:txBody>
          <a:bodyPr>
            <a:normAutofit/>
          </a:bodyPr>
          <a:lstStyle/>
          <a:p>
            <a:r>
              <a:rPr lang="en-GB" dirty="0"/>
              <a:t>Systematic Reviews – are educational</a:t>
            </a:r>
          </a:p>
        </p:txBody>
      </p:sp>
      <p:sp>
        <p:nvSpPr>
          <p:cNvPr id="6" name="Content Placeholder 5"/>
          <p:cNvSpPr>
            <a:spLocks noGrp="1"/>
          </p:cNvSpPr>
          <p:nvPr>
            <p:ph idx="1"/>
          </p:nvPr>
        </p:nvSpPr>
        <p:spPr>
          <a:xfrm>
            <a:off x="457200" y="2276872"/>
            <a:ext cx="6419056" cy="3849291"/>
          </a:xfrm>
        </p:spPr>
        <p:txBody>
          <a:bodyPr>
            <a:normAutofit/>
          </a:bodyPr>
          <a:lstStyle/>
          <a:p>
            <a:r>
              <a:rPr lang="en-GB" sz="3200" dirty="0"/>
              <a:t>They can help us deal with information overload.</a:t>
            </a:r>
          </a:p>
        </p:txBody>
      </p:sp>
    </p:spTree>
    <p:extLst>
      <p:ext uri="{BB962C8B-B14F-4D97-AF65-F5344CB8AC3E}">
        <p14:creationId xmlns:p14="http://schemas.microsoft.com/office/powerpoint/2010/main" val="106954750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772939"/>
            <a:ext cx="7927032" cy="1431925"/>
          </a:xfrm>
        </p:spPr>
        <p:txBody>
          <a:bodyPr/>
          <a:lstStyle/>
          <a:p>
            <a:r>
              <a:rPr lang="en-GB" dirty="0"/>
              <a:t>Systematic reviews are used by...</a:t>
            </a:r>
          </a:p>
        </p:txBody>
      </p:sp>
      <p:sp>
        <p:nvSpPr>
          <p:cNvPr id="3" name="Content Placeholder 2"/>
          <p:cNvSpPr>
            <a:spLocks noGrp="1"/>
          </p:cNvSpPr>
          <p:nvPr>
            <p:ph idx="1"/>
          </p:nvPr>
        </p:nvSpPr>
        <p:spPr>
          <a:xfrm>
            <a:off x="539552" y="2204864"/>
            <a:ext cx="6768752" cy="3891136"/>
          </a:xfrm>
        </p:spPr>
        <p:txBody>
          <a:bodyPr>
            <a:normAutofit/>
          </a:bodyPr>
          <a:lstStyle/>
          <a:p>
            <a:r>
              <a:rPr lang="en-GB" sz="2800" dirty="0"/>
              <a:t>Researchers before they commence a new study (ideally)</a:t>
            </a:r>
          </a:p>
          <a:p>
            <a:r>
              <a:rPr lang="en-GB" sz="2800" dirty="0"/>
              <a:t>Professionals to guide their practice.</a:t>
            </a:r>
          </a:p>
          <a:p>
            <a:r>
              <a:rPr lang="en-GB" sz="2800" dirty="0"/>
              <a:t>Economic analysts to estimate likely costs of interventions based on effectiveness.</a:t>
            </a:r>
          </a:p>
          <a:p>
            <a:r>
              <a:rPr lang="en-GB" sz="2800" dirty="0"/>
              <a:t>Policy makers to decide and guide policy.</a:t>
            </a:r>
          </a:p>
        </p:txBody>
      </p:sp>
    </p:spTree>
    <p:extLst>
      <p:ext uri="{BB962C8B-B14F-4D97-AF65-F5344CB8AC3E}">
        <p14:creationId xmlns:p14="http://schemas.microsoft.com/office/powerpoint/2010/main" val="225939884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251520" y="1381000"/>
            <a:ext cx="4248471" cy="5122143"/>
          </a:xfrm>
          <a:prstGeom prst="rect">
            <a:avLst/>
          </a:prstGeom>
          <a:noFill/>
          <a:ln w="9525">
            <a:noFill/>
            <a:miter lim="800000"/>
            <a:headEnd/>
            <a:tailEnd/>
          </a:ln>
        </p:spPr>
      </p:pic>
      <p:sp>
        <p:nvSpPr>
          <p:cNvPr id="3" name="TextBox 2"/>
          <p:cNvSpPr txBox="1"/>
          <p:nvPr/>
        </p:nvSpPr>
        <p:spPr>
          <a:xfrm>
            <a:off x="5004048" y="1268760"/>
            <a:ext cx="3960440" cy="2585323"/>
          </a:xfrm>
          <a:prstGeom prst="rect">
            <a:avLst/>
          </a:prstGeom>
          <a:noFill/>
        </p:spPr>
        <p:txBody>
          <a:bodyPr wrap="square" rtlCol="0">
            <a:spAutoFit/>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TextBox 3"/>
          <p:cNvSpPr txBox="1"/>
          <p:nvPr/>
        </p:nvSpPr>
        <p:spPr>
          <a:xfrm>
            <a:off x="395536" y="141641"/>
            <a:ext cx="7248010" cy="1077218"/>
          </a:xfrm>
          <a:prstGeom prst="rect">
            <a:avLst/>
          </a:prstGeom>
          <a:noFill/>
        </p:spPr>
        <p:txBody>
          <a:bodyPr wrap="none" rtlCol="0">
            <a:spAutoFit/>
          </a:bodyPr>
          <a:lstStyle/>
          <a:p>
            <a:r>
              <a:rPr lang="en-GB" sz="3200" dirty="0"/>
              <a:t>Systematic reviews inform evidence-based</a:t>
            </a:r>
          </a:p>
          <a:p>
            <a:r>
              <a:rPr lang="en-GB" sz="3200" dirty="0"/>
              <a:t>physical activity and treatment guidelines</a:t>
            </a:r>
          </a:p>
        </p:txBody>
      </p:sp>
      <p:pic>
        <p:nvPicPr>
          <p:cNvPr id="5" name="Picture 3"/>
          <p:cNvPicPr>
            <a:picLocks noChangeAspect="1" noChangeArrowheads="1"/>
          </p:cNvPicPr>
          <p:nvPr/>
        </p:nvPicPr>
        <p:blipFill>
          <a:blip r:embed="rId3" cstate="print"/>
          <a:srcRect/>
          <a:stretch>
            <a:fillRect/>
          </a:stretch>
        </p:blipFill>
        <p:spPr bwMode="auto">
          <a:xfrm>
            <a:off x="4788024" y="1412776"/>
            <a:ext cx="4176464" cy="5112568"/>
          </a:xfrm>
          <a:prstGeom prst="rect">
            <a:avLst/>
          </a:prstGeom>
          <a:noFill/>
          <a:ln w="9525">
            <a:noFill/>
            <a:miter lim="800000"/>
            <a:headEnd/>
            <a:tailEnd/>
          </a:ln>
        </p:spPr>
      </p:pic>
    </p:spTree>
    <p:extLst>
      <p:ext uri="{BB962C8B-B14F-4D97-AF65-F5344CB8AC3E}">
        <p14:creationId xmlns:p14="http://schemas.microsoft.com/office/powerpoint/2010/main" val="294559641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8157592" cy="1152128"/>
          </a:xfrm>
        </p:spPr>
        <p:txBody>
          <a:bodyPr>
            <a:normAutofit/>
          </a:bodyPr>
          <a:lstStyle/>
          <a:p>
            <a:r>
              <a:rPr lang="en-GB" dirty="0"/>
              <a:t>Internationally agreed standards</a:t>
            </a:r>
          </a:p>
        </p:txBody>
      </p:sp>
      <p:sp>
        <p:nvSpPr>
          <p:cNvPr id="3" name="Content Placeholder 2"/>
          <p:cNvSpPr>
            <a:spLocks noGrp="1"/>
          </p:cNvSpPr>
          <p:nvPr>
            <p:ph idx="1"/>
          </p:nvPr>
        </p:nvSpPr>
        <p:spPr>
          <a:xfrm>
            <a:off x="457200" y="1600200"/>
            <a:ext cx="1450504" cy="4525963"/>
          </a:xfrm>
        </p:spPr>
        <p:txBody>
          <a:bodyPr/>
          <a:lstStyle/>
          <a:p>
            <a:r>
              <a:rPr lang="en-GB" dirty="0"/>
              <a:t>PRISMA</a:t>
            </a:r>
          </a:p>
          <a:p>
            <a:pPr>
              <a:buNone/>
            </a:pPr>
            <a:r>
              <a:rPr lang="en-GB" dirty="0">
                <a:hlinkClick r:id="rId2"/>
              </a:rPr>
              <a:t>http://www.prisma-statement.org/</a:t>
            </a:r>
            <a:endParaRPr lang="en-GB" dirty="0"/>
          </a:p>
          <a:p>
            <a:pPr>
              <a:buNone/>
            </a:pPr>
            <a:endParaRPr lang="en-GB" dirty="0"/>
          </a:p>
          <a:p>
            <a:pPr>
              <a:buNone/>
            </a:pPr>
            <a:r>
              <a:rPr lang="en-GB" i="1" dirty="0"/>
              <a:t>See PRISMA flow diagram and checklist</a:t>
            </a:r>
          </a:p>
        </p:txBody>
      </p:sp>
      <p:pic>
        <p:nvPicPr>
          <p:cNvPr id="1026" name="Picture 2"/>
          <p:cNvPicPr>
            <a:picLocks noChangeAspect="1" noChangeArrowheads="1"/>
          </p:cNvPicPr>
          <p:nvPr/>
        </p:nvPicPr>
        <p:blipFill>
          <a:blip r:embed="rId3" cstate="print"/>
          <a:srcRect/>
          <a:stretch>
            <a:fillRect/>
          </a:stretch>
        </p:blipFill>
        <p:spPr bwMode="auto">
          <a:xfrm>
            <a:off x="2267744" y="980728"/>
            <a:ext cx="4355976" cy="5472608"/>
          </a:xfrm>
          <a:prstGeom prst="rect">
            <a:avLst/>
          </a:prstGeom>
          <a:noFill/>
          <a:ln w="9525">
            <a:noFill/>
            <a:miter lim="800000"/>
            <a:headEnd/>
            <a:tailEnd/>
          </a:ln>
        </p:spPr>
      </p:pic>
    </p:spTree>
    <p:extLst>
      <p:ext uri="{BB962C8B-B14F-4D97-AF65-F5344CB8AC3E}">
        <p14:creationId xmlns:p14="http://schemas.microsoft.com/office/powerpoint/2010/main" val="109978228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609599" y="609600"/>
            <a:ext cx="6347713" cy="5843736"/>
          </a:xfrm>
          <a:prstGeom prst="rect">
            <a:avLst/>
          </a:prstGeom>
        </p:spPr>
      </p:pic>
    </p:spTree>
    <p:extLst>
      <p:ext uri="{BB962C8B-B14F-4D97-AF65-F5344CB8AC3E}">
        <p14:creationId xmlns:p14="http://schemas.microsoft.com/office/powerpoint/2010/main" val="274877553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7A5BF-9139-43B6-B01D-CD7F4A10E3C9}"/>
              </a:ext>
            </a:extLst>
          </p:cNvPr>
          <p:cNvSpPr>
            <a:spLocks noGrp="1"/>
          </p:cNvSpPr>
          <p:nvPr>
            <p:ph type="title"/>
          </p:nvPr>
        </p:nvSpPr>
        <p:spPr>
          <a:xfrm>
            <a:off x="609599" y="609600"/>
            <a:ext cx="6347713" cy="371128"/>
          </a:xfrm>
        </p:spPr>
        <p:txBody>
          <a:bodyPr>
            <a:normAutofit fontScale="90000"/>
          </a:bodyPr>
          <a:lstStyle/>
          <a:p>
            <a:r>
              <a:rPr lang="en-US" dirty="0"/>
              <a:t>PRISMA-P</a:t>
            </a:r>
            <a:endParaRPr lang="en-GB" dirty="0"/>
          </a:p>
        </p:txBody>
      </p:sp>
      <p:pic>
        <p:nvPicPr>
          <p:cNvPr id="5" name="Content Placeholder 4">
            <a:extLst>
              <a:ext uri="{FF2B5EF4-FFF2-40B4-BE49-F238E27FC236}">
                <a16:creationId xmlns:a16="http://schemas.microsoft.com/office/drawing/2014/main" id="{0BAF2EBB-3DCC-4E28-BD2D-335682285E84}"/>
              </a:ext>
            </a:extLst>
          </p:cNvPr>
          <p:cNvPicPr>
            <a:picLocks noGrp="1" noChangeAspect="1"/>
          </p:cNvPicPr>
          <p:nvPr>
            <p:ph idx="1"/>
          </p:nvPr>
        </p:nvPicPr>
        <p:blipFill>
          <a:blip r:embed="rId2"/>
          <a:stretch>
            <a:fillRect/>
          </a:stretch>
        </p:blipFill>
        <p:spPr>
          <a:xfrm>
            <a:off x="614182" y="1196752"/>
            <a:ext cx="6632941" cy="4464496"/>
          </a:xfrm>
        </p:spPr>
      </p:pic>
    </p:spTree>
    <p:extLst>
      <p:ext uri="{BB962C8B-B14F-4D97-AF65-F5344CB8AC3E}">
        <p14:creationId xmlns:p14="http://schemas.microsoft.com/office/powerpoint/2010/main" val="385771875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F0ADA-631C-4B0C-AB68-9BC2D7D44DBF}"/>
              </a:ext>
            </a:extLst>
          </p:cNvPr>
          <p:cNvSpPr>
            <a:spLocks noGrp="1"/>
          </p:cNvSpPr>
          <p:nvPr>
            <p:ph type="title"/>
          </p:nvPr>
        </p:nvSpPr>
        <p:spPr>
          <a:xfrm>
            <a:off x="609599" y="609600"/>
            <a:ext cx="6347713" cy="155104"/>
          </a:xfrm>
        </p:spPr>
        <p:txBody>
          <a:bodyPr>
            <a:normAutofit fontScale="90000"/>
          </a:bodyPr>
          <a:lstStyle/>
          <a:p>
            <a:r>
              <a:rPr lang="en-US" dirty="0"/>
              <a:t>PRISMA-P</a:t>
            </a:r>
            <a:endParaRPr lang="en-GB" dirty="0"/>
          </a:p>
        </p:txBody>
      </p:sp>
      <p:pic>
        <p:nvPicPr>
          <p:cNvPr id="5" name="Content Placeholder 4">
            <a:extLst>
              <a:ext uri="{FF2B5EF4-FFF2-40B4-BE49-F238E27FC236}">
                <a16:creationId xmlns:a16="http://schemas.microsoft.com/office/drawing/2014/main" id="{83E91AEA-727F-4658-A688-B6ABDBC39BFB}"/>
              </a:ext>
            </a:extLst>
          </p:cNvPr>
          <p:cNvPicPr>
            <a:picLocks noGrp="1" noChangeAspect="1"/>
          </p:cNvPicPr>
          <p:nvPr>
            <p:ph idx="1"/>
          </p:nvPr>
        </p:nvPicPr>
        <p:blipFill>
          <a:blip r:embed="rId2"/>
          <a:stretch>
            <a:fillRect/>
          </a:stretch>
        </p:blipFill>
        <p:spPr>
          <a:xfrm>
            <a:off x="609599" y="1268760"/>
            <a:ext cx="6183625" cy="4608512"/>
          </a:xfrm>
        </p:spPr>
      </p:pic>
    </p:spTree>
    <p:extLst>
      <p:ext uri="{BB962C8B-B14F-4D97-AF65-F5344CB8AC3E}">
        <p14:creationId xmlns:p14="http://schemas.microsoft.com/office/powerpoint/2010/main" val="115048430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4047" y="188640"/>
            <a:ext cx="6347713" cy="1320800"/>
          </a:xfrm>
        </p:spPr>
        <p:txBody>
          <a:bodyPr>
            <a:normAutofit fontScale="90000"/>
          </a:bodyPr>
          <a:lstStyle/>
          <a:p>
            <a:r>
              <a:rPr lang="en-GB" dirty="0"/>
              <a:t>Umbrella Reviews or systematic review of systematic reviews</a:t>
            </a:r>
          </a:p>
        </p:txBody>
      </p:sp>
      <p:pic>
        <p:nvPicPr>
          <p:cNvPr id="4" name="Content Placeholder 3"/>
          <p:cNvPicPr>
            <a:picLocks noGrp="1" noChangeAspect="1"/>
          </p:cNvPicPr>
          <p:nvPr>
            <p:ph idx="1"/>
          </p:nvPr>
        </p:nvPicPr>
        <p:blipFill>
          <a:blip r:embed="rId2"/>
          <a:stretch>
            <a:fillRect/>
          </a:stretch>
        </p:blipFill>
        <p:spPr>
          <a:xfrm>
            <a:off x="755576" y="1509440"/>
            <a:ext cx="5904656" cy="4871888"/>
          </a:xfrm>
          <a:prstGeom prst="rect">
            <a:avLst/>
          </a:prstGeom>
        </p:spPr>
      </p:pic>
    </p:spTree>
    <p:extLst>
      <p:ext uri="{BB962C8B-B14F-4D97-AF65-F5344CB8AC3E}">
        <p14:creationId xmlns:p14="http://schemas.microsoft.com/office/powerpoint/2010/main" val="57592953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395536" y="260648"/>
            <a:ext cx="6457563" cy="5976664"/>
          </a:xfrm>
          <a:prstGeom prst="rect">
            <a:avLst/>
          </a:prstGeom>
        </p:spPr>
      </p:pic>
    </p:spTree>
    <p:extLst>
      <p:ext uri="{BB962C8B-B14F-4D97-AF65-F5344CB8AC3E}">
        <p14:creationId xmlns:p14="http://schemas.microsoft.com/office/powerpoint/2010/main" val="270511255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63C0C-DD16-4F9D-9D39-BBE2891E6B26}"/>
              </a:ext>
            </a:extLst>
          </p:cNvPr>
          <p:cNvSpPr>
            <a:spLocks noGrp="1"/>
          </p:cNvSpPr>
          <p:nvPr>
            <p:ph type="title"/>
          </p:nvPr>
        </p:nvSpPr>
        <p:spPr>
          <a:xfrm>
            <a:off x="539552" y="476672"/>
            <a:ext cx="6347713" cy="1320800"/>
          </a:xfrm>
        </p:spPr>
        <p:txBody>
          <a:bodyPr>
            <a:normAutofit fontScale="90000"/>
          </a:bodyPr>
          <a:lstStyle/>
          <a:p>
            <a:r>
              <a:rPr lang="en-US" dirty="0"/>
              <a:t>Umbrella Reviews (Systematic Review of Systematic Reviews)</a:t>
            </a:r>
            <a:endParaRPr lang="en-GB" dirty="0"/>
          </a:p>
        </p:txBody>
      </p:sp>
      <p:pic>
        <p:nvPicPr>
          <p:cNvPr id="5" name="Content Placeholder 4">
            <a:extLst>
              <a:ext uri="{FF2B5EF4-FFF2-40B4-BE49-F238E27FC236}">
                <a16:creationId xmlns:a16="http://schemas.microsoft.com/office/drawing/2014/main" id="{12985F23-9616-4FED-955E-6F3C56D03712}"/>
              </a:ext>
            </a:extLst>
          </p:cNvPr>
          <p:cNvPicPr>
            <a:picLocks noGrp="1" noChangeAspect="1"/>
          </p:cNvPicPr>
          <p:nvPr>
            <p:ph idx="1"/>
          </p:nvPr>
        </p:nvPicPr>
        <p:blipFill>
          <a:blip r:embed="rId2"/>
          <a:stretch>
            <a:fillRect/>
          </a:stretch>
        </p:blipFill>
        <p:spPr>
          <a:xfrm>
            <a:off x="683568" y="1988840"/>
            <a:ext cx="6348413" cy="2088232"/>
          </a:xfrm>
        </p:spPr>
      </p:pic>
    </p:spTree>
    <p:extLst>
      <p:ext uri="{BB962C8B-B14F-4D97-AF65-F5344CB8AC3E}">
        <p14:creationId xmlns:p14="http://schemas.microsoft.com/office/powerpoint/2010/main" val="425024418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63C0C-DD16-4F9D-9D39-BBE2891E6B26}"/>
              </a:ext>
            </a:extLst>
          </p:cNvPr>
          <p:cNvSpPr>
            <a:spLocks noGrp="1"/>
          </p:cNvSpPr>
          <p:nvPr>
            <p:ph type="title"/>
          </p:nvPr>
        </p:nvSpPr>
        <p:spPr>
          <a:xfrm>
            <a:off x="539552" y="332656"/>
            <a:ext cx="6347713" cy="81139"/>
          </a:xfrm>
        </p:spPr>
        <p:txBody>
          <a:bodyPr>
            <a:normAutofit fontScale="90000"/>
          </a:bodyPr>
          <a:lstStyle/>
          <a:p>
            <a:endParaRPr lang="en-GB" dirty="0"/>
          </a:p>
        </p:txBody>
      </p:sp>
      <p:pic>
        <p:nvPicPr>
          <p:cNvPr id="5" name="Content Placeholder 4">
            <a:extLst>
              <a:ext uri="{FF2B5EF4-FFF2-40B4-BE49-F238E27FC236}">
                <a16:creationId xmlns:a16="http://schemas.microsoft.com/office/drawing/2014/main" id="{12985F23-9616-4FED-955E-6F3C56D03712}"/>
              </a:ext>
            </a:extLst>
          </p:cNvPr>
          <p:cNvPicPr>
            <a:picLocks noGrp="1" noChangeAspect="1"/>
          </p:cNvPicPr>
          <p:nvPr>
            <p:ph idx="1"/>
          </p:nvPr>
        </p:nvPicPr>
        <p:blipFill>
          <a:blip r:embed="rId2"/>
          <a:stretch>
            <a:fillRect/>
          </a:stretch>
        </p:blipFill>
        <p:spPr>
          <a:xfrm>
            <a:off x="511452" y="260648"/>
            <a:ext cx="6348413" cy="1584176"/>
          </a:xfrm>
        </p:spPr>
      </p:pic>
      <p:pic>
        <p:nvPicPr>
          <p:cNvPr id="7" name="Picture 6">
            <a:extLst>
              <a:ext uri="{FF2B5EF4-FFF2-40B4-BE49-F238E27FC236}">
                <a16:creationId xmlns:a16="http://schemas.microsoft.com/office/drawing/2014/main" id="{139109A2-3C40-4D30-A6A3-907F1E398B50}"/>
              </a:ext>
            </a:extLst>
          </p:cNvPr>
          <p:cNvPicPr>
            <a:picLocks noChangeAspect="1"/>
          </p:cNvPicPr>
          <p:nvPr/>
        </p:nvPicPr>
        <p:blipFill>
          <a:blip r:embed="rId3"/>
          <a:stretch>
            <a:fillRect/>
          </a:stretch>
        </p:blipFill>
        <p:spPr>
          <a:xfrm>
            <a:off x="5004048" y="2996952"/>
            <a:ext cx="2718936" cy="1872208"/>
          </a:xfrm>
          <a:prstGeom prst="rect">
            <a:avLst/>
          </a:prstGeom>
        </p:spPr>
      </p:pic>
      <p:pic>
        <p:nvPicPr>
          <p:cNvPr id="9" name="Picture 8">
            <a:extLst>
              <a:ext uri="{FF2B5EF4-FFF2-40B4-BE49-F238E27FC236}">
                <a16:creationId xmlns:a16="http://schemas.microsoft.com/office/drawing/2014/main" id="{2C9D4571-A4B7-4CB6-8A48-14CA76BE826D}"/>
              </a:ext>
            </a:extLst>
          </p:cNvPr>
          <p:cNvPicPr>
            <a:picLocks noChangeAspect="1"/>
          </p:cNvPicPr>
          <p:nvPr/>
        </p:nvPicPr>
        <p:blipFill>
          <a:blip r:embed="rId4"/>
          <a:stretch>
            <a:fillRect/>
          </a:stretch>
        </p:blipFill>
        <p:spPr>
          <a:xfrm>
            <a:off x="683568" y="1916831"/>
            <a:ext cx="4104456" cy="4824537"/>
          </a:xfrm>
          <a:prstGeom prst="rect">
            <a:avLst/>
          </a:prstGeom>
        </p:spPr>
      </p:pic>
    </p:spTree>
    <p:extLst>
      <p:ext uri="{BB962C8B-B14F-4D97-AF65-F5344CB8AC3E}">
        <p14:creationId xmlns:p14="http://schemas.microsoft.com/office/powerpoint/2010/main" val="155708542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304800"/>
            <a:ext cx="7855024" cy="1431925"/>
          </a:xfrm>
        </p:spPr>
        <p:txBody>
          <a:bodyPr>
            <a:normAutofit/>
          </a:bodyPr>
          <a:lstStyle/>
          <a:p>
            <a:r>
              <a:rPr lang="en-GB" dirty="0"/>
              <a:t>Physical Activity and All-Cause Mortality</a:t>
            </a:r>
          </a:p>
        </p:txBody>
      </p:sp>
      <p:sp>
        <p:nvSpPr>
          <p:cNvPr id="3" name="Content Placeholder 2"/>
          <p:cNvSpPr>
            <a:spLocks noGrp="1"/>
          </p:cNvSpPr>
          <p:nvPr>
            <p:ph idx="1"/>
          </p:nvPr>
        </p:nvSpPr>
        <p:spPr>
          <a:xfrm>
            <a:off x="611560" y="1844824"/>
            <a:ext cx="6696744" cy="4114800"/>
          </a:xfrm>
        </p:spPr>
        <p:txBody>
          <a:bodyPr>
            <a:normAutofit fontScale="92500" lnSpcReduction="10000"/>
          </a:bodyPr>
          <a:lstStyle/>
          <a:p>
            <a:r>
              <a:rPr lang="en-GB" sz="3200" dirty="0"/>
              <a:t>Is there an association between physical activity and all-cause mortality?</a:t>
            </a:r>
          </a:p>
          <a:p>
            <a:pPr lvl="1"/>
            <a:r>
              <a:rPr lang="en-GB" sz="2400" dirty="0"/>
              <a:t>Different types of activity</a:t>
            </a:r>
          </a:p>
          <a:p>
            <a:pPr lvl="1"/>
            <a:r>
              <a:rPr lang="en-GB" sz="2400" dirty="0"/>
              <a:t>Different intensities, modes, frequencies and durations of activity</a:t>
            </a:r>
          </a:p>
          <a:p>
            <a:pPr lvl="1"/>
            <a:r>
              <a:rPr lang="en-GB" sz="2400" dirty="0"/>
              <a:t>Threshold or dose-response?</a:t>
            </a:r>
          </a:p>
          <a:p>
            <a:pPr lvl="1"/>
            <a:r>
              <a:rPr lang="en-GB" sz="2400" dirty="0"/>
              <a:t>Males v females</a:t>
            </a:r>
          </a:p>
          <a:p>
            <a:pPr lvl="1"/>
            <a:r>
              <a:rPr lang="en-GB" sz="2400" dirty="0"/>
              <a:t>Adjustment for confounders (age, SES, diet, smoking etc)</a:t>
            </a:r>
          </a:p>
          <a:p>
            <a:pPr lvl="1"/>
            <a:endParaRPr lang="en-GB" dirty="0"/>
          </a:p>
        </p:txBody>
      </p:sp>
    </p:spTree>
    <p:extLst>
      <p:ext uri="{BB962C8B-B14F-4D97-AF65-F5344CB8AC3E}">
        <p14:creationId xmlns:p14="http://schemas.microsoft.com/office/powerpoint/2010/main" val="255057147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4995" name="Picture 3"/>
          <p:cNvPicPr>
            <a:picLocks noGrp="1" noChangeAspect="1" noChangeArrowheads="1"/>
          </p:cNvPicPr>
          <p:nvPr>
            <p:ph idx="4294967295"/>
          </p:nvPr>
        </p:nvPicPr>
        <p:blipFill>
          <a:blip r:embed="rId2" cstate="print"/>
          <a:srcRect/>
          <a:stretch>
            <a:fillRect/>
          </a:stretch>
        </p:blipFill>
        <p:spPr bwMode="auto">
          <a:xfrm>
            <a:off x="899592" y="3105150"/>
            <a:ext cx="4308475" cy="647700"/>
          </a:xfrm>
          <a:prstGeom prst="rect">
            <a:avLst/>
          </a:prstGeom>
          <a:noFill/>
          <a:ln w="9525">
            <a:noFill/>
            <a:miter lim="800000"/>
            <a:headEnd/>
            <a:tailEnd/>
          </a:ln>
        </p:spPr>
      </p:pic>
      <p:pic>
        <p:nvPicPr>
          <p:cNvPr id="84994" name="Picture 2"/>
          <p:cNvPicPr>
            <a:picLocks noChangeAspect="1" noChangeArrowheads="1"/>
          </p:cNvPicPr>
          <p:nvPr/>
        </p:nvPicPr>
        <p:blipFill>
          <a:blip r:embed="rId3" cstate="print"/>
          <a:srcRect/>
          <a:stretch>
            <a:fillRect/>
          </a:stretch>
        </p:blipFill>
        <p:spPr bwMode="auto">
          <a:xfrm>
            <a:off x="803594" y="701263"/>
            <a:ext cx="6048672" cy="2564904"/>
          </a:xfrm>
          <a:prstGeom prst="rect">
            <a:avLst/>
          </a:prstGeom>
          <a:noFill/>
          <a:ln w="9525">
            <a:noFill/>
            <a:miter lim="800000"/>
            <a:headEnd/>
            <a:tailEnd/>
          </a:ln>
        </p:spPr>
      </p:pic>
      <p:pic>
        <p:nvPicPr>
          <p:cNvPr id="84996" name="Picture 4"/>
          <p:cNvPicPr>
            <a:picLocks noChangeAspect="1" noChangeArrowheads="1"/>
          </p:cNvPicPr>
          <p:nvPr/>
        </p:nvPicPr>
        <p:blipFill>
          <a:blip r:embed="rId4" cstate="print"/>
          <a:srcRect/>
          <a:stretch>
            <a:fillRect/>
          </a:stretch>
        </p:blipFill>
        <p:spPr bwMode="auto">
          <a:xfrm>
            <a:off x="803594" y="4013801"/>
            <a:ext cx="6480720" cy="1944216"/>
          </a:xfrm>
          <a:prstGeom prst="rect">
            <a:avLst/>
          </a:prstGeom>
          <a:noFill/>
          <a:ln w="9525">
            <a:noFill/>
            <a:miter lim="800000"/>
            <a:headEnd/>
            <a:tailEnd/>
          </a:ln>
        </p:spPr>
      </p:pic>
      <p:sp>
        <p:nvSpPr>
          <p:cNvPr id="2" name="Subtitle 1"/>
          <p:cNvSpPr>
            <a:spLocks noGrp="1"/>
          </p:cNvSpPr>
          <p:nvPr>
            <p:ph type="subTitle" idx="1"/>
          </p:nvPr>
        </p:nvSpPr>
        <p:spPr/>
        <p:txBody>
          <a:bodyPr/>
          <a:lstStyle/>
          <a:p>
            <a:endParaRPr lang="en-GB"/>
          </a:p>
        </p:txBody>
      </p:sp>
      <p:sp>
        <p:nvSpPr>
          <p:cNvPr id="3" name="Oval 2">
            <a:extLst>
              <a:ext uri="{FF2B5EF4-FFF2-40B4-BE49-F238E27FC236}">
                <a16:creationId xmlns:a16="http://schemas.microsoft.com/office/drawing/2014/main" id="{71BE4B7B-27E8-4F66-93E4-2F1A58E37B6F}"/>
              </a:ext>
            </a:extLst>
          </p:cNvPr>
          <p:cNvSpPr/>
          <p:nvPr/>
        </p:nvSpPr>
        <p:spPr>
          <a:xfrm>
            <a:off x="2627784" y="1700808"/>
            <a:ext cx="2160240" cy="594058"/>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130832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3D9AA-353B-4B84-8AF9-AF20F2F1C67F}"/>
              </a:ext>
            </a:extLst>
          </p:cNvPr>
          <p:cNvSpPr>
            <a:spLocks noGrp="1"/>
          </p:cNvSpPr>
          <p:nvPr>
            <p:ph type="title"/>
          </p:nvPr>
        </p:nvSpPr>
        <p:spPr>
          <a:xfrm>
            <a:off x="609599" y="609600"/>
            <a:ext cx="6347713" cy="1019200"/>
          </a:xfrm>
        </p:spPr>
        <p:txBody>
          <a:bodyPr/>
          <a:lstStyle/>
          <a:p>
            <a:r>
              <a:rPr lang="en-US" dirty="0"/>
              <a:t>Meta-Analysis</a:t>
            </a:r>
            <a:endParaRPr lang="en-GB" dirty="0"/>
          </a:p>
        </p:txBody>
      </p:sp>
      <p:sp>
        <p:nvSpPr>
          <p:cNvPr id="3" name="Content Placeholder 2">
            <a:extLst>
              <a:ext uri="{FF2B5EF4-FFF2-40B4-BE49-F238E27FC236}">
                <a16:creationId xmlns:a16="http://schemas.microsoft.com/office/drawing/2014/main" id="{3E68C59F-CAEE-4999-97DE-0B5DBC742628}"/>
              </a:ext>
            </a:extLst>
          </p:cNvPr>
          <p:cNvSpPr>
            <a:spLocks noGrp="1"/>
          </p:cNvSpPr>
          <p:nvPr>
            <p:ph idx="1"/>
          </p:nvPr>
        </p:nvSpPr>
        <p:spPr>
          <a:xfrm>
            <a:off x="609599" y="1772816"/>
            <a:ext cx="6347714" cy="4268547"/>
          </a:xfrm>
        </p:spPr>
        <p:txBody>
          <a:bodyPr>
            <a:normAutofit/>
          </a:bodyPr>
          <a:lstStyle/>
          <a:p>
            <a:r>
              <a:rPr lang="en-US" dirty="0"/>
              <a:t>Extension of systematic review</a:t>
            </a:r>
          </a:p>
          <a:p>
            <a:r>
              <a:rPr lang="en-US" dirty="0"/>
              <a:t>Combination of data (individual or aggregate) from primary studies to obtain an overall effect</a:t>
            </a:r>
          </a:p>
          <a:p>
            <a:r>
              <a:rPr lang="en-US" dirty="0"/>
              <a:t>Individual Participant Data Meta-Analysis (IPD meta-analysis) requires individual participant data – difficult</a:t>
            </a:r>
          </a:p>
          <a:p>
            <a:r>
              <a:rPr lang="en-US" dirty="0"/>
              <a:t>Most meta-analyses use aggregate date (e.g. means, SD’s, odds ratios, confidence intervals) that is published</a:t>
            </a:r>
          </a:p>
          <a:p>
            <a:r>
              <a:rPr lang="en-US" dirty="0"/>
              <a:t>Certain conditions should be met before meta-analysis takes place</a:t>
            </a:r>
          </a:p>
          <a:p>
            <a:pPr lvl="1"/>
            <a:r>
              <a:rPr lang="en-US" dirty="0"/>
              <a:t>Homogeneity of outcome, participants, intervention/exposure, data analysis and outcome reporting</a:t>
            </a:r>
            <a:endParaRPr lang="en-GB" dirty="0"/>
          </a:p>
        </p:txBody>
      </p:sp>
    </p:spTree>
    <p:extLst>
      <p:ext uri="{BB962C8B-B14F-4D97-AF65-F5344CB8AC3E}">
        <p14:creationId xmlns:p14="http://schemas.microsoft.com/office/powerpoint/2010/main" val="173442876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32B21-5097-4BD8-9045-5C9979AD2A5D}"/>
              </a:ext>
            </a:extLst>
          </p:cNvPr>
          <p:cNvSpPr>
            <a:spLocks noGrp="1"/>
          </p:cNvSpPr>
          <p:nvPr>
            <p:ph type="title"/>
          </p:nvPr>
        </p:nvSpPr>
        <p:spPr>
          <a:xfrm>
            <a:off x="609599" y="609600"/>
            <a:ext cx="6347713" cy="659160"/>
          </a:xfrm>
        </p:spPr>
        <p:txBody>
          <a:bodyPr/>
          <a:lstStyle/>
          <a:p>
            <a:r>
              <a:rPr lang="en-US" dirty="0"/>
              <a:t>Forest Plots</a:t>
            </a:r>
            <a:endParaRPr lang="en-GB" dirty="0"/>
          </a:p>
        </p:txBody>
      </p:sp>
      <p:pic>
        <p:nvPicPr>
          <p:cNvPr id="5" name="Content Placeholder 4">
            <a:extLst>
              <a:ext uri="{FF2B5EF4-FFF2-40B4-BE49-F238E27FC236}">
                <a16:creationId xmlns:a16="http://schemas.microsoft.com/office/drawing/2014/main" id="{BEF906CB-6DE6-4D65-B5C2-B92135F1561E}"/>
              </a:ext>
            </a:extLst>
          </p:cNvPr>
          <p:cNvPicPr>
            <a:picLocks noGrp="1" noChangeAspect="1"/>
          </p:cNvPicPr>
          <p:nvPr>
            <p:ph idx="1"/>
          </p:nvPr>
        </p:nvPicPr>
        <p:blipFill>
          <a:blip r:embed="rId2"/>
          <a:stretch>
            <a:fillRect/>
          </a:stretch>
        </p:blipFill>
        <p:spPr>
          <a:xfrm>
            <a:off x="683568" y="2564904"/>
            <a:ext cx="6120680" cy="3881437"/>
          </a:xfrm>
        </p:spPr>
      </p:pic>
      <p:pic>
        <p:nvPicPr>
          <p:cNvPr id="7" name="Picture 6">
            <a:extLst>
              <a:ext uri="{FF2B5EF4-FFF2-40B4-BE49-F238E27FC236}">
                <a16:creationId xmlns:a16="http://schemas.microsoft.com/office/drawing/2014/main" id="{1CB16F39-62ED-4629-B875-071B2C2312D1}"/>
              </a:ext>
            </a:extLst>
          </p:cNvPr>
          <p:cNvPicPr>
            <a:picLocks noChangeAspect="1"/>
          </p:cNvPicPr>
          <p:nvPr/>
        </p:nvPicPr>
        <p:blipFill>
          <a:blip r:embed="rId3"/>
          <a:stretch>
            <a:fillRect/>
          </a:stretch>
        </p:blipFill>
        <p:spPr>
          <a:xfrm>
            <a:off x="609599" y="1268760"/>
            <a:ext cx="4282633" cy="1250066"/>
          </a:xfrm>
          <a:prstGeom prst="rect">
            <a:avLst/>
          </a:prstGeom>
        </p:spPr>
      </p:pic>
    </p:spTree>
    <p:extLst>
      <p:ext uri="{BB962C8B-B14F-4D97-AF65-F5344CB8AC3E}">
        <p14:creationId xmlns:p14="http://schemas.microsoft.com/office/powerpoint/2010/main" val="391268172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32B21-5097-4BD8-9045-5C9979AD2A5D}"/>
              </a:ext>
            </a:extLst>
          </p:cNvPr>
          <p:cNvSpPr>
            <a:spLocks noGrp="1"/>
          </p:cNvSpPr>
          <p:nvPr>
            <p:ph type="title"/>
          </p:nvPr>
        </p:nvSpPr>
        <p:spPr>
          <a:xfrm>
            <a:off x="609599" y="286904"/>
            <a:ext cx="6347713" cy="659160"/>
          </a:xfrm>
        </p:spPr>
        <p:txBody>
          <a:bodyPr/>
          <a:lstStyle/>
          <a:p>
            <a:r>
              <a:rPr lang="en-US" dirty="0"/>
              <a:t>Forest Plots</a:t>
            </a:r>
            <a:endParaRPr lang="en-GB" dirty="0"/>
          </a:p>
        </p:txBody>
      </p:sp>
      <p:pic>
        <p:nvPicPr>
          <p:cNvPr id="7" name="Picture 6">
            <a:extLst>
              <a:ext uri="{FF2B5EF4-FFF2-40B4-BE49-F238E27FC236}">
                <a16:creationId xmlns:a16="http://schemas.microsoft.com/office/drawing/2014/main" id="{1CB16F39-62ED-4629-B875-071B2C2312D1}"/>
              </a:ext>
            </a:extLst>
          </p:cNvPr>
          <p:cNvPicPr>
            <a:picLocks noChangeAspect="1"/>
          </p:cNvPicPr>
          <p:nvPr/>
        </p:nvPicPr>
        <p:blipFill>
          <a:blip r:embed="rId2"/>
          <a:stretch>
            <a:fillRect/>
          </a:stretch>
        </p:blipFill>
        <p:spPr>
          <a:xfrm>
            <a:off x="609599" y="951808"/>
            <a:ext cx="4282633" cy="1250066"/>
          </a:xfrm>
          <a:prstGeom prst="rect">
            <a:avLst/>
          </a:prstGeom>
        </p:spPr>
      </p:pic>
      <p:pic>
        <p:nvPicPr>
          <p:cNvPr id="8" name="Content Placeholder 7">
            <a:extLst>
              <a:ext uri="{FF2B5EF4-FFF2-40B4-BE49-F238E27FC236}">
                <a16:creationId xmlns:a16="http://schemas.microsoft.com/office/drawing/2014/main" id="{2CECDA98-C660-4E20-AAB2-7BBD4E06FB77}"/>
              </a:ext>
            </a:extLst>
          </p:cNvPr>
          <p:cNvPicPr>
            <a:picLocks noGrp="1" noChangeAspect="1"/>
          </p:cNvPicPr>
          <p:nvPr>
            <p:ph idx="1"/>
          </p:nvPr>
        </p:nvPicPr>
        <p:blipFill>
          <a:blip r:embed="rId3"/>
          <a:stretch>
            <a:fillRect/>
          </a:stretch>
        </p:blipFill>
        <p:spPr>
          <a:xfrm>
            <a:off x="609599" y="2276872"/>
            <a:ext cx="6122641" cy="4141687"/>
          </a:xfrm>
        </p:spPr>
      </p:pic>
    </p:spTree>
    <p:extLst>
      <p:ext uri="{BB962C8B-B14F-4D97-AF65-F5344CB8AC3E}">
        <p14:creationId xmlns:p14="http://schemas.microsoft.com/office/powerpoint/2010/main" val="400053688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3064325"/>
            <a:ext cx="2232248" cy="1296144"/>
          </a:xfrm>
        </p:spPr>
        <p:txBody>
          <a:bodyPr/>
          <a:lstStyle/>
          <a:p>
            <a:r>
              <a:rPr lang="en-GB" dirty="0"/>
              <a:t>PRISMA Flowchart</a:t>
            </a:r>
          </a:p>
        </p:txBody>
      </p:sp>
      <p:pic>
        <p:nvPicPr>
          <p:cNvPr id="86018" name="Picture 2"/>
          <p:cNvPicPr>
            <a:picLocks noGrp="1" noChangeAspect="1" noChangeArrowheads="1"/>
          </p:cNvPicPr>
          <p:nvPr>
            <p:ph idx="1"/>
          </p:nvPr>
        </p:nvPicPr>
        <p:blipFill>
          <a:blip r:embed="rId2" cstate="print"/>
          <a:stretch>
            <a:fillRect/>
          </a:stretch>
        </p:blipFill>
        <p:spPr bwMode="auto">
          <a:xfrm>
            <a:off x="2627784" y="2420888"/>
            <a:ext cx="3793422" cy="4032448"/>
          </a:xfrm>
          <a:prstGeom prst="rect">
            <a:avLst/>
          </a:prstGeom>
          <a:noFill/>
          <a:ln w="9525">
            <a:noFill/>
            <a:miter lim="800000"/>
            <a:headEnd/>
            <a:tailEnd/>
          </a:ln>
        </p:spPr>
      </p:pic>
      <p:pic>
        <p:nvPicPr>
          <p:cNvPr id="8" name="Picture 2"/>
          <p:cNvPicPr>
            <a:picLocks noChangeAspect="1" noChangeArrowheads="1"/>
          </p:cNvPicPr>
          <p:nvPr/>
        </p:nvPicPr>
        <p:blipFill>
          <a:blip r:embed="rId3" cstate="print"/>
          <a:srcRect/>
          <a:stretch>
            <a:fillRect/>
          </a:stretch>
        </p:blipFill>
        <p:spPr bwMode="auto">
          <a:xfrm>
            <a:off x="539552" y="404664"/>
            <a:ext cx="6012160" cy="1440160"/>
          </a:xfrm>
          <a:prstGeom prst="rect">
            <a:avLst/>
          </a:prstGeom>
          <a:noFill/>
          <a:ln w="9525">
            <a:noFill/>
            <a:miter lim="800000"/>
            <a:headEnd/>
            <a:tailEnd/>
          </a:ln>
        </p:spPr>
      </p:pic>
    </p:spTree>
    <p:extLst>
      <p:ext uri="{BB962C8B-B14F-4D97-AF65-F5344CB8AC3E}">
        <p14:creationId xmlns:p14="http://schemas.microsoft.com/office/powerpoint/2010/main" val="53265344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32656"/>
            <a:ext cx="6264696" cy="675456"/>
          </a:xfrm>
        </p:spPr>
        <p:txBody>
          <a:bodyPr/>
          <a:lstStyle/>
          <a:p>
            <a:r>
              <a:rPr lang="en-GB" dirty="0"/>
              <a:t>Results</a:t>
            </a:r>
          </a:p>
        </p:txBody>
      </p:sp>
      <p:pic>
        <p:nvPicPr>
          <p:cNvPr id="87042" name="Picture 2"/>
          <p:cNvPicPr>
            <a:picLocks noGrp="1" noChangeAspect="1" noChangeArrowheads="1"/>
          </p:cNvPicPr>
          <p:nvPr>
            <p:ph idx="1"/>
          </p:nvPr>
        </p:nvPicPr>
        <p:blipFill>
          <a:blip r:embed="rId2" cstate="print"/>
          <a:stretch>
            <a:fillRect/>
          </a:stretch>
        </p:blipFill>
        <p:spPr bwMode="auto">
          <a:xfrm>
            <a:off x="404798" y="1124744"/>
            <a:ext cx="6348413" cy="4824536"/>
          </a:xfrm>
          <a:prstGeom prst="rect">
            <a:avLst/>
          </a:prstGeom>
          <a:noFill/>
          <a:ln w="9525">
            <a:noFill/>
            <a:miter lim="800000"/>
            <a:headEnd/>
            <a:tailEnd/>
          </a:ln>
        </p:spPr>
      </p:pic>
    </p:spTree>
    <p:extLst>
      <p:ext uri="{BB962C8B-B14F-4D97-AF65-F5344CB8AC3E}">
        <p14:creationId xmlns:p14="http://schemas.microsoft.com/office/powerpoint/2010/main" val="17114670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32656"/>
            <a:ext cx="2425080" cy="792088"/>
          </a:xfrm>
        </p:spPr>
        <p:txBody>
          <a:bodyPr/>
          <a:lstStyle/>
          <a:p>
            <a:r>
              <a:rPr lang="en-GB" dirty="0"/>
              <a:t>Results</a:t>
            </a:r>
          </a:p>
        </p:txBody>
      </p:sp>
      <p:pic>
        <p:nvPicPr>
          <p:cNvPr id="88066" name="Picture 2"/>
          <p:cNvPicPr>
            <a:picLocks noGrp="1" noChangeAspect="1" noChangeArrowheads="1"/>
          </p:cNvPicPr>
          <p:nvPr>
            <p:ph idx="1"/>
          </p:nvPr>
        </p:nvPicPr>
        <p:blipFill>
          <a:blip r:embed="rId2" cstate="print"/>
          <a:stretch>
            <a:fillRect/>
          </a:stretch>
        </p:blipFill>
        <p:spPr bwMode="auto">
          <a:xfrm>
            <a:off x="1069554" y="1124744"/>
            <a:ext cx="5230638" cy="5446742"/>
          </a:xfrm>
          <a:prstGeom prst="rect">
            <a:avLst/>
          </a:prstGeom>
          <a:noFill/>
          <a:ln w="9525">
            <a:noFill/>
            <a:miter lim="800000"/>
            <a:headEnd/>
            <a:tailEnd/>
          </a:ln>
        </p:spPr>
      </p:pic>
    </p:spTree>
    <p:extLst>
      <p:ext uri="{BB962C8B-B14F-4D97-AF65-F5344CB8AC3E}">
        <p14:creationId xmlns:p14="http://schemas.microsoft.com/office/powerpoint/2010/main" val="99275980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97282" name="Picture 2"/>
          <p:cNvPicPr>
            <a:picLocks noGrp="1" noChangeAspect="1" noChangeArrowheads="1"/>
          </p:cNvPicPr>
          <p:nvPr>
            <p:ph idx="1"/>
          </p:nvPr>
        </p:nvPicPr>
        <p:blipFill>
          <a:blip r:embed="rId2" cstate="print"/>
          <a:stretch>
            <a:fillRect/>
          </a:stretch>
        </p:blipFill>
        <p:spPr bwMode="auto">
          <a:xfrm>
            <a:off x="304798" y="2996952"/>
            <a:ext cx="6652513" cy="2664296"/>
          </a:xfrm>
          <a:prstGeom prst="rect">
            <a:avLst/>
          </a:prstGeom>
          <a:noFill/>
          <a:ln w="9525">
            <a:noFill/>
            <a:miter lim="800000"/>
            <a:headEnd/>
            <a:tailEnd/>
          </a:ln>
        </p:spPr>
      </p:pic>
      <p:pic>
        <p:nvPicPr>
          <p:cNvPr id="5" name="Picture 2"/>
          <p:cNvPicPr>
            <a:picLocks noChangeAspect="1" noChangeArrowheads="1"/>
          </p:cNvPicPr>
          <p:nvPr/>
        </p:nvPicPr>
        <p:blipFill>
          <a:blip r:embed="rId3" cstate="print"/>
          <a:srcRect/>
          <a:stretch>
            <a:fillRect/>
          </a:stretch>
        </p:blipFill>
        <p:spPr bwMode="auto">
          <a:xfrm>
            <a:off x="304799" y="188640"/>
            <a:ext cx="6652513" cy="2552700"/>
          </a:xfrm>
          <a:prstGeom prst="rect">
            <a:avLst/>
          </a:prstGeom>
          <a:noFill/>
          <a:ln w="9525">
            <a:noFill/>
            <a:miter lim="800000"/>
            <a:headEnd/>
            <a:tailEnd/>
          </a:ln>
        </p:spPr>
      </p:pic>
    </p:spTree>
    <p:extLst>
      <p:ext uri="{BB962C8B-B14F-4D97-AF65-F5344CB8AC3E}">
        <p14:creationId xmlns:p14="http://schemas.microsoft.com/office/powerpoint/2010/main" val="31868984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86019" name="Picture 3"/>
          <p:cNvPicPr>
            <a:picLocks noGrp="1" noChangeAspect="1" noChangeArrowheads="1"/>
          </p:cNvPicPr>
          <p:nvPr>
            <p:ph idx="1"/>
          </p:nvPr>
        </p:nvPicPr>
        <p:blipFill>
          <a:blip r:embed="rId2" cstate="print"/>
          <a:stretch>
            <a:fillRect/>
          </a:stretch>
        </p:blipFill>
        <p:spPr bwMode="auto">
          <a:xfrm>
            <a:off x="1991720" y="2276872"/>
            <a:ext cx="3948431" cy="4248472"/>
          </a:xfrm>
          <a:prstGeom prst="rect">
            <a:avLst/>
          </a:prstGeom>
          <a:noFill/>
          <a:ln w="9525">
            <a:noFill/>
            <a:miter lim="800000"/>
            <a:headEnd/>
            <a:tailEnd/>
          </a:ln>
        </p:spPr>
      </p:pic>
      <p:pic>
        <p:nvPicPr>
          <p:cNvPr id="86018" name="Picture 2"/>
          <p:cNvPicPr>
            <a:picLocks noChangeAspect="1" noChangeArrowheads="1"/>
          </p:cNvPicPr>
          <p:nvPr/>
        </p:nvPicPr>
        <p:blipFill>
          <a:blip r:embed="rId3" cstate="print"/>
          <a:srcRect/>
          <a:stretch>
            <a:fillRect/>
          </a:stretch>
        </p:blipFill>
        <p:spPr bwMode="auto">
          <a:xfrm>
            <a:off x="323528" y="116632"/>
            <a:ext cx="8686551" cy="2160240"/>
          </a:xfrm>
          <a:prstGeom prst="rect">
            <a:avLst/>
          </a:prstGeom>
          <a:noFill/>
          <a:ln w="9525">
            <a:noFill/>
            <a:miter lim="800000"/>
            <a:headEnd/>
            <a:tailEnd/>
          </a:ln>
        </p:spPr>
      </p:pic>
    </p:spTree>
    <p:extLst>
      <p:ext uri="{BB962C8B-B14F-4D97-AF65-F5344CB8AC3E}">
        <p14:creationId xmlns:p14="http://schemas.microsoft.com/office/powerpoint/2010/main" val="94439416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04801"/>
            <a:ext cx="8215064" cy="1179984"/>
          </a:xfrm>
        </p:spPr>
        <p:txBody>
          <a:bodyPr>
            <a:normAutofit fontScale="90000"/>
          </a:bodyPr>
          <a:lstStyle/>
          <a:p>
            <a:r>
              <a:rPr lang="en-GB" dirty="0"/>
              <a:t>Summarising in a summary table...an important skill</a:t>
            </a:r>
          </a:p>
        </p:txBody>
      </p:sp>
      <p:pic>
        <p:nvPicPr>
          <p:cNvPr id="87042" name="Picture 2"/>
          <p:cNvPicPr>
            <a:picLocks noGrp="1" noChangeAspect="1" noChangeArrowheads="1"/>
          </p:cNvPicPr>
          <p:nvPr>
            <p:ph idx="1"/>
          </p:nvPr>
        </p:nvPicPr>
        <p:blipFill>
          <a:blip r:embed="rId2" cstate="print"/>
          <a:stretch>
            <a:fillRect/>
          </a:stretch>
        </p:blipFill>
        <p:spPr bwMode="auto">
          <a:xfrm rot="5400000">
            <a:off x="1378995" y="520769"/>
            <a:ext cx="4801832" cy="6768753"/>
          </a:xfrm>
          <a:prstGeom prst="rect">
            <a:avLst/>
          </a:prstGeom>
          <a:noFill/>
          <a:ln w="9525">
            <a:noFill/>
            <a:miter lim="800000"/>
            <a:headEnd/>
            <a:tailEnd/>
          </a:ln>
        </p:spPr>
      </p:pic>
    </p:spTree>
    <p:extLst>
      <p:ext uri="{BB962C8B-B14F-4D97-AF65-F5344CB8AC3E}">
        <p14:creationId xmlns:p14="http://schemas.microsoft.com/office/powerpoint/2010/main" val="49126404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84994" name="Picture 2"/>
          <p:cNvPicPr>
            <a:picLocks noGrp="1" noChangeAspect="1" noChangeArrowheads="1"/>
          </p:cNvPicPr>
          <p:nvPr>
            <p:ph idx="1"/>
          </p:nvPr>
        </p:nvPicPr>
        <p:blipFill>
          <a:blip r:embed="rId2" cstate="print"/>
          <a:stretch>
            <a:fillRect/>
          </a:stretch>
        </p:blipFill>
        <p:spPr bwMode="auto">
          <a:xfrm>
            <a:off x="921706" y="2160588"/>
            <a:ext cx="5724201" cy="3881437"/>
          </a:xfrm>
          <a:prstGeom prst="rect">
            <a:avLst/>
          </a:prstGeom>
          <a:noFill/>
          <a:ln w="9525">
            <a:noFill/>
            <a:miter lim="800000"/>
            <a:headEnd/>
            <a:tailEnd/>
          </a:ln>
        </p:spPr>
      </p:pic>
      <p:pic>
        <p:nvPicPr>
          <p:cNvPr id="5" name="Picture 2"/>
          <p:cNvPicPr>
            <a:picLocks noChangeAspect="1" noChangeArrowheads="1"/>
          </p:cNvPicPr>
          <p:nvPr/>
        </p:nvPicPr>
        <p:blipFill>
          <a:blip r:embed="rId3" cstate="print"/>
          <a:srcRect/>
          <a:stretch>
            <a:fillRect/>
          </a:stretch>
        </p:blipFill>
        <p:spPr bwMode="auto">
          <a:xfrm>
            <a:off x="323528" y="116632"/>
            <a:ext cx="8686551" cy="1800200"/>
          </a:xfrm>
          <a:prstGeom prst="rect">
            <a:avLst/>
          </a:prstGeom>
          <a:noFill/>
          <a:ln w="9525">
            <a:noFill/>
            <a:miter lim="800000"/>
            <a:headEnd/>
            <a:tailEnd/>
          </a:ln>
        </p:spPr>
      </p:pic>
    </p:spTree>
    <p:extLst>
      <p:ext uri="{BB962C8B-B14F-4D97-AF65-F5344CB8AC3E}">
        <p14:creationId xmlns:p14="http://schemas.microsoft.com/office/powerpoint/2010/main" val="101306473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66A9A-34EF-42B2-8C07-49484F0D9E61}"/>
              </a:ext>
            </a:extLst>
          </p:cNvPr>
          <p:cNvSpPr>
            <a:spLocks noGrp="1"/>
          </p:cNvSpPr>
          <p:nvPr>
            <p:ph type="title"/>
          </p:nvPr>
        </p:nvSpPr>
        <p:spPr>
          <a:xfrm>
            <a:off x="515324" y="235950"/>
            <a:ext cx="6347713" cy="1392850"/>
          </a:xfrm>
        </p:spPr>
        <p:txBody>
          <a:bodyPr>
            <a:normAutofit fontScale="90000"/>
          </a:bodyPr>
          <a:lstStyle/>
          <a:p>
            <a:r>
              <a:rPr lang="en-GB" sz="2400" dirty="0"/>
              <a:t>Effects of isometric resistance training on resting blood pressure: individual participant data meta-analysis</a:t>
            </a:r>
            <a:br>
              <a:rPr lang="en-GB" dirty="0"/>
            </a:br>
            <a:r>
              <a:rPr lang="en-GB" sz="1300" dirty="0"/>
              <a:t>Smart et al 2019</a:t>
            </a:r>
            <a:br>
              <a:rPr lang="en-GB" sz="1300" dirty="0"/>
            </a:br>
            <a:br>
              <a:rPr lang="en-GB" sz="1300" dirty="0"/>
            </a:br>
            <a:r>
              <a:rPr lang="en-GB" sz="2000" dirty="0">
                <a:solidFill>
                  <a:srgbClr val="FF0000"/>
                </a:solidFill>
              </a:rPr>
              <a:t>Continuous Data Outcome</a:t>
            </a:r>
          </a:p>
        </p:txBody>
      </p:sp>
      <p:graphicFrame>
        <p:nvGraphicFramePr>
          <p:cNvPr id="5" name="Content Placeholder 4">
            <a:hlinkClick r:id="" action="ppaction://ole?verb=0"/>
            <a:extLst>
              <a:ext uri="{FF2B5EF4-FFF2-40B4-BE49-F238E27FC236}">
                <a16:creationId xmlns:a16="http://schemas.microsoft.com/office/drawing/2014/main" id="{E93B2E27-E3FA-4F94-A109-BC757E53FFA2}"/>
              </a:ext>
            </a:extLst>
          </p:cNvPr>
          <p:cNvGraphicFramePr>
            <a:graphicFrameLocks noGrp="1" noChangeAspect="1"/>
          </p:cNvGraphicFramePr>
          <p:nvPr>
            <p:ph idx="1"/>
            <p:extLst>
              <p:ext uri="{D42A27DB-BD31-4B8C-83A1-F6EECF244321}">
                <p14:modId xmlns:p14="http://schemas.microsoft.com/office/powerpoint/2010/main" val="2692392079"/>
              </p:ext>
            </p:extLst>
          </p:nvPr>
        </p:nvGraphicFramePr>
        <p:xfrm>
          <a:off x="395536" y="1988840"/>
          <a:ext cx="7200800" cy="4464496"/>
        </p:xfrm>
        <a:graphic>
          <a:graphicData uri="http://schemas.openxmlformats.org/presentationml/2006/ole">
            <mc:AlternateContent xmlns:mc="http://schemas.openxmlformats.org/markup-compatibility/2006">
              <mc:Choice xmlns:v="urn:schemas-microsoft-com:vml" Requires="v">
                <p:oleObj name="Presentation" r:id="rId2" imgW="3174840" imgH="1785960" progId="PowerPoint.Show.12">
                  <p:embed/>
                </p:oleObj>
              </mc:Choice>
              <mc:Fallback>
                <p:oleObj name="Presentation" r:id="rId2" imgW="3174840" imgH="1785960" progId="PowerPoint.Show.12">
                  <p:embed/>
                  <p:pic>
                    <p:nvPicPr>
                      <p:cNvPr id="5" name="Content Placeholder 4">
                        <a:hlinkClick r:id="" action="ppaction://ole?verb=0"/>
                        <a:extLst>
                          <a:ext uri="{FF2B5EF4-FFF2-40B4-BE49-F238E27FC236}">
                            <a16:creationId xmlns:a16="http://schemas.microsoft.com/office/drawing/2014/main" id="{E93B2E27-E3FA-4F94-A109-BC757E53FFA2}"/>
                          </a:ext>
                        </a:extLst>
                      </p:cNvPr>
                      <p:cNvPicPr/>
                      <p:nvPr/>
                    </p:nvPicPr>
                    <p:blipFill>
                      <a:blip r:embed="rId3"/>
                      <a:stretch>
                        <a:fillRect/>
                      </a:stretch>
                    </p:blipFill>
                    <p:spPr>
                      <a:xfrm>
                        <a:off x="395536" y="1988840"/>
                        <a:ext cx="7200800" cy="4464496"/>
                      </a:xfrm>
                      <a:prstGeom prst="rect">
                        <a:avLst/>
                      </a:prstGeom>
                    </p:spPr>
                  </p:pic>
                </p:oleObj>
              </mc:Fallback>
            </mc:AlternateContent>
          </a:graphicData>
        </a:graphic>
      </p:graphicFrame>
    </p:spTree>
    <p:extLst>
      <p:ext uri="{BB962C8B-B14F-4D97-AF65-F5344CB8AC3E}">
        <p14:creationId xmlns:p14="http://schemas.microsoft.com/office/powerpoint/2010/main" val="343382241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Dummy Tables</a:t>
            </a:r>
          </a:p>
        </p:txBody>
      </p:sp>
      <p:sp>
        <p:nvSpPr>
          <p:cNvPr id="3" name="Content Placeholder 2"/>
          <p:cNvSpPr>
            <a:spLocks noGrp="1"/>
          </p:cNvSpPr>
          <p:nvPr>
            <p:ph idx="1"/>
          </p:nvPr>
        </p:nvSpPr>
        <p:spPr/>
        <p:txBody>
          <a:bodyPr/>
          <a:lstStyle/>
          <a:p>
            <a:r>
              <a:rPr lang="en-GB" dirty="0"/>
              <a:t>For cohort studies</a:t>
            </a:r>
          </a:p>
          <a:p>
            <a:r>
              <a:rPr lang="en-GB" dirty="0"/>
              <a:t>For trials</a:t>
            </a:r>
          </a:p>
          <a:p>
            <a:endParaRPr lang="en-GB" dirty="0"/>
          </a:p>
          <a:p>
            <a:pPr marL="0" indent="0" algn="ctr">
              <a:buNone/>
            </a:pPr>
            <a:r>
              <a:rPr lang="en-GB" sz="5400" dirty="0"/>
              <a:t>What would you include?</a:t>
            </a:r>
          </a:p>
        </p:txBody>
      </p:sp>
    </p:spTree>
    <p:extLst>
      <p:ext uri="{BB962C8B-B14F-4D97-AF65-F5344CB8AC3E}">
        <p14:creationId xmlns:p14="http://schemas.microsoft.com/office/powerpoint/2010/main" val="302872282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E699C-8571-4AC4-85FA-F7BE0283D1E8}"/>
              </a:ext>
            </a:extLst>
          </p:cNvPr>
          <p:cNvSpPr>
            <a:spLocks noGrp="1"/>
          </p:cNvSpPr>
          <p:nvPr>
            <p:ph type="title"/>
          </p:nvPr>
        </p:nvSpPr>
        <p:spPr/>
        <p:txBody>
          <a:bodyPr/>
          <a:lstStyle/>
          <a:p>
            <a:r>
              <a:rPr lang="en-US" dirty="0"/>
              <a:t>Share Excel Summary Tables</a:t>
            </a:r>
            <a:endParaRPr lang="en-GB" dirty="0"/>
          </a:p>
        </p:txBody>
      </p:sp>
      <p:sp>
        <p:nvSpPr>
          <p:cNvPr id="3" name="Content Placeholder 2">
            <a:extLst>
              <a:ext uri="{FF2B5EF4-FFF2-40B4-BE49-F238E27FC236}">
                <a16:creationId xmlns:a16="http://schemas.microsoft.com/office/drawing/2014/main" id="{CFEC9BFB-F9CA-489F-AA14-3EA0362AF0A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64084070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a:xfrm>
            <a:off x="250825" y="692150"/>
            <a:ext cx="7772400" cy="609600"/>
          </a:xfrm>
        </p:spPr>
        <p:txBody>
          <a:bodyPr>
            <a:normAutofit fontScale="90000"/>
          </a:bodyPr>
          <a:lstStyle/>
          <a:p>
            <a:pPr algn="l"/>
            <a:r>
              <a:rPr lang="en-GB" sz="3600" dirty="0"/>
              <a:t>Systematic reviews</a:t>
            </a:r>
          </a:p>
        </p:txBody>
      </p:sp>
      <p:sp>
        <p:nvSpPr>
          <p:cNvPr id="62468" name="Rectangle 4"/>
          <p:cNvSpPr>
            <a:spLocks noGrp="1" noChangeArrowheads="1"/>
          </p:cNvSpPr>
          <p:nvPr>
            <p:ph sz="half" idx="1"/>
          </p:nvPr>
        </p:nvSpPr>
        <p:spPr>
          <a:xfrm>
            <a:off x="467544" y="1556792"/>
            <a:ext cx="7128792" cy="4824536"/>
          </a:xfrm>
        </p:spPr>
        <p:txBody>
          <a:bodyPr>
            <a:normAutofit fontScale="92500" lnSpcReduction="10000"/>
          </a:bodyPr>
          <a:lstStyle/>
          <a:p>
            <a:pPr>
              <a:buFont typeface="Wingdings" pitchFamily="2" charset="2"/>
              <a:buNone/>
            </a:pPr>
            <a:r>
              <a:rPr lang="en-GB" sz="2400" dirty="0"/>
              <a:t>Disadvantages</a:t>
            </a:r>
          </a:p>
          <a:p>
            <a:r>
              <a:rPr lang="en-GB" sz="2400" dirty="0"/>
              <a:t>Publication bias – most positive results or outcomes, negative trials or studies less likely to be published.</a:t>
            </a:r>
          </a:p>
          <a:p>
            <a:r>
              <a:rPr lang="en-GB" sz="2400" dirty="0">
                <a:hlinkClick r:id="rId2"/>
              </a:rPr>
              <a:t>http://www.alltrials.net/</a:t>
            </a:r>
            <a:endParaRPr lang="en-GB" sz="2400" dirty="0"/>
          </a:p>
          <a:p>
            <a:r>
              <a:rPr lang="en-GB" sz="2400" dirty="0">
                <a:hlinkClick r:id="rId3"/>
              </a:rPr>
              <a:t>http://www.badscience.net/about-dr-ben-goldacre/</a:t>
            </a:r>
            <a:endParaRPr lang="en-GB" sz="2400" dirty="0"/>
          </a:p>
          <a:p>
            <a:r>
              <a:rPr lang="en-GB" sz="2400" dirty="0"/>
              <a:t>Can be superseded by the publication of new studies.</a:t>
            </a:r>
          </a:p>
          <a:p>
            <a:r>
              <a:rPr lang="en-GB" sz="2400" dirty="0"/>
              <a:t>Heterogeneity</a:t>
            </a:r>
          </a:p>
          <a:p>
            <a:pPr lvl="1">
              <a:buFont typeface="Wingdings" pitchFamily="2" charset="2"/>
              <a:buNone/>
            </a:pPr>
            <a:r>
              <a:rPr lang="en-GB" sz="2100" dirty="0"/>
              <a:t>population</a:t>
            </a:r>
          </a:p>
          <a:p>
            <a:pPr lvl="1">
              <a:buFont typeface="Wingdings" pitchFamily="2" charset="2"/>
              <a:buNone/>
            </a:pPr>
            <a:r>
              <a:rPr lang="en-GB" sz="2100" dirty="0"/>
              <a:t>number of studies</a:t>
            </a:r>
          </a:p>
          <a:p>
            <a:pPr lvl="1">
              <a:buFont typeface="Wingdings" pitchFamily="2" charset="2"/>
              <a:buNone/>
            </a:pPr>
            <a:r>
              <a:rPr lang="en-GB" sz="2100" dirty="0"/>
              <a:t>different methodologies</a:t>
            </a:r>
          </a:p>
        </p:txBody>
      </p:sp>
    </p:spTree>
    <p:extLst>
      <p:ext uri="{BB962C8B-B14F-4D97-AF65-F5344CB8AC3E}">
        <p14:creationId xmlns:p14="http://schemas.microsoft.com/office/powerpoint/2010/main" val="703883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2468">
                                            <p:txEl>
                                              <p:pRg st="0" end="0"/>
                                            </p:txEl>
                                          </p:spTgt>
                                        </p:tgtEl>
                                        <p:attrNameLst>
                                          <p:attrName>style.visibility</p:attrName>
                                        </p:attrNameLst>
                                      </p:cBhvr>
                                      <p:to>
                                        <p:strVal val="visible"/>
                                      </p:to>
                                    </p:set>
                                    <p:animEffect transition="in" filter="dissolve">
                                      <p:cBhvr>
                                        <p:cTn id="7" dur="500"/>
                                        <p:tgtEl>
                                          <p:spTgt spid="6246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62468">
                                            <p:txEl>
                                              <p:pRg st="1" end="1"/>
                                            </p:txEl>
                                          </p:spTgt>
                                        </p:tgtEl>
                                        <p:attrNameLst>
                                          <p:attrName>style.visibility</p:attrName>
                                        </p:attrNameLst>
                                      </p:cBhvr>
                                      <p:to>
                                        <p:strVal val="visible"/>
                                      </p:to>
                                    </p:set>
                                    <p:animEffect transition="in" filter="dissolve">
                                      <p:cBhvr>
                                        <p:cTn id="12" dur="500"/>
                                        <p:tgtEl>
                                          <p:spTgt spid="6246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62468">
                                            <p:txEl>
                                              <p:pRg st="2" end="2"/>
                                            </p:txEl>
                                          </p:spTgt>
                                        </p:tgtEl>
                                        <p:attrNameLst>
                                          <p:attrName>style.visibility</p:attrName>
                                        </p:attrNameLst>
                                      </p:cBhvr>
                                      <p:to>
                                        <p:strVal val="visible"/>
                                      </p:to>
                                    </p:set>
                                    <p:animEffect transition="in" filter="dissolve">
                                      <p:cBhvr>
                                        <p:cTn id="17" dur="500"/>
                                        <p:tgtEl>
                                          <p:spTgt spid="6246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62468">
                                            <p:txEl>
                                              <p:pRg st="3" end="3"/>
                                            </p:txEl>
                                          </p:spTgt>
                                        </p:tgtEl>
                                        <p:attrNameLst>
                                          <p:attrName>style.visibility</p:attrName>
                                        </p:attrNameLst>
                                      </p:cBhvr>
                                      <p:to>
                                        <p:strVal val="visible"/>
                                      </p:to>
                                    </p:set>
                                    <p:animEffect transition="in" filter="dissolve">
                                      <p:cBhvr>
                                        <p:cTn id="22" dur="500"/>
                                        <p:tgtEl>
                                          <p:spTgt spid="62468">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62468">
                                            <p:txEl>
                                              <p:pRg st="4" end="4"/>
                                            </p:txEl>
                                          </p:spTgt>
                                        </p:tgtEl>
                                        <p:attrNameLst>
                                          <p:attrName>style.visibility</p:attrName>
                                        </p:attrNameLst>
                                      </p:cBhvr>
                                      <p:to>
                                        <p:strVal val="visible"/>
                                      </p:to>
                                    </p:set>
                                    <p:animEffect transition="in" filter="dissolve">
                                      <p:cBhvr>
                                        <p:cTn id="27" dur="500"/>
                                        <p:tgtEl>
                                          <p:spTgt spid="62468">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62468">
                                            <p:txEl>
                                              <p:pRg st="5" end="5"/>
                                            </p:txEl>
                                          </p:spTgt>
                                        </p:tgtEl>
                                        <p:attrNameLst>
                                          <p:attrName>style.visibility</p:attrName>
                                        </p:attrNameLst>
                                      </p:cBhvr>
                                      <p:to>
                                        <p:strVal val="visible"/>
                                      </p:to>
                                    </p:set>
                                    <p:animEffect transition="in" filter="dissolve">
                                      <p:cBhvr>
                                        <p:cTn id="32" dur="500"/>
                                        <p:tgtEl>
                                          <p:spTgt spid="62468">
                                            <p:txEl>
                                              <p:pRg st="5" end="5"/>
                                            </p:txEl>
                                          </p:spTgt>
                                        </p:tgtEl>
                                      </p:cBhvr>
                                    </p:animEffect>
                                  </p:childTnLst>
                                </p:cTn>
                              </p:par>
                              <p:par>
                                <p:cTn id="33" presetID="9" presetClass="entr" presetSubtype="0" fill="hold" grpId="0" nodeType="withEffect">
                                  <p:stCondLst>
                                    <p:cond delay="0"/>
                                  </p:stCondLst>
                                  <p:childTnLst>
                                    <p:set>
                                      <p:cBhvr>
                                        <p:cTn id="34" dur="1" fill="hold">
                                          <p:stCondLst>
                                            <p:cond delay="0"/>
                                          </p:stCondLst>
                                        </p:cTn>
                                        <p:tgtEl>
                                          <p:spTgt spid="62468">
                                            <p:txEl>
                                              <p:pRg st="6" end="6"/>
                                            </p:txEl>
                                          </p:spTgt>
                                        </p:tgtEl>
                                        <p:attrNameLst>
                                          <p:attrName>style.visibility</p:attrName>
                                        </p:attrNameLst>
                                      </p:cBhvr>
                                      <p:to>
                                        <p:strVal val="visible"/>
                                      </p:to>
                                    </p:set>
                                    <p:animEffect transition="in" filter="dissolve">
                                      <p:cBhvr>
                                        <p:cTn id="35" dur="500"/>
                                        <p:tgtEl>
                                          <p:spTgt spid="62468">
                                            <p:txEl>
                                              <p:pRg st="6" end="6"/>
                                            </p:txEl>
                                          </p:spTgt>
                                        </p:tgtEl>
                                      </p:cBhvr>
                                    </p:animEffect>
                                  </p:childTnLst>
                                </p:cTn>
                              </p:par>
                              <p:par>
                                <p:cTn id="36" presetID="9" presetClass="entr" presetSubtype="0" fill="hold" grpId="0" nodeType="withEffect">
                                  <p:stCondLst>
                                    <p:cond delay="0"/>
                                  </p:stCondLst>
                                  <p:childTnLst>
                                    <p:set>
                                      <p:cBhvr>
                                        <p:cTn id="37" dur="1" fill="hold">
                                          <p:stCondLst>
                                            <p:cond delay="0"/>
                                          </p:stCondLst>
                                        </p:cTn>
                                        <p:tgtEl>
                                          <p:spTgt spid="62468">
                                            <p:txEl>
                                              <p:pRg st="7" end="7"/>
                                            </p:txEl>
                                          </p:spTgt>
                                        </p:tgtEl>
                                        <p:attrNameLst>
                                          <p:attrName>style.visibility</p:attrName>
                                        </p:attrNameLst>
                                      </p:cBhvr>
                                      <p:to>
                                        <p:strVal val="visible"/>
                                      </p:to>
                                    </p:set>
                                    <p:animEffect transition="in" filter="dissolve">
                                      <p:cBhvr>
                                        <p:cTn id="38" dur="500"/>
                                        <p:tgtEl>
                                          <p:spTgt spid="62468">
                                            <p:txEl>
                                              <p:pRg st="7" end="7"/>
                                            </p:txEl>
                                          </p:spTgt>
                                        </p:tgtEl>
                                      </p:cBhvr>
                                    </p:animEffect>
                                  </p:childTnLst>
                                </p:cTn>
                              </p:par>
                              <p:par>
                                <p:cTn id="39" presetID="9" presetClass="entr" presetSubtype="0" fill="hold" grpId="0" nodeType="withEffect">
                                  <p:stCondLst>
                                    <p:cond delay="0"/>
                                  </p:stCondLst>
                                  <p:childTnLst>
                                    <p:set>
                                      <p:cBhvr>
                                        <p:cTn id="40" dur="1" fill="hold">
                                          <p:stCondLst>
                                            <p:cond delay="0"/>
                                          </p:stCondLst>
                                        </p:cTn>
                                        <p:tgtEl>
                                          <p:spTgt spid="62468">
                                            <p:txEl>
                                              <p:pRg st="8" end="8"/>
                                            </p:txEl>
                                          </p:spTgt>
                                        </p:tgtEl>
                                        <p:attrNameLst>
                                          <p:attrName>style.visibility</p:attrName>
                                        </p:attrNameLst>
                                      </p:cBhvr>
                                      <p:to>
                                        <p:strVal val="visible"/>
                                      </p:to>
                                    </p:set>
                                    <p:animEffect transition="in" filter="dissolve">
                                      <p:cBhvr>
                                        <p:cTn id="41" dur="500"/>
                                        <p:tgtEl>
                                          <p:spTgt spid="62468">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8" grpId="0" build="p" autoUpdateAnimBg="0"/>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Rectangle 2"/>
          <p:cNvSpPr>
            <a:spLocks noGrp="1" noChangeArrowheads="1"/>
          </p:cNvSpPr>
          <p:nvPr>
            <p:ph type="title"/>
          </p:nvPr>
        </p:nvSpPr>
        <p:spPr>
          <a:xfrm>
            <a:off x="685800" y="609600"/>
            <a:ext cx="7772400" cy="762000"/>
          </a:xfrm>
          <a:noFill/>
          <a:ln/>
        </p:spPr>
        <p:txBody>
          <a:bodyPr lIns="90488" tIns="44450" rIns="90488" bIns="44450"/>
          <a:lstStyle/>
          <a:p>
            <a:r>
              <a:rPr lang="en-GB" sz="3600" b="1" dirty="0">
                <a:latin typeface="Arial" charset="0"/>
              </a:rPr>
              <a:t>Publication bias</a:t>
            </a:r>
          </a:p>
        </p:txBody>
      </p:sp>
      <p:sp>
        <p:nvSpPr>
          <p:cNvPr id="210947" name="Rectangle 3"/>
          <p:cNvSpPr>
            <a:spLocks noChangeArrowheads="1"/>
          </p:cNvSpPr>
          <p:nvPr/>
        </p:nvSpPr>
        <p:spPr bwMode="auto">
          <a:xfrm>
            <a:off x="611560" y="1556792"/>
            <a:ext cx="6408712" cy="4329390"/>
          </a:xfrm>
          <a:prstGeom prst="rect">
            <a:avLst/>
          </a:prstGeom>
          <a:noFill/>
          <a:ln w="12700">
            <a:noFill/>
            <a:miter lim="800000"/>
            <a:headEnd/>
            <a:tailEnd/>
          </a:ln>
          <a:effectLst/>
        </p:spPr>
        <p:txBody>
          <a:bodyPr wrap="square" lIns="90488" tIns="44450" rIns="90488" bIns="44450">
            <a:spAutoFit/>
          </a:bodyPr>
          <a:lstStyle/>
          <a:p>
            <a:pPr>
              <a:spcBef>
                <a:spcPct val="0"/>
              </a:spcBef>
            </a:pPr>
            <a:r>
              <a:rPr lang="en-GB" sz="2900" dirty="0">
                <a:latin typeface="Trebuchet MS" panose="020B0603020202020204" pitchFamily="34" charset="0"/>
              </a:rPr>
              <a:t>Papers with "interesting" results are (or may be) more likely to be:  </a:t>
            </a:r>
          </a:p>
          <a:p>
            <a:pPr lvl="1">
              <a:spcBef>
                <a:spcPct val="30000"/>
              </a:spcBef>
              <a:buFontTx/>
              <a:buChar char="•"/>
            </a:pPr>
            <a:r>
              <a:rPr lang="en-GB" sz="2900" dirty="0">
                <a:latin typeface="Trebuchet MS" panose="020B0603020202020204" pitchFamily="34" charset="0"/>
              </a:rPr>
              <a:t>  submitted for publication</a:t>
            </a:r>
          </a:p>
          <a:p>
            <a:pPr lvl="1">
              <a:spcBef>
                <a:spcPct val="30000"/>
              </a:spcBef>
              <a:buFontTx/>
              <a:buChar char="•"/>
            </a:pPr>
            <a:r>
              <a:rPr lang="en-GB" sz="2900" dirty="0">
                <a:latin typeface="Trebuchet MS" panose="020B0603020202020204" pitchFamily="34" charset="0"/>
              </a:rPr>
              <a:t>  accepted for publication</a:t>
            </a:r>
          </a:p>
          <a:p>
            <a:pPr lvl="1">
              <a:spcBef>
                <a:spcPct val="30000"/>
              </a:spcBef>
              <a:buFontTx/>
              <a:buChar char="•"/>
            </a:pPr>
            <a:r>
              <a:rPr lang="en-GB" sz="2900" dirty="0">
                <a:latin typeface="Trebuchet MS" panose="020B0603020202020204" pitchFamily="34" charset="0"/>
              </a:rPr>
              <a:t>  published in a major journal and in the English 	language</a:t>
            </a:r>
          </a:p>
          <a:p>
            <a:pPr lvl="1">
              <a:spcBef>
                <a:spcPct val="30000"/>
              </a:spcBef>
              <a:buFontTx/>
              <a:buChar char="•"/>
            </a:pPr>
            <a:r>
              <a:rPr lang="en-GB" sz="2900" dirty="0">
                <a:latin typeface="Trebuchet MS" panose="020B0603020202020204" pitchFamily="34" charset="0"/>
              </a:rPr>
              <a:t>  quoted by authors</a:t>
            </a:r>
          </a:p>
          <a:p>
            <a:pPr lvl="1">
              <a:spcBef>
                <a:spcPct val="30000"/>
              </a:spcBef>
              <a:buFontTx/>
              <a:buChar char="•"/>
            </a:pPr>
            <a:r>
              <a:rPr lang="en-GB" sz="2900" dirty="0">
                <a:latin typeface="Trebuchet MS" panose="020B0603020202020204" pitchFamily="34" charset="0"/>
              </a:rPr>
              <a:t>  quoted in newspapers</a:t>
            </a:r>
          </a:p>
        </p:txBody>
      </p:sp>
    </p:spTree>
  </p:cSld>
  <p:clrMapOvr>
    <a:masterClrMapping/>
  </p:clrMapOvr>
  <p:transition spd="slow"/>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39576" y="476672"/>
            <a:ext cx="7543800" cy="963960"/>
          </a:xfrm>
        </p:spPr>
        <p:txBody>
          <a:bodyPr/>
          <a:lstStyle/>
          <a:p>
            <a:r>
              <a:rPr lang="en-GB" dirty="0"/>
              <a:t>Summary</a:t>
            </a:r>
          </a:p>
        </p:txBody>
      </p:sp>
      <p:sp>
        <p:nvSpPr>
          <p:cNvPr id="6" name="Content Placeholder 5"/>
          <p:cNvSpPr>
            <a:spLocks noGrp="1"/>
          </p:cNvSpPr>
          <p:nvPr>
            <p:ph idx="1"/>
          </p:nvPr>
        </p:nvSpPr>
        <p:spPr>
          <a:xfrm>
            <a:off x="539552" y="1700808"/>
            <a:ext cx="6480720" cy="4896544"/>
          </a:xfrm>
        </p:spPr>
        <p:txBody>
          <a:bodyPr>
            <a:normAutofit fontScale="70000" lnSpcReduction="20000"/>
          </a:bodyPr>
          <a:lstStyle/>
          <a:p>
            <a:r>
              <a:rPr lang="en-GB" sz="2800" dirty="0"/>
              <a:t>Systematic reviews aim to provide non-biased, evidence-based answers to certain questions.</a:t>
            </a:r>
          </a:p>
          <a:p>
            <a:r>
              <a:rPr lang="en-GB" sz="2800" dirty="0"/>
              <a:t>SR’s can cover cohort studies, methods, trials, etc.</a:t>
            </a:r>
          </a:p>
          <a:p>
            <a:r>
              <a:rPr lang="en-GB" sz="2800" dirty="0"/>
              <a:t>They are highly regarded and difficult, time-consuming pieces of work to complete.</a:t>
            </a:r>
          </a:p>
          <a:p>
            <a:r>
              <a:rPr lang="en-GB" sz="2800" dirty="0"/>
              <a:t>They are not a substitute for reading and appraising primary research, but they are very useful so make use of them in an appropriate way!</a:t>
            </a:r>
          </a:p>
          <a:p>
            <a:r>
              <a:rPr lang="en-GB" sz="2800" dirty="0"/>
              <a:t>Recognise the differences between good and bad systematic reviews...is it really systematic?</a:t>
            </a:r>
          </a:p>
          <a:p>
            <a:r>
              <a:rPr lang="en-GB" sz="2800" dirty="0"/>
              <a:t>Meta-analysis is an extension to a systematic review and provides an overall quantitative summary of the effect</a:t>
            </a:r>
          </a:p>
        </p:txBody>
      </p:sp>
    </p:spTree>
    <p:extLst>
      <p:ext uri="{BB962C8B-B14F-4D97-AF65-F5344CB8AC3E}">
        <p14:creationId xmlns:p14="http://schemas.microsoft.com/office/powerpoint/2010/main" val="893499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463</TotalTime>
  <Words>2295</Words>
  <Application>Microsoft Office PowerPoint</Application>
  <PresentationFormat>On-screen Show (4:3)</PresentationFormat>
  <Paragraphs>273</Paragraphs>
  <Slides>66</Slides>
  <Notes>1</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66</vt:i4>
      </vt:variant>
    </vt:vector>
  </HeadingPairs>
  <TitlesOfParts>
    <vt:vector size="74" baseType="lpstr">
      <vt:lpstr>Arial</vt:lpstr>
      <vt:lpstr>Calibri</vt:lpstr>
      <vt:lpstr>Monotype Sorts</vt:lpstr>
      <vt:lpstr>Trebuchet MS</vt:lpstr>
      <vt:lpstr>Wingdings</vt:lpstr>
      <vt:lpstr>Wingdings 3</vt:lpstr>
      <vt:lpstr>Facet</vt:lpstr>
      <vt:lpstr>Presentation</vt:lpstr>
      <vt:lpstr> </vt:lpstr>
      <vt:lpstr>Key considerations/inclusions in your SR protocol</vt:lpstr>
      <vt:lpstr>Key considerations/inclusions in your SR protocol</vt:lpstr>
      <vt:lpstr>Functions of a Literature Review</vt:lpstr>
      <vt:lpstr>PowerPoint Presentation</vt:lpstr>
      <vt:lpstr>Principles of a Good Literature Review</vt:lpstr>
      <vt:lpstr>Secondary Research or ‘desk research’</vt:lpstr>
      <vt:lpstr>Non-systematic (narrative) review</vt:lpstr>
      <vt:lpstr>Reviewing the Literature: Critical Appraisal of Research Papers is a CRITICAL Component  A Number of Critical Appraisal Toolkits</vt:lpstr>
      <vt:lpstr>Why was the study done?</vt:lpstr>
      <vt:lpstr>Who is the study about?</vt:lpstr>
      <vt:lpstr>Was the design appropriate?</vt:lpstr>
      <vt:lpstr>Are the results presented appropriately?</vt:lpstr>
      <vt:lpstr>Are the conclusions appropriate?</vt:lpstr>
      <vt:lpstr>Systematic reviews</vt:lpstr>
      <vt:lpstr>Secondary Research</vt:lpstr>
      <vt:lpstr>Non-systematic – but has a focus</vt:lpstr>
      <vt:lpstr>PowerPoint Presentation</vt:lpstr>
      <vt:lpstr>What is a systematic review and how are they different to other literature reviews?</vt:lpstr>
      <vt:lpstr>The Cochrane Collaboration</vt:lpstr>
      <vt:lpstr>Cochrane Reviews...you need to use these</vt:lpstr>
      <vt:lpstr>Cochrane Review Resources</vt:lpstr>
      <vt:lpstr>The Campbell Collaboration</vt:lpstr>
      <vt:lpstr>Why do we need systematic reviews?</vt:lpstr>
      <vt:lpstr>Why do we need systematic reviews?</vt:lpstr>
      <vt:lpstr>Developing a Systematic Review</vt:lpstr>
      <vt:lpstr>Starting a Systematic Review</vt:lpstr>
      <vt:lpstr>Identifying the evidence</vt:lpstr>
      <vt:lpstr>Systematic Reviews are - Reliable</vt:lpstr>
      <vt:lpstr>Starting a Systematic Review</vt:lpstr>
      <vt:lpstr>Systematic Reviews are - Transparent</vt:lpstr>
      <vt:lpstr>Inclusion and Exclusion Criteria</vt:lpstr>
      <vt:lpstr>Independent assessment and agreement</vt:lpstr>
      <vt:lpstr>Transparent Reporting of Search and Inclusion</vt:lpstr>
      <vt:lpstr>Systematic Reviews – make financial sense</vt:lpstr>
      <vt:lpstr>Systematic Reviews – distinguish the good from the not so good and the just plain bad</vt:lpstr>
      <vt:lpstr>Systematic Reviews – can sometimes be generalisable</vt:lpstr>
      <vt:lpstr>Systematic Reviews – are educational</vt:lpstr>
      <vt:lpstr>Systematic reviews are used by...</vt:lpstr>
      <vt:lpstr>PowerPoint Presentation</vt:lpstr>
      <vt:lpstr>Internationally agreed standards</vt:lpstr>
      <vt:lpstr>PowerPoint Presentation</vt:lpstr>
      <vt:lpstr>PRISMA-P</vt:lpstr>
      <vt:lpstr>PRISMA-P</vt:lpstr>
      <vt:lpstr>Umbrella Reviews or systematic review of systematic reviews</vt:lpstr>
      <vt:lpstr>PowerPoint Presentation</vt:lpstr>
      <vt:lpstr>Umbrella Reviews (Systematic Review of Systematic Reviews)</vt:lpstr>
      <vt:lpstr>PowerPoint Presentation</vt:lpstr>
      <vt:lpstr>Physical Activity and All-Cause Mortality</vt:lpstr>
      <vt:lpstr>PowerPoint Presentation</vt:lpstr>
      <vt:lpstr>Meta-Analysis</vt:lpstr>
      <vt:lpstr>Forest Plots</vt:lpstr>
      <vt:lpstr>Forest Plots</vt:lpstr>
      <vt:lpstr>PRISMA Flowchart</vt:lpstr>
      <vt:lpstr>Results</vt:lpstr>
      <vt:lpstr>Results</vt:lpstr>
      <vt:lpstr>PowerPoint Presentation</vt:lpstr>
      <vt:lpstr>PowerPoint Presentation</vt:lpstr>
      <vt:lpstr>Summarising in a summary table...an important skill</vt:lpstr>
      <vt:lpstr>PowerPoint Presentation</vt:lpstr>
      <vt:lpstr>Effects of isometric resistance training on resting blood pressure: individual participant data meta-analysis Smart et al 2019  Continuous Data Outcome</vt:lpstr>
      <vt:lpstr>Dummy Tables</vt:lpstr>
      <vt:lpstr>Share Excel Summary Tables</vt:lpstr>
      <vt:lpstr>Systematic reviews</vt:lpstr>
      <vt:lpstr>Publication bias</vt:lpstr>
      <vt:lpstr>Summary</vt:lpstr>
    </vt:vector>
  </TitlesOfParts>
  <Company>University Of Glamorgan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SR2S20 Research Methods and Statistics Secondary Research or ‘desk research’</dc:title>
  <dc:creator>swilliam</dc:creator>
  <cp:lastModifiedBy>Simon Williams</cp:lastModifiedBy>
  <cp:revision>101</cp:revision>
  <dcterms:created xsi:type="dcterms:W3CDTF">2011-10-06T08:42:20Z</dcterms:created>
  <dcterms:modified xsi:type="dcterms:W3CDTF">2021-10-29T10:38:09Z</dcterms:modified>
</cp:coreProperties>
</file>