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64" r:id="rId2"/>
    <p:sldId id="257" r:id="rId3"/>
    <p:sldId id="256" r:id="rId4"/>
    <p:sldId id="258" r:id="rId5"/>
    <p:sldId id="259" r:id="rId6"/>
    <p:sldId id="260" r:id="rId7"/>
    <p:sldId id="261" r:id="rId8"/>
    <p:sldId id="262" r:id="rId9"/>
    <p:sldId id="263" r:id="rId10"/>
    <p:sldId id="265"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83" d="100"/>
          <a:sy n="83" d="100"/>
        </p:scale>
        <p:origin x="658"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36103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B3D21D-31D5-791D-31D1-0112EC4E9DD4}"/>
              </a:ext>
            </a:extLst>
          </p:cNvPr>
          <p:cNvSpPr txBox="1"/>
          <p:nvPr/>
        </p:nvSpPr>
        <p:spPr>
          <a:xfrm>
            <a:off x="2313992" y="187701"/>
            <a:ext cx="8493189" cy="6463308"/>
          </a:xfrm>
          <a:prstGeom prst="rect">
            <a:avLst/>
          </a:prstGeom>
          <a:noFill/>
        </p:spPr>
        <p:txBody>
          <a:bodyPr wrap="square">
            <a:spAutoFit/>
          </a:bodyPr>
          <a:lstStyle/>
          <a:p>
            <a:pPr algn="l">
              <a:buNone/>
            </a:pPr>
            <a:r>
              <a:rPr lang="en-GB" b="0" i="0" dirty="0" err="1">
                <a:solidFill>
                  <a:srgbClr val="000000"/>
                </a:solidFill>
                <a:effectLst/>
                <a:latin typeface="pg-1ff2"/>
              </a:rPr>
              <a:t>HealthPlus</a:t>
            </a:r>
            <a:r>
              <a:rPr lang="en-GB" b="0" i="0" dirty="0">
                <a:solidFill>
                  <a:srgbClr val="000000"/>
                </a:solidFill>
                <a:effectLst/>
                <a:latin typeface="pg-1ff2"/>
              </a:rPr>
              <a:t> Analytics</a:t>
            </a:r>
          </a:p>
          <a:p>
            <a:pPr algn="l">
              <a:buNone/>
            </a:pPr>
            <a:endParaRPr lang="en-GB" b="0" i="0" dirty="0">
              <a:solidFill>
                <a:srgbClr val="000000"/>
              </a:solidFill>
              <a:effectLst/>
              <a:latin typeface="pg-1ff2"/>
            </a:endParaRPr>
          </a:p>
          <a:p>
            <a:pPr algn="l">
              <a:buNone/>
            </a:pPr>
            <a:r>
              <a:rPr lang="en-GB" b="0" i="0" dirty="0">
                <a:solidFill>
                  <a:srgbClr val="000000"/>
                </a:solidFill>
                <a:effectLst/>
                <a:latin typeface="pg-1ff2"/>
              </a:rPr>
              <a:t>Data Security and Governance Framework</a:t>
            </a:r>
          </a:p>
          <a:p>
            <a:pPr algn="l">
              <a:buNone/>
            </a:pPr>
            <a:endParaRPr lang="en-GB" b="0" i="0" dirty="0">
              <a:solidFill>
                <a:srgbClr val="000000"/>
              </a:solidFill>
              <a:effectLst/>
              <a:latin typeface="pg-1ff2"/>
            </a:endParaRPr>
          </a:p>
          <a:p>
            <a:pPr algn="l">
              <a:buNone/>
            </a:pPr>
            <a:r>
              <a:rPr lang="en-GB" b="0" i="0" dirty="0">
                <a:solidFill>
                  <a:srgbClr val="000000"/>
                </a:solidFill>
                <a:effectLst/>
                <a:latin typeface="pg-1ff3"/>
              </a:rPr>
              <a:t>Protecting Patient Data, Strengthening Compliance, Reducing Cyber Risk</a:t>
            </a:r>
          </a:p>
          <a:p>
            <a:pPr algn="l">
              <a:buNone/>
            </a:pPr>
            <a:endParaRPr lang="en-GB" b="0" i="0" dirty="0">
              <a:solidFill>
                <a:srgbClr val="000000"/>
              </a:solidFill>
              <a:effectLst/>
              <a:latin typeface="pg-1ff3"/>
            </a:endParaRPr>
          </a:p>
          <a:p>
            <a:pPr algn="l">
              <a:buNone/>
            </a:pPr>
            <a:r>
              <a:rPr lang="en-GB" b="0" i="0" dirty="0">
                <a:solidFill>
                  <a:srgbClr val="000000"/>
                </a:solidFill>
                <a:effectLst/>
                <a:latin typeface="pg-1ff2"/>
              </a:rPr>
              <a:t>Presented by:</a:t>
            </a:r>
            <a:r>
              <a:rPr lang="en-GB" b="0" i="0" dirty="0">
                <a:solidFill>
                  <a:srgbClr val="000000"/>
                </a:solidFill>
                <a:effectLst/>
                <a:latin typeface="pg-1ff3"/>
              </a:rPr>
              <a:t> Catherine Gordon</a:t>
            </a:r>
          </a:p>
          <a:p>
            <a:pPr algn="l">
              <a:buNone/>
            </a:pPr>
            <a:endParaRPr lang="en-GB" b="0" i="0" dirty="0">
              <a:solidFill>
                <a:srgbClr val="000000"/>
              </a:solidFill>
              <a:effectLst/>
              <a:latin typeface="pg-1ff2"/>
            </a:endParaRPr>
          </a:p>
          <a:p>
            <a:pPr algn="l">
              <a:buNone/>
            </a:pPr>
            <a:r>
              <a:rPr lang="en-GB" b="0" i="0" dirty="0">
                <a:solidFill>
                  <a:srgbClr val="000000"/>
                </a:solidFill>
                <a:effectLst/>
                <a:latin typeface="pg-1ff2"/>
              </a:rPr>
              <a:t>Module:</a:t>
            </a:r>
            <a:r>
              <a:rPr lang="en-GB" b="0" i="0" dirty="0">
                <a:solidFill>
                  <a:srgbClr val="000000"/>
                </a:solidFill>
                <a:effectLst/>
                <a:latin typeface="pg-1ff3"/>
              </a:rPr>
              <a:t> </a:t>
            </a:r>
            <a:r>
              <a:rPr lang="en-GB" dirty="0">
                <a:solidFill>
                  <a:srgbClr val="000000"/>
                </a:solidFill>
                <a:latin typeface="pg-1ff3"/>
              </a:rPr>
              <a:t>ACCA4024</a:t>
            </a:r>
          </a:p>
          <a:p>
            <a:pPr algn="l">
              <a:buNone/>
            </a:pPr>
            <a:endParaRPr lang="en-GB" dirty="0">
              <a:solidFill>
                <a:srgbClr val="000000"/>
              </a:solidFill>
              <a:latin typeface="pg-1ff3"/>
            </a:endParaRPr>
          </a:p>
          <a:p>
            <a:pPr algn="l">
              <a:buNone/>
            </a:pPr>
            <a:r>
              <a:rPr lang="en-GB" b="0" i="0" dirty="0">
                <a:solidFill>
                  <a:srgbClr val="000000"/>
                </a:solidFill>
                <a:effectLst/>
                <a:latin typeface="pg-1ff2"/>
              </a:rPr>
              <a:t> </a:t>
            </a:r>
            <a:r>
              <a:rPr lang="en-GB" b="0" i="0" dirty="0" err="1">
                <a:solidFill>
                  <a:srgbClr val="000000"/>
                </a:solidFill>
                <a:effectLst/>
                <a:latin typeface="pg-1ff2"/>
              </a:rPr>
              <a:t>CertifHE</a:t>
            </a:r>
            <a:r>
              <a:rPr lang="en-GB" b="0" i="0" dirty="0">
                <a:solidFill>
                  <a:srgbClr val="000000"/>
                </a:solidFill>
                <a:effectLst/>
                <a:latin typeface="pg-1ff2"/>
              </a:rPr>
              <a:t> </a:t>
            </a:r>
            <a:r>
              <a:rPr lang="en-GB" dirty="0">
                <a:solidFill>
                  <a:srgbClr val="000000"/>
                </a:solidFill>
                <a:latin typeface="pg-1ff2"/>
              </a:rPr>
              <a:t>Computing Skills for Workplace</a:t>
            </a:r>
            <a:r>
              <a:rPr lang="en-GB" b="0" i="0" dirty="0">
                <a:solidFill>
                  <a:srgbClr val="000000"/>
                </a:solidFill>
                <a:effectLst/>
                <a:latin typeface="pg-1ff2"/>
              </a:rPr>
              <a:t> </a:t>
            </a:r>
          </a:p>
          <a:p>
            <a:pPr algn="l">
              <a:buNone/>
            </a:pPr>
            <a:endParaRPr lang="en-GB" dirty="0">
              <a:solidFill>
                <a:srgbClr val="000000"/>
              </a:solidFill>
              <a:latin typeface="pg-1ff2"/>
            </a:endParaRPr>
          </a:p>
          <a:p>
            <a:r>
              <a:rPr lang="en-GB" dirty="0"/>
              <a:t>Lecturer: Amit Naik</a:t>
            </a:r>
          </a:p>
          <a:p>
            <a:endParaRPr lang="en-GB" dirty="0"/>
          </a:p>
          <a:p>
            <a:endParaRPr lang="en-GB" dirty="0"/>
          </a:p>
          <a:p>
            <a:endParaRPr lang="en-GB" dirty="0"/>
          </a:p>
          <a:p>
            <a:r>
              <a:rPr lang="en-GB" dirty="0"/>
              <a:t>Catherine notes </a:t>
            </a:r>
          </a:p>
          <a:p>
            <a:r>
              <a:rPr lang="en-GB" dirty="0"/>
              <a:t>This presentation summarises the proposed cybersecurity and data governance framework </a:t>
            </a:r>
          </a:p>
          <a:p>
            <a:r>
              <a:rPr lang="en-GB" dirty="0"/>
              <a:t>for </a:t>
            </a:r>
            <a:r>
              <a:rPr lang="en-GB" dirty="0" err="1"/>
              <a:t>HealthPlus</a:t>
            </a:r>
            <a:r>
              <a:rPr lang="en-GB" dirty="0"/>
              <a:t> Analytics, following recent data security incidents involving cloud access and </a:t>
            </a:r>
          </a:p>
          <a:p>
            <a:r>
              <a:rPr lang="en-GB" dirty="0"/>
              <a:t>ransomware.</a:t>
            </a:r>
          </a:p>
          <a:p>
            <a:endParaRPr lang="en-GB" dirty="0"/>
          </a:p>
        </p:txBody>
      </p:sp>
    </p:spTree>
    <p:extLst>
      <p:ext uri="{BB962C8B-B14F-4D97-AF65-F5344CB8AC3E}">
        <p14:creationId xmlns:p14="http://schemas.microsoft.com/office/powerpoint/2010/main" val="22450112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457200" y="274320"/>
            <a:ext cx="8869680" cy="457200"/>
          </a:xfrm>
          <a:prstGeom prst="rect">
            <a:avLst/>
          </a:prstGeom>
          <a:noFill/>
          <a:ln/>
        </p:spPr>
        <p:txBody>
          <a:bodyPr wrap="square" rtlCol="0" anchor="ctr"/>
          <a:lstStyle/>
          <a:p>
            <a:pPr marL="0" indent="0">
              <a:buNone/>
            </a:pPr>
            <a:r>
              <a:rPr lang="en-US" sz="2800" b="1" dirty="0">
                <a:solidFill>
                  <a:srgbClr val="0E2A47"/>
                </a:solidFill>
              </a:rPr>
              <a:t>Why the board should act now</a:t>
            </a:r>
            <a:endParaRPr lang="en-US" sz="2800" dirty="0"/>
          </a:p>
        </p:txBody>
      </p:sp>
      <p:sp>
        <p:nvSpPr>
          <p:cNvPr id="3" name="Text 1"/>
          <p:cNvSpPr/>
          <p:nvPr/>
        </p:nvSpPr>
        <p:spPr>
          <a:xfrm>
            <a:off x="640080" y="895739"/>
            <a:ext cx="6583680" cy="3181740"/>
          </a:xfrm>
          <a:prstGeom prst="rect">
            <a:avLst/>
          </a:prstGeom>
          <a:noFill/>
          <a:ln/>
        </p:spPr>
        <p:txBody>
          <a:bodyPr wrap="square" rtlCol="0" anchor="ctr"/>
          <a:lstStyle/>
          <a:p>
            <a:pPr marL="152400" indent="-152400">
              <a:buSzPct val="100000"/>
              <a:buChar char="•"/>
            </a:pPr>
            <a:r>
              <a:rPr lang="en-US" sz="1800" dirty="0">
                <a:solidFill>
                  <a:srgbClr val="1F2937"/>
                </a:solidFill>
              </a:rPr>
              <a:t>HPA handles special-category patient data, so the impact of a breach is high.</a:t>
            </a:r>
            <a:endParaRPr lang="en-US" sz="1800" dirty="0"/>
          </a:p>
          <a:p>
            <a:pPr marL="152400" indent="-152400">
              <a:buSzPct val="100000"/>
              <a:buChar char="•"/>
            </a:pPr>
            <a:r>
              <a:rPr lang="en-US" sz="1800" dirty="0">
                <a:solidFill>
                  <a:srgbClr val="1F2937"/>
                </a:solidFill>
              </a:rPr>
              <a:t>Recent incidents indicate gaps across cloud access control, ransomware resilience and user security behaviour.</a:t>
            </a:r>
            <a:endParaRPr lang="en-US" sz="1800" dirty="0"/>
          </a:p>
          <a:p>
            <a:pPr marL="152400" indent="-152400">
              <a:buSzPct val="100000"/>
              <a:buChar char="•"/>
            </a:pPr>
            <a:r>
              <a:rPr lang="en-US" sz="1800" dirty="0">
                <a:solidFill>
                  <a:srgbClr val="1F2937"/>
                </a:solidFill>
              </a:rPr>
              <a:t>UK GDPR requires “appropriate technical and organisational measures” to protect personal data.</a:t>
            </a:r>
            <a:endParaRPr lang="en-US" sz="1800" dirty="0"/>
          </a:p>
          <a:p>
            <a:pPr marL="152400" indent="-152400">
              <a:buSzPct val="100000"/>
              <a:buChar char="•"/>
            </a:pPr>
            <a:r>
              <a:rPr lang="en-US" sz="1800" dirty="0">
                <a:solidFill>
                  <a:srgbClr val="1F2937"/>
                </a:solidFill>
              </a:rPr>
              <a:t>All organisations accessing NHS patient data must use the DSPT to evidence good security practice.</a:t>
            </a:r>
            <a:endParaRPr lang="en-US" sz="1800" dirty="0"/>
          </a:p>
        </p:txBody>
      </p:sp>
      <p:sp>
        <p:nvSpPr>
          <p:cNvPr id="4" name="Shape 2"/>
          <p:cNvSpPr/>
          <p:nvPr/>
        </p:nvSpPr>
        <p:spPr>
          <a:xfrm>
            <a:off x="7772400" y="1371600"/>
            <a:ext cx="3474720" cy="2926080"/>
          </a:xfrm>
          <a:prstGeom prst="roundRect">
            <a:avLst/>
          </a:prstGeom>
          <a:solidFill>
            <a:srgbClr val="FFF7ED"/>
          </a:solidFill>
          <a:ln w="12700">
            <a:solidFill>
              <a:srgbClr val="FDBA74"/>
            </a:solidFill>
            <a:prstDash val="solid"/>
          </a:ln>
        </p:spPr>
        <p:txBody>
          <a:bodyPr/>
          <a:lstStyle/>
          <a:p>
            <a:endParaRPr lang="en-GB"/>
          </a:p>
        </p:txBody>
      </p:sp>
      <p:sp>
        <p:nvSpPr>
          <p:cNvPr id="5" name="Text 3"/>
          <p:cNvSpPr/>
          <p:nvPr/>
        </p:nvSpPr>
        <p:spPr>
          <a:xfrm>
            <a:off x="8229600" y="1737360"/>
            <a:ext cx="2560320" cy="274320"/>
          </a:xfrm>
          <a:prstGeom prst="rect">
            <a:avLst/>
          </a:prstGeom>
          <a:noFill/>
          <a:ln/>
        </p:spPr>
        <p:txBody>
          <a:bodyPr wrap="square" rtlCol="0" anchor="ctr"/>
          <a:lstStyle/>
          <a:p>
            <a:pPr marL="0" indent="0" algn="ctr">
              <a:buNone/>
            </a:pPr>
            <a:r>
              <a:rPr lang="en-US" sz="2200" b="1" dirty="0">
                <a:solidFill>
                  <a:srgbClr val="B45309"/>
                </a:solidFill>
              </a:rPr>
              <a:t>UK context</a:t>
            </a:r>
            <a:endParaRPr lang="en-US" sz="2200" dirty="0"/>
          </a:p>
        </p:txBody>
      </p:sp>
      <p:sp>
        <p:nvSpPr>
          <p:cNvPr id="6" name="Text 4"/>
          <p:cNvSpPr/>
          <p:nvPr/>
        </p:nvSpPr>
        <p:spPr>
          <a:xfrm>
            <a:off x="8138160" y="2286000"/>
            <a:ext cx="2743200" cy="1188720"/>
          </a:xfrm>
          <a:prstGeom prst="rect">
            <a:avLst/>
          </a:prstGeom>
          <a:noFill/>
          <a:ln/>
        </p:spPr>
        <p:txBody>
          <a:bodyPr wrap="square" rtlCol="0" anchor="ctr"/>
          <a:lstStyle/>
          <a:p>
            <a:pPr marL="0" indent="0" algn="ctr">
              <a:buNone/>
            </a:pPr>
            <a:r>
              <a:rPr lang="en-US" sz="1800" dirty="0">
                <a:solidFill>
                  <a:srgbClr val="1F2937"/>
                </a:solidFill>
              </a:rPr>
              <a:t>74% of large UK businesses reported a cyber breach or attack in the last 12 months; phishing remains the most common attack vector.</a:t>
            </a:r>
            <a:endParaRPr lang="en-US" sz="1800" dirty="0"/>
          </a:p>
        </p:txBody>
      </p:sp>
      <p:sp>
        <p:nvSpPr>
          <p:cNvPr id="15" name="TextBox 14">
            <a:extLst>
              <a:ext uri="{FF2B5EF4-FFF2-40B4-BE49-F238E27FC236}">
                <a16:creationId xmlns:a16="http://schemas.microsoft.com/office/drawing/2014/main" id="{623854CD-77CD-8D75-7B83-41F66AD5172B}"/>
              </a:ext>
            </a:extLst>
          </p:cNvPr>
          <p:cNvSpPr txBox="1"/>
          <p:nvPr/>
        </p:nvSpPr>
        <p:spPr>
          <a:xfrm>
            <a:off x="923731" y="4441371"/>
            <a:ext cx="5980922" cy="2031325"/>
          </a:xfrm>
          <a:prstGeom prst="rect">
            <a:avLst/>
          </a:prstGeom>
          <a:noFill/>
        </p:spPr>
        <p:txBody>
          <a:bodyPr wrap="square" rtlCol="0">
            <a:spAutoFit/>
          </a:bodyPr>
          <a:lstStyle/>
          <a:p>
            <a:r>
              <a:rPr lang="en-GB" dirty="0"/>
              <a:t>SLIDE 2  Why This Matters</a:t>
            </a:r>
          </a:p>
          <a:p>
            <a:r>
              <a:rPr lang="en-GB" dirty="0"/>
              <a:t>Catherine notes:</a:t>
            </a:r>
          </a:p>
          <a:p>
            <a:r>
              <a:rPr lang="en-GB" dirty="0"/>
              <a:t>HPA has already experienced incidents that directly threaten confidentiality, availability, </a:t>
            </a:r>
          </a:p>
          <a:p>
            <a:r>
              <a:rPr lang="en-GB" dirty="0"/>
              <a:t>and compliance. Because the company handles healthcare data, the impact is especially severe.</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1">
    <p:bg>
      <p:bgPr>
        <a:solidFill>
          <a:srgbClr val="F8FBFF"/>
        </a:solidFill>
        <a:effectLst/>
      </p:bgPr>
    </p:bg>
    <p:spTree>
      <p:nvGrpSpPr>
        <p:cNvPr id="1" name=""/>
        <p:cNvGrpSpPr/>
        <p:nvPr/>
      </p:nvGrpSpPr>
      <p:grpSpPr>
        <a:xfrm>
          <a:off x="0" y="0"/>
          <a:ext cx="0" cy="0"/>
          <a:chOff x="0" y="0"/>
          <a:chExt cx="0" cy="0"/>
        </a:xfrm>
      </p:grpSpPr>
      <p:sp>
        <p:nvSpPr>
          <p:cNvPr id="2" name="Shape 0"/>
          <p:cNvSpPr/>
          <p:nvPr/>
        </p:nvSpPr>
        <p:spPr>
          <a:xfrm>
            <a:off x="0" y="4663440"/>
            <a:ext cx="10198359" cy="2091923"/>
          </a:xfrm>
          <a:prstGeom prst="rect">
            <a:avLst/>
          </a:prstGeom>
          <a:solidFill>
            <a:srgbClr val="F8FBFF"/>
          </a:solidFill>
          <a:ln/>
        </p:spPr>
        <p:txBody>
          <a:bodyPr/>
          <a:lstStyle/>
          <a:p>
            <a:endParaRPr lang="en-GB" dirty="0"/>
          </a:p>
          <a:p>
            <a:endParaRPr lang="en-GB" dirty="0"/>
          </a:p>
          <a:p>
            <a:r>
              <a:rPr lang="en-GB" dirty="0"/>
              <a:t>SLIDE 3  Key Cybersecurity Threats</a:t>
            </a:r>
          </a:p>
          <a:p>
            <a:endParaRPr lang="en-GB" dirty="0"/>
          </a:p>
          <a:p>
            <a:r>
              <a:rPr lang="en-GB" dirty="0"/>
              <a:t>Catherine notes:</a:t>
            </a:r>
          </a:p>
          <a:p>
            <a:r>
              <a:rPr lang="en-GB" dirty="0"/>
              <a:t>The threat landscape includes both malicious external attackers and internal risks such as human error and poor access governance</a:t>
            </a:r>
          </a:p>
        </p:txBody>
      </p:sp>
      <p:sp>
        <p:nvSpPr>
          <p:cNvPr id="3" name="Shape 1"/>
          <p:cNvSpPr/>
          <p:nvPr/>
        </p:nvSpPr>
        <p:spPr>
          <a:xfrm>
            <a:off x="0" y="0"/>
            <a:ext cx="12188952" cy="256032"/>
          </a:xfrm>
          <a:prstGeom prst="rect">
            <a:avLst/>
          </a:prstGeom>
          <a:solidFill>
            <a:srgbClr val="0F766E"/>
          </a:solidFill>
          <a:ln w="12700">
            <a:solidFill>
              <a:srgbClr val="0F766E"/>
            </a:solidFill>
            <a:prstDash val="solid"/>
          </a:ln>
        </p:spPr>
        <p:txBody>
          <a:bodyPr/>
          <a:lstStyle/>
          <a:p>
            <a:endParaRPr lang="en-GB"/>
          </a:p>
        </p:txBody>
      </p:sp>
      <p:sp>
        <p:nvSpPr>
          <p:cNvPr id="4" name="Text 2"/>
          <p:cNvSpPr/>
          <p:nvPr/>
        </p:nvSpPr>
        <p:spPr>
          <a:xfrm>
            <a:off x="640080" y="1005840"/>
            <a:ext cx="6675120" cy="1280160"/>
          </a:xfrm>
          <a:prstGeom prst="rect">
            <a:avLst/>
          </a:prstGeom>
          <a:noFill/>
          <a:ln/>
        </p:spPr>
        <p:txBody>
          <a:bodyPr wrap="square" rtlCol="0" anchor="ctr"/>
          <a:lstStyle/>
          <a:p>
            <a:pPr marL="0" indent="0">
              <a:buNone/>
            </a:pPr>
            <a:r>
              <a:rPr lang="en-US" sz="2800" b="1" dirty="0">
                <a:solidFill>
                  <a:srgbClr val="0E2A47"/>
                </a:solidFill>
              </a:rPr>
              <a:t>HealthPlus Analytics</a:t>
            </a:r>
            <a:endParaRPr lang="en-US" sz="2800" dirty="0"/>
          </a:p>
          <a:p>
            <a:pPr marL="0" indent="0">
              <a:buNone/>
            </a:pPr>
            <a:r>
              <a:rPr lang="en-US" sz="2800" b="1" dirty="0">
                <a:solidFill>
                  <a:srgbClr val="0E2A47"/>
                </a:solidFill>
              </a:rPr>
              <a:t>Data Security &amp; Governance Framework</a:t>
            </a:r>
            <a:endParaRPr lang="en-US" sz="2800" dirty="0"/>
          </a:p>
        </p:txBody>
      </p:sp>
      <p:sp>
        <p:nvSpPr>
          <p:cNvPr id="5" name="Text 3"/>
          <p:cNvSpPr/>
          <p:nvPr/>
        </p:nvSpPr>
        <p:spPr>
          <a:xfrm>
            <a:off x="640080" y="2468880"/>
            <a:ext cx="4572000" cy="274320"/>
          </a:xfrm>
          <a:prstGeom prst="rect">
            <a:avLst/>
          </a:prstGeom>
          <a:noFill/>
          <a:ln/>
        </p:spPr>
        <p:txBody>
          <a:bodyPr wrap="square" rtlCol="0" anchor="ctr"/>
          <a:lstStyle/>
          <a:p>
            <a:pPr marL="0" indent="0">
              <a:buNone/>
            </a:pPr>
            <a:r>
              <a:rPr lang="en-US" sz="1600" dirty="0">
                <a:solidFill>
                  <a:srgbClr val="6B7280"/>
                </a:solidFill>
              </a:rPr>
              <a:t>Board presentation | 10-minute summary</a:t>
            </a:r>
            <a:endParaRPr lang="en-US" sz="1600" dirty="0"/>
          </a:p>
        </p:txBody>
      </p:sp>
      <p:sp>
        <p:nvSpPr>
          <p:cNvPr id="6" name="Text 4"/>
          <p:cNvSpPr/>
          <p:nvPr/>
        </p:nvSpPr>
        <p:spPr>
          <a:xfrm>
            <a:off x="822960" y="3291840"/>
            <a:ext cx="4389120" cy="274320"/>
          </a:xfrm>
          <a:prstGeom prst="rect">
            <a:avLst/>
          </a:prstGeom>
          <a:noFill/>
          <a:ln/>
        </p:spPr>
        <p:txBody>
          <a:bodyPr wrap="square" rtlCol="0" anchor="ctr"/>
          <a:lstStyle/>
          <a:p>
            <a:pPr marL="177800" indent="-177800">
              <a:buSzPct val="100000"/>
              <a:buChar char="•"/>
            </a:pPr>
            <a:r>
              <a:rPr lang="en-US" sz="1800" dirty="0">
                <a:solidFill>
                  <a:srgbClr val="1F2937"/>
                </a:solidFill>
              </a:rPr>
              <a:t>Protect patient data</a:t>
            </a:r>
            <a:endParaRPr lang="en-US" sz="1800" dirty="0"/>
          </a:p>
        </p:txBody>
      </p:sp>
      <p:sp>
        <p:nvSpPr>
          <p:cNvPr id="7" name="Text 5"/>
          <p:cNvSpPr/>
          <p:nvPr/>
        </p:nvSpPr>
        <p:spPr>
          <a:xfrm>
            <a:off x="822960" y="3794760"/>
            <a:ext cx="4389120" cy="274320"/>
          </a:xfrm>
          <a:prstGeom prst="rect">
            <a:avLst/>
          </a:prstGeom>
          <a:noFill/>
          <a:ln/>
        </p:spPr>
        <p:txBody>
          <a:bodyPr wrap="square" rtlCol="0" anchor="ctr"/>
          <a:lstStyle/>
          <a:p>
            <a:pPr marL="177800" indent="-177800">
              <a:buSzPct val="100000"/>
              <a:buChar char="•"/>
            </a:pPr>
            <a:r>
              <a:rPr lang="en-US" sz="1800" dirty="0">
                <a:solidFill>
                  <a:srgbClr val="1F2937"/>
                </a:solidFill>
              </a:rPr>
              <a:t>Reduce ransomware risk</a:t>
            </a:r>
            <a:endParaRPr lang="en-US" sz="1800" dirty="0"/>
          </a:p>
        </p:txBody>
      </p:sp>
      <p:sp>
        <p:nvSpPr>
          <p:cNvPr id="8" name="Text 6"/>
          <p:cNvSpPr/>
          <p:nvPr/>
        </p:nvSpPr>
        <p:spPr>
          <a:xfrm>
            <a:off x="822960" y="4297680"/>
            <a:ext cx="4389120" cy="274320"/>
          </a:xfrm>
          <a:prstGeom prst="rect">
            <a:avLst/>
          </a:prstGeom>
          <a:noFill/>
          <a:ln/>
        </p:spPr>
        <p:txBody>
          <a:bodyPr wrap="square" rtlCol="0" anchor="ctr"/>
          <a:lstStyle/>
          <a:p>
            <a:pPr marL="177800" indent="-177800">
              <a:buSzPct val="100000"/>
              <a:buChar char="•"/>
            </a:pPr>
            <a:r>
              <a:rPr lang="en-US" sz="1800" dirty="0">
                <a:solidFill>
                  <a:srgbClr val="1F2937"/>
                </a:solidFill>
              </a:rPr>
              <a:t>Strengthen UK GDPR &amp; NHS compliance</a:t>
            </a:r>
            <a:endParaRPr lang="en-US" sz="1800" dirty="0"/>
          </a:p>
        </p:txBody>
      </p:sp>
      <p:sp>
        <p:nvSpPr>
          <p:cNvPr id="9" name="Shape 7"/>
          <p:cNvSpPr/>
          <p:nvPr/>
        </p:nvSpPr>
        <p:spPr>
          <a:xfrm>
            <a:off x="7498080" y="1097280"/>
            <a:ext cx="3840480" cy="4206240"/>
          </a:xfrm>
          <a:prstGeom prst="roundRect">
            <a:avLst>
              <a:gd name="adj" fmla="val 2381"/>
            </a:avLst>
          </a:prstGeom>
          <a:solidFill>
            <a:srgbClr val="E6FFFB"/>
          </a:solidFill>
          <a:ln w="12700">
            <a:solidFill>
              <a:srgbClr val="99F6E4"/>
            </a:solidFill>
            <a:prstDash val="solid"/>
          </a:ln>
        </p:spPr>
        <p:txBody>
          <a:bodyPr/>
          <a:lstStyle/>
          <a:p>
            <a:endParaRPr lang="en-GB"/>
          </a:p>
        </p:txBody>
      </p:sp>
      <p:sp>
        <p:nvSpPr>
          <p:cNvPr id="10" name="Shape 8"/>
          <p:cNvSpPr/>
          <p:nvPr/>
        </p:nvSpPr>
        <p:spPr>
          <a:xfrm>
            <a:off x="8046720" y="1554480"/>
            <a:ext cx="2743200" cy="640080"/>
          </a:xfrm>
          <a:prstGeom prst="roundRect">
            <a:avLst/>
          </a:prstGeom>
          <a:solidFill>
            <a:srgbClr val="DBEAFE"/>
          </a:solidFill>
          <a:ln w="12700">
            <a:solidFill>
              <a:srgbClr val="FFFFFF"/>
            </a:solidFill>
            <a:prstDash val="solid"/>
          </a:ln>
          <a:effectLst>
            <a:outerShdw blurRad="12700" dist="12700" dir="2700000" algn="bl" rotWithShape="0">
              <a:srgbClr val="000000">
                <a:alpha val="12000"/>
              </a:srgbClr>
            </a:outerShdw>
          </a:effectLst>
        </p:spPr>
        <p:txBody>
          <a:bodyPr/>
          <a:lstStyle/>
          <a:p>
            <a:endParaRPr lang="en-GB"/>
          </a:p>
        </p:txBody>
      </p:sp>
      <p:sp>
        <p:nvSpPr>
          <p:cNvPr id="11" name="Text 9"/>
          <p:cNvSpPr/>
          <p:nvPr/>
        </p:nvSpPr>
        <p:spPr>
          <a:xfrm>
            <a:off x="8046720" y="1737360"/>
            <a:ext cx="2743200" cy="182880"/>
          </a:xfrm>
          <a:prstGeom prst="rect">
            <a:avLst/>
          </a:prstGeom>
          <a:noFill/>
          <a:ln/>
        </p:spPr>
        <p:txBody>
          <a:bodyPr wrap="square" rtlCol="0" anchor="ctr"/>
          <a:lstStyle/>
          <a:p>
            <a:pPr marL="0" indent="0" algn="ctr">
              <a:buNone/>
            </a:pPr>
            <a:r>
              <a:rPr lang="en-US" sz="2200" b="1" dirty="0">
                <a:solidFill>
                  <a:srgbClr val="0E2A47"/>
                </a:solidFill>
              </a:rPr>
              <a:t>People</a:t>
            </a:r>
            <a:endParaRPr lang="en-US" sz="2200" dirty="0"/>
          </a:p>
        </p:txBody>
      </p:sp>
      <p:sp>
        <p:nvSpPr>
          <p:cNvPr id="12" name="Shape 10"/>
          <p:cNvSpPr/>
          <p:nvPr/>
        </p:nvSpPr>
        <p:spPr>
          <a:xfrm>
            <a:off x="8046720" y="2651760"/>
            <a:ext cx="2743200" cy="640080"/>
          </a:xfrm>
          <a:prstGeom prst="roundRect">
            <a:avLst/>
          </a:prstGeom>
          <a:solidFill>
            <a:srgbClr val="DCFCE7"/>
          </a:solidFill>
          <a:ln w="12700">
            <a:solidFill>
              <a:srgbClr val="FFFFFF"/>
            </a:solidFill>
            <a:prstDash val="solid"/>
          </a:ln>
          <a:effectLst>
            <a:outerShdw blurRad="12700" dist="12700" dir="2700000" algn="bl" rotWithShape="0">
              <a:srgbClr val="000000">
                <a:alpha val="12000"/>
              </a:srgbClr>
            </a:outerShdw>
          </a:effectLst>
        </p:spPr>
        <p:txBody>
          <a:bodyPr/>
          <a:lstStyle/>
          <a:p>
            <a:endParaRPr lang="en-GB"/>
          </a:p>
        </p:txBody>
      </p:sp>
      <p:sp>
        <p:nvSpPr>
          <p:cNvPr id="13" name="Text 11"/>
          <p:cNvSpPr/>
          <p:nvPr/>
        </p:nvSpPr>
        <p:spPr>
          <a:xfrm>
            <a:off x="8046720" y="2834640"/>
            <a:ext cx="2743200" cy="182880"/>
          </a:xfrm>
          <a:prstGeom prst="rect">
            <a:avLst/>
          </a:prstGeom>
          <a:noFill/>
          <a:ln/>
        </p:spPr>
        <p:txBody>
          <a:bodyPr wrap="square" rtlCol="0" anchor="ctr"/>
          <a:lstStyle/>
          <a:p>
            <a:pPr marL="0" indent="0" algn="ctr">
              <a:buNone/>
            </a:pPr>
            <a:r>
              <a:rPr lang="en-US" sz="2200" b="1" dirty="0">
                <a:solidFill>
                  <a:srgbClr val="0E2A47"/>
                </a:solidFill>
              </a:rPr>
              <a:t>Process</a:t>
            </a:r>
            <a:endParaRPr lang="en-US" sz="2200" dirty="0"/>
          </a:p>
        </p:txBody>
      </p:sp>
      <p:sp>
        <p:nvSpPr>
          <p:cNvPr id="14" name="Shape 12"/>
          <p:cNvSpPr/>
          <p:nvPr/>
        </p:nvSpPr>
        <p:spPr>
          <a:xfrm>
            <a:off x="8046720" y="3749040"/>
            <a:ext cx="2743200" cy="640080"/>
          </a:xfrm>
          <a:prstGeom prst="roundRect">
            <a:avLst/>
          </a:prstGeom>
          <a:solidFill>
            <a:srgbClr val="FDE68A"/>
          </a:solidFill>
          <a:ln w="12700">
            <a:solidFill>
              <a:srgbClr val="FFFFFF"/>
            </a:solidFill>
            <a:prstDash val="solid"/>
          </a:ln>
          <a:effectLst>
            <a:outerShdw blurRad="12700" dist="12700" dir="2700000" algn="bl" rotWithShape="0">
              <a:srgbClr val="000000">
                <a:alpha val="12000"/>
              </a:srgbClr>
            </a:outerShdw>
          </a:effectLst>
        </p:spPr>
        <p:txBody>
          <a:bodyPr/>
          <a:lstStyle/>
          <a:p>
            <a:endParaRPr lang="en-GB"/>
          </a:p>
        </p:txBody>
      </p:sp>
      <p:sp>
        <p:nvSpPr>
          <p:cNvPr id="15" name="Text 13"/>
          <p:cNvSpPr/>
          <p:nvPr/>
        </p:nvSpPr>
        <p:spPr>
          <a:xfrm>
            <a:off x="8046720" y="3931920"/>
            <a:ext cx="2743200" cy="182880"/>
          </a:xfrm>
          <a:prstGeom prst="rect">
            <a:avLst/>
          </a:prstGeom>
          <a:noFill/>
          <a:ln/>
        </p:spPr>
        <p:txBody>
          <a:bodyPr wrap="square" rtlCol="0" anchor="ctr"/>
          <a:lstStyle/>
          <a:p>
            <a:pPr marL="0" indent="0" algn="ctr">
              <a:buNone/>
            </a:pPr>
            <a:r>
              <a:rPr lang="en-US" sz="2200" b="1" dirty="0">
                <a:solidFill>
                  <a:srgbClr val="0E2A47"/>
                </a:solidFill>
              </a:rPr>
              <a:t>Technology</a:t>
            </a:r>
            <a:endParaRPr lang="en-US" sz="2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57200" y="274320"/>
            <a:ext cx="8869680" cy="457200"/>
          </a:xfrm>
          <a:prstGeom prst="rect">
            <a:avLst/>
          </a:prstGeom>
          <a:noFill/>
          <a:ln/>
        </p:spPr>
        <p:txBody>
          <a:bodyPr wrap="square" rtlCol="0" anchor="ctr"/>
          <a:lstStyle/>
          <a:p>
            <a:pPr marL="0" indent="0">
              <a:buNone/>
            </a:pPr>
            <a:r>
              <a:rPr lang="en-US" sz="2800" b="1" dirty="0">
                <a:solidFill>
                  <a:srgbClr val="0E2A47"/>
                </a:solidFill>
              </a:rPr>
              <a:t>Threat landscape for HPA</a:t>
            </a:r>
            <a:endParaRPr lang="en-US" sz="2800" dirty="0"/>
          </a:p>
        </p:txBody>
      </p:sp>
      <p:sp>
        <p:nvSpPr>
          <p:cNvPr id="3" name="Text 1"/>
          <p:cNvSpPr/>
          <p:nvPr/>
        </p:nvSpPr>
        <p:spPr>
          <a:xfrm>
            <a:off x="731520" y="1097280"/>
            <a:ext cx="4572000" cy="274320"/>
          </a:xfrm>
          <a:prstGeom prst="rect">
            <a:avLst/>
          </a:prstGeom>
          <a:noFill/>
          <a:ln/>
        </p:spPr>
        <p:txBody>
          <a:bodyPr wrap="square" rtlCol="0" anchor="ctr"/>
          <a:lstStyle/>
          <a:p>
            <a:pPr marL="0" indent="0">
              <a:buNone/>
            </a:pPr>
            <a:r>
              <a:rPr lang="en-US" sz="2200" b="1" dirty="0">
                <a:solidFill>
                  <a:srgbClr val="B42318"/>
                </a:solidFill>
              </a:rPr>
              <a:t>Internal threats</a:t>
            </a:r>
            <a:endParaRPr lang="en-US" sz="2200" dirty="0"/>
          </a:p>
        </p:txBody>
      </p:sp>
      <p:sp>
        <p:nvSpPr>
          <p:cNvPr id="4" name="Text 2"/>
          <p:cNvSpPr/>
          <p:nvPr/>
        </p:nvSpPr>
        <p:spPr>
          <a:xfrm>
            <a:off x="731520" y="1463040"/>
            <a:ext cx="4937760" cy="4389120"/>
          </a:xfrm>
          <a:prstGeom prst="rect">
            <a:avLst/>
          </a:prstGeom>
          <a:noFill/>
          <a:ln/>
        </p:spPr>
        <p:txBody>
          <a:bodyPr wrap="square" rtlCol="0" anchor="ctr"/>
          <a:lstStyle/>
          <a:p>
            <a:pPr marL="152400" indent="-152400">
              <a:buSzPct val="100000"/>
              <a:buChar char="•"/>
            </a:pPr>
            <a:r>
              <a:rPr lang="en-US" sz="1800" dirty="0">
                <a:solidFill>
                  <a:srgbClr val="1F2937"/>
                </a:solidFill>
              </a:rPr>
              <a:t>Weak passwords or MFA bypass</a:t>
            </a:r>
            <a:endParaRPr lang="en-US" sz="1800" dirty="0"/>
          </a:p>
          <a:p>
            <a:pPr marL="152400" indent="-152400">
              <a:buSzPct val="100000"/>
              <a:buChar char="•"/>
            </a:pPr>
            <a:r>
              <a:rPr lang="en-US" sz="1800" dirty="0">
                <a:solidFill>
                  <a:srgbClr val="1F2937"/>
                </a:solidFill>
              </a:rPr>
              <a:t>Staff phishing clicks and unsafe email handling</a:t>
            </a:r>
            <a:endParaRPr lang="en-US" sz="1800" dirty="0"/>
          </a:p>
          <a:p>
            <a:pPr marL="152400" indent="-152400">
              <a:buSzPct val="100000"/>
              <a:buChar char="•"/>
            </a:pPr>
            <a:r>
              <a:rPr lang="en-US" sz="1800" dirty="0">
                <a:solidFill>
                  <a:srgbClr val="1F2937"/>
                </a:solidFill>
              </a:rPr>
              <a:t>Misconfigured cloud storage or excessive privileges</a:t>
            </a:r>
            <a:endParaRPr lang="en-US" sz="1800" dirty="0"/>
          </a:p>
          <a:p>
            <a:pPr marL="152400" indent="-152400">
              <a:buSzPct val="100000"/>
              <a:buChar char="•"/>
            </a:pPr>
            <a:r>
              <a:rPr lang="en-US" sz="1800" dirty="0">
                <a:solidFill>
                  <a:srgbClr val="1F2937"/>
                </a:solidFill>
              </a:rPr>
              <a:t>Loss/theft of personal devices used for work</a:t>
            </a:r>
            <a:endParaRPr lang="en-US" sz="1800" dirty="0"/>
          </a:p>
          <a:p>
            <a:pPr marL="152400" indent="-152400">
              <a:buSzPct val="100000"/>
              <a:buChar char="•"/>
            </a:pPr>
            <a:r>
              <a:rPr lang="en-US" sz="1800" dirty="0">
                <a:solidFill>
                  <a:srgbClr val="1F2937"/>
                </a:solidFill>
              </a:rPr>
              <a:t>Insider misuse or accidental disclosure</a:t>
            </a:r>
            <a:endParaRPr lang="en-US" sz="1800" dirty="0"/>
          </a:p>
        </p:txBody>
      </p:sp>
      <p:sp>
        <p:nvSpPr>
          <p:cNvPr id="5" name="Text 3"/>
          <p:cNvSpPr/>
          <p:nvPr/>
        </p:nvSpPr>
        <p:spPr>
          <a:xfrm>
            <a:off x="6400800" y="1097280"/>
            <a:ext cx="4572000" cy="274320"/>
          </a:xfrm>
          <a:prstGeom prst="rect">
            <a:avLst/>
          </a:prstGeom>
          <a:noFill/>
          <a:ln/>
        </p:spPr>
        <p:txBody>
          <a:bodyPr wrap="square" rtlCol="0" anchor="ctr"/>
          <a:lstStyle/>
          <a:p>
            <a:pPr marL="0" indent="0">
              <a:buNone/>
            </a:pPr>
            <a:r>
              <a:rPr lang="en-US" sz="2200" b="1" dirty="0">
                <a:solidFill>
                  <a:srgbClr val="0F766E"/>
                </a:solidFill>
              </a:rPr>
              <a:t>External threats</a:t>
            </a:r>
            <a:endParaRPr lang="en-US" sz="2200" dirty="0"/>
          </a:p>
        </p:txBody>
      </p:sp>
      <p:sp>
        <p:nvSpPr>
          <p:cNvPr id="6" name="Text 4"/>
          <p:cNvSpPr/>
          <p:nvPr/>
        </p:nvSpPr>
        <p:spPr>
          <a:xfrm>
            <a:off x="6400800" y="1463040"/>
            <a:ext cx="4937760" cy="4389120"/>
          </a:xfrm>
          <a:prstGeom prst="rect">
            <a:avLst/>
          </a:prstGeom>
          <a:noFill/>
          <a:ln/>
        </p:spPr>
        <p:txBody>
          <a:bodyPr wrap="square" rtlCol="0" anchor="ctr"/>
          <a:lstStyle/>
          <a:p>
            <a:pPr marL="152400" indent="-152400">
              <a:buSzPct val="100000"/>
              <a:buChar char="•"/>
            </a:pPr>
            <a:r>
              <a:rPr lang="en-US" sz="1800" dirty="0">
                <a:solidFill>
                  <a:srgbClr val="1F2937"/>
                </a:solidFill>
              </a:rPr>
              <a:t>Ransomware and malware operators</a:t>
            </a:r>
            <a:endParaRPr lang="en-US" sz="1800" dirty="0"/>
          </a:p>
          <a:p>
            <a:pPr marL="152400" indent="-152400">
              <a:buSzPct val="100000"/>
              <a:buChar char="•"/>
            </a:pPr>
            <a:r>
              <a:rPr lang="en-US" sz="1800" dirty="0">
                <a:solidFill>
                  <a:srgbClr val="1F2937"/>
                </a:solidFill>
              </a:rPr>
              <a:t>Credential stuffing and account takeover</a:t>
            </a:r>
            <a:endParaRPr lang="en-US" sz="1800" dirty="0"/>
          </a:p>
          <a:p>
            <a:pPr marL="152400" indent="-152400">
              <a:buSzPct val="100000"/>
              <a:buChar char="•"/>
            </a:pPr>
            <a:r>
              <a:rPr lang="en-US" sz="1800" dirty="0">
                <a:solidFill>
                  <a:srgbClr val="1F2937"/>
                </a:solidFill>
              </a:rPr>
              <a:t>Supply-chain compromise of SaaS or vendors</a:t>
            </a:r>
            <a:endParaRPr lang="en-US" sz="1800" dirty="0"/>
          </a:p>
          <a:p>
            <a:pPr marL="152400" indent="-152400">
              <a:buSzPct val="100000"/>
              <a:buChar char="•"/>
            </a:pPr>
            <a:r>
              <a:rPr lang="en-US" sz="1800" dirty="0">
                <a:solidFill>
                  <a:srgbClr val="1F2937"/>
                </a:solidFill>
              </a:rPr>
              <a:t>Exploitation of unpatched servers/endpoints</a:t>
            </a:r>
            <a:endParaRPr lang="en-US" sz="1800" dirty="0"/>
          </a:p>
          <a:p>
            <a:pPr marL="152400" indent="-152400">
              <a:buSzPct val="100000"/>
              <a:buChar char="•"/>
            </a:pPr>
            <a:r>
              <a:rPr lang="en-US" sz="1800" dirty="0">
                <a:solidFill>
                  <a:srgbClr val="1F2937"/>
                </a:solidFill>
              </a:rPr>
              <a:t>Data exfiltration by organised criminals</a:t>
            </a:r>
            <a:endParaRPr lang="en-US" sz="1800" dirty="0"/>
          </a:p>
        </p:txBody>
      </p:sp>
      <p:sp>
        <p:nvSpPr>
          <p:cNvPr id="11" name="TextBox 10">
            <a:extLst>
              <a:ext uri="{FF2B5EF4-FFF2-40B4-BE49-F238E27FC236}">
                <a16:creationId xmlns:a16="http://schemas.microsoft.com/office/drawing/2014/main" id="{99300862-848B-BEFF-E6DC-870991532197}"/>
              </a:ext>
            </a:extLst>
          </p:cNvPr>
          <p:cNvSpPr txBox="1"/>
          <p:nvPr/>
        </p:nvSpPr>
        <p:spPr>
          <a:xfrm>
            <a:off x="1099127" y="5440218"/>
            <a:ext cx="9578109" cy="1200329"/>
          </a:xfrm>
          <a:prstGeom prst="rect">
            <a:avLst/>
          </a:prstGeom>
          <a:noFill/>
        </p:spPr>
        <p:txBody>
          <a:bodyPr wrap="square" rtlCol="0">
            <a:spAutoFit/>
          </a:bodyPr>
          <a:lstStyle/>
          <a:p>
            <a:r>
              <a:rPr lang="en-GB" dirty="0"/>
              <a:t>SLIDE 4  Compliance and Governance</a:t>
            </a:r>
          </a:p>
          <a:p>
            <a:r>
              <a:rPr lang="en-GB" dirty="0"/>
              <a:t>Catherine notes:</a:t>
            </a:r>
          </a:p>
          <a:p>
            <a:r>
              <a:rPr lang="en-GB" dirty="0"/>
              <a:t>This is not only an IT issue. It is a governance issue. HPA must be able to demonstrate </a:t>
            </a:r>
          </a:p>
          <a:p>
            <a:r>
              <a:rPr lang="en-GB" dirty="0"/>
              <a:t>appropriate technical and organisational controls.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457200" y="274320"/>
            <a:ext cx="8869680" cy="457200"/>
          </a:xfrm>
          <a:prstGeom prst="rect">
            <a:avLst/>
          </a:prstGeom>
          <a:noFill/>
          <a:ln/>
        </p:spPr>
        <p:txBody>
          <a:bodyPr wrap="square" rtlCol="0" anchor="ctr"/>
          <a:lstStyle/>
          <a:p>
            <a:pPr marL="0" indent="0">
              <a:buNone/>
            </a:pPr>
            <a:r>
              <a:rPr lang="en-US" sz="2800" b="1" dirty="0">
                <a:solidFill>
                  <a:srgbClr val="0E2A47"/>
                </a:solidFill>
              </a:rPr>
              <a:t>Core security policies to approve</a:t>
            </a:r>
            <a:endParaRPr lang="en-US" sz="2800" dirty="0"/>
          </a:p>
        </p:txBody>
      </p:sp>
      <p:sp>
        <p:nvSpPr>
          <p:cNvPr id="3" name="Shape 1"/>
          <p:cNvSpPr/>
          <p:nvPr/>
        </p:nvSpPr>
        <p:spPr>
          <a:xfrm>
            <a:off x="640080" y="1280160"/>
            <a:ext cx="10881360" cy="640080"/>
          </a:xfrm>
          <a:prstGeom prst="roundRect">
            <a:avLst/>
          </a:prstGeom>
          <a:solidFill>
            <a:srgbClr val="F8FAFC"/>
          </a:solidFill>
          <a:ln w="12700">
            <a:solidFill>
              <a:srgbClr val="D1D5DB"/>
            </a:solidFill>
            <a:prstDash val="solid"/>
          </a:ln>
        </p:spPr>
        <p:txBody>
          <a:bodyPr/>
          <a:lstStyle/>
          <a:p>
            <a:endParaRPr lang="en-GB"/>
          </a:p>
        </p:txBody>
      </p:sp>
      <p:sp>
        <p:nvSpPr>
          <p:cNvPr id="4" name="Text 2"/>
          <p:cNvSpPr/>
          <p:nvPr/>
        </p:nvSpPr>
        <p:spPr>
          <a:xfrm>
            <a:off x="868680" y="1389888"/>
            <a:ext cx="1554480" cy="320040"/>
          </a:xfrm>
          <a:prstGeom prst="rect">
            <a:avLst/>
          </a:prstGeom>
          <a:noFill/>
          <a:ln/>
        </p:spPr>
        <p:txBody>
          <a:bodyPr wrap="square" rtlCol="0" anchor="ctr"/>
          <a:lstStyle/>
          <a:p>
            <a:pPr marL="0" indent="0">
              <a:buNone/>
            </a:pPr>
            <a:r>
              <a:rPr lang="en-US" sz="1700" b="1" dirty="0">
                <a:solidFill>
                  <a:srgbClr val="0E2A47"/>
                </a:solidFill>
              </a:rPr>
              <a:t>Access control</a:t>
            </a:r>
            <a:endParaRPr lang="en-US" sz="1700" dirty="0"/>
          </a:p>
        </p:txBody>
      </p:sp>
      <p:sp>
        <p:nvSpPr>
          <p:cNvPr id="5" name="Text 3"/>
          <p:cNvSpPr/>
          <p:nvPr/>
        </p:nvSpPr>
        <p:spPr>
          <a:xfrm>
            <a:off x="2560320" y="1353312"/>
            <a:ext cx="8229600" cy="365760"/>
          </a:xfrm>
          <a:prstGeom prst="rect">
            <a:avLst/>
          </a:prstGeom>
          <a:noFill/>
          <a:ln/>
        </p:spPr>
        <p:txBody>
          <a:bodyPr wrap="square" rtlCol="0" anchor="ctr">
            <a:normAutofit/>
          </a:bodyPr>
          <a:lstStyle/>
          <a:p>
            <a:pPr marL="0" indent="0">
              <a:buNone/>
            </a:pPr>
            <a:r>
              <a:rPr lang="en-US" sz="1400" dirty="0">
                <a:solidFill>
                  <a:srgbClr val="1F2937"/>
                </a:solidFill>
              </a:rPr>
              <a:t>MFA for all users, least privilege, privileged admin separation, quarterly access review</a:t>
            </a:r>
            <a:endParaRPr lang="en-US" sz="1400" dirty="0"/>
          </a:p>
        </p:txBody>
      </p:sp>
      <p:sp>
        <p:nvSpPr>
          <p:cNvPr id="6" name="Shape 4"/>
          <p:cNvSpPr/>
          <p:nvPr/>
        </p:nvSpPr>
        <p:spPr>
          <a:xfrm>
            <a:off x="640080" y="2148840"/>
            <a:ext cx="10881360" cy="640080"/>
          </a:xfrm>
          <a:prstGeom prst="roundRect">
            <a:avLst/>
          </a:prstGeom>
          <a:solidFill>
            <a:srgbClr val="F8FAFC"/>
          </a:solidFill>
          <a:ln w="12700">
            <a:solidFill>
              <a:srgbClr val="D1D5DB"/>
            </a:solidFill>
            <a:prstDash val="solid"/>
          </a:ln>
        </p:spPr>
        <p:txBody>
          <a:bodyPr/>
          <a:lstStyle/>
          <a:p>
            <a:endParaRPr lang="en-GB"/>
          </a:p>
        </p:txBody>
      </p:sp>
      <p:sp>
        <p:nvSpPr>
          <p:cNvPr id="7" name="Text 5"/>
          <p:cNvSpPr/>
          <p:nvPr/>
        </p:nvSpPr>
        <p:spPr>
          <a:xfrm>
            <a:off x="868680" y="2258568"/>
            <a:ext cx="1554480" cy="320040"/>
          </a:xfrm>
          <a:prstGeom prst="rect">
            <a:avLst/>
          </a:prstGeom>
          <a:noFill/>
          <a:ln/>
        </p:spPr>
        <p:txBody>
          <a:bodyPr wrap="square" rtlCol="0" anchor="ctr"/>
          <a:lstStyle/>
          <a:p>
            <a:pPr marL="0" indent="0">
              <a:buNone/>
            </a:pPr>
            <a:r>
              <a:rPr lang="en-US" sz="1700" b="1" dirty="0">
                <a:solidFill>
                  <a:srgbClr val="0E2A47"/>
                </a:solidFill>
              </a:rPr>
              <a:t>Data protection</a:t>
            </a:r>
            <a:endParaRPr lang="en-US" sz="1700" dirty="0"/>
          </a:p>
        </p:txBody>
      </p:sp>
      <p:sp>
        <p:nvSpPr>
          <p:cNvPr id="8" name="Text 6"/>
          <p:cNvSpPr/>
          <p:nvPr/>
        </p:nvSpPr>
        <p:spPr>
          <a:xfrm>
            <a:off x="2560320" y="2221992"/>
            <a:ext cx="8229600" cy="365760"/>
          </a:xfrm>
          <a:prstGeom prst="rect">
            <a:avLst/>
          </a:prstGeom>
          <a:noFill/>
          <a:ln/>
        </p:spPr>
        <p:txBody>
          <a:bodyPr wrap="square" rtlCol="0" anchor="ctr">
            <a:normAutofit/>
          </a:bodyPr>
          <a:lstStyle/>
          <a:p>
            <a:pPr marL="0" indent="0">
              <a:buNone/>
            </a:pPr>
            <a:r>
              <a:rPr lang="en-US" sz="1400" dirty="0">
                <a:solidFill>
                  <a:srgbClr val="1F2937"/>
                </a:solidFill>
              </a:rPr>
              <a:t>Classification, encryption, minimisation, retention, secure disposal, DPIAs</a:t>
            </a:r>
            <a:endParaRPr lang="en-US" sz="1400" dirty="0"/>
          </a:p>
        </p:txBody>
      </p:sp>
      <p:sp>
        <p:nvSpPr>
          <p:cNvPr id="9" name="Shape 7"/>
          <p:cNvSpPr/>
          <p:nvPr/>
        </p:nvSpPr>
        <p:spPr>
          <a:xfrm>
            <a:off x="640080" y="3017520"/>
            <a:ext cx="10881360" cy="640080"/>
          </a:xfrm>
          <a:prstGeom prst="roundRect">
            <a:avLst/>
          </a:prstGeom>
          <a:solidFill>
            <a:srgbClr val="F8FAFC"/>
          </a:solidFill>
          <a:ln w="12700">
            <a:solidFill>
              <a:srgbClr val="D1D5DB"/>
            </a:solidFill>
            <a:prstDash val="solid"/>
          </a:ln>
        </p:spPr>
        <p:txBody>
          <a:bodyPr/>
          <a:lstStyle/>
          <a:p>
            <a:endParaRPr lang="en-GB"/>
          </a:p>
        </p:txBody>
      </p:sp>
      <p:sp>
        <p:nvSpPr>
          <p:cNvPr id="10" name="Text 8"/>
          <p:cNvSpPr/>
          <p:nvPr/>
        </p:nvSpPr>
        <p:spPr>
          <a:xfrm>
            <a:off x="868680" y="3127248"/>
            <a:ext cx="1554480" cy="320040"/>
          </a:xfrm>
          <a:prstGeom prst="rect">
            <a:avLst/>
          </a:prstGeom>
          <a:noFill/>
          <a:ln/>
        </p:spPr>
        <p:txBody>
          <a:bodyPr wrap="square" rtlCol="0" anchor="ctr"/>
          <a:lstStyle/>
          <a:p>
            <a:pPr marL="0" indent="0">
              <a:buNone/>
            </a:pPr>
            <a:r>
              <a:rPr lang="en-US" sz="1700" b="1" dirty="0">
                <a:solidFill>
                  <a:srgbClr val="0E2A47"/>
                </a:solidFill>
              </a:rPr>
              <a:t>Endpoint &amp; BYOD</a:t>
            </a:r>
            <a:endParaRPr lang="en-US" sz="1700" dirty="0"/>
          </a:p>
        </p:txBody>
      </p:sp>
      <p:sp>
        <p:nvSpPr>
          <p:cNvPr id="11" name="Text 9"/>
          <p:cNvSpPr/>
          <p:nvPr/>
        </p:nvSpPr>
        <p:spPr>
          <a:xfrm>
            <a:off x="2560320" y="3090672"/>
            <a:ext cx="8229600" cy="365760"/>
          </a:xfrm>
          <a:prstGeom prst="rect">
            <a:avLst/>
          </a:prstGeom>
          <a:noFill/>
          <a:ln/>
        </p:spPr>
        <p:txBody>
          <a:bodyPr wrap="square" rtlCol="0" anchor="ctr">
            <a:normAutofit/>
          </a:bodyPr>
          <a:lstStyle/>
          <a:p>
            <a:pPr marL="0" indent="0">
              <a:buNone/>
            </a:pPr>
            <a:r>
              <a:rPr lang="en-US" sz="1400" dirty="0">
                <a:solidFill>
                  <a:srgbClr val="1F2937"/>
                </a:solidFill>
              </a:rPr>
              <a:t>MDM enrolment, patching, EDR, screen lock, approved apps, remote wipe</a:t>
            </a:r>
            <a:endParaRPr lang="en-US" sz="1400" dirty="0"/>
          </a:p>
        </p:txBody>
      </p:sp>
      <p:sp>
        <p:nvSpPr>
          <p:cNvPr id="12" name="Shape 10"/>
          <p:cNvSpPr/>
          <p:nvPr/>
        </p:nvSpPr>
        <p:spPr>
          <a:xfrm>
            <a:off x="640080" y="3886200"/>
            <a:ext cx="10881360" cy="640080"/>
          </a:xfrm>
          <a:prstGeom prst="roundRect">
            <a:avLst/>
          </a:prstGeom>
          <a:solidFill>
            <a:srgbClr val="F8FAFC"/>
          </a:solidFill>
          <a:ln w="12700">
            <a:solidFill>
              <a:srgbClr val="D1D5DB"/>
            </a:solidFill>
            <a:prstDash val="solid"/>
          </a:ln>
        </p:spPr>
        <p:txBody>
          <a:bodyPr/>
          <a:lstStyle/>
          <a:p>
            <a:endParaRPr lang="en-GB"/>
          </a:p>
        </p:txBody>
      </p:sp>
      <p:sp>
        <p:nvSpPr>
          <p:cNvPr id="13" name="Text 11"/>
          <p:cNvSpPr/>
          <p:nvPr/>
        </p:nvSpPr>
        <p:spPr>
          <a:xfrm>
            <a:off x="868680" y="3995928"/>
            <a:ext cx="1554480" cy="320040"/>
          </a:xfrm>
          <a:prstGeom prst="rect">
            <a:avLst/>
          </a:prstGeom>
          <a:noFill/>
          <a:ln/>
        </p:spPr>
        <p:txBody>
          <a:bodyPr wrap="square" rtlCol="0" anchor="ctr"/>
          <a:lstStyle/>
          <a:p>
            <a:pPr marL="0" indent="0">
              <a:buNone/>
            </a:pPr>
            <a:r>
              <a:rPr lang="en-US" sz="1700" b="1" dirty="0">
                <a:solidFill>
                  <a:srgbClr val="0E2A47"/>
                </a:solidFill>
              </a:rPr>
              <a:t>Cloud &amp; network</a:t>
            </a:r>
            <a:endParaRPr lang="en-US" sz="1700" dirty="0"/>
          </a:p>
        </p:txBody>
      </p:sp>
      <p:sp>
        <p:nvSpPr>
          <p:cNvPr id="14" name="Text 12"/>
          <p:cNvSpPr/>
          <p:nvPr/>
        </p:nvSpPr>
        <p:spPr>
          <a:xfrm>
            <a:off x="2560320" y="3959352"/>
            <a:ext cx="8229600" cy="365760"/>
          </a:xfrm>
          <a:prstGeom prst="rect">
            <a:avLst/>
          </a:prstGeom>
          <a:noFill/>
          <a:ln/>
        </p:spPr>
        <p:txBody>
          <a:bodyPr wrap="square" rtlCol="0" anchor="ctr">
            <a:normAutofit/>
          </a:bodyPr>
          <a:lstStyle/>
          <a:p>
            <a:pPr marL="0" indent="0">
              <a:buNone/>
            </a:pPr>
            <a:r>
              <a:rPr lang="en-US" sz="1400" dirty="0">
                <a:solidFill>
                  <a:srgbClr val="1F2937"/>
                </a:solidFill>
              </a:rPr>
              <a:t>Secure configuration baselines, logging, segmentation, zero-trust access</a:t>
            </a:r>
            <a:endParaRPr lang="en-US" sz="1400" dirty="0"/>
          </a:p>
        </p:txBody>
      </p:sp>
      <p:sp>
        <p:nvSpPr>
          <p:cNvPr id="15" name="Shape 13"/>
          <p:cNvSpPr/>
          <p:nvPr/>
        </p:nvSpPr>
        <p:spPr>
          <a:xfrm>
            <a:off x="640080" y="4754880"/>
            <a:ext cx="10881360" cy="640080"/>
          </a:xfrm>
          <a:prstGeom prst="roundRect">
            <a:avLst/>
          </a:prstGeom>
          <a:solidFill>
            <a:srgbClr val="F8FAFC"/>
          </a:solidFill>
          <a:ln w="12700">
            <a:solidFill>
              <a:srgbClr val="D1D5DB"/>
            </a:solidFill>
            <a:prstDash val="solid"/>
          </a:ln>
        </p:spPr>
        <p:txBody>
          <a:bodyPr/>
          <a:lstStyle/>
          <a:p>
            <a:endParaRPr lang="en-GB"/>
          </a:p>
        </p:txBody>
      </p:sp>
      <p:sp>
        <p:nvSpPr>
          <p:cNvPr id="16" name="Text 14"/>
          <p:cNvSpPr/>
          <p:nvPr/>
        </p:nvSpPr>
        <p:spPr>
          <a:xfrm>
            <a:off x="868680" y="4864608"/>
            <a:ext cx="1554480" cy="320040"/>
          </a:xfrm>
          <a:prstGeom prst="rect">
            <a:avLst/>
          </a:prstGeom>
          <a:noFill/>
          <a:ln/>
        </p:spPr>
        <p:txBody>
          <a:bodyPr wrap="square" rtlCol="0" anchor="ctr"/>
          <a:lstStyle/>
          <a:p>
            <a:pPr marL="0" indent="0">
              <a:buNone/>
            </a:pPr>
            <a:r>
              <a:rPr lang="en-US" sz="1700" b="1" dirty="0">
                <a:solidFill>
                  <a:srgbClr val="0E2A47"/>
                </a:solidFill>
              </a:rPr>
              <a:t>Incident &amp; backup</a:t>
            </a:r>
            <a:endParaRPr lang="en-US" sz="1700" dirty="0"/>
          </a:p>
        </p:txBody>
      </p:sp>
      <p:sp>
        <p:nvSpPr>
          <p:cNvPr id="17" name="Text 15"/>
          <p:cNvSpPr/>
          <p:nvPr/>
        </p:nvSpPr>
        <p:spPr>
          <a:xfrm>
            <a:off x="2560320" y="4828032"/>
            <a:ext cx="8229600" cy="365760"/>
          </a:xfrm>
          <a:prstGeom prst="rect">
            <a:avLst/>
          </a:prstGeom>
          <a:noFill/>
          <a:ln/>
        </p:spPr>
        <p:txBody>
          <a:bodyPr wrap="square" rtlCol="0" anchor="ctr">
            <a:normAutofit/>
          </a:bodyPr>
          <a:lstStyle/>
          <a:p>
            <a:pPr marL="0" indent="0">
              <a:buNone/>
            </a:pPr>
            <a:r>
              <a:rPr lang="en-US" sz="1400" dirty="0">
                <a:solidFill>
                  <a:srgbClr val="1F2937"/>
                </a:solidFill>
              </a:rPr>
              <a:t>24/7 reporting, playbooks, immutable backups, restore testing, lessons learned</a:t>
            </a:r>
            <a:endParaRPr lang="en-US" sz="1400" dirty="0"/>
          </a:p>
        </p:txBody>
      </p:sp>
      <p:sp>
        <p:nvSpPr>
          <p:cNvPr id="20" name="TextBox 19">
            <a:extLst>
              <a:ext uri="{FF2B5EF4-FFF2-40B4-BE49-F238E27FC236}">
                <a16:creationId xmlns:a16="http://schemas.microsoft.com/office/drawing/2014/main" id="{ED3D7DF0-3AD7-A0CB-FEEF-E6B7B2423C01}"/>
              </a:ext>
            </a:extLst>
          </p:cNvPr>
          <p:cNvSpPr txBox="1"/>
          <p:nvPr/>
        </p:nvSpPr>
        <p:spPr>
          <a:xfrm>
            <a:off x="640081" y="5577840"/>
            <a:ext cx="11339484" cy="1200329"/>
          </a:xfrm>
          <a:prstGeom prst="rect">
            <a:avLst/>
          </a:prstGeom>
          <a:noFill/>
        </p:spPr>
        <p:txBody>
          <a:bodyPr wrap="square" rtlCol="0">
            <a:spAutoFit/>
          </a:bodyPr>
          <a:lstStyle/>
          <a:p>
            <a:r>
              <a:rPr lang="en-GB" dirty="0"/>
              <a:t>SLIDE 5 Proposed Security Policy Framework</a:t>
            </a:r>
          </a:p>
          <a:p>
            <a:r>
              <a:rPr lang="en-GB" dirty="0"/>
              <a:t>Catherine notes:</a:t>
            </a:r>
          </a:p>
          <a:p>
            <a:r>
              <a:rPr lang="en-GB" dirty="0"/>
              <a:t>These policies create the foundation of the new framework. They clarify expectations, </a:t>
            </a:r>
          </a:p>
          <a:p>
            <a:r>
              <a:rPr lang="en-GB" dirty="0"/>
              <a:t>assign accountability, and standardise secure behaviour across the company.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457200" y="274320"/>
            <a:ext cx="8869680" cy="457200"/>
          </a:xfrm>
          <a:prstGeom prst="rect">
            <a:avLst/>
          </a:prstGeom>
          <a:noFill/>
          <a:ln/>
        </p:spPr>
        <p:txBody>
          <a:bodyPr wrap="square" rtlCol="0" anchor="ctr"/>
          <a:lstStyle/>
          <a:p>
            <a:pPr marL="0" indent="0">
              <a:buNone/>
            </a:pPr>
            <a:r>
              <a:rPr lang="en-US" sz="2800" b="1" dirty="0">
                <a:solidFill>
                  <a:srgbClr val="0E2A47"/>
                </a:solidFill>
              </a:rPr>
              <a:t>Mitigation measures and implementation</a:t>
            </a:r>
            <a:endParaRPr lang="en-US" sz="2800" dirty="0"/>
          </a:p>
        </p:txBody>
      </p:sp>
      <p:sp>
        <p:nvSpPr>
          <p:cNvPr id="3" name="Text 1"/>
          <p:cNvSpPr/>
          <p:nvPr/>
        </p:nvSpPr>
        <p:spPr>
          <a:xfrm>
            <a:off x="640080" y="1234440"/>
            <a:ext cx="1097280" cy="182880"/>
          </a:xfrm>
          <a:prstGeom prst="rect">
            <a:avLst/>
          </a:prstGeom>
          <a:noFill/>
          <a:ln/>
        </p:spPr>
        <p:txBody>
          <a:bodyPr wrap="square" rtlCol="0" anchor="ctr"/>
          <a:lstStyle/>
          <a:p>
            <a:pPr marL="0" indent="0">
              <a:buNone/>
            </a:pPr>
            <a:r>
              <a:rPr lang="en-US" sz="1500" b="1" dirty="0">
                <a:solidFill>
                  <a:srgbClr val="6B7280"/>
                </a:solidFill>
              </a:rPr>
              <a:t>Measure</a:t>
            </a:r>
            <a:endParaRPr lang="en-US" sz="1500" dirty="0"/>
          </a:p>
        </p:txBody>
      </p:sp>
      <p:sp>
        <p:nvSpPr>
          <p:cNvPr id="4" name="Text 2"/>
          <p:cNvSpPr/>
          <p:nvPr/>
        </p:nvSpPr>
        <p:spPr>
          <a:xfrm>
            <a:off x="2011680" y="1234440"/>
            <a:ext cx="7132320" cy="182880"/>
          </a:xfrm>
          <a:prstGeom prst="rect">
            <a:avLst/>
          </a:prstGeom>
          <a:noFill/>
          <a:ln/>
        </p:spPr>
        <p:txBody>
          <a:bodyPr wrap="square" rtlCol="0" anchor="ctr"/>
          <a:lstStyle/>
          <a:p>
            <a:pPr marL="0" indent="0">
              <a:buNone/>
            </a:pPr>
            <a:r>
              <a:rPr lang="en-US" sz="1500" b="1" dirty="0">
                <a:solidFill>
                  <a:srgbClr val="6B7280"/>
                </a:solidFill>
              </a:rPr>
              <a:t>Implementation</a:t>
            </a:r>
            <a:endParaRPr lang="en-US" sz="1500" dirty="0"/>
          </a:p>
        </p:txBody>
      </p:sp>
      <p:sp>
        <p:nvSpPr>
          <p:cNvPr id="5" name="Text 3"/>
          <p:cNvSpPr/>
          <p:nvPr/>
        </p:nvSpPr>
        <p:spPr>
          <a:xfrm>
            <a:off x="9875520" y="1234440"/>
            <a:ext cx="914400" cy="182880"/>
          </a:xfrm>
          <a:prstGeom prst="rect">
            <a:avLst/>
          </a:prstGeom>
          <a:noFill/>
          <a:ln/>
        </p:spPr>
        <p:txBody>
          <a:bodyPr wrap="square" rtlCol="0" anchor="ctr"/>
          <a:lstStyle/>
          <a:p>
            <a:pPr marL="0" indent="0">
              <a:buNone/>
            </a:pPr>
            <a:r>
              <a:rPr lang="en-US" sz="1500" b="1" dirty="0">
                <a:solidFill>
                  <a:srgbClr val="6B7280"/>
                </a:solidFill>
              </a:rPr>
              <a:t>Priority</a:t>
            </a:r>
            <a:endParaRPr lang="en-US" sz="1500" dirty="0"/>
          </a:p>
        </p:txBody>
      </p:sp>
      <p:sp>
        <p:nvSpPr>
          <p:cNvPr id="6" name="Shape 4"/>
          <p:cNvSpPr/>
          <p:nvPr/>
        </p:nvSpPr>
        <p:spPr>
          <a:xfrm>
            <a:off x="640080" y="1508760"/>
            <a:ext cx="10789920" cy="731520"/>
          </a:xfrm>
          <a:prstGeom prst="rect">
            <a:avLst/>
          </a:prstGeom>
          <a:solidFill>
            <a:srgbClr val="FFFFFF"/>
          </a:solidFill>
          <a:ln w="12700">
            <a:solidFill>
              <a:srgbClr val="D1D5DB"/>
            </a:solidFill>
            <a:prstDash val="solid"/>
          </a:ln>
        </p:spPr>
        <p:txBody>
          <a:bodyPr/>
          <a:lstStyle/>
          <a:p>
            <a:endParaRPr lang="en-GB"/>
          </a:p>
        </p:txBody>
      </p:sp>
      <p:sp>
        <p:nvSpPr>
          <p:cNvPr id="7" name="Text 5"/>
          <p:cNvSpPr/>
          <p:nvPr/>
        </p:nvSpPr>
        <p:spPr>
          <a:xfrm>
            <a:off x="777240" y="1709928"/>
            <a:ext cx="1005840" cy="182880"/>
          </a:xfrm>
          <a:prstGeom prst="rect">
            <a:avLst/>
          </a:prstGeom>
          <a:noFill/>
          <a:ln/>
        </p:spPr>
        <p:txBody>
          <a:bodyPr wrap="square" rtlCol="0" anchor="ctr"/>
          <a:lstStyle/>
          <a:p>
            <a:pPr marL="0" indent="0">
              <a:buNone/>
            </a:pPr>
            <a:r>
              <a:rPr lang="en-US" sz="1700" b="1" dirty="0">
                <a:solidFill>
                  <a:srgbClr val="0E2A47"/>
                </a:solidFill>
              </a:rPr>
              <a:t>Identity</a:t>
            </a:r>
            <a:endParaRPr lang="en-US" sz="1700" dirty="0"/>
          </a:p>
        </p:txBody>
      </p:sp>
      <p:sp>
        <p:nvSpPr>
          <p:cNvPr id="8" name="Text 6"/>
          <p:cNvSpPr/>
          <p:nvPr/>
        </p:nvSpPr>
        <p:spPr>
          <a:xfrm>
            <a:off x="1920240" y="1645920"/>
            <a:ext cx="7772400" cy="320040"/>
          </a:xfrm>
          <a:prstGeom prst="rect">
            <a:avLst/>
          </a:prstGeom>
          <a:noFill/>
          <a:ln/>
        </p:spPr>
        <p:txBody>
          <a:bodyPr wrap="square" rtlCol="0" anchor="ctr"/>
          <a:lstStyle/>
          <a:p>
            <a:pPr marL="0" indent="0">
              <a:buNone/>
            </a:pPr>
            <a:r>
              <a:rPr lang="en-US" sz="1500" dirty="0">
                <a:solidFill>
                  <a:srgbClr val="1F2937"/>
                </a:solidFill>
              </a:rPr>
              <a:t>Enforce phishing-resistant MFA; disable legacy auth; PAM for admins</a:t>
            </a:r>
            <a:endParaRPr lang="en-US" sz="1500" dirty="0"/>
          </a:p>
        </p:txBody>
      </p:sp>
      <p:sp>
        <p:nvSpPr>
          <p:cNvPr id="9" name="Text 7"/>
          <p:cNvSpPr/>
          <p:nvPr/>
        </p:nvSpPr>
        <p:spPr>
          <a:xfrm>
            <a:off x="10104120" y="1709928"/>
            <a:ext cx="914400" cy="182880"/>
          </a:xfrm>
          <a:prstGeom prst="rect">
            <a:avLst/>
          </a:prstGeom>
          <a:noFill/>
          <a:ln/>
        </p:spPr>
        <p:txBody>
          <a:bodyPr wrap="square" rtlCol="0" anchor="ctr"/>
          <a:lstStyle/>
          <a:p>
            <a:pPr marL="0" indent="0">
              <a:buNone/>
            </a:pPr>
            <a:r>
              <a:rPr lang="en-US" sz="1500" b="1" dirty="0">
                <a:solidFill>
                  <a:srgbClr val="166534"/>
                </a:solidFill>
              </a:rPr>
              <a:t>0–3 months</a:t>
            </a:r>
            <a:endParaRPr lang="en-US" sz="1500" dirty="0"/>
          </a:p>
        </p:txBody>
      </p:sp>
      <p:sp>
        <p:nvSpPr>
          <p:cNvPr id="10" name="Shape 8"/>
          <p:cNvSpPr/>
          <p:nvPr/>
        </p:nvSpPr>
        <p:spPr>
          <a:xfrm>
            <a:off x="640080" y="2331720"/>
            <a:ext cx="10789920" cy="731520"/>
          </a:xfrm>
          <a:prstGeom prst="rect">
            <a:avLst/>
          </a:prstGeom>
          <a:solidFill>
            <a:srgbClr val="FFFFFF"/>
          </a:solidFill>
          <a:ln w="12700">
            <a:solidFill>
              <a:srgbClr val="D1D5DB"/>
            </a:solidFill>
            <a:prstDash val="solid"/>
          </a:ln>
        </p:spPr>
        <p:txBody>
          <a:bodyPr/>
          <a:lstStyle/>
          <a:p>
            <a:endParaRPr lang="en-GB"/>
          </a:p>
        </p:txBody>
      </p:sp>
      <p:sp>
        <p:nvSpPr>
          <p:cNvPr id="11" name="Text 9"/>
          <p:cNvSpPr/>
          <p:nvPr/>
        </p:nvSpPr>
        <p:spPr>
          <a:xfrm>
            <a:off x="777240" y="2532888"/>
            <a:ext cx="1005840" cy="182880"/>
          </a:xfrm>
          <a:prstGeom prst="rect">
            <a:avLst/>
          </a:prstGeom>
          <a:noFill/>
          <a:ln/>
        </p:spPr>
        <p:txBody>
          <a:bodyPr wrap="square" rtlCol="0" anchor="ctr"/>
          <a:lstStyle/>
          <a:p>
            <a:pPr marL="0" indent="0">
              <a:buNone/>
            </a:pPr>
            <a:r>
              <a:rPr lang="en-US" sz="1700" b="1" dirty="0">
                <a:solidFill>
                  <a:srgbClr val="0E2A47"/>
                </a:solidFill>
              </a:rPr>
              <a:t>Data</a:t>
            </a:r>
            <a:endParaRPr lang="en-US" sz="1700" dirty="0"/>
          </a:p>
        </p:txBody>
      </p:sp>
      <p:sp>
        <p:nvSpPr>
          <p:cNvPr id="12" name="Text 10"/>
          <p:cNvSpPr/>
          <p:nvPr/>
        </p:nvSpPr>
        <p:spPr>
          <a:xfrm>
            <a:off x="1920240" y="2468880"/>
            <a:ext cx="7772400" cy="320040"/>
          </a:xfrm>
          <a:prstGeom prst="rect">
            <a:avLst/>
          </a:prstGeom>
          <a:noFill/>
          <a:ln/>
        </p:spPr>
        <p:txBody>
          <a:bodyPr wrap="square" rtlCol="0" anchor="ctr"/>
          <a:lstStyle/>
          <a:p>
            <a:pPr marL="0" indent="0">
              <a:buNone/>
            </a:pPr>
            <a:r>
              <a:rPr lang="en-US" sz="1500" dirty="0">
                <a:solidFill>
                  <a:srgbClr val="1F2937"/>
                </a:solidFill>
              </a:rPr>
              <a:t>Encrypt data at rest/in transit; DLP rules; key management; access logging</a:t>
            </a:r>
            <a:endParaRPr lang="en-US" sz="1500" dirty="0"/>
          </a:p>
        </p:txBody>
      </p:sp>
      <p:sp>
        <p:nvSpPr>
          <p:cNvPr id="13" name="Text 11"/>
          <p:cNvSpPr/>
          <p:nvPr/>
        </p:nvSpPr>
        <p:spPr>
          <a:xfrm>
            <a:off x="10104120" y="2532888"/>
            <a:ext cx="914400" cy="182880"/>
          </a:xfrm>
          <a:prstGeom prst="rect">
            <a:avLst/>
          </a:prstGeom>
          <a:noFill/>
          <a:ln/>
        </p:spPr>
        <p:txBody>
          <a:bodyPr wrap="square" rtlCol="0" anchor="ctr"/>
          <a:lstStyle/>
          <a:p>
            <a:pPr marL="0" indent="0">
              <a:buNone/>
            </a:pPr>
            <a:r>
              <a:rPr lang="en-US" sz="1500" b="1" dirty="0">
                <a:solidFill>
                  <a:srgbClr val="166534"/>
                </a:solidFill>
              </a:rPr>
              <a:t>0–6 months</a:t>
            </a:r>
            <a:endParaRPr lang="en-US" sz="1500" dirty="0"/>
          </a:p>
        </p:txBody>
      </p:sp>
      <p:sp>
        <p:nvSpPr>
          <p:cNvPr id="14" name="Shape 12"/>
          <p:cNvSpPr/>
          <p:nvPr/>
        </p:nvSpPr>
        <p:spPr>
          <a:xfrm>
            <a:off x="640080" y="3154680"/>
            <a:ext cx="10789920" cy="731520"/>
          </a:xfrm>
          <a:prstGeom prst="rect">
            <a:avLst/>
          </a:prstGeom>
          <a:solidFill>
            <a:srgbClr val="FFFFFF"/>
          </a:solidFill>
          <a:ln w="12700">
            <a:solidFill>
              <a:srgbClr val="D1D5DB"/>
            </a:solidFill>
            <a:prstDash val="solid"/>
          </a:ln>
        </p:spPr>
        <p:txBody>
          <a:bodyPr/>
          <a:lstStyle/>
          <a:p>
            <a:endParaRPr lang="en-GB"/>
          </a:p>
        </p:txBody>
      </p:sp>
      <p:sp>
        <p:nvSpPr>
          <p:cNvPr id="15" name="Text 13"/>
          <p:cNvSpPr/>
          <p:nvPr/>
        </p:nvSpPr>
        <p:spPr>
          <a:xfrm>
            <a:off x="777240" y="3355848"/>
            <a:ext cx="1005840" cy="182880"/>
          </a:xfrm>
          <a:prstGeom prst="rect">
            <a:avLst/>
          </a:prstGeom>
          <a:noFill/>
          <a:ln/>
        </p:spPr>
        <p:txBody>
          <a:bodyPr wrap="square" rtlCol="0" anchor="ctr"/>
          <a:lstStyle/>
          <a:p>
            <a:pPr marL="0" indent="0">
              <a:buNone/>
            </a:pPr>
            <a:r>
              <a:rPr lang="en-US" sz="1700" b="1" dirty="0">
                <a:solidFill>
                  <a:srgbClr val="0E2A47"/>
                </a:solidFill>
              </a:rPr>
              <a:t>Endpoints</a:t>
            </a:r>
            <a:endParaRPr lang="en-US" sz="1700" dirty="0"/>
          </a:p>
        </p:txBody>
      </p:sp>
      <p:sp>
        <p:nvSpPr>
          <p:cNvPr id="16" name="Text 14"/>
          <p:cNvSpPr/>
          <p:nvPr/>
        </p:nvSpPr>
        <p:spPr>
          <a:xfrm>
            <a:off x="1920240" y="3291840"/>
            <a:ext cx="7772400" cy="320040"/>
          </a:xfrm>
          <a:prstGeom prst="rect">
            <a:avLst/>
          </a:prstGeom>
          <a:noFill/>
          <a:ln/>
        </p:spPr>
        <p:txBody>
          <a:bodyPr wrap="square" rtlCol="0" anchor="ctr"/>
          <a:lstStyle/>
          <a:p>
            <a:pPr marL="0" indent="0">
              <a:buNone/>
            </a:pPr>
            <a:r>
              <a:rPr lang="en-US" sz="1500" dirty="0">
                <a:solidFill>
                  <a:srgbClr val="1F2937"/>
                </a:solidFill>
              </a:rPr>
              <a:t>Company-managed or enrolled BYOD only; EDR; monthly patch SLA</a:t>
            </a:r>
            <a:endParaRPr lang="en-US" sz="1500" dirty="0"/>
          </a:p>
        </p:txBody>
      </p:sp>
      <p:sp>
        <p:nvSpPr>
          <p:cNvPr id="17" name="Text 15"/>
          <p:cNvSpPr/>
          <p:nvPr/>
        </p:nvSpPr>
        <p:spPr>
          <a:xfrm>
            <a:off x="10104120" y="3355848"/>
            <a:ext cx="914400" cy="182880"/>
          </a:xfrm>
          <a:prstGeom prst="rect">
            <a:avLst/>
          </a:prstGeom>
          <a:noFill/>
          <a:ln/>
        </p:spPr>
        <p:txBody>
          <a:bodyPr wrap="square" rtlCol="0" anchor="ctr"/>
          <a:lstStyle/>
          <a:p>
            <a:pPr marL="0" indent="0">
              <a:buNone/>
            </a:pPr>
            <a:r>
              <a:rPr lang="en-US" sz="1500" b="1" dirty="0">
                <a:solidFill>
                  <a:srgbClr val="166534"/>
                </a:solidFill>
              </a:rPr>
              <a:t>0–3 months</a:t>
            </a:r>
            <a:endParaRPr lang="en-US" sz="1500" dirty="0"/>
          </a:p>
        </p:txBody>
      </p:sp>
      <p:sp>
        <p:nvSpPr>
          <p:cNvPr id="18" name="Shape 16"/>
          <p:cNvSpPr/>
          <p:nvPr/>
        </p:nvSpPr>
        <p:spPr>
          <a:xfrm>
            <a:off x="640080" y="3977640"/>
            <a:ext cx="10789920" cy="731520"/>
          </a:xfrm>
          <a:prstGeom prst="rect">
            <a:avLst/>
          </a:prstGeom>
          <a:solidFill>
            <a:srgbClr val="FFFFFF"/>
          </a:solidFill>
          <a:ln w="12700">
            <a:solidFill>
              <a:srgbClr val="D1D5DB"/>
            </a:solidFill>
            <a:prstDash val="solid"/>
          </a:ln>
        </p:spPr>
        <p:txBody>
          <a:bodyPr/>
          <a:lstStyle/>
          <a:p>
            <a:endParaRPr lang="en-GB"/>
          </a:p>
        </p:txBody>
      </p:sp>
      <p:sp>
        <p:nvSpPr>
          <p:cNvPr id="19" name="Text 17"/>
          <p:cNvSpPr/>
          <p:nvPr/>
        </p:nvSpPr>
        <p:spPr>
          <a:xfrm>
            <a:off x="777240" y="4178808"/>
            <a:ext cx="1005840" cy="182880"/>
          </a:xfrm>
          <a:prstGeom prst="rect">
            <a:avLst/>
          </a:prstGeom>
          <a:noFill/>
          <a:ln/>
        </p:spPr>
        <p:txBody>
          <a:bodyPr wrap="square" rtlCol="0" anchor="ctr"/>
          <a:lstStyle/>
          <a:p>
            <a:pPr marL="0" indent="0">
              <a:buNone/>
            </a:pPr>
            <a:r>
              <a:rPr lang="en-US" sz="1700" b="1" dirty="0">
                <a:solidFill>
                  <a:srgbClr val="0E2A47"/>
                </a:solidFill>
              </a:rPr>
              <a:t>Resilience</a:t>
            </a:r>
            <a:endParaRPr lang="en-US" sz="1700" dirty="0"/>
          </a:p>
        </p:txBody>
      </p:sp>
      <p:sp>
        <p:nvSpPr>
          <p:cNvPr id="20" name="Text 18"/>
          <p:cNvSpPr/>
          <p:nvPr/>
        </p:nvSpPr>
        <p:spPr>
          <a:xfrm>
            <a:off x="1920240" y="4114800"/>
            <a:ext cx="7772400" cy="320040"/>
          </a:xfrm>
          <a:prstGeom prst="rect">
            <a:avLst/>
          </a:prstGeom>
          <a:noFill/>
          <a:ln/>
        </p:spPr>
        <p:txBody>
          <a:bodyPr wrap="square" rtlCol="0" anchor="ctr"/>
          <a:lstStyle/>
          <a:p>
            <a:pPr marL="0" indent="0">
              <a:buNone/>
            </a:pPr>
            <a:r>
              <a:rPr lang="en-US" sz="1500" dirty="0">
                <a:solidFill>
                  <a:srgbClr val="1F2937"/>
                </a:solidFill>
              </a:rPr>
              <a:t>Offline/immutable backups; recovery tests; ransomware tabletop exercises</a:t>
            </a:r>
            <a:endParaRPr lang="en-US" sz="1500" dirty="0"/>
          </a:p>
        </p:txBody>
      </p:sp>
      <p:sp>
        <p:nvSpPr>
          <p:cNvPr id="21" name="Text 19"/>
          <p:cNvSpPr/>
          <p:nvPr/>
        </p:nvSpPr>
        <p:spPr>
          <a:xfrm>
            <a:off x="10104120" y="4178808"/>
            <a:ext cx="914400" cy="182880"/>
          </a:xfrm>
          <a:prstGeom prst="rect">
            <a:avLst/>
          </a:prstGeom>
          <a:noFill/>
          <a:ln/>
        </p:spPr>
        <p:txBody>
          <a:bodyPr wrap="square" rtlCol="0" anchor="ctr"/>
          <a:lstStyle/>
          <a:p>
            <a:pPr marL="0" indent="0">
              <a:buNone/>
            </a:pPr>
            <a:r>
              <a:rPr lang="en-US" sz="1500" b="1" dirty="0">
                <a:solidFill>
                  <a:srgbClr val="166534"/>
                </a:solidFill>
              </a:rPr>
              <a:t>0–6 months</a:t>
            </a:r>
            <a:endParaRPr lang="en-US" sz="1500" dirty="0"/>
          </a:p>
        </p:txBody>
      </p:sp>
      <p:sp>
        <p:nvSpPr>
          <p:cNvPr id="22" name="Shape 20"/>
          <p:cNvSpPr/>
          <p:nvPr/>
        </p:nvSpPr>
        <p:spPr>
          <a:xfrm>
            <a:off x="640080" y="4800600"/>
            <a:ext cx="10789920" cy="731520"/>
          </a:xfrm>
          <a:prstGeom prst="rect">
            <a:avLst/>
          </a:prstGeom>
          <a:solidFill>
            <a:srgbClr val="FFFFFF"/>
          </a:solidFill>
          <a:ln w="12700">
            <a:solidFill>
              <a:srgbClr val="D1D5DB"/>
            </a:solidFill>
            <a:prstDash val="solid"/>
          </a:ln>
        </p:spPr>
        <p:txBody>
          <a:bodyPr/>
          <a:lstStyle/>
          <a:p>
            <a:endParaRPr lang="en-GB"/>
          </a:p>
        </p:txBody>
      </p:sp>
      <p:sp>
        <p:nvSpPr>
          <p:cNvPr id="23" name="Text 21"/>
          <p:cNvSpPr/>
          <p:nvPr/>
        </p:nvSpPr>
        <p:spPr>
          <a:xfrm>
            <a:off x="777240" y="5001768"/>
            <a:ext cx="1005840" cy="182880"/>
          </a:xfrm>
          <a:prstGeom prst="rect">
            <a:avLst/>
          </a:prstGeom>
          <a:noFill/>
          <a:ln/>
        </p:spPr>
        <p:txBody>
          <a:bodyPr wrap="square" rtlCol="0" anchor="ctr"/>
          <a:lstStyle/>
          <a:p>
            <a:pPr marL="0" indent="0">
              <a:buNone/>
            </a:pPr>
            <a:r>
              <a:rPr lang="en-US" sz="1700" b="1" dirty="0">
                <a:solidFill>
                  <a:srgbClr val="0E2A47"/>
                </a:solidFill>
              </a:rPr>
              <a:t>Detection</a:t>
            </a:r>
            <a:endParaRPr lang="en-US" sz="1700" dirty="0"/>
          </a:p>
        </p:txBody>
      </p:sp>
      <p:sp>
        <p:nvSpPr>
          <p:cNvPr id="24" name="Text 22"/>
          <p:cNvSpPr/>
          <p:nvPr/>
        </p:nvSpPr>
        <p:spPr>
          <a:xfrm>
            <a:off x="1920240" y="4937760"/>
            <a:ext cx="7772400" cy="320040"/>
          </a:xfrm>
          <a:prstGeom prst="rect">
            <a:avLst/>
          </a:prstGeom>
          <a:noFill/>
          <a:ln/>
        </p:spPr>
        <p:txBody>
          <a:bodyPr wrap="square" rtlCol="0" anchor="ctr"/>
          <a:lstStyle/>
          <a:p>
            <a:pPr marL="0" indent="0">
              <a:buNone/>
            </a:pPr>
            <a:r>
              <a:rPr lang="en-US" sz="1500" dirty="0">
                <a:solidFill>
                  <a:srgbClr val="1F2937"/>
                </a:solidFill>
              </a:rPr>
              <a:t>SIEM/SOC monitoring, alert tuning, threat intel, vulnerability scanning</a:t>
            </a:r>
            <a:endParaRPr lang="en-US" sz="1500" dirty="0"/>
          </a:p>
        </p:txBody>
      </p:sp>
      <p:sp>
        <p:nvSpPr>
          <p:cNvPr id="25" name="Text 23"/>
          <p:cNvSpPr/>
          <p:nvPr/>
        </p:nvSpPr>
        <p:spPr>
          <a:xfrm>
            <a:off x="10104120" y="5001768"/>
            <a:ext cx="914400" cy="182880"/>
          </a:xfrm>
          <a:prstGeom prst="rect">
            <a:avLst/>
          </a:prstGeom>
          <a:noFill/>
          <a:ln/>
        </p:spPr>
        <p:txBody>
          <a:bodyPr wrap="square" rtlCol="0" anchor="ctr"/>
          <a:lstStyle/>
          <a:p>
            <a:pPr marL="0" indent="0">
              <a:buNone/>
            </a:pPr>
            <a:r>
              <a:rPr lang="en-US" sz="1500" b="1" dirty="0">
                <a:solidFill>
                  <a:srgbClr val="166534"/>
                </a:solidFill>
              </a:rPr>
              <a:t>0–6 months</a:t>
            </a:r>
            <a:endParaRPr lang="en-US" sz="1500" dirty="0"/>
          </a:p>
        </p:txBody>
      </p:sp>
      <p:sp>
        <p:nvSpPr>
          <p:cNvPr id="27" name="TextBox 26">
            <a:extLst>
              <a:ext uri="{FF2B5EF4-FFF2-40B4-BE49-F238E27FC236}">
                <a16:creationId xmlns:a16="http://schemas.microsoft.com/office/drawing/2014/main" id="{79EAA528-8FA2-FBC6-93E0-7CDC67351150}"/>
              </a:ext>
            </a:extLst>
          </p:cNvPr>
          <p:cNvSpPr txBox="1"/>
          <p:nvPr/>
        </p:nvSpPr>
        <p:spPr>
          <a:xfrm>
            <a:off x="2067101" y="5920509"/>
            <a:ext cx="9362899" cy="923330"/>
          </a:xfrm>
          <a:prstGeom prst="rect">
            <a:avLst/>
          </a:prstGeom>
          <a:noFill/>
        </p:spPr>
        <p:txBody>
          <a:bodyPr wrap="square" rtlCol="0">
            <a:spAutoFit/>
          </a:bodyPr>
          <a:lstStyle/>
          <a:p>
            <a:r>
              <a:rPr lang="en-GB" dirty="0"/>
              <a:t>SLIDE 6  Technical Security Controls</a:t>
            </a:r>
          </a:p>
          <a:p>
            <a:r>
              <a:rPr lang="en-GB" dirty="0"/>
              <a:t>Catherine notes: These are the highest-priority technical controls. Together, they reduce the likelihood of compromise and limit the impact of successful attacks.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457200" y="274320"/>
            <a:ext cx="8869680" cy="457200"/>
          </a:xfrm>
          <a:prstGeom prst="rect">
            <a:avLst/>
          </a:prstGeom>
          <a:noFill/>
          <a:ln/>
        </p:spPr>
        <p:txBody>
          <a:bodyPr wrap="square" rtlCol="0" anchor="ctr"/>
          <a:lstStyle/>
          <a:p>
            <a:pPr marL="0" indent="0">
              <a:buNone/>
            </a:pPr>
            <a:r>
              <a:rPr lang="en-US" sz="2800" b="1" dirty="0">
                <a:solidFill>
                  <a:srgbClr val="0E2A47"/>
                </a:solidFill>
              </a:rPr>
              <a:t>Monitoring and incident response model</a:t>
            </a:r>
            <a:endParaRPr lang="en-US" sz="2800" dirty="0"/>
          </a:p>
        </p:txBody>
      </p:sp>
      <p:sp>
        <p:nvSpPr>
          <p:cNvPr id="3" name="Shape 1"/>
          <p:cNvSpPr/>
          <p:nvPr/>
        </p:nvSpPr>
        <p:spPr>
          <a:xfrm>
            <a:off x="365760" y="2377440"/>
            <a:ext cx="1554480" cy="1097280"/>
          </a:xfrm>
          <a:prstGeom prst="roundRect">
            <a:avLst/>
          </a:prstGeom>
          <a:solidFill>
            <a:srgbClr val="E0F2FE"/>
          </a:solidFill>
          <a:ln w="12700">
            <a:solidFill>
              <a:srgbClr val="93C5FD"/>
            </a:solidFill>
            <a:prstDash val="solid"/>
          </a:ln>
        </p:spPr>
        <p:txBody>
          <a:bodyPr/>
          <a:lstStyle/>
          <a:p>
            <a:endParaRPr lang="en-GB"/>
          </a:p>
        </p:txBody>
      </p:sp>
      <p:sp>
        <p:nvSpPr>
          <p:cNvPr id="4" name="Text 2"/>
          <p:cNvSpPr/>
          <p:nvPr/>
        </p:nvSpPr>
        <p:spPr>
          <a:xfrm>
            <a:off x="438912" y="2633472"/>
            <a:ext cx="1371600" cy="548640"/>
          </a:xfrm>
          <a:prstGeom prst="rect">
            <a:avLst/>
          </a:prstGeom>
          <a:noFill/>
          <a:ln/>
        </p:spPr>
        <p:txBody>
          <a:bodyPr wrap="square" rtlCol="0" anchor="ctr"/>
          <a:lstStyle/>
          <a:p>
            <a:pPr marL="0" indent="0" algn="ctr">
              <a:buNone/>
            </a:pPr>
            <a:r>
              <a:rPr lang="en-US" sz="1400" dirty="0">
                <a:solidFill>
                  <a:srgbClr val="1F2937"/>
                </a:solidFill>
              </a:rPr>
              <a:t>Collect logs</a:t>
            </a:r>
            <a:endParaRPr lang="en-US" sz="1400" dirty="0"/>
          </a:p>
          <a:p>
            <a:pPr marL="0" indent="0" algn="ctr">
              <a:buNone/>
            </a:pPr>
            <a:r>
              <a:rPr lang="en-US" sz="1400" dirty="0">
                <a:solidFill>
                  <a:srgbClr val="1F2937"/>
                </a:solidFill>
              </a:rPr>
              <a:t>(EDR, cloud, email, servers)</a:t>
            </a:r>
            <a:endParaRPr lang="en-US" sz="1400" dirty="0"/>
          </a:p>
        </p:txBody>
      </p:sp>
      <p:sp>
        <p:nvSpPr>
          <p:cNvPr id="5" name="Shape 3"/>
          <p:cNvSpPr/>
          <p:nvPr/>
        </p:nvSpPr>
        <p:spPr>
          <a:xfrm>
            <a:off x="1956816" y="2697480"/>
            <a:ext cx="274320" cy="320040"/>
          </a:xfrm>
          <a:prstGeom prst="chevron">
            <a:avLst/>
          </a:prstGeom>
          <a:solidFill>
            <a:srgbClr val="0F766E"/>
          </a:solidFill>
          <a:ln w="12700">
            <a:solidFill>
              <a:srgbClr val="0F766E"/>
            </a:solidFill>
            <a:prstDash val="solid"/>
          </a:ln>
        </p:spPr>
        <p:txBody>
          <a:bodyPr/>
          <a:lstStyle/>
          <a:p>
            <a:endParaRPr lang="en-GB"/>
          </a:p>
        </p:txBody>
      </p:sp>
      <p:sp>
        <p:nvSpPr>
          <p:cNvPr id="6" name="Shape 4"/>
          <p:cNvSpPr/>
          <p:nvPr/>
        </p:nvSpPr>
        <p:spPr>
          <a:xfrm>
            <a:off x="2331720" y="2377440"/>
            <a:ext cx="1554480" cy="1097280"/>
          </a:xfrm>
          <a:prstGeom prst="roundRect">
            <a:avLst/>
          </a:prstGeom>
          <a:solidFill>
            <a:srgbClr val="E0F2FE"/>
          </a:solidFill>
          <a:ln w="12700">
            <a:solidFill>
              <a:srgbClr val="93C5FD"/>
            </a:solidFill>
            <a:prstDash val="solid"/>
          </a:ln>
        </p:spPr>
        <p:txBody>
          <a:bodyPr/>
          <a:lstStyle/>
          <a:p>
            <a:endParaRPr lang="en-GB"/>
          </a:p>
        </p:txBody>
      </p:sp>
      <p:sp>
        <p:nvSpPr>
          <p:cNvPr id="7" name="Text 5"/>
          <p:cNvSpPr/>
          <p:nvPr/>
        </p:nvSpPr>
        <p:spPr>
          <a:xfrm>
            <a:off x="2404872" y="2633472"/>
            <a:ext cx="1371600" cy="548640"/>
          </a:xfrm>
          <a:prstGeom prst="rect">
            <a:avLst/>
          </a:prstGeom>
          <a:noFill/>
          <a:ln/>
        </p:spPr>
        <p:txBody>
          <a:bodyPr wrap="square" rtlCol="0" anchor="ctr"/>
          <a:lstStyle/>
          <a:p>
            <a:pPr marL="0" indent="0" algn="ctr">
              <a:buNone/>
            </a:pPr>
            <a:r>
              <a:rPr lang="en-US" sz="1400" dirty="0">
                <a:solidFill>
                  <a:srgbClr val="1F2937"/>
                </a:solidFill>
              </a:rPr>
              <a:t>Detect &amp; triage</a:t>
            </a:r>
            <a:endParaRPr lang="en-US" sz="1400" dirty="0"/>
          </a:p>
          <a:p>
            <a:pPr marL="0" indent="0" algn="ctr">
              <a:buNone/>
            </a:pPr>
            <a:r>
              <a:rPr lang="en-US" sz="1400" dirty="0">
                <a:solidFill>
                  <a:srgbClr val="1F2937"/>
                </a:solidFill>
              </a:rPr>
              <a:t>(SIEM/SOC, severity score)</a:t>
            </a:r>
            <a:endParaRPr lang="en-US" sz="1400" dirty="0"/>
          </a:p>
        </p:txBody>
      </p:sp>
      <p:sp>
        <p:nvSpPr>
          <p:cNvPr id="8" name="Shape 6"/>
          <p:cNvSpPr/>
          <p:nvPr/>
        </p:nvSpPr>
        <p:spPr>
          <a:xfrm>
            <a:off x="3922776" y="2697480"/>
            <a:ext cx="274320" cy="320040"/>
          </a:xfrm>
          <a:prstGeom prst="chevron">
            <a:avLst/>
          </a:prstGeom>
          <a:solidFill>
            <a:srgbClr val="0F766E"/>
          </a:solidFill>
          <a:ln w="12700">
            <a:solidFill>
              <a:srgbClr val="0F766E"/>
            </a:solidFill>
            <a:prstDash val="solid"/>
          </a:ln>
        </p:spPr>
        <p:txBody>
          <a:bodyPr/>
          <a:lstStyle/>
          <a:p>
            <a:endParaRPr lang="en-GB"/>
          </a:p>
        </p:txBody>
      </p:sp>
      <p:sp>
        <p:nvSpPr>
          <p:cNvPr id="9" name="Shape 7"/>
          <p:cNvSpPr/>
          <p:nvPr/>
        </p:nvSpPr>
        <p:spPr>
          <a:xfrm>
            <a:off x="4297680" y="2377440"/>
            <a:ext cx="1554480" cy="1097280"/>
          </a:xfrm>
          <a:prstGeom prst="roundRect">
            <a:avLst/>
          </a:prstGeom>
          <a:solidFill>
            <a:srgbClr val="FEE2E2"/>
          </a:solidFill>
          <a:ln w="12700">
            <a:solidFill>
              <a:srgbClr val="93C5FD"/>
            </a:solidFill>
            <a:prstDash val="solid"/>
          </a:ln>
        </p:spPr>
        <p:txBody>
          <a:bodyPr/>
          <a:lstStyle/>
          <a:p>
            <a:endParaRPr lang="en-GB"/>
          </a:p>
        </p:txBody>
      </p:sp>
      <p:sp>
        <p:nvSpPr>
          <p:cNvPr id="10" name="Text 8"/>
          <p:cNvSpPr/>
          <p:nvPr/>
        </p:nvSpPr>
        <p:spPr>
          <a:xfrm>
            <a:off x="4370832" y="2633472"/>
            <a:ext cx="1371600" cy="548640"/>
          </a:xfrm>
          <a:prstGeom prst="rect">
            <a:avLst/>
          </a:prstGeom>
          <a:noFill/>
          <a:ln/>
        </p:spPr>
        <p:txBody>
          <a:bodyPr wrap="square" rtlCol="0" anchor="ctr"/>
          <a:lstStyle/>
          <a:p>
            <a:pPr marL="0" indent="0" algn="ctr">
              <a:buNone/>
            </a:pPr>
            <a:r>
              <a:rPr lang="en-US" sz="1400" b="1" dirty="0">
                <a:solidFill>
                  <a:srgbClr val="1F2937"/>
                </a:solidFill>
              </a:rPr>
              <a:t>Contain</a:t>
            </a:r>
            <a:endParaRPr lang="en-US" sz="1400" dirty="0"/>
          </a:p>
          <a:p>
            <a:pPr marL="0" indent="0" algn="ctr">
              <a:buNone/>
            </a:pPr>
            <a:r>
              <a:rPr lang="en-US" sz="1400" b="1" dirty="0">
                <a:solidFill>
                  <a:srgbClr val="1F2937"/>
                </a:solidFill>
              </a:rPr>
              <a:t>(isolate host, disable account)</a:t>
            </a:r>
            <a:endParaRPr lang="en-US" sz="1400" dirty="0"/>
          </a:p>
        </p:txBody>
      </p:sp>
      <p:sp>
        <p:nvSpPr>
          <p:cNvPr id="11" name="Shape 9"/>
          <p:cNvSpPr/>
          <p:nvPr/>
        </p:nvSpPr>
        <p:spPr>
          <a:xfrm>
            <a:off x="5888736" y="2697480"/>
            <a:ext cx="274320" cy="320040"/>
          </a:xfrm>
          <a:prstGeom prst="chevron">
            <a:avLst/>
          </a:prstGeom>
          <a:solidFill>
            <a:srgbClr val="0F766E"/>
          </a:solidFill>
          <a:ln w="12700">
            <a:solidFill>
              <a:srgbClr val="0F766E"/>
            </a:solidFill>
            <a:prstDash val="solid"/>
          </a:ln>
        </p:spPr>
        <p:txBody>
          <a:bodyPr/>
          <a:lstStyle/>
          <a:p>
            <a:endParaRPr lang="en-GB"/>
          </a:p>
        </p:txBody>
      </p:sp>
      <p:sp>
        <p:nvSpPr>
          <p:cNvPr id="12" name="Shape 10"/>
          <p:cNvSpPr/>
          <p:nvPr/>
        </p:nvSpPr>
        <p:spPr>
          <a:xfrm>
            <a:off x="6263640" y="2377440"/>
            <a:ext cx="1554480" cy="1097280"/>
          </a:xfrm>
          <a:prstGeom prst="roundRect">
            <a:avLst/>
          </a:prstGeom>
          <a:solidFill>
            <a:srgbClr val="E0F2FE"/>
          </a:solidFill>
          <a:ln w="12700">
            <a:solidFill>
              <a:srgbClr val="93C5FD"/>
            </a:solidFill>
            <a:prstDash val="solid"/>
          </a:ln>
        </p:spPr>
        <p:txBody>
          <a:bodyPr/>
          <a:lstStyle/>
          <a:p>
            <a:endParaRPr lang="en-GB"/>
          </a:p>
        </p:txBody>
      </p:sp>
      <p:sp>
        <p:nvSpPr>
          <p:cNvPr id="13" name="Text 11"/>
          <p:cNvSpPr/>
          <p:nvPr/>
        </p:nvSpPr>
        <p:spPr>
          <a:xfrm>
            <a:off x="6336792" y="2633472"/>
            <a:ext cx="1371600" cy="548640"/>
          </a:xfrm>
          <a:prstGeom prst="rect">
            <a:avLst/>
          </a:prstGeom>
          <a:noFill/>
          <a:ln/>
        </p:spPr>
        <p:txBody>
          <a:bodyPr wrap="square" rtlCol="0" anchor="ctr"/>
          <a:lstStyle/>
          <a:p>
            <a:pPr marL="0" indent="0" algn="ctr">
              <a:buNone/>
            </a:pPr>
            <a:r>
              <a:rPr lang="en-US" sz="1400" dirty="0">
                <a:solidFill>
                  <a:srgbClr val="1F2937"/>
                </a:solidFill>
              </a:rPr>
              <a:t>Investigate &amp; eradicate</a:t>
            </a:r>
            <a:endParaRPr lang="en-US" sz="1400" dirty="0"/>
          </a:p>
        </p:txBody>
      </p:sp>
      <p:sp>
        <p:nvSpPr>
          <p:cNvPr id="14" name="Shape 12"/>
          <p:cNvSpPr/>
          <p:nvPr/>
        </p:nvSpPr>
        <p:spPr>
          <a:xfrm>
            <a:off x="7854696" y="2697480"/>
            <a:ext cx="274320" cy="320040"/>
          </a:xfrm>
          <a:prstGeom prst="chevron">
            <a:avLst/>
          </a:prstGeom>
          <a:solidFill>
            <a:srgbClr val="0F766E"/>
          </a:solidFill>
          <a:ln w="12700">
            <a:solidFill>
              <a:srgbClr val="0F766E"/>
            </a:solidFill>
            <a:prstDash val="solid"/>
          </a:ln>
        </p:spPr>
        <p:txBody>
          <a:bodyPr/>
          <a:lstStyle/>
          <a:p>
            <a:endParaRPr lang="en-GB"/>
          </a:p>
        </p:txBody>
      </p:sp>
      <p:sp>
        <p:nvSpPr>
          <p:cNvPr id="15" name="Shape 13"/>
          <p:cNvSpPr/>
          <p:nvPr/>
        </p:nvSpPr>
        <p:spPr>
          <a:xfrm>
            <a:off x="8229600" y="2377440"/>
            <a:ext cx="1554480" cy="1097280"/>
          </a:xfrm>
          <a:prstGeom prst="roundRect">
            <a:avLst/>
          </a:prstGeom>
          <a:solidFill>
            <a:srgbClr val="E0F2FE"/>
          </a:solidFill>
          <a:ln w="12700">
            <a:solidFill>
              <a:srgbClr val="93C5FD"/>
            </a:solidFill>
            <a:prstDash val="solid"/>
          </a:ln>
        </p:spPr>
        <p:txBody>
          <a:bodyPr/>
          <a:lstStyle/>
          <a:p>
            <a:endParaRPr lang="en-GB"/>
          </a:p>
        </p:txBody>
      </p:sp>
      <p:sp>
        <p:nvSpPr>
          <p:cNvPr id="16" name="Text 14"/>
          <p:cNvSpPr/>
          <p:nvPr/>
        </p:nvSpPr>
        <p:spPr>
          <a:xfrm>
            <a:off x="8302752" y="2633472"/>
            <a:ext cx="1371600" cy="548640"/>
          </a:xfrm>
          <a:prstGeom prst="rect">
            <a:avLst/>
          </a:prstGeom>
          <a:noFill/>
          <a:ln/>
        </p:spPr>
        <p:txBody>
          <a:bodyPr wrap="square" rtlCol="0" anchor="ctr"/>
          <a:lstStyle/>
          <a:p>
            <a:pPr marL="0" indent="0" algn="ctr">
              <a:buNone/>
            </a:pPr>
            <a:r>
              <a:rPr lang="en-US" sz="1400" dirty="0">
                <a:solidFill>
                  <a:srgbClr val="1F2937"/>
                </a:solidFill>
              </a:rPr>
              <a:t>Recover</a:t>
            </a:r>
            <a:endParaRPr lang="en-US" sz="1400" dirty="0"/>
          </a:p>
          <a:p>
            <a:pPr marL="0" indent="0" algn="ctr">
              <a:buNone/>
            </a:pPr>
            <a:r>
              <a:rPr lang="en-US" sz="1400" dirty="0">
                <a:solidFill>
                  <a:srgbClr val="1F2937"/>
                </a:solidFill>
              </a:rPr>
              <a:t>(restore, validate, monitor)</a:t>
            </a:r>
            <a:endParaRPr lang="en-US" sz="1400" dirty="0"/>
          </a:p>
        </p:txBody>
      </p:sp>
      <p:sp>
        <p:nvSpPr>
          <p:cNvPr id="17" name="Shape 15"/>
          <p:cNvSpPr/>
          <p:nvPr/>
        </p:nvSpPr>
        <p:spPr>
          <a:xfrm>
            <a:off x="9820656" y="2697480"/>
            <a:ext cx="274320" cy="320040"/>
          </a:xfrm>
          <a:prstGeom prst="chevron">
            <a:avLst/>
          </a:prstGeom>
          <a:solidFill>
            <a:srgbClr val="0F766E"/>
          </a:solidFill>
          <a:ln w="12700">
            <a:solidFill>
              <a:srgbClr val="0F766E"/>
            </a:solidFill>
            <a:prstDash val="solid"/>
          </a:ln>
        </p:spPr>
        <p:txBody>
          <a:bodyPr/>
          <a:lstStyle/>
          <a:p>
            <a:endParaRPr lang="en-GB"/>
          </a:p>
        </p:txBody>
      </p:sp>
      <p:sp>
        <p:nvSpPr>
          <p:cNvPr id="18" name="Shape 16"/>
          <p:cNvSpPr/>
          <p:nvPr/>
        </p:nvSpPr>
        <p:spPr>
          <a:xfrm>
            <a:off x="10195560" y="2377440"/>
            <a:ext cx="1554480" cy="1097280"/>
          </a:xfrm>
          <a:prstGeom prst="roundRect">
            <a:avLst/>
          </a:prstGeom>
          <a:solidFill>
            <a:srgbClr val="E0F2FE"/>
          </a:solidFill>
          <a:ln w="12700">
            <a:solidFill>
              <a:srgbClr val="93C5FD"/>
            </a:solidFill>
            <a:prstDash val="solid"/>
          </a:ln>
        </p:spPr>
        <p:txBody>
          <a:bodyPr/>
          <a:lstStyle/>
          <a:p>
            <a:endParaRPr lang="en-GB"/>
          </a:p>
        </p:txBody>
      </p:sp>
      <p:sp>
        <p:nvSpPr>
          <p:cNvPr id="19" name="Text 17"/>
          <p:cNvSpPr/>
          <p:nvPr/>
        </p:nvSpPr>
        <p:spPr>
          <a:xfrm>
            <a:off x="10268712" y="2633472"/>
            <a:ext cx="1371600" cy="548640"/>
          </a:xfrm>
          <a:prstGeom prst="rect">
            <a:avLst/>
          </a:prstGeom>
          <a:noFill/>
          <a:ln/>
        </p:spPr>
        <p:txBody>
          <a:bodyPr wrap="square" rtlCol="0" anchor="ctr"/>
          <a:lstStyle/>
          <a:p>
            <a:pPr marL="0" indent="0" algn="ctr">
              <a:buNone/>
            </a:pPr>
            <a:r>
              <a:rPr lang="en-US" sz="1400" dirty="0">
                <a:solidFill>
                  <a:srgbClr val="1F2937"/>
                </a:solidFill>
              </a:rPr>
              <a:t>Report &amp; improve</a:t>
            </a:r>
            <a:endParaRPr lang="en-US" sz="1400" dirty="0"/>
          </a:p>
          <a:p>
            <a:pPr marL="0" indent="0" algn="ctr">
              <a:buNone/>
            </a:pPr>
            <a:r>
              <a:rPr lang="en-US" sz="1400" dirty="0">
                <a:solidFill>
                  <a:srgbClr val="1F2937"/>
                </a:solidFill>
              </a:rPr>
              <a:t>(ICO/NHS/customer notices if required)</a:t>
            </a:r>
            <a:endParaRPr lang="en-US" sz="1400" dirty="0"/>
          </a:p>
        </p:txBody>
      </p:sp>
      <p:sp>
        <p:nvSpPr>
          <p:cNvPr id="20" name="Text 18"/>
          <p:cNvSpPr/>
          <p:nvPr/>
        </p:nvSpPr>
        <p:spPr>
          <a:xfrm>
            <a:off x="1005840" y="4754880"/>
            <a:ext cx="10058400" cy="365760"/>
          </a:xfrm>
          <a:prstGeom prst="rect">
            <a:avLst/>
          </a:prstGeom>
          <a:noFill/>
          <a:ln/>
        </p:spPr>
        <p:txBody>
          <a:bodyPr wrap="square" rtlCol="0" anchor="ctr"/>
          <a:lstStyle/>
          <a:p>
            <a:pPr marL="0" indent="0" algn="ctr">
              <a:buNone/>
            </a:pPr>
            <a:r>
              <a:rPr lang="en-US" sz="1900" dirty="0">
                <a:solidFill>
                  <a:srgbClr val="1F2937"/>
                </a:solidFill>
              </a:rPr>
              <a:t>Target outcomes: faster detection, clear ownership, legal reporting within deadlines, and auditable recovery.</a:t>
            </a:r>
            <a:endParaRPr lang="en-US" sz="1900" dirty="0"/>
          </a:p>
        </p:txBody>
      </p:sp>
      <p:sp>
        <p:nvSpPr>
          <p:cNvPr id="23" name="TextBox 22">
            <a:extLst>
              <a:ext uri="{FF2B5EF4-FFF2-40B4-BE49-F238E27FC236}">
                <a16:creationId xmlns:a16="http://schemas.microsoft.com/office/drawing/2014/main" id="{45A0A101-231B-8A20-5410-625EC90D3587}"/>
              </a:ext>
            </a:extLst>
          </p:cNvPr>
          <p:cNvSpPr txBox="1"/>
          <p:nvPr/>
        </p:nvSpPr>
        <p:spPr>
          <a:xfrm>
            <a:off x="526008" y="5310909"/>
            <a:ext cx="11481265" cy="1200329"/>
          </a:xfrm>
          <a:prstGeom prst="rect">
            <a:avLst/>
          </a:prstGeom>
          <a:noFill/>
        </p:spPr>
        <p:txBody>
          <a:bodyPr wrap="square" rtlCol="0">
            <a:spAutoFit/>
          </a:bodyPr>
          <a:lstStyle/>
          <a:p>
            <a:r>
              <a:rPr lang="en-GB"/>
              <a:t>SLIDE 7  Monitoring and Incident Response</a:t>
            </a:r>
          </a:p>
          <a:p>
            <a:r>
              <a:rPr lang="en-GB"/>
              <a:t>Catherine notes:</a:t>
            </a:r>
          </a:p>
          <a:p>
            <a:r>
              <a:rPr lang="en-GB"/>
              <a:t>HPA needs both prevention and visibility. Centralised monitoring ensures that suspicious behaviour is detected quickly, while a formal response process ensures consistent action.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457200" y="274320"/>
            <a:ext cx="8869680" cy="457200"/>
          </a:xfrm>
          <a:prstGeom prst="rect">
            <a:avLst/>
          </a:prstGeom>
          <a:noFill/>
          <a:ln/>
        </p:spPr>
        <p:txBody>
          <a:bodyPr wrap="square" rtlCol="0" anchor="ctr"/>
          <a:lstStyle/>
          <a:p>
            <a:pPr marL="0" indent="0">
              <a:buNone/>
            </a:pPr>
            <a:r>
              <a:rPr lang="en-US" sz="2800" b="1" dirty="0">
                <a:solidFill>
                  <a:srgbClr val="0E2A47"/>
                </a:solidFill>
              </a:rPr>
              <a:t>Training and security awareness programme</a:t>
            </a:r>
            <a:endParaRPr lang="en-US" sz="2800" dirty="0"/>
          </a:p>
        </p:txBody>
      </p:sp>
      <p:sp>
        <p:nvSpPr>
          <p:cNvPr id="3" name="Text 1"/>
          <p:cNvSpPr/>
          <p:nvPr/>
        </p:nvSpPr>
        <p:spPr>
          <a:xfrm>
            <a:off x="731520" y="1371600"/>
            <a:ext cx="6766560" cy="4389120"/>
          </a:xfrm>
          <a:prstGeom prst="rect">
            <a:avLst/>
          </a:prstGeom>
          <a:noFill/>
          <a:ln/>
        </p:spPr>
        <p:txBody>
          <a:bodyPr wrap="square" rtlCol="0" anchor="ctr"/>
          <a:lstStyle/>
          <a:p>
            <a:pPr marL="152400" indent="-152400">
              <a:buSzPct val="100000"/>
              <a:buChar char="•"/>
            </a:pPr>
            <a:r>
              <a:rPr lang="en-US" sz="1800" dirty="0">
                <a:solidFill>
                  <a:srgbClr val="1F2937"/>
                </a:solidFill>
              </a:rPr>
              <a:t>Mandatory induction: data handling, phishing, passwords/MFA, acceptable use and incident reporting.</a:t>
            </a:r>
            <a:endParaRPr lang="en-US" sz="1800" dirty="0"/>
          </a:p>
          <a:p>
            <a:pPr marL="152400" indent="-152400">
              <a:buSzPct val="100000"/>
              <a:buChar char="•"/>
            </a:pPr>
            <a:r>
              <a:rPr lang="en-US" sz="1800" dirty="0">
                <a:solidFill>
                  <a:srgbClr val="1F2937"/>
                </a:solidFill>
              </a:rPr>
              <a:t>Role-based modules: admins, developers, analysts and managers receive extra cloud, secure coding and privacy content.</a:t>
            </a:r>
            <a:endParaRPr lang="en-US" sz="1800" dirty="0"/>
          </a:p>
          <a:p>
            <a:pPr marL="152400" indent="-152400">
              <a:buSzPct val="100000"/>
              <a:buChar char="•"/>
            </a:pPr>
            <a:r>
              <a:rPr lang="en-US" sz="1800" dirty="0">
                <a:solidFill>
                  <a:srgbClr val="1F2937"/>
                </a:solidFill>
              </a:rPr>
              <a:t>Monthly reinforcement: phishing simulations, micro-learning, posters, and security champions.</a:t>
            </a:r>
            <a:endParaRPr lang="en-US" sz="1800" dirty="0"/>
          </a:p>
          <a:p>
            <a:pPr marL="152400" indent="-152400">
              <a:buSzPct val="100000"/>
              <a:buChar char="•"/>
            </a:pPr>
            <a:r>
              <a:rPr lang="en-US" sz="1800" dirty="0">
                <a:solidFill>
                  <a:srgbClr val="1F2937"/>
                </a:solidFill>
              </a:rPr>
              <a:t>Measure completion, phishing failure rate, policy attestations and incident reporting quality.</a:t>
            </a:r>
            <a:endParaRPr lang="en-US" sz="1800" dirty="0"/>
          </a:p>
        </p:txBody>
      </p:sp>
      <p:sp>
        <p:nvSpPr>
          <p:cNvPr id="4" name="Shape 2"/>
          <p:cNvSpPr/>
          <p:nvPr/>
        </p:nvSpPr>
        <p:spPr>
          <a:xfrm>
            <a:off x="7955280" y="1645920"/>
            <a:ext cx="2926080" cy="3474720"/>
          </a:xfrm>
          <a:prstGeom prst="roundRect">
            <a:avLst/>
          </a:prstGeom>
          <a:solidFill>
            <a:srgbClr val="ECFDF5"/>
          </a:solidFill>
          <a:ln w="12700">
            <a:solidFill>
              <a:srgbClr val="86EFAC"/>
            </a:solidFill>
            <a:prstDash val="solid"/>
          </a:ln>
        </p:spPr>
        <p:txBody>
          <a:bodyPr/>
          <a:lstStyle/>
          <a:p>
            <a:endParaRPr lang="en-GB"/>
          </a:p>
        </p:txBody>
      </p:sp>
      <p:sp>
        <p:nvSpPr>
          <p:cNvPr id="5" name="Text 3"/>
          <p:cNvSpPr/>
          <p:nvPr/>
        </p:nvSpPr>
        <p:spPr>
          <a:xfrm>
            <a:off x="8412480" y="1920240"/>
            <a:ext cx="2011680" cy="228600"/>
          </a:xfrm>
          <a:prstGeom prst="rect">
            <a:avLst/>
          </a:prstGeom>
          <a:noFill/>
          <a:ln/>
        </p:spPr>
        <p:txBody>
          <a:bodyPr wrap="square" rtlCol="0" anchor="ctr"/>
          <a:lstStyle/>
          <a:p>
            <a:pPr marL="0" indent="0" algn="ctr">
              <a:buNone/>
            </a:pPr>
            <a:r>
              <a:rPr lang="en-US" sz="2200" b="1" dirty="0">
                <a:solidFill>
                  <a:srgbClr val="166534"/>
                </a:solidFill>
              </a:rPr>
              <a:t>Success KPIs</a:t>
            </a:r>
            <a:endParaRPr lang="en-US" sz="2200" dirty="0"/>
          </a:p>
        </p:txBody>
      </p:sp>
      <p:sp>
        <p:nvSpPr>
          <p:cNvPr id="6" name="Text 4"/>
          <p:cNvSpPr/>
          <p:nvPr/>
        </p:nvSpPr>
        <p:spPr>
          <a:xfrm>
            <a:off x="8229600" y="2560320"/>
            <a:ext cx="2377440" cy="228600"/>
          </a:xfrm>
          <a:prstGeom prst="rect">
            <a:avLst/>
          </a:prstGeom>
          <a:noFill/>
          <a:ln/>
        </p:spPr>
        <p:txBody>
          <a:bodyPr wrap="square" rtlCol="0" anchor="ctr"/>
          <a:lstStyle/>
          <a:p>
            <a:pPr marL="177800" indent="-177800">
              <a:buSzPct val="100000"/>
              <a:buChar char="•"/>
            </a:pPr>
            <a:r>
              <a:rPr lang="en-US" sz="1800" dirty="0">
                <a:solidFill>
                  <a:srgbClr val="1F2937"/>
                </a:solidFill>
              </a:rPr>
              <a:t>&gt;98% training completion</a:t>
            </a:r>
            <a:endParaRPr lang="en-US" sz="1800" dirty="0"/>
          </a:p>
        </p:txBody>
      </p:sp>
      <p:sp>
        <p:nvSpPr>
          <p:cNvPr id="7" name="Text 5"/>
          <p:cNvSpPr/>
          <p:nvPr/>
        </p:nvSpPr>
        <p:spPr>
          <a:xfrm>
            <a:off x="8229600" y="3090672"/>
            <a:ext cx="2377440" cy="228600"/>
          </a:xfrm>
          <a:prstGeom prst="rect">
            <a:avLst/>
          </a:prstGeom>
          <a:noFill/>
          <a:ln/>
        </p:spPr>
        <p:txBody>
          <a:bodyPr wrap="square" rtlCol="0" anchor="ctr"/>
          <a:lstStyle/>
          <a:p>
            <a:pPr marL="177800" indent="-177800">
              <a:buSzPct val="100000"/>
              <a:buChar char="•"/>
            </a:pPr>
            <a:r>
              <a:rPr lang="en-US" sz="1800" dirty="0">
                <a:solidFill>
                  <a:srgbClr val="1F2937"/>
                </a:solidFill>
              </a:rPr>
              <a:t>Reduced phishing click rate</a:t>
            </a:r>
            <a:endParaRPr lang="en-US" sz="1800" dirty="0"/>
          </a:p>
        </p:txBody>
      </p:sp>
      <p:sp>
        <p:nvSpPr>
          <p:cNvPr id="8" name="Text 6"/>
          <p:cNvSpPr/>
          <p:nvPr/>
        </p:nvSpPr>
        <p:spPr>
          <a:xfrm>
            <a:off x="8229600" y="3621024"/>
            <a:ext cx="2377440" cy="228600"/>
          </a:xfrm>
          <a:prstGeom prst="rect">
            <a:avLst/>
          </a:prstGeom>
          <a:noFill/>
          <a:ln/>
        </p:spPr>
        <p:txBody>
          <a:bodyPr wrap="square" rtlCol="0" anchor="ctr"/>
          <a:lstStyle/>
          <a:p>
            <a:pPr marL="177800" indent="-177800">
              <a:buSzPct val="100000"/>
              <a:buChar char="•"/>
            </a:pPr>
            <a:r>
              <a:rPr lang="en-US" sz="1800" dirty="0">
                <a:solidFill>
                  <a:srgbClr val="1F2937"/>
                </a:solidFill>
              </a:rPr>
              <a:t>100% annual policy sign-off</a:t>
            </a:r>
            <a:endParaRPr lang="en-US" sz="1800" dirty="0"/>
          </a:p>
        </p:txBody>
      </p:sp>
      <p:sp>
        <p:nvSpPr>
          <p:cNvPr id="9" name="Text 7"/>
          <p:cNvSpPr/>
          <p:nvPr/>
        </p:nvSpPr>
        <p:spPr>
          <a:xfrm>
            <a:off x="8229600" y="4151376"/>
            <a:ext cx="2377440" cy="228600"/>
          </a:xfrm>
          <a:prstGeom prst="rect">
            <a:avLst/>
          </a:prstGeom>
          <a:noFill/>
          <a:ln/>
        </p:spPr>
        <p:txBody>
          <a:bodyPr wrap="square" rtlCol="0" anchor="ctr"/>
          <a:lstStyle/>
          <a:p>
            <a:pPr marL="177800" indent="-177800">
              <a:buSzPct val="100000"/>
              <a:buChar char="•"/>
            </a:pPr>
            <a:r>
              <a:rPr lang="en-US" sz="1800" dirty="0">
                <a:solidFill>
                  <a:srgbClr val="1F2937"/>
                </a:solidFill>
              </a:rPr>
              <a:t>Quarterly tabletop exercise</a:t>
            </a:r>
            <a:endParaRPr lang="en-US" sz="1800" dirty="0"/>
          </a:p>
        </p:txBody>
      </p:sp>
      <p:sp>
        <p:nvSpPr>
          <p:cNvPr id="11" name="TextBox 10">
            <a:extLst>
              <a:ext uri="{FF2B5EF4-FFF2-40B4-BE49-F238E27FC236}">
                <a16:creationId xmlns:a16="http://schemas.microsoft.com/office/drawing/2014/main" id="{8995A75A-05F3-E85F-57A1-15E602E5FAB3}"/>
              </a:ext>
            </a:extLst>
          </p:cNvPr>
          <p:cNvSpPr txBox="1"/>
          <p:nvPr/>
        </p:nvSpPr>
        <p:spPr>
          <a:xfrm>
            <a:off x="1016000" y="4765964"/>
            <a:ext cx="6631709" cy="2031325"/>
          </a:xfrm>
          <a:prstGeom prst="rect">
            <a:avLst/>
          </a:prstGeom>
          <a:noFill/>
        </p:spPr>
        <p:txBody>
          <a:bodyPr wrap="square" rtlCol="0">
            <a:spAutoFit/>
          </a:bodyPr>
          <a:lstStyle/>
          <a:p>
            <a:r>
              <a:rPr lang="en-GB" dirty="0"/>
              <a:t>SLIDE 8  Incident Response Flow</a:t>
            </a:r>
          </a:p>
          <a:p>
            <a:r>
              <a:rPr lang="en-GB" dirty="0"/>
              <a:t>Catherine notes:</a:t>
            </a:r>
          </a:p>
          <a:p>
            <a:r>
              <a:rPr lang="en-GB" dirty="0"/>
              <a:t>This is the proposed standard incident response process. It ensures rapid containment, </a:t>
            </a:r>
          </a:p>
          <a:p>
            <a:r>
              <a:rPr lang="en-GB" dirty="0"/>
              <a:t>evidence preservation, business recovery, and post-incident learning.</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57200" y="274320"/>
            <a:ext cx="8869680" cy="457200"/>
          </a:xfrm>
          <a:prstGeom prst="rect">
            <a:avLst/>
          </a:prstGeom>
          <a:noFill/>
          <a:ln/>
        </p:spPr>
        <p:txBody>
          <a:bodyPr wrap="square" rtlCol="0" anchor="ctr"/>
          <a:lstStyle/>
          <a:p>
            <a:pPr marL="0" indent="0">
              <a:buNone/>
            </a:pPr>
            <a:r>
              <a:rPr lang="en-US" sz="2800" b="1" dirty="0">
                <a:solidFill>
                  <a:srgbClr val="0E2A47"/>
                </a:solidFill>
              </a:rPr>
              <a:t>Board decisions and 12-month roadmap</a:t>
            </a:r>
            <a:endParaRPr lang="en-US" sz="2800" dirty="0"/>
          </a:p>
        </p:txBody>
      </p:sp>
      <p:sp>
        <p:nvSpPr>
          <p:cNvPr id="3" name="Text 1"/>
          <p:cNvSpPr/>
          <p:nvPr/>
        </p:nvSpPr>
        <p:spPr>
          <a:xfrm>
            <a:off x="731520" y="1371600"/>
            <a:ext cx="6400800" cy="4389120"/>
          </a:xfrm>
          <a:prstGeom prst="rect">
            <a:avLst/>
          </a:prstGeom>
          <a:noFill/>
          <a:ln/>
        </p:spPr>
        <p:txBody>
          <a:bodyPr wrap="square" rtlCol="0" anchor="ctr"/>
          <a:lstStyle/>
          <a:p>
            <a:pPr marL="152400" indent="-152400">
              <a:buSzPct val="100000"/>
              <a:buChar char="•"/>
            </a:pPr>
            <a:r>
              <a:rPr lang="en-US" sz="1800" dirty="0">
                <a:solidFill>
                  <a:srgbClr val="1F2937"/>
                </a:solidFill>
              </a:rPr>
              <a:t>Approve the security policy suite and assign executive ownership.</a:t>
            </a:r>
            <a:endParaRPr lang="en-US" sz="1800" dirty="0"/>
          </a:p>
          <a:p>
            <a:pPr marL="152400" indent="-152400">
              <a:buSzPct val="100000"/>
              <a:buChar char="•"/>
            </a:pPr>
            <a:r>
              <a:rPr lang="en-US" sz="1800" dirty="0">
                <a:solidFill>
                  <a:srgbClr val="1F2937"/>
                </a:solidFill>
              </a:rPr>
              <a:t>Fund identity hardening, endpoint management, SIEM/SOC capability and resilient backups.</a:t>
            </a:r>
            <a:endParaRPr lang="en-US" sz="1800" dirty="0"/>
          </a:p>
          <a:p>
            <a:pPr marL="152400" indent="-152400">
              <a:buSzPct val="100000"/>
              <a:buChar char="•"/>
            </a:pPr>
            <a:r>
              <a:rPr lang="en-US" sz="1800" dirty="0">
                <a:solidFill>
                  <a:srgbClr val="1F2937"/>
                </a:solidFill>
              </a:rPr>
              <a:t>Adopt a quarterly risk/compliance dashboard covering UK GDPR, DSPT and incident metrics.</a:t>
            </a:r>
            <a:endParaRPr lang="en-US" sz="1800" dirty="0"/>
          </a:p>
          <a:p>
            <a:pPr marL="152400" indent="-152400">
              <a:buSzPct val="100000"/>
              <a:buChar char="•"/>
            </a:pPr>
            <a:r>
              <a:rPr lang="en-US" sz="1800" dirty="0">
                <a:solidFill>
                  <a:srgbClr val="1F2937"/>
                </a:solidFill>
              </a:rPr>
              <a:t>Run an external assurance review and annual incident simulation.</a:t>
            </a:r>
            <a:endParaRPr lang="en-US" sz="1800" dirty="0"/>
          </a:p>
        </p:txBody>
      </p:sp>
      <p:sp>
        <p:nvSpPr>
          <p:cNvPr id="4" name="Shape 2"/>
          <p:cNvSpPr/>
          <p:nvPr/>
        </p:nvSpPr>
        <p:spPr>
          <a:xfrm>
            <a:off x="7772400" y="1828800"/>
            <a:ext cx="3108960" cy="0"/>
          </a:xfrm>
          <a:prstGeom prst="line">
            <a:avLst/>
          </a:prstGeom>
          <a:noFill/>
          <a:ln w="12700">
            <a:solidFill>
              <a:srgbClr val="D1D5DB"/>
            </a:solidFill>
            <a:prstDash val="solid"/>
          </a:ln>
        </p:spPr>
        <p:txBody>
          <a:bodyPr/>
          <a:lstStyle/>
          <a:p>
            <a:endParaRPr lang="en-GB"/>
          </a:p>
        </p:txBody>
      </p:sp>
      <p:sp>
        <p:nvSpPr>
          <p:cNvPr id="5" name="Shape 3"/>
          <p:cNvSpPr/>
          <p:nvPr/>
        </p:nvSpPr>
        <p:spPr>
          <a:xfrm>
            <a:off x="7863840" y="1664208"/>
            <a:ext cx="292608" cy="292608"/>
          </a:xfrm>
          <a:prstGeom prst="ellipse">
            <a:avLst/>
          </a:prstGeom>
          <a:solidFill>
            <a:srgbClr val="0F766E"/>
          </a:solidFill>
          <a:ln w="12700">
            <a:solidFill>
              <a:srgbClr val="0F766E"/>
            </a:solidFill>
            <a:prstDash val="solid"/>
          </a:ln>
        </p:spPr>
        <p:txBody>
          <a:bodyPr/>
          <a:lstStyle/>
          <a:p>
            <a:endParaRPr lang="en-GB"/>
          </a:p>
        </p:txBody>
      </p:sp>
      <p:sp>
        <p:nvSpPr>
          <p:cNvPr id="6" name="Text 4"/>
          <p:cNvSpPr/>
          <p:nvPr/>
        </p:nvSpPr>
        <p:spPr>
          <a:xfrm>
            <a:off x="7635240" y="2103120"/>
            <a:ext cx="822960" cy="228600"/>
          </a:xfrm>
          <a:prstGeom prst="rect">
            <a:avLst/>
          </a:prstGeom>
          <a:noFill/>
          <a:ln/>
        </p:spPr>
        <p:txBody>
          <a:bodyPr wrap="square" rtlCol="0" anchor="ctr"/>
          <a:lstStyle/>
          <a:p>
            <a:pPr marL="0" indent="0" algn="ctr">
              <a:buNone/>
            </a:pPr>
            <a:r>
              <a:rPr lang="en-US" sz="1400" b="1" dirty="0">
                <a:solidFill>
                  <a:srgbClr val="000000"/>
                </a:solidFill>
              </a:rPr>
              <a:t>0–90 days</a:t>
            </a:r>
            <a:endParaRPr lang="en-US" sz="1400" dirty="0"/>
          </a:p>
        </p:txBody>
      </p:sp>
      <p:sp>
        <p:nvSpPr>
          <p:cNvPr id="7" name="Shape 5"/>
          <p:cNvSpPr/>
          <p:nvPr/>
        </p:nvSpPr>
        <p:spPr>
          <a:xfrm>
            <a:off x="8869680" y="1664208"/>
            <a:ext cx="292608" cy="292608"/>
          </a:xfrm>
          <a:prstGeom prst="ellipse">
            <a:avLst/>
          </a:prstGeom>
          <a:solidFill>
            <a:srgbClr val="0F766E"/>
          </a:solidFill>
          <a:ln w="12700">
            <a:solidFill>
              <a:srgbClr val="0F766E"/>
            </a:solidFill>
            <a:prstDash val="solid"/>
          </a:ln>
        </p:spPr>
        <p:txBody>
          <a:bodyPr/>
          <a:lstStyle/>
          <a:p>
            <a:endParaRPr lang="en-GB"/>
          </a:p>
        </p:txBody>
      </p:sp>
      <p:sp>
        <p:nvSpPr>
          <p:cNvPr id="8" name="Text 6"/>
          <p:cNvSpPr/>
          <p:nvPr/>
        </p:nvSpPr>
        <p:spPr>
          <a:xfrm>
            <a:off x="8567928" y="2103120"/>
            <a:ext cx="822960" cy="228600"/>
          </a:xfrm>
          <a:prstGeom prst="rect">
            <a:avLst/>
          </a:prstGeom>
          <a:noFill/>
          <a:ln/>
        </p:spPr>
        <p:txBody>
          <a:bodyPr wrap="square" rtlCol="0" anchor="ctr"/>
          <a:lstStyle/>
          <a:p>
            <a:pPr marL="0" indent="0" algn="ctr">
              <a:buNone/>
            </a:pPr>
            <a:r>
              <a:rPr lang="en-US" sz="1400" b="1" dirty="0">
                <a:solidFill>
                  <a:srgbClr val="000000"/>
                </a:solidFill>
              </a:rPr>
              <a:t>3–6 months</a:t>
            </a:r>
            <a:endParaRPr lang="en-US" sz="1400" dirty="0"/>
          </a:p>
        </p:txBody>
      </p:sp>
      <p:sp>
        <p:nvSpPr>
          <p:cNvPr id="9" name="Shape 7"/>
          <p:cNvSpPr/>
          <p:nvPr/>
        </p:nvSpPr>
        <p:spPr>
          <a:xfrm>
            <a:off x="9875520" y="1664208"/>
            <a:ext cx="292608" cy="292608"/>
          </a:xfrm>
          <a:prstGeom prst="ellipse">
            <a:avLst/>
          </a:prstGeom>
          <a:solidFill>
            <a:srgbClr val="0F766E"/>
          </a:solidFill>
          <a:ln w="12700">
            <a:solidFill>
              <a:srgbClr val="0F766E"/>
            </a:solidFill>
            <a:prstDash val="solid"/>
          </a:ln>
        </p:spPr>
        <p:txBody>
          <a:bodyPr/>
          <a:lstStyle/>
          <a:p>
            <a:endParaRPr lang="en-GB"/>
          </a:p>
        </p:txBody>
      </p:sp>
      <p:sp>
        <p:nvSpPr>
          <p:cNvPr id="10" name="Text 8"/>
          <p:cNvSpPr/>
          <p:nvPr/>
        </p:nvSpPr>
        <p:spPr>
          <a:xfrm>
            <a:off x="9500616" y="2103120"/>
            <a:ext cx="822960" cy="228600"/>
          </a:xfrm>
          <a:prstGeom prst="rect">
            <a:avLst/>
          </a:prstGeom>
          <a:noFill/>
          <a:ln/>
        </p:spPr>
        <p:txBody>
          <a:bodyPr wrap="square" rtlCol="0" anchor="ctr"/>
          <a:lstStyle/>
          <a:p>
            <a:pPr marL="0" indent="0" algn="ctr">
              <a:buNone/>
            </a:pPr>
            <a:r>
              <a:rPr lang="en-US" sz="1400" b="1" dirty="0">
                <a:solidFill>
                  <a:srgbClr val="000000"/>
                </a:solidFill>
              </a:rPr>
              <a:t>6–12 months</a:t>
            </a:r>
            <a:endParaRPr lang="en-US" sz="1400" dirty="0"/>
          </a:p>
        </p:txBody>
      </p:sp>
      <p:sp>
        <p:nvSpPr>
          <p:cNvPr id="11" name="Text 9"/>
          <p:cNvSpPr/>
          <p:nvPr/>
        </p:nvSpPr>
        <p:spPr>
          <a:xfrm>
            <a:off x="7315200" y="2514600"/>
            <a:ext cx="868680" cy="731520"/>
          </a:xfrm>
          <a:prstGeom prst="rect">
            <a:avLst/>
          </a:prstGeom>
          <a:noFill/>
          <a:ln/>
        </p:spPr>
        <p:txBody>
          <a:bodyPr wrap="square" rtlCol="0" anchor="ctr"/>
          <a:lstStyle/>
          <a:p>
            <a:pPr marL="0" indent="0" algn="ctr">
              <a:buNone/>
            </a:pPr>
            <a:r>
              <a:rPr lang="en-US" sz="1500" dirty="0">
                <a:solidFill>
                  <a:srgbClr val="000000"/>
                </a:solidFill>
              </a:rPr>
              <a:t>Policies, MFA, BYOD control</a:t>
            </a:r>
            <a:endParaRPr lang="en-US" sz="1500" dirty="0"/>
          </a:p>
        </p:txBody>
      </p:sp>
      <p:sp>
        <p:nvSpPr>
          <p:cNvPr id="12" name="Text 10"/>
          <p:cNvSpPr/>
          <p:nvPr/>
        </p:nvSpPr>
        <p:spPr>
          <a:xfrm>
            <a:off x="8339328" y="2514600"/>
            <a:ext cx="868680" cy="731520"/>
          </a:xfrm>
          <a:prstGeom prst="rect">
            <a:avLst/>
          </a:prstGeom>
          <a:noFill/>
          <a:ln/>
        </p:spPr>
        <p:txBody>
          <a:bodyPr wrap="square" rtlCol="0" anchor="ctr"/>
          <a:lstStyle/>
          <a:p>
            <a:pPr marL="0" indent="0" algn="ctr">
              <a:buNone/>
            </a:pPr>
            <a:r>
              <a:rPr lang="en-US" sz="1500" dirty="0">
                <a:solidFill>
                  <a:srgbClr val="000000"/>
                </a:solidFill>
              </a:rPr>
              <a:t>Backup tests, SIEM, training</a:t>
            </a:r>
            <a:endParaRPr lang="en-US" sz="1500" dirty="0"/>
          </a:p>
        </p:txBody>
      </p:sp>
      <p:sp>
        <p:nvSpPr>
          <p:cNvPr id="13" name="Text 11"/>
          <p:cNvSpPr/>
          <p:nvPr/>
        </p:nvSpPr>
        <p:spPr>
          <a:xfrm>
            <a:off x="9372600" y="2514600"/>
            <a:ext cx="1304636" cy="731520"/>
          </a:xfrm>
          <a:prstGeom prst="rect">
            <a:avLst/>
          </a:prstGeom>
          <a:noFill/>
          <a:ln/>
        </p:spPr>
        <p:txBody>
          <a:bodyPr wrap="square" rtlCol="0" anchor="ctr"/>
          <a:lstStyle/>
          <a:p>
            <a:pPr marL="0" indent="0" algn="ctr">
              <a:buNone/>
            </a:pPr>
            <a:r>
              <a:rPr lang="en-US" sz="1500" dirty="0">
                <a:solidFill>
                  <a:srgbClr val="000000"/>
                </a:solidFill>
              </a:rPr>
              <a:t>Audit, optimisation, board reporting</a:t>
            </a:r>
            <a:endParaRPr lang="en-US" sz="1500" dirty="0"/>
          </a:p>
        </p:txBody>
      </p:sp>
      <p:sp>
        <p:nvSpPr>
          <p:cNvPr id="15" name="TextBox 14">
            <a:extLst>
              <a:ext uri="{FF2B5EF4-FFF2-40B4-BE49-F238E27FC236}">
                <a16:creationId xmlns:a16="http://schemas.microsoft.com/office/drawing/2014/main" id="{5F1103DF-CA95-CE34-AD12-A1A006805D7F}"/>
              </a:ext>
            </a:extLst>
          </p:cNvPr>
          <p:cNvSpPr txBox="1"/>
          <p:nvPr/>
        </p:nvSpPr>
        <p:spPr>
          <a:xfrm flipH="1">
            <a:off x="1176712" y="5576054"/>
            <a:ext cx="10073178" cy="1200329"/>
          </a:xfrm>
          <a:prstGeom prst="rect">
            <a:avLst/>
          </a:prstGeom>
          <a:noFill/>
        </p:spPr>
        <p:txBody>
          <a:bodyPr wrap="square" rtlCol="0">
            <a:spAutoFit/>
          </a:bodyPr>
          <a:lstStyle/>
          <a:p>
            <a:r>
              <a:rPr lang="en-GB" dirty="0"/>
              <a:t>SLIDE 9  Staff Training and 90-Day Action Plan</a:t>
            </a:r>
          </a:p>
          <a:p>
            <a:r>
              <a:rPr lang="en-GB" dirty="0"/>
              <a:t>Catherine notes:</a:t>
            </a:r>
          </a:p>
          <a:p>
            <a:r>
              <a:rPr lang="en-GB" dirty="0"/>
              <a:t>Technology alone is not enough. The first 90 days should focus on the most impactful </a:t>
            </a:r>
          </a:p>
          <a:p>
            <a:r>
              <a:rPr lang="en-GB" dirty="0"/>
              <a:t>actions that reduce immediate risk.</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410E90F-1648-6B3D-7444-3DAF4027C1AB}"/>
              </a:ext>
            </a:extLst>
          </p:cNvPr>
          <p:cNvSpPr txBox="1"/>
          <p:nvPr/>
        </p:nvSpPr>
        <p:spPr>
          <a:xfrm>
            <a:off x="129310" y="73891"/>
            <a:ext cx="11693236" cy="5909310"/>
          </a:xfrm>
          <a:prstGeom prst="rect">
            <a:avLst/>
          </a:prstGeom>
          <a:noFill/>
        </p:spPr>
        <p:txBody>
          <a:bodyPr wrap="square" rtlCol="0">
            <a:spAutoFit/>
          </a:bodyPr>
          <a:lstStyle/>
          <a:p>
            <a:r>
              <a:rPr lang="en-GB" dirty="0"/>
              <a:t>References</a:t>
            </a:r>
          </a:p>
          <a:p>
            <a:r>
              <a:rPr lang="en-GB" dirty="0"/>
              <a:t>[1] A. Nelson, S. Rekhi, M. </a:t>
            </a:r>
            <a:r>
              <a:rPr lang="en-GB" dirty="0" err="1"/>
              <a:t>Souppaya</a:t>
            </a:r>
            <a:r>
              <a:rPr lang="en-GB" dirty="0"/>
              <a:t> and K. Scarfone, "Incident response recommendations and considerations for cybersecurity risk management," 2025,</a:t>
            </a:r>
          </a:p>
          <a:p>
            <a:endParaRPr lang="en-GB" dirty="0"/>
          </a:p>
          <a:p>
            <a:r>
              <a:rPr lang="en-GB" dirty="0"/>
              <a:t>[2] I. Almomani, S. Mehdawi and Y. </a:t>
            </a:r>
            <a:r>
              <a:rPr lang="en-GB" dirty="0" err="1"/>
              <a:t>Allabadi</a:t>
            </a:r>
            <a:r>
              <a:rPr lang="en-GB" dirty="0"/>
              <a:t>, "Towards Effective Cybersecurity Governance: Jordan Compliance System and Self-Assessment Tools," vol. 6, no. 2, pp.60, 2026,</a:t>
            </a:r>
          </a:p>
          <a:p>
            <a:endParaRPr lang="en-GB" dirty="0"/>
          </a:p>
          <a:p>
            <a:r>
              <a:rPr lang="en-GB" dirty="0"/>
              <a:t>[3] T. McIntosh, et al., "Ransomware reloaded: Re-examining its trend, research and mitigation in the era of data exfiltration," vol. 57, no. 1, pp.1–40, 2024,</a:t>
            </a:r>
          </a:p>
          <a:p>
            <a:endParaRPr lang="en-GB" dirty="0"/>
          </a:p>
          <a:p>
            <a:r>
              <a:rPr lang="en-GB" dirty="0"/>
              <a:t>[4] N. P. A. Plan, "National Institute of Standards and Technology (NIST),“</a:t>
            </a:r>
          </a:p>
          <a:p>
            <a:endParaRPr lang="en-GB" dirty="0"/>
          </a:p>
          <a:p>
            <a:r>
              <a:rPr lang="en-GB" dirty="0"/>
              <a:t>[5] M. Talabis and J. Martin, "Information Security Risk Assessment Toolkit: Practical Assessments through Data Collection and Data Analysis," 2012,</a:t>
            </a:r>
          </a:p>
          <a:p>
            <a:endParaRPr lang="en-GB" dirty="0"/>
          </a:p>
          <a:p>
            <a:r>
              <a:rPr lang="en-GB" dirty="0"/>
              <a:t>[6] I. N. Shu and H. Jahankhani, "The Impact of the new European General Data Protection Regulation (GDPR) on the Information Governance Toolkit in Health and Social care with special reference to Primary care in England", </a:t>
            </a:r>
            <a:r>
              <a:rPr lang="en-GB" i="1" dirty="0"/>
              <a:t>2017 Cybersecurity and </a:t>
            </a:r>
            <a:r>
              <a:rPr lang="en-GB" i="1" dirty="0" err="1"/>
              <a:t>Cyberforensics</a:t>
            </a:r>
            <a:r>
              <a:rPr lang="en-GB" i="1" dirty="0"/>
              <a:t> Conference (CCC), </a:t>
            </a:r>
            <a:r>
              <a:rPr lang="en-GB" dirty="0"/>
              <a:t>pp. 31–37.</a:t>
            </a:r>
          </a:p>
          <a:p>
            <a:endParaRPr lang="en-GB" dirty="0"/>
          </a:p>
          <a:p>
            <a:r>
              <a:rPr lang="en-GB" dirty="0"/>
              <a:t>[7] E. Nettleton and C. Willison, "Data protection: More powers for the information commissioner," vol. 17, no. 2, pp.132–137, 2010,</a:t>
            </a:r>
          </a:p>
        </p:txBody>
      </p:sp>
    </p:spTree>
    <p:extLst>
      <p:ext uri="{BB962C8B-B14F-4D97-AF65-F5344CB8AC3E}">
        <p14:creationId xmlns:p14="http://schemas.microsoft.com/office/powerpoint/2010/main" val="16748861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1196</Words>
  <Application>Microsoft Office PowerPoint</Application>
  <PresentationFormat>Widescreen</PresentationFormat>
  <Paragraphs>166</Paragraphs>
  <Slides>10</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pg-1ff2</vt:lpstr>
      <vt:lpstr>pg-1ff3</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HealthPlus Analytics: Data Security &amp; Governance Framework</dc:title>
  <dc:subject>HPA cybersecurity governance framework</dc:subject>
  <dc:creator>OpenAI</dc:creator>
  <cp:lastModifiedBy>Catherine Maria Gordon (2435425)</cp:lastModifiedBy>
  <cp:revision>2</cp:revision>
  <dcterms:created xsi:type="dcterms:W3CDTF">2026-04-21T08:08:17Z</dcterms:created>
  <dcterms:modified xsi:type="dcterms:W3CDTF">2026-05-03T23:15:46Z</dcterms:modified>
</cp:coreProperties>
</file>