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593" autoAdjust="0"/>
  </p:normalViewPr>
  <p:slideViewPr>
    <p:cSldViewPr snapToGrid="0">
      <p:cViewPr>
        <p:scale>
          <a:sx n="58" d="100"/>
          <a:sy n="58" d="100"/>
        </p:scale>
        <p:origin x="9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ADDC65-044A-4A21-A7CD-EE5EB10A3EA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6EC9F2-D511-4614-B545-57BDC7A4F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359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click on speaker for audio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6EC9F2-D511-4614-B545-57BDC7A4FD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934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621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41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407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35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091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442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264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480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176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90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1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g"/><Relationship Id="rId11" Type="http://schemas.openxmlformats.org/officeDocument/2006/relationships/image" Target="../media/image7.png"/><Relationship Id="rId5" Type="http://schemas.openxmlformats.org/officeDocument/2006/relationships/image" Target="../media/image1.jpg"/><Relationship Id="rId10" Type="http://schemas.openxmlformats.org/officeDocument/2006/relationships/image" Target="../media/image6.jp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aveourseas.com/sosf-shark-education-centre/cleaning-up-our-beaches-keeps-our-oceans-healthy/#:~:text=Thousands%20of%20marine%20animals%20worldwide" TargetMode="External"/><Relationship Id="rId2" Type="http://schemas.openxmlformats.org/officeDocument/2006/relationships/hyperlink" Target="https://blog.tentree.com/10-benefits-of-cleaning-up-your-local-beach/?fbclid=IwAR1SchM93sU42D7v4-7wL1TMaA3ah1kPdMM6Gyp3nVaKlUTSmhsKVCAs8f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as.org.uk/our-work/plastic-pollution/plastic-pollution-facts-figures/?fbclid=IwAR1skBP6rgmfe1n0JGAQlzuc02d_M8vXMA1IQdFfHhEZoDWocxxnyU-sTZI" TargetMode="External"/><Relationship Id="rId4" Type="http://schemas.openxmlformats.org/officeDocument/2006/relationships/hyperlink" Target="https://www.nrdc.org/stories/beach-pollution-101#:~:text=It%20is%20estimated%20that%20bea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A picture containing text, ground, outdoor, farm machine&#10;&#10;Description automatically generated">
            <a:extLst>
              <a:ext uri="{FF2B5EF4-FFF2-40B4-BE49-F238E27FC236}">
                <a16:creationId xmlns:a16="http://schemas.microsoft.com/office/drawing/2014/main" id="{CB00F65A-39A8-9ABE-121A-A9D2CAD48D8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91" r="-1" b="49521"/>
          <a:stretch/>
        </p:blipFill>
        <p:spPr>
          <a:xfrm>
            <a:off x="132407" y="178374"/>
            <a:ext cx="7812386" cy="3724422"/>
          </a:xfrm>
          <a:prstGeom prst="rect">
            <a:avLst/>
          </a:prstGeom>
          <a:noFill/>
        </p:spPr>
      </p:pic>
      <p:pic>
        <p:nvPicPr>
          <p:cNvPr id="11" name="Picture 10" descr="A sandy beach with a hill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B6AD30EC-BE2F-133D-5544-C768B93BE6F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22" r="1" b="50737"/>
          <a:stretch/>
        </p:blipFill>
        <p:spPr>
          <a:xfrm>
            <a:off x="8195999" y="169254"/>
            <a:ext cx="3826711" cy="2066161"/>
          </a:xfrm>
          <a:prstGeom prst="rect">
            <a:avLst/>
          </a:prstGeom>
          <a:noFill/>
        </p:spPr>
      </p:pic>
      <p:pic>
        <p:nvPicPr>
          <p:cNvPr id="15" name="Picture 14" descr="A picture containing grass, outdoor, sky, plant&#10;&#10;Description automatically generated">
            <a:extLst>
              <a:ext uri="{FF2B5EF4-FFF2-40B4-BE49-F238E27FC236}">
                <a16:creationId xmlns:a16="http://schemas.microsoft.com/office/drawing/2014/main" id="{36228469-B371-9331-AF48-2EC2E1B7545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13" r="-2" b="12176"/>
          <a:stretch/>
        </p:blipFill>
        <p:spPr>
          <a:xfrm>
            <a:off x="191087" y="4070780"/>
            <a:ext cx="3808694" cy="2624098"/>
          </a:xfrm>
          <a:prstGeom prst="rect">
            <a:avLst/>
          </a:prstGeom>
          <a:noFill/>
        </p:spPr>
      </p:pic>
      <p:pic>
        <p:nvPicPr>
          <p:cNvPr id="9" name="Picture 8" descr="A picture containing outdoor, plain&#10;&#10;Description automatically generated">
            <a:extLst>
              <a:ext uri="{FF2B5EF4-FFF2-40B4-BE49-F238E27FC236}">
                <a16:creationId xmlns:a16="http://schemas.microsoft.com/office/drawing/2014/main" id="{68E4F9C5-6917-0625-9313-86867B6F410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70" r="1" b="19300"/>
          <a:stretch/>
        </p:blipFill>
        <p:spPr>
          <a:xfrm>
            <a:off x="4185626" y="4074509"/>
            <a:ext cx="3814183" cy="2605117"/>
          </a:xfrm>
          <a:prstGeom prst="rect">
            <a:avLst/>
          </a:prstGeom>
          <a:noFill/>
        </p:spPr>
      </p:pic>
      <p:pic>
        <p:nvPicPr>
          <p:cNvPr id="6" name="Picture 5" descr="A dirt road in a field&#10;&#10;Description automatically generated with low confidence">
            <a:extLst>
              <a:ext uri="{FF2B5EF4-FFF2-40B4-BE49-F238E27FC236}">
                <a16:creationId xmlns:a16="http://schemas.microsoft.com/office/drawing/2014/main" id="{7DB532AB-E4E8-7114-1EE2-055EC74C8191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351" r="1" b="16333"/>
          <a:stretch/>
        </p:blipFill>
        <p:spPr>
          <a:xfrm>
            <a:off x="8179442" y="2391883"/>
            <a:ext cx="3826711" cy="2072296"/>
          </a:xfrm>
          <a:prstGeom prst="rect">
            <a:avLst/>
          </a:prstGeom>
          <a:noFill/>
        </p:spPr>
      </p:pic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F5624FB8-3C57-420A-AC6C-B45E4C2E29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C303B08-D12D-4A43-B815-AA68BC1A5967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12/16/2022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Footer Placeholder 6">
            <a:extLst>
              <a:ext uri="{FF2B5EF4-FFF2-40B4-BE49-F238E27FC236}">
                <a16:creationId xmlns:a16="http://schemas.microsoft.com/office/drawing/2014/main" id="{CFEE8032-6820-4AB4-83E5-5F56C2DF9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09246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</a:t>
            </a:r>
          </a:p>
        </p:txBody>
      </p:sp>
      <p:pic>
        <p:nvPicPr>
          <p:cNvPr id="19" name="Picture 18" descr="A spider on a leaf&#10;&#10;Description automatically generated with medium confidence">
            <a:extLst>
              <a:ext uri="{FF2B5EF4-FFF2-40B4-BE49-F238E27FC236}">
                <a16:creationId xmlns:a16="http://schemas.microsoft.com/office/drawing/2014/main" id="{331B348E-8680-13A7-199C-7900CC066DA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7" r="399"/>
          <a:stretch/>
        </p:blipFill>
        <p:spPr>
          <a:xfrm>
            <a:off x="8193994" y="4620643"/>
            <a:ext cx="3826711" cy="2066908"/>
          </a:xfrm>
          <a:prstGeom prst="rect">
            <a:avLst/>
          </a:prstGeom>
          <a:noFill/>
        </p:spPr>
      </p:pic>
      <p:sp>
        <p:nvSpPr>
          <p:cNvPr id="30" name="Slide Number Placeholder 8">
            <a:extLst>
              <a:ext uri="{FF2B5EF4-FFF2-40B4-BE49-F238E27FC236}">
                <a16:creationId xmlns:a16="http://schemas.microsoft.com/office/drawing/2014/main" id="{510FC30C-4163-48B6-91C2-8204851D1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F646F3F-274D-499B-ABBE-824EB4ABDC3D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421FF4D-9C65-07EC-FC30-37A0056EEF78}"/>
              </a:ext>
            </a:extLst>
          </p:cNvPr>
          <p:cNvSpPr/>
          <p:nvPr/>
        </p:nvSpPr>
        <p:spPr>
          <a:xfrm>
            <a:off x="2827283" y="178374"/>
            <a:ext cx="5654565" cy="904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F886E5D-D820-BD3D-4FB7-59BDF42A269B}"/>
              </a:ext>
            </a:extLst>
          </p:cNvPr>
          <p:cNvSpPr txBox="1"/>
          <p:nvPr/>
        </p:nvSpPr>
        <p:spPr>
          <a:xfrm>
            <a:off x="2827283" y="163122"/>
            <a:ext cx="565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 Jones 2120040                Navdeep Randhawa</a:t>
            </a:r>
          </a:p>
          <a:p>
            <a:endParaRPr lang="en-GB" dirty="0"/>
          </a:p>
          <a:p>
            <a:r>
              <a:rPr lang="en-GB" dirty="0"/>
              <a:t>Learning in the digital Era            (BMSP4007/C)</a:t>
            </a:r>
          </a:p>
        </p:txBody>
      </p:sp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7DE782-48FF-31EA-2F2D-7B622E6338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86411" y="561379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3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801"/>
    </mc:Choice>
    <mc:Fallback>
      <p:transition spd="slow" advTm="149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2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3EE2D3-13C5-9FA7-1D34-F2CECC4AC64C}"/>
              </a:ext>
            </a:extLst>
          </p:cNvPr>
          <p:cNvSpPr txBox="1"/>
          <p:nvPr/>
        </p:nvSpPr>
        <p:spPr>
          <a:xfrm>
            <a:off x="472966" y="210207"/>
            <a:ext cx="113721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10 Benefits Of Cleaning Up Your Local Beach. (2018, September 12). THE ENVIRONMENTOR. </a:t>
            </a:r>
            <a:r>
              <a:rPr lang="en-GB" b="0" i="0" u="sng" dirty="0">
                <a:solidFill>
                  <a:srgbClr val="050505"/>
                </a:solidFill>
                <a:effectLst/>
                <a:latin typeface="inherit"/>
                <a:hlinkClick r:id="rId2"/>
              </a:rPr>
              <a:t>https://blog.tentree.com/10-benefits-of-cleaning-up-your-local-beach/</a:t>
            </a:r>
            <a:endParaRPr lang="en-GB" b="0" i="0" dirty="0">
              <a:solidFill>
                <a:srgbClr val="050505"/>
              </a:solidFill>
              <a:effectLst/>
              <a:latin typeface="Segoe UI Historic" panose="020B0502040204020203" pitchFamily="34" charset="0"/>
            </a:endParaRPr>
          </a:p>
          <a:p>
            <a:endParaRPr lang="en-GB" dirty="0">
              <a:solidFill>
                <a:srgbClr val="050505"/>
              </a:solidFill>
              <a:latin typeface="Segoe UI Historic" panose="020B0502040204020203" pitchFamily="34" charset="0"/>
            </a:endParaRPr>
          </a:p>
          <a:p>
            <a:r>
              <a:rPr lang="en-GB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Haley, C. (2021, September 20). Cleaning up our beaches keeps our oceans healthy. SOSF Shark Education Centre. </a:t>
            </a:r>
            <a:r>
              <a:rPr lang="en-GB" b="0" i="0" u="sng" dirty="0">
                <a:solidFill>
                  <a:srgbClr val="050505"/>
                </a:solidFill>
                <a:effectLst/>
                <a:latin typeface="inherit"/>
                <a:hlinkClick r:id="rId3"/>
              </a:rPr>
              <a:t>https://saveourseas.com/sosf-shark-education-centre/cleaning-up-our-beaches-keeps-our-oceans-healthy/#:~:text=Thousands%20of%20marine%20animals%20worldwide</a:t>
            </a:r>
            <a:endParaRPr lang="en-GB" b="0" i="0" u="sng" dirty="0">
              <a:solidFill>
                <a:srgbClr val="050505"/>
              </a:solidFill>
              <a:effectLst/>
              <a:latin typeface="inherit"/>
            </a:endParaRPr>
          </a:p>
          <a:p>
            <a:endParaRPr lang="en-GB" u="sng" dirty="0">
              <a:solidFill>
                <a:srgbClr val="050505"/>
              </a:solidFill>
              <a:latin typeface="inherit"/>
            </a:endParaRPr>
          </a:p>
          <a:p>
            <a:r>
              <a:rPr lang="en-GB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May 28, &amp; Hu, 2020 S. (n.d.). Beach Pollution 101. NRDC. </a:t>
            </a:r>
            <a:r>
              <a:rPr lang="en-GB" b="0" i="0" u="sng" dirty="0">
                <a:solidFill>
                  <a:srgbClr val="050505"/>
                </a:solidFill>
                <a:effectLst/>
                <a:latin typeface="inherit"/>
                <a:hlinkClick r:id="rId4"/>
              </a:rPr>
              <a:t>https://www.nrdc.org/stories/beach-pollution-101#:~:text=It%20is%20estimated%20that%20beach</a:t>
            </a:r>
            <a:endParaRPr lang="en-GB" b="0" i="0" u="sng" dirty="0">
              <a:solidFill>
                <a:srgbClr val="050505"/>
              </a:solidFill>
              <a:effectLst/>
              <a:latin typeface="inherit"/>
            </a:endParaRPr>
          </a:p>
          <a:p>
            <a:endParaRPr lang="en-GB" u="sng" dirty="0">
              <a:solidFill>
                <a:srgbClr val="050505"/>
              </a:solidFill>
              <a:latin typeface="inherit"/>
            </a:endParaRPr>
          </a:p>
          <a:p>
            <a:r>
              <a:rPr lang="en-GB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Surfers Against Sewage. (2017). Plastic Pollution - Facts and Figures. Surfers against Sewage. </a:t>
            </a:r>
            <a:r>
              <a:rPr lang="en-GB" b="0" i="0" u="sng" dirty="0">
                <a:solidFill>
                  <a:srgbClr val="050505"/>
                </a:solidFill>
                <a:effectLst/>
                <a:latin typeface="inherit"/>
                <a:hlinkClick r:id="rId5"/>
              </a:rPr>
              <a:t>https://www.sas.org.uk/our-work/plastic-pollution/plastic-pollution-facts-figures/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188059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LightSeedRightStep">
      <a:dk1>
        <a:srgbClr val="000000"/>
      </a:dk1>
      <a:lt1>
        <a:srgbClr val="FFFFFF"/>
      </a:lt1>
      <a:dk2>
        <a:srgbClr val="413324"/>
      </a:dk2>
      <a:lt2>
        <a:srgbClr val="E2E7E8"/>
      </a:lt2>
      <a:accent1>
        <a:srgbClr val="D39089"/>
      </a:accent1>
      <a:accent2>
        <a:srgbClr val="C79A6B"/>
      </a:accent2>
      <a:accent3>
        <a:srgbClr val="AAA66F"/>
      </a:accent3>
      <a:accent4>
        <a:srgbClr val="91AB5F"/>
      </a:accent4>
      <a:accent5>
        <a:srgbClr val="80AE72"/>
      </a:accent5>
      <a:accent6>
        <a:srgbClr val="63B371"/>
      </a:accent6>
      <a:hlink>
        <a:srgbClr val="588C92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6" ma:contentTypeDescription="Create a new document." ma:contentTypeScope="" ma:versionID="35a661ad6dfb1bd9896277119c5ab3f5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f4fffd5524f6327637b884e1a1b0fc26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3C078A-5FFA-4F61-9F58-7AF0190159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345CB1-2EDC-4F3E-A7AE-0E3325B6D4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C7F40F-22B3-4C7A-9AFD-6C3B96E059CE}">
  <ds:schemaRefs>
    <ds:schemaRef ds:uri="http://www.w3.org/XML/1998/namespace"/>
    <ds:schemaRef ds:uri="4eb0a523-77d0-454a-93a8-50ca111d3c44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0e7fbce4-8ae7-4085-8b0a-9efa4c7cae6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176</Words>
  <Application>Microsoft Office PowerPoint</Application>
  <PresentationFormat>Widescreen</PresentationFormat>
  <Paragraphs>15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inherit</vt:lpstr>
      <vt:lpstr>Neue Haas Grotesk Text Pro</vt:lpstr>
      <vt:lpstr>Segoe UI Historic</vt:lpstr>
      <vt:lpstr>SwellVTI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</dc:creator>
  <cp:lastModifiedBy>Mark</cp:lastModifiedBy>
  <cp:revision>1</cp:revision>
  <dcterms:created xsi:type="dcterms:W3CDTF">2022-12-16T17:55:51Z</dcterms:created>
  <dcterms:modified xsi:type="dcterms:W3CDTF">2022-12-16T21:12:02Z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