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gif" ContentType="image/gi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72" r:id="rId1"/>
  </p:sldMasterIdLst>
  <p:notesMasterIdLst>
    <p:notesMasterId r:id="rId36"/>
  </p:notesMasterIdLst>
  <p:sldIdLst>
    <p:sldId id="256" r:id="rId2"/>
    <p:sldId id="276" r:id="rId3"/>
    <p:sldId id="277" r:id="rId4"/>
    <p:sldId id="282" r:id="rId5"/>
    <p:sldId id="278" r:id="rId6"/>
    <p:sldId id="283" r:id="rId7"/>
    <p:sldId id="279" r:id="rId8"/>
    <p:sldId id="280" r:id="rId9"/>
    <p:sldId id="281" r:id="rId10"/>
    <p:sldId id="257" r:id="rId11"/>
    <p:sldId id="284" r:id="rId12"/>
    <p:sldId id="258" r:id="rId13"/>
    <p:sldId id="285" r:id="rId14"/>
    <p:sldId id="259" r:id="rId15"/>
    <p:sldId id="286" r:id="rId16"/>
    <p:sldId id="260" r:id="rId17"/>
    <p:sldId id="289" r:id="rId18"/>
    <p:sldId id="290" r:id="rId19"/>
    <p:sldId id="291" r:id="rId20"/>
    <p:sldId id="261" r:id="rId21"/>
    <p:sldId id="262" r:id="rId22"/>
    <p:sldId id="263" r:id="rId23"/>
    <p:sldId id="264" r:id="rId24"/>
    <p:sldId id="287" r:id="rId25"/>
    <p:sldId id="288" r:id="rId26"/>
    <p:sldId id="265" r:id="rId27"/>
    <p:sldId id="266" r:id="rId28"/>
    <p:sldId id="267" r:id="rId29"/>
    <p:sldId id="268" r:id="rId30"/>
    <p:sldId id="269" r:id="rId31"/>
    <p:sldId id="272" r:id="rId32"/>
    <p:sldId id="273" r:id="rId33"/>
    <p:sldId id="274" r:id="rId34"/>
    <p:sldId id="275"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95" d="100"/>
          <a:sy n="195" d="100"/>
        </p:scale>
        <p:origin x="-2928" y="-11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notesMaster" Target="notesMasters/notesMaster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printerSettings" Target="printerSettings/printerSettings1.bin"/><Relationship Id="rId38" Type="http://schemas.openxmlformats.org/officeDocument/2006/relationships/presProps" Target="presProps.xml"/><Relationship Id="rId39" Type="http://schemas.openxmlformats.org/officeDocument/2006/relationships/viewProps" Target="viewProps.xml"/><Relationship Id="rId40" Type="http://schemas.openxmlformats.org/officeDocument/2006/relationships/theme" Target="theme/theme1.xml"/><Relationship Id="rId4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447A159-7991-4B67-BC0B-5DEDA334BD7D}" type="datetimeFigureOut">
              <a:rPr lang="en-GB" smtClean="0"/>
              <a:t>02/12/2014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6C639B3-82A4-41AD-B6CC-B48B3FB2C087}" type="slidenum">
              <a:rPr lang="en-GB" smtClean="0"/>
              <a:t>‹#›</a:t>
            </a:fld>
            <a:endParaRPr lang="en-GB"/>
          </a:p>
        </p:txBody>
      </p:sp>
    </p:spTree>
    <p:extLst>
      <p:ext uri="{BB962C8B-B14F-4D97-AF65-F5344CB8AC3E}">
        <p14:creationId xmlns:p14="http://schemas.microsoft.com/office/powerpoint/2010/main" val="2868463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6C639B3-82A4-41AD-B6CC-B48B3FB2C087}" type="slidenum">
              <a:rPr lang="en-GB" smtClean="0"/>
              <a:t>32</a:t>
            </a:fld>
            <a:endParaRPr lang="en-GB"/>
          </a:p>
        </p:txBody>
      </p:sp>
    </p:spTree>
    <p:extLst>
      <p:ext uri="{BB962C8B-B14F-4D97-AF65-F5344CB8AC3E}">
        <p14:creationId xmlns:p14="http://schemas.microsoft.com/office/powerpoint/2010/main" val="2549642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9144000" cy="29337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0" y="2925286"/>
            <a:ext cx="9144000" cy="1588"/>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2514600" y="2362200"/>
            <a:ext cx="4114800" cy="112776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pPr algn="ctr" defTabSz="914400" rtl="0" eaLnBrk="1" latinLnBrk="0" hangingPunct="1">
              <a:spcBef>
                <a:spcPts val="400"/>
              </a:spcBef>
              <a:buNone/>
            </a:pPr>
            <a:endParaRPr lang="en-US" sz="1800" b="1" kern="1200" cap="all" spc="0" baseline="0" smtClean="0">
              <a:solidFill>
                <a:schemeClr val="bg1"/>
              </a:solidFill>
              <a:latin typeface="+mj-lt"/>
              <a:ea typeface="+mj-ea"/>
              <a:cs typeface="Tunga" pitchFamily="2"/>
            </a:endParaRPr>
          </a:p>
        </p:txBody>
      </p:sp>
      <p:sp>
        <p:nvSpPr>
          <p:cNvPr id="3" name="Subtitle 2"/>
          <p:cNvSpPr>
            <a:spLocks noGrp="1"/>
          </p:cNvSpPr>
          <p:nvPr>
            <p:ph type="subTitle" idx="1"/>
          </p:nvPr>
        </p:nvSpPr>
        <p:spPr>
          <a:xfrm>
            <a:off x="2565400" y="3045460"/>
            <a:ext cx="4013200" cy="428625"/>
          </a:xfrm>
        </p:spPr>
        <p:txBody>
          <a:bodyPr tIns="0" anchor="t">
            <a:noAutofit/>
          </a:bodyPr>
          <a:lstStyle>
            <a:lvl1pPr marL="0" indent="0" algn="ctr">
              <a:buNone/>
              <a:defRPr sz="1600" b="0" i="0" cap="none" spc="0" baseline="0">
                <a:solidFill>
                  <a:schemeClr val="bg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2" name="Title 11"/>
          <p:cNvSpPr>
            <a:spLocks noGrp="1"/>
          </p:cNvSpPr>
          <p:nvPr>
            <p:ph type="title"/>
          </p:nvPr>
        </p:nvSpPr>
        <p:spPr>
          <a:xfrm>
            <a:off x="2565400" y="2397760"/>
            <a:ext cx="4013200" cy="599440"/>
          </a:xfrm>
          <a:noFill/>
          <a:ln>
            <a:noFill/>
          </a:ln>
        </p:spPr>
        <p:txBody>
          <a:bodyPr bIns="0" anchor="b"/>
          <a:lstStyle>
            <a:lvl1pPr>
              <a:defRPr>
                <a:effectLst>
                  <a:glow rad="88900">
                    <a:schemeClr val="tx1">
                      <a:alpha val="60000"/>
                    </a:schemeClr>
                  </a:glow>
                </a:effectLst>
              </a:defRPr>
            </a:lvl1pPr>
          </a:lstStyle>
          <a:p>
            <a:r>
              <a:rPr lang="en-US" smtClean="0"/>
              <a:t>Click to edit Master title style</a:t>
            </a:r>
            <a:endParaRPr lang="en-US" dirty="0"/>
          </a:p>
        </p:txBody>
      </p:sp>
      <p:sp>
        <p:nvSpPr>
          <p:cNvPr id="11" name="Date Placeholder 10"/>
          <p:cNvSpPr>
            <a:spLocks noGrp="1"/>
          </p:cNvSpPr>
          <p:nvPr>
            <p:ph type="dt" sz="half" idx="10"/>
          </p:nvPr>
        </p:nvSpPr>
        <p:spPr bwMode="black"/>
        <p:txBody>
          <a:bodyPr/>
          <a:lstStyle/>
          <a:p>
            <a:fld id="{D231CC57-FAF1-4881-982D-967FA4CB3377}" type="datetimeFigureOut">
              <a:rPr lang="en-GB" smtClean="0"/>
              <a:t>02/12/2014</a:t>
            </a:fld>
            <a:endParaRPr lang="en-GB"/>
          </a:p>
        </p:txBody>
      </p:sp>
      <p:sp>
        <p:nvSpPr>
          <p:cNvPr id="17" name="Slide Number Placeholder 16"/>
          <p:cNvSpPr>
            <a:spLocks noGrp="1"/>
          </p:cNvSpPr>
          <p:nvPr>
            <p:ph type="sldNum" sz="quarter" idx="11"/>
          </p:nvPr>
        </p:nvSpPr>
        <p:spPr/>
        <p:txBody>
          <a:bodyPr/>
          <a:lstStyle/>
          <a:p>
            <a:fld id="{07620EBE-B135-403E-894B-1FC41DCE92FF}" type="slidenum">
              <a:rPr lang="en-GB" smtClean="0"/>
              <a:t>‹#›</a:t>
            </a:fld>
            <a:endParaRPr lang="en-GB"/>
          </a:p>
        </p:txBody>
      </p:sp>
      <p:sp>
        <p:nvSpPr>
          <p:cNvPr id="19" name="Footer Placeholder 1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1" name="Content Placeholder 30"/>
          <p:cNvSpPr>
            <a:spLocks noGrp="1"/>
          </p:cNvSpPr>
          <p:nvPr>
            <p:ph sz="quarter" idx="13"/>
          </p:nvPr>
        </p:nvSpPr>
        <p:spPr>
          <a:xfrm>
            <a:off x="457200" y="2020824"/>
            <a:ext cx="8229600" cy="40751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Title 8"/>
          <p:cNvSpPr>
            <a:spLocks noGrp="1"/>
          </p:cNvSpPr>
          <p:nvPr>
            <p:ph type="title"/>
          </p:nvPr>
        </p:nvSpPr>
        <p:spPr/>
        <p:txBody>
          <a:bodyPr/>
          <a:lstStyle/>
          <a:p>
            <a:r>
              <a:rPr lang="en-US" smtClean="0"/>
              <a:t>Click to edit Master title style</a:t>
            </a:r>
            <a:endParaRPr lang="en-US"/>
          </a:p>
        </p:txBody>
      </p:sp>
      <p:sp>
        <p:nvSpPr>
          <p:cNvPr id="11" name="Date Placeholder 10"/>
          <p:cNvSpPr>
            <a:spLocks noGrp="1"/>
          </p:cNvSpPr>
          <p:nvPr>
            <p:ph type="dt" sz="half" idx="14"/>
          </p:nvPr>
        </p:nvSpPr>
        <p:spPr/>
        <p:txBody>
          <a:bodyPr/>
          <a:lstStyle/>
          <a:p>
            <a:fld id="{D231CC57-FAF1-4881-982D-967FA4CB3377}" type="datetimeFigureOut">
              <a:rPr lang="en-GB" smtClean="0"/>
              <a:t>02/12/2014</a:t>
            </a:fld>
            <a:endParaRPr lang="en-GB"/>
          </a:p>
        </p:txBody>
      </p:sp>
      <p:sp>
        <p:nvSpPr>
          <p:cNvPr id="12" name="Slide Number Placeholder 11"/>
          <p:cNvSpPr>
            <a:spLocks noGrp="1"/>
          </p:cNvSpPr>
          <p:nvPr>
            <p:ph type="sldNum" sz="quarter" idx="15"/>
          </p:nvPr>
        </p:nvSpPr>
        <p:spPr/>
        <p:txBody>
          <a:bodyPr/>
          <a:lstStyle/>
          <a:p>
            <a:fld id="{07620EBE-B135-403E-894B-1FC41DCE92FF}" type="slidenum">
              <a:rPr lang="en-GB" smtClean="0"/>
              <a:t>‹#›</a:t>
            </a:fld>
            <a:endParaRPr lang="en-GB"/>
          </a:p>
        </p:txBody>
      </p:sp>
      <p:sp>
        <p:nvSpPr>
          <p:cNvPr id="13" name="Footer Placeholder 12"/>
          <p:cNvSpPr>
            <a:spLocks noGrp="1"/>
          </p:cNvSpPr>
          <p:nvPr>
            <p:ph type="ftr" sz="quarter" idx="16"/>
          </p:nvPr>
        </p:nvSpPr>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8" name="Rectangle 7"/>
          <p:cNvSpPr/>
          <p:nvPr/>
        </p:nvSpPr>
        <p:spPr>
          <a:xfrm>
            <a:off x="0" y="3922776"/>
            <a:ext cx="9144000" cy="29352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p:cNvCxnSpPr/>
          <p:nvPr/>
        </p:nvCxnSpPr>
        <p:spPr>
          <a:xfrm>
            <a:off x="0" y="3921760"/>
            <a:ext cx="9144000" cy="1588"/>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2514600" y="3368040"/>
            <a:ext cx="4114800" cy="112776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pPr algn="ctr" defTabSz="914400" rtl="0" eaLnBrk="1" latinLnBrk="0" hangingPunct="1">
              <a:spcBef>
                <a:spcPts val="400"/>
              </a:spcBef>
              <a:buNone/>
            </a:pPr>
            <a:endParaRPr lang="en-US" sz="1800" b="1" kern="1200" cap="all" spc="0" baseline="0" smtClean="0">
              <a:solidFill>
                <a:schemeClr val="bg1"/>
              </a:solidFill>
              <a:latin typeface="+mj-lt"/>
              <a:ea typeface="+mj-ea"/>
              <a:cs typeface="Tunga" pitchFamily="2"/>
            </a:endParaRPr>
          </a:p>
        </p:txBody>
      </p:sp>
      <p:sp>
        <p:nvSpPr>
          <p:cNvPr id="9" name="Title Placeholder 1"/>
          <p:cNvSpPr>
            <a:spLocks noGrp="1"/>
          </p:cNvSpPr>
          <p:nvPr>
            <p:ph type="title"/>
          </p:nvPr>
        </p:nvSpPr>
        <p:spPr bwMode="black">
          <a:xfrm>
            <a:off x="2529052" y="3367246"/>
            <a:ext cx="4085897" cy="706821"/>
          </a:xfrm>
          <a:prstGeom prst="rect">
            <a:avLst/>
          </a:prstGeom>
          <a:noFill/>
          <a:ln w="98425" cmpd="thinThick">
            <a:noFill/>
            <a:miter lim="800000"/>
          </a:ln>
        </p:spPr>
        <p:txBody>
          <a:bodyPr vert="horz" lIns="91440" tIns="45720" rIns="91440" bIns="0" rtlCol="0" anchor="b" anchorCtr="0">
            <a:normAutofit/>
          </a:bodyPr>
          <a:lstStyle>
            <a:lvl1pPr>
              <a:defRPr kumimoji="0" lang="en-US" sz="1800" b="1" i="0" u="none" strike="noStrike" kern="1200" cap="all" spc="0" normalizeH="0" baseline="0" noProof="0" dirty="0" smtClean="0">
                <a:ln>
                  <a:noFill/>
                </a:ln>
                <a:solidFill>
                  <a:schemeClr val="bg1"/>
                </a:solidFill>
                <a:effectLst/>
                <a:uLnTx/>
                <a:uFillTx/>
                <a:latin typeface="+mj-lt"/>
                <a:ea typeface="+mj-ea"/>
                <a:cs typeface="Tunga" pitchFamily="2"/>
              </a:defRPr>
            </a:lvl1pPr>
          </a:lstStyle>
          <a:p>
            <a:r>
              <a:rPr lang="en-US" smtClean="0"/>
              <a:t>Click to edit Master title style</a:t>
            </a:r>
            <a:endParaRPr lang="en-US" dirty="0"/>
          </a:p>
        </p:txBody>
      </p:sp>
      <p:sp>
        <p:nvSpPr>
          <p:cNvPr id="10" name="Subtitle 2"/>
          <p:cNvSpPr>
            <a:spLocks noGrp="1"/>
          </p:cNvSpPr>
          <p:nvPr>
            <p:ph type="subTitle" idx="1"/>
          </p:nvPr>
        </p:nvSpPr>
        <p:spPr bwMode="black">
          <a:xfrm>
            <a:off x="2518542" y="4084577"/>
            <a:ext cx="4106917" cy="397094"/>
          </a:xfrm>
        </p:spPr>
        <p:txBody>
          <a:bodyPr tIns="0" anchor="t" anchorCtr="0">
            <a:normAutofit/>
          </a:bodyPr>
          <a:lstStyle>
            <a:lvl1pPr marL="0" indent="0" algn="ctr">
              <a:buNone/>
              <a:defRPr kumimoji="0" lang="en-US" sz="1600" b="0" i="0" u="none" strike="noStrike" kern="1200" cap="none" spc="0" normalizeH="0" baseline="0" noProof="0" dirty="0">
                <a:ln>
                  <a:noFill/>
                </a:ln>
                <a:solidFill>
                  <a:schemeClr val="bg1"/>
                </a:solidFill>
                <a:effectLst/>
                <a:uLnTx/>
                <a:uFillTx/>
                <a:latin typeface="+mn-lt"/>
                <a:ea typeface="+mn-ea"/>
                <a:cs typeface="Tahoma"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3" name="Date Placeholder 12"/>
          <p:cNvSpPr>
            <a:spLocks noGrp="1"/>
          </p:cNvSpPr>
          <p:nvPr>
            <p:ph type="dt" sz="half" idx="10"/>
          </p:nvPr>
        </p:nvSpPr>
        <p:spPr/>
        <p:txBody>
          <a:bodyPr/>
          <a:lstStyle/>
          <a:p>
            <a:fld id="{D231CC57-FAF1-4881-982D-967FA4CB3377}" type="datetimeFigureOut">
              <a:rPr lang="en-GB" smtClean="0"/>
              <a:t>02/12/2014</a:t>
            </a:fld>
            <a:endParaRPr lang="en-GB"/>
          </a:p>
        </p:txBody>
      </p:sp>
      <p:sp>
        <p:nvSpPr>
          <p:cNvPr id="14" name="Slide Number Placeholder 13"/>
          <p:cNvSpPr>
            <a:spLocks noGrp="1"/>
          </p:cNvSpPr>
          <p:nvPr>
            <p:ph type="sldNum" sz="quarter" idx="11"/>
          </p:nvPr>
        </p:nvSpPr>
        <p:spPr/>
        <p:txBody>
          <a:bodyPr/>
          <a:lstStyle/>
          <a:p>
            <a:fld id="{07620EBE-B135-403E-894B-1FC41DCE92FF}" type="slidenum">
              <a:rPr lang="en-GB" smtClean="0"/>
              <a:t>‹#›</a:t>
            </a:fld>
            <a:endParaRPr lang="en-GB"/>
          </a:p>
        </p:txBody>
      </p:sp>
      <p:sp>
        <p:nvSpPr>
          <p:cNvPr id="15" name="Footer Placeholder 14"/>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Content Placeholder 30"/>
          <p:cNvSpPr>
            <a:spLocks noGrp="1"/>
          </p:cNvSpPr>
          <p:nvPr>
            <p:ph sz="quarter" idx="13"/>
          </p:nvPr>
        </p:nvSpPr>
        <p:spPr>
          <a:xfrm>
            <a:off x="457201" y="2020824"/>
            <a:ext cx="4023360" cy="40050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30"/>
          <p:cNvSpPr>
            <a:spLocks noGrp="1"/>
          </p:cNvSpPr>
          <p:nvPr>
            <p:ph sz="quarter" idx="14"/>
          </p:nvPr>
        </p:nvSpPr>
        <p:spPr>
          <a:xfrm>
            <a:off x="4663440" y="2020824"/>
            <a:ext cx="4023360" cy="40050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Date Placeholder 8"/>
          <p:cNvSpPr>
            <a:spLocks noGrp="1"/>
          </p:cNvSpPr>
          <p:nvPr>
            <p:ph type="dt" sz="half" idx="15"/>
          </p:nvPr>
        </p:nvSpPr>
        <p:spPr/>
        <p:txBody>
          <a:bodyPr/>
          <a:lstStyle/>
          <a:p>
            <a:fld id="{D231CC57-FAF1-4881-982D-967FA4CB3377}" type="datetimeFigureOut">
              <a:rPr lang="en-GB" smtClean="0"/>
              <a:t>02/12/2014</a:t>
            </a:fld>
            <a:endParaRPr lang="en-GB"/>
          </a:p>
        </p:txBody>
      </p:sp>
      <p:sp>
        <p:nvSpPr>
          <p:cNvPr id="12" name="Slide Number Placeholder 11"/>
          <p:cNvSpPr>
            <a:spLocks noGrp="1"/>
          </p:cNvSpPr>
          <p:nvPr>
            <p:ph type="sldNum" sz="quarter" idx="16"/>
          </p:nvPr>
        </p:nvSpPr>
        <p:spPr/>
        <p:txBody>
          <a:bodyPr/>
          <a:lstStyle/>
          <a:p>
            <a:fld id="{07620EBE-B135-403E-894B-1FC41DCE92FF}" type="slidenum">
              <a:rPr lang="en-GB" smtClean="0"/>
              <a:t>‹#›</a:t>
            </a:fld>
            <a:endParaRPr lang="en-GB"/>
          </a:p>
        </p:txBody>
      </p:sp>
      <p:sp>
        <p:nvSpPr>
          <p:cNvPr id="13" name="Footer Placeholder 12"/>
          <p:cNvSpPr>
            <a:spLocks noGrp="1"/>
          </p:cNvSpPr>
          <p:nvPr>
            <p:ph type="ftr" sz="quarter" idx="17"/>
          </p:nvPr>
        </p:nvSpPr>
        <p:spPr/>
        <p:txBody>
          <a:bodyPr/>
          <a:lstStyle/>
          <a:p>
            <a:endParaRPr lang="en-GB"/>
          </a:p>
        </p:txBody>
      </p:sp>
      <p:sp>
        <p:nvSpPr>
          <p:cNvPr id="16" name="Title 15"/>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3" name="Content Placeholder 30"/>
          <p:cNvSpPr>
            <a:spLocks noGrp="1"/>
          </p:cNvSpPr>
          <p:nvPr>
            <p:ph sz="quarter" idx="13"/>
          </p:nvPr>
        </p:nvSpPr>
        <p:spPr>
          <a:xfrm>
            <a:off x="457201" y="2819400"/>
            <a:ext cx="4023360" cy="320954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4" name="Content Placeholder 30"/>
          <p:cNvSpPr>
            <a:spLocks noGrp="1"/>
          </p:cNvSpPr>
          <p:nvPr>
            <p:ph sz="quarter" idx="14"/>
          </p:nvPr>
        </p:nvSpPr>
        <p:spPr>
          <a:xfrm>
            <a:off x="4663440" y="2816352"/>
            <a:ext cx="4023360" cy="320954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0" name="Text Placeholder 3"/>
          <p:cNvSpPr>
            <a:spLocks noGrp="1"/>
          </p:cNvSpPr>
          <p:nvPr>
            <p:ph type="body" sz="half" idx="2"/>
          </p:nvPr>
        </p:nvSpPr>
        <p:spPr>
          <a:xfrm>
            <a:off x="457200" y="2020824"/>
            <a:ext cx="4023360" cy="704088"/>
          </a:xfrm>
          <a:noFill/>
          <a:ln w="98425" cmpd="thinThick">
            <a:no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1" kern="1200" cap="none" spc="200" baseline="0" smtClean="0">
                <a:solidFill>
                  <a:schemeClr val="tx1"/>
                </a:solidFill>
                <a:latin typeface="+mj-lt"/>
                <a:ea typeface="+mj-ea"/>
                <a:cs typeface="Tunga" pitchFamily="2"/>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1" name="Text Placeholder 3"/>
          <p:cNvSpPr>
            <a:spLocks noGrp="1"/>
          </p:cNvSpPr>
          <p:nvPr>
            <p:ph type="body" sz="half" idx="15"/>
          </p:nvPr>
        </p:nvSpPr>
        <p:spPr>
          <a:xfrm>
            <a:off x="4663440" y="2020824"/>
            <a:ext cx="4023360" cy="704088"/>
          </a:xfrm>
          <a:noFill/>
          <a:ln w="98425" cmpd="thinThick">
            <a:no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1" i="0" kern="1200" cap="none" spc="200" baseline="0" dirty="0" smtClean="0">
                <a:solidFill>
                  <a:schemeClr val="tx1"/>
                </a:solidFill>
                <a:latin typeface="+mj-lt"/>
                <a:ea typeface="+mj-ea"/>
                <a:cs typeface="Tunga" pitchFamily="2"/>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lnSpc>
                <a:spcPct val="110000"/>
              </a:lnSpc>
              <a:spcBef>
                <a:spcPts val="400"/>
              </a:spcBef>
              <a:spcAft>
                <a:spcPts val="0"/>
              </a:spcAft>
              <a:buClr>
                <a:schemeClr val="accent1"/>
              </a:buClr>
              <a:buFontTx/>
              <a:buNone/>
            </a:pPr>
            <a:r>
              <a:rPr lang="en-US" smtClean="0"/>
              <a:t>Click to edit Master text styles</a:t>
            </a:r>
          </a:p>
        </p:txBody>
      </p:sp>
      <p:sp>
        <p:nvSpPr>
          <p:cNvPr id="11" name="Date Placeholder 10"/>
          <p:cNvSpPr>
            <a:spLocks noGrp="1"/>
          </p:cNvSpPr>
          <p:nvPr>
            <p:ph type="dt" sz="half" idx="16"/>
          </p:nvPr>
        </p:nvSpPr>
        <p:spPr/>
        <p:txBody>
          <a:bodyPr/>
          <a:lstStyle/>
          <a:p>
            <a:fld id="{D231CC57-FAF1-4881-982D-967FA4CB3377}" type="datetimeFigureOut">
              <a:rPr lang="en-GB" smtClean="0"/>
              <a:t>02/12/2014</a:t>
            </a:fld>
            <a:endParaRPr lang="en-GB"/>
          </a:p>
        </p:txBody>
      </p:sp>
      <p:sp>
        <p:nvSpPr>
          <p:cNvPr id="12" name="Slide Number Placeholder 11"/>
          <p:cNvSpPr>
            <a:spLocks noGrp="1"/>
          </p:cNvSpPr>
          <p:nvPr>
            <p:ph type="sldNum" sz="quarter" idx="17"/>
          </p:nvPr>
        </p:nvSpPr>
        <p:spPr/>
        <p:txBody>
          <a:bodyPr/>
          <a:lstStyle/>
          <a:p>
            <a:fld id="{07620EBE-B135-403E-894B-1FC41DCE92FF}" type="slidenum">
              <a:rPr lang="en-GB" smtClean="0"/>
              <a:t>‹#›</a:t>
            </a:fld>
            <a:endParaRPr lang="en-GB"/>
          </a:p>
        </p:txBody>
      </p:sp>
      <p:sp>
        <p:nvSpPr>
          <p:cNvPr id="13" name="Footer Placeholder 12"/>
          <p:cNvSpPr>
            <a:spLocks noGrp="1"/>
          </p:cNvSpPr>
          <p:nvPr>
            <p:ph type="ftr" sz="quarter" idx="18"/>
          </p:nvPr>
        </p:nvSpPr>
        <p:spPr/>
        <p:txBody>
          <a:bodyPr/>
          <a:lstStyle/>
          <a:p>
            <a:endParaRPr lang="en-GB"/>
          </a:p>
        </p:txBody>
      </p:sp>
      <p:sp>
        <p:nvSpPr>
          <p:cNvPr id="18" name="Title 1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smtClean="0"/>
              <a:t>Click to edit Master title style</a:t>
            </a:r>
            <a:endParaRPr lang="en-US"/>
          </a:p>
        </p:txBody>
      </p:sp>
      <p:sp>
        <p:nvSpPr>
          <p:cNvPr id="15" name="Date Placeholder 14"/>
          <p:cNvSpPr>
            <a:spLocks noGrp="1"/>
          </p:cNvSpPr>
          <p:nvPr>
            <p:ph type="dt" sz="half" idx="10"/>
          </p:nvPr>
        </p:nvSpPr>
        <p:spPr/>
        <p:txBody>
          <a:bodyPr/>
          <a:lstStyle/>
          <a:p>
            <a:fld id="{D231CC57-FAF1-4881-982D-967FA4CB3377}" type="datetimeFigureOut">
              <a:rPr lang="en-GB" smtClean="0"/>
              <a:t>02/12/2014</a:t>
            </a:fld>
            <a:endParaRPr lang="en-GB"/>
          </a:p>
        </p:txBody>
      </p:sp>
      <p:sp>
        <p:nvSpPr>
          <p:cNvPr id="16" name="Slide Number Placeholder 15"/>
          <p:cNvSpPr>
            <a:spLocks noGrp="1"/>
          </p:cNvSpPr>
          <p:nvPr>
            <p:ph type="sldNum" sz="quarter" idx="11"/>
          </p:nvPr>
        </p:nvSpPr>
        <p:spPr/>
        <p:txBody>
          <a:bodyPr/>
          <a:lstStyle/>
          <a:p>
            <a:fld id="{07620EBE-B135-403E-894B-1FC41DCE92FF}"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D231CC57-FAF1-4881-982D-967FA4CB3377}" type="datetimeFigureOut">
              <a:rPr lang="en-GB" smtClean="0"/>
              <a:t>02/12/2014</a:t>
            </a:fld>
            <a:endParaRPr lang="en-GB"/>
          </a:p>
        </p:txBody>
      </p:sp>
      <p:sp>
        <p:nvSpPr>
          <p:cNvPr id="8" name="Slide Number Placeholder 7"/>
          <p:cNvSpPr>
            <a:spLocks noGrp="1"/>
          </p:cNvSpPr>
          <p:nvPr>
            <p:ph type="sldNum" sz="quarter" idx="11"/>
          </p:nvPr>
        </p:nvSpPr>
        <p:spPr/>
        <p:txBody>
          <a:bodyPr/>
          <a:lstStyle/>
          <a:p>
            <a:fld id="{07620EBE-B135-403E-894B-1FC41DCE92FF}"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4" name="Content Placeholder 30"/>
          <p:cNvSpPr>
            <a:spLocks noGrp="1"/>
          </p:cNvSpPr>
          <p:nvPr>
            <p:ph sz="quarter" idx="14"/>
          </p:nvPr>
        </p:nvSpPr>
        <p:spPr>
          <a:xfrm>
            <a:off x="1485900" y="1914525"/>
            <a:ext cx="6172200" cy="351091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3"/>
          <p:cNvSpPr>
            <a:spLocks noGrp="1"/>
          </p:cNvSpPr>
          <p:nvPr>
            <p:ph type="body" sz="half" idx="2"/>
          </p:nvPr>
        </p:nvSpPr>
        <p:spPr>
          <a:xfrm>
            <a:off x="1737360" y="5513832"/>
            <a:ext cx="5669280" cy="548640"/>
          </a:xfrm>
        </p:spPr>
        <p:txBody>
          <a:bodyPr vert="horz" lIns="91440" tIns="0" rIns="91440" bIns="45720" rtlCol="0" anchor="ctr">
            <a:normAutofit/>
          </a:bodyPr>
          <a:lstStyle>
            <a:lvl1pPr marL="0" indent="0" algn="ctr" defTabSz="914400" rtl="0" eaLnBrk="1" latinLnBrk="0" hangingPunct="1">
              <a:lnSpc>
                <a:spcPct val="100000"/>
              </a:lnSpc>
              <a:spcBef>
                <a:spcPts val="0"/>
              </a:spcBef>
              <a:buClr>
                <a:schemeClr val="accent1"/>
              </a:buClr>
              <a:buFont typeface="Arial" pitchFamily="34" charset="0"/>
              <a:buNone/>
              <a:defRPr lang="en-US" sz="1400" b="0" i="0" kern="1200" cap="none" spc="0" baseline="0" smtClean="0">
                <a:solidFill>
                  <a:schemeClr val="tx1"/>
                </a:solidFill>
                <a:latin typeface="+mn-lt"/>
                <a:ea typeface="+mn-ea"/>
                <a:cs typeface="Tahoma"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3" name="Title 12"/>
          <p:cNvSpPr>
            <a:spLocks noGrp="1"/>
          </p:cNvSpPr>
          <p:nvPr>
            <p:ph type="title"/>
          </p:nvPr>
        </p:nvSpPr>
        <p:spPr/>
        <p:txBody>
          <a:bodyPr/>
          <a:lstStyle/>
          <a:p>
            <a:r>
              <a:rPr lang="en-US" smtClean="0"/>
              <a:t>Click to edit Master title style</a:t>
            </a:r>
            <a:endParaRPr lang="en-US"/>
          </a:p>
        </p:txBody>
      </p:sp>
      <p:sp>
        <p:nvSpPr>
          <p:cNvPr id="16" name="Date Placeholder 15"/>
          <p:cNvSpPr>
            <a:spLocks noGrp="1"/>
          </p:cNvSpPr>
          <p:nvPr>
            <p:ph type="dt" sz="half" idx="15"/>
          </p:nvPr>
        </p:nvSpPr>
        <p:spPr/>
        <p:txBody>
          <a:bodyPr/>
          <a:lstStyle/>
          <a:p>
            <a:fld id="{D231CC57-FAF1-4881-982D-967FA4CB3377}" type="datetimeFigureOut">
              <a:rPr lang="en-GB" smtClean="0"/>
              <a:t>02/12/2014</a:t>
            </a:fld>
            <a:endParaRPr lang="en-GB"/>
          </a:p>
        </p:txBody>
      </p:sp>
      <p:sp>
        <p:nvSpPr>
          <p:cNvPr id="19" name="Slide Number Placeholder 18"/>
          <p:cNvSpPr>
            <a:spLocks noGrp="1"/>
          </p:cNvSpPr>
          <p:nvPr>
            <p:ph type="sldNum" sz="quarter" idx="16"/>
          </p:nvPr>
        </p:nvSpPr>
        <p:spPr/>
        <p:txBody>
          <a:bodyPr/>
          <a:lstStyle/>
          <a:p>
            <a:fld id="{07620EBE-B135-403E-894B-1FC41DCE92FF}" type="slidenum">
              <a:rPr lang="en-GB" smtClean="0"/>
              <a:t>‹#›</a:t>
            </a:fld>
            <a:endParaRPr lang="en-GB"/>
          </a:p>
        </p:txBody>
      </p:sp>
      <p:sp>
        <p:nvSpPr>
          <p:cNvPr id="23" name="Footer Placeholder 22"/>
          <p:cNvSpPr>
            <a:spLocks noGrp="1"/>
          </p:cNvSpPr>
          <p:nvPr>
            <p:ph type="ftr" sz="quarter" idx="17"/>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1852209" y="2026918"/>
            <a:ext cx="5439582" cy="3263750"/>
          </a:xfrm>
          <a:solidFill>
            <a:schemeClr val="tx1"/>
          </a:solidFill>
          <a:ln w="69850" cmpd="dbl">
            <a:solidFill>
              <a:schemeClr val="tx1"/>
            </a:solid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0" kern="1200" cap="none" spc="0" baseline="0" dirty="0">
                <a:solidFill>
                  <a:schemeClr val="bg1"/>
                </a:solidFill>
                <a:latin typeface="+mj-lt"/>
                <a:ea typeface="+mj-ea"/>
                <a:cs typeface="Tunga" pitchFamily="2"/>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5" name="Text Placeholder 24"/>
          <p:cNvSpPr>
            <a:spLocks noGrp="1"/>
          </p:cNvSpPr>
          <p:nvPr>
            <p:ph type="body" sz="quarter" idx="13"/>
          </p:nvPr>
        </p:nvSpPr>
        <p:spPr>
          <a:xfrm>
            <a:off x="1737360" y="5516880"/>
            <a:ext cx="5669280" cy="548640"/>
          </a:xfrm>
        </p:spPr>
        <p:txBody>
          <a:bodyPr vert="horz" lIns="91440" tIns="0" rIns="91440" bIns="0" rtlCol="0" anchor="ctr" anchorCtr="0">
            <a:normAutofit/>
          </a:bodyPr>
          <a:lstStyle>
            <a:lvl1pPr marL="0" indent="0">
              <a:spcBef>
                <a:spcPts val="0"/>
              </a:spcBef>
              <a:buNone/>
              <a:defRPr lang="en-US" sz="1400" b="0" i="0" kern="1200" cap="none" spc="30" baseline="0" smtClean="0">
                <a:solidFill>
                  <a:schemeClr val="tx2"/>
                </a:solidFill>
                <a:latin typeface="+mn-lt"/>
                <a:ea typeface="+mn-ea"/>
                <a:cs typeface="Tahoma" pitchFamily="34" charset="0"/>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marL="0" lvl="0" indent="0" algn="ctr" defTabSz="914400" rtl="0" eaLnBrk="1" latinLnBrk="0" hangingPunct="1">
              <a:spcBef>
                <a:spcPts val="600"/>
              </a:spcBef>
              <a:spcAft>
                <a:spcPts val="0"/>
              </a:spcAft>
              <a:buClr>
                <a:schemeClr val="accent1"/>
              </a:buClr>
              <a:buFont typeface="Arial" pitchFamily="34" charset="0"/>
              <a:buNone/>
            </a:pPr>
            <a:r>
              <a:rPr lang="en-US" smtClean="0"/>
              <a:t>Click to edit Master text styles</a:t>
            </a:r>
          </a:p>
        </p:txBody>
      </p:sp>
      <p:sp>
        <p:nvSpPr>
          <p:cNvPr id="12" name="Title 11"/>
          <p:cNvSpPr>
            <a:spLocks noGrp="1"/>
          </p:cNvSpPr>
          <p:nvPr>
            <p:ph type="title"/>
          </p:nvPr>
        </p:nvSpPr>
        <p:spPr>
          <a:xfrm>
            <a:off x="2514600" y="975360"/>
            <a:ext cx="4114800" cy="701040"/>
          </a:xfrm>
        </p:spPr>
        <p:txBody>
          <a:bodyPr/>
          <a:lstStyle/>
          <a:p>
            <a:r>
              <a:rPr lang="en-US" smtClean="0"/>
              <a:t>Click to edit Master title style</a:t>
            </a:r>
            <a:endParaRPr lang="en-US"/>
          </a:p>
        </p:txBody>
      </p:sp>
      <p:sp>
        <p:nvSpPr>
          <p:cNvPr id="13" name="Date Placeholder 12"/>
          <p:cNvSpPr>
            <a:spLocks noGrp="1"/>
          </p:cNvSpPr>
          <p:nvPr>
            <p:ph type="dt" sz="half" idx="14"/>
          </p:nvPr>
        </p:nvSpPr>
        <p:spPr>
          <a:xfrm>
            <a:off x="2981325" y="273180"/>
            <a:ext cx="3181350" cy="292100"/>
          </a:xfrm>
        </p:spPr>
        <p:txBody>
          <a:bodyPr/>
          <a:lstStyle/>
          <a:p>
            <a:fld id="{D231CC57-FAF1-4881-982D-967FA4CB3377}" type="datetimeFigureOut">
              <a:rPr lang="en-GB" smtClean="0"/>
              <a:t>02/12/2014</a:t>
            </a:fld>
            <a:endParaRPr lang="en-GB"/>
          </a:p>
        </p:txBody>
      </p:sp>
      <p:sp>
        <p:nvSpPr>
          <p:cNvPr id="14" name="Slide Number Placeholder 13"/>
          <p:cNvSpPr>
            <a:spLocks noGrp="1"/>
          </p:cNvSpPr>
          <p:nvPr>
            <p:ph type="sldNum" sz="quarter" idx="15"/>
          </p:nvPr>
        </p:nvSpPr>
        <p:spPr>
          <a:xfrm>
            <a:off x="4038600" y="6172200"/>
            <a:ext cx="1066800" cy="304800"/>
          </a:xfrm>
        </p:spPr>
        <p:txBody>
          <a:bodyPr/>
          <a:lstStyle/>
          <a:p>
            <a:fld id="{07620EBE-B135-403E-894B-1FC41DCE92FF}" type="slidenum">
              <a:rPr lang="en-GB" smtClean="0"/>
              <a:t>‹#›</a:t>
            </a:fld>
            <a:endParaRPr lang="en-GB"/>
          </a:p>
        </p:txBody>
      </p:sp>
      <p:sp>
        <p:nvSpPr>
          <p:cNvPr id="15" name="Footer Placeholder 14"/>
          <p:cNvSpPr>
            <a:spLocks noGrp="1"/>
          </p:cNvSpPr>
          <p:nvPr>
            <p:ph type="ftr" sz="quarter" idx="16"/>
          </p:nvPr>
        </p:nvSpPr>
        <p:spPr>
          <a:xfrm>
            <a:off x="1447800" y="6486525"/>
            <a:ext cx="6248400" cy="29210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231CC57-FAF1-4881-982D-967FA4CB3377}" type="datetimeFigureOut">
              <a:rPr lang="en-GB" smtClean="0"/>
              <a:t>02/12/2014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620EBE-B135-403E-894B-1FC41DCE92F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cxnSp>
        <p:nvCxnSpPr>
          <p:cNvPr id="9" name="Straight Connector 8"/>
          <p:cNvCxnSpPr/>
          <p:nvPr/>
        </p:nvCxnSpPr>
        <p:spPr>
          <a:xfrm rot="5400000">
            <a:off x="4267200" y="3429000"/>
            <a:ext cx="6858000" cy="1588"/>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bwMode="hidden">
          <a:xfrm>
            <a:off x="0" y="1"/>
            <a:ext cx="76962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Vertical Text Placeholder 2"/>
          <p:cNvSpPr>
            <a:spLocks noGrp="1"/>
          </p:cNvSpPr>
          <p:nvPr>
            <p:ph type="body" orient="vert" idx="1"/>
          </p:nvPr>
        </p:nvSpPr>
        <p:spPr>
          <a:xfrm>
            <a:off x="457200" y="914401"/>
            <a:ext cx="6629400" cy="5029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231CC57-FAF1-4881-982D-967FA4CB3377}" type="datetimeFigureOut">
              <a:rPr lang="en-GB" smtClean="0"/>
              <a:t>02/12/2014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620EBE-B135-403E-894B-1FC41DCE92FF}" type="slidenum">
              <a:rPr lang="en-GB" smtClean="0"/>
              <a:t>‹#›</a:t>
            </a:fld>
            <a:endParaRPr lang="en-GB"/>
          </a:p>
        </p:txBody>
      </p:sp>
      <p:sp>
        <p:nvSpPr>
          <p:cNvPr id="2" name="Vertical Title 1"/>
          <p:cNvSpPr>
            <a:spLocks noGrp="1"/>
          </p:cNvSpPr>
          <p:nvPr>
            <p:ph type="title" orient="vert"/>
          </p:nvPr>
        </p:nvSpPr>
        <p:spPr>
          <a:xfrm>
            <a:off x="7239000" y="914401"/>
            <a:ext cx="926980" cy="5029200"/>
          </a:xfrm>
        </p:spPr>
        <p:txBody>
          <a:bodyPr vert="eaVert"/>
          <a:lstStyle/>
          <a:p>
            <a:r>
              <a:rPr lang="en-US" smtClean="0"/>
              <a:t>Click to edit Master title style</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8" name="Rectangle 7"/>
          <p:cNvSpPr/>
          <p:nvPr/>
        </p:nvSpPr>
        <p:spPr bwMode="hidden">
          <a:xfrm>
            <a:off x="0" y="1335973"/>
            <a:ext cx="9144000" cy="55220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2019301"/>
            <a:ext cx="8229600" cy="411734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981325" y="273180"/>
            <a:ext cx="3181350" cy="292100"/>
          </a:xfrm>
          <a:prstGeom prst="rect">
            <a:avLst/>
          </a:prstGeom>
        </p:spPr>
        <p:txBody>
          <a:bodyPr vert="horz" lIns="91440" tIns="45720" rIns="91440" bIns="45720" rtlCol="0" anchor="ctr">
            <a:noAutofit/>
          </a:bodyPr>
          <a:lstStyle>
            <a:lvl1pPr algn="ctr">
              <a:defRPr sz="1200" b="0" cap="all" spc="300" baseline="0">
                <a:solidFill>
                  <a:schemeClr val="tx1"/>
                </a:solidFill>
              </a:defRPr>
            </a:lvl1pPr>
          </a:lstStyle>
          <a:p>
            <a:fld id="{D231CC57-FAF1-4881-982D-967FA4CB3377}" type="datetimeFigureOut">
              <a:rPr lang="en-GB" smtClean="0"/>
              <a:t>02/12/2014</a:t>
            </a:fld>
            <a:endParaRPr lang="en-GB"/>
          </a:p>
        </p:txBody>
      </p:sp>
      <p:sp>
        <p:nvSpPr>
          <p:cNvPr id="5" name="Footer Placeholder 4"/>
          <p:cNvSpPr>
            <a:spLocks noGrp="1"/>
          </p:cNvSpPr>
          <p:nvPr>
            <p:ph type="ftr" sz="quarter" idx="3"/>
          </p:nvPr>
        </p:nvSpPr>
        <p:spPr>
          <a:xfrm>
            <a:off x="1447800" y="6486525"/>
            <a:ext cx="6248400" cy="292100"/>
          </a:xfrm>
          <a:prstGeom prst="rect">
            <a:avLst/>
          </a:prstGeom>
        </p:spPr>
        <p:txBody>
          <a:bodyPr vert="horz" lIns="91440" tIns="45720" rIns="91440" bIns="45720" rtlCol="0" anchor="ctr">
            <a:normAutofit/>
          </a:bodyPr>
          <a:lstStyle>
            <a:lvl1pPr algn="ctr">
              <a:defRPr sz="1100" b="0" cap="all" spc="300" baseline="0">
                <a:solidFill>
                  <a:schemeClr val="tx1"/>
                </a:solidFill>
              </a:defRPr>
            </a:lvl1pPr>
          </a:lstStyle>
          <a:p>
            <a:endParaRPr lang="en-GB"/>
          </a:p>
        </p:txBody>
      </p:sp>
      <p:sp>
        <p:nvSpPr>
          <p:cNvPr id="6" name="Slide Number Placeholder 5"/>
          <p:cNvSpPr>
            <a:spLocks noGrp="1"/>
          </p:cNvSpPr>
          <p:nvPr>
            <p:ph type="sldNum" sz="quarter" idx="4"/>
          </p:nvPr>
        </p:nvSpPr>
        <p:spPr>
          <a:xfrm>
            <a:off x="4038600" y="6172200"/>
            <a:ext cx="1066800" cy="304800"/>
          </a:xfrm>
          <a:prstGeom prst="rect">
            <a:avLst/>
          </a:prstGeom>
          <a:ln>
            <a:noFill/>
          </a:ln>
        </p:spPr>
        <p:txBody>
          <a:bodyPr vert="horz" lIns="0" tIns="0" rIns="0" bIns="0" rtlCol="0" anchor="ctr">
            <a:normAutofit/>
          </a:bodyPr>
          <a:lstStyle>
            <a:lvl1pPr algn="ctr">
              <a:defRPr sz="1200" b="1">
                <a:solidFill>
                  <a:schemeClr val="tx1"/>
                </a:solidFill>
              </a:defRPr>
            </a:lvl1pPr>
          </a:lstStyle>
          <a:p>
            <a:fld id="{07620EBE-B135-403E-894B-1FC41DCE92FF}" type="slidenum">
              <a:rPr lang="en-GB" smtClean="0"/>
              <a:t>‹#›</a:t>
            </a:fld>
            <a:endParaRPr lang="en-GB"/>
          </a:p>
        </p:txBody>
      </p:sp>
      <p:cxnSp>
        <p:nvCxnSpPr>
          <p:cNvPr id="10" name="Straight Connector 9"/>
          <p:cNvCxnSpPr/>
          <p:nvPr/>
        </p:nvCxnSpPr>
        <p:spPr>
          <a:xfrm>
            <a:off x="0" y="1331436"/>
            <a:ext cx="9144000" cy="1588"/>
          </a:xfrm>
          <a:prstGeom prst="line">
            <a:avLst/>
          </a:prstGeom>
          <a:ln w="12700">
            <a:solidFill>
              <a:schemeClr val="tx2">
                <a:lumMod val="75000"/>
              </a:schemeClr>
            </a:solidFill>
          </a:ln>
          <a:effectLst/>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2514600" y="975360"/>
            <a:ext cx="4114800" cy="70104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r>
              <a:rPr lang="en-US" smtClean="0"/>
              <a:t>Click to edit Master title style</a:t>
            </a:r>
            <a:endParaRPr lang="en-US" dirty="0"/>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ts val="400"/>
        </a:spcBef>
        <a:buNone/>
        <a:defRPr sz="1800" b="1" kern="1200" cap="all" spc="0" baseline="0">
          <a:solidFill>
            <a:schemeClr val="bg1">
              <a:lumMod val="75000"/>
              <a:lumOff val="25000"/>
            </a:schemeClr>
          </a:solidFill>
          <a:effectLst/>
          <a:latin typeface="+mj-lt"/>
          <a:ea typeface="+mj-ea"/>
          <a:cs typeface="Tunga" pitchFamily="2"/>
        </a:defRPr>
      </a:lvl1pPr>
    </p:titleStyle>
    <p:bodyStyle>
      <a:lvl1pPr marL="0" indent="0" algn="ctr" defTabSz="914400" rtl="0" eaLnBrk="1" latinLnBrk="0" hangingPunct="1">
        <a:lnSpc>
          <a:spcPct val="100000"/>
        </a:lnSpc>
        <a:spcBef>
          <a:spcPts val="600"/>
        </a:spcBef>
        <a:spcAft>
          <a:spcPts val="0"/>
        </a:spcAft>
        <a:buClr>
          <a:schemeClr val="accent1"/>
        </a:buClr>
        <a:buFontTx/>
        <a:buNone/>
        <a:defRPr sz="2000" b="0" i="0" kern="1200" cap="none" spc="30" baseline="0">
          <a:solidFill>
            <a:schemeClr val="tx1"/>
          </a:solidFill>
          <a:latin typeface="+mn-lt"/>
          <a:ea typeface="+mn-ea"/>
          <a:cs typeface="Tahoma" pitchFamily="34" charset="0"/>
        </a:defRPr>
      </a:lvl1pPr>
      <a:lvl2pPr marL="0" indent="0" algn="ctr" defTabSz="914400" rtl="0" eaLnBrk="1" latinLnBrk="0" hangingPunct="1">
        <a:lnSpc>
          <a:spcPct val="100000"/>
        </a:lnSpc>
        <a:spcBef>
          <a:spcPts val="1200"/>
        </a:spcBef>
        <a:buClr>
          <a:schemeClr val="accent1"/>
        </a:buClr>
        <a:buFontTx/>
        <a:buNone/>
        <a:defRPr sz="1800" kern="1200">
          <a:solidFill>
            <a:schemeClr val="tx2"/>
          </a:solidFill>
          <a:latin typeface="+mn-lt"/>
          <a:ea typeface="+mn-ea"/>
          <a:cs typeface="Tahoma" pitchFamily="34" charset="0"/>
        </a:defRPr>
      </a:lvl2pPr>
      <a:lvl3pPr marL="0" indent="0" algn="ctr" defTabSz="914400" rtl="0" eaLnBrk="1" latinLnBrk="0" hangingPunct="1">
        <a:lnSpc>
          <a:spcPct val="100000"/>
        </a:lnSpc>
        <a:spcBef>
          <a:spcPts val="1200"/>
        </a:spcBef>
        <a:buClr>
          <a:schemeClr val="accent1"/>
        </a:buClr>
        <a:buFontTx/>
        <a:buNone/>
        <a:defRPr sz="1600" kern="1200">
          <a:solidFill>
            <a:schemeClr val="tx1"/>
          </a:solidFill>
          <a:latin typeface="+mn-lt"/>
          <a:ea typeface="+mn-ea"/>
          <a:cs typeface="Tahoma" pitchFamily="34" charset="0"/>
        </a:defRPr>
      </a:lvl3pPr>
      <a:lvl4pPr marL="0" indent="0" algn="ctr" defTabSz="914400" rtl="0" eaLnBrk="1" latinLnBrk="0" hangingPunct="1">
        <a:lnSpc>
          <a:spcPct val="100000"/>
        </a:lnSpc>
        <a:spcBef>
          <a:spcPts val="1200"/>
        </a:spcBef>
        <a:buClr>
          <a:schemeClr val="accent1"/>
        </a:buClr>
        <a:buFontTx/>
        <a:buNone/>
        <a:defRPr sz="1400" kern="1200">
          <a:solidFill>
            <a:schemeClr val="tx2"/>
          </a:solidFill>
          <a:latin typeface="+mn-lt"/>
          <a:ea typeface="+mn-ea"/>
          <a:cs typeface="Tahoma" pitchFamily="34" charset="0"/>
        </a:defRPr>
      </a:lvl4pPr>
      <a:lvl5pPr marL="0" indent="0" algn="ctr" defTabSz="914400" rtl="0" eaLnBrk="1" latinLnBrk="0" hangingPunct="1">
        <a:lnSpc>
          <a:spcPct val="100000"/>
        </a:lnSpc>
        <a:spcBef>
          <a:spcPts val="1200"/>
        </a:spcBef>
        <a:buClr>
          <a:schemeClr val="accent1"/>
        </a:buClr>
        <a:buFontTx/>
        <a:buNone/>
        <a:defRPr sz="1400" kern="1200" baseline="0">
          <a:solidFill>
            <a:schemeClr val="tx1"/>
          </a:solidFill>
          <a:latin typeface="+mn-lt"/>
          <a:ea typeface="+mn-ea"/>
          <a:cs typeface="Tahoma" pitchFamily="34" charset="0"/>
        </a:defRPr>
      </a:lvl5pPr>
      <a:lvl6pPr marL="0" indent="0" algn="ctr" defTabSz="914400" rtl="0" eaLnBrk="1" latinLnBrk="0" hangingPunct="1">
        <a:lnSpc>
          <a:spcPct val="100000"/>
        </a:lnSpc>
        <a:spcBef>
          <a:spcPts val="1200"/>
        </a:spcBef>
        <a:buFont typeface="Arial" pitchFamily="34" charset="0"/>
        <a:buNone/>
        <a:defRPr sz="1400" kern="1200">
          <a:solidFill>
            <a:schemeClr val="tx2"/>
          </a:solidFill>
          <a:latin typeface="+mn-lt"/>
          <a:ea typeface="+mn-ea"/>
          <a:cs typeface="+mn-cs"/>
        </a:defRPr>
      </a:lvl6pPr>
      <a:lvl7pPr marL="0" indent="0" algn="ctr" defTabSz="914400" rtl="0" eaLnBrk="1" latinLnBrk="0" hangingPunct="1">
        <a:lnSpc>
          <a:spcPct val="100000"/>
        </a:lnSpc>
        <a:spcBef>
          <a:spcPts val="1200"/>
        </a:spcBef>
        <a:buFont typeface="Arial" pitchFamily="34" charset="0"/>
        <a:buNone/>
        <a:defRPr sz="1400" kern="1200">
          <a:solidFill>
            <a:schemeClr val="tx1"/>
          </a:solidFill>
          <a:latin typeface="+mn-lt"/>
          <a:ea typeface="+mn-ea"/>
          <a:cs typeface="+mn-cs"/>
        </a:defRPr>
      </a:lvl7pPr>
      <a:lvl8pPr marL="0" indent="0" algn="ctr" defTabSz="914400" rtl="0" eaLnBrk="1" latinLnBrk="0" hangingPunct="1">
        <a:lnSpc>
          <a:spcPct val="100000"/>
        </a:lnSpc>
        <a:spcBef>
          <a:spcPts val="1200"/>
        </a:spcBef>
        <a:buFont typeface="Arial" pitchFamily="34" charset="0"/>
        <a:buNone/>
        <a:defRPr sz="1400" kern="1200">
          <a:solidFill>
            <a:schemeClr val="tx2"/>
          </a:solidFill>
          <a:latin typeface="+mn-lt"/>
          <a:ea typeface="+mn-ea"/>
          <a:cs typeface="+mn-cs"/>
        </a:defRPr>
      </a:lvl8pPr>
      <a:lvl9pPr marL="0" indent="0" algn="ctr" defTabSz="914400" rtl="0" eaLnBrk="1" latinLnBrk="0" hangingPunct="1">
        <a:lnSpc>
          <a:spcPct val="100000"/>
        </a:lnSpc>
        <a:spcBef>
          <a:spcPts val="1200"/>
        </a:spcBef>
        <a:buFont typeface="Arial" pitchFamily="34" charset="0"/>
        <a:buNone/>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education.gtj.org.uk/en/item1/24052" TargetMode="External"/><Relationship Id="rId3" Type="http://schemas.openxmlformats.org/officeDocument/2006/relationships/image" Target="../media/image2.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education.gtj.org.uk/en/item1/23867" TargetMode="External"/><Relationship Id="rId3" Type="http://schemas.openxmlformats.org/officeDocument/2006/relationships/image" Target="../media/image3.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education.gtj.org.uk/en/item1/23870" TargetMode="External"/><Relationship Id="rId3" Type="http://schemas.openxmlformats.org/officeDocument/2006/relationships/image" Target="../media/image4.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education.gtj.org.uk/en/item1/10153" TargetMode="External"/><Relationship Id="rId3" Type="http://schemas.openxmlformats.org/officeDocument/2006/relationships/image" Target="../media/image5.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4" Type="http://schemas.openxmlformats.org/officeDocument/2006/relationships/hyperlink" Target="http://education.gtj.org.uk/en/item1/20642" TargetMode="External"/><Relationship Id="rId5" Type="http://schemas.openxmlformats.org/officeDocument/2006/relationships/image" Target="../media/image7.jpeg"/><Relationship Id="rId1" Type="http://schemas.openxmlformats.org/officeDocument/2006/relationships/slideLayout" Target="../slideLayouts/slideLayout7.xml"/><Relationship Id="rId2" Type="http://schemas.openxmlformats.org/officeDocument/2006/relationships/hyperlink" Target="http://education.gtj.org.uk/en/item1/20645"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education.gtj.org.uk/en/item1/22762" TargetMode="External"/><Relationship Id="rId3" Type="http://schemas.openxmlformats.org/officeDocument/2006/relationships/image" Target="../media/image8.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education.gtj.org.uk/en/item1/18547" TargetMode="External"/><Relationship Id="rId3" Type="http://schemas.openxmlformats.org/officeDocument/2006/relationships/image" Target="../media/image9.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www.swansea.ac.uk/lis/subjectInformation/artsHumanities/history/" TargetMode="External"/><Relationship Id="rId4" Type="http://schemas.openxmlformats.org/officeDocument/2006/relationships/hyperlink" Target="http://apps.brepolis.net/BrepolisPortal/default.aspx" TargetMode="External"/><Relationship Id="rId5" Type="http://schemas.openxmlformats.org/officeDocument/2006/relationships/hyperlink" Target="http://www.british-history.ac.uk/" TargetMode="External"/><Relationship Id="rId6" Type="http://schemas.openxmlformats.org/officeDocument/2006/relationships/hyperlink" Target="http://library.kent.ac.uk/cartoons/" TargetMode="External"/><Relationship Id="rId7" Type="http://schemas.openxmlformats.org/officeDocument/2006/relationships/hyperlink" Target="http://www.collectbritain.co.uk/" TargetMode="External"/><Relationship Id="rId8" Type="http://schemas.openxmlformats.org/officeDocument/2006/relationships/hyperlink" Target="http://www.gtj.org.uk/" TargetMode="External"/><Relationship Id="rId1" Type="http://schemas.openxmlformats.org/officeDocument/2006/relationships/slideLayout" Target="../slideLayouts/slideLayout7.xml"/><Relationship Id="rId2" Type="http://schemas.openxmlformats.org/officeDocument/2006/relationships/hyperlink" Target="http://seis.bris.ac.uk/~hihrp/research-resources.htm"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www.britishpathe.com/" TargetMode="External"/><Relationship Id="rId4" Type="http://schemas.openxmlformats.org/officeDocument/2006/relationships/hyperlink" Target="http://www.screenonline.org.uk/" TargetMode="External"/><Relationship Id="rId5" Type="http://schemas.openxmlformats.org/officeDocument/2006/relationships/hyperlink" Target="http://www.nationalarchives.gov.uk/documentsonline/" TargetMode="External"/><Relationship Id="rId6" Type="http://schemas.openxmlformats.org/officeDocument/2006/relationships/hyperlink" Target="http://parlipapers.chadwyck.co.uk/home.do" TargetMode="External"/><Relationship Id="rId7" Type="http://schemas.openxmlformats.org/officeDocument/2006/relationships/hyperlink" Target="http://hansard.millbanksystems.com/" TargetMode="External"/><Relationship Id="rId8" Type="http://schemas.openxmlformats.org/officeDocument/2006/relationships/hyperlink" Target="http://find.galegroup.com/bncn/" TargetMode="External"/><Relationship Id="rId9" Type="http://schemas.openxmlformats.org/officeDocument/2006/relationships/hyperlink" Target="http://find.galegroup.com/ukpc/start.do?prodId=NCUK&amp;userGroupName=uows&amp;finalAuth=true" TargetMode="External"/><Relationship Id="rId10" Type="http://schemas.openxmlformats.org/officeDocument/2006/relationships/hyperlink" Target="http://radio.bufvc.ac.uk/lbc/" TargetMode="External"/><Relationship Id="rId11" Type="http://schemas.openxmlformats.org/officeDocument/2006/relationships/hyperlink" Target="http://www.uk.olivesoftware.com/Default/Skins/BL/Client.asp?Skin=BL&amp;enter=true" TargetMode="External"/><Relationship Id="rId1" Type="http://schemas.openxmlformats.org/officeDocument/2006/relationships/slideLayout" Target="../slideLayouts/slideLayout7.xml"/><Relationship Id="rId2" Type="http://schemas.openxmlformats.org/officeDocument/2006/relationships/hyperlink" Target="http://infotrac.galegroup.com/itw/infomark/0/1/1/purl=rc6_TTDA?sw_aep=uows"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visionofbritain.org.uk/"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education.gtj.org.uk/en/item6/1413" TargetMode="External"/><Relationship Id="rId3" Type="http://schemas.openxmlformats.org/officeDocument/2006/relationships/image" Target="../media/image10.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education.gtj.org.uk/en/item6/1401" TargetMode="External"/><Relationship Id="rId3" Type="http://schemas.openxmlformats.org/officeDocument/2006/relationships/image" Target="../media/image11.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education.gtj.org.uk/en/item1/20673" TargetMode="External"/><Relationship Id="rId3" Type="http://schemas.openxmlformats.org/officeDocument/2006/relationships/image" Target="../media/image12.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education.gtj.org.uk/en/item1/11764" TargetMode="External"/><Relationship Id="rId3" Type="http://schemas.openxmlformats.org/officeDocument/2006/relationships/image" Target="../media/image13.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education.gtj.org.uk/en/item6/2946" TargetMode="External"/><Relationship Id="rId3" Type="http://schemas.openxmlformats.org/officeDocument/2006/relationships/image" Target="../media/image1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education.gtj.org.uk/en/item6/2979" TargetMode="External"/><Relationship Id="rId3" Type="http://schemas.openxmlformats.org/officeDocument/2006/relationships/image" Target="../media/image15.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education.gtj.org.uk/en/item6/2998" TargetMode="External"/><Relationship Id="rId3" Type="http://schemas.openxmlformats.org/officeDocument/2006/relationships/image" Target="../media/image1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education.gtj.org.uk/en/item1/17290" TargetMode="External"/><Relationship Id="rId3" Type="http://schemas.openxmlformats.org/officeDocument/2006/relationships/image" Target="../media/image17.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education.gtj.org.uk/en/item1/28732" TargetMode="External"/><Relationship Id="rId3" Type="http://schemas.openxmlformats.org/officeDocument/2006/relationships/image" Target="../media/image18.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gi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GB"/>
          </a:p>
        </p:txBody>
      </p:sp>
      <p:sp>
        <p:nvSpPr>
          <p:cNvPr id="2" name="Title 1"/>
          <p:cNvSpPr>
            <a:spLocks noGrp="1"/>
          </p:cNvSpPr>
          <p:nvPr>
            <p:ph type="title"/>
          </p:nvPr>
        </p:nvSpPr>
        <p:spPr/>
        <p:txBody>
          <a:bodyPr/>
          <a:lstStyle/>
          <a:p>
            <a:r>
              <a:rPr lang="en-GB" dirty="0" smtClean="0"/>
              <a:t>Using Primary Sources</a:t>
            </a:r>
            <a:endParaRPr lang="en-GB" dirty="0"/>
          </a:p>
        </p:txBody>
      </p:sp>
      <p:sp>
        <p:nvSpPr>
          <p:cNvPr id="4" name="TextBox 3"/>
          <p:cNvSpPr txBox="1"/>
          <p:nvPr/>
        </p:nvSpPr>
        <p:spPr>
          <a:xfrm>
            <a:off x="4910667" y="1113692"/>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937235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476672"/>
            <a:ext cx="8568952" cy="6340197"/>
          </a:xfrm>
          <a:prstGeom prst="rect">
            <a:avLst/>
          </a:prstGeom>
          <a:noFill/>
        </p:spPr>
        <p:txBody>
          <a:bodyPr wrap="square" rtlCol="0">
            <a:spAutoFit/>
          </a:bodyPr>
          <a:lstStyle/>
          <a:p>
            <a:r>
              <a:rPr lang="en-GB" sz="2400" b="1" u="sng" dirty="0" smtClean="0">
                <a:latin typeface="Arial" panose="020B0604020202020204" pitchFamily="34" charset="0"/>
                <a:cs typeface="Arial" panose="020B0604020202020204" pitchFamily="34" charset="0"/>
              </a:rPr>
              <a:t>Using Primary Sources</a:t>
            </a:r>
          </a:p>
          <a:p>
            <a:endParaRPr lang="en-GB" b="1"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Primary sources are the raw materials of history — original documents and objects which were created at the time under study. They are different from secondary sources, accounts or interpretations of events created by someone without first-hand experience.</a:t>
            </a:r>
          </a:p>
          <a:p>
            <a:pPr marL="457200" indent="-457200">
              <a:buFont typeface="Arial" panose="020B0604020202020204" pitchFamily="34" charset="0"/>
              <a:buChar char="•"/>
            </a:pPr>
            <a:endParaRPr lang="en-GB" sz="2800"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Examining primary sources gives you a powerful sense of history and the complexity of the past.</a:t>
            </a:r>
          </a:p>
          <a:p>
            <a:r>
              <a:rPr lang="en-GB" sz="2800" dirty="0" smtClean="0">
                <a:latin typeface="Arial" panose="020B0604020202020204" pitchFamily="34" charset="0"/>
                <a:cs typeface="Arial" panose="020B0604020202020204" pitchFamily="34" charset="0"/>
              </a:rPr>
              <a:t> </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Analysing primary sources can also guide you toward higher-order thinking and better critical thinking and analysis skills.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9825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476672"/>
            <a:ext cx="8568952" cy="3108543"/>
          </a:xfrm>
          <a:prstGeom prst="rect">
            <a:avLst/>
          </a:prstGeom>
          <a:noFill/>
        </p:spPr>
        <p:txBody>
          <a:bodyPr wrap="square" rtlCol="0">
            <a:spAutoFit/>
          </a:bodyPr>
          <a:lstStyle/>
          <a:p>
            <a:pPr marL="342900" indent="-342900">
              <a:buAutoNum type="arabicPeriod"/>
            </a:pPr>
            <a:r>
              <a:rPr lang="en-GB" sz="2800" b="1" u="sng" dirty="0" smtClean="0">
                <a:latin typeface="Arial" panose="020B0604020202020204" pitchFamily="34" charset="0"/>
                <a:cs typeface="Arial" panose="020B0604020202020204" pitchFamily="34" charset="0"/>
              </a:rPr>
              <a:t>Engaging  with primary sources</a:t>
            </a:r>
            <a:r>
              <a:rPr lang="en-GB" sz="2800" b="1" dirty="0" smtClean="0">
                <a:latin typeface="Arial" panose="020B0604020202020204" pitchFamily="34" charset="0"/>
                <a:cs typeface="Arial" panose="020B0604020202020204" pitchFamily="34" charset="0"/>
              </a:rPr>
              <a:t>.</a:t>
            </a:r>
          </a:p>
          <a:p>
            <a:pPr marL="342900" indent="-342900">
              <a:buAutoNum type="arabicPeriod"/>
            </a:pPr>
            <a:endParaRPr lang="en-GB" sz="2800" b="1"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Draw on your prior knowledge of the topic.</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Closely observe each primary source.</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Who created this primary source?</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When was it created?</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Where does your eye go first?</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681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tinker, Llanfair, c. 1885">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1970" y="141529"/>
            <a:ext cx="4229008" cy="586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771800" y="6093296"/>
            <a:ext cx="4120225" cy="369332"/>
          </a:xfrm>
          <a:prstGeom prst="rect">
            <a:avLst/>
          </a:prstGeom>
          <a:noFill/>
        </p:spPr>
        <p:txBody>
          <a:bodyPr wrap="square" rtlCol="0">
            <a:spAutoFit/>
          </a:bodyPr>
          <a:lstStyle/>
          <a:p>
            <a:r>
              <a:rPr lang="en-GB" b="1" dirty="0"/>
              <a:t>A tinker, Llanfair, c. 1885</a:t>
            </a:r>
            <a:endParaRPr lang="en-GB" dirty="0"/>
          </a:p>
        </p:txBody>
      </p:sp>
    </p:spTree>
    <p:extLst>
      <p:ext uri="{BB962C8B-B14F-4D97-AF65-F5344CB8AC3E}">
        <p14:creationId xmlns:p14="http://schemas.microsoft.com/office/powerpoint/2010/main" val="3161094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476672"/>
            <a:ext cx="8640960" cy="3539430"/>
          </a:xfrm>
          <a:prstGeom prst="rect">
            <a:avLst/>
          </a:prstGeom>
          <a:noFill/>
        </p:spPr>
        <p:txBody>
          <a:bodyPr wrap="square" rtlCol="0">
            <a:spAutoFit/>
          </a:bodyPr>
          <a:lstStyle/>
          <a:p>
            <a:r>
              <a:rPr lang="en-GB" sz="2800" b="1" u="sng" dirty="0" smtClean="0">
                <a:latin typeface="Arial" panose="020B0604020202020204" pitchFamily="34" charset="0"/>
                <a:cs typeface="Arial" panose="020B0604020202020204" pitchFamily="34" charset="0"/>
              </a:rPr>
              <a:t>You need to see key details</a:t>
            </a:r>
            <a:r>
              <a:rPr lang="en-GB" sz="2800" b="1" dirty="0" smtClean="0">
                <a:latin typeface="Arial" panose="020B0604020202020204" pitchFamily="34" charset="0"/>
                <a:cs typeface="Arial" panose="020B0604020202020204" pitchFamily="34" charset="0"/>
              </a:rPr>
              <a:t>.</a:t>
            </a:r>
          </a:p>
          <a:p>
            <a:endParaRPr lang="en-GB" sz="2800"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Do you see anything that you didn’t expect?</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What powerful words and ideas are expressed?</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What is your personal response to the source.</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What feelings and thoughts does the primary source trigger in you?</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What questions does it raise?</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681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Unveiling of the Henry Richard monument, Tregaron, 18 August 1893">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7922" y="36782"/>
            <a:ext cx="7080163" cy="532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331639" y="4750"/>
            <a:ext cx="6816445" cy="646331"/>
          </a:xfrm>
          <a:prstGeom prst="rect">
            <a:avLst/>
          </a:prstGeom>
          <a:noFill/>
        </p:spPr>
        <p:txBody>
          <a:bodyPr wrap="square" rtlCol="0">
            <a:spAutoFit/>
          </a:bodyPr>
          <a:lstStyle/>
          <a:p>
            <a:r>
              <a:rPr lang="en-GB" b="1" dirty="0">
                <a:solidFill>
                  <a:schemeClr val="bg1"/>
                </a:solidFill>
              </a:rPr>
              <a:t>Unveiling of the Henry Richard monument, </a:t>
            </a:r>
            <a:r>
              <a:rPr lang="en-GB" b="1" dirty="0" err="1">
                <a:solidFill>
                  <a:schemeClr val="bg1"/>
                </a:solidFill>
              </a:rPr>
              <a:t>Tregaron</a:t>
            </a:r>
            <a:r>
              <a:rPr lang="en-GB" b="1" dirty="0">
                <a:solidFill>
                  <a:schemeClr val="bg1"/>
                </a:solidFill>
              </a:rPr>
              <a:t>, 18 August 1893</a:t>
            </a:r>
            <a:endParaRPr lang="en-GB" dirty="0">
              <a:solidFill>
                <a:schemeClr val="bg1"/>
              </a:solidFill>
            </a:endParaRPr>
          </a:p>
        </p:txBody>
      </p:sp>
      <p:sp>
        <p:nvSpPr>
          <p:cNvPr id="4" name="TextBox 3"/>
          <p:cNvSpPr txBox="1"/>
          <p:nvPr/>
        </p:nvSpPr>
        <p:spPr>
          <a:xfrm>
            <a:off x="0" y="5661248"/>
            <a:ext cx="9144000" cy="1107996"/>
          </a:xfrm>
          <a:prstGeom prst="rect">
            <a:avLst/>
          </a:prstGeom>
          <a:noFill/>
        </p:spPr>
        <p:txBody>
          <a:bodyPr wrap="square" rtlCol="0">
            <a:spAutoFit/>
          </a:bodyPr>
          <a:lstStyle/>
          <a:p>
            <a:r>
              <a:rPr lang="en-GB" dirty="0"/>
              <a:t>"</a:t>
            </a:r>
            <a:r>
              <a:rPr lang="en-GB" sz="1600" dirty="0"/>
              <a:t>I have always been mindful of three things: not to forget the language of my country: and the people and cause of my country: and to neglect no opportunity of defending the character and promoting of the interests of my country". "My hope for the abatement of the war system lies in permanent conviction of the people, rather than the policies of cabinets or the discussions of parliaments."' </a:t>
            </a:r>
          </a:p>
        </p:txBody>
      </p:sp>
    </p:spTree>
    <p:extLst>
      <p:ext uri="{BB962C8B-B14F-4D97-AF65-F5344CB8AC3E}">
        <p14:creationId xmlns:p14="http://schemas.microsoft.com/office/powerpoint/2010/main" val="1649525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476672"/>
            <a:ext cx="8640960" cy="4739760"/>
          </a:xfrm>
          <a:prstGeom prst="rect">
            <a:avLst/>
          </a:prstGeom>
          <a:noFill/>
        </p:spPr>
        <p:txBody>
          <a:bodyPr wrap="square" rtlCol="0">
            <a:spAutoFit/>
          </a:bodyPr>
          <a:lstStyle/>
          <a:p>
            <a:r>
              <a:rPr lang="en-GB" b="1" dirty="0" smtClean="0"/>
              <a:t>2. </a:t>
            </a:r>
            <a:r>
              <a:rPr lang="en-GB" sz="3200" b="1" u="sng" dirty="0" smtClean="0"/>
              <a:t>Promotes inquiry</a:t>
            </a:r>
            <a:r>
              <a:rPr lang="en-GB" b="1" dirty="0" smtClean="0"/>
              <a:t>.</a:t>
            </a:r>
          </a:p>
          <a:p>
            <a:endParaRPr lang="en-GB" b="1" dirty="0" smtClean="0"/>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You need to speculate about each source, its creator, and its context.</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What was happening during this time period?</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What was the creator’s purpose in making this primary source?</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What does the creator do to get his or her point across?</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What was this primary source’s audience?</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What biases or stereotypes do you see?</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681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A woman in Welsh national dress with a spinning wheel, c. 1885">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720" y="188640"/>
            <a:ext cx="4786976" cy="63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68114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Examination, 26 June 1795">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083"/>
            <a:ext cx="5533028" cy="7020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652120" y="260648"/>
            <a:ext cx="3384376" cy="4893647"/>
          </a:xfrm>
          <a:prstGeom prst="rect">
            <a:avLst/>
          </a:prstGeom>
          <a:noFill/>
        </p:spPr>
        <p:txBody>
          <a:bodyPr wrap="square" rtlCol="0">
            <a:spAutoFit/>
          </a:bodyPr>
          <a:lstStyle/>
          <a:p>
            <a:r>
              <a:rPr lang="en-GB" sz="2400" dirty="0"/>
              <a:t>Examination of Robert Thomas, alehouse keeper of </a:t>
            </a:r>
            <a:r>
              <a:rPr lang="en-GB" sz="2400" dirty="0" err="1"/>
              <a:t>Pwllheli</a:t>
            </a:r>
            <a:r>
              <a:rPr lang="en-GB" sz="2400" dirty="0"/>
              <a:t>, concerning John Evans, a young boy otherwise known as Francis, who was left at his house by Robert Edwards of the parish of Dolgellau, and was later found wandering as a 'rogue and vagabond and begging' in the parish of </a:t>
            </a:r>
            <a:r>
              <a:rPr lang="en-GB" sz="2400" dirty="0" err="1"/>
              <a:t>Deneio</a:t>
            </a:r>
            <a:r>
              <a:rPr lang="en-GB" sz="2400" dirty="0"/>
              <a:t>, </a:t>
            </a:r>
            <a:r>
              <a:rPr lang="en-GB" sz="2400" dirty="0" err="1"/>
              <a:t>Caernarfonshire</a:t>
            </a:r>
            <a:r>
              <a:rPr lang="en-GB" sz="2400" dirty="0"/>
              <a:t>.</a:t>
            </a:r>
          </a:p>
        </p:txBody>
      </p:sp>
    </p:spTree>
    <p:extLst>
      <p:ext uri="{BB962C8B-B14F-4D97-AF65-F5344CB8AC3E}">
        <p14:creationId xmlns:p14="http://schemas.microsoft.com/office/powerpoint/2010/main" val="143681140"/>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548680"/>
            <a:ext cx="8640960" cy="3108543"/>
          </a:xfrm>
          <a:prstGeom prst="rect">
            <a:avLst/>
          </a:prstGeom>
          <a:noFill/>
        </p:spPr>
        <p:txBody>
          <a:bodyPr wrap="square" rtlCol="0">
            <a:spAutoFit/>
          </a:bodyPr>
          <a:lstStyle/>
          <a:p>
            <a:r>
              <a:rPr lang="en-GB" sz="2800" b="1" dirty="0" smtClean="0">
                <a:latin typeface="Arial" panose="020B0604020202020204" pitchFamily="34" charset="0"/>
                <a:cs typeface="Arial" panose="020B0604020202020204" pitchFamily="34" charset="0"/>
              </a:rPr>
              <a:t>Why Use Primary Sources?</a:t>
            </a:r>
          </a:p>
          <a:p>
            <a:endParaRPr lang="en-GB" sz="2800" b="1"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Primary sources provide a window into the past—unfiltered access to the record of artistic, social, scientific and political thought and achievement during the specific period under study, produced by people who lived during that period.</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5011975"/>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ilent monitor' used by Robert Owen to discipline workers at the New Lanark Cotton Mills, Scotland [image 1 of 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869" y="-475815"/>
            <a:ext cx="4305300" cy="66675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Life mask (plaster copy) of Robert Owen, the factory reformer and Utopian, aged 56, made in 1827">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95936" y="-475815"/>
            <a:ext cx="5362575" cy="7143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3381317"/>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476672"/>
            <a:ext cx="8640960" cy="5601534"/>
          </a:xfrm>
          <a:prstGeom prst="rect">
            <a:avLst/>
          </a:prstGeom>
          <a:noFill/>
        </p:spPr>
        <p:txBody>
          <a:bodyPr wrap="square" rtlCol="0">
            <a:spAutoFit/>
          </a:bodyPr>
          <a:lstStyle/>
          <a:p>
            <a:pPr marL="342900" indent="-342900">
              <a:buAutoNum type="arabicPeriod"/>
            </a:pPr>
            <a:r>
              <a:rPr lang="en-GB" sz="3200" b="1" u="sng" dirty="0" smtClean="0"/>
              <a:t>Engages </a:t>
            </a:r>
            <a:r>
              <a:rPr lang="en-GB" sz="3200" b="1" i="1" u="sng" dirty="0" smtClean="0"/>
              <a:t>you</a:t>
            </a:r>
            <a:r>
              <a:rPr lang="en-GB" sz="3200" b="1" u="sng" dirty="0" smtClean="0"/>
              <a:t> the  student</a:t>
            </a:r>
          </a:p>
          <a:p>
            <a:endParaRPr lang="en-GB" b="1" dirty="0" smtClean="0"/>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Primary sources helps you relate in a personal way to events of the past and promote a deeper understanding of history as a series of human events.</a:t>
            </a:r>
          </a:p>
          <a:p>
            <a:pPr marL="457200" indent="-457200">
              <a:buFont typeface="Arial" panose="020B0604020202020204" pitchFamily="34" charset="0"/>
              <a:buChar char="•"/>
            </a:pPr>
            <a:endParaRPr lang="en-GB" sz="2800"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Because primary sources are snippets of history, they encourage you to seek additional evidence through research.</a:t>
            </a:r>
          </a:p>
          <a:p>
            <a:pPr marL="457200" indent="-457200">
              <a:buFont typeface="Arial" panose="020B0604020202020204" pitchFamily="34" charset="0"/>
              <a:buChar char="•"/>
            </a:pPr>
            <a:endParaRPr lang="en-GB" sz="2800"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First-person accounts of events helps make them more real, fostering active reading and response.</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6157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bleak view of Capel Celyn, 14 November 1963">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0688"/>
            <a:ext cx="4587909" cy="4644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788024" y="764704"/>
            <a:ext cx="3960440" cy="3970318"/>
          </a:xfrm>
          <a:prstGeom prst="rect">
            <a:avLst/>
          </a:prstGeom>
          <a:noFill/>
        </p:spPr>
        <p:txBody>
          <a:bodyPr wrap="square" rtlCol="0">
            <a:spAutoFit/>
          </a:bodyPr>
          <a:lstStyle/>
          <a:p>
            <a:r>
              <a:rPr lang="en-GB" dirty="0"/>
              <a:t>It was in 1955 that it was first announced that Liverpool Corporation was intending to build the new reservoir in the Tryweryn valley, drowning the village of </a:t>
            </a:r>
            <a:r>
              <a:rPr lang="en-GB" dirty="0" err="1"/>
              <a:t>Capel</a:t>
            </a:r>
            <a:r>
              <a:rPr lang="en-GB" dirty="0"/>
              <a:t> </a:t>
            </a:r>
            <a:r>
              <a:rPr lang="en-GB" dirty="0" err="1"/>
              <a:t>Celyn</a:t>
            </a:r>
            <a:r>
              <a:rPr lang="en-GB" dirty="0"/>
              <a:t>, north of </a:t>
            </a:r>
            <a:r>
              <a:rPr lang="en-GB" dirty="0" err="1"/>
              <a:t>Bala</a:t>
            </a:r>
            <a:r>
              <a:rPr lang="en-GB" dirty="0"/>
              <a:t>. Although a fierce protest campaign was launched by local residents, authorities, individuals and national institutions, all efforts to halt the building of the new reservoir ultimately failed. On 1 August 1957 the Liverpool Corporation Act was passed. Work began on the site three years later and was completed in August 1965.</a:t>
            </a:r>
          </a:p>
        </p:txBody>
      </p:sp>
    </p:spTree>
    <p:extLst>
      <p:ext uri="{BB962C8B-B14F-4D97-AF65-F5344CB8AC3E}">
        <p14:creationId xmlns:p14="http://schemas.microsoft.com/office/powerpoint/2010/main" val="3666994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548680"/>
            <a:ext cx="8568952" cy="6001643"/>
          </a:xfrm>
          <a:prstGeom prst="rect">
            <a:avLst/>
          </a:prstGeom>
          <a:noFill/>
        </p:spPr>
        <p:txBody>
          <a:bodyPr wrap="square" rtlCol="0">
            <a:spAutoFit/>
          </a:bodyPr>
          <a:lstStyle/>
          <a:p>
            <a:r>
              <a:rPr lang="en-GB" sz="2400" b="1" dirty="0" smtClean="0">
                <a:latin typeface="Arial" panose="020B0604020202020204" pitchFamily="34" charset="0"/>
                <a:cs typeface="Arial" panose="020B0604020202020204" pitchFamily="34" charset="0"/>
              </a:rPr>
              <a:t>2. Develop critical thinking skills</a:t>
            </a:r>
          </a:p>
          <a:p>
            <a:endParaRPr lang="en-GB" sz="2400" b="1"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Dissertations, in the main, require you to be both critical and analytical as you read and examine documents and objects.</a:t>
            </a:r>
          </a:p>
          <a:p>
            <a:pPr marL="342900" indent="-342900">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Primary sources are often incomplete and have little context. You must use prior knowledge and work with multiple primary sources to find patterns.</a:t>
            </a:r>
          </a:p>
          <a:p>
            <a:pPr marL="342900" indent="-342900">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In analysing primary sources, you will move from concrete observations and facts to questioning and making inferences about the materials.</a:t>
            </a:r>
          </a:p>
          <a:p>
            <a:pPr marL="342900" indent="-342900">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Questions of creator bias, purpose, and point of view may challenge your assumptions.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6157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econstruction of a burial at Pond Cairn, Coity, Glamorgan, c. 2000BC">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260648"/>
            <a:ext cx="7143750" cy="45243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55576" y="5157192"/>
            <a:ext cx="7344816" cy="369332"/>
          </a:xfrm>
          <a:prstGeom prst="rect">
            <a:avLst/>
          </a:prstGeom>
          <a:noFill/>
        </p:spPr>
        <p:txBody>
          <a:bodyPr wrap="square" rtlCol="0">
            <a:spAutoFit/>
          </a:bodyPr>
          <a:lstStyle/>
          <a:p>
            <a:r>
              <a:rPr lang="en-GB" b="1" dirty="0"/>
              <a:t>Reconstruction of a burial at Pond Cairn, </a:t>
            </a:r>
            <a:r>
              <a:rPr lang="en-GB" b="1" dirty="0" err="1"/>
              <a:t>Coity</a:t>
            </a:r>
            <a:r>
              <a:rPr lang="en-GB" b="1" dirty="0"/>
              <a:t>, Glamorgan, c. 2000BC</a:t>
            </a:r>
            <a:endParaRPr lang="en-GB" dirty="0"/>
          </a:p>
        </p:txBody>
      </p:sp>
    </p:spTree>
    <p:extLst>
      <p:ext uri="{BB962C8B-B14F-4D97-AF65-F5344CB8AC3E}">
        <p14:creationId xmlns:p14="http://schemas.microsoft.com/office/powerpoint/2010/main" val="4125869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548680"/>
            <a:ext cx="8496944" cy="6001643"/>
          </a:xfrm>
          <a:prstGeom prst="rect">
            <a:avLst/>
          </a:prstGeom>
          <a:noFill/>
        </p:spPr>
        <p:txBody>
          <a:bodyPr wrap="square" rtlCol="0">
            <a:spAutoFit/>
          </a:bodyPr>
          <a:lstStyle/>
          <a:p>
            <a:r>
              <a:rPr lang="en-GB" sz="2400" b="1" dirty="0" smtClean="0">
                <a:latin typeface="Arial" panose="020B0604020202020204" pitchFamily="34" charset="0"/>
                <a:cs typeface="Arial" panose="020B0604020202020204" pitchFamily="34" charset="0"/>
              </a:rPr>
              <a:t>3. Construct knowledge</a:t>
            </a:r>
          </a:p>
          <a:p>
            <a:endParaRPr lang="en-GB" sz="2400" b="1"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Inquiry into primary sources encourages you to wrestle with contradictions and compare multiple sources that represent differing points of view, confronting the complexity of the past.</a:t>
            </a:r>
          </a:p>
          <a:p>
            <a:pPr marL="342900" indent="-342900">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You will  construct knowledge as you form reasoned conclusions, basing your conclusions on evidence, and connect primary sources to the context in which they were created, synthesizing information from multiple sources.</a:t>
            </a:r>
          </a:p>
          <a:p>
            <a:pPr marL="342900" indent="-342900">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Integrating what you glean from comparing primary sources with what you already know, and what you learn from research, allows you to construct content knowledge and deepen understanding.</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61570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404664"/>
            <a:ext cx="8640960" cy="5632311"/>
          </a:xfrm>
          <a:prstGeom prst="rect">
            <a:avLst/>
          </a:prstGeom>
          <a:noFill/>
        </p:spPr>
        <p:txBody>
          <a:bodyPr wrap="square" rtlCol="0">
            <a:spAutoFit/>
          </a:bodyPr>
          <a:lstStyle/>
          <a:p>
            <a:r>
              <a:rPr lang="en-GB" b="1" dirty="0"/>
              <a:t>Finding contemporary history sources</a:t>
            </a:r>
          </a:p>
          <a:p>
            <a:r>
              <a:rPr lang="en-GB" b="1" dirty="0"/>
              <a:t>You will find very useful links and information at:</a:t>
            </a:r>
            <a:endParaRPr lang="en-GB" dirty="0"/>
          </a:p>
          <a:p>
            <a:r>
              <a:rPr lang="en-GB" dirty="0"/>
              <a:t>Hugh Pemberton, </a:t>
            </a:r>
            <a:r>
              <a:rPr lang="en-GB" i="1" dirty="0"/>
              <a:t>Research resources for the study of contemporary British history</a:t>
            </a:r>
            <a:endParaRPr lang="en-GB" dirty="0"/>
          </a:p>
          <a:p>
            <a:r>
              <a:rPr lang="en-GB" dirty="0">
                <a:hlinkClick r:id="rId2"/>
              </a:rPr>
              <a:t>http://seis.bris.ac.uk/~hihrp/research-resources.htm</a:t>
            </a:r>
            <a:endParaRPr lang="en-GB" dirty="0"/>
          </a:p>
          <a:p>
            <a:r>
              <a:rPr lang="en-GB" b="1" dirty="0"/>
              <a:t>Finding secondary sources:</a:t>
            </a:r>
            <a:endParaRPr lang="en-GB" dirty="0"/>
          </a:p>
          <a:p>
            <a:r>
              <a:rPr lang="en-GB" dirty="0"/>
              <a:t>Have a look at the links at </a:t>
            </a:r>
            <a:r>
              <a:rPr lang="en-GB" dirty="0">
                <a:hlinkClick r:id="rId3"/>
              </a:rPr>
              <a:t>http://www.swansea.ac.uk/lis/subjectInformation/artsHumanities/history/</a:t>
            </a:r>
            <a:endParaRPr lang="en-GB" dirty="0"/>
          </a:p>
          <a:p>
            <a:r>
              <a:rPr lang="en-GB" dirty="0"/>
              <a:t>An </a:t>
            </a:r>
            <a:r>
              <a:rPr lang="en-GB" u="sng" dirty="0"/>
              <a:t>essential</a:t>
            </a:r>
            <a:r>
              <a:rPr lang="en-GB" dirty="0"/>
              <a:t> tool to find work on British History is the </a:t>
            </a:r>
            <a:r>
              <a:rPr lang="en-GB" i="1" dirty="0"/>
              <a:t>Bibliography of British &amp; Irish History</a:t>
            </a:r>
            <a:endParaRPr lang="en-GB" dirty="0"/>
          </a:p>
          <a:p>
            <a:r>
              <a:rPr lang="en-GB" dirty="0">
                <a:hlinkClick r:id="rId4"/>
              </a:rPr>
              <a:t>http://apps.brepolis.net/BrepolisPortal/default.aspx</a:t>
            </a:r>
            <a:r>
              <a:rPr lang="en-GB" dirty="0"/>
              <a:t> (You’ll need </a:t>
            </a:r>
            <a:r>
              <a:rPr lang="en-GB" dirty="0" err="1"/>
              <a:t>yourAthens</a:t>
            </a:r>
            <a:r>
              <a:rPr lang="en-GB" dirty="0"/>
              <a:t> password)</a:t>
            </a:r>
          </a:p>
          <a:p>
            <a:r>
              <a:rPr lang="en-GB" b="1" dirty="0"/>
              <a:t>Finding primary sources</a:t>
            </a:r>
            <a:endParaRPr lang="en-GB" dirty="0"/>
          </a:p>
          <a:p>
            <a:r>
              <a:rPr lang="en-GB" dirty="0"/>
              <a:t>The </a:t>
            </a:r>
            <a:r>
              <a:rPr lang="en-GB" i="1" dirty="0"/>
              <a:t>Western Mail</a:t>
            </a:r>
            <a:r>
              <a:rPr lang="en-GB" dirty="0"/>
              <a:t> and </a:t>
            </a:r>
            <a:r>
              <a:rPr lang="en-GB" i="1" dirty="0"/>
              <a:t>South Wales Evening Post</a:t>
            </a:r>
            <a:r>
              <a:rPr lang="en-GB" dirty="0"/>
              <a:t> from this period can both be accessed in the city library in County Hall.</a:t>
            </a:r>
          </a:p>
          <a:p>
            <a:r>
              <a:rPr lang="en-GB" dirty="0"/>
              <a:t>There are lots of British history primary sources at: </a:t>
            </a:r>
            <a:r>
              <a:rPr lang="en-GB" dirty="0">
                <a:hlinkClick r:id="rId5"/>
              </a:rPr>
              <a:t>http://www.british-history.ac.uk/</a:t>
            </a:r>
            <a:endParaRPr lang="en-GB" dirty="0"/>
          </a:p>
          <a:p>
            <a:r>
              <a:rPr lang="en-GB" i="1" dirty="0"/>
              <a:t>British Cartoon Archive</a:t>
            </a:r>
            <a:r>
              <a:rPr lang="en-GB" dirty="0"/>
              <a:t> (University of Kent) </a:t>
            </a:r>
            <a:r>
              <a:rPr lang="en-GB" dirty="0">
                <a:hlinkClick r:id="rId6"/>
              </a:rPr>
              <a:t>http://library.kent.ac.uk/cartoons/</a:t>
            </a:r>
            <a:r>
              <a:rPr lang="en-GB" dirty="0"/>
              <a:t> World’s largest archive of (newspaper) cartoons.</a:t>
            </a:r>
          </a:p>
          <a:p>
            <a:r>
              <a:rPr lang="en-GB" i="1" dirty="0"/>
              <a:t>Collect Britain</a:t>
            </a:r>
            <a:r>
              <a:rPr lang="en-GB" dirty="0"/>
              <a:t> (British Library) </a:t>
            </a:r>
            <a:r>
              <a:rPr lang="en-GB" dirty="0">
                <a:hlinkClick r:id="rId7"/>
              </a:rPr>
              <a:t>http://www.collectbritain.co.uk/</a:t>
            </a:r>
            <a:r>
              <a:rPr lang="en-GB" dirty="0"/>
              <a:t> 90,000+ images, documents, and sound recordings showcasing the archives of the British Library, including complete run of </a:t>
            </a:r>
            <a:r>
              <a:rPr lang="en-GB" i="1" dirty="0"/>
              <a:t>Penny Illustrated Paper</a:t>
            </a:r>
            <a:r>
              <a:rPr lang="en-GB" dirty="0"/>
              <a:t> (1861-1913)</a:t>
            </a:r>
          </a:p>
          <a:p>
            <a:r>
              <a:rPr lang="en-GB" i="1" dirty="0"/>
              <a:t>Gathering the Jewels</a:t>
            </a:r>
            <a:r>
              <a:rPr lang="en-GB" dirty="0"/>
              <a:t> </a:t>
            </a:r>
            <a:r>
              <a:rPr lang="en-GB" dirty="0">
                <a:hlinkClick r:id="rId8"/>
              </a:rPr>
              <a:t>http://www.gtj.org.uk</a:t>
            </a:r>
            <a:r>
              <a:rPr lang="en-GB" i="1" dirty="0"/>
              <a:t> </a:t>
            </a:r>
            <a:r>
              <a:rPr lang="en-GB" dirty="0"/>
              <a:t>20,000+ images and documents from Welsh libraries and record offices</a:t>
            </a:r>
          </a:p>
        </p:txBody>
      </p:sp>
    </p:spTree>
    <p:extLst>
      <p:ext uri="{BB962C8B-B14F-4D97-AF65-F5344CB8AC3E}">
        <p14:creationId xmlns:p14="http://schemas.microsoft.com/office/powerpoint/2010/main" val="32432111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504" y="332656"/>
            <a:ext cx="8784976" cy="6186309"/>
          </a:xfrm>
          <a:prstGeom prst="rect">
            <a:avLst/>
          </a:prstGeom>
          <a:noFill/>
        </p:spPr>
        <p:txBody>
          <a:bodyPr wrap="square" rtlCol="0">
            <a:spAutoFit/>
          </a:bodyPr>
          <a:lstStyle/>
          <a:p>
            <a:r>
              <a:rPr lang="en-GB" i="1" dirty="0"/>
              <a:t>Times Digital Archive, 1785-1985</a:t>
            </a:r>
            <a:r>
              <a:rPr lang="en-GB" dirty="0"/>
              <a:t> Access through LIS homepage or </a:t>
            </a:r>
            <a:r>
              <a:rPr lang="en-GB" dirty="0">
                <a:hlinkClick r:id="rId2"/>
              </a:rPr>
              <a:t>http://infotrac.galegroup.com/itw/infomark/0/1/1/purl=rc6_TTDA?sw_aep=uows</a:t>
            </a:r>
            <a:endParaRPr lang="en-GB" dirty="0"/>
          </a:p>
          <a:p>
            <a:r>
              <a:rPr lang="en-GB" dirty="0"/>
              <a:t>British </a:t>
            </a:r>
            <a:r>
              <a:rPr lang="en-GB" dirty="0" err="1"/>
              <a:t>Pathe</a:t>
            </a:r>
            <a:r>
              <a:rPr lang="en-GB" dirty="0"/>
              <a:t> Film Archive </a:t>
            </a:r>
            <a:r>
              <a:rPr lang="en-GB" dirty="0">
                <a:hlinkClick r:id="rId3"/>
              </a:rPr>
              <a:t>http://www.britishpathe.com/</a:t>
            </a:r>
            <a:r>
              <a:rPr lang="en-GB" dirty="0"/>
              <a:t> Newsreel footage</a:t>
            </a:r>
          </a:p>
          <a:p>
            <a:r>
              <a:rPr lang="en-GB" dirty="0">
                <a:hlinkClick r:id="rId4"/>
              </a:rPr>
              <a:t>http://www.screenonline.org.uk/</a:t>
            </a:r>
            <a:r>
              <a:rPr lang="en-GB" dirty="0"/>
              <a:t> Guide </a:t>
            </a:r>
            <a:r>
              <a:rPr lang="en-GB" dirty="0" err="1"/>
              <a:t>toBritain’s</a:t>
            </a:r>
            <a:r>
              <a:rPr lang="en-GB" dirty="0"/>
              <a:t> film and </a:t>
            </a:r>
            <a:r>
              <a:rPr lang="en-GB" dirty="0" err="1"/>
              <a:t>tv</a:t>
            </a:r>
            <a:r>
              <a:rPr lang="en-GB" dirty="0"/>
              <a:t> history, contains clips, complete downloads and synopses</a:t>
            </a:r>
          </a:p>
          <a:p>
            <a:r>
              <a:rPr lang="en-GB" i="1" dirty="0"/>
              <a:t>National Archives Documents Online </a:t>
            </a:r>
            <a:r>
              <a:rPr lang="en-GB" dirty="0">
                <a:hlinkClick r:id="rId5"/>
              </a:rPr>
              <a:t>http://www.nationalarchives.gov.uk/documentsonline/</a:t>
            </a:r>
            <a:r>
              <a:rPr lang="en-GB" dirty="0"/>
              <a:t> Examples of material from the National Archives, with emphasis on famous events and family history</a:t>
            </a:r>
          </a:p>
          <a:p>
            <a:r>
              <a:rPr lang="en-GB" i="1" dirty="0"/>
              <a:t>House of Commons Parliamentary Papers </a:t>
            </a:r>
            <a:r>
              <a:rPr lang="en-GB" dirty="0">
                <a:hlinkClick r:id="rId6"/>
              </a:rPr>
              <a:t>http://parlipapers.chadwyck.co.uk/home.do</a:t>
            </a:r>
            <a:r>
              <a:rPr lang="en-GB" dirty="0"/>
              <a:t> Official reports </a:t>
            </a:r>
            <a:r>
              <a:rPr lang="en-GB" dirty="0" err="1"/>
              <a:t>etc</a:t>
            </a:r>
            <a:endParaRPr lang="en-GB" dirty="0"/>
          </a:p>
          <a:p>
            <a:r>
              <a:rPr lang="en-GB" i="1" dirty="0" err="1"/>
              <a:t>Hansard</a:t>
            </a:r>
            <a:r>
              <a:rPr lang="en-GB" i="1" dirty="0"/>
              <a:t> 1803-2005 </a:t>
            </a:r>
            <a:r>
              <a:rPr lang="en-GB" dirty="0">
                <a:hlinkClick r:id="rId7"/>
              </a:rPr>
              <a:t>http://hansard.millbanksystems.com/ What was said in Parliament</a:t>
            </a:r>
            <a:endParaRPr lang="en-GB" dirty="0"/>
          </a:p>
          <a:p>
            <a:r>
              <a:rPr lang="en-GB" i="1" dirty="0"/>
              <a:t>Nineteenth Century British Newspapers Online </a:t>
            </a:r>
            <a:r>
              <a:rPr lang="en-GB" dirty="0">
                <a:hlinkClick r:id="rId8"/>
              </a:rPr>
              <a:t>http://find.galegroup.com/bncn/</a:t>
            </a:r>
            <a:r>
              <a:rPr lang="en-GB" dirty="0"/>
              <a:t> 48 British newspapers from the 19th century selected by the British Library’s editorial board, such as the Western Mail. Fully digitized.</a:t>
            </a:r>
          </a:p>
          <a:p>
            <a:r>
              <a:rPr lang="en-GB" i="1" dirty="0"/>
              <a:t>19th Century UK Periodicals </a:t>
            </a:r>
            <a:r>
              <a:rPr lang="en-GB" dirty="0"/>
              <a:t>(magazines and </a:t>
            </a:r>
            <a:r>
              <a:rPr lang="en-GB" dirty="0" err="1"/>
              <a:t>perioldicals</a:t>
            </a:r>
            <a:r>
              <a:rPr lang="en-GB" dirty="0"/>
              <a:t>) Via library catalogue or </a:t>
            </a:r>
            <a:r>
              <a:rPr lang="en-GB" dirty="0">
                <a:hlinkClick r:id="rId9"/>
              </a:rPr>
              <a:t>http://find.galegroup.com/ukpc/start.do?prodId=NCUK&amp;userGroupName=uows&amp;finalAuth=true</a:t>
            </a:r>
            <a:endParaRPr lang="en-GB" dirty="0"/>
          </a:p>
          <a:p>
            <a:r>
              <a:rPr lang="en-GB" i="1" dirty="0"/>
              <a:t>London Broadcasting Company / Independent Radio News audio archive </a:t>
            </a:r>
            <a:r>
              <a:rPr lang="en-GB" dirty="0">
                <a:hlinkClick r:id="rId10"/>
              </a:rPr>
              <a:t>http://radio.bufvc.ac.uk/lbc/</a:t>
            </a:r>
            <a:endParaRPr lang="en-GB" dirty="0"/>
          </a:p>
          <a:p>
            <a:r>
              <a:rPr lang="en-GB" i="1" dirty="0"/>
              <a:t>Times Digital Archive (up to 1985) </a:t>
            </a:r>
            <a:r>
              <a:rPr lang="en-GB" dirty="0"/>
              <a:t>via Library website</a:t>
            </a:r>
          </a:p>
          <a:p>
            <a:r>
              <a:rPr lang="en-GB" i="1" dirty="0"/>
              <a:t>British Library Online Newspaper Archive</a:t>
            </a:r>
            <a:endParaRPr lang="en-GB" dirty="0"/>
          </a:p>
          <a:p>
            <a:r>
              <a:rPr lang="en-GB" dirty="0">
                <a:hlinkClick r:id="rId11"/>
              </a:rPr>
              <a:t>http://www.uk.olivesoftware.com/Default/Skins/BL/Client.asp?Skin=BL&amp;enter=true</a:t>
            </a:r>
            <a:endParaRPr lang="en-GB" dirty="0"/>
          </a:p>
        </p:txBody>
      </p:sp>
    </p:spTree>
    <p:extLst>
      <p:ext uri="{BB962C8B-B14F-4D97-AF65-F5344CB8AC3E}">
        <p14:creationId xmlns:p14="http://schemas.microsoft.com/office/powerpoint/2010/main" val="1271403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548680"/>
            <a:ext cx="8352928" cy="3693319"/>
          </a:xfrm>
          <a:prstGeom prst="rect">
            <a:avLst/>
          </a:prstGeom>
          <a:noFill/>
        </p:spPr>
        <p:txBody>
          <a:bodyPr wrap="square" rtlCol="0">
            <a:spAutoFit/>
          </a:bodyPr>
          <a:lstStyle/>
          <a:p>
            <a:r>
              <a:rPr lang="en-GB" dirty="0"/>
              <a:t>If you are looking for primary sources about the South Wales Coalfield you will find the CWM Project, created </a:t>
            </a:r>
            <a:r>
              <a:rPr lang="en-GB" dirty="0" smtClean="0"/>
              <a:t>at </a:t>
            </a:r>
            <a:r>
              <a:rPr lang="en-GB" dirty="0" err="1" smtClean="0"/>
              <a:t>SwanseaUniversity</a:t>
            </a:r>
            <a:r>
              <a:rPr lang="en-GB" dirty="0"/>
              <a:t>, very helpful as it provides access to materials which capture aspects of the social, political and cultural life of the South Wales Coalfield during the 19th and 20th centuries. The site includes audio and video clips from interviews with miners, politicians and trade unionists and also photographs which illustrate all aspects of life in the coalfield</a:t>
            </a:r>
            <a:r>
              <a:rPr lang="en-GB" dirty="0" smtClean="0"/>
              <a:t>.</a:t>
            </a:r>
          </a:p>
          <a:p>
            <a:endParaRPr lang="en-GB" dirty="0"/>
          </a:p>
          <a:p>
            <a:r>
              <a:rPr lang="en-GB" i="1" dirty="0"/>
              <a:t>Vision of Britain </a:t>
            </a:r>
            <a:r>
              <a:rPr lang="en-GB" dirty="0">
                <a:hlinkClick r:id="rId2"/>
              </a:rPr>
              <a:t>www.visionofbritain.org.uk</a:t>
            </a:r>
            <a:r>
              <a:rPr lang="en-GB" dirty="0"/>
              <a:t> Statistical info on population and the like on places in </a:t>
            </a:r>
            <a:r>
              <a:rPr lang="en-GB" dirty="0" smtClean="0"/>
              <a:t>the UK</a:t>
            </a:r>
          </a:p>
          <a:p>
            <a:endParaRPr lang="en-GB" dirty="0"/>
          </a:p>
          <a:p>
            <a:r>
              <a:rPr lang="en-GB" dirty="0"/>
              <a:t>For further help on sources see Miriam Dobson and Benjamin </a:t>
            </a:r>
            <a:r>
              <a:rPr lang="en-GB" dirty="0" err="1"/>
              <a:t>Ziemann</a:t>
            </a:r>
            <a:r>
              <a:rPr lang="en-GB" dirty="0"/>
              <a:t> (</a:t>
            </a:r>
            <a:r>
              <a:rPr lang="en-GB" dirty="0" err="1"/>
              <a:t>eds</a:t>
            </a:r>
            <a:r>
              <a:rPr lang="en-GB" dirty="0"/>
              <a:t>), </a:t>
            </a:r>
            <a:r>
              <a:rPr lang="en-GB" i="1" dirty="0"/>
              <a:t>Reading Primary Sources: The Interpretation of Texts from Nineteenth and Twentieth-Century History </a:t>
            </a:r>
            <a:r>
              <a:rPr lang="en-GB" dirty="0"/>
              <a:t>(London: Routledge, 2009).</a:t>
            </a:r>
          </a:p>
        </p:txBody>
      </p:sp>
    </p:spTree>
    <p:extLst>
      <p:ext uri="{BB962C8B-B14F-4D97-AF65-F5344CB8AC3E}">
        <p14:creationId xmlns:p14="http://schemas.microsoft.com/office/powerpoint/2010/main" val="21522777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A Tour to South Wales, 1801, page 67">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536" y="0"/>
            <a:ext cx="6901650" cy="8820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164288" y="404664"/>
            <a:ext cx="1800200" cy="5355312"/>
          </a:xfrm>
          <a:prstGeom prst="rect">
            <a:avLst/>
          </a:prstGeom>
          <a:noFill/>
        </p:spPr>
        <p:txBody>
          <a:bodyPr wrap="square" rtlCol="0">
            <a:spAutoFit/>
          </a:bodyPr>
          <a:lstStyle/>
          <a:p>
            <a:r>
              <a:rPr lang="en-GB" dirty="0"/>
              <a:t>Thomas Martyn admires the local farming practices including the building of ricks, mows and stacks. He draws a picture of a slide-car </a:t>
            </a:r>
          </a:p>
          <a:p>
            <a:r>
              <a:rPr lang="en-GB" dirty="0"/>
              <a:t>'machines without wheels, and drawn by one horse'. </a:t>
            </a:r>
          </a:p>
          <a:p>
            <a:r>
              <a:rPr lang="en-GB" dirty="0"/>
              <a:t>Martyn also describes large droves of mules laden with lime stone, charcoal and iron ore. </a:t>
            </a:r>
          </a:p>
        </p:txBody>
      </p:sp>
    </p:spTree>
    <p:extLst>
      <p:ext uri="{BB962C8B-B14F-4D97-AF65-F5344CB8AC3E}">
        <p14:creationId xmlns:p14="http://schemas.microsoft.com/office/powerpoint/2010/main" val="2696157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A Tour to South Wales, 1801, page 55">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6131"/>
            <a:ext cx="5369010" cy="6876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652120" y="332656"/>
            <a:ext cx="3312368" cy="1200329"/>
          </a:xfrm>
          <a:prstGeom prst="rect">
            <a:avLst/>
          </a:prstGeom>
          <a:noFill/>
        </p:spPr>
        <p:txBody>
          <a:bodyPr wrap="square" rtlCol="0">
            <a:spAutoFit/>
          </a:bodyPr>
          <a:lstStyle/>
          <a:p>
            <a:r>
              <a:rPr lang="en-GB" dirty="0"/>
              <a:t>Thomas Martyn describes </a:t>
            </a:r>
            <a:r>
              <a:rPr lang="en-GB" dirty="0" err="1"/>
              <a:t>Tintern</a:t>
            </a:r>
            <a:r>
              <a:rPr lang="en-GB" dirty="0"/>
              <a:t> Abbey and complains of the beggars who gather around their boat on their return to it.</a:t>
            </a:r>
          </a:p>
        </p:txBody>
      </p:sp>
    </p:spTree>
    <p:extLst>
      <p:ext uri="{BB962C8B-B14F-4D97-AF65-F5344CB8AC3E}">
        <p14:creationId xmlns:p14="http://schemas.microsoft.com/office/powerpoint/2010/main" val="26961570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Poster for the Montgomery C.M. Chapel Sunday School excursion to Aberystwyth, 1895">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13415"/>
            <a:ext cx="5451030" cy="730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61570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Bidding letter of John and Anne Cole (late Thomas), 12 April 1808">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550" y="-12171"/>
            <a:ext cx="5899689" cy="6732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924239" y="188640"/>
            <a:ext cx="3219761" cy="6463308"/>
          </a:xfrm>
          <a:prstGeom prst="rect">
            <a:avLst/>
          </a:prstGeom>
          <a:noFill/>
        </p:spPr>
        <p:txBody>
          <a:bodyPr wrap="square" rtlCol="0">
            <a:spAutoFit/>
          </a:bodyPr>
          <a:lstStyle/>
          <a:p>
            <a:r>
              <a:rPr lang="en-GB" dirty="0"/>
              <a:t>In south-west Wales, it was a common custom to invite guests to the wedding ceremony and the feast afterwards. Before the advent of the 'penny post' a '</a:t>
            </a:r>
            <a:r>
              <a:rPr lang="en-GB" dirty="0" err="1"/>
              <a:t>gwahoddwr</a:t>
            </a:r>
            <a:r>
              <a:rPr lang="en-GB" dirty="0"/>
              <a:t>' or bidder was engaged to call at the houses of friends and acquaintances and deliver the invitation verbally. However, from the late eighteenth century onwards, the bidding letter became increasingly popular. Although the bidding letter shared many of the characteristics of the '</a:t>
            </a:r>
            <a:r>
              <a:rPr lang="en-GB" dirty="0" err="1"/>
              <a:t>stori</a:t>
            </a:r>
            <a:r>
              <a:rPr lang="en-GB" dirty="0"/>
              <a:t> </a:t>
            </a:r>
            <a:r>
              <a:rPr lang="en-GB" dirty="0" err="1"/>
              <a:t>wadd</a:t>
            </a:r>
            <a:r>
              <a:rPr lang="en-GB" dirty="0"/>
              <a:t>' (bidding story), in that it adhered to a fairly set pattern, it undoubtedly lacked much of the humour which was evident in the oral presentation. By the end of the nineteenth century, both traditions had almost died out in Wales.</a:t>
            </a:r>
          </a:p>
        </p:txBody>
      </p:sp>
    </p:spTree>
    <p:extLst>
      <p:ext uri="{BB962C8B-B14F-4D97-AF65-F5344CB8AC3E}">
        <p14:creationId xmlns:p14="http://schemas.microsoft.com/office/powerpoint/2010/main" val="26961570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Town and parish of Lampeter First World War memorial book [image 3 of 49] ">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4544" y="54000"/>
            <a:ext cx="9723767" cy="680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95864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Town and parish of Lampeter First World War memorial book [image 36 of 49] ">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1" y="57546"/>
            <a:ext cx="9233288" cy="676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3466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opy of a letter from Emily Anne Lloyd to her mother, 10 March 1871 [image 2 of 28]">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56" y="0"/>
            <a:ext cx="5581689" cy="6876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796136" y="332656"/>
            <a:ext cx="3168352" cy="923330"/>
          </a:xfrm>
          <a:prstGeom prst="rect">
            <a:avLst/>
          </a:prstGeom>
          <a:noFill/>
        </p:spPr>
        <p:txBody>
          <a:bodyPr wrap="square" rtlCol="0">
            <a:spAutoFit/>
          </a:bodyPr>
          <a:lstStyle/>
          <a:p>
            <a:r>
              <a:rPr lang="en-GB" b="1" dirty="0"/>
              <a:t>Copy of a letter from Emily Anne Lloyd to her mother, 10 March 1871</a:t>
            </a:r>
            <a:endParaRPr lang="en-GB" dirty="0"/>
          </a:p>
        </p:txBody>
      </p:sp>
    </p:spTree>
    <p:extLst>
      <p:ext uri="{BB962C8B-B14F-4D97-AF65-F5344CB8AC3E}">
        <p14:creationId xmlns:p14="http://schemas.microsoft.com/office/powerpoint/2010/main" val="26961570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476672"/>
            <a:ext cx="8640960" cy="5078313"/>
          </a:xfrm>
          <a:prstGeom prst="rect">
            <a:avLst/>
          </a:prstGeom>
          <a:noFill/>
        </p:spPr>
        <p:txBody>
          <a:bodyPr wrap="square" rtlCol="0">
            <a:spAutoFit/>
          </a:bodyPr>
          <a:lstStyle/>
          <a:p>
            <a:r>
              <a:rPr lang="en-GB" dirty="0"/>
              <a:t>According to the 1871 census, Emily Ann Lloyd lived with her </a:t>
            </a:r>
          </a:p>
          <a:p>
            <a:r>
              <a:rPr lang="en-GB" dirty="0"/>
              <a:t>parents, older sister and uncle, above the National Provincial </a:t>
            </a:r>
          </a:p>
          <a:p>
            <a:r>
              <a:rPr lang="en-GB" dirty="0"/>
              <a:t>Bank in </a:t>
            </a:r>
            <a:r>
              <a:rPr lang="en-GB" dirty="0" err="1"/>
              <a:t>Lampeter</a:t>
            </a:r>
            <a:r>
              <a:rPr lang="en-GB" dirty="0"/>
              <a:t>, where her father was the bank manager. A </a:t>
            </a:r>
          </a:p>
          <a:p>
            <a:r>
              <a:rPr lang="en-GB" dirty="0"/>
              <a:t>native of Hay, Breconshire, William A. Lloyd had moved to </a:t>
            </a:r>
          </a:p>
          <a:p>
            <a:r>
              <a:rPr lang="en-GB" dirty="0" err="1"/>
              <a:t>Lampeter</a:t>
            </a:r>
            <a:r>
              <a:rPr lang="en-GB" dirty="0"/>
              <a:t> with his wife, Elizabeth, who was born in Margam. At </a:t>
            </a:r>
          </a:p>
          <a:p>
            <a:r>
              <a:rPr lang="en-GB" dirty="0"/>
              <a:t>the time of the census, Emily was 9 years old and her sister </a:t>
            </a:r>
          </a:p>
          <a:p>
            <a:r>
              <a:rPr lang="en-GB" dirty="0" err="1"/>
              <a:t>Hessie</a:t>
            </a:r>
            <a:r>
              <a:rPr lang="en-GB" dirty="0"/>
              <a:t> 10. </a:t>
            </a:r>
          </a:p>
          <a:p>
            <a:r>
              <a:rPr lang="en-GB" dirty="0"/>
              <a:t>Emily has carefully copied out the letters she has sent to various </a:t>
            </a:r>
          </a:p>
          <a:p>
            <a:r>
              <a:rPr lang="en-GB" dirty="0"/>
              <a:t>friends and family between 10 March 1871 and 24 September </a:t>
            </a:r>
          </a:p>
          <a:p>
            <a:r>
              <a:rPr lang="en-GB" dirty="0"/>
              <a:t>[1872] . This may have been an exercise set by her </a:t>
            </a:r>
          </a:p>
          <a:p>
            <a:r>
              <a:rPr lang="en-GB" dirty="0"/>
              <a:t>governess, </a:t>
            </a:r>
            <a:r>
              <a:rPr lang="en-GB" dirty="0" err="1"/>
              <a:t>Sopia</a:t>
            </a:r>
            <a:r>
              <a:rPr lang="en-GB" dirty="0"/>
              <a:t>[sic] Humphreys from Aberystwyth. </a:t>
            </a:r>
          </a:p>
          <a:p>
            <a:r>
              <a:rPr lang="en-GB" dirty="0"/>
              <a:t>Emily writes of her day to day activities and has much to say </a:t>
            </a:r>
          </a:p>
          <a:p>
            <a:r>
              <a:rPr lang="en-GB" dirty="0"/>
              <a:t>about her pets, including a monkey. Unfortunately, all the </a:t>
            </a:r>
          </a:p>
          <a:p>
            <a:r>
              <a:rPr lang="en-GB" dirty="0"/>
              <a:t>animals seem to die during the period covered by the letters. Although most of the letters are written from </a:t>
            </a:r>
            <a:r>
              <a:rPr lang="en-GB" dirty="0" err="1"/>
              <a:t>Lampeter</a:t>
            </a:r>
            <a:r>
              <a:rPr lang="en-GB" dirty="0"/>
              <a:t>, the family move to Conwy and the later letters are written from there. </a:t>
            </a:r>
          </a:p>
          <a:p>
            <a:r>
              <a:rPr lang="en-GB" dirty="0"/>
              <a:t>These letters provide an insight into the life of a middle- class child </a:t>
            </a:r>
          </a:p>
          <a:p>
            <a:r>
              <a:rPr lang="en-GB" dirty="0"/>
              <a:t>living in Wales during the late nineteenth century. </a:t>
            </a:r>
          </a:p>
        </p:txBody>
      </p:sp>
    </p:spTree>
    <p:extLst>
      <p:ext uri="{BB962C8B-B14F-4D97-AF65-F5344CB8AC3E}">
        <p14:creationId xmlns:p14="http://schemas.microsoft.com/office/powerpoint/2010/main" val="26961570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Labour Election songs in support of Keir Hardie, 1906">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39086"/>
            <a:ext cx="5225472" cy="680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61570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Petition of the Women's Liberal Association for Swansea calling for the vote for women ">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99392"/>
            <a:ext cx="4429795" cy="7092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788024" y="332656"/>
            <a:ext cx="4248472" cy="923330"/>
          </a:xfrm>
          <a:prstGeom prst="rect">
            <a:avLst/>
          </a:prstGeom>
          <a:noFill/>
        </p:spPr>
        <p:txBody>
          <a:bodyPr wrap="square" rtlCol="0">
            <a:spAutoFit/>
          </a:bodyPr>
          <a:lstStyle/>
          <a:p>
            <a:r>
              <a:rPr lang="en-GB" b="1" dirty="0"/>
              <a:t>Petition of the Women's Liberal Association for Swansea calling for the vote for women </a:t>
            </a:r>
          </a:p>
        </p:txBody>
      </p:sp>
    </p:spTree>
    <p:extLst>
      <p:ext uri="{BB962C8B-B14F-4D97-AF65-F5344CB8AC3E}">
        <p14:creationId xmlns:p14="http://schemas.microsoft.com/office/powerpoint/2010/main" val="26961570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http://www.workhouses.org.uk/Lampeter/LampeterMap1904-2500.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90962"/>
            <a:ext cx="5339749" cy="3564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292080" y="476672"/>
            <a:ext cx="3600400" cy="4524315"/>
          </a:xfrm>
          <a:prstGeom prst="rect">
            <a:avLst/>
          </a:prstGeom>
          <a:noFill/>
        </p:spPr>
        <p:txBody>
          <a:bodyPr wrap="square" rtlCol="0">
            <a:spAutoFit/>
          </a:bodyPr>
          <a:lstStyle/>
          <a:p>
            <a:r>
              <a:rPr lang="en-GB" dirty="0" err="1"/>
              <a:t>Lampeter</a:t>
            </a:r>
            <a:r>
              <a:rPr lang="en-GB" dirty="0"/>
              <a:t> was one of the Welsh unions that strongly resisted the requirement to erect a new union workhouse. Finally, in 1874, following threat of the dissolution of the union by the Poor Law Board, the Guardians capitulated. The new union workhouse was built in 1876-7 on the south side of </a:t>
            </a:r>
            <a:r>
              <a:rPr lang="en-GB" dirty="0" err="1"/>
              <a:t>Pantfaen</a:t>
            </a:r>
            <a:r>
              <a:rPr lang="en-GB" dirty="0"/>
              <a:t> Road at the west of </a:t>
            </a:r>
            <a:r>
              <a:rPr lang="en-GB" dirty="0" err="1"/>
              <a:t>Lampeter</a:t>
            </a:r>
            <a:r>
              <a:rPr lang="en-GB" dirty="0"/>
              <a:t>. Its design was opened to competition with the selected entry coming from </a:t>
            </a:r>
            <a:r>
              <a:rPr lang="en-GB" dirty="0" err="1"/>
              <a:t>Szlumper</a:t>
            </a:r>
            <a:r>
              <a:rPr lang="en-GB" dirty="0"/>
              <a:t> and </a:t>
            </a:r>
            <a:r>
              <a:rPr lang="en-GB" dirty="0" err="1"/>
              <a:t>Aldwinckle</a:t>
            </a:r>
            <a:r>
              <a:rPr lang="en-GB" dirty="0"/>
              <a:t> of Aberystwyth and London. The site location and layout are shown on the 1904 OS map </a:t>
            </a:r>
          </a:p>
        </p:txBody>
      </p:sp>
    </p:spTree>
    <p:extLst>
      <p:ext uri="{BB962C8B-B14F-4D97-AF65-F5344CB8AC3E}">
        <p14:creationId xmlns:p14="http://schemas.microsoft.com/office/powerpoint/2010/main" val="26961570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349178921"/>
              </p:ext>
            </p:extLst>
          </p:nvPr>
        </p:nvGraphicFramePr>
        <p:xfrm>
          <a:off x="467544" y="188640"/>
          <a:ext cx="7704856" cy="5760953"/>
        </p:xfrm>
        <a:graphic>
          <a:graphicData uri="http://schemas.openxmlformats.org/drawingml/2006/table">
            <a:tbl>
              <a:tblPr/>
              <a:tblGrid>
                <a:gridCol w="963107"/>
                <a:gridCol w="963107"/>
                <a:gridCol w="963107"/>
                <a:gridCol w="963107"/>
                <a:gridCol w="963107"/>
                <a:gridCol w="963107"/>
                <a:gridCol w="963107"/>
                <a:gridCol w="963107"/>
              </a:tblGrid>
              <a:tr h="110389">
                <a:tc>
                  <a:txBody>
                    <a:bodyPr/>
                    <a:lstStyle/>
                    <a:p>
                      <a:r>
                        <a:rPr lang="en-GB" sz="1050"/>
                        <a:t>Inmates</a:t>
                      </a:r>
                    </a:p>
                  </a:txBody>
                  <a:tcPr marL="27597" marR="27597" marT="13799" marB="13799" anchor="ctr">
                    <a:lnL>
                      <a:noFill/>
                    </a:lnL>
                    <a:lnR>
                      <a:noFill/>
                    </a:lnR>
                    <a:lnT>
                      <a:noFill/>
                    </a:lnT>
                    <a:lnB>
                      <a:noFill/>
                    </a:lnB>
                  </a:tcPr>
                </a:tc>
                <a:tc>
                  <a:txBody>
                    <a:bodyPr/>
                    <a:lstStyle/>
                    <a:p>
                      <a:endParaRPr lang="en-GB" sz="1050"/>
                    </a:p>
                  </a:txBody>
                  <a:tcPr marL="27597" marR="27597" marT="13799" marB="13799">
                    <a:lnL>
                      <a:noFill/>
                    </a:lnL>
                  </a:tcPr>
                </a:tc>
                <a:tc>
                  <a:txBody>
                    <a:bodyPr/>
                    <a:lstStyle/>
                    <a:p>
                      <a:endParaRPr lang="en-GB" sz="1050"/>
                    </a:p>
                  </a:txBody>
                  <a:tcPr marL="27597" marR="27597" marT="13799" marB="13799"/>
                </a:tc>
                <a:tc>
                  <a:txBody>
                    <a:bodyPr/>
                    <a:lstStyle/>
                    <a:p>
                      <a:endParaRPr lang="en-GB" sz="1050"/>
                    </a:p>
                  </a:txBody>
                  <a:tcPr marL="27597" marR="27597" marT="13799" marB="13799"/>
                </a:tc>
                <a:tc>
                  <a:txBody>
                    <a:bodyPr/>
                    <a:lstStyle/>
                    <a:p>
                      <a:endParaRPr lang="en-GB" sz="1050"/>
                    </a:p>
                  </a:txBody>
                  <a:tcPr marL="27597" marR="27597" marT="13799" marB="13799"/>
                </a:tc>
                <a:tc>
                  <a:txBody>
                    <a:bodyPr/>
                    <a:lstStyle/>
                    <a:p>
                      <a:endParaRPr lang="en-GB" sz="1050"/>
                    </a:p>
                  </a:txBody>
                  <a:tcPr marL="27597" marR="27597" marT="13799" marB="13799"/>
                </a:tc>
                <a:tc>
                  <a:txBody>
                    <a:bodyPr/>
                    <a:lstStyle/>
                    <a:p>
                      <a:endParaRPr lang="en-GB" sz="1050"/>
                    </a:p>
                  </a:txBody>
                  <a:tcPr marL="27597" marR="27597" marT="13799" marB="13799"/>
                </a:tc>
                <a:tc>
                  <a:txBody>
                    <a:bodyPr/>
                    <a:lstStyle/>
                    <a:p>
                      <a:endParaRPr lang="en-GB" sz="1050"/>
                    </a:p>
                  </a:txBody>
                  <a:tcPr marL="27597" marR="27597" marT="13799" marB="13799"/>
                </a:tc>
              </a:tr>
              <a:tr h="275973">
                <a:tc>
                  <a:txBody>
                    <a:bodyPr/>
                    <a:lstStyle/>
                    <a:p>
                      <a:r>
                        <a:rPr lang="en-GB" sz="1050"/>
                        <a:t>Anne DAVIES</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B>
                      <a:noFill/>
                    </a:lnB>
                  </a:tcPr>
                </a:tc>
                <a:tc>
                  <a:txBody>
                    <a:bodyPr/>
                    <a:lstStyle/>
                    <a:p>
                      <a:r>
                        <a:rPr lang="en-GB" sz="1050"/>
                        <a:t>2</a:t>
                      </a:r>
                    </a:p>
                  </a:txBody>
                  <a:tcPr marL="27597" marR="27597" marT="13799" marB="13799" anchor="ctr">
                    <a:lnL>
                      <a:noFill/>
                    </a:lnL>
                    <a:lnR>
                      <a:noFill/>
                    </a:lnR>
                    <a:lnB>
                      <a:noFill/>
                    </a:lnB>
                  </a:tcPr>
                </a:tc>
                <a:tc>
                  <a:txBody>
                    <a:bodyPr/>
                    <a:lstStyle/>
                    <a:p>
                      <a:r>
                        <a:rPr lang="en-GB" sz="1050"/>
                        <a:t>F</a:t>
                      </a:r>
                    </a:p>
                  </a:txBody>
                  <a:tcPr marL="27597" marR="27597" marT="13799" marB="13799" anchor="ctr">
                    <a:lnL>
                      <a:noFill/>
                    </a:lnL>
                    <a:lnR>
                      <a:noFill/>
                    </a:lnR>
                    <a:lnB>
                      <a:noFill/>
                    </a:lnB>
                  </a:tcPr>
                </a:tc>
                <a:tc>
                  <a:txBody>
                    <a:bodyPr/>
                    <a:lstStyle/>
                    <a:p>
                      <a:r>
                        <a:rPr lang="en-GB" sz="1050"/>
                        <a:t>Daur</a:t>
                      </a:r>
                    </a:p>
                  </a:txBody>
                  <a:tcPr marL="27597" marR="27597" marT="13799" marB="13799" anchor="ctr">
                    <a:lnL>
                      <a:noFill/>
                    </a:lnL>
                    <a:lnR>
                      <a:noFill/>
                    </a:lnR>
                    <a:lnB>
                      <a:noFill/>
                    </a:lnB>
                  </a:tcPr>
                </a:tc>
                <a:tc>
                  <a:txBody>
                    <a:bodyPr/>
                    <a:lstStyle/>
                    <a:p>
                      <a:endParaRPr lang="en-GB" sz="1050"/>
                    </a:p>
                  </a:txBody>
                  <a:tcPr marL="27597" marR="27597" marT="13799" marB="13799" anchor="ctr">
                    <a:lnL>
                      <a:noFill/>
                    </a:lnL>
                    <a:lnR>
                      <a:noFill/>
                    </a:lnR>
                    <a:lnB>
                      <a:noFill/>
                    </a:lnB>
                  </a:tcPr>
                </a:tc>
                <a:tc>
                  <a:txBody>
                    <a:bodyPr/>
                    <a:lstStyle/>
                    <a:p>
                      <a:endParaRPr lang="en-GB" sz="1050"/>
                    </a:p>
                  </a:txBody>
                  <a:tcPr marL="27597" marR="27597" marT="13799" marB="13799" anchor="ctr">
                    <a:lnL>
                      <a:noFill/>
                    </a:lnL>
                    <a:lnR>
                      <a:noFill/>
                    </a:lnR>
                    <a:lnB>
                      <a:noFill/>
                    </a:lnB>
                  </a:tcPr>
                </a:tc>
                <a:tc>
                  <a:txBody>
                    <a:bodyPr/>
                    <a:lstStyle/>
                    <a:p>
                      <a:r>
                        <a:rPr lang="en-GB" sz="1050"/>
                        <a:t>Lampeter, Cardigan</a:t>
                      </a:r>
                    </a:p>
                  </a:txBody>
                  <a:tcPr marL="27597" marR="27597" marT="13799" marB="13799" anchor="ctr">
                    <a:lnL>
                      <a:noFill/>
                    </a:lnL>
                    <a:lnR>
                      <a:noFill/>
                    </a:lnR>
                    <a:lnB>
                      <a:noFill/>
                    </a:lnB>
                  </a:tcPr>
                </a:tc>
              </a:tr>
              <a:tr h="275973">
                <a:tc>
                  <a:txBody>
                    <a:bodyPr/>
                    <a:lstStyle/>
                    <a:p>
                      <a:r>
                        <a:rPr lang="en-GB" sz="1050"/>
                        <a:t>Catherine DAVIES</a:t>
                      </a:r>
                    </a:p>
                  </a:txBody>
                  <a:tcPr marL="27597" marR="27597" marT="13799" marB="13799" anchor="ctr">
                    <a:lnL>
                      <a:noFill/>
                    </a:lnL>
                    <a:lnR>
                      <a:noFill/>
                    </a:lnR>
                    <a:lnT>
                      <a:noFill/>
                    </a:lnT>
                    <a:lnB>
                      <a:noFill/>
                    </a:lnB>
                  </a:tcPr>
                </a:tc>
                <a:tc>
                  <a:txBody>
                    <a:bodyPr/>
                    <a:lstStyle/>
                    <a:p>
                      <a:r>
                        <a:rPr lang="en-GB" sz="1050"/>
                        <a:t>U</a:t>
                      </a:r>
                    </a:p>
                  </a:txBody>
                  <a:tcPr marL="27597" marR="27597" marT="13799" marB="13799" anchor="ctr">
                    <a:lnL>
                      <a:noFill/>
                    </a:lnL>
                    <a:lnR>
                      <a:noFill/>
                    </a:lnR>
                    <a:lnT>
                      <a:noFill/>
                    </a:lnT>
                    <a:lnB>
                      <a:noFill/>
                    </a:lnB>
                  </a:tcPr>
                </a:tc>
                <a:tc>
                  <a:txBody>
                    <a:bodyPr/>
                    <a:lstStyle/>
                    <a:p>
                      <a:r>
                        <a:rPr lang="en-GB" sz="1050"/>
                        <a:t>55</a:t>
                      </a:r>
                    </a:p>
                  </a:txBody>
                  <a:tcPr marL="27597" marR="27597" marT="13799" marB="13799" anchor="ctr">
                    <a:lnL>
                      <a:noFill/>
                    </a:lnL>
                    <a:lnR>
                      <a:noFill/>
                    </a:lnR>
                    <a:lnT>
                      <a:noFill/>
                    </a:lnT>
                    <a:lnB>
                      <a:noFill/>
                    </a:lnB>
                  </a:tcPr>
                </a:tc>
                <a:tc>
                  <a:txBody>
                    <a:bodyPr/>
                    <a:lstStyle/>
                    <a:p>
                      <a:r>
                        <a:rPr lang="en-GB" sz="1050"/>
                        <a:t>F</a:t>
                      </a:r>
                    </a:p>
                  </a:txBody>
                  <a:tcPr marL="27597" marR="27597" marT="13799" marB="13799" anchor="ctr">
                    <a:lnL>
                      <a:noFill/>
                    </a:lnL>
                    <a:lnR>
                      <a:noFill/>
                    </a:lnR>
                    <a:lnT>
                      <a:noFill/>
                    </a:lnT>
                    <a:lnB>
                      <a:noFill/>
                    </a:lnB>
                  </a:tcPr>
                </a:tc>
                <a:tc>
                  <a:txBody>
                    <a:bodyPr/>
                    <a:lstStyle/>
                    <a:p>
                      <a:r>
                        <a:rPr lang="en-GB" sz="1050"/>
                        <a:t>Inmate</a:t>
                      </a:r>
                    </a:p>
                  </a:txBody>
                  <a:tcPr marL="27597" marR="27597" marT="13799" marB="13799" anchor="ctr">
                    <a:lnL>
                      <a:noFill/>
                    </a:lnL>
                    <a:lnR>
                      <a:noFill/>
                    </a:lnR>
                    <a:lnT>
                      <a:noFill/>
                    </a:lnT>
                    <a:lnB>
                      <a:noFill/>
                    </a:lnB>
                  </a:tcPr>
                </a:tc>
                <a:tc>
                  <a:txBody>
                    <a:bodyPr/>
                    <a:lstStyle/>
                    <a:p>
                      <a:r>
                        <a:rPr lang="en-GB" sz="1050"/>
                        <a:t>Charwoman</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Llandyssil, Cardigan</a:t>
                      </a:r>
                    </a:p>
                  </a:txBody>
                  <a:tcPr marL="27597" marR="27597" marT="13799" marB="13799" anchor="ctr">
                    <a:lnL>
                      <a:noFill/>
                    </a:lnL>
                    <a:lnR>
                      <a:noFill/>
                    </a:lnR>
                    <a:lnT>
                      <a:noFill/>
                    </a:lnT>
                    <a:lnB>
                      <a:noFill/>
                    </a:lnB>
                  </a:tcPr>
                </a:tc>
              </a:tr>
              <a:tr h="275973">
                <a:tc>
                  <a:txBody>
                    <a:bodyPr/>
                    <a:lstStyle/>
                    <a:p>
                      <a:r>
                        <a:rPr lang="en-GB" sz="1050"/>
                        <a:t>Jane DAVIES</a:t>
                      </a:r>
                    </a:p>
                  </a:txBody>
                  <a:tcPr marL="27597" marR="27597" marT="13799" marB="13799" anchor="ctr">
                    <a:lnL>
                      <a:noFill/>
                    </a:lnL>
                    <a:lnR>
                      <a:noFill/>
                    </a:lnR>
                    <a:lnT>
                      <a:noFill/>
                    </a:lnT>
                    <a:lnB>
                      <a:noFill/>
                    </a:lnB>
                  </a:tcPr>
                </a:tc>
                <a:tc>
                  <a:txBody>
                    <a:bodyPr/>
                    <a:lstStyle/>
                    <a:p>
                      <a:r>
                        <a:rPr lang="en-GB" sz="1050"/>
                        <a:t>U</a:t>
                      </a:r>
                    </a:p>
                  </a:txBody>
                  <a:tcPr marL="27597" marR="27597" marT="13799" marB="13799" anchor="ctr">
                    <a:lnL>
                      <a:noFill/>
                    </a:lnL>
                    <a:lnR>
                      <a:noFill/>
                    </a:lnR>
                    <a:lnT>
                      <a:noFill/>
                    </a:lnT>
                    <a:lnB>
                      <a:noFill/>
                    </a:lnB>
                  </a:tcPr>
                </a:tc>
                <a:tc>
                  <a:txBody>
                    <a:bodyPr/>
                    <a:lstStyle/>
                    <a:p>
                      <a:r>
                        <a:rPr lang="en-GB" sz="1050"/>
                        <a:t>34</a:t>
                      </a:r>
                    </a:p>
                  </a:txBody>
                  <a:tcPr marL="27597" marR="27597" marT="13799" marB="13799" anchor="ctr">
                    <a:lnL>
                      <a:noFill/>
                    </a:lnL>
                    <a:lnR>
                      <a:noFill/>
                    </a:lnR>
                    <a:lnT>
                      <a:noFill/>
                    </a:lnT>
                    <a:lnB>
                      <a:noFill/>
                    </a:lnB>
                  </a:tcPr>
                </a:tc>
                <a:tc>
                  <a:txBody>
                    <a:bodyPr/>
                    <a:lstStyle/>
                    <a:p>
                      <a:r>
                        <a:rPr lang="en-GB" sz="1050"/>
                        <a:t>F</a:t>
                      </a:r>
                    </a:p>
                  </a:txBody>
                  <a:tcPr marL="27597" marR="27597" marT="13799" marB="13799" anchor="ctr">
                    <a:lnL>
                      <a:noFill/>
                    </a:lnL>
                    <a:lnR>
                      <a:noFill/>
                    </a:lnR>
                    <a:lnT>
                      <a:noFill/>
                    </a:lnT>
                    <a:lnB>
                      <a:noFill/>
                    </a:lnB>
                  </a:tcPr>
                </a:tc>
                <a:tc>
                  <a:txBody>
                    <a:bodyPr/>
                    <a:lstStyle/>
                    <a:p>
                      <a:r>
                        <a:rPr lang="en-GB" sz="1050"/>
                        <a:t>Inmate</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Lunatic</a:t>
                      </a:r>
                    </a:p>
                  </a:txBody>
                  <a:tcPr marL="27597" marR="27597" marT="13799" marB="13799" anchor="ctr">
                    <a:lnL>
                      <a:noFill/>
                    </a:lnL>
                    <a:lnR>
                      <a:noFill/>
                    </a:lnR>
                    <a:lnT>
                      <a:noFill/>
                    </a:lnT>
                    <a:lnB>
                      <a:noFill/>
                    </a:lnB>
                  </a:tcPr>
                </a:tc>
                <a:tc>
                  <a:txBody>
                    <a:bodyPr/>
                    <a:lstStyle/>
                    <a:p>
                      <a:r>
                        <a:rPr lang="en-GB" sz="1050"/>
                        <a:t>Lampeter, Cardigan</a:t>
                      </a:r>
                    </a:p>
                  </a:txBody>
                  <a:tcPr marL="27597" marR="27597" marT="13799" marB="13799" anchor="ctr">
                    <a:lnL>
                      <a:noFill/>
                    </a:lnL>
                    <a:lnR>
                      <a:noFill/>
                    </a:lnR>
                    <a:lnT>
                      <a:noFill/>
                    </a:lnT>
                    <a:lnB>
                      <a:noFill/>
                    </a:lnB>
                  </a:tcPr>
                </a:tc>
              </a:tr>
              <a:tr h="275973">
                <a:tc>
                  <a:txBody>
                    <a:bodyPr/>
                    <a:lstStyle/>
                    <a:p>
                      <a:r>
                        <a:rPr lang="en-GB" sz="1050"/>
                        <a:t>John DAVIES</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4</a:t>
                      </a:r>
                    </a:p>
                  </a:txBody>
                  <a:tcPr marL="27597" marR="27597" marT="13799" marB="13799" anchor="ctr">
                    <a:lnL>
                      <a:noFill/>
                    </a:lnL>
                    <a:lnR>
                      <a:noFill/>
                    </a:lnR>
                    <a:lnT>
                      <a:noFill/>
                    </a:lnT>
                    <a:lnB>
                      <a:noFill/>
                    </a:lnB>
                  </a:tcPr>
                </a:tc>
                <a:tc>
                  <a:txBody>
                    <a:bodyPr/>
                    <a:lstStyle/>
                    <a:p>
                      <a:r>
                        <a:rPr lang="en-GB" sz="1050"/>
                        <a:t>M</a:t>
                      </a:r>
                    </a:p>
                  </a:txBody>
                  <a:tcPr marL="27597" marR="27597" marT="13799" marB="13799" anchor="ctr">
                    <a:lnL>
                      <a:noFill/>
                    </a:lnL>
                    <a:lnR>
                      <a:noFill/>
                    </a:lnR>
                    <a:lnT>
                      <a:noFill/>
                    </a:lnT>
                    <a:lnB>
                      <a:noFill/>
                    </a:lnB>
                  </a:tcPr>
                </a:tc>
                <a:tc>
                  <a:txBody>
                    <a:bodyPr/>
                    <a:lstStyle/>
                    <a:p>
                      <a:r>
                        <a:rPr lang="en-GB" sz="1050"/>
                        <a:t>Inmate</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Lampeter, Cardigan</a:t>
                      </a:r>
                    </a:p>
                  </a:txBody>
                  <a:tcPr marL="27597" marR="27597" marT="13799" marB="13799" anchor="ctr">
                    <a:lnL>
                      <a:noFill/>
                    </a:lnL>
                    <a:lnR>
                      <a:noFill/>
                    </a:lnR>
                    <a:lnT>
                      <a:noFill/>
                    </a:lnT>
                    <a:lnB>
                      <a:noFill/>
                    </a:lnB>
                  </a:tcPr>
                </a:tc>
              </a:tr>
              <a:tr h="275973">
                <a:tc>
                  <a:txBody>
                    <a:bodyPr/>
                    <a:lstStyle/>
                    <a:p>
                      <a:r>
                        <a:rPr lang="en-GB" sz="1050"/>
                        <a:t>Margaret DAVIES</a:t>
                      </a:r>
                    </a:p>
                  </a:txBody>
                  <a:tcPr marL="27597" marR="27597" marT="13799" marB="13799" anchor="ctr">
                    <a:lnL>
                      <a:noFill/>
                    </a:lnL>
                    <a:lnR>
                      <a:noFill/>
                    </a:lnR>
                    <a:lnT>
                      <a:noFill/>
                    </a:lnT>
                    <a:lnB>
                      <a:noFill/>
                    </a:lnB>
                  </a:tcPr>
                </a:tc>
                <a:tc>
                  <a:txBody>
                    <a:bodyPr/>
                    <a:lstStyle/>
                    <a:p>
                      <a:r>
                        <a:rPr lang="en-GB" sz="1050"/>
                        <a:t>U</a:t>
                      </a:r>
                    </a:p>
                  </a:txBody>
                  <a:tcPr marL="27597" marR="27597" marT="13799" marB="13799" anchor="ctr">
                    <a:lnL>
                      <a:noFill/>
                    </a:lnL>
                    <a:lnR>
                      <a:noFill/>
                    </a:lnR>
                    <a:lnT>
                      <a:noFill/>
                    </a:lnT>
                    <a:lnB>
                      <a:noFill/>
                    </a:lnB>
                  </a:tcPr>
                </a:tc>
                <a:tc>
                  <a:txBody>
                    <a:bodyPr/>
                    <a:lstStyle/>
                    <a:p>
                      <a:r>
                        <a:rPr lang="en-GB" sz="1050"/>
                        <a:t>24</a:t>
                      </a:r>
                    </a:p>
                  </a:txBody>
                  <a:tcPr marL="27597" marR="27597" marT="13799" marB="13799" anchor="ctr">
                    <a:lnL>
                      <a:noFill/>
                    </a:lnL>
                    <a:lnR>
                      <a:noFill/>
                    </a:lnR>
                    <a:lnT>
                      <a:noFill/>
                    </a:lnT>
                    <a:lnB>
                      <a:noFill/>
                    </a:lnB>
                  </a:tcPr>
                </a:tc>
                <a:tc>
                  <a:txBody>
                    <a:bodyPr/>
                    <a:lstStyle/>
                    <a:p>
                      <a:r>
                        <a:rPr lang="en-GB" sz="1050"/>
                        <a:t>F</a:t>
                      </a:r>
                    </a:p>
                  </a:txBody>
                  <a:tcPr marL="27597" marR="27597" marT="13799" marB="13799" anchor="ctr">
                    <a:lnL>
                      <a:noFill/>
                    </a:lnL>
                    <a:lnR>
                      <a:noFill/>
                    </a:lnR>
                    <a:lnT>
                      <a:noFill/>
                    </a:lnT>
                    <a:lnB>
                      <a:noFill/>
                    </a:lnB>
                  </a:tcPr>
                </a:tc>
                <a:tc>
                  <a:txBody>
                    <a:bodyPr/>
                    <a:lstStyle/>
                    <a:p>
                      <a:r>
                        <a:rPr lang="en-GB" sz="1050"/>
                        <a:t>Inmate</a:t>
                      </a:r>
                    </a:p>
                  </a:txBody>
                  <a:tcPr marL="27597" marR="27597" marT="13799" marB="13799" anchor="ctr">
                    <a:lnL>
                      <a:noFill/>
                    </a:lnL>
                    <a:lnR>
                      <a:noFill/>
                    </a:lnR>
                    <a:lnT>
                      <a:noFill/>
                    </a:lnT>
                    <a:lnB>
                      <a:noFill/>
                    </a:lnB>
                  </a:tcPr>
                </a:tc>
                <a:tc>
                  <a:txBody>
                    <a:bodyPr/>
                    <a:lstStyle/>
                    <a:p>
                      <a:r>
                        <a:rPr lang="en-GB" sz="1050"/>
                        <a:t>Charwoman</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Lampeter, Cardigan</a:t>
                      </a:r>
                    </a:p>
                  </a:txBody>
                  <a:tcPr marL="27597" marR="27597" marT="13799" marB="13799" anchor="ctr">
                    <a:lnL>
                      <a:noFill/>
                    </a:lnL>
                    <a:lnR>
                      <a:noFill/>
                    </a:lnR>
                    <a:lnT>
                      <a:noFill/>
                    </a:lnT>
                    <a:lnB>
                      <a:noFill/>
                    </a:lnB>
                  </a:tcPr>
                </a:tc>
              </a:tr>
              <a:tr h="275973">
                <a:tc>
                  <a:txBody>
                    <a:bodyPr/>
                    <a:lstStyle/>
                    <a:p>
                      <a:r>
                        <a:rPr lang="en-GB" sz="1050"/>
                        <a:t>Margaret DAVIES</a:t>
                      </a:r>
                    </a:p>
                  </a:txBody>
                  <a:tcPr marL="27597" marR="27597" marT="13799" marB="13799" anchor="ctr">
                    <a:lnL>
                      <a:noFill/>
                    </a:lnL>
                    <a:lnR>
                      <a:noFill/>
                    </a:lnR>
                    <a:lnT>
                      <a:noFill/>
                    </a:lnT>
                    <a:lnB>
                      <a:noFill/>
                    </a:lnB>
                  </a:tcPr>
                </a:tc>
                <a:tc>
                  <a:txBody>
                    <a:bodyPr/>
                    <a:lstStyle/>
                    <a:p>
                      <a:r>
                        <a:rPr lang="en-GB" sz="1050"/>
                        <a:t>M</a:t>
                      </a:r>
                    </a:p>
                  </a:txBody>
                  <a:tcPr marL="27597" marR="27597" marT="13799" marB="13799" anchor="ctr">
                    <a:lnL>
                      <a:noFill/>
                    </a:lnL>
                    <a:lnR>
                      <a:noFill/>
                    </a:lnR>
                    <a:lnT>
                      <a:noFill/>
                    </a:lnT>
                    <a:lnB>
                      <a:noFill/>
                    </a:lnB>
                  </a:tcPr>
                </a:tc>
                <a:tc>
                  <a:txBody>
                    <a:bodyPr/>
                    <a:lstStyle/>
                    <a:p>
                      <a:r>
                        <a:rPr lang="en-GB" sz="1050"/>
                        <a:t>23</a:t>
                      </a:r>
                    </a:p>
                  </a:txBody>
                  <a:tcPr marL="27597" marR="27597" marT="13799" marB="13799" anchor="ctr">
                    <a:lnL>
                      <a:noFill/>
                    </a:lnL>
                    <a:lnR>
                      <a:noFill/>
                    </a:lnR>
                    <a:lnT>
                      <a:noFill/>
                    </a:lnT>
                    <a:lnB>
                      <a:noFill/>
                    </a:lnB>
                  </a:tcPr>
                </a:tc>
                <a:tc>
                  <a:txBody>
                    <a:bodyPr/>
                    <a:lstStyle/>
                    <a:p>
                      <a:r>
                        <a:rPr lang="en-GB" sz="1050"/>
                        <a:t>F</a:t>
                      </a:r>
                    </a:p>
                  </a:txBody>
                  <a:tcPr marL="27597" marR="27597" marT="13799" marB="13799" anchor="ctr">
                    <a:lnL>
                      <a:noFill/>
                    </a:lnL>
                    <a:lnR>
                      <a:noFill/>
                    </a:lnR>
                    <a:lnT>
                      <a:noFill/>
                    </a:lnT>
                    <a:lnB>
                      <a:noFill/>
                    </a:lnB>
                  </a:tcPr>
                </a:tc>
                <a:tc>
                  <a:txBody>
                    <a:bodyPr/>
                    <a:lstStyle/>
                    <a:p>
                      <a:r>
                        <a:rPr lang="en-GB" sz="1050"/>
                        <a:t>Inmate</a:t>
                      </a:r>
                    </a:p>
                  </a:txBody>
                  <a:tcPr marL="27597" marR="27597" marT="13799" marB="13799" anchor="ctr">
                    <a:lnL>
                      <a:noFill/>
                    </a:lnL>
                    <a:lnR>
                      <a:noFill/>
                    </a:lnR>
                    <a:lnT>
                      <a:noFill/>
                    </a:lnT>
                    <a:lnB>
                      <a:noFill/>
                    </a:lnB>
                  </a:tcPr>
                </a:tc>
                <a:tc>
                  <a:txBody>
                    <a:bodyPr/>
                    <a:lstStyle/>
                    <a:p>
                      <a:r>
                        <a:rPr lang="en-GB" sz="1050"/>
                        <a:t>Charwoman</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Dowlais, Glamorgan</a:t>
                      </a:r>
                    </a:p>
                  </a:txBody>
                  <a:tcPr marL="27597" marR="27597" marT="13799" marB="13799" anchor="ctr">
                    <a:lnL>
                      <a:noFill/>
                    </a:lnL>
                    <a:lnR>
                      <a:noFill/>
                    </a:lnR>
                    <a:lnT>
                      <a:noFill/>
                    </a:lnT>
                    <a:lnB>
                      <a:noFill/>
                    </a:lnB>
                  </a:tcPr>
                </a:tc>
              </a:tr>
              <a:tr h="275973">
                <a:tc>
                  <a:txBody>
                    <a:bodyPr/>
                    <a:lstStyle/>
                    <a:p>
                      <a:r>
                        <a:rPr lang="en-GB" sz="1050"/>
                        <a:t>Mary Anne DAVIES</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11</a:t>
                      </a:r>
                    </a:p>
                  </a:txBody>
                  <a:tcPr marL="27597" marR="27597" marT="13799" marB="13799" anchor="ctr">
                    <a:lnL>
                      <a:noFill/>
                    </a:lnL>
                    <a:lnR>
                      <a:noFill/>
                    </a:lnR>
                    <a:lnT>
                      <a:noFill/>
                    </a:lnT>
                    <a:lnB>
                      <a:noFill/>
                    </a:lnB>
                  </a:tcPr>
                </a:tc>
                <a:tc>
                  <a:txBody>
                    <a:bodyPr/>
                    <a:lstStyle/>
                    <a:p>
                      <a:r>
                        <a:rPr lang="en-GB" sz="1050"/>
                        <a:t>F</a:t>
                      </a:r>
                    </a:p>
                  </a:txBody>
                  <a:tcPr marL="27597" marR="27597" marT="13799" marB="13799" anchor="ctr">
                    <a:lnL>
                      <a:noFill/>
                    </a:lnL>
                    <a:lnR>
                      <a:noFill/>
                    </a:lnR>
                    <a:lnT>
                      <a:noFill/>
                    </a:lnT>
                    <a:lnB>
                      <a:noFill/>
                    </a:lnB>
                  </a:tcPr>
                </a:tc>
                <a:tc>
                  <a:txBody>
                    <a:bodyPr/>
                    <a:lstStyle/>
                    <a:p>
                      <a:r>
                        <a:rPr lang="en-GB" sz="1050"/>
                        <a:t>Inmate</a:t>
                      </a:r>
                    </a:p>
                  </a:txBody>
                  <a:tcPr marL="27597" marR="27597" marT="13799" marB="13799" anchor="ctr">
                    <a:lnL>
                      <a:noFill/>
                    </a:lnL>
                    <a:lnR>
                      <a:noFill/>
                    </a:lnR>
                    <a:lnT>
                      <a:noFill/>
                    </a:lnT>
                    <a:lnB>
                      <a:noFill/>
                    </a:lnB>
                  </a:tcPr>
                </a:tc>
                <a:tc>
                  <a:txBody>
                    <a:bodyPr/>
                    <a:lstStyle/>
                    <a:p>
                      <a:r>
                        <a:rPr lang="en-GB" sz="1050"/>
                        <a:t>Scholar</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Trefilan, Cardigan</a:t>
                      </a:r>
                    </a:p>
                  </a:txBody>
                  <a:tcPr marL="27597" marR="27597" marT="13799" marB="13799" anchor="ctr">
                    <a:lnL>
                      <a:noFill/>
                    </a:lnL>
                    <a:lnR>
                      <a:noFill/>
                    </a:lnR>
                    <a:lnT>
                      <a:noFill/>
                    </a:lnT>
                    <a:lnB>
                      <a:noFill/>
                    </a:lnB>
                  </a:tcPr>
                </a:tc>
              </a:tr>
              <a:tr h="275973">
                <a:tc>
                  <a:txBody>
                    <a:bodyPr/>
                    <a:lstStyle/>
                    <a:p>
                      <a:r>
                        <a:rPr lang="en-GB" sz="1050"/>
                        <a:t>Owen Thomas DAVIES</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5</a:t>
                      </a:r>
                    </a:p>
                  </a:txBody>
                  <a:tcPr marL="27597" marR="27597" marT="13799" marB="13799" anchor="ctr">
                    <a:lnL>
                      <a:noFill/>
                    </a:lnL>
                    <a:lnR>
                      <a:noFill/>
                    </a:lnR>
                    <a:lnT>
                      <a:noFill/>
                    </a:lnT>
                    <a:lnB>
                      <a:noFill/>
                    </a:lnB>
                  </a:tcPr>
                </a:tc>
                <a:tc>
                  <a:txBody>
                    <a:bodyPr/>
                    <a:lstStyle/>
                    <a:p>
                      <a:r>
                        <a:rPr lang="en-GB" sz="1050"/>
                        <a:t>M</a:t>
                      </a:r>
                    </a:p>
                  </a:txBody>
                  <a:tcPr marL="27597" marR="27597" marT="13799" marB="13799" anchor="ctr">
                    <a:lnL>
                      <a:noFill/>
                    </a:lnL>
                    <a:lnR>
                      <a:noFill/>
                    </a:lnR>
                    <a:lnT>
                      <a:noFill/>
                    </a:lnT>
                    <a:lnB>
                      <a:noFill/>
                    </a:lnB>
                  </a:tcPr>
                </a:tc>
                <a:tc>
                  <a:txBody>
                    <a:bodyPr/>
                    <a:lstStyle/>
                    <a:p>
                      <a:r>
                        <a:rPr lang="en-GB" sz="1050"/>
                        <a:t>Son Of Inmate</a:t>
                      </a:r>
                    </a:p>
                  </a:txBody>
                  <a:tcPr marL="27597" marR="27597" marT="13799" marB="13799" anchor="ctr">
                    <a:lnL>
                      <a:noFill/>
                    </a:lnL>
                    <a:lnR>
                      <a:noFill/>
                    </a:lnR>
                    <a:lnT>
                      <a:noFill/>
                    </a:lnT>
                    <a:lnB>
                      <a:noFill/>
                    </a:lnB>
                  </a:tcPr>
                </a:tc>
                <a:tc>
                  <a:txBody>
                    <a:bodyPr/>
                    <a:lstStyle/>
                    <a:p>
                      <a:r>
                        <a:rPr lang="en-GB" sz="1050"/>
                        <a:t>Scholar</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Merthyr, Glamorgan</a:t>
                      </a:r>
                    </a:p>
                  </a:txBody>
                  <a:tcPr marL="27597" marR="27597" marT="13799" marB="13799" anchor="ctr">
                    <a:lnL>
                      <a:noFill/>
                    </a:lnL>
                    <a:lnR>
                      <a:noFill/>
                    </a:lnR>
                    <a:lnT>
                      <a:noFill/>
                    </a:lnT>
                    <a:lnB>
                      <a:noFill/>
                    </a:lnB>
                  </a:tcPr>
                </a:tc>
              </a:tr>
              <a:tr h="275973">
                <a:tc>
                  <a:txBody>
                    <a:bodyPr/>
                    <a:lstStyle/>
                    <a:p>
                      <a:r>
                        <a:rPr lang="en-GB" sz="1050"/>
                        <a:t>Rees DAVIES</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1</a:t>
                      </a:r>
                    </a:p>
                  </a:txBody>
                  <a:tcPr marL="27597" marR="27597" marT="13799" marB="13799" anchor="ctr">
                    <a:lnL>
                      <a:noFill/>
                    </a:lnL>
                    <a:lnR>
                      <a:noFill/>
                    </a:lnR>
                    <a:lnT>
                      <a:noFill/>
                    </a:lnT>
                    <a:lnB>
                      <a:noFill/>
                    </a:lnB>
                  </a:tcPr>
                </a:tc>
                <a:tc>
                  <a:txBody>
                    <a:bodyPr/>
                    <a:lstStyle/>
                    <a:p>
                      <a:r>
                        <a:rPr lang="en-GB" sz="1050"/>
                        <a:t>M</a:t>
                      </a:r>
                    </a:p>
                  </a:txBody>
                  <a:tcPr marL="27597" marR="27597" marT="13799" marB="13799" anchor="ctr">
                    <a:lnL>
                      <a:noFill/>
                    </a:lnL>
                    <a:lnR>
                      <a:noFill/>
                    </a:lnR>
                    <a:lnT>
                      <a:noFill/>
                    </a:lnT>
                    <a:lnB>
                      <a:noFill/>
                    </a:lnB>
                  </a:tcPr>
                </a:tc>
                <a:tc>
                  <a:txBody>
                    <a:bodyPr/>
                    <a:lstStyle/>
                    <a:p>
                      <a:r>
                        <a:rPr lang="en-GB" sz="1050"/>
                        <a:t>Inmate</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Lampeter, Cardigan</a:t>
                      </a:r>
                    </a:p>
                  </a:txBody>
                  <a:tcPr marL="27597" marR="27597" marT="13799" marB="13799" anchor="ctr">
                    <a:lnL>
                      <a:noFill/>
                    </a:lnL>
                    <a:lnR>
                      <a:noFill/>
                    </a:lnR>
                    <a:lnT>
                      <a:noFill/>
                    </a:lnT>
                    <a:lnB>
                      <a:noFill/>
                    </a:lnB>
                  </a:tcPr>
                </a:tc>
              </a:tr>
              <a:tr h="275973">
                <a:tc>
                  <a:txBody>
                    <a:bodyPr/>
                    <a:lstStyle/>
                    <a:p>
                      <a:r>
                        <a:rPr lang="en-GB" sz="1050"/>
                        <a:t>Mary EVANS</a:t>
                      </a:r>
                    </a:p>
                  </a:txBody>
                  <a:tcPr marL="27597" marR="27597" marT="13799" marB="13799" anchor="ctr">
                    <a:lnL>
                      <a:noFill/>
                    </a:lnL>
                    <a:lnR>
                      <a:noFill/>
                    </a:lnR>
                    <a:lnT>
                      <a:noFill/>
                    </a:lnT>
                    <a:lnB>
                      <a:noFill/>
                    </a:lnB>
                  </a:tcPr>
                </a:tc>
                <a:tc>
                  <a:txBody>
                    <a:bodyPr/>
                    <a:lstStyle/>
                    <a:p>
                      <a:r>
                        <a:rPr lang="en-GB" sz="1050"/>
                        <a:t>U</a:t>
                      </a:r>
                    </a:p>
                  </a:txBody>
                  <a:tcPr marL="27597" marR="27597" marT="13799" marB="13799" anchor="ctr">
                    <a:lnL>
                      <a:noFill/>
                    </a:lnL>
                    <a:lnR>
                      <a:noFill/>
                    </a:lnR>
                    <a:lnT>
                      <a:noFill/>
                    </a:lnT>
                    <a:lnB>
                      <a:noFill/>
                    </a:lnB>
                  </a:tcPr>
                </a:tc>
                <a:tc>
                  <a:txBody>
                    <a:bodyPr/>
                    <a:lstStyle/>
                    <a:p>
                      <a:r>
                        <a:rPr lang="en-GB" sz="1050"/>
                        <a:t>33</a:t>
                      </a:r>
                    </a:p>
                  </a:txBody>
                  <a:tcPr marL="27597" marR="27597" marT="13799" marB="13799" anchor="ctr">
                    <a:lnL>
                      <a:noFill/>
                    </a:lnL>
                    <a:lnR>
                      <a:noFill/>
                    </a:lnR>
                    <a:lnT>
                      <a:noFill/>
                    </a:lnT>
                    <a:lnB>
                      <a:noFill/>
                    </a:lnB>
                  </a:tcPr>
                </a:tc>
                <a:tc>
                  <a:txBody>
                    <a:bodyPr/>
                    <a:lstStyle/>
                    <a:p>
                      <a:r>
                        <a:rPr lang="en-GB" sz="1050"/>
                        <a:t>F</a:t>
                      </a:r>
                    </a:p>
                  </a:txBody>
                  <a:tcPr marL="27597" marR="27597" marT="13799" marB="13799" anchor="ctr">
                    <a:lnL>
                      <a:noFill/>
                    </a:lnL>
                    <a:lnR>
                      <a:noFill/>
                    </a:lnR>
                    <a:lnT>
                      <a:noFill/>
                    </a:lnT>
                    <a:lnB>
                      <a:noFill/>
                    </a:lnB>
                  </a:tcPr>
                </a:tc>
                <a:tc>
                  <a:txBody>
                    <a:bodyPr/>
                    <a:lstStyle/>
                    <a:p>
                      <a:r>
                        <a:rPr lang="en-GB" sz="1050"/>
                        <a:t>Inmate</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Lunatic</a:t>
                      </a:r>
                    </a:p>
                  </a:txBody>
                  <a:tcPr marL="27597" marR="27597" marT="13799" marB="13799" anchor="ctr">
                    <a:lnL>
                      <a:noFill/>
                    </a:lnL>
                    <a:lnR>
                      <a:noFill/>
                    </a:lnR>
                    <a:lnT>
                      <a:noFill/>
                    </a:lnT>
                    <a:lnB>
                      <a:noFill/>
                    </a:lnB>
                  </a:tcPr>
                </a:tc>
                <a:tc>
                  <a:txBody>
                    <a:bodyPr/>
                    <a:lstStyle/>
                    <a:p>
                      <a:r>
                        <a:rPr lang="en-GB" sz="1050"/>
                        <a:t>Lampeter, Cardigan</a:t>
                      </a:r>
                    </a:p>
                  </a:txBody>
                  <a:tcPr marL="27597" marR="27597" marT="13799" marB="13799" anchor="ctr">
                    <a:lnL>
                      <a:noFill/>
                    </a:lnL>
                    <a:lnR>
                      <a:noFill/>
                    </a:lnR>
                    <a:lnT>
                      <a:noFill/>
                    </a:lnT>
                    <a:lnB>
                      <a:noFill/>
                    </a:lnB>
                  </a:tcPr>
                </a:tc>
              </a:tr>
              <a:tr h="275973">
                <a:tc>
                  <a:txBody>
                    <a:bodyPr/>
                    <a:lstStyle/>
                    <a:p>
                      <a:r>
                        <a:rPr lang="en-GB" sz="1050"/>
                        <a:t>John HARRIES</a:t>
                      </a:r>
                    </a:p>
                  </a:txBody>
                  <a:tcPr marL="27597" marR="27597" marT="13799" marB="13799" anchor="ctr">
                    <a:lnL>
                      <a:noFill/>
                    </a:lnL>
                    <a:lnR>
                      <a:noFill/>
                    </a:lnR>
                    <a:lnT>
                      <a:noFill/>
                    </a:lnT>
                    <a:lnB>
                      <a:noFill/>
                    </a:lnB>
                  </a:tcPr>
                </a:tc>
                <a:tc>
                  <a:txBody>
                    <a:bodyPr/>
                    <a:lstStyle/>
                    <a:p>
                      <a:r>
                        <a:rPr lang="en-GB" sz="1050"/>
                        <a:t>U</a:t>
                      </a:r>
                    </a:p>
                  </a:txBody>
                  <a:tcPr marL="27597" marR="27597" marT="13799" marB="13799" anchor="ctr">
                    <a:lnL>
                      <a:noFill/>
                    </a:lnL>
                    <a:lnR>
                      <a:noFill/>
                    </a:lnR>
                    <a:lnT>
                      <a:noFill/>
                    </a:lnT>
                    <a:lnB>
                      <a:noFill/>
                    </a:lnB>
                  </a:tcPr>
                </a:tc>
                <a:tc>
                  <a:txBody>
                    <a:bodyPr/>
                    <a:lstStyle/>
                    <a:p>
                      <a:r>
                        <a:rPr lang="en-GB" sz="1050"/>
                        <a:t>30</a:t>
                      </a:r>
                    </a:p>
                  </a:txBody>
                  <a:tcPr marL="27597" marR="27597" marT="13799" marB="13799" anchor="ctr">
                    <a:lnL>
                      <a:noFill/>
                    </a:lnL>
                    <a:lnR>
                      <a:noFill/>
                    </a:lnR>
                    <a:lnT>
                      <a:noFill/>
                    </a:lnT>
                    <a:lnB>
                      <a:noFill/>
                    </a:lnB>
                  </a:tcPr>
                </a:tc>
                <a:tc>
                  <a:txBody>
                    <a:bodyPr/>
                    <a:lstStyle/>
                    <a:p>
                      <a:r>
                        <a:rPr lang="en-GB" sz="1050"/>
                        <a:t>M</a:t>
                      </a:r>
                    </a:p>
                  </a:txBody>
                  <a:tcPr marL="27597" marR="27597" marT="13799" marB="13799" anchor="ctr">
                    <a:lnL>
                      <a:noFill/>
                    </a:lnL>
                    <a:lnR>
                      <a:noFill/>
                    </a:lnR>
                    <a:lnT>
                      <a:noFill/>
                    </a:lnT>
                    <a:lnB>
                      <a:noFill/>
                    </a:lnB>
                  </a:tcPr>
                </a:tc>
                <a:tc>
                  <a:txBody>
                    <a:bodyPr/>
                    <a:lstStyle/>
                    <a:p>
                      <a:r>
                        <a:rPr lang="en-GB" sz="1050"/>
                        <a:t>Inmate</a:t>
                      </a:r>
                    </a:p>
                  </a:txBody>
                  <a:tcPr marL="27597" marR="27597" marT="13799" marB="13799" anchor="ctr">
                    <a:lnL>
                      <a:noFill/>
                    </a:lnL>
                    <a:lnR>
                      <a:noFill/>
                    </a:lnR>
                    <a:lnT>
                      <a:noFill/>
                    </a:lnT>
                    <a:lnB>
                      <a:noFill/>
                    </a:lnB>
                  </a:tcPr>
                </a:tc>
                <a:tc>
                  <a:txBody>
                    <a:bodyPr/>
                    <a:lstStyle/>
                    <a:p>
                      <a:r>
                        <a:rPr lang="en-GB" sz="1050"/>
                        <a:t>Labourer (Gen)</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Berkshire, England</a:t>
                      </a:r>
                    </a:p>
                  </a:txBody>
                  <a:tcPr marL="27597" marR="27597" marT="13799" marB="13799" anchor="ctr">
                    <a:lnL>
                      <a:noFill/>
                    </a:lnL>
                    <a:lnR>
                      <a:noFill/>
                    </a:lnR>
                    <a:lnT>
                      <a:noFill/>
                    </a:lnT>
                    <a:lnB>
                      <a:noFill/>
                    </a:lnB>
                  </a:tcPr>
                </a:tc>
              </a:tr>
              <a:tr h="275973">
                <a:tc>
                  <a:txBody>
                    <a:bodyPr/>
                    <a:lstStyle/>
                    <a:p>
                      <a:r>
                        <a:rPr lang="en-GB" sz="1050"/>
                        <a:t>Evan John JONES</a:t>
                      </a:r>
                    </a:p>
                  </a:txBody>
                  <a:tcPr marL="27597" marR="27597" marT="13799" marB="13799" anchor="ctr">
                    <a:lnL>
                      <a:noFill/>
                    </a:lnL>
                    <a:lnR>
                      <a:noFill/>
                    </a:lnR>
                    <a:lnT>
                      <a:noFill/>
                    </a:lnT>
                    <a:lnB>
                      <a:noFill/>
                    </a:lnB>
                  </a:tcPr>
                </a:tc>
                <a:tc>
                  <a:txBody>
                    <a:bodyPr/>
                    <a:lstStyle/>
                    <a:p>
                      <a:r>
                        <a:rPr lang="en-GB" sz="1050"/>
                        <a:t>U</a:t>
                      </a:r>
                    </a:p>
                  </a:txBody>
                  <a:tcPr marL="27597" marR="27597" marT="13799" marB="13799" anchor="ctr">
                    <a:lnL>
                      <a:noFill/>
                    </a:lnL>
                    <a:lnR>
                      <a:noFill/>
                    </a:lnR>
                    <a:lnT>
                      <a:noFill/>
                    </a:lnT>
                    <a:lnB>
                      <a:noFill/>
                    </a:lnB>
                  </a:tcPr>
                </a:tc>
                <a:tc>
                  <a:txBody>
                    <a:bodyPr/>
                    <a:lstStyle/>
                    <a:p>
                      <a:r>
                        <a:rPr lang="en-GB" sz="1050"/>
                        <a:t>23</a:t>
                      </a:r>
                    </a:p>
                  </a:txBody>
                  <a:tcPr marL="27597" marR="27597" marT="13799" marB="13799" anchor="ctr">
                    <a:lnL>
                      <a:noFill/>
                    </a:lnL>
                    <a:lnR>
                      <a:noFill/>
                    </a:lnR>
                    <a:lnT>
                      <a:noFill/>
                    </a:lnT>
                    <a:lnB>
                      <a:noFill/>
                    </a:lnB>
                  </a:tcPr>
                </a:tc>
                <a:tc>
                  <a:txBody>
                    <a:bodyPr/>
                    <a:lstStyle/>
                    <a:p>
                      <a:r>
                        <a:rPr lang="en-GB" sz="1050"/>
                        <a:t>M</a:t>
                      </a:r>
                    </a:p>
                  </a:txBody>
                  <a:tcPr marL="27597" marR="27597" marT="13799" marB="13799" anchor="ctr">
                    <a:lnL>
                      <a:noFill/>
                    </a:lnL>
                    <a:lnR>
                      <a:noFill/>
                    </a:lnR>
                    <a:lnT>
                      <a:noFill/>
                    </a:lnT>
                    <a:lnB>
                      <a:noFill/>
                    </a:lnB>
                  </a:tcPr>
                </a:tc>
                <a:tc>
                  <a:txBody>
                    <a:bodyPr/>
                    <a:lstStyle/>
                    <a:p>
                      <a:r>
                        <a:rPr lang="en-GB" sz="1050"/>
                        <a:t>Inmate</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Lunatic</a:t>
                      </a:r>
                    </a:p>
                  </a:txBody>
                  <a:tcPr marL="27597" marR="27597" marT="13799" marB="13799" anchor="ctr">
                    <a:lnL>
                      <a:noFill/>
                    </a:lnL>
                    <a:lnR>
                      <a:noFill/>
                    </a:lnR>
                    <a:lnT>
                      <a:noFill/>
                    </a:lnT>
                    <a:lnB>
                      <a:noFill/>
                    </a:lnB>
                  </a:tcPr>
                </a:tc>
                <a:tc>
                  <a:txBody>
                    <a:bodyPr/>
                    <a:lstStyle/>
                    <a:p>
                      <a:r>
                        <a:rPr lang="en-GB" sz="1050"/>
                        <a:t>Lampeter, Cardigan</a:t>
                      </a:r>
                    </a:p>
                  </a:txBody>
                  <a:tcPr marL="27597" marR="27597" marT="13799" marB="13799" anchor="ctr">
                    <a:lnL>
                      <a:noFill/>
                    </a:lnL>
                    <a:lnR>
                      <a:noFill/>
                    </a:lnR>
                    <a:lnT>
                      <a:noFill/>
                    </a:lnT>
                    <a:lnB>
                      <a:noFill/>
                    </a:lnB>
                  </a:tcPr>
                </a:tc>
              </a:tr>
              <a:tr h="358765">
                <a:tc>
                  <a:txBody>
                    <a:bodyPr/>
                    <a:lstStyle/>
                    <a:p>
                      <a:r>
                        <a:rPr lang="en-GB" sz="1050"/>
                        <a:t>Mary JONES</a:t>
                      </a:r>
                    </a:p>
                  </a:txBody>
                  <a:tcPr marL="27597" marR="27597" marT="13799" marB="13799" anchor="ctr">
                    <a:lnL>
                      <a:noFill/>
                    </a:lnL>
                    <a:lnR>
                      <a:noFill/>
                    </a:lnR>
                    <a:lnT>
                      <a:noFill/>
                    </a:lnT>
                    <a:lnB>
                      <a:noFill/>
                    </a:lnB>
                  </a:tcPr>
                </a:tc>
                <a:tc>
                  <a:txBody>
                    <a:bodyPr/>
                    <a:lstStyle/>
                    <a:p>
                      <a:r>
                        <a:rPr lang="en-GB" sz="1050"/>
                        <a:t>U</a:t>
                      </a:r>
                    </a:p>
                  </a:txBody>
                  <a:tcPr marL="27597" marR="27597" marT="13799" marB="13799" anchor="ctr">
                    <a:lnL>
                      <a:noFill/>
                    </a:lnL>
                    <a:lnR>
                      <a:noFill/>
                    </a:lnR>
                    <a:lnT>
                      <a:noFill/>
                    </a:lnT>
                    <a:lnB>
                      <a:noFill/>
                    </a:lnB>
                  </a:tcPr>
                </a:tc>
                <a:tc>
                  <a:txBody>
                    <a:bodyPr/>
                    <a:lstStyle/>
                    <a:p>
                      <a:r>
                        <a:rPr lang="en-GB" sz="1050"/>
                        <a:t>35</a:t>
                      </a:r>
                    </a:p>
                  </a:txBody>
                  <a:tcPr marL="27597" marR="27597" marT="13799" marB="13799" anchor="ctr">
                    <a:lnL>
                      <a:noFill/>
                    </a:lnL>
                    <a:lnR>
                      <a:noFill/>
                    </a:lnR>
                    <a:lnT>
                      <a:noFill/>
                    </a:lnT>
                    <a:lnB>
                      <a:noFill/>
                    </a:lnB>
                  </a:tcPr>
                </a:tc>
                <a:tc>
                  <a:txBody>
                    <a:bodyPr/>
                    <a:lstStyle/>
                    <a:p>
                      <a:r>
                        <a:rPr lang="en-GB" sz="1050"/>
                        <a:t>F</a:t>
                      </a:r>
                    </a:p>
                  </a:txBody>
                  <a:tcPr marL="27597" marR="27597" marT="13799" marB="13799" anchor="ctr">
                    <a:lnL>
                      <a:noFill/>
                    </a:lnL>
                    <a:lnR>
                      <a:noFill/>
                    </a:lnR>
                    <a:lnT>
                      <a:noFill/>
                    </a:lnT>
                    <a:lnB>
                      <a:noFill/>
                    </a:lnB>
                  </a:tcPr>
                </a:tc>
                <a:tc>
                  <a:txBody>
                    <a:bodyPr/>
                    <a:lstStyle/>
                    <a:p>
                      <a:r>
                        <a:rPr lang="en-GB" sz="1050"/>
                        <a:t>Inmate</a:t>
                      </a:r>
                    </a:p>
                  </a:txBody>
                  <a:tcPr marL="27597" marR="27597" marT="13799" marB="13799" anchor="ctr">
                    <a:lnL>
                      <a:noFill/>
                    </a:lnL>
                    <a:lnR>
                      <a:noFill/>
                    </a:lnR>
                    <a:lnT>
                      <a:noFill/>
                    </a:lnT>
                    <a:lnB>
                      <a:noFill/>
                    </a:lnB>
                  </a:tcPr>
                </a:tc>
                <a:tc>
                  <a:txBody>
                    <a:bodyPr/>
                    <a:lstStyle/>
                    <a:p>
                      <a:r>
                        <a:rPr lang="en-GB" sz="1050"/>
                        <a:t>Charwoman</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Llanybyther, Carmarthen</a:t>
                      </a:r>
                    </a:p>
                  </a:txBody>
                  <a:tcPr marL="27597" marR="27597" marT="13799" marB="13799" anchor="ctr">
                    <a:lnL>
                      <a:noFill/>
                    </a:lnL>
                    <a:lnR>
                      <a:noFill/>
                    </a:lnR>
                    <a:lnT>
                      <a:noFill/>
                    </a:lnT>
                    <a:lnB>
                      <a:noFill/>
                    </a:lnB>
                  </a:tcPr>
                </a:tc>
              </a:tr>
              <a:tr h="275973">
                <a:tc>
                  <a:txBody>
                    <a:bodyPr/>
                    <a:lstStyle/>
                    <a:p>
                      <a:r>
                        <a:rPr lang="en-GB" sz="1050"/>
                        <a:t>William JONES</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14</a:t>
                      </a:r>
                    </a:p>
                  </a:txBody>
                  <a:tcPr marL="27597" marR="27597" marT="13799" marB="13799" anchor="ctr">
                    <a:lnL>
                      <a:noFill/>
                    </a:lnL>
                    <a:lnR>
                      <a:noFill/>
                    </a:lnR>
                    <a:lnT>
                      <a:noFill/>
                    </a:lnT>
                    <a:lnB>
                      <a:noFill/>
                    </a:lnB>
                  </a:tcPr>
                </a:tc>
                <a:tc>
                  <a:txBody>
                    <a:bodyPr/>
                    <a:lstStyle/>
                    <a:p>
                      <a:r>
                        <a:rPr lang="en-GB" sz="1050"/>
                        <a:t>M</a:t>
                      </a:r>
                    </a:p>
                  </a:txBody>
                  <a:tcPr marL="27597" marR="27597" marT="13799" marB="13799" anchor="ctr">
                    <a:lnL>
                      <a:noFill/>
                    </a:lnL>
                    <a:lnR>
                      <a:noFill/>
                    </a:lnR>
                    <a:lnT>
                      <a:noFill/>
                    </a:lnT>
                    <a:lnB>
                      <a:noFill/>
                    </a:lnB>
                  </a:tcPr>
                </a:tc>
                <a:tc>
                  <a:txBody>
                    <a:bodyPr/>
                    <a:lstStyle/>
                    <a:p>
                      <a:r>
                        <a:rPr lang="en-GB" sz="1050"/>
                        <a:t>Inmate</a:t>
                      </a:r>
                    </a:p>
                  </a:txBody>
                  <a:tcPr marL="27597" marR="27597" marT="13799" marB="13799" anchor="ctr">
                    <a:lnL>
                      <a:noFill/>
                    </a:lnL>
                    <a:lnR>
                      <a:noFill/>
                    </a:lnR>
                    <a:lnT>
                      <a:noFill/>
                    </a:lnT>
                    <a:lnB>
                      <a:noFill/>
                    </a:lnB>
                  </a:tcPr>
                </a:tc>
                <a:tc>
                  <a:txBody>
                    <a:bodyPr/>
                    <a:lstStyle/>
                    <a:p>
                      <a:r>
                        <a:rPr lang="en-GB" sz="1050"/>
                        <a:t>Scholar</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Lampeter, Cardigan</a:t>
                      </a:r>
                    </a:p>
                  </a:txBody>
                  <a:tcPr marL="27597" marR="27597" marT="13799" marB="13799" anchor="ctr">
                    <a:lnL>
                      <a:noFill/>
                    </a:lnL>
                    <a:lnR>
                      <a:noFill/>
                    </a:lnR>
                    <a:lnT>
                      <a:noFill/>
                    </a:lnT>
                    <a:lnB>
                      <a:noFill/>
                    </a:lnB>
                  </a:tcPr>
                </a:tc>
              </a:tr>
              <a:tr h="193181">
                <a:tc>
                  <a:txBody>
                    <a:bodyPr/>
                    <a:lstStyle/>
                    <a:p>
                      <a:r>
                        <a:rPr lang="en-GB" sz="1050"/>
                        <a:t>Jane MORRIS</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9</a:t>
                      </a:r>
                    </a:p>
                  </a:txBody>
                  <a:tcPr marL="27597" marR="27597" marT="13799" marB="13799" anchor="ctr">
                    <a:lnL>
                      <a:noFill/>
                    </a:lnL>
                    <a:lnR>
                      <a:noFill/>
                    </a:lnR>
                    <a:lnT>
                      <a:noFill/>
                    </a:lnT>
                    <a:lnB>
                      <a:noFill/>
                    </a:lnB>
                  </a:tcPr>
                </a:tc>
                <a:tc>
                  <a:txBody>
                    <a:bodyPr/>
                    <a:lstStyle/>
                    <a:p>
                      <a:r>
                        <a:rPr lang="en-GB" sz="1050"/>
                        <a:t>F</a:t>
                      </a:r>
                    </a:p>
                  </a:txBody>
                  <a:tcPr marL="27597" marR="27597" marT="13799" marB="13799" anchor="ctr">
                    <a:lnL>
                      <a:noFill/>
                    </a:lnL>
                    <a:lnR>
                      <a:noFill/>
                    </a:lnR>
                    <a:lnT>
                      <a:noFill/>
                    </a:lnT>
                    <a:lnB>
                      <a:noFill/>
                    </a:lnB>
                  </a:tcPr>
                </a:tc>
                <a:tc>
                  <a:txBody>
                    <a:bodyPr/>
                    <a:lstStyle/>
                    <a:p>
                      <a:r>
                        <a:rPr lang="en-GB" sz="1050"/>
                        <a:t>Inmate</a:t>
                      </a:r>
                    </a:p>
                  </a:txBody>
                  <a:tcPr marL="27597" marR="27597" marT="13799" marB="13799" anchor="ctr">
                    <a:lnL>
                      <a:noFill/>
                    </a:lnL>
                    <a:lnR>
                      <a:noFill/>
                    </a:lnR>
                    <a:lnT>
                      <a:noFill/>
                    </a:lnT>
                    <a:lnB>
                      <a:noFill/>
                    </a:lnB>
                  </a:tcPr>
                </a:tc>
                <a:tc>
                  <a:txBody>
                    <a:bodyPr/>
                    <a:lstStyle/>
                    <a:p>
                      <a:r>
                        <a:rPr lang="en-GB" sz="1050"/>
                        <a:t>Scholar</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a:t>Trefilan, Cardigan</a:t>
                      </a:r>
                    </a:p>
                  </a:txBody>
                  <a:tcPr marL="27597" marR="27597" marT="13799" marB="13799" anchor="ctr">
                    <a:lnL>
                      <a:noFill/>
                    </a:lnL>
                    <a:lnR>
                      <a:noFill/>
                    </a:lnR>
                    <a:lnT>
                      <a:noFill/>
                    </a:lnT>
                    <a:lnB>
                      <a:noFill/>
                    </a:lnB>
                  </a:tcPr>
                </a:tc>
              </a:tr>
              <a:tr h="275973">
                <a:tc>
                  <a:txBody>
                    <a:bodyPr/>
                    <a:lstStyle/>
                    <a:p>
                      <a:r>
                        <a:rPr lang="en-GB" sz="1050"/>
                        <a:t>Jane THOMAS</a:t>
                      </a:r>
                    </a:p>
                  </a:txBody>
                  <a:tcPr marL="27597" marR="27597" marT="13799" marB="13799" anchor="ctr">
                    <a:lnL>
                      <a:noFill/>
                    </a:lnL>
                    <a:lnR>
                      <a:noFill/>
                    </a:lnR>
                    <a:lnT>
                      <a:noFill/>
                    </a:lnT>
                    <a:lnB>
                      <a:noFill/>
                    </a:lnB>
                  </a:tcPr>
                </a:tc>
                <a:tc>
                  <a:txBody>
                    <a:bodyPr/>
                    <a:lstStyle/>
                    <a:p>
                      <a:r>
                        <a:rPr lang="en-GB" sz="1050"/>
                        <a:t>W</a:t>
                      </a:r>
                    </a:p>
                  </a:txBody>
                  <a:tcPr marL="27597" marR="27597" marT="13799" marB="13799" anchor="ctr">
                    <a:lnL>
                      <a:noFill/>
                    </a:lnL>
                    <a:lnR>
                      <a:noFill/>
                    </a:lnR>
                    <a:lnT>
                      <a:noFill/>
                    </a:lnT>
                    <a:lnB>
                      <a:noFill/>
                    </a:lnB>
                  </a:tcPr>
                </a:tc>
                <a:tc>
                  <a:txBody>
                    <a:bodyPr/>
                    <a:lstStyle/>
                    <a:p>
                      <a:r>
                        <a:rPr lang="en-GB" sz="1050"/>
                        <a:t>95</a:t>
                      </a:r>
                    </a:p>
                  </a:txBody>
                  <a:tcPr marL="27597" marR="27597" marT="13799" marB="13799" anchor="ctr">
                    <a:lnL>
                      <a:noFill/>
                    </a:lnL>
                    <a:lnR>
                      <a:noFill/>
                    </a:lnR>
                    <a:lnT>
                      <a:noFill/>
                    </a:lnT>
                    <a:lnB>
                      <a:noFill/>
                    </a:lnB>
                  </a:tcPr>
                </a:tc>
                <a:tc>
                  <a:txBody>
                    <a:bodyPr/>
                    <a:lstStyle/>
                    <a:p>
                      <a:r>
                        <a:rPr lang="en-GB" sz="1050"/>
                        <a:t>F</a:t>
                      </a:r>
                    </a:p>
                  </a:txBody>
                  <a:tcPr marL="27597" marR="27597" marT="13799" marB="13799" anchor="ctr">
                    <a:lnL>
                      <a:noFill/>
                    </a:lnL>
                    <a:lnR>
                      <a:noFill/>
                    </a:lnR>
                    <a:lnT>
                      <a:noFill/>
                    </a:lnT>
                    <a:lnB>
                      <a:noFill/>
                    </a:lnB>
                  </a:tcPr>
                </a:tc>
                <a:tc>
                  <a:txBody>
                    <a:bodyPr/>
                    <a:lstStyle/>
                    <a:p>
                      <a:r>
                        <a:rPr lang="en-GB" sz="1050"/>
                        <a:t>Inmate</a:t>
                      </a:r>
                    </a:p>
                  </a:txBody>
                  <a:tcPr marL="27597" marR="27597" marT="13799" marB="13799" anchor="ctr">
                    <a:lnL>
                      <a:noFill/>
                    </a:lnL>
                    <a:lnR>
                      <a:noFill/>
                    </a:lnR>
                    <a:lnT>
                      <a:noFill/>
                    </a:lnT>
                    <a:lnB>
                      <a:noFill/>
                    </a:lnB>
                  </a:tcPr>
                </a:tc>
                <a:tc>
                  <a:txBody>
                    <a:bodyPr/>
                    <a:lstStyle/>
                    <a:p>
                      <a:r>
                        <a:rPr lang="en-GB" sz="1050"/>
                        <a:t>Charwoman</a:t>
                      </a:r>
                    </a:p>
                  </a:txBody>
                  <a:tcPr marL="27597" marR="27597" marT="13799" marB="13799" anchor="ctr">
                    <a:lnL>
                      <a:noFill/>
                    </a:lnL>
                    <a:lnR>
                      <a:noFill/>
                    </a:lnR>
                    <a:lnT>
                      <a:noFill/>
                    </a:lnT>
                    <a:lnB>
                      <a:noFill/>
                    </a:lnB>
                  </a:tcPr>
                </a:tc>
                <a:tc>
                  <a:txBody>
                    <a:bodyPr/>
                    <a:lstStyle/>
                    <a:p>
                      <a:endParaRPr lang="en-GB" sz="1050"/>
                    </a:p>
                  </a:txBody>
                  <a:tcPr marL="27597" marR="27597" marT="13799" marB="13799" anchor="ctr">
                    <a:lnL>
                      <a:noFill/>
                    </a:lnL>
                    <a:lnR>
                      <a:noFill/>
                    </a:lnR>
                    <a:lnT>
                      <a:noFill/>
                    </a:lnT>
                    <a:lnB>
                      <a:noFill/>
                    </a:lnB>
                  </a:tcPr>
                </a:tc>
                <a:tc>
                  <a:txBody>
                    <a:bodyPr/>
                    <a:lstStyle/>
                    <a:p>
                      <a:r>
                        <a:rPr lang="en-GB" sz="1050" dirty="0" err="1"/>
                        <a:t>Llandyssil</a:t>
                      </a:r>
                      <a:r>
                        <a:rPr lang="en-GB" sz="1050" dirty="0"/>
                        <a:t>, Cardigan</a:t>
                      </a:r>
                    </a:p>
                  </a:txBody>
                  <a:tcPr marL="27597" marR="27597" marT="13799" marB="13799" anchor="ctr">
                    <a:lnL>
                      <a:noFill/>
                    </a:lnL>
                    <a:lnR>
                      <a:noFill/>
                    </a:lnR>
                    <a:lnT>
                      <a:noFill/>
                    </a:lnT>
                    <a:lnB>
                      <a:noFill/>
                    </a:lnB>
                  </a:tcPr>
                </a:tc>
              </a:tr>
            </a:tbl>
          </a:graphicData>
        </a:graphic>
      </p:graphicFrame>
    </p:spTree>
    <p:extLst>
      <p:ext uri="{BB962C8B-B14F-4D97-AF65-F5344CB8AC3E}">
        <p14:creationId xmlns:p14="http://schemas.microsoft.com/office/powerpoint/2010/main" val="26961570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396701702"/>
              </p:ext>
            </p:extLst>
          </p:nvPr>
        </p:nvGraphicFramePr>
        <p:xfrm>
          <a:off x="-34237" y="1556792"/>
          <a:ext cx="8712967" cy="5089685"/>
        </p:xfrm>
        <a:graphic>
          <a:graphicData uri="http://schemas.openxmlformats.org/drawingml/2006/table">
            <a:tbl>
              <a:tblPr/>
              <a:tblGrid>
                <a:gridCol w="3586537"/>
                <a:gridCol w="519034"/>
                <a:gridCol w="519034"/>
                <a:gridCol w="3244965"/>
                <a:gridCol w="843397"/>
              </a:tblGrid>
              <a:tr h="138197">
                <a:tc>
                  <a:txBody>
                    <a:bodyPr/>
                    <a:lstStyle/>
                    <a:p>
                      <a:pPr algn="ctr"/>
                      <a:r>
                        <a:rPr lang="en-GB" sz="1050" dirty="0" err="1">
                          <a:solidFill>
                            <a:schemeClr val="bg1"/>
                          </a:solidFill>
                        </a:rPr>
                        <a:t>Annealer</a:t>
                      </a:r>
                      <a:endParaRPr lang="en-GB" sz="1050" dirty="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2</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a:solidFill>
                            <a:schemeClr val="bg1"/>
                          </a:solidFill>
                        </a:rPr>
                        <a:t>Apprentice</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1</a:t>
                      </a:r>
                    </a:p>
                  </a:txBody>
                  <a:tcPr marL="34549" marR="34549" marT="17275" marB="17275" anchor="ctr">
                    <a:lnL>
                      <a:noFill/>
                    </a:lnL>
                    <a:lnR>
                      <a:noFill/>
                    </a:lnR>
                    <a:lnT>
                      <a:noFill/>
                    </a:lnT>
                    <a:lnB>
                      <a:noFill/>
                    </a:lnB>
                    <a:solidFill>
                      <a:srgbClr val="FFFFFF"/>
                    </a:solidFill>
                  </a:tcPr>
                </a:tc>
              </a:tr>
              <a:tr h="138197">
                <a:tc>
                  <a:txBody>
                    <a:bodyPr/>
                    <a:lstStyle/>
                    <a:p>
                      <a:pPr algn="ctr"/>
                      <a:r>
                        <a:rPr lang="en-GB" sz="1050" dirty="0" err="1">
                          <a:solidFill>
                            <a:schemeClr val="bg1"/>
                          </a:solidFill>
                        </a:rPr>
                        <a:t>Assorter</a:t>
                      </a:r>
                      <a:endParaRPr lang="en-GB" sz="1050" dirty="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2</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a:solidFill>
                            <a:schemeClr val="bg1"/>
                          </a:solidFill>
                        </a:rPr>
                        <a:t>Baller</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3</a:t>
                      </a:r>
                    </a:p>
                  </a:txBody>
                  <a:tcPr marL="34549" marR="34549" marT="17275" marB="17275" anchor="ctr">
                    <a:lnL>
                      <a:noFill/>
                    </a:lnL>
                    <a:lnR>
                      <a:noFill/>
                    </a:lnR>
                    <a:lnT>
                      <a:noFill/>
                    </a:lnT>
                    <a:lnB>
                      <a:noFill/>
                    </a:lnB>
                    <a:solidFill>
                      <a:srgbClr val="FFFFFF"/>
                    </a:solidFill>
                  </a:tcPr>
                </a:tc>
              </a:tr>
              <a:tr h="138197">
                <a:tc>
                  <a:txBody>
                    <a:bodyPr/>
                    <a:lstStyle/>
                    <a:p>
                      <a:pPr algn="ctr"/>
                      <a:r>
                        <a:rPr lang="en-GB" sz="1050" dirty="0">
                          <a:solidFill>
                            <a:schemeClr val="bg1"/>
                          </a:solidFill>
                        </a:rPr>
                        <a:t>Bar Roll Catcher</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4</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a:solidFill>
                            <a:schemeClr val="bg1"/>
                          </a:solidFill>
                        </a:rPr>
                        <a:t>Boxer</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2</a:t>
                      </a:r>
                    </a:p>
                  </a:txBody>
                  <a:tcPr marL="34549" marR="34549" marT="17275" marB="17275" anchor="ctr">
                    <a:lnL>
                      <a:noFill/>
                    </a:lnL>
                    <a:lnR>
                      <a:noFill/>
                    </a:lnR>
                    <a:lnT>
                      <a:noFill/>
                    </a:lnT>
                    <a:lnB>
                      <a:noFill/>
                    </a:lnB>
                    <a:solidFill>
                      <a:srgbClr val="FFFFFF"/>
                    </a:solidFill>
                  </a:tcPr>
                </a:tc>
              </a:tr>
              <a:tr h="241845">
                <a:tc>
                  <a:txBody>
                    <a:bodyPr/>
                    <a:lstStyle/>
                    <a:p>
                      <a:pPr algn="ctr"/>
                      <a:r>
                        <a:rPr lang="en-GB" sz="1050" dirty="0" err="1">
                          <a:solidFill>
                            <a:schemeClr val="bg1"/>
                          </a:solidFill>
                        </a:rPr>
                        <a:t>Behinder</a:t>
                      </a:r>
                      <a:endParaRPr lang="en-GB" sz="1050" dirty="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11</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a:solidFill>
                            <a:schemeClr val="bg1"/>
                          </a:solidFill>
                        </a:rPr>
                        <a:t>Carpenter</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1</a:t>
                      </a:r>
                    </a:p>
                  </a:txBody>
                  <a:tcPr marL="34549" marR="34549" marT="17275" marB="17275" anchor="ctr">
                    <a:lnL>
                      <a:noFill/>
                    </a:lnL>
                    <a:lnR>
                      <a:noFill/>
                    </a:lnR>
                    <a:lnT>
                      <a:noFill/>
                    </a:lnT>
                    <a:lnB>
                      <a:noFill/>
                    </a:lnB>
                    <a:solidFill>
                      <a:srgbClr val="FFFFFF"/>
                    </a:solidFill>
                  </a:tcPr>
                </a:tc>
              </a:tr>
              <a:tr h="138197">
                <a:tc>
                  <a:txBody>
                    <a:bodyPr/>
                    <a:lstStyle/>
                    <a:p>
                      <a:pPr algn="ctr"/>
                      <a:r>
                        <a:rPr lang="en-GB" sz="1050" dirty="0">
                          <a:solidFill>
                            <a:schemeClr val="bg1"/>
                          </a:solidFill>
                        </a:rPr>
                        <a:t>Brunner</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3</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a:solidFill>
                            <a:schemeClr val="bg1"/>
                          </a:solidFill>
                        </a:rPr>
                        <a:t>Cold Rolls</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6</a:t>
                      </a:r>
                    </a:p>
                  </a:txBody>
                  <a:tcPr marL="34549" marR="34549" marT="17275" marB="17275" anchor="ctr">
                    <a:lnL>
                      <a:noFill/>
                    </a:lnL>
                    <a:lnR>
                      <a:noFill/>
                    </a:lnR>
                    <a:lnT>
                      <a:noFill/>
                    </a:lnT>
                    <a:lnB>
                      <a:noFill/>
                    </a:lnB>
                    <a:solidFill>
                      <a:srgbClr val="FFFFFF"/>
                    </a:solidFill>
                  </a:tcPr>
                </a:tc>
              </a:tr>
              <a:tr h="138197">
                <a:tc>
                  <a:txBody>
                    <a:bodyPr/>
                    <a:lstStyle/>
                    <a:p>
                      <a:pPr algn="ctr"/>
                      <a:r>
                        <a:rPr lang="en-GB" sz="1050" dirty="0">
                          <a:solidFill>
                            <a:schemeClr val="bg1"/>
                          </a:solidFill>
                        </a:rPr>
                        <a:t>Clerk</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2</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a:solidFill>
                            <a:schemeClr val="bg1"/>
                          </a:solidFill>
                        </a:rPr>
                        <a:t>Doubler</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6</a:t>
                      </a:r>
                    </a:p>
                  </a:txBody>
                  <a:tcPr marL="34549" marR="34549" marT="17275" marB="17275" anchor="ctr">
                    <a:lnL>
                      <a:noFill/>
                    </a:lnL>
                    <a:lnR>
                      <a:noFill/>
                    </a:lnR>
                    <a:lnT>
                      <a:noFill/>
                    </a:lnT>
                    <a:lnB>
                      <a:noFill/>
                    </a:lnB>
                    <a:solidFill>
                      <a:srgbClr val="FFFFFF"/>
                    </a:solidFill>
                  </a:tcPr>
                </a:tc>
              </a:tr>
              <a:tr h="138197">
                <a:tc>
                  <a:txBody>
                    <a:bodyPr/>
                    <a:lstStyle/>
                    <a:p>
                      <a:pPr algn="ctr"/>
                      <a:r>
                        <a:rPr lang="en-GB" sz="1050" dirty="0" err="1">
                          <a:solidFill>
                            <a:schemeClr val="bg1"/>
                          </a:solidFill>
                        </a:rPr>
                        <a:t>Contracter</a:t>
                      </a:r>
                      <a:endParaRPr lang="en-GB" sz="1050" dirty="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1</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a:solidFill>
                            <a:schemeClr val="bg1"/>
                          </a:solidFill>
                        </a:rPr>
                        <a:t>Engine Fitter</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1</a:t>
                      </a:r>
                    </a:p>
                  </a:txBody>
                  <a:tcPr marL="34549" marR="34549" marT="17275" marB="17275" anchor="ctr">
                    <a:lnL>
                      <a:noFill/>
                    </a:lnL>
                    <a:lnR>
                      <a:noFill/>
                    </a:lnR>
                    <a:lnT>
                      <a:noFill/>
                    </a:lnT>
                    <a:lnB>
                      <a:noFill/>
                    </a:lnB>
                    <a:solidFill>
                      <a:srgbClr val="FFFFFF"/>
                    </a:solidFill>
                  </a:tcPr>
                </a:tc>
              </a:tr>
              <a:tr h="138197">
                <a:tc>
                  <a:txBody>
                    <a:bodyPr/>
                    <a:lstStyle/>
                    <a:p>
                      <a:pPr algn="ctr"/>
                      <a:r>
                        <a:rPr lang="en-GB" sz="1050" dirty="0">
                          <a:solidFill>
                            <a:schemeClr val="bg1"/>
                          </a:solidFill>
                        </a:rPr>
                        <a:t>Engine Driver</a:t>
                      </a:r>
                    </a:p>
                  </a:txBody>
                  <a:tcPr marL="34549" marR="34549" marT="17275" marB="17275" anchor="ctr">
                    <a:lnL>
                      <a:noFill/>
                    </a:lnL>
                    <a:lnR>
                      <a:noFill/>
                    </a:lnR>
                    <a:lnT>
                      <a:noFill/>
                    </a:lnT>
                    <a:lnB>
                      <a:noFill/>
                    </a:lnB>
                    <a:solidFill>
                      <a:srgbClr val="FFFFFF"/>
                    </a:solidFill>
                  </a:tcPr>
                </a:tc>
                <a:tc>
                  <a:txBody>
                    <a:bodyPr/>
                    <a:lstStyle/>
                    <a:p>
                      <a:pPr algn="r"/>
                      <a:r>
                        <a:rPr lang="en-GB" sz="1050" dirty="0">
                          <a:solidFill>
                            <a:schemeClr val="bg1"/>
                          </a:solidFill>
                        </a:rPr>
                        <a:t>4</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a:solidFill>
                            <a:schemeClr val="bg1"/>
                          </a:solidFill>
                        </a:rPr>
                        <a:t>Forgeman</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2</a:t>
                      </a:r>
                    </a:p>
                  </a:txBody>
                  <a:tcPr marL="34549" marR="34549" marT="17275" marB="17275" anchor="ctr">
                    <a:lnL>
                      <a:noFill/>
                    </a:lnL>
                    <a:lnR>
                      <a:noFill/>
                    </a:lnR>
                    <a:lnT>
                      <a:noFill/>
                    </a:lnT>
                    <a:lnB>
                      <a:noFill/>
                    </a:lnB>
                    <a:solidFill>
                      <a:srgbClr val="FFFFFF"/>
                    </a:solidFill>
                  </a:tcPr>
                </a:tc>
              </a:tr>
              <a:tr h="241845">
                <a:tc>
                  <a:txBody>
                    <a:bodyPr/>
                    <a:lstStyle/>
                    <a:p>
                      <a:pPr algn="ctr"/>
                      <a:r>
                        <a:rPr lang="en-GB" sz="1050" dirty="0">
                          <a:solidFill>
                            <a:schemeClr val="bg1"/>
                          </a:solidFill>
                        </a:rPr>
                        <a:t>Fireman</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1</a:t>
                      </a:r>
                    </a:p>
                  </a:txBody>
                  <a:tcPr marL="34549" marR="34549" marT="17275" marB="17275" anchor="ctr">
                    <a:lnL>
                      <a:noFill/>
                    </a:lnL>
                    <a:lnR>
                      <a:noFill/>
                    </a:lnR>
                    <a:lnT>
                      <a:noFill/>
                    </a:lnT>
                    <a:lnB>
                      <a:noFill/>
                    </a:lnB>
                    <a:solidFill>
                      <a:srgbClr val="FFFFFF"/>
                    </a:solidFill>
                  </a:tcPr>
                </a:tc>
                <a:tc>
                  <a:txBody>
                    <a:bodyPr/>
                    <a:lstStyle/>
                    <a:p>
                      <a:pPr algn="ctr"/>
                      <a:endParaRPr lang="en-GB" sz="1050" dirty="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a:solidFill>
                            <a:schemeClr val="bg1"/>
                          </a:solidFill>
                        </a:rPr>
                        <a:t>Furnaceman</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11</a:t>
                      </a:r>
                    </a:p>
                  </a:txBody>
                  <a:tcPr marL="34549" marR="34549" marT="17275" marB="17275" anchor="ctr">
                    <a:lnL>
                      <a:noFill/>
                    </a:lnL>
                    <a:lnR>
                      <a:noFill/>
                    </a:lnR>
                    <a:lnT>
                      <a:noFill/>
                    </a:lnT>
                    <a:lnB>
                      <a:noFill/>
                    </a:lnB>
                    <a:solidFill>
                      <a:srgbClr val="FFFFFF"/>
                    </a:solidFill>
                  </a:tcPr>
                </a:tc>
              </a:tr>
              <a:tr h="138197">
                <a:tc>
                  <a:txBody>
                    <a:bodyPr/>
                    <a:lstStyle/>
                    <a:p>
                      <a:pPr algn="ctr"/>
                      <a:r>
                        <a:rPr lang="en-GB" sz="1050" dirty="0">
                          <a:solidFill>
                            <a:schemeClr val="bg1"/>
                          </a:solidFill>
                        </a:rPr>
                        <a:t>Forge Foreman</a:t>
                      </a:r>
                    </a:p>
                  </a:txBody>
                  <a:tcPr marL="34549" marR="34549" marT="17275" marB="17275" anchor="ctr">
                    <a:lnL>
                      <a:noFill/>
                    </a:lnL>
                    <a:lnR>
                      <a:noFill/>
                    </a:lnR>
                    <a:lnT>
                      <a:noFill/>
                    </a:lnT>
                    <a:lnB>
                      <a:noFill/>
                    </a:lnB>
                    <a:solidFill>
                      <a:srgbClr val="FFFFFF"/>
                    </a:solidFill>
                  </a:tcPr>
                </a:tc>
                <a:tc>
                  <a:txBody>
                    <a:bodyPr/>
                    <a:lstStyle/>
                    <a:p>
                      <a:pPr algn="r"/>
                      <a:r>
                        <a:rPr lang="en-GB" sz="1050" dirty="0">
                          <a:solidFill>
                            <a:schemeClr val="bg1"/>
                          </a:solidFill>
                        </a:rPr>
                        <a:t>1</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dirty="0" err="1">
                          <a:solidFill>
                            <a:schemeClr val="bg1"/>
                          </a:solidFill>
                        </a:rPr>
                        <a:t>Melter</a:t>
                      </a:r>
                      <a:endParaRPr lang="en-GB" sz="1050" dirty="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1</a:t>
                      </a:r>
                    </a:p>
                  </a:txBody>
                  <a:tcPr marL="34549" marR="34549" marT="17275" marB="17275" anchor="ctr">
                    <a:lnL>
                      <a:noFill/>
                    </a:lnL>
                    <a:lnR>
                      <a:noFill/>
                    </a:lnR>
                    <a:lnT>
                      <a:noFill/>
                    </a:lnT>
                    <a:lnB>
                      <a:noFill/>
                    </a:lnB>
                    <a:solidFill>
                      <a:srgbClr val="FFFFFF"/>
                    </a:solidFill>
                  </a:tcPr>
                </a:tc>
              </a:tr>
              <a:tr h="138197">
                <a:tc>
                  <a:txBody>
                    <a:bodyPr/>
                    <a:lstStyle/>
                    <a:p>
                      <a:pPr algn="ctr"/>
                      <a:r>
                        <a:rPr lang="en-GB" sz="1050">
                          <a:solidFill>
                            <a:schemeClr val="bg1"/>
                          </a:solidFill>
                        </a:rPr>
                        <a:t>Iron Worker</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4</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dirty="0" err="1">
                          <a:solidFill>
                            <a:schemeClr val="bg1"/>
                          </a:solidFill>
                        </a:rPr>
                        <a:t>Pickler</a:t>
                      </a:r>
                      <a:endParaRPr lang="en-GB" sz="1050" dirty="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7</a:t>
                      </a:r>
                    </a:p>
                  </a:txBody>
                  <a:tcPr marL="34549" marR="34549" marT="17275" marB="17275" anchor="ctr">
                    <a:lnL>
                      <a:noFill/>
                    </a:lnL>
                    <a:lnR>
                      <a:noFill/>
                    </a:lnR>
                    <a:lnT>
                      <a:noFill/>
                    </a:lnT>
                    <a:lnB>
                      <a:noFill/>
                    </a:lnB>
                    <a:solidFill>
                      <a:srgbClr val="FFFFFF"/>
                    </a:solidFill>
                  </a:tcPr>
                </a:tc>
              </a:tr>
              <a:tr h="241845">
                <a:tc>
                  <a:txBody>
                    <a:bodyPr/>
                    <a:lstStyle/>
                    <a:p>
                      <a:pPr algn="ctr"/>
                      <a:r>
                        <a:rPr lang="en-GB" sz="1050">
                          <a:solidFill>
                            <a:schemeClr val="bg1"/>
                          </a:solidFill>
                        </a:rPr>
                        <a:t>Night Overseer</a:t>
                      </a:r>
                    </a:p>
                  </a:txBody>
                  <a:tcPr marL="34549" marR="34549" marT="17275" marB="17275" anchor="ctr">
                    <a:lnL>
                      <a:noFill/>
                    </a:lnL>
                    <a:lnR>
                      <a:noFill/>
                    </a:lnR>
                    <a:lnT>
                      <a:noFill/>
                    </a:lnT>
                    <a:lnB>
                      <a:noFill/>
                    </a:lnB>
                    <a:solidFill>
                      <a:srgbClr val="FFFFFF"/>
                    </a:solidFill>
                  </a:tcPr>
                </a:tc>
                <a:tc>
                  <a:txBody>
                    <a:bodyPr/>
                    <a:lstStyle/>
                    <a:p>
                      <a:pPr algn="r"/>
                      <a:r>
                        <a:rPr lang="en-GB" sz="1050" dirty="0">
                          <a:solidFill>
                            <a:schemeClr val="bg1"/>
                          </a:solidFill>
                        </a:rPr>
                        <a:t>1</a:t>
                      </a:r>
                    </a:p>
                  </a:txBody>
                  <a:tcPr marL="34549" marR="34549" marT="17275" marB="17275" anchor="ctr">
                    <a:lnL>
                      <a:noFill/>
                    </a:lnL>
                    <a:lnR>
                      <a:noFill/>
                    </a:lnR>
                    <a:lnT>
                      <a:noFill/>
                    </a:lnT>
                    <a:lnB>
                      <a:noFill/>
                    </a:lnB>
                    <a:solidFill>
                      <a:srgbClr val="FFFFFF"/>
                    </a:solidFill>
                  </a:tcPr>
                </a:tc>
                <a:tc>
                  <a:txBody>
                    <a:bodyPr/>
                    <a:lstStyle/>
                    <a:p>
                      <a:pPr algn="ctr"/>
                      <a:endParaRPr lang="en-GB" sz="1050" dirty="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dirty="0" err="1">
                          <a:solidFill>
                            <a:schemeClr val="bg1"/>
                          </a:solidFill>
                        </a:rPr>
                        <a:t>Puddler's</a:t>
                      </a:r>
                      <a:r>
                        <a:rPr lang="en-GB" sz="1050" dirty="0">
                          <a:solidFill>
                            <a:schemeClr val="bg1"/>
                          </a:solidFill>
                        </a:rPr>
                        <a:t> Helper</a:t>
                      </a:r>
                    </a:p>
                  </a:txBody>
                  <a:tcPr marL="34549" marR="34549" marT="17275" marB="17275" anchor="ctr">
                    <a:lnL>
                      <a:noFill/>
                    </a:lnL>
                    <a:lnR>
                      <a:noFill/>
                    </a:lnR>
                    <a:lnT>
                      <a:noFill/>
                    </a:lnT>
                    <a:lnB>
                      <a:noFill/>
                    </a:lnB>
                    <a:solidFill>
                      <a:srgbClr val="FFFFFF"/>
                    </a:solidFill>
                  </a:tcPr>
                </a:tc>
                <a:tc>
                  <a:txBody>
                    <a:bodyPr/>
                    <a:lstStyle/>
                    <a:p>
                      <a:pPr algn="r"/>
                      <a:r>
                        <a:rPr lang="en-GB" sz="1050" dirty="0">
                          <a:solidFill>
                            <a:schemeClr val="bg1"/>
                          </a:solidFill>
                        </a:rPr>
                        <a:t>3</a:t>
                      </a:r>
                    </a:p>
                  </a:txBody>
                  <a:tcPr marL="34549" marR="34549" marT="17275" marB="17275" anchor="ctr">
                    <a:lnL>
                      <a:noFill/>
                    </a:lnL>
                    <a:lnR>
                      <a:noFill/>
                    </a:lnR>
                    <a:lnT>
                      <a:noFill/>
                    </a:lnT>
                    <a:lnB>
                      <a:noFill/>
                    </a:lnB>
                    <a:solidFill>
                      <a:srgbClr val="FFFFFF"/>
                    </a:solidFill>
                  </a:tcPr>
                </a:tc>
              </a:tr>
              <a:tr h="241845">
                <a:tc>
                  <a:txBody>
                    <a:bodyPr/>
                    <a:lstStyle/>
                    <a:p>
                      <a:pPr algn="ctr"/>
                      <a:r>
                        <a:rPr lang="en-GB" sz="1050">
                          <a:solidFill>
                            <a:schemeClr val="bg1"/>
                          </a:solidFill>
                        </a:rPr>
                        <a:t>Puddler</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27</a:t>
                      </a:r>
                    </a:p>
                  </a:txBody>
                  <a:tcPr marL="34549" marR="34549" marT="17275" marB="17275" anchor="ctr">
                    <a:lnL>
                      <a:noFill/>
                    </a:lnL>
                    <a:lnR>
                      <a:noFill/>
                    </a:lnR>
                    <a:lnT>
                      <a:noFill/>
                    </a:lnT>
                    <a:lnB>
                      <a:noFill/>
                    </a:lnB>
                    <a:solidFill>
                      <a:srgbClr val="FFFFFF"/>
                    </a:solidFill>
                  </a:tcPr>
                </a:tc>
                <a:tc>
                  <a:txBody>
                    <a:bodyPr/>
                    <a:lstStyle/>
                    <a:p>
                      <a:pPr algn="ctr"/>
                      <a:endParaRPr lang="en-GB" sz="1050" dirty="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dirty="0">
                          <a:solidFill>
                            <a:schemeClr val="bg1"/>
                          </a:solidFill>
                        </a:rPr>
                        <a:t>Riser</a:t>
                      </a:r>
                    </a:p>
                  </a:txBody>
                  <a:tcPr marL="34549" marR="34549" marT="17275" marB="17275" anchor="ctr">
                    <a:lnL>
                      <a:noFill/>
                    </a:lnL>
                    <a:lnR>
                      <a:noFill/>
                    </a:lnR>
                    <a:lnT>
                      <a:noFill/>
                    </a:lnT>
                    <a:lnB>
                      <a:noFill/>
                    </a:lnB>
                    <a:solidFill>
                      <a:srgbClr val="FFFFFF"/>
                    </a:solidFill>
                  </a:tcPr>
                </a:tc>
                <a:tc>
                  <a:txBody>
                    <a:bodyPr/>
                    <a:lstStyle/>
                    <a:p>
                      <a:pPr algn="r"/>
                      <a:r>
                        <a:rPr lang="en-GB" sz="1050" dirty="0">
                          <a:solidFill>
                            <a:schemeClr val="bg1"/>
                          </a:solidFill>
                        </a:rPr>
                        <a:t>2</a:t>
                      </a:r>
                    </a:p>
                  </a:txBody>
                  <a:tcPr marL="34549" marR="34549" marT="17275" marB="17275" anchor="ctr">
                    <a:lnL>
                      <a:noFill/>
                    </a:lnL>
                    <a:lnR>
                      <a:noFill/>
                    </a:lnR>
                    <a:lnT>
                      <a:noFill/>
                    </a:lnT>
                    <a:lnB>
                      <a:noFill/>
                    </a:lnB>
                    <a:solidFill>
                      <a:srgbClr val="FFFFFF"/>
                    </a:solidFill>
                  </a:tcPr>
                </a:tc>
              </a:tr>
              <a:tr h="241845">
                <a:tc>
                  <a:txBody>
                    <a:bodyPr/>
                    <a:lstStyle/>
                    <a:p>
                      <a:pPr algn="ctr"/>
                      <a:r>
                        <a:rPr lang="en-GB" sz="1050">
                          <a:solidFill>
                            <a:schemeClr val="bg1"/>
                          </a:solidFill>
                        </a:rPr>
                        <a:t>Refiner/Finer</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5</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dirty="0">
                          <a:solidFill>
                            <a:schemeClr val="bg1"/>
                          </a:solidFill>
                        </a:rPr>
                        <a:t>Assistant Roller</a:t>
                      </a:r>
                    </a:p>
                  </a:txBody>
                  <a:tcPr marL="34549" marR="34549" marT="17275" marB="17275" anchor="ctr">
                    <a:lnL>
                      <a:noFill/>
                    </a:lnL>
                    <a:lnR>
                      <a:noFill/>
                    </a:lnR>
                    <a:lnT>
                      <a:noFill/>
                    </a:lnT>
                    <a:lnB>
                      <a:noFill/>
                    </a:lnB>
                    <a:solidFill>
                      <a:srgbClr val="FFFFFF"/>
                    </a:solidFill>
                  </a:tcPr>
                </a:tc>
                <a:tc>
                  <a:txBody>
                    <a:bodyPr/>
                    <a:lstStyle/>
                    <a:p>
                      <a:pPr algn="r"/>
                      <a:r>
                        <a:rPr lang="en-GB" sz="1050" dirty="0">
                          <a:solidFill>
                            <a:schemeClr val="bg1"/>
                          </a:solidFill>
                        </a:rPr>
                        <a:t>2</a:t>
                      </a:r>
                    </a:p>
                  </a:txBody>
                  <a:tcPr marL="34549" marR="34549" marT="17275" marB="17275" anchor="ctr">
                    <a:lnL>
                      <a:noFill/>
                    </a:lnL>
                    <a:lnR>
                      <a:noFill/>
                    </a:lnR>
                    <a:lnT>
                      <a:noFill/>
                    </a:lnT>
                    <a:lnB>
                      <a:noFill/>
                    </a:lnB>
                    <a:solidFill>
                      <a:srgbClr val="FFFFFF"/>
                    </a:solidFill>
                  </a:tcPr>
                </a:tc>
              </a:tr>
              <a:tr h="241845">
                <a:tc>
                  <a:txBody>
                    <a:bodyPr/>
                    <a:lstStyle/>
                    <a:p>
                      <a:pPr algn="ctr"/>
                      <a:r>
                        <a:rPr lang="en-GB" sz="1050">
                          <a:solidFill>
                            <a:schemeClr val="bg1"/>
                          </a:solidFill>
                        </a:rPr>
                        <a:t>Rollerman/Roller </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20</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dirty="0">
                          <a:solidFill>
                            <a:schemeClr val="bg1"/>
                          </a:solidFill>
                        </a:rPr>
                        <a:t>At the Tin Rolls</a:t>
                      </a:r>
                    </a:p>
                  </a:txBody>
                  <a:tcPr marL="34549" marR="34549" marT="17275" marB="17275" anchor="ctr">
                    <a:lnL>
                      <a:noFill/>
                    </a:lnL>
                    <a:lnR>
                      <a:noFill/>
                    </a:lnR>
                    <a:lnT>
                      <a:noFill/>
                    </a:lnT>
                    <a:lnB>
                      <a:noFill/>
                    </a:lnB>
                    <a:solidFill>
                      <a:srgbClr val="FFFFFF"/>
                    </a:solidFill>
                  </a:tcPr>
                </a:tc>
                <a:tc>
                  <a:txBody>
                    <a:bodyPr/>
                    <a:lstStyle/>
                    <a:p>
                      <a:pPr algn="r"/>
                      <a:r>
                        <a:rPr lang="en-GB" sz="1050" dirty="0">
                          <a:solidFill>
                            <a:schemeClr val="bg1"/>
                          </a:solidFill>
                        </a:rPr>
                        <a:t>3</a:t>
                      </a:r>
                    </a:p>
                  </a:txBody>
                  <a:tcPr marL="34549" marR="34549" marT="17275" marB="17275" anchor="ctr">
                    <a:lnL>
                      <a:noFill/>
                    </a:lnL>
                    <a:lnR>
                      <a:noFill/>
                    </a:lnR>
                    <a:lnT>
                      <a:noFill/>
                    </a:lnT>
                    <a:lnB>
                      <a:noFill/>
                    </a:lnB>
                    <a:solidFill>
                      <a:srgbClr val="FFFFFF"/>
                    </a:solidFill>
                  </a:tcPr>
                </a:tc>
              </a:tr>
              <a:tr h="138197">
                <a:tc>
                  <a:txBody>
                    <a:bodyPr/>
                    <a:lstStyle/>
                    <a:p>
                      <a:pPr algn="ctr"/>
                      <a:r>
                        <a:rPr lang="en-GB" sz="1050">
                          <a:solidFill>
                            <a:schemeClr val="bg1"/>
                          </a:solidFill>
                        </a:rPr>
                        <a:t>Roll Turner</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2</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dirty="0">
                          <a:solidFill>
                            <a:schemeClr val="bg1"/>
                          </a:solidFill>
                        </a:rPr>
                        <a:t>Shearer</a:t>
                      </a:r>
                    </a:p>
                  </a:txBody>
                  <a:tcPr marL="34549" marR="34549" marT="17275" marB="17275" anchor="ctr">
                    <a:lnL>
                      <a:noFill/>
                    </a:lnL>
                    <a:lnR>
                      <a:noFill/>
                    </a:lnR>
                    <a:lnT>
                      <a:noFill/>
                    </a:lnT>
                    <a:lnB>
                      <a:noFill/>
                    </a:lnB>
                    <a:solidFill>
                      <a:srgbClr val="FFFFFF"/>
                    </a:solidFill>
                  </a:tcPr>
                </a:tc>
                <a:tc>
                  <a:txBody>
                    <a:bodyPr/>
                    <a:lstStyle/>
                    <a:p>
                      <a:pPr algn="r"/>
                      <a:r>
                        <a:rPr lang="en-GB" sz="1050" dirty="0">
                          <a:solidFill>
                            <a:schemeClr val="bg1"/>
                          </a:solidFill>
                        </a:rPr>
                        <a:t>2</a:t>
                      </a:r>
                    </a:p>
                  </a:txBody>
                  <a:tcPr marL="34549" marR="34549" marT="17275" marB="17275" anchor="ctr">
                    <a:lnL>
                      <a:noFill/>
                    </a:lnL>
                    <a:lnR>
                      <a:noFill/>
                    </a:lnR>
                    <a:lnT>
                      <a:noFill/>
                    </a:lnT>
                    <a:lnB>
                      <a:noFill/>
                    </a:lnB>
                    <a:solidFill>
                      <a:srgbClr val="FFFFFF"/>
                    </a:solidFill>
                  </a:tcPr>
                </a:tc>
              </a:tr>
              <a:tr h="241845">
                <a:tc>
                  <a:txBody>
                    <a:bodyPr/>
                    <a:lstStyle/>
                    <a:p>
                      <a:pPr algn="ctr"/>
                      <a:r>
                        <a:rPr lang="en-GB" sz="1050">
                          <a:solidFill>
                            <a:schemeClr val="bg1"/>
                          </a:solidFill>
                        </a:rPr>
                        <a:t>Scaler's Helper</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1</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dirty="0" err="1">
                          <a:solidFill>
                            <a:schemeClr val="bg1"/>
                          </a:solidFill>
                        </a:rPr>
                        <a:t>Shingler's</a:t>
                      </a:r>
                      <a:r>
                        <a:rPr lang="en-GB" sz="1050" dirty="0">
                          <a:solidFill>
                            <a:schemeClr val="bg1"/>
                          </a:solidFill>
                        </a:rPr>
                        <a:t> Helper</a:t>
                      </a:r>
                    </a:p>
                  </a:txBody>
                  <a:tcPr marL="34549" marR="34549" marT="17275" marB="17275" anchor="ctr">
                    <a:lnL>
                      <a:noFill/>
                    </a:lnL>
                    <a:lnR>
                      <a:noFill/>
                    </a:lnR>
                    <a:lnT>
                      <a:noFill/>
                    </a:lnT>
                    <a:lnB>
                      <a:noFill/>
                    </a:lnB>
                    <a:solidFill>
                      <a:srgbClr val="FFFFFF"/>
                    </a:solidFill>
                  </a:tcPr>
                </a:tc>
                <a:tc>
                  <a:txBody>
                    <a:bodyPr/>
                    <a:lstStyle/>
                    <a:p>
                      <a:pPr algn="r"/>
                      <a:r>
                        <a:rPr lang="en-GB" sz="1050" dirty="0">
                          <a:solidFill>
                            <a:schemeClr val="bg1"/>
                          </a:solidFill>
                        </a:rPr>
                        <a:t>1</a:t>
                      </a:r>
                    </a:p>
                  </a:txBody>
                  <a:tcPr marL="34549" marR="34549" marT="17275" marB="17275" anchor="ctr">
                    <a:lnL>
                      <a:noFill/>
                    </a:lnL>
                    <a:lnR>
                      <a:noFill/>
                    </a:lnR>
                    <a:lnT>
                      <a:noFill/>
                    </a:lnT>
                    <a:lnB>
                      <a:noFill/>
                    </a:lnB>
                    <a:solidFill>
                      <a:srgbClr val="FFFFFF"/>
                    </a:solidFill>
                  </a:tcPr>
                </a:tc>
              </a:tr>
              <a:tr h="241845">
                <a:tc>
                  <a:txBody>
                    <a:bodyPr/>
                    <a:lstStyle/>
                    <a:p>
                      <a:pPr algn="ctr"/>
                      <a:r>
                        <a:rPr lang="en-GB" sz="1050">
                          <a:solidFill>
                            <a:schemeClr val="bg1"/>
                          </a:solidFill>
                        </a:rPr>
                        <a:t>Shingler</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4</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dirty="0">
                          <a:solidFill>
                            <a:schemeClr val="bg1"/>
                          </a:solidFill>
                        </a:rPr>
                        <a:t>S[?</a:t>
                      </a:r>
                      <a:r>
                        <a:rPr lang="en-GB" sz="1050" dirty="0" err="1">
                          <a:solidFill>
                            <a:schemeClr val="bg1"/>
                          </a:solidFill>
                        </a:rPr>
                        <a:t>orter</a:t>
                      </a:r>
                      <a:r>
                        <a:rPr lang="en-GB" sz="1050" dirty="0">
                          <a:solidFill>
                            <a:schemeClr val="bg1"/>
                          </a:solidFill>
                        </a:rPr>
                        <a:t>] of Tin Boxes</a:t>
                      </a:r>
                    </a:p>
                  </a:txBody>
                  <a:tcPr marL="34549" marR="34549" marT="17275" marB="17275" anchor="ctr">
                    <a:lnL>
                      <a:noFill/>
                    </a:lnL>
                    <a:lnR>
                      <a:noFill/>
                    </a:lnR>
                    <a:lnT>
                      <a:noFill/>
                    </a:lnT>
                    <a:lnB>
                      <a:noFill/>
                    </a:lnB>
                    <a:solidFill>
                      <a:srgbClr val="FFFFFF"/>
                    </a:solidFill>
                  </a:tcPr>
                </a:tc>
                <a:tc>
                  <a:txBody>
                    <a:bodyPr/>
                    <a:lstStyle/>
                    <a:p>
                      <a:pPr algn="r"/>
                      <a:r>
                        <a:rPr lang="en-GB" sz="1050" dirty="0">
                          <a:solidFill>
                            <a:schemeClr val="bg1"/>
                          </a:solidFill>
                        </a:rPr>
                        <a:t>1</a:t>
                      </a:r>
                    </a:p>
                  </a:txBody>
                  <a:tcPr marL="34549" marR="34549" marT="17275" marB="17275" anchor="ctr">
                    <a:lnL>
                      <a:noFill/>
                    </a:lnL>
                    <a:lnR>
                      <a:noFill/>
                    </a:lnR>
                    <a:lnT>
                      <a:noFill/>
                    </a:lnT>
                    <a:lnB>
                      <a:noFill/>
                    </a:lnB>
                    <a:solidFill>
                      <a:srgbClr val="FFFFFF"/>
                    </a:solidFill>
                  </a:tcPr>
                </a:tc>
              </a:tr>
              <a:tr h="241845">
                <a:tc>
                  <a:txBody>
                    <a:bodyPr/>
                    <a:lstStyle/>
                    <a:p>
                      <a:pPr algn="ctr"/>
                      <a:r>
                        <a:rPr lang="en-GB" sz="1050">
                          <a:solidFill>
                            <a:schemeClr val="bg1"/>
                          </a:solidFill>
                        </a:rPr>
                        <a:t>Smith</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1</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dirty="0" err="1">
                          <a:solidFill>
                            <a:schemeClr val="bg1"/>
                          </a:solidFill>
                        </a:rPr>
                        <a:t>Tinman</a:t>
                      </a:r>
                      <a:r>
                        <a:rPr lang="en-GB" sz="1050" dirty="0">
                          <a:solidFill>
                            <a:schemeClr val="bg1"/>
                          </a:solidFill>
                        </a:rPr>
                        <a:t> at Tinworks</a:t>
                      </a:r>
                    </a:p>
                  </a:txBody>
                  <a:tcPr marL="34549" marR="34549" marT="17275" marB="17275" anchor="ctr">
                    <a:lnL>
                      <a:noFill/>
                    </a:lnL>
                    <a:lnR>
                      <a:noFill/>
                    </a:lnR>
                    <a:lnT>
                      <a:noFill/>
                    </a:lnT>
                    <a:lnB>
                      <a:noFill/>
                    </a:lnB>
                    <a:solidFill>
                      <a:srgbClr val="FFFFFF"/>
                    </a:solidFill>
                  </a:tcPr>
                </a:tc>
                <a:tc>
                  <a:txBody>
                    <a:bodyPr/>
                    <a:lstStyle/>
                    <a:p>
                      <a:pPr algn="r"/>
                      <a:r>
                        <a:rPr lang="en-GB" sz="1050" dirty="0">
                          <a:solidFill>
                            <a:schemeClr val="bg1"/>
                          </a:solidFill>
                        </a:rPr>
                        <a:t>7</a:t>
                      </a:r>
                    </a:p>
                  </a:txBody>
                  <a:tcPr marL="34549" marR="34549" marT="17275" marB="17275" anchor="ctr">
                    <a:lnL>
                      <a:noFill/>
                    </a:lnL>
                    <a:lnR>
                      <a:noFill/>
                    </a:lnR>
                    <a:lnT>
                      <a:noFill/>
                    </a:lnT>
                    <a:lnB>
                      <a:noFill/>
                    </a:lnB>
                    <a:solidFill>
                      <a:srgbClr val="FFFFFF"/>
                    </a:solidFill>
                  </a:tcPr>
                </a:tc>
              </a:tr>
              <a:tr h="241845">
                <a:tc>
                  <a:txBody>
                    <a:bodyPr/>
                    <a:lstStyle/>
                    <a:p>
                      <a:pPr algn="ctr"/>
                      <a:r>
                        <a:rPr lang="en-GB" sz="1050">
                          <a:solidFill>
                            <a:schemeClr val="bg1"/>
                          </a:solidFill>
                        </a:rPr>
                        <a:t>Superintendent Tin house</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1</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dirty="0">
                          <a:solidFill>
                            <a:schemeClr val="bg1"/>
                          </a:solidFill>
                        </a:rPr>
                        <a:t>Watchman</a:t>
                      </a:r>
                    </a:p>
                  </a:txBody>
                  <a:tcPr marL="34549" marR="34549" marT="17275" marB="17275" anchor="ctr">
                    <a:lnL>
                      <a:noFill/>
                    </a:lnL>
                    <a:lnR>
                      <a:noFill/>
                    </a:lnR>
                    <a:lnT>
                      <a:noFill/>
                    </a:lnT>
                    <a:lnB>
                      <a:noFill/>
                    </a:lnB>
                    <a:solidFill>
                      <a:srgbClr val="FFFFFF"/>
                    </a:solidFill>
                  </a:tcPr>
                </a:tc>
                <a:tc>
                  <a:txBody>
                    <a:bodyPr/>
                    <a:lstStyle/>
                    <a:p>
                      <a:pPr algn="r"/>
                      <a:r>
                        <a:rPr lang="en-GB" sz="1050" dirty="0">
                          <a:solidFill>
                            <a:schemeClr val="bg1"/>
                          </a:solidFill>
                        </a:rPr>
                        <a:t>1</a:t>
                      </a:r>
                    </a:p>
                  </a:txBody>
                  <a:tcPr marL="34549" marR="34549" marT="17275" marB="17275" anchor="ctr">
                    <a:lnL>
                      <a:noFill/>
                    </a:lnL>
                    <a:lnR>
                      <a:noFill/>
                    </a:lnR>
                    <a:lnT>
                      <a:noFill/>
                    </a:lnT>
                    <a:lnB>
                      <a:noFill/>
                    </a:lnB>
                    <a:solidFill>
                      <a:srgbClr val="FFFFFF"/>
                    </a:solidFill>
                  </a:tcPr>
                </a:tc>
              </a:tr>
              <a:tr h="241845">
                <a:tc>
                  <a:txBody>
                    <a:bodyPr/>
                    <a:lstStyle/>
                    <a:p>
                      <a:pPr algn="ctr"/>
                      <a:r>
                        <a:rPr lang="en-GB" sz="1050">
                          <a:solidFill>
                            <a:schemeClr val="bg1"/>
                          </a:solidFill>
                        </a:rPr>
                        <a:t>Washman</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10</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dirty="0">
                          <a:solidFill>
                            <a:schemeClr val="bg1"/>
                          </a:solidFill>
                        </a:rPr>
                        <a:t>At Tinworks/</a:t>
                      </a:r>
                    </a:p>
                  </a:txBody>
                  <a:tcPr marL="34549" marR="34549" marT="17275" marB="17275" anchor="ctr">
                    <a:lnL>
                      <a:noFill/>
                    </a:lnL>
                    <a:lnR>
                      <a:noFill/>
                    </a:lnR>
                    <a:lnT>
                      <a:noFill/>
                    </a:lnT>
                    <a:lnB>
                      <a:noFill/>
                    </a:lnB>
                    <a:solidFill>
                      <a:srgbClr val="FFFFFF"/>
                    </a:solidFill>
                  </a:tcPr>
                </a:tc>
                <a:tc>
                  <a:txBody>
                    <a:bodyPr/>
                    <a:lstStyle/>
                    <a:p>
                      <a:pPr algn="r"/>
                      <a:endParaRPr lang="en-GB" sz="1050" dirty="0">
                        <a:solidFill>
                          <a:schemeClr val="bg1"/>
                        </a:solidFill>
                      </a:endParaRPr>
                    </a:p>
                  </a:txBody>
                  <a:tcPr marL="34549" marR="34549" marT="17275" marB="17275" anchor="ctr">
                    <a:lnL>
                      <a:noFill/>
                    </a:lnL>
                    <a:lnR>
                      <a:noFill/>
                    </a:lnR>
                    <a:lnT>
                      <a:noFill/>
                    </a:lnT>
                    <a:lnB>
                      <a:noFill/>
                    </a:lnB>
                    <a:solidFill>
                      <a:srgbClr val="FFFFFF"/>
                    </a:solidFill>
                  </a:tcPr>
                </a:tc>
              </a:tr>
              <a:tr h="241845">
                <a:tc>
                  <a:txBody>
                    <a:bodyPr/>
                    <a:lstStyle/>
                    <a:p>
                      <a:pPr algn="ctr"/>
                      <a:r>
                        <a:rPr lang="en-GB" sz="1050">
                          <a:solidFill>
                            <a:schemeClr val="bg1"/>
                          </a:solidFill>
                        </a:rPr>
                        <a:t>Weigher</a:t>
                      </a:r>
                    </a:p>
                  </a:txBody>
                  <a:tcPr marL="34549" marR="34549" marT="17275" marB="17275" anchor="ctr">
                    <a:lnL>
                      <a:noFill/>
                    </a:lnL>
                    <a:lnR>
                      <a:noFill/>
                    </a:lnR>
                    <a:lnT>
                      <a:noFill/>
                    </a:lnT>
                    <a:lnB>
                      <a:noFill/>
                    </a:lnB>
                    <a:solidFill>
                      <a:srgbClr val="FFFFFF"/>
                    </a:solidFill>
                  </a:tcPr>
                </a:tc>
                <a:tc>
                  <a:txBody>
                    <a:bodyPr/>
                    <a:lstStyle/>
                    <a:p>
                      <a:pPr algn="r"/>
                      <a:r>
                        <a:rPr lang="en-GB" sz="1050">
                          <a:solidFill>
                            <a:schemeClr val="bg1"/>
                          </a:solidFill>
                        </a:rPr>
                        <a:t>1</a:t>
                      </a: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dirty="0">
                          <a:solidFill>
                            <a:schemeClr val="bg1"/>
                          </a:solidFill>
                        </a:rPr>
                        <a:t>Tinworks labourer/</a:t>
                      </a:r>
                    </a:p>
                  </a:txBody>
                  <a:tcPr marL="34549" marR="34549" marT="17275" marB="17275" anchor="ctr">
                    <a:lnL>
                      <a:noFill/>
                    </a:lnL>
                    <a:lnR>
                      <a:noFill/>
                    </a:lnR>
                    <a:lnT>
                      <a:noFill/>
                    </a:lnT>
                    <a:lnB>
                      <a:noFill/>
                    </a:lnB>
                    <a:solidFill>
                      <a:srgbClr val="FFFFFF"/>
                    </a:solidFill>
                  </a:tcPr>
                </a:tc>
                <a:tc>
                  <a:txBody>
                    <a:bodyPr/>
                    <a:lstStyle/>
                    <a:p>
                      <a:pPr algn="r"/>
                      <a:endParaRPr lang="en-GB" sz="1050" dirty="0">
                        <a:solidFill>
                          <a:schemeClr val="bg1"/>
                        </a:solidFill>
                      </a:endParaRPr>
                    </a:p>
                  </a:txBody>
                  <a:tcPr marL="34549" marR="34549" marT="17275" marB="17275" anchor="ctr">
                    <a:lnL>
                      <a:noFill/>
                    </a:lnL>
                    <a:lnR>
                      <a:noFill/>
                    </a:lnR>
                    <a:lnT>
                      <a:noFill/>
                    </a:lnT>
                    <a:lnB>
                      <a:noFill/>
                    </a:lnB>
                    <a:solidFill>
                      <a:srgbClr val="FFFFFF"/>
                    </a:solidFill>
                  </a:tcPr>
                </a:tc>
              </a:tr>
              <a:tr h="241845">
                <a:tc>
                  <a:txBody>
                    <a:bodyPr/>
                    <a:lstStyle/>
                    <a:p>
                      <a:pPr algn="ctr"/>
                      <a:endParaRPr lang="en-GB" sz="1050" dirty="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endParaRPr lang="en-GB" sz="1050">
                        <a:solidFill>
                          <a:schemeClr val="bg1"/>
                        </a:solidFill>
                      </a:endParaRPr>
                    </a:p>
                  </a:txBody>
                  <a:tcPr marL="34549" marR="34549" marT="17275" marB="17275" anchor="ctr">
                    <a:lnL>
                      <a:noFill/>
                    </a:lnL>
                    <a:lnR>
                      <a:noFill/>
                    </a:lnR>
                    <a:lnT>
                      <a:noFill/>
                    </a:lnT>
                    <a:lnB>
                      <a:noFill/>
                    </a:lnB>
                    <a:solidFill>
                      <a:srgbClr val="FFFFFF"/>
                    </a:solidFill>
                  </a:tcPr>
                </a:tc>
                <a:tc>
                  <a:txBody>
                    <a:bodyPr/>
                    <a:lstStyle/>
                    <a:p>
                      <a:pPr algn="ctr"/>
                      <a:r>
                        <a:rPr lang="en-GB" sz="1050" dirty="0">
                          <a:solidFill>
                            <a:schemeClr val="bg1"/>
                          </a:solidFill>
                        </a:rPr>
                        <a:t>Tinworks worker</a:t>
                      </a:r>
                    </a:p>
                  </a:txBody>
                  <a:tcPr marL="34549" marR="34549" marT="17275" marB="17275" anchor="ctr">
                    <a:lnL>
                      <a:noFill/>
                    </a:lnL>
                    <a:lnR>
                      <a:noFill/>
                    </a:lnR>
                    <a:lnT>
                      <a:noFill/>
                    </a:lnT>
                    <a:lnB>
                      <a:noFill/>
                    </a:lnB>
                    <a:solidFill>
                      <a:srgbClr val="FFFFFF"/>
                    </a:solidFill>
                  </a:tcPr>
                </a:tc>
                <a:tc>
                  <a:txBody>
                    <a:bodyPr/>
                    <a:lstStyle/>
                    <a:p>
                      <a:pPr algn="r"/>
                      <a:r>
                        <a:rPr lang="en-GB" sz="1050" dirty="0">
                          <a:solidFill>
                            <a:schemeClr val="bg1"/>
                          </a:solidFill>
                        </a:rPr>
                        <a:t>80</a:t>
                      </a:r>
                    </a:p>
                  </a:txBody>
                  <a:tcPr marL="34549" marR="34549" marT="17275" marB="17275" anchor="ctr">
                    <a:lnL>
                      <a:noFill/>
                    </a:lnL>
                    <a:lnR>
                      <a:noFill/>
                    </a:lnR>
                    <a:lnT>
                      <a:noFill/>
                    </a:lnT>
                    <a:lnB>
                      <a:noFill/>
                    </a:lnB>
                    <a:solidFill>
                      <a:srgbClr val="FFFFFF"/>
                    </a:solidFill>
                  </a:tcPr>
                </a:tc>
              </a:tr>
            </a:tbl>
          </a:graphicData>
        </a:graphic>
      </p:graphicFrame>
      <p:sp>
        <p:nvSpPr>
          <p:cNvPr id="4" name="TextBox 3"/>
          <p:cNvSpPr txBox="1"/>
          <p:nvPr/>
        </p:nvSpPr>
        <p:spPr>
          <a:xfrm>
            <a:off x="539552" y="476672"/>
            <a:ext cx="8280920" cy="923330"/>
          </a:xfrm>
          <a:prstGeom prst="rect">
            <a:avLst/>
          </a:prstGeom>
          <a:noFill/>
        </p:spPr>
        <p:txBody>
          <a:bodyPr wrap="square" rtlCol="0">
            <a:spAutoFit/>
          </a:bodyPr>
          <a:lstStyle/>
          <a:p>
            <a:r>
              <a:rPr lang="en-GB" i="1" dirty="0"/>
              <a:t>Occupations of male workers, </a:t>
            </a:r>
            <a:r>
              <a:rPr lang="en-GB" i="1" dirty="0" err="1"/>
              <a:t>Kidwelly</a:t>
            </a:r>
            <a:r>
              <a:rPr lang="en-GB" i="1" dirty="0"/>
              <a:t/>
            </a:r>
            <a:br>
              <a:rPr lang="en-GB" i="1" dirty="0"/>
            </a:br>
            <a:r>
              <a:rPr lang="en-GB" i="1" dirty="0"/>
              <a:t>Tinworks</a:t>
            </a:r>
            <a:r>
              <a:rPr lang="en-GB" dirty="0"/>
              <a:t>, 1881</a:t>
            </a:r>
            <a:br>
              <a:rPr lang="en-GB" dirty="0"/>
            </a:br>
            <a:endParaRPr lang="en-GB" dirty="0"/>
          </a:p>
        </p:txBody>
      </p:sp>
    </p:spTree>
    <p:extLst>
      <p:ext uri="{BB962C8B-B14F-4D97-AF65-F5344CB8AC3E}">
        <p14:creationId xmlns:p14="http://schemas.microsoft.com/office/powerpoint/2010/main" val="26961570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077941828"/>
              </p:ext>
            </p:extLst>
          </p:nvPr>
        </p:nvGraphicFramePr>
        <p:xfrm>
          <a:off x="1043608" y="2948781"/>
          <a:ext cx="7272808" cy="1828800"/>
        </p:xfrm>
        <a:graphic>
          <a:graphicData uri="http://schemas.openxmlformats.org/drawingml/2006/table">
            <a:tbl>
              <a:tblPr/>
              <a:tblGrid>
                <a:gridCol w="1818202"/>
                <a:gridCol w="1818202"/>
                <a:gridCol w="1818202"/>
                <a:gridCol w="1818202"/>
              </a:tblGrid>
              <a:tr h="0">
                <a:tc>
                  <a:txBody>
                    <a:bodyPr/>
                    <a:lstStyle/>
                    <a:p>
                      <a:pPr algn="ctr"/>
                      <a:r>
                        <a:rPr lang="en-GB" i="1" dirty="0">
                          <a:solidFill>
                            <a:schemeClr val="bg1"/>
                          </a:solidFill>
                        </a:rPr>
                        <a:t>Age</a:t>
                      </a:r>
                      <a:endParaRPr lang="en-GB" dirty="0">
                        <a:solidFill>
                          <a:schemeClr val="bg1"/>
                        </a:solidFill>
                      </a:endParaRPr>
                    </a:p>
                  </a:txBody>
                  <a:tcPr anchor="ctr">
                    <a:lnL>
                      <a:noFill/>
                    </a:lnL>
                    <a:lnR>
                      <a:noFill/>
                    </a:lnR>
                    <a:lnT>
                      <a:noFill/>
                    </a:lnT>
                    <a:lnB>
                      <a:noFill/>
                    </a:lnB>
                    <a:solidFill>
                      <a:srgbClr val="FFFFFF"/>
                    </a:solidFill>
                  </a:tcPr>
                </a:tc>
                <a:tc>
                  <a:txBody>
                    <a:bodyPr/>
                    <a:lstStyle/>
                    <a:p>
                      <a:pPr algn="ctr"/>
                      <a:r>
                        <a:rPr lang="en-GB" i="1">
                          <a:solidFill>
                            <a:schemeClr val="bg1"/>
                          </a:solidFill>
                        </a:rPr>
                        <a:t>Number</a:t>
                      </a:r>
                      <a:endParaRPr lang="en-GB">
                        <a:solidFill>
                          <a:schemeClr val="bg1"/>
                        </a:solidFill>
                      </a:endParaRPr>
                    </a:p>
                  </a:txBody>
                  <a:tcPr anchor="ctr">
                    <a:lnL>
                      <a:noFill/>
                    </a:lnL>
                    <a:lnR>
                      <a:noFill/>
                    </a:lnR>
                    <a:lnT>
                      <a:noFill/>
                    </a:lnT>
                    <a:lnB>
                      <a:noFill/>
                    </a:lnB>
                    <a:solidFill>
                      <a:srgbClr val="FFFFFF"/>
                    </a:solidFill>
                  </a:tcPr>
                </a:tc>
                <a:tc>
                  <a:txBody>
                    <a:bodyPr/>
                    <a:lstStyle/>
                    <a:p>
                      <a:pPr algn="ctr"/>
                      <a:r>
                        <a:rPr lang="en-GB" i="1">
                          <a:solidFill>
                            <a:schemeClr val="bg1"/>
                          </a:solidFill>
                        </a:rPr>
                        <a:t>Age</a:t>
                      </a:r>
                      <a:endParaRPr lang="en-GB">
                        <a:solidFill>
                          <a:schemeClr val="bg1"/>
                        </a:solidFill>
                      </a:endParaRPr>
                    </a:p>
                  </a:txBody>
                  <a:tcPr anchor="ctr">
                    <a:lnL>
                      <a:noFill/>
                    </a:lnL>
                    <a:lnR>
                      <a:noFill/>
                    </a:lnR>
                    <a:lnT>
                      <a:noFill/>
                    </a:lnT>
                    <a:lnB>
                      <a:noFill/>
                    </a:lnB>
                    <a:solidFill>
                      <a:srgbClr val="FFFFFF"/>
                    </a:solidFill>
                  </a:tcPr>
                </a:tc>
                <a:tc>
                  <a:txBody>
                    <a:bodyPr/>
                    <a:lstStyle/>
                    <a:p>
                      <a:pPr algn="ctr"/>
                      <a:r>
                        <a:rPr lang="en-GB" i="1">
                          <a:solidFill>
                            <a:schemeClr val="bg1"/>
                          </a:solidFill>
                        </a:rPr>
                        <a:t>Number</a:t>
                      </a:r>
                      <a:endParaRPr lang="en-GB">
                        <a:solidFill>
                          <a:schemeClr val="bg1"/>
                        </a:solidFill>
                      </a:endParaRPr>
                    </a:p>
                  </a:txBody>
                  <a:tcPr anchor="ctr">
                    <a:lnL>
                      <a:noFill/>
                    </a:lnL>
                    <a:lnR>
                      <a:noFill/>
                    </a:lnR>
                    <a:lnT>
                      <a:noFill/>
                    </a:lnT>
                    <a:lnB>
                      <a:noFill/>
                    </a:lnB>
                    <a:solidFill>
                      <a:srgbClr val="FFFFFF"/>
                    </a:solidFill>
                  </a:tcPr>
                </a:tc>
              </a:tr>
              <a:tr h="0">
                <a:tc>
                  <a:txBody>
                    <a:bodyPr/>
                    <a:lstStyle/>
                    <a:p>
                      <a:pPr algn="ctr"/>
                      <a:r>
                        <a:rPr lang="en-GB" dirty="0">
                          <a:solidFill>
                            <a:schemeClr val="bg1"/>
                          </a:solidFill>
                        </a:rPr>
                        <a:t>15-19</a:t>
                      </a:r>
                    </a:p>
                  </a:txBody>
                  <a:tcPr anchor="ctr">
                    <a:lnL>
                      <a:noFill/>
                    </a:lnL>
                    <a:lnR>
                      <a:noFill/>
                    </a:lnR>
                    <a:lnT>
                      <a:noFill/>
                    </a:lnT>
                    <a:lnB>
                      <a:noFill/>
                    </a:lnB>
                    <a:solidFill>
                      <a:srgbClr val="FFFFFF"/>
                    </a:solidFill>
                  </a:tcPr>
                </a:tc>
                <a:tc>
                  <a:txBody>
                    <a:bodyPr/>
                    <a:lstStyle/>
                    <a:p>
                      <a:pPr algn="ctr"/>
                      <a:r>
                        <a:rPr lang="en-GB" dirty="0">
                          <a:solidFill>
                            <a:schemeClr val="bg1"/>
                          </a:solidFill>
                        </a:rPr>
                        <a:t>21</a:t>
                      </a:r>
                    </a:p>
                  </a:txBody>
                  <a:tcPr anchor="ctr">
                    <a:lnL>
                      <a:noFill/>
                    </a:lnL>
                    <a:lnR>
                      <a:noFill/>
                    </a:lnR>
                    <a:lnT>
                      <a:noFill/>
                    </a:lnT>
                    <a:lnB>
                      <a:noFill/>
                    </a:lnB>
                    <a:solidFill>
                      <a:srgbClr val="FFFFFF"/>
                    </a:solidFill>
                  </a:tcPr>
                </a:tc>
                <a:tc>
                  <a:txBody>
                    <a:bodyPr/>
                    <a:lstStyle/>
                    <a:p>
                      <a:pPr algn="ctr"/>
                      <a:r>
                        <a:rPr lang="en-GB" dirty="0">
                          <a:solidFill>
                            <a:schemeClr val="bg1"/>
                          </a:solidFill>
                        </a:rPr>
                        <a:t>20-24</a:t>
                      </a:r>
                    </a:p>
                  </a:txBody>
                  <a:tcPr anchor="ctr">
                    <a:lnL>
                      <a:noFill/>
                    </a:lnL>
                    <a:lnR>
                      <a:noFill/>
                    </a:lnR>
                    <a:lnT>
                      <a:noFill/>
                    </a:lnT>
                    <a:lnB>
                      <a:noFill/>
                    </a:lnB>
                    <a:solidFill>
                      <a:srgbClr val="FFFFFF"/>
                    </a:solidFill>
                  </a:tcPr>
                </a:tc>
                <a:tc>
                  <a:txBody>
                    <a:bodyPr/>
                    <a:lstStyle/>
                    <a:p>
                      <a:pPr algn="ctr"/>
                      <a:r>
                        <a:rPr lang="en-GB">
                          <a:solidFill>
                            <a:schemeClr val="bg1"/>
                          </a:solidFill>
                        </a:rPr>
                        <a:t>3</a:t>
                      </a:r>
                    </a:p>
                  </a:txBody>
                  <a:tcPr anchor="ctr">
                    <a:lnL>
                      <a:noFill/>
                    </a:lnL>
                    <a:lnR>
                      <a:noFill/>
                    </a:lnR>
                    <a:lnT>
                      <a:noFill/>
                    </a:lnT>
                    <a:lnB>
                      <a:noFill/>
                    </a:lnB>
                    <a:solidFill>
                      <a:srgbClr val="FFFFFF"/>
                    </a:solidFill>
                  </a:tcPr>
                </a:tc>
              </a:tr>
              <a:tr h="0">
                <a:tc>
                  <a:txBody>
                    <a:bodyPr/>
                    <a:lstStyle/>
                    <a:p>
                      <a:pPr algn="ctr"/>
                      <a:r>
                        <a:rPr lang="en-GB">
                          <a:solidFill>
                            <a:schemeClr val="bg1"/>
                          </a:solidFill>
                        </a:rPr>
                        <a:t>25-29</a:t>
                      </a:r>
                    </a:p>
                  </a:txBody>
                  <a:tcPr anchor="ctr">
                    <a:lnL>
                      <a:noFill/>
                    </a:lnL>
                    <a:lnR>
                      <a:noFill/>
                    </a:lnR>
                    <a:lnT>
                      <a:noFill/>
                    </a:lnT>
                    <a:lnB>
                      <a:noFill/>
                    </a:lnB>
                    <a:solidFill>
                      <a:srgbClr val="FFFFFF"/>
                    </a:solidFill>
                  </a:tcPr>
                </a:tc>
                <a:tc>
                  <a:txBody>
                    <a:bodyPr/>
                    <a:lstStyle/>
                    <a:p>
                      <a:pPr algn="ctr"/>
                      <a:r>
                        <a:rPr lang="en-GB">
                          <a:solidFill>
                            <a:schemeClr val="bg1"/>
                          </a:solidFill>
                        </a:rPr>
                        <a:t>5</a:t>
                      </a:r>
                    </a:p>
                  </a:txBody>
                  <a:tcPr anchor="ctr">
                    <a:lnL>
                      <a:noFill/>
                    </a:lnL>
                    <a:lnR>
                      <a:noFill/>
                    </a:lnR>
                    <a:lnT>
                      <a:noFill/>
                    </a:lnT>
                    <a:lnB>
                      <a:noFill/>
                    </a:lnB>
                    <a:solidFill>
                      <a:srgbClr val="FFFFFF"/>
                    </a:solidFill>
                  </a:tcPr>
                </a:tc>
                <a:tc>
                  <a:txBody>
                    <a:bodyPr/>
                    <a:lstStyle/>
                    <a:p>
                      <a:pPr algn="ctr"/>
                      <a:r>
                        <a:rPr lang="en-GB" dirty="0">
                          <a:solidFill>
                            <a:schemeClr val="bg1"/>
                          </a:solidFill>
                        </a:rPr>
                        <a:t>30-34</a:t>
                      </a:r>
                    </a:p>
                  </a:txBody>
                  <a:tcPr anchor="ctr">
                    <a:lnL>
                      <a:noFill/>
                    </a:lnL>
                    <a:lnR>
                      <a:noFill/>
                    </a:lnR>
                    <a:lnT>
                      <a:noFill/>
                    </a:lnT>
                    <a:lnB>
                      <a:noFill/>
                    </a:lnB>
                    <a:solidFill>
                      <a:srgbClr val="FFFFFF"/>
                    </a:solidFill>
                  </a:tcPr>
                </a:tc>
                <a:tc>
                  <a:txBody>
                    <a:bodyPr/>
                    <a:lstStyle/>
                    <a:p>
                      <a:pPr algn="ctr"/>
                      <a:r>
                        <a:rPr lang="en-GB" dirty="0">
                          <a:solidFill>
                            <a:schemeClr val="bg1"/>
                          </a:solidFill>
                        </a:rPr>
                        <a:t>2</a:t>
                      </a:r>
                    </a:p>
                  </a:txBody>
                  <a:tcPr anchor="ctr">
                    <a:lnL>
                      <a:noFill/>
                    </a:lnL>
                    <a:lnR>
                      <a:noFill/>
                    </a:lnR>
                    <a:lnT>
                      <a:noFill/>
                    </a:lnT>
                    <a:lnB>
                      <a:noFill/>
                    </a:lnB>
                    <a:solidFill>
                      <a:srgbClr val="FFFFFF"/>
                    </a:solidFill>
                  </a:tcPr>
                </a:tc>
              </a:tr>
              <a:tr h="0">
                <a:tc>
                  <a:txBody>
                    <a:bodyPr/>
                    <a:lstStyle/>
                    <a:p>
                      <a:pPr algn="ctr"/>
                      <a:r>
                        <a:rPr lang="en-GB">
                          <a:solidFill>
                            <a:schemeClr val="bg1"/>
                          </a:solidFill>
                        </a:rPr>
                        <a:t>35-39</a:t>
                      </a:r>
                    </a:p>
                  </a:txBody>
                  <a:tcPr anchor="ctr">
                    <a:lnL>
                      <a:noFill/>
                    </a:lnL>
                    <a:lnR>
                      <a:noFill/>
                    </a:lnR>
                    <a:lnT>
                      <a:noFill/>
                    </a:lnT>
                    <a:lnB>
                      <a:noFill/>
                    </a:lnB>
                    <a:solidFill>
                      <a:srgbClr val="FFFFFF"/>
                    </a:solidFill>
                  </a:tcPr>
                </a:tc>
                <a:tc>
                  <a:txBody>
                    <a:bodyPr/>
                    <a:lstStyle/>
                    <a:p>
                      <a:pPr algn="ctr"/>
                      <a:r>
                        <a:rPr lang="en-GB">
                          <a:solidFill>
                            <a:schemeClr val="bg1"/>
                          </a:solidFill>
                        </a:rPr>
                        <a:t>0</a:t>
                      </a:r>
                    </a:p>
                  </a:txBody>
                  <a:tcPr anchor="ctr">
                    <a:lnL>
                      <a:noFill/>
                    </a:lnL>
                    <a:lnR>
                      <a:noFill/>
                    </a:lnR>
                    <a:lnT>
                      <a:noFill/>
                    </a:lnT>
                    <a:lnB>
                      <a:noFill/>
                    </a:lnB>
                    <a:solidFill>
                      <a:srgbClr val="FFFFFF"/>
                    </a:solidFill>
                  </a:tcPr>
                </a:tc>
                <a:tc>
                  <a:txBody>
                    <a:bodyPr/>
                    <a:lstStyle/>
                    <a:p>
                      <a:pPr algn="ctr"/>
                      <a:r>
                        <a:rPr lang="en-GB">
                          <a:solidFill>
                            <a:schemeClr val="bg1"/>
                          </a:solidFill>
                        </a:rPr>
                        <a:t>40-44</a:t>
                      </a:r>
                    </a:p>
                  </a:txBody>
                  <a:tcPr anchor="ctr">
                    <a:lnL>
                      <a:noFill/>
                    </a:lnL>
                    <a:lnR>
                      <a:noFill/>
                    </a:lnR>
                    <a:lnT>
                      <a:noFill/>
                    </a:lnT>
                    <a:lnB>
                      <a:noFill/>
                    </a:lnB>
                    <a:solidFill>
                      <a:srgbClr val="FFFFFF"/>
                    </a:solidFill>
                  </a:tcPr>
                </a:tc>
                <a:tc>
                  <a:txBody>
                    <a:bodyPr/>
                    <a:lstStyle/>
                    <a:p>
                      <a:pPr algn="ctr"/>
                      <a:r>
                        <a:rPr lang="en-GB" dirty="0">
                          <a:solidFill>
                            <a:schemeClr val="bg1"/>
                          </a:solidFill>
                        </a:rPr>
                        <a:t>1</a:t>
                      </a:r>
                    </a:p>
                  </a:txBody>
                  <a:tcPr anchor="ctr">
                    <a:lnL>
                      <a:noFill/>
                    </a:lnL>
                    <a:lnR>
                      <a:noFill/>
                    </a:lnR>
                    <a:lnT>
                      <a:noFill/>
                    </a:lnT>
                    <a:lnB>
                      <a:noFill/>
                    </a:lnB>
                    <a:solidFill>
                      <a:srgbClr val="FFFFFF"/>
                    </a:solidFill>
                  </a:tcPr>
                </a:tc>
              </a:tr>
              <a:tr h="0">
                <a:tc>
                  <a:txBody>
                    <a:bodyPr/>
                    <a:lstStyle/>
                    <a:p>
                      <a:pPr algn="ctr"/>
                      <a:r>
                        <a:rPr lang="en-GB">
                          <a:solidFill>
                            <a:schemeClr val="bg1"/>
                          </a:solidFill>
                        </a:rPr>
                        <a:t>45-49</a:t>
                      </a:r>
                    </a:p>
                  </a:txBody>
                  <a:tcPr anchor="ctr">
                    <a:lnL>
                      <a:noFill/>
                    </a:lnL>
                    <a:lnR>
                      <a:noFill/>
                    </a:lnR>
                    <a:lnT>
                      <a:noFill/>
                    </a:lnT>
                    <a:lnB>
                      <a:noFill/>
                    </a:lnB>
                    <a:solidFill>
                      <a:srgbClr val="FFFFFF"/>
                    </a:solidFill>
                  </a:tcPr>
                </a:tc>
                <a:tc>
                  <a:txBody>
                    <a:bodyPr/>
                    <a:lstStyle/>
                    <a:p>
                      <a:pPr algn="ctr"/>
                      <a:r>
                        <a:rPr lang="en-GB">
                          <a:solidFill>
                            <a:schemeClr val="bg1"/>
                          </a:solidFill>
                        </a:rPr>
                        <a:t>2</a:t>
                      </a:r>
                    </a:p>
                  </a:txBody>
                  <a:tcPr anchor="ctr">
                    <a:lnL>
                      <a:noFill/>
                    </a:lnL>
                    <a:lnR>
                      <a:noFill/>
                    </a:lnR>
                    <a:lnT>
                      <a:noFill/>
                    </a:lnT>
                    <a:lnB>
                      <a:noFill/>
                    </a:lnB>
                    <a:solidFill>
                      <a:srgbClr val="FFFFFF"/>
                    </a:solidFill>
                  </a:tcPr>
                </a:tc>
                <a:tc>
                  <a:txBody>
                    <a:bodyPr/>
                    <a:lstStyle/>
                    <a:p>
                      <a:pPr algn="ctr"/>
                      <a:r>
                        <a:rPr lang="en-GB">
                          <a:solidFill>
                            <a:schemeClr val="bg1"/>
                          </a:solidFill>
                        </a:rPr>
                        <a:t>50-54</a:t>
                      </a:r>
                    </a:p>
                  </a:txBody>
                  <a:tcPr anchor="ctr">
                    <a:lnL>
                      <a:noFill/>
                    </a:lnL>
                    <a:lnR>
                      <a:noFill/>
                    </a:lnR>
                    <a:lnT>
                      <a:noFill/>
                    </a:lnT>
                    <a:lnB>
                      <a:noFill/>
                    </a:lnB>
                    <a:solidFill>
                      <a:srgbClr val="FFFFFF"/>
                    </a:solidFill>
                  </a:tcPr>
                </a:tc>
                <a:tc>
                  <a:txBody>
                    <a:bodyPr/>
                    <a:lstStyle/>
                    <a:p>
                      <a:pPr algn="ctr"/>
                      <a:r>
                        <a:rPr lang="en-GB" dirty="0">
                          <a:solidFill>
                            <a:schemeClr val="bg1"/>
                          </a:solidFill>
                        </a:rPr>
                        <a:t>1</a:t>
                      </a:r>
                    </a:p>
                  </a:txBody>
                  <a:tcPr anchor="ctr">
                    <a:lnL>
                      <a:noFill/>
                    </a:lnL>
                    <a:lnR>
                      <a:noFill/>
                    </a:lnR>
                    <a:lnT>
                      <a:noFill/>
                    </a:lnT>
                    <a:lnB>
                      <a:noFill/>
                    </a:lnB>
                    <a:solidFill>
                      <a:srgbClr val="FFFFFF"/>
                    </a:solidFill>
                  </a:tcPr>
                </a:tc>
              </a:tr>
            </a:tbl>
          </a:graphicData>
        </a:graphic>
      </p:graphicFrame>
      <p:sp>
        <p:nvSpPr>
          <p:cNvPr id="3" name="TextBox 2"/>
          <p:cNvSpPr txBox="1"/>
          <p:nvPr/>
        </p:nvSpPr>
        <p:spPr>
          <a:xfrm>
            <a:off x="1187624" y="980728"/>
            <a:ext cx="6840760" cy="923330"/>
          </a:xfrm>
          <a:prstGeom prst="rect">
            <a:avLst/>
          </a:prstGeom>
          <a:noFill/>
        </p:spPr>
        <p:txBody>
          <a:bodyPr wrap="square" rtlCol="0">
            <a:spAutoFit/>
          </a:bodyPr>
          <a:lstStyle/>
          <a:p>
            <a:r>
              <a:rPr lang="en-GB" i="1" dirty="0"/>
              <a:t>Age Range of Female Employees at</a:t>
            </a:r>
            <a:br>
              <a:rPr lang="en-GB" i="1" dirty="0"/>
            </a:br>
            <a:r>
              <a:rPr lang="en-GB" i="1" dirty="0"/>
              <a:t>Tinworks</a:t>
            </a:r>
            <a:r>
              <a:rPr lang="en-GB" dirty="0"/>
              <a:t> 1881</a:t>
            </a:r>
            <a:br>
              <a:rPr lang="en-GB" dirty="0"/>
            </a:br>
            <a:endParaRPr lang="en-GB" dirty="0"/>
          </a:p>
        </p:txBody>
      </p:sp>
    </p:spTree>
    <p:extLst>
      <p:ext uri="{BB962C8B-B14F-4D97-AF65-F5344CB8AC3E}">
        <p14:creationId xmlns:p14="http://schemas.microsoft.com/office/powerpoint/2010/main" val="26961570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4223093948"/>
              </p:ext>
            </p:extLst>
          </p:nvPr>
        </p:nvGraphicFramePr>
        <p:xfrm>
          <a:off x="467545" y="2445861"/>
          <a:ext cx="7920880" cy="2560320"/>
        </p:xfrm>
        <a:graphic>
          <a:graphicData uri="http://schemas.openxmlformats.org/drawingml/2006/table">
            <a:tbl>
              <a:tblPr/>
              <a:tblGrid>
                <a:gridCol w="1584176"/>
                <a:gridCol w="1584176"/>
                <a:gridCol w="1584176"/>
                <a:gridCol w="1584176"/>
                <a:gridCol w="1584176"/>
              </a:tblGrid>
              <a:tr h="0">
                <a:tc>
                  <a:txBody>
                    <a:bodyPr/>
                    <a:lstStyle/>
                    <a:p>
                      <a:pPr algn="ctr"/>
                      <a:r>
                        <a:rPr lang="en-GB" dirty="0">
                          <a:solidFill>
                            <a:schemeClr val="bg1"/>
                          </a:solidFill>
                        </a:rPr>
                        <a:t>Age</a:t>
                      </a:r>
                    </a:p>
                  </a:txBody>
                  <a:tcPr anchor="ctr">
                    <a:lnL>
                      <a:noFill/>
                    </a:lnL>
                    <a:lnR>
                      <a:noFill/>
                    </a:lnR>
                    <a:lnT>
                      <a:noFill/>
                    </a:lnT>
                    <a:lnB>
                      <a:noFill/>
                    </a:lnB>
                    <a:solidFill>
                      <a:srgbClr val="FFFFFF"/>
                    </a:solidFill>
                  </a:tcPr>
                </a:tc>
                <a:tc>
                  <a:txBody>
                    <a:bodyPr/>
                    <a:lstStyle/>
                    <a:p>
                      <a:pPr algn="ctr"/>
                      <a:r>
                        <a:rPr lang="en-GB">
                          <a:solidFill>
                            <a:schemeClr val="bg1"/>
                          </a:solidFill>
                        </a:rPr>
                        <a:t>Number</a:t>
                      </a:r>
                    </a:p>
                  </a:txBody>
                  <a:tcPr anchor="ctr">
                    <a:lnL>
                      <a:noFill/>
                    </a:lnL>
                    <a:lnR>
                      <a:noFill/>
                    </a:lnR>
                    <a:lnT>
                      <a:noFill/>
                    </a:lnT>
                    <a:lnB>
                      <a:noFill/>
                    </a:lnB>
                    <a:solidFill>
                      <a:srgbClr val="FFFFFF"/>
                    </a:solidFill>
                  </a:tcPr>
                </a:tc>
                <a:tc>
                  <a:txBody>
                    <a:bodyPr/>
                    <a:lstStyle/>
                    <a:p>
                      <a:pPr algn="ctr"/>
                      <a:endParaRPr lang="en-GB">
                        <a:solidFill>
                          <a:schemeClr val="bg1"/>
                        </a:solidFill>
                      </a:endParaRPr>
                    </a:p>
                  </a:txBody>
                  <a:tcPr anchor="ctr">
                    <a:lnL>
                      <a:noFill/>
                    </a:lnL>
                    <a:lnR>
                      <a:noFill/>
                    </a:lnR>
                    <a:lnT>
                      <a:noFill/>
                    </a:lnT>
                    <a:lnB>
                      <a:noFill/>
                    </a:lnB>
                    <a:solidFill>
                      <a:srgbClr val="FFFFFF"/>
                    </a:solidFill>
                  </a:tcPr>
                </a:tc>
                <a:tc>
                  <a:txBody>
                    <a:bodyPr/>
                    <a:lstStyle/>
                    <a:p>
                      <a:pPr algn="ctr"/>
                      <a:r>
                        <a:rPr lang="en-GB">
                          <a:solidFill>
                            <a:schemeClr val="bg1"/>
                          </a:solidFill>
                        </a:rPr>
                        <a:t>Age</a:t>
                      </a:r>
                    </a:p>
                  </a:txBody>
                  <a:tcPr anchor="ctr">
                    <a:lnL>
                      <a:noFill/>
                    </a:lnL>
                    <a:lnR>
                      <a:noFill/>
                    </a:lnR>
                    <a:lnT>
                      <a:noFill/>
                    </a:lnT>
                    <a:lnB>
                      <a:noFill/>
                    </a:lnB>
                    <a:solidFill>
                      <a:srgbClr val="FFFFFF"/>
                    </a:solidFill>
                  </a:tcPr>
                </a:tc>
                <a:tc>
                  <a:txBody>
                    <a:bodyPr/>
                    <a:lstStyle/>
                    <a:p>
                      <a:pPr algn="ctr"/>
                      <a:r>
                        <a:rPr lang="en-GB">
                          <a:solidFill>
                            <a:schemeClr val="bg1"/>
                          </a:solidFill>
                        </a:rPr>
                        <a:t>Number</a:t>
                      </a:r>
                    </a:p>
                  </a:txBody>
                  <a:tcPr anchor="ctr">
                    <a:lnL>
                      <a:noFill/>
                    </a:lnL>
                    <a:lnR>
                      <a:noFill/>
                    </a:lnR>
                    <a:lnT>
                      <a:noFill/>
                    </a:lnT>
                    <a:lnB>
                      <a:noFill/>
                    </a:lnB>
                    <a:solidFill>
                      <a:srgbClr val="FFFFFF"/>
                    </a:solidFill>
                  </a:tcPr>
                </a:tc>
              </a:tr>
              <a:tr h="0">
                <a:tc>
                  <a:txBody>
                    <a:bodyPr/>
                    <a:lstStyle/>
                    <a:p>
                      <a:pPr algn="ctr"/>
                      <a:r>
                        <a:rPr lang="en-GB" dirty="0">
                          <a:solidFill>
                            <a:schemeClr val="bg1"/>
                          </a:solidFill>
                        </a:rPr>
                        <a:t>10-14</a:t>
                      </a:r>
                    </a:p>
                  </a:txBody>
                  <a:tcPr anchor="ctr">
                    <a:lnL>
                      <a:noFill/>
                    </a:lnL>
                    <a:lnR>
                      <a:noFill/>
                    </a:lnR>
                    <a:lnT>
                      <a:noFill/>
                    </a:lnT>
                    <a:lnB>
                      <a:noFill/>
                    </a:lnB>
                    <a:solidFill>
                      <a:srgbClr val="FFFFFF"/>
                    </a:solidFill>
                  </a:tcPr>
                </a:tc>
                <a:tc>
                  <a:txBody>
                    <a:bodyPr/>
                    <a:lstStyle/>
                    <a:p>
                      <a:pPr algn="ctr"/>
                      <a:r>
                        <a:rPr lang="en-GB" dirty="0">
                          <a:solidFill>
                            <a:schemeClr val="bg1"/>
                          </a:solidFill>
                        </a:rPr>
                        <a:t>10</a:t>
                      </a:r>
                    </a:p>
                  </a:txBody>
                  <a:tcPr anchor="ctr">
                    <a:lnL>
                      <a:noFill/>
                    </a:lnL>
                    <a:lnR>
                      <a:noFill/>
                    </a:lnR>
                    <a:lnT>
                      <a:noFill/>
                    </a:lnT>
                    <a:lnB>
                      <a:noFill/>
                    </a:lnB>
                    <a:solidFill>
                      <a:srgbClr val="FFFFFF"/>
                    </a:solidFill>
                  </a:tcPr>
                </a:tc>
                <a:tc>
                  <a:txBody>
                    <a:bodyPr/>
                    <a:lstStyle/>
                    <a:p>
                      <a:pPr algn="ctr"/>
                      <a:endParaRPr lang="en-GB">
                        <a:solidFill>
                          <a:schemeClr val="bg1"/>
                        </a:solidFill>
                      </a:endParaRPr>
                    </a:p>
                  </a:txBody>
                  <a:tcPr anchor="ctr">
                    <a:lnL>
                      <a:noFill/>
                    </a:lnL>
                    <a:lnR>
                      <a:noFill/>
                    </a:lnR>
                    <a:lnT>
                      <a:noFill/>
                    </a:lnT>
                    <a:lnB>
                      <a:noFill/>
                    </a:lnB>
                    <a:solidFill>
                      <a:srgbClr val="FFFFFF"/>
                    </a:solidFill>
                  </a:tcPr>
                </a:tc>
                <a:tc>
                  <a:txBody>
                    <a:bodyPr/>
                    <a:lstStyle/>
                    <a:p>
                      <a:pPr algn="ctr"/>
                      <a:r>
                        <a:rPr lang="en-GB">
                          <a:solidFill>
                            <a:schemeClr val="bg1"/>
                          </a:solidFill>
                        </a:rPr>
                        <a:t>15-19</a:t>
                      </a:r>
                    </a:p>
                  </a:txBody>
                  <a:tcPr anchor="ctr">
                    <a:lnL>
                      <a:noFill/>
                    </a:lnL>
                    <a:lnR>
                      <a:noFill/>
                    </a:lnR>
                    <a:lnT>
                      <a:noFill/>
                    </a:lnT>
                    <a:lnB>
                      <a:noFill/>
                    </a:lnB>
                    <a:solidFill>
                      <a:srgbClr val="FFFFFF"/>
                    </a:solidFill>
                  </a:tcPr>
                </a:tc>
                <a:tc>
                  <a:txBody>
                    <a:bodyPr/>
                    <a:lstStyle/>
                    <a:p>
                      <a:pPr algn="ctr"/>
                      <a:r>
                        <a:rPr lang="en-GB">
                          <a:solidFill>
                            <a:schemeClr val="bg1"/>
                          </a:solidFill>
                        </a:rPr>
                        <a:t>51</a:t>
                      </a:r>
                    </a:p>
                  </a:txBody>
                  <a:tcPr anchor="ctr">
                    <a:lnL>
                      <a:noFill/>
                    </a:lnL>
                    <a:lnR>
                      <a:noFill/>
                    </a:lnR>
                    <a:lnT>
                      <a:noFill/>
                    </a:lnT>
                    <a:lnB>
                      <a:noFill/>
                    </a:lnB>
                    <a:solidFill>
                      <a:srgbClr val="FFFFFF"/>
                    </a:solidFill>
                  </a:tcPr>
                </a:tc>
              </a:tr>
              <a:tr h="0">
                <a:tc>
                  <a:txBody>
                    <a:bodyPr/>
                    <a:lstStyle/>
                    <a:p>
                      <a:pPr algn="ctr"/>
                      <a:r>
                        <a:rPr lang="en-GB">
                          <a:solidFill>
                            <a:schemeClr val="bg1"/>
                          </a:solidFill>
                        </a:rPr>
                        <a:t>20-24</a:t>
                      </a:r>
                    </a:p>
                  </a:txBody>
                  <a:tcPr anchor="ctr">
                    <a:lnL>
                      <a:noFill/>
                    </a:lnL>
                    <a:lnR>
                      <a:noFill/>
                    </a:lnR>
                    <a:lnT>
                      <a:noFill/>
                    </a:lnT>
                    <a:lnB>
                      <a:noFill/>
                    </a:lnB>
                    <a:solidFill>
                      <a:srgbClr val="FFFFFF"/>
                    </a:solidFill>
                  </a:tcPr>
                </a:tc>
                <a:tc>
                  <a:txBody>
                    <a:bodyPr/>
                    <a:lstStyle/>
                    <a:p>
                      <a:pPr algn="ctr"/>
                      <a:r>
                        <a:rPr lang="en-GB" dirty="0">
                          <a:solidFill>
                            <a:schemeClr val="bg1"/>
                          </a:solidFill>
                        </a:rPr>
                        <a:t>47</a:t>
                      </a:r>
                    </a:p>
                  </a:txBody>
                  <a:tcPr anchor="ctr">
                    <a:lnL>
                      <a:noFill/>
                    </a:lnL>
                    <a:lnR>
                      <a:noFill/>
                    </a:lnR>
                    <a:lnT>
                      <a:noFill/>
                    </a:lnT>
                    <a:lnB>
                      <a:noFill/>
                    </a:lnB>
                    <a:solidFill>
                      <a:srgbClr val="FFFFFF"/>
                    </a:solidFill>
                  </a:tcPr>
                </a:tc>
                <a:tc>
                  <a:txBody>
                    <a:bodyPr/>
                    <a:lstStyle/>
                    <a:p>
                      <a:pPr algn="ctr"/>
                      <a:endParaRPr lang="en-GB" dirty="0">
                        <a:solidFill>
                          <a:schemeClr val="bg1"/>
                        </a:solidFill>
                      </a:endParaRPr>
                    </a:p>
                  </a:txBody>
                  <a:tcPr anchor="ctr">
                    <a:lnL>
                      <a:noFill/>
                    </a:lnL>
                    <a:lnR>
                      <a:noFill/>
                    </a:lnR>
                    <a:lnT>
                      <a:noFill/>
                    </a:lnT>
                    <a:lnB>
                      <a:noFill/>
                    </a:lnB>
                    <a:solidFill>
                      <a:srgbClr val="FFFFFF"/>
                    </a:solidFill>
                  </a:tcPr>
                </a:tc>
                <a:tc>
                  <a:txBody>
                    <a:bodyPr/>
                    <a:lstStyle/>
                    <a:p>
                      <a:pPr algn="ctr"/>
                      <a:r>
                        <a:rPr lang="en-GB">
                          <a:solidFill>
                            <a:schemeClr val="bg1"/>
                          </a:solidFill>
                        </a:rPr>
                        <a:t>25-29</a:t>
                      </a:r>
                    </a:p>
                  </a:txBody>
                  <a:tcPr anchor="ctr">
                    <a:lnL>
                      <a:noFill/>
                    </a:lnL>
                    <a:lnR>
                      <a:noFill/>
                    </a:lnR>
                    <a:lnT>
                      <a:noFill/>
                    </a:lnT>
                    <a:lnB>
                      <a:noFill/>
                    </a:lnB>
                    <a:solidFill>
                      <a:srgbClr val="FFFFFF"/>
                    </a:solidFill>
                  </a:tcPr>
                </a:tc>
                <a:tc>
                  <a:txBody>
                    <a:bodyPr/>
                    <a:lstStyle/>
                    <a:p>
                      <a:pPr algn="ctr"/>
                      <a:r>
                        <a:rPr lang="en-GB">
                          <a:solidFill>
                            <a:schemeClr val="bg1"/>
                          </a:solidFill>
                        </a:rPr>
                        <a:t>34</a:t>
                      </a:r>
                    </a:p>
                  </a:txBody>
                  <a:tcPr anchor="ctr">
                    <a:lnL>
                      <a:noFill/>
                    </a:lnL>
                    <a:lnR>
                      <a:noFill/>
                    </a:lnR>
                    <a:lnT>
                      <a:noFill/>
                    </a:lnT>
                    <a:lnB>
                      <a:noFill/>
                    </a:lnB>
                    <a:solidFill>
                      <a:srgbClr val="FFFFFF"/>
                    </a:solidFill>
                  </a:tcPr>
                </a:tc>
              </a:tr>
              <a:tr h="0">
                <a:tc>
                  <a:txBody>
                    <a:bodyPr/>
                    <a:lstStyle/>
                    <a:p>
                      <a:pPr algn="ctr"/>
                      <a:r>
                        <a:rPr lang="en-GB">
                          <a:solidFill>
                            <a:schemeClr val="bg1"/>
                          </a:solidFill>
                        </a:rPr>
                        <a:t>30-34</a:t>
                      </a:r>
                    </a:p>
                  </a:txBody>
                  <a:tcPr anchor="ctr">
                    <a:lnL>
                      <a:noFill/>
                    </a:lnL>
                    <a:lnR>
                      <a:noFill/>
                    </a:lnR>
                    <a:lnT>
                      <a:noFill/>
                    </a:lnT>
                    <a:lnB>
                      <a:noFill/>
                    </a:lnB>
                    <a:solidFill>
                      <a:srgbClr val="FFFFFF"/>
                    </a:solidFill>
                  </a:tcPr>
                </a:tc>
                <a:tc>
                  <a:txBody>
                    <a:bodyPr/>
                    <a:lstStyle/>
                    <a:p>
                      <a:pPr algn="ctr"/>
                      <a:r>
                        <a:rPr lang="en-GB">
                          <a:solidFill>
                            <a:schemeClr val="bg1"/>
                          </a:solidFill>
                        </a:rPr>
                        <a:t>35</a:t>
                      </a:r>
                    </a:p>
                  </a:txBody>
                  <a:tcPr anchor="ctr">
                    <a:lnL>
                      <a:noFill/>
                    </a:lnL>
                    <a:lnR>
                      <a:noFill/>
                    </a:lnR>
                    <a:lnT>
                      <a:noFill/>
                    </a:lnT>
                    <a:lnB>
                      <a:noFill/>
                    </a:lnB>
                    <a:solidFill>
                      <a:srgbClr val="FFFFFF"/>
                    </a:solidFill>
                  </a:tcPr>
                </a:tc>
                <a:tc>
                  <a:txBody>
                    <a:bodyPr/>
                    <a:lstStyle/>
                    <a:p>
                      <a:pPr algn="ctr"/>
                      <a:endParaRPr lang="en-GB" dirty="0">
                        <a:solidFill>
                          <a:schemeClr val="bg1"/>
                        </a:solidFill>
                      </a:endParaRPr>
                    </a:p>
                  </a:txBody>
                  <a:tcPr anchor="ctr">
                    <a:lnL>
                      <a:noFill/>
                    </a:lnL>
                    <a:lnR>
                      <a:noFill/>
                    </a:lnR>
                    <a:lnT>
                      <a:noFill/>
                    </a:lnT>
                    <a:lnB>
                      <a:noFill/>
                    </a:lnB>
                    <a:solidFill>
                      <a:srgbClr val="FFFFFF"/>
                    </a:solidFill>
                  </a:tcPr>
                </a:tc>
                <a:tc>
                  <a:txBody>
                    <a:bodyPr/>
                    <a:lstStyle/>
                    <a:p>
                      <a:pPr algn="ctr"/>
                      <a:r>
                        <a:rPr lang="en-GB">
                          <a:solidFill>
                            <a:schemeClr val="bg1"/>
                          </a:solidFill>
                        </a:rPr>
                        <a:t>35-39</a:t>
                      </a:r>
                    </a:p>
                  </a:txBody>
                  <a:tcPr anchor="ctr">
                    <a:lnL>
                      <a:noFill/>
                    </a:lnL>
                    <a:lnR>
                      <a:noFill/>
                    </a:lnR>
                    <a:lnT>
                      <a:noFill/>
                    </a:lnT>
                    <a:lnB>
                      <a:noFill/>
                    </a:lnB>
                    <a:solidFill>
                      <a:srgbClr val="FFFFFF"/>
                    </a:solidFill>
                  </a:tcPr>
                </a:tc>
                <a:tc>
                  <a:txBody>
                    <a:bodyPr/>
                    <a:lstStyle/>
                    <a:p>
                      <a:pPr algn="ctr"/>
                      <a:r>
                        <a:rPr lang="en-GB">
                          <a:solidFill>
                            <a:schemeClr val="bg1"/>
                          </a:solidFill>
                        </a:rPr>
                        <a:t>21</a:t>
                      </a:r>
                    </a:p>
                  </a:txBody>
                  <a:tcPr anchor="ctr">
                    <a:lnL>
                      <a:noFill/>
                    </a:lnL>
                    <a:lnR>
                      <a:noFill/>
                    </a:lnR>
                    <a:lnT>
                      <a:noFill/>
                    </a:lnT>
                    <a:lnB>
                      <a:noFill/>
                    </a:lnB>
                    <a:solidFill>
                      <a:srgbClr val="FFFFFF"/>
                    </a:solidFill>
                  </a:tcPr>
                </a:tc>
              </a:tr>
              <a:tr h="0">
                <a:tc>
                  <a:txBody>
                    <a:bodyPr/>
                    <a:lstStyle/>
                    <a:p>
                      <a:pPr algn="ctr"/>
                      <a:r>
                        <a:rPr lang="en-GB">
                          <a:solidFill>
                            <a:schemeClr val="bg1"/>
                          </a:solidFill>
                        </a:rPr>
                        <a:t>40-44</a:t>
                      </a:r>
                    </a:p>
                  </a:txBody>
                  <a:tcPr anchor="ctr">
                    <a:lnL>
                      <a:noFill/>
                    </a:lnL>
                    <a:lnR>
                      <a:noFill/>
                    </a:lnR>
                    <a:lnT>
                      <a:noFill/>
                    </a:lnT>
                    <a:lnB>
                      <a:noFill/>
                    </a:lnB>
                    <a:solidFill>
                      <a:srgbClr val="FFFFFF"/>
                    </a:solidFill>
                  </a:tcPr>
                </a:tc>
                <a:tc>
                  <a:txBody>
                    <a:bodyPr/>
                    <a:lstStyle/>
                    <a:p>
                      <a:pPr algn="ctr"/>
                      <a:r>
                        <a:rPr lang="en-GB">
                          <a:solidFill>
                            <a:schemeClr val="bg1"/>
                          </a:solidFill>
                        </a:rPr>
                        <a:t>23</a:t>
                      </a:r>
                    </a:p>
                  </a:txBody>
                  <a:tcPr anchor="ctr">
                    <a:lnL>
                      <a:noFill/>
                    </a:lnL>
                    <a:lnR>
                      <a:noFill/>
                    </a:lnR>
                    <a:lnT>
                      <a:noFill/>
                    </a:lnT>
                    <a:lnB>
                      <a:noFill/>
                    </a:lnB>
                    <a:solidFill>
                      <a:srgbClr val="FFFFFF"/>
                    </a:solidFill>
                  </a:tcPr>
                </a:tc>
                <a:tc>
                  <a:txBody>
                    <a:bodyPr/>
                    <a:lstStyle/>
                    <a:p>
                      <a:pPr algn="ctr"/>
                      <a:endParaRPr lang="en-GB" dirty="0">
                        <a:solidFill>
                          <a:schemeClr val="bg1"/>
                        </a:solidFill>
                      </a:endParaRPr>
                    </a:p>
                  </a:txBody>
                  <a:tcPr anchor="ctr">
                    <a:lnL>
                      <a:noFill/>
                    </a:lnL>
                    <a:lnR>
                      <a:noFill/>
                    </a:lnR>
                    <a:lnT>
                      <a:noFill/>
                    </a:lnT>
                    <a:lnB>
                      <a:noFill/>
                    </a:lnB>
                    <a:solidFill>
                      <a:srgbClr val="FFFFFF"/>
                    </a:solidFill>
                  </a:tcPr>
                </a:tc>
                <a:tc>
                  <a:txBody>
                    <a:bodyPr/>
                    <a:lstStyle/>
                    <a:p>
                      <a:pPr algn="ctr"/>
                      <a:r>
                        <a:rPr lang="en-GB" dirty="0">
                          <a:solidFill>
                            <a:schemeClr val="bg1"/>
                          </a:solidFill>
                        </a:rPr>
                        <a:t>45-49</a:t>
                      </a:r>
                    </a:p>
                  </a:txBody>
                  <a:tcPr anchor="ctr">
                    <a:lnL>
                      <a:noFill/>
                    </a:lnL>
                    <a:lnR>
                      <a:noFill/>
                    </a:lnR>
                    <a:lnT>
                      <a:noFill/>
                    </a:lnT>
                    <a:lnB>
                      <a:noFill/>
                    </a:lnB>
                    <a:solidFill>
                      <a:srgbClr val="FFFFFF"/>
                    </a:solidFill>
                  </a:tcPr>
                </a:tc>
                <a:tc>
                  <a:txBody>
                    <a:bodyPr/>
                    <a:lstStyle/>
                    <a:p>
                      <a:pPr algn="ctr"/>
                      <a:r>
                        <a:rPr lang="en-GB">
                          <a:solidFill>
                            <a:schemeClr val="bg1"/>
                          </a:solidFill>
                        </a:rPr>
                        <a:t>13</a:t>
                      </a:r>
                    </a:p>
                  </a:txBody>
                  <a:tcPr anchor="ctr">
                    <a:lnL>
                      <a:noFill/>
                    </a:lnL>
                    <a:lnR>
                      <a:noFill/>
                    </a:lnR>
                    <a:lnT>
                      <a:noFill/>
                    </a:lnT>
                    <a:lnB>
                      <a:noFill/>
                    </a:lnB>
                    <a:solidFill>
                      <a:srgbClr val="FFFFFF"/>
                    </a:solidFill>
                  </a:tcPr>
                </a:tc>
              </a:tr>
              <a:tr h="0">
                <a:tc>
                  <a:txBody>
                    <a:bodyPr/>
                    <a:lstStyle/>
                    <a:p>
                      <a:pPr algn="ctr"/>
                      <a:r>
                        <a:rPr lang="en-GB">
                          <a:solidFill>
                            <a:schemeClr val="bg1"/>
                          </a:solidFill>
                        </a:rPr>
                        <a:t>50-54</a:t>
                      </a:r>
                    </a:p>
                  </a:txBody>
                  <a:tcPr anchor="ctr">
                    <a:lnL>
                      <a:noFill/>
                    </a:lnL>
                    <a:lnR>
                      <a:noFill/>
                    </a:lnR>
                    <a:lnT>
                      <a:noFill/>
                    </a:lnT>
                    <a:lnB>
                      <a:noFill/>
                    </a:lnB>
                    <a:solidFill>
                      <a:srgbClr val="FFFFFF"/>
                    </a:solidFill>
                  </a:tcPr>
                </a:tc>
                <a:tc>
                  <a:txBody>
                    <a:bodyPr/>
                    <a:lstStyle/>
                    <a:p>
                      <a:pPr algn="ctr"/>
                      <a:r>
                        <a:rPr lang="en-GB">
                          <a:solidFill>
                            <a:schemeClr val="bg1"/>
                          </a:solidFill>
                        </a:rPr>
                        <a:t>6</a:t>
                      </a:r>
                    </a:p>
                  </a:txBody>
                  <a:tcPr anchor="ctr">
                    <a:lnL>
                      <a:noFill/>
                    </a:lnL>
                    <a:lnR>
                      <a:noFill/>
                    </a:lnR>
                    <a:lnT>
                      <a:noFill/>
                    </a:lnT>
                    <a:lnB>
                      <a:noFill/>
                    </a:lnB>
                    <a:solidFill>
                      <a:srgbClr val="FFFFFF"/>
                    </a:solidFill>
                  </a:tcPr>
                </a:tc>
                <a:tc>
                  <a:txBody>
                    <a:bodyPr/>
                    <a:lstStyle/>
                    <a:p>
                      <a:pPr algn="ctr"/>
                      <a:endParaRPr lang="en-GB">
                        <a:solidFill>
                          <a:schemeClr val="bg1"/>
                        </a:solidFill>
                      </a:endParaRPr>
                    </a:p>
                  </a:txBody>
                  <a:tcPr anchor="ctr">
                    <a:lnL>
                      <a:noFill/>
                    </a:lnL>
                    <a:lnR>
                      <a:noFill/>
                    </a:lnR>
                    <a:lnT>
                      <a:noFill/>
                    </a:lnT>
                    <a:lnB>
                      <a:noFill/>
                    </a:lnB>
                    <a:solidFill>
                      <a:srgbClr val="FFFFFF"/>
                    </a:solidFill>
                  </a:tcPr>
                </a:tc>
                <a:tc>
                  <a:txBody>
                    <a:bodyPr/>
                    <a:lstStyle/>
                    <a:p>
                      <a:pPr algn="ctr"/>
                      <a:r>
                        <a:rPr lang="en-GB" dirty="0">
                          <a:solidFill>
                            <a:schemeClr val="bg1"/>
                          </a:solidFill>
                        </a:rPr>
                        <a:t>55-59</a:t>
                      </a:r>
                    </a:p>
                  </a:txBody>
                  <a:tcPr anchor="ctr">
                    <a:lnL>
                      <a:noFill/>
                    </a:lnL>
                    <a:lnR>
                      <a:noFill/>
                    </a:lnR>
                    <a:lnT>
                      <a:noFill/>
                    </a:lnT>
                    <a:lnB>
                      <a:noFill/>
                    </a:lnB>
                    <a:solidFill>
                      <a:srgbClr val="FFFFFF"/>
                    </a:solidFill>
                  </a:tcPr>
                </a:tc>
                <a:tc>
                  <a:txBody>
                    <a:bodyPr/>
                    <a:lstStyle/>
                    <a:p>
                      <a:pPr algn="ctr"/>
                      <a:r>
                        <a:rPr lang="en-GB" dirty="0">
                          <a:solidFill>
                            <a:schemeClr val="bg1"/>
                          </a:solidFill>
                        </a:rPr>
                        <a:t>3</a:t>
                      </a:r>
                    </a:p>
                  </a:txBody>
                  <a:tcPr anchor="ctr">
                    <a:lnL>
                      <a:noFill/>
                    </a:lnL>
                    <a:lnR>
                      <a:noFill/>
                    </a:lnR>
                    <a:lnT>
                      <a:noFill/>
                    </a:lnT>
                    <a:lnB>
                      <a:noFill/>
                    </a:lnB>
                    <a:solidFill>
                      <a:srgbClr val="FFFFFF"/>
                    </a:solidFill>
                  </a:tcPr>
                </a:tc>
              </a:tr>
              <a:tr h="0">
                <a:tc>
                  <a:txBody>
                    <a:bodyPr/>
                    <a:lstStyle/>
                    <a:p>
                      <a:pPr algn="ctr"/>
                      <a:r>
                        <a:rPr lang="en-GB">
                          <a:solidFill>
                            <a:schemeClr val="bg1"/>
                          </a:solidFill>
                        </a:rPr>
                        <a:t>60-64</a:t>
                      </a:r>
                    </a:p>
                  </a:txBody>
                  <a:tcPr anchor="ctr">
                    <a:lnL>
                      <a:noFill/>
                    </a:lnL>
                    <a:lnR>
                      <a:noFill/>
                    </a:lnR>
                    <a:lnT>
                      <a:noFill/>
                    </a:lnT>
                    <a:lnB>
                      <a:noFill/>
                    </a:lnB>
                    <a:solidFill>
                      <a:srgbClr val="FFFFFF"/>
                    </a:solidFill>
                  </a:tcPr>
                </a:tc>
                <a:tc>
                  <a:txBody>
                    <a:bodyPr/>
                    <a:lstStyle/>
                    <a:p>
                      <a:pPr algn="ctr"/>
                      <a:r>
                        <a:rPr lang="en-GB">
                          <a:solidFill>
                            <a:schemeClr val="bg1"/>
                          </a:solidFill>
                        </a:rPr>
                        <a:t>3</a:t>
                      </a:r>
                    </a:p>
                  </a:txBody>
                  <a:tcPr anchor="ctr">
                    <a:lnL>
                      <a:noFill/>
                    </a:lnL>
                    <a:lnR>
                      <a:noFill/>
                    </a:lnR>
                    <a:lnT>
                      <a:noFill/>
                    </a:lnT>
                    <a:lnB>
                      <a:noFill/>
                    </a:lnB>
                    <a:solidFill>
                      <a:srgbClr val="FFFFFF"/>
                    </a:solidFill>
                  </a:tcPr>
                </a:tc>
                <a:tc>
                  <a:txBody>
                    <a:bodyPr/>
                    <a:lstStyle/>
                    <a:p>
                      <a:pPr algn="ctr"/>
                      <a:endParaRPr lang="en-GB">
                        <a:solidFill>
                          <a:schemeClr val="bg1"/>
                        </a:solidFill>
                      </a:endParaRPr>
                    </a:p>
                  </a:txBody>
                  <a:tcPr anchor="ctr">
                    <a:lnL>
                      <a:noFill/>
                    </a:lnL>
                    <a:lnR>
                      <a:noFill/>
                    </a:lnR>
                    <a:lnT>
                      <a:noFill/>
                    </a:lnT>
                    <a:lnB>
                      <a:noFill/>
                    </a:lnB>
                    <a:solidFill>
                      <a:srgbClr val="FFFFFF"/>
                    </a:solidFill>
                  </a:tcPr>
                </a:tc>
                <a:tc>
                  <a:txBody>
                    <a:bodyPr/>
                    <a:lstStyle/>
                    <a:p>
                      <a:pPr algn="ctr"/>
                      <a:r>
                        <a:rPr lang="en-GB">
                          <a:solidFill>
                            <a:schemeClr val="bg1"/>
                          </a:solidFill>
                        </a:rPr>
                        <a:t>65-69</a:t>
                      </a:r>
                    </a:p>
                  </a:txBody>
                  <a:tcPr anchor="ctr">
                    <a:lnL>
                      <a:noFill/>
                    </a:lnL>
                    <a:lnR>
                      <a:noFill/>
                    </a:lnR>
                    <a:lnT>
                      <a:noFill/>
                    </a:lnT>
                    <a:lnB>
                      <a:noFill/>
                    </a:lnB>
                    <a:solidFill>
                      <a:srgbClr val="FFFFFF"/>
                    </a:solidFill>
                  </a:tcPr>
                </a:tc>
                <a:tc>
                  <a:txBody>
                    <a:bodyPr/>
                    <a:lstStyle/>
                    <a:p>
                      <a:pPr algn="ctr"/>
                      <a:r>
                        <a:rPr lang="en-GB" dirty="0">
                          <a:solidFill>
                            <a:schemeClr val="bg1"/>
                          </a:solidFill>
                        </a:rPr>
                        <a:t>4</a:t>
                      </a:r>
                    </a:p>
                  </a:txBody>
                  <a:tcPr anchor="ctr">
                    <a:lnL>
                      <a:noFill/>
                    </a:lnL>
                    <a:lnR>
                      <a:noFill/>
                    </a:lnR>
                    <a:lnT>
                      <a:noFill/>
                    </a:lnT>
                    <a:lnB>
                      <a:noFill/>
                    </a:lnB>
                    <a:solidFill>
                      <a:srgbClr val="FFFFFF"/>
                    </a:solidFill>
                  </a:tcPr>
                </a:tc>
              </a:tr>
            </a:tbl>
          </a:graphicData>
        </a:graphic>
      </p:graphicFrame>
      <p:sp>
        <p:nvSpPr>
          <p:cNvPr id="3" name="TextBox 2"/>
          <p:cNvSpPr txBox="1"/>
          <p:nvPr/>
        </p:nvSpPr>
        <p:spPr>
          <a:xfrm>
            <a:off x="899592" y="692696"/>
            <a:ext cx="7416824" cy="646331"/>
          </a:xfrm>
          <a:prstGeom prst="rect">
            <a:avLst/>
          </a:prstGeom>
          <a:noFill/>
        </p:spPr>
        <p:txBody>
          <a:bodyPr wrap="square" rtlCol="0">
            <a:spAutoFit/>
          </a:bodyPr>
          <a:lstStyle/>
          <a:p>
            <a:r>
              <a:rPr lang="en-GB" i="1" dirty="0"/>
              <a:t>Age Range of Male Employees at</a:t>
            </a:r>
            <a:br>
              <a:rPr lang="en-GB" i="1" dirty="0"/>
            </a:br>
            <a:r>
              <a:rPr lang="en-GB" i="1" dirty="0"/>
              <a:t>Tinworks</a:t>
            </a:r>
            <a:r>
              <a:rPr lang="en-GB" dirty="0"/>
              <a:t> 1881 </a:t>
            </a:r>
          </a:p>
        </p:txBody>
      </p:sp>
    </p:spTree>
    <p:extLst>
      <p:ext uri="{BB962C8B-B14F-4D97-AF65-F5344CB8AC3E}">
        <p14:creationId xmlns:p14="http://schemas.microsoft.com/office/powerpoint/2010/main" val="26961570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lackTie">
  <a:themeElements>
    <a:clrScheme name="BlackTie">
      <a:dk1>
        <a:srgbClr val="000000"/>
      </a:dk1>
      <a:lt1>
        <a:srgbClr val="FFFFFF"/>
      </a:lt1>
      <a:dk2>
        <a:srgbClr val="46464A"/>
      </a:dk2>
      <a:lt2>
        <a:srgbClr val="E3DCCF"/>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Black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BlackTie">
      <a:fillStyleLst>
        <a:solidFill>
          <a:schemeClr val="phClr"/>
        </a:solidFill>
        <a:gradFill rotWithShape="1">
          <a:gsLst>
            <a:gs pos="0">
              <a:schemeClr val="phClr">
                <a:tint val="45000"/>
                <a:satMod val="220000"/>
              </a:schemeClr>
            </a:gs>
            <a:gs pos="30000">
              <a:schemeClr val="phClr">
                <a:tint val="61000"/>
                <a:satMod val="220000"/>
              </a:schemeClr>
            </a:gs>
            <a:gs pos="45000">
              <a:schemeClr val="phClr">
                <a:tint val="66000"/>
                <a:satMod val="240000"/>
              </a:schemeClr>
            </a:gs>
            <a:gs pos="55000">
              <a:schemeClr val="phClr">
                <a:tint val="66000"/>
                <a:satMod val="220000"/>
              </a:schemeClr>
            </a:gs>
            <a:gs pos="73000">
              <a:schemeClr val="phClr">
                <a:tint val="61000"/>
                <a:satMod val="220000"/>
              </a:schemeClr>
            </a:gs>
            <a:gs pos="100000">
              <a:schemeClr val="phClr">
                <a:tint val="45000"/>
                <a:satMod val="220000"/>
              </a:schemeClr>
            </a:gs>
          </a:gsLst>
          <a:lin ang="950000" scaled="1"/>
        </a:gradFill>
        <a:gradFill rotWithShape="1">
          <a:gsLst>
            <a:gs pos="0">
              <a:schemeClr val="phClr">
                <a:shade val="63000"/>
                <a:satMod val="110000"/>
              </a:schemeClr>
            </a:gs>
            <a:gs pos="30000">
              <a:schemeClr val="phClr">
                <a:shade val="90000"/>
                <a:satMod val="120000"/>
              </a:schemeClr>
            </a:gs>
            <a:gs pos="45000">
              <a:schemeClr val="phClr">
                <a:shade val="100000"/>
                <a:satMod val="128000"/>
              </a:schemeClr>
            </a:gs>
            <a:gs pos="55000">
              <a:schemeClr val="phClr">
                <a:shade val="100000"/>
                <a:satMod val="128000"/>
              </a:schemeClr>
            </a:gs>
            <a:gs pos="73000">
              <a:schemeClr val="phClr">
                <a:shade val="90000"/>
                <a:satMod val="120000"/>
              </a:schemeClr>
            </a:gs>
            <a:gs pos="100000">
              <a:schemeClr val="phClr">
                <a:shade val="63000"/>
                <a:satMod val="110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1909" dir="5400000" rotWithShape="0">
              <a:srgbClr val="000000">
                <a:alpha val="40000"/>
              </a:srgbClr>
            </a:outerShdw>
          </a:effectLst>
        </a:effectStyle>
        <a:effectStyle>
          <a:effectLst>
            <a:outerShdw blurRad="57150" dist="38100" dir="5400000" algn="br" rotWithShape="0">
              <a:srgbClr val="000000">
                <a:alpha val="57000"/>
              </a:srgbClr>
            </a:outerShdw>
          </a:effectLst>
          <a:scene3d>
            <a:camera prst="orthographicFront">
              <a:rot lat="0" lon="0" rev="0"/>
            </a:camera>
            <a:lightRig rig="twoPt" dir="t">
              <a:rot lat="0" lon="0" rev="1800000"/>
            </a:lightRig>
          </a:scene3d>
          <a:sp3d>
            <a:bevelT w="44450" h="31750" prst="coolSlant"/>
          </a:sp3d>
        </a:effectStyle>
      </a:effectStyleLst>
      <a:bgFillStyleLst>
        <a:solidFill>
          <a:schemeClr val="phClr"/>
        </a:solidFill>
        <a:blipFill rotWithShape="1">
          <a:blip xmlns:r="http://schemas.openxmlformats.org/officeDocument/2006/relationships" r:embed="rId1">
            <a:duotone>
              <a:schemeClr val="phClr">
                <a:tint val="95000"/>
              </a:schemeClr>
              <a:schemeClr val="phClr">
                <a:shade val="20000"/>
              </a:schemeClr>
            </a:duotone>
          </a:blip>
          <a:stretch/>
        </a:blipFill>
        <a:gradFill rotWithShape="1">
          <a:gsLst>
            <a:gs pos="0">
              <a:schemeClr val="phClr">
                <a:tint val="40000"/>
                <a:satMod val="350000"/>
              </a:schemeClr>
            </a:gs>
            <a:gs pos="40000">
              <a:schemeClr val="phClr">
                <a:tint val="45000"/>
                <a:shade val="99000"/>
                <a:satMod val="350000"/>
              </a:schemeClr>
            </a:gs>
            <a:gs pos="100000">
              <a:schemeClr val="phClr">
                <a:shade val="30000"/>
                <a:satMod val="255000"/>
              </a:schemeClr>
            </a:gs>
          </a:gsLst>
          <a:path path="circle">
            <a:fillToRect l="50000" t="-80000" r="50000" b="18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Black Tie</Template>
  <TotalTime>141</TotalTime>
  <Words>2357</Words>
  <Application>Microsoft Macintosh PowerPoint</Application>
  <PresentationFormat>On-screen Show (4:3)</PresentationFormat>
  <Paragraphs>360</Paragraphs>
  <Slides>34</Slides>
  <Notes>1</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BlackTie</vt:lpstr>
      <vt:lpstr>Using Primary Sources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Primary Sources</dc:title>
  <dc:creator>Conway Davies</dc:creator>
  <cp:lastModifiedBy>Conway Davies</cp:lastModifiedBy>
  <cp:revision>16</cp:revision>
  <dcterms:created xsi:type="dcterms:W3CDTF">2013-11-30T16:40:35Z</dcterms:created>
  <dcterms:modified xsi:type="dcterms:W3CDTF">2014-12-02T09:16:38Z</dcterms:modified>
</cp:coreProperties>
</file>