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30275213" cy="21388388"/>
  <p:notesSz cx="21388388" cy="3027521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28" d="100"/>
          <a:sy n="28" d="100"/>
        </p:scale>
        <p:origin x="549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FA8D2A-6E8E-49FB-8530-71946A72A390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6CD539D-1168-4880-B48B-A6AD5CDA738B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Qualitative scoping review  •  Secondary data only  •  No participants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CD84A5-2B7E-4125-B1B6-C742E780B2D9}" type="parTrans" cxnId="{A348D971-FD5D-4AAE-8AC2-801533B45F70}">
      <dgm:prSet/>
      <dgm:spPr/>
      <dgm:t>
        <a:bodyPr/>
        <a:lstStyle/>
        <a:p>
          <a:endParaRPr lang="en-US"/>
        </a:p>
      </dgm:t>
    </dgm:pt>
    <dgm:pt modelId="{19AB3F61-0FD1-4A64-8CBF-35E1CEBE35FA}" type="sibTrans" cxnId="{A348D971-FD5D-4AAE-8AC2-801533B45F70}">
      <dgm:prSet/>
      <dgm:spPr/>
      <dgm:t>
        <a:bodyPr/>
        <a:lstStyle/>
        <a:p>
          <a:endParaRPr lang="en-US"/>
        </a:p>
      </dgm:t>
    </dgm:pt>
    <dgm:pt modelId="{36F152E5-354A-4DE0-A1E9-D540B3158AF7}" type="pres">
      <dgm:prSet presAssocID="{1BFA8D2A-6E8E-49FB-8530-71946A72A390}" presName="linear" presStyleCnt="0">
        <dgm:presLayoutVars>
          <dgm:animLvl val="lvl"/>
          <dgm:resizeHandles val="exact"/>
        </dgm:presLayoutVars>
      </dgm:prSet>
      <dgm:spPr/>
    </dgm:pt>
    <dgm:pt modelId="{3B0B273C-2B59-4F5E-B2A5-BCF037FBE7CC}" type="pres">
      <dgm:prSet presAssocID="{96CD539D-1168-4880-B48B-A6AD5CDA738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AE3B22E-445E-46CC-BD97-D02A692C3ABD}" type="presOf" srcId="{96CD539D-1168-4880-B48B-A6AD5CDA738B}" destId="{3B0B273C-2B59-4F5E-B2A5-BCF037FBE7CC}" srcOrd="0" destOrd="0" presId="urn:microsoft.com/office/officeart/2005/8/layout/vList2"/>
    <dgm:cxn modelId="{A348D971-FD5D-4AAE-8AC2-801533B45F70}" srcId="{1BFA8D2A-6E8E-49FB-8530-71946A72A390}" destId="{96CD539D-1168-4880-B48B-A6AD5CDA738B}" srcOrd="0" destOrd="0" parTransId="{DFCD84A5-2B7E-4125-B1B6-C742E780B2D9}" sibTransId="{19AB3F61-0FD1-4A64-8CBF-35E1CEBE35FA}"/>
    <dgm:cxn modelId="{3ED2FA9E-7E05-4CB4-B341-62495838ABF4}" type="presOf" srcId="{1BFA8D2A-6E8E-49FB-8530-71946A72A390}" destId="{36F152E5-354A-4DE0-A1E9-D540B3158AF7}" srcOrd="0" destOrd="0" presId="urn:microsoft.com/office/officeart/2005/8/layout/vList2"/>
    <dgm:cxn modelId="{D0CD632E-76C6-497E-96A8-ACE4922B4887}" type="presParOf" srcId="{36F152E5-354A-4DE0-A1E9-D540B3158AF7}" destId="{3B0B273C-2B59-4F5E-B2A5-BCF037FBE7C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1A1F60-1AE9-4EAF-9482-F60D8F8F92A1}" type="doc">
      <dgm:prSet loTypeId="urn:microsoft.com/office/officeart/2011/layout/Circle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822C56-3792-4CDE-9D24-59F1CB1760F8}">
      <dgm:prSet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Identification: 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database searches</a:t>
          </a:r>
        </a:p>
      </dgm:t>
    </dgm:pt>
    <dgm:pt modelId="{6C562F3C-DB88-41BE-B7AB-6E3E47486545}" type="parTrans" cxnId="{6BEC5A8D-0E36-42F1-85FB-EB89F881586F}">
      <dgm:prSet/>
      <dgm:spPr/>
      <dgm:t>
        <a:bodyPr/>
        <a:lstStyle/>
        <a:p>
          <a:endParaRPr lang="en-US"/>
        </a:p>
      </dgm:t>
    </dgm:pt>
    <dgm:pt modelId="{280279AB-5A93-498B-9F50-3D04508D02B6}" type="sibTrans" cxnId="{6BEC5A8D-0E36-42F1-85FB-EB89F881586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3E1BAF-7511-429F-8B1B-D8603741AA5E}">
      <dgm:prSet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Screening: 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titles and abstracts</a:t>
          </a:r>
        </a:p>
      </dgm:t>
    </dgm:pt>
    <dgm:pt modelId="{F61909C3-97AA-4845-984F-B5EF590C008D}" type="parTrans" cxnId="{553083DA-717F-4E28-BDF9-C394E62B3FBE}">
      <dgm:prSet/>
      <dgm:spPr/>
      <dgm:t>
        <a:bodyPr/>
        <a:lstStyle/>
        <a:p>
          <a:endParaRPr lang="en-US"/>
        </a:p>
      </dgm:t>
    </dgm:pt>
    <dgm:pt modelId="{AEFBAE64-E49D-4E23-9757-1E0A367C4CC7}" type="sibTrans" cxnId="{553083DA-717F-4E28-BDF9-C394E62B3FB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15B0CA-86C5-44FC-BF7B-5B95DF9B58D5}">
      <dgm:prSet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Eligibility: 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full-text assessment</a:t>
          </a:r>
        </a:p>
      </dgm:t>
    </dgm:pt>
    <dgm:pt modelId="{1FCE4849-0B85-4C5C-BE62-F20237B93334}" type="parTrans" cxnId="{0CEFAACD-F7D8-4201-B2F1-7400DC81DAB0}">
      <dgm:prSet/>
      <dgm:spPr/>
      <dgm:t>
        <a:bodyPr/>
        <a:lstStyle/>
        <a:p>
          <a:endParaRPr lang="en-US"/>
        </a:p>
      </dgm:t>
    </dgm:pt>
    <dgm:pt modelId="{A17AADE9-4B79-464B-998C-4E4DAFFD5EAB}" type="sibTrans" cxnId="{0CEFAACD-F7D8-4201-B2F1-7400DC81DAB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29359B-9E1E-4839-9C3D-4D4E36B4A61B}">
      <dgm:prSet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Included: 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studies for synthesis</a:t>
          </a:r>
        </a:p>
      </dgm:t>
    </dgm:pt>
    <dgm:pt modelId="{460B353E-5F80-47B8-A849-43961F8A7A29}" type="parTrans" cxnId="{BAD16D51-186C-46D1-A863-FFBC24B55D4D}">
      <dgm:prSet/>
      <dgm:spPr/>
      <dgm:t>
        <a:bodyPr/>
        <a:lstStyle/>
        <a:p>
          <a:endParaRPr lang="en-US"/>
        </a:p>
      </dgm:t>
    </dgm:pt>
    <dgm:pt modelId="{194B5925-433E-4418-87F9-EC527ED5BE12}" type="sibTrans" cxnId="{BAD16D51-186C-46D1-A863-FFBC24B55D4D}">
      <dgm:prSet/>
      <dgm:spPr/>
      <dgm:t>
        <a:bodyPr/>
        <a:lstStyle/>
        <a:p>
          <a:endParaRPr lang="en-US"/>
        </a:p>
      </dgm:t>
    </dgm:pt>
    <dgm:pt modelId="{830AB5C1-D016-4F22-A5E8-D871EA03943D}" type="pres">
      <dgm:prSet presAssocID="{701A1F60-1AE9-4EAF-9482-F60D8F8F92A1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4269E3E8-6B62-4073-A239-706E12E2C452}" type="pres">
      <dgm:prSet presAssocID="{D429359B-9E1E-4839-9C3D-4D4E36B4A61B}" presName="Accent4" presStyleCnt="0"/>
      <dgm:spPr/>
    </dgm:pt>
    <dgm:pt modelId="{7667FACA-BFEC-414C-ADB7-290DC1476FC9}" type="pres">
      <dgm:prSet presAssocID="{D429359B-9E1E-4839-9C3D-4D4E36B4A61B}" presName="Accent" presStyleLbl="node1" presStyleIdx="0" presStyleCnt="4"/>
      <dgm:spPr/>
    </dgm:pt>
    <dgm:pt modelId="{65E9FCED-48CB-4348-9794-98C8731667EE}" type="pres">
      <dgm:prSet presAssocID="{D429359B-9E1E-4839-9C3D-4D4E36B4A61B}" presName="ParentBackground4" presStyleCnt="0"/>
      <dgm:spPr/>
    </dgm:pt>
    <dgm:pt modelId="{068AB745-9D61-4775-93EF-EDBF7D169410}" type="pres">
      <dgm:prSet presAssocID="{D429359B-9E1E-4839-9C3D-4D4E36B4A61B}" presName="ParentBackground" presStyleLbl="fgAcc1" presStyleIdx="0" presStyleCnt="4"/>
      <dgm:spPr/>
    </dgm:pt>
    <dgm:pt modelId="{41404B1E-D852-4B6F-8C3E-CAA60ED0A6F9}" type="pres">
      <dgm:prSet presAssocID="{D429359B-9E1E-4839-9C3D-4D4E36B4A61B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608DE667-80F5-45B8-93CB-5C17ABBB5669}" type="pres">
      <dgm:prSet presAssocID="{B515B0CA-86C5-44FC-BF7B-5B95DF9B58D5}" presName="Accent3" presStyleCnt="0"/>
      <dgm:spPr/>
    </dgm:pt>
    <dgm:pt modelId="{8496FFAE-E815-4967-931C-C2E92C65A269}" type="pres">
      <dgm:prSet presAssocID="{B515B0CA-86C5-44FC-BF7B-5B95DF9B58D5}" presName="Accent" presStyleLbl="node1" presStyleIdx="1" presStyleCnt="4"/>
      <dgm:spPr/>
    </dgm:pt>
    <dgm:pt modelId="{AD7635AD-FFD4-4D13-932F-D8FAD2D9792B}" type="pres">
      <dgm:prSet presAssocID="{B515B0CA-86C5-44FC-BF7B-5B95DF9B58D5}" presName="ParentBackground3" presStyleCnt="0"/>
      <dgm:spPr/>
    </dgm:pt>
    <dgm:pt modelId="{F0525BD2-8017-45C4-926B-B5A824DBD865}" type="pres">
      <dgm:prSet presAssocID="{B515B0CA-86C5-44FC-BF7B-5B95DF9B58D5}" presName="ParentBackground" presStyleLbl="fgAcc1" presStyleIdx="1" presStyleCnt="4"/>
      <dgm:spPr/>
    </dgm:pt>
    <dgm:pt modelId="{977A1CB5-08B0-4469-9B5B-5BCDD35B6685}" type="pres">
      <dgm:prSet presAssocID="{B515B0CA-86C5-44FC-BF7B-5B95DF9B58D5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7E9E22F-83D3-454F-88C7-BA589E13AF92}" type="pres">
      <dgm:prSet presAssocID="{F23E1BAF-7511-429F-8B1B-D8603741AA5E}" presName="Accent2" presStyleCnt="0"/>
      <dgm:spPr/>
    </dgm:pt>
    <dgm:pt modelId="{544FC822-DD04-4D3E-A048-A9A875F611A1}" type="pres">
      <dgm:prSet presAssocID="{F23E1BAF-7511-429F-8B1B-D8603741AA5E}" presName="Accent" presStyleLbl="node1" presStyleIdx="2" presStyleCnt="4"/>
      <dgm:spPr/>
    </dgm:pt>
    <dgm:pt modelId="{72A158AF-28B6-4BF7-B07A-DC4AE9927F12}" type="pres">
      <dgm:prSet presAssocID="{F23E1BAF-7511-429F-8B1B-D8603741AA5E}" presName="ParentBackground2" presStyleCnt="0"/>
      <dgm:spPr/>
    </dgm:pt>
    <dgm:pt modelId="{CA1387C4-0E7C-46DF-B570-AFEA5048FCC5}" type="pres">
      <dgm:prSet presAssocID="{F23E1BAF-7511-429F-8B1B-D8603741AA5E}" presName="ParentBackground" presStyleLbl="fgAcc1" presStyleIdx="2" presStyleCnt="4"/>
      <dgm:spPr/>
    </dgm:pt>
    <dgm:pt modelId="{F9F1060B-DF97-4E27-A555-D25548DB4ED1}" type="pres">
      <dgm:prSet presAssocID="{F23E1BAF-7511-429F-8B1B-D8603741AA5E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A3D5E04A-5654-4E2D-93F2-02ABEC3FC80F}" type="pres">
      <dgm:prSet presAssocID="{F8822C56-3792-4CDE-9D24-59F1CB1760F8}" presName="Accent1" presStyleCnt="0"/>
      <dgm:spPr/>
    </dgm:pt>
    <dgm:pt modelId="{14F1FB8A-C948-4B8F-9324-E24B3240CD81}" type="pres">
      <dgm:prSet presAssocID="{F8822C56-3792-4CDE-9D24-59F1CB1760F8}" presName="Accent" presStyleLbl="node1" presStyleIdx="3" presStyleCnt="4"/>
      <dgm:spPr/>
    </dgm:pt>
    <dgm:pt modelId="{6316A23F-6D09-43B9-B575-6E0B69209C5E}" type="pres">
      <dgm:prSet presAssocID="{F8822C56-3792-4CDE-9D24-59F1CB1760F8}" presName="ParentBackground1" presStyleCnt="0"/>
      <dgm:spPr/>
    </dgm:pt>
    <dgm:pt modelId="{4EB892F1-6FCA-4DAF-82E6-E018030BC52F}" type="pres">
      <dgm:prSet presAssocID="{F8822C56-3792-4CDE-9D24-59F1CB1760F8}" presName="ParentBackground" presStyleLbl="fgAcc1" presStyleIdx="3" presStyleCnt="4"/>
      <dgm:spPr/>
    </dgm:pt>
    <dgm:pt modelId="{8ED0F5DE-76EC-4927-9BEE-E5C58C0B3FE2}" type="pres">
      <dgm:prSet presAssocID="{F8822C56-3792-4CDE-9D24-59F1CB1760F8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11493D03-5763-4B5B-89C2-C9485042F0ED}" type="presOf" srcId="{B515B0CA-86C5-44FC-BF7B-5B95DF9B58D5}" destId="{977A1CB5-08B0-4469-9B5B-5BCDD35B6685}" srcOrd="1" destOrd="0" presId="urn:microsoft.com/office/officeart/2011/layout/CircleProcess"/>
    <dgm:cxn modelId="{92CE9034-7106-4B73-9465-E239406221C5}" type="presOf" srcId="{B515B0CA-86C5-44FC-BF7B-5B95DF9B58D5}" destId="{F0525BD2-8017-45C4-926B-B5A824DBD865}" srcOrd="0" destOrd="0" presId="urn:microsoft.com/office/officeart/2011/layout/CircleProcess"/>
    <dgm:cxn modelId="{E28F146A-AAF2-41EC-AE7C-C4E7529BC8A4}" type="presOf" srcId="{F23E1BAF-7511-429F-8B1B-D8603741AA5E}" destId="{CA1387C4-0E7C-46DF-B570-AFEA5048FCC5}" srcOrd="0" destOrd="0" presId="urn:microsoft.com/office/officeart/2011/layout/CircleProcess"/>
    <dgm:cxn modelId="{BAD16D51-186C-46D1-A863-FFBC24B55D4D}" srcId="{701A1F60-1AE9-4EAF-9482-F60D8F8F92A1}" destId="{D429359B-9E1E-4839-9C3D-4D4E36B4A61B}" srcOrd="3" destOrd="0" parTransId="{460B353E-5F80-47B8-A849-43961F8A7A29}" sibTransId="{194B5925-433E-4418-87F9-EC527ED5BE12}"/>
    <dgm:cxn modelId="{B349197B-8396-4EBB-86E7-56AC258B47CE}" type="presOf" srcId="{D429359B-9E1E-4839-9C3D-4D4E36B4A61B}" destId="{41404B1E-D852-4B6F-8C3E-CAA60ED0A6F9}" srcOrd="1" destOrd="0" presId="urn:microsoft.com/office/officeart/2011/layout/CircleProcess"/>
    <dgm:cxn modelId="{6BEC5A8D-0E36-42F1-85FB-EB89F881586F}" srcId="{701A1F60-1AE9-4EAF-9482-F60D8F8F92A1}" destId="{F8822C56-3792-4CDE-9D24-59F1CB1760F8}" srcOrd="0" destOrd="0" parTransId="{6C562F3C-DB88-41BE-B7AB-6E3E47486545}" sibTransId="{280279AB-5A93-498B-9F50-3D04508D02B6}"/>
    <dgm:cxn modelId="{C0ABDAA9-3BF8-421D-92F2-5504298C92AF}" type="presOf" srcId="{F23E1BAF-7511-429F-8B1B-D8603741AA5E}" destId="{F9F1060B-DF97-4E27-A555-D25548DB4ED1}" srcOrd="1" destOrd="0" presId="urn:microsoft.com/office/officeart/2011/layout/CircleProcess"/>
    <dgm:cxn modelId="{62AA61B7-BE55-4FEE-8292-12E4E6AA927F}" type="presOf" srcId="{701A1F60-1AE9-4EAF-9482-F60D8F8F92A1}" destId="{830AB5C1-D016-4F22-A5E8-D871EA03943D}" srcOrd="0" destOrd="0" presId="urn:microsoft.com/office/officeart/2011/layout/CircleProcess"/>
    <dgm:cxn modelId="{C2FC88C9-9FDD-44ED-B9F1-4F625BD1FCF7}" type="presOf" srcId="{F8822C56-3792-4CDE-9D24-59F1CB1760F8}" destId="{8ED0F5DE-76EC-4927-9BEE-E5C58C0B3FE2}" srcOrd="1" destOrd="0" presId="urn:microsoft.com/office/officeart/2011/layout/CircleProcess"/>
    <dgm:cxn modelId="{5ED6BECB-3B52-48CB-A4CE-7F56F218DBCD}" type="presOf" srcId="{F8822C56-3792-4CDE-9D24-59F1CB1760F8}" destId="{4EB892F1-6FCA-4DAF-82E6-E018030BC52F}" srcOrd="0" destOrd="0" presId="urn:microsoft.com/office/officeart/2011/layout/CircleProcess"/>
    <dgm:cxn modelId="{0CEFAACD-F7D8-4201-B2F1-7400DC81DAB0}" srcId="{701A1F60-1AE9-4EAF-9482-F60D8F8F92A1}" destId="{B515B0CA-86C5-44FC-BF7B-5B95DF9B58D5}" srcOrd="2" destOrd="0" parTransId="{1FCE4849-0B85-4C5C-BE62-F20237B93334}" sibTransId="{A17AADE9-4B79-464B-998C-4E4DAFFD5EAB}"/>
    <dgm:cxn modelId="{553083DA-717F-4E28-BDF9-C394E62B3FBE}" srcId="{701A1F60-1AE9-4EAF-9482-F60D8F8F92A1}" destId="{F23E1BAF-7511-429F-8B1B-D8603741AA5E}" srcOrd="1" destOrd="0" parTransId="{F61909C3-97AA-4845-984F-B5EF590C008D}" sibTransId="{AEFBAE64-E49D-4E23-9757-1E0A367C4CC7}"/>
    <dgm:cxn modelId="{870DEEF0-B01E-48C0-A55E-DFFB46837697}" type="presOf" srcId="{D429359B-9E1E-4839-9C3D-4D4E36B4A61B}" destId="{068AB745-9D61-4775-93EF-EDBF7D169410}" srcOrd="0" destOrd="0" presId="urn:microsoft.com/office/officeart/2011/layout/CircleProcess"/>
    <dgm:cxn modelId="{07B9898A-6261-4007-9DBB-665A77B9929F}" type="presParOf" srcId="{830AB5C1-D016-4F22-A5E8-D871EA03943D}" destId="{4269E3E8-6B62-4073-A239-706E12E2C452}" srcOrd="0" destOrd="0" presId="urn:microsoft.com/office/officeart/2011/layout/CircleProcess"/>
    <dgm:cxn modelId="{DF01C28A-86F1-4B03-BECD-4047099FDDE8}" type="presParOf" srcId="{4269E3E8-6B62-4073-A239-706E12E2C452}" destId="{7667FACA-BFEC-414C-ADB7-290DC1476FC9}" srcOrd="0" destOrd="0" presId="urn:microsoft.com/office/officeart/2011/layout/CircleProcess"/>
    <dgm:cxn modelId="{F3F4DDAC-2591-41E8-8559-8F7D204E96B7}" type="presParOf" srcId="{830AB5C1-D016-4F22-A5E8-D871EA03943D}" destId="{65E9FCED-48CB-4348-9794-98C8731667EE}" srcOrd="1" destOrd="0" presId="urn:microsoft.com/office/officeart/2011/layout/CircleProcess"/>
    <dgm:cxn modelId="{BB738334-D7FE-4A4D-A3A7-FCE52BEA0207}" type="presParOf" srcId="{65E9FCED-48CB-4348-9794-98C8731667EE}" destId="{068AB745-9D61-4775-93EF-EDBF7D169410}" srcOrd="0" destOrd="0" presId="urn:microsoft.com/office/officeart/2011/layout/CircleProcess"/>
    <dgm:cxn modelId="{0E977E6A-2239-45B0-A68C-3ED7CEA2D2A2}" type="presParOf" srcId="{830AB5C1-D016-4F22-A5E8-D871EA03943D}" destId="{41404B1E-D852-4B6F-8C3E-CAA60ED0A6F9}" srcOrd="2" destOrd="0" presId="urn:microsoft.com/office/officeart/2011/layout/CircleProcess"/>
    <dgm:cxn modelId="{F8E070A2-3199-4F6A-AE11-D8AEF6EB1D56}" type="presParOf" srcId="{830AB5C1-D016-4F22-A5E8-D871EA03943D}" destId="{608DE667-80F5-45B8-93CB-5C17ABBB5669}" srcOrd="3" destOrd="0" presId="urn:microsoft.com/office/officeart/2011/layout/CircleProcess"/>
    <dgm:cxn modelId="{5F2BE19F-84C3-4DF5-B656-A2118D2C78C1}" type="presParOf" srcId="{608DE667-80F5-45B8-93CB-5C17ABBB5669}" destId="{8496FFAE-E815-4967-931C-C2E92C65A269}" srcOrd="0" destOrd="0" presId="urn:microsoft.com/office/officeart/2011/layout/CircleProcess"/>
    <dgm:cxn modelId="{9E06386F-149A-4C23-8044-D347D0756F4B}" type="presParOf" srcId="{830AB5C1-D016-4F22-A5E8-D871EA03943D}" destId="{AD7635AD-FFD4-4D13-932F-D8FAD2D9792B}" srcOrd="4" destOrd="0" presId="urn:microsoft.com/office/officeart/2011/layout/CircleProcess"/>
    <dgm:cxn modelId="{8005CB95-138E-4F55-8F9D-3C19932ADD2E}" type="presParOf" srcId="{AD7635AD-FFD4-4D13-932F-D8FAD2D9792B}" destId="{F0525BD2-8017-45C4-926B-B5A824DBD865}" srcOrd="0" destOrd="0" presId="urn:microsoft.com/office/officeart/2011/layout/CircleProcess"/>
    <dgm:cxn modelId="{91104D6E-A9D3-4448-B3DD-FC2E7F42CB00}" type="presParOf" srcId="{830AB5C1-D016-4F22-A5E8-D871EA03943D}" destId="{977A1CB5-08B0-4469-9B5B-5BCDD35B6685}" srcOrd="5" destOrd="0" presId="urn:microsoft.com/office/officeart/2011/layout/CircleProcess"/>
    <dgm:cxn modelId="{28E6CFF2-A130-46A8-B601-D3DB39BAE38D}" type="presParOf" srcId="{830AB5C1-D016-4F22-A5E8-D871EA03943D}" destId="{37E9E22F-83D3-454F-88C7-BA589E13AF92}" srcOrd="6" destOrd="0" presId="urn:microsoft.com/office/officeart/2011/layout/CircleProcess"/>
    <dgm:cxn modelId="{257C85A1-45D3-456B-B67B-F837BDB9E228}" type="presParOf" srcId="{37E9E22F-83D3-454F-88C7-BA589E13AF92}" destId="{544FC822-DD04-4D3E-A048-A9A875F611A1}" srcOrd="0" destOrd="0" presId="urn:microsoft.com/office/officeart/2011/layout/CircleProcess"/>
    <dgm:cxn modelId="{12EBD80D-512F-42D8-9311-5F0AD1B17E6D}" type="presParOf" srcId="{830AB5C1-D016-4F22-A5E8-D871EA03943D}" destId="{72A158AF-28B6-4BF7-B07A-DC4AE9927F12}" srcOrd="7" destOrd="0" presId="urn:microsoft.com/office/officeart/2011/layout/CircleProcess"/>
    <dgm:cxn modelId="{03F16BDA-C2F3-4B4E-AE6B-4C7BE81166FD}" type="presParOf" srcId="{72A158AF-28B6-4BF7-B07A-DC4AE9927F12}" destId="{CA1387C4-0E7C-46DF-B570-AFEA5048FCC5}" srcOrd="0" destOrd="0" presId="urn:microsoft.com/office/officeart/2011/layout/CircleProcess"/>
    <dgm:cxn modelId="{B6E8B511-9EC5-4C60-BEE4-8D0838D9360E}" type="presParOf" srcId="{830AB5C1-D016-4F22-A5E8-D871EA03943D}" destId="{F9F1060B-DF97-4E27-A555-D25548DB4ED1}" srcOrd="8" destOrd="0" presId="urn:microsoft.com/office/officeart/2011/layout/CircleProcess"/>
    <dgm:cxn modelId="{E73135D5-A7C8-45A7-A5C3-ABFD84F52337}" type="presParOf" srcId="{830AB5C1-D016-4F22-A5E8-D871EA03943D}" destId="{A3D5E04A-5654-4E2D-93F2-02ABEC3FC80F}" srcOrd="9" destOrd="0" presId="urn:microsoft.com/office/officeart/2011/layout/CircleProcess"/>
    <dgm:cxn modelId="{D12562E1-68F8-4C3A-A15B-76FEB2AFAF99}" type="presParOf" srcId="{A3D5E04A-5654-4E2D-93F2-02ABEC3FC80F}" destId="{14F1FB8A-C948-4B8F-9324-E24B3240CD81}" srcOrd="0" destOrd="0" presId="urn:microsoft.com/office/officeart/2011/layout/CircleProcess"/>
    <dgm:cxn modelId="{DB2F5D69-71EA-4881-A0AC-9030180B38A6}" type="presParOf" srcId="{830AB5C1-D016-4F22-A5E8-D871EA03943D}" destId="{6316A23F-6D09-43B9-B575-6E0B69209C5E}" srcOrd="10" destOrd="0" presId="urn:microsoft.com/office/officeart/2011/layout/CircleProcess"/>
    <dgm:cxn modelId="{7E6DF949-123C-4DCD-9E29-8BBD85A8F2A5}" type="presParOf" srcId="{6316A23F-6D09-43B9-B575-6E0B69209C5E}" destId="{4EB892F1-6FCA-4DAF-82E6-E018030BC52F}" srcOrd="0" destOrd="0" presId="urn:microsoft.com/office/officeart/2011/layout/CircleProcess"/>
    <dgm:cxn modelId="{F586D442-633C-48ED-9CE6-5263337BE8DF}" type="presParOf" srcId="{830AB5C1-D016-4F22-A5E8-D871EA03943D}" destId="{8ED0F5DE-76EC-4927-9BEE-E5C58C0B3FE2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A3733-1CC3-49E5-981B-51754BE96CC5}" type="doc">
      <dgm:prSet loTypeId="urn:microsoft.com/office/officeart/2005/8/layout/hChevron3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54015DA-1EE3-4AE9-99E5-43402A0D6925}">
      <dgm:prSet custT="1"/>
      <dgm:spPr/>
      <dgm:t>
        <a:bodyPr/>
        <a:lstStyle/>
        <a:p>
          <a:r>
            <a:rPr lang="en-US" sz="1800" b="1">
              <a:latin typeface="Times New Roman" panose="02020603050405020304" pitchFamily="18" charset="0"/>
              <a:cs typeface="Times New Roman" panose="02020603050405020304" pitchFamily="18" charset="0"/>
            </a:rPr>
            <a:t>Extracted data</a:t>
          </a:r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C6E5EF-3F1B-4CD1-B299-56A9BE2ECB96}" type="parTrans" cxnId="{502C75AF-EB67-4A5B-9EC8-33BC03D0E51F}">
      <dgm:prSet/>
      <dgm:spPr/>
      <dgm:t>
        <a:bodyPr/>
        <a:lstStyle/>
        <a:p>
          <a:endParaRPr lang="en-US"/>
        </a:p>
      </dgm:t>
    </dgm:pt>
    <dgm:pt modelId="{0BE88192-E021-43C4-9DB6-F6FBB181AA86}" type="sibTrans" cxnId="{502C75AF-EB67-4A5B-9EC8-33BC03D0E51F}">
      <dgm:prSet/>
      <dgm:spPr/>
      <dgm:t>
        <a:bodyPr/>
        <a:lstStyle/>
        <a:p>
          <a:endParaRPr lang="en-US"/>
        </a:p>
      </dgm:t>
    </dgm:pt>
    <dgm:pt modelId="{81063D90-5D89-4083-9974-05EC3036FE73}">
      <dgm:prSet custT="1"/>
      <dgm:spPr/>
      <dgm:t>
        <a:bodyPr/>
        <a:lstStyle/>
        <a:p>
          <a:r>
            <a:rPr lang="en-US" sz="1800" b="1">
              <a:latin typeface="Times New Roman" panose="02020603050405020304" pitchFamily="18" charset="0"/>
              <a:cs typeface="Times New Roman" panose="02020603050405020304" pitchFamily="18" charset="0"/>
            </a:rPr>
            <a:t>Initial codes</a:t>
          </a:r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03D6FC-0B13-43EB-9A37-95C5FEB108D6}" type="parTrans" cxnId="{20852964-CFA1-4F4A-BA1A-827A5A855E44}">
      <dgm:prSet/>
      <dgm:spPr/>
      <dgm:t>
        <a:bodyPr/>
        <a:lstStyle/>
        <a:p>
          <a:endParaRPr lang="en-US"/>
        </a:p>
      </dgm:t>
    </dgm:pt>
    <dgm:pt modelId="{B141F9E1-23EB-4355-A145-DF4A89E4C86F}" type="sibTrans" cxnId="{20852964-CFA1-4F4A-BA1A-827A5A855E44}">
      <dgm:prSet/>
      <dgm:spPr/>
      <dgm:t>
        <a:bodyPr/>
        <a:lstStyle/>
        <a:p>
          <a:endParaRPr lang="en-US"/>
        </a:p>
      </dgm:t>
    </dgm:pt>
    <dgm:pt modelId="{7A4DD9FB-16BF-44A5-A4C0-E4635825B8B1}">
      <dgm:prSet custT="1"/>
      <dgm:spPr/>
      <dgm:t>
        <a:bodyPr/>
        <a:lstStyle/>
        <a:p>
          <a:r>
            <a:rPr lang="en-US" sz="1800" b="1">
              <a:latin typeface="Times New Roman" panose="02020603050405020304" pitchFamily="18" charset="0"/>
              <a:cs typeface="Times New Roman" panose="02020603050405020304" pitchFamily="18" charset="0"/>
            </a:rPr>
            <a:t>Themes</a:t>
          </a:r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02CC02-335F-4A3D-A752-03B1BCAA0B82}" type="parTrans" cxnId="{5159FE99-972F-48E0-A51E-6C5129E251D9}">
      <dgm:prSet/>
      <dgm:spPr/>
      <dgm:t>
        <a:bodyPr/>
        <a:lstStyle/>
        <a:p>
          <a:endParaRPr lang="en-US"/>
        </a:p>
      </dgm:t>
    </dgm:pt>
    <dgm:pt modelId="{727FE4B1-ED98-4606-A1C6-4F8713D8866F}" type="sibTrans" cxnId="{5159FE99-972F-48E0-A51E-6C5129E251D9}">
      <dgm:prSet/>
      <dgm:spPr/>
      <dgm:t>
        <a:bodyPr/>
        <a:lstStyle/>
        <a:p>
          <a:endParaRPr lang="en-US"/>
        </a:p>
      </dgm:t>
    </dgm:pt>
    <dgm:pt modelId="{75307C56-7C8D-4BE5-B127-7ED2E67F279C}">
      <dgm:prSet custT="1"/>
      <dgm:spPr/>
      <dgm:t>
        <a:bodyPr/>
        <a:lstStyle/>
        <a:p>
          <a:r>
            <a:rPr lang="en-US" sz="1800" b="1">
              <a:latin typeface="Times New Roman" panose="02020603050405020304" pitchFamily="18" charset="0"/>
              <a:cs typeface="Times New Roman" panose="02020603050405020304" pitchFamily="18" charset="0"/>
            </a:rPr>
            <a:t>Mapped barriers</a:t>
          </a:r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D356A3-A66F-4FAF-87A6-CEA0EC6D6A4B}" type="parTrans" cxnId="{E42F637B-35F4-448B-B8EA-A7EE4E293D60}">
      <dgm:prSet/>
      <dgm:spPr/>
      <dgm:t>
        <a:bodyPr/>
        <a:lstStyle/>
        <a:p>
          <a:endParaRPr lang="en-US"/>
        </a:p>
      </dgm:t>
    </dgm:pt>
    <dgm:pt modelId="{F8E8C9F7-BBF3-4A5E-A1A4-571BF1B3AA74}" type="sibTrans" cxnId="{E42F637B-35F4-448B-B8EA-A7EE4E293D60}">
      <dgm:prSet/>
      <dgm:spPr/>
      <dgm:t>
        <a:bodyPr/>
        <a:lstStyle/>
        <a:p>
          <a:endParaRPr lang="en-US"/>
        </a:p>
      </dgm:t>
    </dgm:pt>
    <dgm:pt modelId="{DED6C887-688A-4ABA-A9D7-0DFCFF0665C3}" type="pres">
      <dgm:prSet presAssocID="{4C2A3733-1CC3-49E5-981B-51754BE96CC5}" presName="Name0" presStyleCnt="0">
        <dgm:presLayoutVars>
          <dgm:dir/>
          <dgm:resizeHandles val="exact"/>
        </dgm:presLayoutVars>
      </dgm:prSet>
      <dgm:spPr/>
    </dgm:pt>
    <dgm:pt modelId="{394783F0-7620-4E4F-9084-5D133733AC90}" type="pres">
      <dgm:prSet presAssocID="{154015DA-1EE3-4AE9-99E5-43402A0D6925}" presName="parTxOnly" presStyleLbl="node1" presStyleIdx="0" presStyleCnt="4">
        <dgm:presLayoutVars>
          <dgm:bulletEnabled val="1"/>
        </dgm:presLayoutVars>
      </dgm:prSet>
      <dgm:spPr/>
    </dgm:pt>
    <dgm:pt modelId="{5656CD8A-467B-41B1-B7AE-7462A89413A7}" type="pres">
      <dgm:prSet presAssocID="{0BE88192-E021-43C4-9DB6-F6FBB181AA86}" presName="parSpace" presStyleCnt="0"/>
      <dgm:spPr/>
    </dgm:pt>
    <dgm:pt modelId="{EDD24199-5797-41AF-A616-5BDEA7F890BA}" type="pres">
      <dgm:prSet presAssocID="{81063D90-5D89-4083-9974-05EC3036FE73}" presName="parTxOnly" presStyleLbl="node1" presStyleIdx="1" presStyleCnt="4">
        <dgm:presLayoutVars>
          <dgm:bulletEnabled val="1"/>
        </dgm:presLayoutVars>
      </dgm:prSet>
      <dgm:spPr/>
    </dgm:pt>
    <dgm:pt modelId="{2D039E35-794C-474E-B38F-A31D4542E609}" type="pres">
      <dgm:prSet presAssocID="{B141F9E1-23EB-4355-A145-DF4A89E4C86F}" presName="parSpace" presStyleCnt="0"/>
      <dgm:spPr/>
    </dgm:pt>
    <dgm:pt modelId="{BDFFF3D0-C5B5-4EAB-8D79-308662BA20FC}" type="pres">
      <dgm:prSet presAssocID="{7A4DD9FB-16BF-44A5-A4C0-E4635825B8B1}" presName="parTxOnly" presStyleLbl="node1" presStyleIdx="2" presStyleCnt="4">
        <dgm:presLayoutVars>
          <dgm:bulletEnabled val="1"/>
        </dgm:presLayoutVars>
      </dgm:prSet>
      <dgm:spPr/>
    </dgm:pt>
    <dgm:pt modelId="{9855A8A6-C3F2-40CE-B6FF-72D1DC2B5B69}" type="pres">
      <dgm:prSet presAssocID="{727FE4B1-ED98-4606-A1C6-4F8713D8866F}" presName="parSpace" presStyleCnt="0"/>
      <dgm:spPr/>
    </dgm:pt>
    <dgm:pt modelId="{1CE562B6-BF9D-433B-B7EB-945CF75E7860}" type="pres">
      <dgm:prSet presAssocID="{75307C56-7C8D-4BE5-B127-7ED2E67F279C}" presName="parTxOnly" presStyleLbl="node1" presStyleIdx="3" presStyleCnt="4">
        <dgm:presLayoutVars>
          <dgm:bulletEnabled val="1"/>
        </dgm:presLayoutVars>
      </dgm:prSet>
      <dgm:spPr/>
    </dgm:pt>
  </dgm:ptLst>
  <dgm:cxnLst>
    <dgm:cxn modelId="{20852964-CFA1-4F4A-BA1A-827A5A855E44}" srcId="{4C2A3733-1CC3-49E5-981B-51754BE96CC5}" destId="{81063D90-5D89-4083-9974-05EC3036FE73}" srcOrd="1" destOrd="0" parTransId="{E103D6FC-0B13-43EB-9A37-95C5FEB108D6}" sibTransId="{B141F9E1-23EB-4355-A145-DF4A89E4C86F}"/>
    <dgm:cxn modelId="{CA0E4047-EA82-48DF-BE93-E2F5FFD25839}" type="presOf" srcId="{4C2A3733-1CC3-49E5-981B-51754BE96CC5}" destId="{DED6C887-688A-4ABA-A9D7-0DFCFF0665C3}" srcOrd="0" destOrd="0" presId="urn:microsoft.com/office/officeart/2005/8/layout/hChevron3"/>
    <dgm:cxn modelId="{EFBBE153-8817-4EA5-BF04-1EF69B144FA8}" type="presOf" srcId="{75307C56-7C8D-4BE5-B127-7ED2E67F279C}" destId="{1CE562B6-BF9D-433B-B7EB-945CF75E7860}" srcOrd="0" destOrd="0" presId="urn:microsoft.com/office/officeart/2005/8/layout/hChevron3"/>
    <dgm:cxn modelId="{E42F637B-35F4-448B-B8EA-A7EE4E293D60}" srcId="{4C2A3733-1CC3-49E5-981B-51754BE96CC5}" destId="{75307C56-7C8D-4BE5-B127-7ED2E67F279C}" srcOrd="3" destOrd="0" parTransId="{35D356A3-A66F-4FAF-87A6-CEA0EC6D6A4B}" sibTransId="{F8E8C9F7-BBF3-4A5E-A1A4-571BF1B3AA74}"/>
    <dgm:cxn modelId="{EC490C88-2128-4C8C-AF22-F70C2B3439E0}" type="presOf" srcId="{81063D90-5D89-4083-9974-05EC3036FE73}" destId="{EDD24199-5797-41AF-A616-5BDEA7F890BA}" srcOrd="0" destOrd="0" presId="urn:microsoft.com/office/officeart/2005/8/layout/hChevron3"/>
    <dgm:cxn modelId="{DAE3988D-46AF-4405-9E65-56D3E4606438}" type="presOf" srcId="{154015DA-1EE3-4AE9-99E5-43402A0D6925}" destId="{394783F0-7620-4E4F-9084-5D133733AC90}" srcOrd="0" destOrd="0" presId="urn:microsoft.com/office/officeart/2005/8/layout/hChevron3"/>
    <dgm:cxn modelId="{5159FE99-972F-48E0-A51E-6C5129E251D9}" srcId="{4C2A3733-1CC3-49E5-981B-51754BE96CC5}" destId="{7A4DD9FB-16BF-44A5-A4C0-E4635825B8B1}" srcOrd="2" destOrd="0" parTransId="{C302CC02-335F-4A3D-A752-03B1BCAA0B82}" sibTransId="{727FE4B1-ED98-4606-A1C6-4F8713D8866F}"/>
    <dgm:cxn modelId="{502C75AF-EB67-4A5B-9EC8-33BC03D0E51F}" srcId="{4C2A3733-1CC3-49E5-981B-51754BE96CC5}" destId="{154015DA-1EE3-4AE9-99E5-43402A0D6925}" srcOrd="0" destOrd="0" parTransId="{CBC6E5EF-3F1B-4CD1-B299-56A9BE2ECB96}" sibTransId="{0BE88192-E021-43C4-9DB6-F6FBB181AA86}"/>
    <dgm:cxn modelId="{6EFC27B1-68E3-44A5-98E2-BC9F1223B562}" type="presOf" srcId="{7A4DD9FB-16BF-44A5-A4C0-E4635825B8B1}" destId="{BDFFF3D0-C5B5-4EAB-8D79-308662BA20FC}" srcOrd="0" destOrd="0" presId="urn:microsoft.com/office/officeart/2005/8/layout/hChevron3"/>
    <dgm:cxn modelId="{27ECFCAE-90EA-49AA-ACB5-09D2CCBB485D}" type="presParOf" srcId="{DED6C887-688A-4ABA-A9D7-0DFCFF0665C3}" destId="{394783F0-7620-4E4F-9084-5D133733AC90}" srcOrd="0" destOrd="0" presId="urn:microsoft.com/office/officeart/2005/8/layout/hChevron3"/>
    <dgm:cxn modelId="{DD8CE7D6-2AB2-4A38-8989-CAA19EE5D37F}" type="presParOf" srcId="{DED6C887-688A-4ABA-A9D7-0DFCFF0665C3}" destId="{5656CD8A-467B-41B1-B7AE-7462A89413A7}" srcOrd="1" destOrd="0" presId="urn:microsoft.com/office/officeart/2005/8/layout/hChevron3"/>
    <dgm:cxn modelId="{BAD9E261-C16C-4523-8B5A-8EEEBD68E0B4}" type="presParOf" srcId="{DED6C887-688A-4ABA-A9D7-0DFCFF0665C3}" destId="{EDD24199-5797-41AF-A616-5BDEA7F890BA}" srcOrd="2" destOrd="0" presId="urn:microsoft.com/office/officeart/2005/8/layout/hChevron3"/>
    <dgm:cxn modelId="{56B27F4B-6B01-4E4F-BFEB-ED90A9D08129}" type="presParOf" srcId="{DED6C887-688A-4ABA-A9D7-0DFCFF0665C3}" destId="{2D039E35-794C-474E-B38F-A31D4542E609}" srcOrd="3" destOrd="0" presId="urn:microsoft.com/office/officeart/2005/8/layout/hChevron3"/>
    <dgm:cxn modelId="{46454151-255F-49E4-82CC-377E6E2DD4A2}" type="presParOf" srcId="{DED6C887-688A-4ABA-A9D7-0DFCFF0665C3}" destId="{BDFFF3D0-C5B5-4EAB-8D79-308662BA20FC}" srcOrd="4" destOrd="0" presId="urn:microsoft.com/office/officeart/2005/8/layout/hChevron3"/>
    <dgm:cxn modelId="{0054974F-3484-4F64-8394-29EF550829E3}" type="presParOf" srcId="{DED6C887-688A-4ABA-A9D7-0DFCFF0665C3}" destId="{9855A8A6-C3F2-40CE-B6FF-72D1DC2B5B69}" srcOrd="5" destOrd="0" presId="urn:microsoft.com/office/officeart/2005/8/layout/hChevron3"/>
    <dgm:cxn modelId="{F1F49509-C2C4-4FD3-8C72-B0893A159EFC}" type="presParOf" srcId="{DED6C887-688A-4ABA-A9D7-0DFCFF0665C3}" destId="{1CE562B6-BF9D-433B-B7EB-945CF75E7860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B273C-2B59-4F5E-B2A5-BCF037FBE7CC}">
      <dsp:nvSpPr>
        <dsp:cNvPr id="0" name=""/>
        <dsp:cNvSpPr/>
      </dsp:nvSpPr>
      <dsp:spPr>
        <a:xfrm>
          <a:off x="0" y="193423"/>
          <a:ext cx="9326880" cy="56159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Qualitative scoping review  •  Secondary data only  •  No participants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415" y="220838"/>
        <a:ext cx="9272050" cy="5067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7FACA-BFEC-414C-ADB7-290DC1476FC9}">
      <dsp:nvSpPr>
        <dsp:cNvPr id="0" name=""/>
        <dsp:cNvSpPr/>
      </dsp:nvSpPr>
      <dsp:spPr>
        <a:xfrm>
          <a:off x="9112542" y="732061"/>
          <a:ext cx="1919395" cy="191949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AB745-9D61-4775-93EF-EDBF7D169410}">
      <dsp:nvSpPr>
        <dsp:cNvPr id="0" name=""/>
        <dsp:cNvSpPr/>
      </dsp:nvSpPr>
      <dsp:spPr>
        <a:xfrm>
          <a:off x="9176741" y="796055"/>
          <a:ext cx="1791819" cy="179150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Included: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studies for synthesis</a:t>
          </a:r>
        </a:p>
      </dsp:txBody>
      <dsp:txXfrm>
        <a:off x="9432715" y="1052033"/>
        <a:ext cx="1279871" cy="1279550"/>
      </dsp:txXfrm>
    </dsp:sp>
    <dsp:sp modelId="{8496FFAE-E815-4967-931C-C2E92C65A269}">
      <dsp:nvSpPr>
        <dsp:cNvPr id="0" name=""/>
        <dsp:cNvSpPr/>
      </dsp:nvSpPr>
      <dsp:spPr>
        <a:xfrm rot="2700000">
          <a:off x="7120701" y="731926"/>
          <a:ext cx="1919426" cy="1919426"/>
        </a:xfrm>
        <a:prstGeom prst="teardrop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25BD2-8017-45C4-926B-B5A824DBD865}">
      <dsp:nvSpPr>
        <dsp:cNvPr id="0" name=""/>
        <dsp:cNvSpPr/>
      </dsp:nvSpPr>
      <dsp:spPr>
        <a:xfrm>
          <a:off x="7193146" y="796055"/>
          <a:ext cx="1791819" cy="179150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Eligibility: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full-text assessment</a:t>
          </a:r>
        </a:p>
      </dsp:txBody>
      <dsp:txXfrm>
        <a:off x="7449121" y="1052033"/>
        <a:ext cx="1279871" cy="1279550"/>
      </dsp:txXfrm>
    </dsp:sp>
    <dsp:sp modelId="{544FC822-DD04-4D3E-A048-A9A875F611A1}">
      <dsp:nvSpPr>
        <dsp:cNvPr id="0" name=""/>
        <dsp:cNvSpPr/>
      </dsp:nvSpPr>
      <dsp:spPr>
        <a:xfrm rot="2700000">
          <a:off x="5145337" y="731926"/>
          <a:ext cx="1919426" cy="1919426"/>
        </a:xfrm>
        <a:prstGeom prst="teardrop">
          <a:avLst>
            <a:gd name="adj" fmla="val 1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387C4-0E7C-46DF-B570-AFEA5048FCC5}">
      <dsp:nvSpPr>
        <dsp:cNvPr id="0" name=""/>
        <dsp:cNvSpPr/>
      </dsp:nvSpPr>
      <dsp:spPr>
        <a:xfrm>
          <a:off x="5209552" y="796055"/>
          <a:ext cx="1791819" cy="179150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Screening: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titles and abstracts</a:t>
          </a:r>
        </a:p>
      </dsp:txBody>
      <dsp:txXfrm>
        <a:off x="5465526" y="1052033"/>
        <a:ext cx="1279871" cy="1279550"/>
      </dsp:txXfrm>
    </dsp:sp>
    <dsp:sp modelId="{14F1FB8A-C948-4B8F-9324-E24B3240CD81}">
      <dsp:nvSpPr>
        <dsp:cNvPr id="0" name=""/>
        <dsp:cNvSpPr/>
      </dsp:nvSpPr>
      <dsp:spPr>
        <a:xfrm rot="2700000">
          <a:off x="3161742" y="731926"/>
          <a:ext cx="1919426" cy="1919426"/>
        </a:xfrm>
        <a:prstGeom prst="teardrop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B892F1-6FCA-4DAF-82E6-E018030BC52F}">
      <dsp:nvSpPr>
        <dsp:cNvPr id="0" name=""/>
        <dsp:cNvSpPr/>
      </dsp:nvSpPr>
      <dsp:spPr>
        <a:xfrm>
          <a:off x="3225957" y="796055"/>
          <a:ext cx="1791819" cy="179150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Identification: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database searches</a:t>
          </a:r>
        </a:p>
      </dsp:txBody>
      <dsp:txXfrm>
        <a:off x="3481931" y="1052033"/>
        <a:ext cx="1279871" cy="12795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783F0-7620-4E4F-9084-5D133733AC90}">
      <dsp:nvSpPr>
        <dsp:cNvPr id="0" name=""/>
        <dsp:cNvSpPr/>
      </dsp:nvSpPr>
      <dsp:spPr>
        <a:xfrm>
          <a:off x="2529" y="584617"/>
          <a:ext cx="2538099" cy="1015239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Extracted data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29" y="584617"/>
        <a:ext cx="2284289" cy="1015239"/>
      </dsp:txXfrm>
    </dsp:sp>
    <dsp:sp modelId="{EDD24199-5797-41AF-A616-5BDEA7F890BA}">
      <dsp:nvSpPr>
        <dsp:cNvPr id="0" name=""/>
        <dsp:cNvSpPr/>
      </dsp:nvSpPr>
      <dsp:spPr>
        <a:xfrm>
          <a:off x="2033009" y="584617"/>
          <a:ext cx="2538099" cy="1015239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Initial codes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40629" y="584617"/>
        <a:ext cx="1522860" cy="1015239"/>
      </dsp:txXfrm>
    </dsp:sp>
    <dsp:sp modelId="{BDFFF3D0-C5B5-4EAB-8D79-308662BA20FC}">
      <dsp:nvSpPr>
        <dsp:cNvPr id="0" name=""/>
        <dsp:cNvSpPr/>
      </dsp:nvSpPr>
      <dsp:spPr>
        <a:xfrm>
          <a:off x="4063488" y="584617"/>
          <a:ext cx="2538099" cy="1015239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Themes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71108" y="584617"/>
        <a:ext cx="1522860" cy="1015239"/>
      </dsp:txXfrm>
    </dsp:sp>
    <dsp:sp modelId="{1CE562B6-BF9D-433B-B7EB-945CF75E7860}">
      <dsp:nvSpPr>
        <dsp:cNvPr id="0" name=""/>
        <dsp:cNvSpPr/>
      </dsp:nvSpPr>
      <dsp:spPr>
        <a:xfrm>
          <a:off x="6093968" y="584617"/>
          <a:ext cx="2538099" cy="1015239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48006" rIns="24003" bIns="4800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Mapped barriers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601588" y="584617"/>
        <a:ext cx="1522860" cy="10152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3592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Methodology poster (A1-style landscape, 33.1 x 23.4 in) built to the three-column template. Replace "Student name" and "Student ID" before submission. References: Harvard (Cite Them Right).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9C35765B-151E-2F53-60BE-DD543E3F5F36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491" y="1379863"/>
            <a:ext cx="8879121" cy="383759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3D1A2-89EA-C672-D988-CDA4B913C408}"/>
              </a:ext>
            </a:extLst>
          </p:cNvPr>
          <p:cNvSpPr txBox="1"/>
          <p:nvPr/>
        </p:nvSpPr>
        <p:spPr>
          <a:xfrm>
            <a:off x="879894" y="9348596"/>
            <a:ext cx="26621117" cy="5229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4800" b="1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Student name</a:t>
            </a:r>
            <a:r>
              <a:rPr lang="nl-NL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: Oya Dogu</a:t>
            </a:r>
            <a:endParaRPr lang="en-GB" sz="4800" dirty="0">
              <a:effectLst/>
              <a:latin typeface="+mn-lt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4800" b="1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Student ID</a:t>
            </a:r>
            <a:r>
              <a:rPr lang="nl-NL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: 2323236</a:t>
            </a:r>
            <a:endParaRPr lang="en-GB" sz="4800" dirty="0">
              <a:effectLst/>
              <a:latin typeface="+mn-lt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 </a:t>
            </a:r>
            <a:endParaRPr lang="en-GB" sz="4800" dirty="0">
              <a:effectLst/>
              <a:latin typeface="+mn-lt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4800" b="1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Module name</a:t>
            </a:r>
            <a:r>
              <a:rPr lang="nl-NL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: Independent Project </a:t>
            </a:r>
            <a:endParaRPr lang="en-GB" sz="4800" dirty="0">
              <a:effectLst/>
              <a:latin typeface="+mn-lt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en-US" sz="4800" b="1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Module code</a:t>
            </a:r>
            <a:r>
              <a:rPr lang="en-US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: </a:t>
            </a:r>
            <a:r>
              <a:rPr lang="nl-NL" sz="4800" dirty="0">
                <a:ea typeface="Century Schoolbook" panose="02040604050505020304" pitchFamily="18" charset="0"/>
                <a:cs typeface="Times New Roman" panose="02020603050405020304" pitchFamily="18" charset="0"/>
              </a:rPr>
              <a:t>BMHP6020_LON</a:t>
            </a:r>
            <a:endParaRPr lang="en-GB" sz="4800" dirty="0">
              <a:effectLst/>
              <a:latin typeface="+mn-lt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0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en-US" sz="4800" b="1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Supervisor’s name</a:t>
            </a:r>
            <a:r>
              <a:rPr lang="en-US" sz="4800" dirty="0">
                <a:effectLst/>
                <a:latin typeface="+mn-lt"/>
                <a:ea typeface="Century Schoolbook" panose="02040604050505020304" pitchFamily="18" charset="0"/>
                <a:cs typeface="Times New Roman" panose="02020603050405020304" pitchFamily="18" charset="0"/>
              </a:rPr>
              <a:t>: Jolly Nwankwo</a:t>
            </a:r>
            <a:endParaRPr lang="en-GB" sz="48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923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eft caption cell"/>
          <p:cNvSpPr/>
          <p:nvPr/>
        </p:nvSpPr>
        <p:spPr>
          <a:xfrm>
            <a:off x="457200" y="433388"/>
            <a:ext cx="9235440" cy="477975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Methodology cell"/>
          <p:cNvSpPr/>
          <p:nvPr/>
        </p:nvSpPr>
        <p:spPr>
          <a:xfrm>
            <a:off x="457200" y="5433475"/>
            <a:ext cx="9235440" cy="1534707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itle and aim cell"/>
          <p:cNvSpPr/>
          <p:nvPr/>
        </p:nvSpPr>
        <p:spPr>
          <a:xfrm>
            <a:off x="10415016" y="365760"/>
            <a:ext cx="9326880" cy="5301484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Data collection cell"/>
          <p:cNvSpPr/>
          <p:nvPr/>
        </p:nvSpPr>
        <p:spPr>
          <a:xfrm>
            <a:off x="10360730" y="6004560"/>
            <a:ext cx="9381166" cy="1477599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ight framework cell"/>
          <p:cNvSpPr/>
          <p:nvPr/>
        </p:nvSpPr>
        <p:spPr>
          <a:xfrm>
            <a:off x="20482560" y="365760"/>
            <a:ext cx="9326880" cy="489204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Analysis and ethics cell"/>
          <p:cNvSpPr/>
          <p:nvPr/>
        </p:nvSpPr>
        <p:spPr>
          <a:xfrm>
            <a:off x="20482560" y="5486400"/>
            <a:ext cx="9326880" cy="1529415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84092" y="5802410"/>
            <a:ext cx="8686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40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Methodology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3"/>
          <p:cNvSpPr txBox="1"/>
          <p:nvPr/>
        </p:nvSpPr>
        <p:spPr>
          <a:xfrm>
            <a:off x="684092" y="7101048"/>
            <a:ext cx="8686800" cy="4389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A qualitative secondary study using a scoping review; no participants recruited and no primary data collected.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Scoping reviews map the extent, range and nature of evidence on a broad topic, whereas systematic reviews address narrower questions (Munn et al., 2022).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design has been applied to barriers affecting UK adults (Briazu et al., 2024), supporting its suitability here.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Knowing the health benefits is not enough: self-efficacy is key to starting and maintaining health behaviours (Warner and Schwarzer, 2024).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65C8B81E-7CE2-4C42-9158-10BAE7CF9ABC}"/>
              </a:ext>
            </a:extLst>
          </p:cNvPr>
          <p:cNvGrpSpPr/>
          <p:nvPr/>
        </p:nvGrpSpPr>
        <p:grpSpPr>
          <a:xfrm>
            <a:off x="694373" y="12044768"/>
            <a:ext cx="8731100" cy="2085653"/>
            <a:chOff x="731520" y="14466476"/>
            <a:chExt cx="8731100" cy="2085653"/>
          </a:xfrm>
        </p:grpSpPr>
        <p:sp>
          <p:nvSpPr>
            <p:cNvPr id="19" name="Text 16"/>
            <p:cNvSpPr txBox="1"/>
            <p:nvPr/>
          </p:nvSpPr>
          <p:spPr>
            <a:xfrm>
              <a:off x="775820" y="14466476"/>
              <a:ext cx="868680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3200" b="1" dirty="0">
                  <a:solidFill>
                    <a:srgbClr val="1F6F78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Resources</a:t>
              </a:r>
              <a:endParaRPr lang="en-US" sz="3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 17"/>
            <p:cNvSpPr txBox="1"/>
            <p:nvPr/>
          </p:nvSpPr>
          <p:spPr>
            <a:xfrm>
              <a:off x="731520" y="15180529"/>
              <a:ext cx="8686800" cy="1371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University library databases and journal access; Microsoft Word and Harvard Cite Them Right tools; time for systematic searching, critical reading, theming and writing.</a:t>
              </a:r>
              <a:endParaRPr lang="en-US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3" name="Text 20"/>
          <p:cNvSpPr txBox="1"/>
          <p:nvPr/>
        </p:nvSpPr>
        <p:spPr>
          <a:xfrm>
            <a:off x="10844784" y="548640"/>
            <a:ext cx="862279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Exploring Psychological Barriers to Behaviour Change among Adults in the UK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1"/>
          <p:cNvSpPr txBox="1"/>
          <p:nvPr/>
        </p:nvSpPr>
        <p:spPr>
          <a:xfrm>
            <a:off x="10844784" y="2560320"/>
            <a:ext cx="8622792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BSc (Hons) Health and Social Care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Independent Project (BMHP6020_LON)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  |  Student ID</a:t>
            </a:r>
            <a:endParaRPr lang="en-US" sz="1700" dirty="0"/>
          </a:p>
        </p:txBody>
      </p:sp>
      <p:sp>
        <p:nvSpPr>
          <p:cNvPr id="25" name="Text 22"/>
          <p:cNvSpPr txBox="1"/>
          <p:nvPr/>
        </p:nvSpPr>
        <p:spPr>
          <a:xfrm>
            <a:off x="10844784" y="3611880"/>
            <a:ext cx="862279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Aim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3"/>
          <p:cNvSpPr txBox="1"/>
          <p:nvPr/>
        </p:nvSpPr>
        <p:spPr>
          <a:xfrm>
            <a:off x="10844784" y="4206240"/>
            <a:ext cx="8622792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To investigate the psychological barriers that may hinder UK adults from initiating, maintaining or sustaining behaviour change.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9" name="Diagram 88">
            <a:extLst>
              <a:ext uri="{FF2B5EF4-FFF2-40B4-BE49-F238E27FC236}">
                <a16:creationId xmlns:a16="http://schemas.microsoft.com/office/drawing/2014/main" id="{EC77D3E0-D853-494D-BDF1-63D897EF3A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0222546"/>
              </p:ext>
            </p:extLst>
          </p:nvPr>
        </p:nvGraphicFramePr>
        <p:xfrm>
          <a:off x="10387873" y="6082819"/>
          <a:ext cx="9326880" cy="948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" name="Text 26"/>
          <p:cNvSpPr txBox="1"/>
          <p:nvPr/>
        </p:nvSpPr>
        <p:spPr>
          <a:xfrm>
            <a:off x="10661904" y="7177117"/>
            <a:ext cx="862279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Data collection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58451722-9ED0-4449-A9F9-5A91A72B42F0}"/>
              </a:ext>
            </a:extLst>
          </p:cNvPr>
          <p:cNvGrpSpPr/>
          <p:nvPr/>
        </p:nvGrpSpPr>
        <p:grpSpPr>
          <a:xfrm>
            <a:off x="10844784" y="7727770"/>
            <a:ext cx="8622792" cy="3154680"/>
            <a:chOff x="10844784" y="8183880"/>
            <a:chExt cx="8622792" cy="3154680"/>
          </a:xfrm>
        </p:grpSpPr>
        <p:sp>
          <p:nvSpPr>
            <p:cNvPr id="30" name="Text 27"/>
            <p:cNvSpPr txBox="1"/>
            <p:nvPr/>
          </p:nvSpPr>
          <p:spPr>
            <a:xfrm>
              <a:off x="10844784" y="8183880"/>
              <a:ext cx="8622792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2800" b="1" dirty="0">
                  <a:solidFill>
                    <a:srgbClr val="1F6F78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Search strategy</a:t>
              </a:r>
              <a:endParaRPr lang="en-US" sz="28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Text 28"/>
            <p:cNvSpPr txBox="1"/>
            <p:nvPr/>
          </p:nvSpPr>
          <p:spPr>
            <a:xfrm>
              <a:off x="10844784" y="8686800"/>
              <a:ext cx="8622792" cy="2651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279400" indent="-279400">
                <a:spcAft>
                  <a:spcPts val="500"/>
                </a:spcAft>
                <a:buSzPct val="100000"/>
                <a:buChar char="•"/>
              </a:pPr>
              <a:r>
                <a:rPr lang="en-US" sz="2400" b="1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Databases: 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5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ProQuest Central, PubMed, Google Scholar and University Library databases.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500"/>
                </a:spcAft>
                <a:buSzPct val="100000"/>
                <a:buChar char="•"/>
              </a:pPr>
              <a:r>
                <a:rPr lang="en-US" sz="2400" b="1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Limits: 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5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peer-reviewed, English-language articles published 2016–2026.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5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Key terms are combined with Boolean operators and refined iteratively; searches are recorded in full for reproducible reporting (Page et al., 2021).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CD59376D-6A53-4687-85E3-6EEF834E1A67}"/>
              </a:ext>
            </a:extLst>
          </p:cNvPr>
          <p:cNvGrpSpPr/>
          <p:nvPr/>
        </p:nvGrpSpPr>
        <p:grpSpPr>
          <a:xfrm>
            <a:off x="10639044" y="13685709"/>
            <a:ext cx="8645652" cy="2434137"/>
            <a:chOff x="10821924" y="13171504"/>
            <a:chExt cx="8645652" cy="2434137"/>
          </a:xfrm>
        </p:grpSpPr>
        <p:sp>
          <p:nvSpPr>
            <p:cNvPr id="34" name="Text 31"/>
            <p:cNvSpPr txBox="1"/>
            <p:nvPr/>
          </p:nvSpPr>
          <p:spPr>
            <a:xfrm>
              <a:off x="10821924" y="13171504"/>
              <a:ext cx="8622792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3200" b="1" dirty="0">
                  <a:solidFill>
                    <a:srgbClr val="1F6F78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Screening and extraction</a:t>
              </a:r>
              <a:endParaRPr lang="en-US" sz="3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5" name="Text 32"/>
            <p:cNvSpPr txBox="1"/>
            <p:nvPr/>
          </p:nvSpPr>
          <p:spPr>
            <a:xfrm>
              <a:off x="10844784" y="13816135"/>
              <a:ext cx="8622792" cy="1789506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330200" indent="-330200">
                <a:spcAft>
                  <a:spcPts val="900"/>
                </a:spcAft>
                <a:buSzPct val="100000"/>
                <a:buChar char="•"/>
              </a:pPr>
              <a:r>
                <a:rPr lang="en-US" sz="15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Two-stage screening will progressively narrow the evidence: titles and abstracts first, then full texts against the eligibility criteria.</a:t>
              </a:r>
            </a:p>
            <a:p>
              <a:pPr marL="330200" indent="-330200">
                <a:spcAft>
                  <a:spcPts val="900"/>
                </a:spcAft>
                <a:buSzPct val="100000"/>
                <a:buChar char="•"/>
              </a:pPr>
              <a:r>
                <a:rPr lang="en-US" sz="15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Study characteristics, psychological barriers and key findings will be extracted into a structured chart.</a:t>
              </a:r>
            </a:p>
            <a:p>
              <a:pPr marL="330200" indent="-330200">
                <a:spcAft>
                  <a:spcPts val="900"/>
                </a:spcAft>
                <a:buSzPct val="100000"/>
                <a:buChar char="•"/>
              </a:pPr>
              <a:r>
                <a:rPr lang="en-US" sz="15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Selection decisions will be reported in an adapted PRISMA 2020 flow diagram, with reasons for full-text exclusion recorded (Page et al., 2021).</a:t>
              </a:r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857F8F30-E31A-4062-8652-3F51A2A13058}"/>
              </a:ext>
            </a:extLst>
          </p:cNvPr>
          <p:cNvGrpSpPr/>
          <p:nvPr/>
        </p:nvGrpSpPr>
        <p:grpSpPr>
          <a:xfrm>
            <a:off x="20848320" y="2173138"/>
            <a:ext cx="8622792" cy="2971800"/>
            <a:chOff x="10844784" y="15270480"/>
            <a:chExt cx="8622792" cy="2971800"/>
          </a:xfrm>
        </p:grpSpPr>
        <p:sp>
          <p:nvSpPr>
            <p:cNvPr id="37" name="INCLUSION header"/>
            <p:cNvSpPr/>
            <p:nvPr/>
          </p:nvSpPr>
          <p:spPr>
            <a:xfrm>
              <a:off x="10844784" y="15270480"/>
              <a:ext cx="4197096" cy="457200"/>
            </a:xfrm>
            <a:prstGeom prst="rect">
              <a:avLst/>
            </a:prstGeom>
            <a:solidFill>
              <a:srgbClr val="1F6F78"/>
            </a:solidFill>
            <a:ln w="12700">
              <a:solidFill>
                <a:srgbClr val="1F6F78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INCLUSION body"/>
            <p:cNvSpPr/>
            <p:nvPr/>
          </p:nvSpPr>
          <p:spPr>
            <a:xfrm>
              <a:off x="10844784" y="15727680"/>
              <a:ext cx="4197096" cy="2514600"/>
            </a:xfrm>
            <a:prstGeom prst="rect">
              <a:avLst/>
            </a:prstGeom>
            <a:solidFill>
              <a:srgbClr val="FFFFFF"/>
            </a:solidFill>
            <a:ln w="19050">
              <a:solidFill>
                <a:srgbClr val="1F6F78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EXCLUSION header"/>
            <p:cNvSpPr/>
            <p:nvPr/>
          </p:nvSpPr>
          <p:spPr>
            <a:xfrm>
              <a:off x="15270480" y="15270480"/>
              <a:ext cx="4197096" cy="457200"/>
            </a:xfrm>
            <a:prstGeom prst="rect">
              <a:avLst/>
            </a:prstGeom>
            <a:solidFill>
              <a:srgbClr val="B3541A"/>
            </a:solidFill>
            <a:ln w="12700">
              <a:solidFill>
                <a:srgbClr val="B3541A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EXCLUSION body"/>
            <p:cNvSpPr/>
            <p:nvPr/>
          </p:nvSpPr>
          <p:spPr>
            <a:xfrm>
              <a:off x="15270480" y="15727680"/>
              <a:ext cx="4197096" cy="2514600"/>
            </a:xfrm>
            <a:prstGeom prst="rect">
              <a:avLst/>
            </a:prstGeom>
            <a:solidFill>
              <a:srgbClr val="FFFFFF"/>
            </a:solidFill>
            <a:ln w="19050">
              <a:solidFill>
                <a:srgbClr val="B3541A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46EC7B2-D4F5-4E71-824A-0C8C7DDDEFA2}"/>
              </a:ext>
            </a:extLst>
          </p:cNvPr>
          <p:cNvGrpSpPr/>
          <p:nvPr/>
        </p:nvGrpSpPr>
        <p:grpSpPr>
          <a:xfrm>
            <a:off x="20956524" y="984270"/>
            <a:ext cx="8622792" cy="4118672"/>
            <a:chOff x="10844784" y="14767560"/>
            <a:chExt cx="8622792" cy="3429000"/>
          </a:xfrm>
        </p:grpSpPr>
        <p:sp>
          <p:nvSpPr>
            <p:cNvPr id="36" name="Text 33"/>
            <p:cNvSpPr txBox="1"/>
            <p:nvPr/>
          </p:nvSpPr>
          <p:spPr>
            <a:xfrm>
              <a:off x="10844784" y="14767560"/>
              <a:ext cx="8622792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3200" b="1" dirty="0">
                  <a:solidFill>
                    <a:srgbClr val="1F6F78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Eligibility criteria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8" name="Text 35"/>
            <p:cNvSpPr txBox="1"/>
            <p:nvPr/>
          </p:nvSpPr>
          <p:spPr>
            <a:xfrm>
              <a:off x="10844784" y="15270480"/>
              <a:ext cx="4197096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800" b="1" dirty="0">
                  <a:solidFill>
                    <a:srgbClr val="FFFFFF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INCLUSION</a:t>
              </a:r>
              <a:endParaRPr lang="en-US" sz="1800" dirty="0"/>
            </a:p>
          </p:txBody>
        </p:sp>
        <p:sp>
          <p:nvSpPr>
            <p:cNvPr id="40" name="Text 37"/>
            <p:cNvSpPr txBox="1"/>
            <p:nvPr/>
          </p:nvSpPr>
          <p:spPr>
            <a:xfrm>
              <a:off x="10954512" y="15819120"/>
              <a:ext cx="3977640" cy="23774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0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Empirical or review studies in peer-reviewed journals</a:t>
              </a:r>
              <a:endParaRPr 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0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Adults aged 18 and over</a:t>
              </a:r>
              <a:endParaRPr 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0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Psychological factors as barriers</a:t>
              </a:r>
              <a:endParaRPr 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0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Primary focus on UK settings</a:t>
              </a:r>
              <a:endParaRPr lang="en-US" sz="2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2" name="Text 39"/>
            <p:cNvSpPr txBox="1"/>
            <p:nvPr/>
          </p:nvSpPr>
          <p:spPr>
            <a:xfrm>
              <a:off x="15270480" y="15270480"/>
              <a:ext cx="4197096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800" b="1" dirty="0">
                  <a:solidFill>
                    <a:srgbClr val="FFFFFF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EXCLUSION</a:t>
              </a:r>
              <a:endParaRPr lang="en-US" sz="1800" dirty="0"/>
            </a:p>
          </p:txBody>
        </p:sp>
        <p:sp>
          <p:nvSpPr>
            <p:cNvPr id="44" name="Text 41"/>
            <p:cNvSpPr txBox="1"/>
            <p:nvPr/>
          </p:nvSpPr>
          <p:spPr>
            <a:xfrm>
              <a:off x="15380208" y="15819120"/>
              <a:ext cx="3977640" cy="23774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Samples mixing children and adolescents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Non-peer-reviewed sources and opinion pieces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pPr marL="279400" indent="-279400">
                <a:spcAft>
                  <a:spcPts val="400"/>
                </a:spcAft>
                <a:buSzPct val="10000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Arial" pitchFamily="34" charset="-122"/>
                  <a:cs typeface="Times New Roman" panose="02020603050405020304" pitchFamily="18" charset="0"/>
                </a:rPr>
                <a:t>Only structural or physical barriers</a:t>
              </a:r>
              <a:endParaRPr lang="en-US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5" name="Text 42"/>
          <p:cNvSpPr txBox="1"/>
          <p:nvPr/>
        </p:nvSpPr>
        <p:spPr>
          <a:xfrm>
            <a:off x="10914396" y="16232110"/>
            <a:ext cx="8778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Screening framework (adapted PRISMA 2020)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Text 50"/>
          <p:cNvSpPr txBox="1"/>
          <p:nvPr/>
        </p:nvSpPr>
        <p:spPr>
          <a:xfrm>
            <a:off x="25146000" y="1188720"/>
            <a:ext cx="18745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Eligibility</a:t>
            </a:r>
            <a:endParaRPr lang="en-US" sz="1700" dirty="0"/>
          </a:p>
        </p:txBody>
      </p:sp>
      <p:sp>
        <p:nvSpPr>
          <p:cNvPr id="59" name="Text 56"/>
          <p:cNvSpPr txBox="1"/>
          <p:nvPr/>
        </p:nvSpPr>
        <p:spPr>
          <a:xfrm>
            <a:off x="20665440" y="5801352"/>
            <a:ext cx="8778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Data analysis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Text 57"/>
          <p:cNvSpPr txBox="1"/>
          <p:nvPr/>
        </p:nvSpPr>
        <p:spPr>
          <a:xfrm>
            <a:off x="20848320" y="6551086"/>
            <a:ext cx="8778240" cy="3786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Extracted data will be thematically coded to identify patterns across studies, mapped transparently to the six barriers.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Because thematic analysis varies philosophically and procedurally, the chosen approach will be stated explicitly and applied reflexively (Braun and Clarke, 2021).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Patterns will be examined across the six factors and the stages of initiating, maintaining and sustaining change.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900"/>
              </a:spcAft>
              <a:buSzPct val="10000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Findings will be interpreted for health and social care practice, supporting person-</a:t>
            </a:r>
            <a:r>
              <a:rPr lang="en-US" sz="2400" dirty="0" err="1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centred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 approaches.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9" name="Text 66"/>
          <p:cNvSpPr txBox="1"/>
          <p:nvPr/>
        </p:nvSpPr>
        <p:spPr>
          <a:xfrm>
            <a:off x="20756880" y="11983802"/>
            <a:ext cx="8778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dirty="0">
                <a:solidFill>
                  <a:srgbClr val="44546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Ethical considerations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Text 67"/>
          <p:cNvSpPr txBox="1"/>
          <p:nvPr/>
        </p:nvSpPr>
        <p:spPr>
          <a:xfrm>
            <a:off x="20654772" y="13040174"/>
            <a:ext cx="877824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Only published, peer-reviewed sources are used: no participants, so no recruitment, consent or confidentiality risks.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Sources will be cited accurately (Harvard, Cite Them Right) and decisions recorded transparently (Page et al., 2021).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Sensitive topics such as stress and self-perception will be reported respectfully, without blaming individuals.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" name="Text 68"/>
          <p:cNvSpPr txBox="1"/>
          <p:nvPr/>
        </p:nvSpPr>
        <p:spPr>
          <a:xfrm>
            <a:off x="20848319" y="16766173"/>
            <a:ext cx="8778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200" b="1" dirty="0">
                <a:solidFill>
                  <a:srgbClr val="1F6F78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Limitations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Text 69"/>
          <p:cNvSpPr txBox="1"/>
          <p:nvPr/>
        </p:nvSpPr>
        <p:spPr>
          <a:xfrm>
            <a:off x="20901876" y="17860899"/>
            <a:ext cx="877824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Rigour: pre-defined criteria, a focused question, supervisory guidance and reflexive note-keeping (Braun and Clarke, 2021).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Limitation: a broad literature overlapping with social and environmental factors, managed through the exclusion criteria.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7" name="Text 18">
            <a:extLst>
              <a:ext uri="{FF2B5EF4-FFF2-40B4-BE49-F238E27FC236}">
                <a16:creationId xmlns:a16="http://schemas.microsoft.com/office/drawing/2014/main" id="{157C33E6-521F-46C2-BB34-398EB3611DA0}"/>
              </a:ext>
            </a:extLst>
          </p:cNvPr>
          <p:cNvSpPr txBox="1"/>
          <p:nvPr/>
        </p:nvSpPr>
        <p:spPr>
          <a:xfrm>
            <a:off x="684092" y="6464153"/>
            <a:ext cx="8686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3600" b="1" dirty="0">
                <a:solidFill>
                  <a:srgbClr val="1F6F78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Design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8" name="Diagram 77">
            <a:extLst>
              <a:ext uri="{FF2B5EF4-FFF2-40B4-BE49-F238E27FC236}">
                <a16:creationId xmlns:a16="http://schemas.microsoft.com/office/drawing/2014/main" id="{5409DC00-9C5E-42D5-A5E3-8278C0CA4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855217"/>
              </p:ext>
            </p:extLst>
          </p:nvPr>
        </p:nvGraphicFramePr>
        <p:xfrm>
          <a:off x="7950909" y="16483570"/>
          <a:ext cx="13796154" cy="3383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0" name="Diagram 79">
            <a:extLst>
              <a:ext uri="{FF2B5EF4-FFF2-40B4-BE49-F238E27FC236}">
                <a16:creationId xmlns:a16="http://schemas.microsoft.com/office/drawing/2014/main" id="{43791C77-85C1-4DA9-96FE-821B764EE9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0630583"/>
              </p:ext>
            </p:extLst>
          </p:nvPr>
        </p:nvGraphicFramePr>
        <p:xfrm>
          <a:off x="20920141" y="9865688"/>
          <a:ext cx="8634597" cy="2184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82" name="Rectangle 81">
            <a:extLst>
              <a:ext uri="{FF2B5EF4-FFF2-40B4-BE49-F238E27FC236}">
                <a16:creationId xmlns:a16="http://schemas.microsoft.com/office/drawing/2014/main" id="{4D61208A-4DC9-481D-9FE4-EB0BAB624E28}"/>
              </a:ext>
            </a:extLst>
          </p:cNvPr>
          <p:cNvSpPr/>
          <p:nvPr/>
        </p:nvSpPr>
        <p:spPr>
          <a:xfrm>
            <a:off x="10872216" y="20154021"/>
            <a:ext cx="3831336" cy="3977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Source: Page et al., 2021).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A89A3124-51BB-4898-BAC0-0E0A1188057C}"/>
              </a:ext>
            </a:extLst>
          </p:cNvPr>
          <p:cNvGrpSpPr/>
          <p:nvPr/>
        </p:nvGrpSpPr>
        <p:grpSpPr>
          <a:xfrm>
            <a:off x="10639044" y="11902754"/>
            <a:ext cx="8961120" cy="1166994"/>
            <a:chOff x="10675620" y="11707446"/>
            <a:chExt cx="8961120" cy="1283693"/>
          </a:xfrm>
        </p:grpSpPr>
        <p:sp>
          <p:nvSpPr>
            <p:cNvPr id="84" name="Boolean panel">
              <a:extLst>
                <a:ext uri="{FF2B5EF4-FFF2-40B4-BE49-F238E27FC236}">
                  <a16:creationId xmlns:a16="http://schemas.microsoft.com/office/drawing/2014/main" id="{6CEFCC4E-E4A1-463F-87B7-2E834DB1B146}"/>
                </a:ext>
              </a:extLst>
            </p:cNvPr>
            <p:cNvSpPr/>
            <p:nvPr/>
          </p:nvSpPr>
          <p:spPr>
            <a:xfrm>
              <a:off x="10675620" y="11710979"/>
              <a:ext cx="8961120" cy="1280160"/>
            </a:xfrm>
            <a:prstGeom prst="roundRect">
              <a:avLst>
                <a:gd name="adj" fmla="val 7143"/>
              </a:avLst>
            </a:prstGeom>
            <a:solidFill>
              <a:schemeClr val="accent1">
                <a:lumMod val="40000"/>
                <a:lumOff val="60000"/>
              </a:schemeClr>
            </a:solidFill>
            <a:ln w="12700">
              <a:solidFill>
                <a:schemeClr val="bg2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Boolean string">
              <a:extLst>
                <a:ext uri="{FF2B5EF4-FFF2-40B4-BE49-F238E27FC236}">
                  <a16:creationId xmlns:a16="http://schemas.microsoft.com/office/drawing/2014/main" id="{8DC65B1A-34DB-4B3D-BB03-66CBE9428B38}"/>
                </a:ext>
              </a:extLst>
            </p:cNvPr>
            <p:cNvSpPr txBox="1"/>
            <p:nvPr/>
          </p:nvSpPr>
          <p:spPr>
            <a:xfrm>
              <a:off x="11100816" y="11707446"/>
              <a:ext cx="8265357" cy="12801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2400" b="1" dirty="0">
                  <a:solidFill>
                    <a:schemeClr val="tx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Boolean string: </a:t>
              </a:r>
              <a:r>
                <a:rPr lang="en-US" sz="2400" dirty="0">
                  <a:solidFill>
                    <a:schemeClr val="tx2">
                      <a:lumMod val="50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(“psychological barriers” OR “self-efficacy” OR “fear of failure” OR “motivation” OR “self-control”) AND “behaviour change” AND “adults” AND “UK”</a:t>
              </a:r>
            </a:p>
          </p:txBody>
        </p:sp>
      </p:grpSp>
      <p:pic>
        <p:nvPicPr>
          <p:cNvPr id="1028" name="Picture 4" descr="PSYCHOLOGICAL BARRIERS TO COMMUNICATION: RECOGNIZING AND REBUILDING HUMAN  CONNECTIONS">
            <a:extLst>
              <a:ext uri="{FF2B5EF4-FFF2-40B4-BE49-F238E27FC236}">
                <a16:creationId xmlns:a16="http://schemas.microsoft.com/office/drawing/2014/main" id="{A446F372-33AA-4FDE-A8CB-BA502057D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036" y="607837"/>
            <a:ext cx="7721170" cy="435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1" name="Group 90">
            <a:extLst>
              <a:ext uri="{FF2B5EF4-FFF2-40B4-BE49-F238E27FC236}">
                <a16:creationId xmlns:a16="http://schemas.microsoft.com/office/drawing/2014/main" id="{7B7A5931-EDA7-400A-8218-FD750EEC5766}"/>
              </a:ext>
            </a:extLst>
          </p:cNvPr>
          <p:cNvGrpSpPr/>
          <p:nvPr/>
        </p:nvGrpSpPr>
        <p:grpSpPr>
          <a:xfrm>
            <a:off x="628967" y="14467036"/>
            <a:ext cx="8686800" cy="5635254"/>
            <a:chOff x="731520" y="14767560"/>
            <a:chExt cx="8686800" cy="3474720"/>
          </a:xfrm>
        </p:grpSpPr>
        <p:sp>
          <p:nvSpPr>
            <p:cNvPr id="92" name="Text 18">
              <a:extLst>
                <a:ext uri="{FF2B5EF4-FFF2-40B4-BE49-F238E27FC236}">
                  <a16:creationId xmlns:a16="http://schemas.microsoft.com/office/drawing/2014/main" id="{0386A2BB-C5C3-4368-AD18-1CF1A9890BF2}"/>
                </a:ext>
              </a:extLst>
            </p:cNvPr>
            <p:cNvSpPr txBox="1"/>
            <p:nvPr/>
          </p:nvSpPr>
          <p:spPr>
            <a:xfrm>
              <a:off x="731520" y="14767560"/>
              <a:ext cx="868680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marL="0" indent="0">
                <a:buNone/>
              </a:pPr>
              <a:r>
                <a:rPr lang="en-US" sz="24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Timeline (10 weeks)</a:t>
              </a:r>
              <a:endParaRPr lang="en-US" sz="2400" dirty="0"/>
            </a:p>
          </p:txBody>
        </p:sp>
        <p:sp>
          <p:nvSpPr>
            <p:cNvPr id="93" name="Text 19">
              <a:extLst>
                <a:ext uri="{FF2B5EF4-FFF2-40B4-BE49-F238E27FC236}">
                  <a16:creationId xmlns:a16="http://schemas.microsoft.com/office/drawing/2014/main" id="{77F522EF-7460-4B7E-814D-13AFC911FB8E}"/>
                </a:ext>
              </a:extLst>
            </p:cNvPr>
            <p:cNvSpPr txBox="1"/>
            <p:nvPr/>
          </p:nvSpPr>
          <p:spPr>
            <a:xfrm>
              <a:off x="731520" y="15316200"/>
              <a:ext cx="8686800" cy="29260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8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Weeks 1–2: </a:t>
              </a:r>
              <a:r>
                <a:rPr lang="en-US" sz="1800" dirty="0">
                  <a:solidFill>
                    <a:srgbClr val="00000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Refine search; run database searches</a:t>
              </a:r>
              <a:endParaRPr lang="en-US" sz="1800" dirty="0"/>
            </a:p>
          </p:txBody>
        </p:sp>
        <p:sp>
          <p:nvSpPr>
            <p:cNvPr id="94" name="Gantt track 1">
              <a:extLst>
                <a:ext uri="{FF2B5EF4-FFF2-40B4-BE49-F238E27FC236}">
                  <a16:creationId xmlns:a16="http://schemas.microsoft.com/office/drawing/2014/main" id="{A6DA674A-508A-4F60-ADB2-FD67A0D82C43}"/>
                </a:ext>
              </a:extLst>
            </p:cNvPr>
            <p:cNvSpPr/>
            <p:nvPr/>
          </p:nvSpPr>
          <p:spPr>
            <a:xfrm>
              <a:off x="731520" y="15627096"/>
              <a:ext cx="8686800" cy="201168"/>
            </a:xfrm>
            <a:prstGeom prst="roundRect">
              <a:avLst>
                <a:gd name="adj" fmla="val 45455"/>
              </a:avLst>
            </a:prstGeom>
            <a:solidFill>
              <a:srgbClr val="E9EEF1"/>
            </a:solidFill>
            <a:ln w="12700">
              <a:solidFill>
                <a:srgbClr val="E9EEF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Gantt bar 1">
              <a:extLst>
                <a:ext uri="{FF2B5EF4-FFF2-40B4-BE49-F238E27FC236}">
                  <a16:creationId xmlns:a16="http://schemas.microsoft.com/office/drawing/2014/main" id="{C6950C70-958A-4BCD-80F6-188CF447E071}"/>
                </a:ext>
              </a:extLst>
            </p:cNvPr>
            <p:cNvSpPr/>
            <p:nvPr/>
          </p:nvSpPr>
          <p:spPr>
            <a:xfrm>
              <a:off x="731520" y="15627096"/>
              <a:ext cx="1737360" cy="201168"/>
            </a:xfrm>
            <a:prstGeom prst="roundRect">
              <a:avLst>
                <a:gd name="adj" fmla="val 45455"/>
              </a:avLst>
            </a:prstGeom>
            <a:solidFill>
              <a:srgbClr val="E07B2E"/>
            </a:solidFill>
            <a:ln w="12700">
              <a:solidFill>
                <a:srgbClr val="E07B2E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Text 22">
              <a:extLst>
                <a:ext uri="{FF2B5EF4-FFF2-40B4-BE49-F238E27FC236}">
                  <a16:creationId xmlns:a16="http://schemas.microsoft.com/office/drawing/2014/main" id="{4506657D-CAF5-48BA-A907-F5933D8111C2}"/>
                </a:ext>
              </a:extLst>
            </p:cNvPr>
            <p:cNvSpPr txBox="1"/>
            <p:nvPr/>
          </p:nvSpPr>
          <p:spPr>
            <a:xfrm>
              <a:off x="731520" y="15919704"/>
              <a:ext cx="8686800" cy="29260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8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Weeks 3–5: </a:t>
              </a:r>
              <a:r>
                <a:rPr lang="en-US" sz="1800" dirty="0">
                  <a:solidFill>
                    <a:srgbClr val="00000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Screening, eligibility, data extraction</a:t>
              </a:r>
              <a:endParaRPr lang="en-US" sz="1800" dirty="0"/>
            </a:p>
          </p:txBody>
        </p:sp>
        <p:sp>
          <p:nvSpPr>
            <p:cNvPr id="97" name="Gantt track 2">
              <a:extLst>
                <a:ext uri="{FF2B5EF4-FFF2-40B4-BE49-F238E27FC236}">
                  <a16:creationId xmlns:a16="http://schemas.microsoft.com/office/drawing/2014/main" id="{BADBBC82-3CAB-4969-83F1-2967EF18821D}"/>
                </a:ext>
              </a:extLst>
            </p:cNvPr>
            <p:cNvSpPr/>
            <p:nvPr/>
          </p:nvSpPr>
          <p:spPr>
            <a:xfrm>
              <a:off x="731520" y="16230600"/>
              <a:ext cx="8686800" cy="201168"/>
            </a:xfrm>
            <a:prstGeom prst="roundRect">
              <a:avLst>
                <a:gd name="adj" fmla="val 45455"/>
              </a:avLst>
            </a:prstGeom>
            <a:solidFill>
              <a:srgbClr val="E9EEF1"/>
            </a:solidFill>
            <a:ln w="12700">
              <a:solidFill>
                <a:srgbClr val="E9EEF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Gantt bar 2">
              <a:extLst>
                <a:ext uri="{FF2B5EF4-FFF2-40B4-BE49-F238E27FC236}">
                  <a16:creationId xmlns:a16="http://schemas.microsoft.com/office/drawing/2014/main" id="{40A20D0F-A78A-44E6-931E-D1F7BF5D101A}"/>
                </a:ext>
              </a:extLst>
            </p:cNvPr>
            <p:cNvSpPr/>
            <p:nvPr/>
          </p:nvSpPr>
          <p:spPr>
            <a:xfrm>
              <a:off x="2468880" y="16230600"/>
              <a:ext cx="2606040" cy="201168"/>
            </a:xfrm>
            <a:prstGeom prst="roundRect">
              <a:avLst>
                <a:gd name="adj" fmla="val 45455"/>
              </a:avLst>
            </a:prstGeom>
            <a:solidFill>
              <a:srgbClr val="E07B2E"/>
            </a:solidFill>
            <a:ln w="12700">
              <a:solidFill>
                <a:srgbClr val="E07B2E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Text 25">
              <a:extLst>
                <a:ext uri="{FF2B5EF4-FFF2-40B4-BE49-F238E27FC236}">
                  <a16:creationId xmlns:a16="http://schemas.microsoft.com/office/drawing/2014/main" id="{7967F6CB-3803-4042-A422-589BC188DB52}"/>
                </a:ext>
              </a:extLst>
            </p:cNvPr>
            <p:cNvSpPr txBox="1"/>
            <p:nvPr/>
          </p:nvSpPr>
          <p:spPr>
            <a:xfrm>
              <a:off x="731520" y="16523208"/>
              <a:ext cx="8686800" cy="29260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8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Weeks 6–7: </a:t>
              </a:r>
              <a:r>
                <a:rPr lang="en-US" sz="1800" dirty="0">
                  <a:solidFill>
                    <a:srgbClr val="00000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Thematic analysis and synthesis</a:t>
              </a:r>
              <a:endParaRPr lang="en-US" sz="1800" dirty="0"/>
            </a:p>
          </p:txBody>
        </p:sp>
        <p:sp>
          <p:nvSpPr>
            <p:cNvPr id="100" name="Gantt track 3">
              <a:extLst>
                <a:ext uri="{FF2B5EF4-FFF2-40B4-BE49-F238E27FC236}">
                  <a16:creationId xmlns:a16="http://schemas.microsoft.com/office/drawing/2014/main" id="{792D42DD-8A66-4EC7-8723-AB543D7E6E56}"/>
                </a:ext>
              </a:extLst>
            </p:cNvPr>
            <p:cNvSpPr/>
            <p:nvPr/>
          </p:nvSpPr>
          <p:spPr>
            <a:xfrm>
              <a:off x="731520" y="16834104"/>
              <a:ext cx="8686800" cy="201168"/>
            </a:xfrm>
            <a:prstGeom prst="roundRect">
              <a:avLst>
                <a:gd name="adj" fmla="val 45455"/>
              </a:avLst>
            </a:prstGeom>
            <a:solidFill>
              <a:srgbClr val="E9EEF1"/>
            </a:solidFill>
            <a:ln w="12700">
              <a:solidFill>
                <a:srgbClr val="E9EEF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Gantt bar 3">
              <a:extLst>
                <a:ext uri="{FF2B5EF4-FFF2-40B4-BE49-F238E27FC236}">
                  <a16:creationId xmlns:a16="http://schemas.microsoft.com/office/drawing/2014/main" id="{3BEB0834-3349-4A5F-9A24-971BD7C4612F}"/>
                </a:ext>
              </a:extLst>
            </p:cNvPr>
            <p:cNvSpPr/>
            <p:nvPr/>
          </p:nvSpPr>
          <p:spPr>
            <a:xfrm>
              <a:off x="5074920" y="16834104"/>
              <a:ext cx="1737360" cy="201168"/>
            </a:xfrm>
            <a:prstGeom prst="roundRect">
              <a:avLst>
                <a:gd name="adj" fmla="val 45455"/>
              </a:avLst>
            </a:prstGeom>
            <a:solidFill>
              <a:srgbClr val="E07B2E"/>
            </a:solidFill>
            <a:ln w="12700">
              <a:solidFill>
                <a:srgbClr val="E07B2E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Text 28">
              <a:extLst>
                <a:ext uri="{FF2B5EF4-FFF2-40B4-BE49-F238E27FC236}">
                  <a16:creationId xmlns:a16="http://schemas.microsoft.com/office/drawing/2014/main" id="{A2E5ABA9-550B-4D16-96C6-5C1369EF0E41}"/>
                </a:ext>
              </a:extLst>
            </p:cNvPr>
            <p:cNvSpPr txBox="1"/>
            <p:nvPr/>
          </p:nvSpPr>
          <p:spPr>
            <a:xfrm>
              <a:off x="731520" y="17126712"/>
              <a:ext cx="8686800" cy="29260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8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Weeks 8–9: </a:t>
              </a:r>
              <a:r>
                <a:rPr lang="en-US" sz="1800" dirty="0">
                  <a:solidFill>
                    <a:srgbClr val="00000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Drafting, discussion and revisions</a:t>
              </a:r>
              <a:endParaRPr lang="en-US" sz="1800" dirty="0"/>
            </a:p>
          </p:txBody>
        </p:sp>
        <p:sp>
          <p:nvSpPr>
            <p:cNvPr id="103" name="Gantt track 4">
              <a:extLst>
                <a:ext uri="{FF2B5EF4-FFF2-40B4-BE49-F238E27FC236}">
                  <a16:creationId xmlns:a16="http://schemas.microsoft.com/office/drawing/2014/main" id="{3CC82C19-C0B4-4665-A4DD-2ECBA1DBA500}"/>
                </a:ext>
              </a:extLst>
            </p:cNvPr>
            <p:cNvSpPr/>
            <p:nvPr/>
          </p:nvSpPr>
          <p:spPr>
            <a:xfrm>
              <a:off x="731520" y="17437608"/>
              <a:ext cx="8686800" cy="201168"/>
            </a:xfrm>
            <a:prstGeom prst="roundRect">
              <a:avLst>
                <a:gd name="adj" fmla="val 45455"/>
              </a:avLst>
            </a:prstGeom>
            <a:solidFill>
              <a:srgbClr val="E9EEF1"/>
            </a:solidFill>
            <a:ln w="12700">
              <a:solidFill>
                <a:srgbClr val="E9EEF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Gantt bar 4">
              <a:extLst>
                <a:ext uri="{FF2B5EF4-FFF2-40B4-BE49-F238E27FC236}">
                  <a16:creationId xmlns:a16="http://schemas.microsoft.com/office/drawing/2014/main" id="{854D562A-33A7-4F7E-BEBA-F30BC113D46C}"/>
                </a:ext>
              </a:extLst>
            </p:cNvPr>
            <p:cNvSpPr/>
            <p:nvPr/>
          </p:nvSpPr>
          <p:spPr>
            <a:xfrm>
              <a:off x="6812280" y="17437608"/>
              <a:ext cx="1737360" cy="201168"/>
            </a:xfrm>
            <a:prstGeom prst="roundRect">
              <a:avLst>
                <a:gd name="adj" fmla="val 45455"/>
              </a:avLst>
            </a:prstGeom>
            <a:solidFill>
              <a:srgbClr val="E07B2E"/>
            </a:solidFill>
            <a:ln w="12700">
              <a:solidFill>
                <a:srgbClr val="E07B2E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Text 31">
              <a:extLst>
                <a:ext uri="{FF2B5EF4-FFF2-40B4-BE49-F238E27FC236}">
                  <a16:creationId xmlns:a16="http://schemas.microsoft.com/office/drawing/2014/main" id="{EA8AA69C-BE9A-414A-BE74-E731E36A5F91}"/>
                </a:ext>
              </a:extLst>
            </p:cNvPr>
            <p:cNvSpPr txBox="1"/>
            <p:nvPr/>
          </p:nvSpPr>
          <p:spPr>
            <a:xfrm>
              <a:off x="731520" y="17730216"/>
              <a:ext cx="8686800" cy="29260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800" b="1" dirty="0">
                  <a:solidFill>
                    <a:srgbClr val="1F6F78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Week 10: </a:t>
              </a:r>
              <a:r>
                <a:rPr lang="en-US" sz="1800" dirty="0">
                  <a:solidFill>
                    <a:srgbClr val="000000"/>
                  </a:solidFill>
                  <a:latin typeface="Arial" pitchFamily="34" charset="0"/>
                  <a:ea typeface="Arial" pitchFamily="34" charset="-122"/>
                  <a:cs typeface="Arial" pitchFamily="34" charset="-120"/>
                </a:rPr>
                <a:t>Proofreading, referencing, submission</a:t>
              </a:r>
              <a:endParaRPr lang="en-US" sz="1800" dirty="0"/>
            </a:p>
          </p:txBody>
        </p:sp>
        <p:sp>
          <p:nvSpPr>
            <p:cNvPr id="106" name="Gantt track 5">
              <a:extLst>
                <a:ext uri="{FF2B5EF4-FFF2-40B4-BE49-F238E27FC236}">
                  <a16:creationId xmlns:a16="http://schemas.microsoft.com/office/drawing/2014/main" id="{1471A8EB-AE1A-4B97-B19A-DFCFECA2F01B}"/>
                </a:ext>
              </a:extLst>
            </p:cNvPr>
            <p:cNvSpPr/>
            <p:nvPr/>
          </p:nvSpPr>
          <p:spPr>
            <a:xfrm>
              <a:off x="731520" y="18041112"/>
              <a:ext cx="8686800" cy="201168"/>
            </a:xfrm>
            <a:prstGeom prst="roundRect">
              <a:avLst>
                <a:gd name="adj" fmla="val 45455"/>
              </a:avLst>
            </a:prstGeom>
            <a:solidFill>
              <a:srgbClr val="E9EEF1"/>
            </a:solidFill>
            <a:ln w="12700">
              <a:solidFill>
                <a:srgbClr val="E9EEF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Gantt bar 5">
              <a:extLst>
                <a:ext uri="{FF2B5EF4-FFF2-40B4-BE49-F238E27FC236}">
                  <a16:creationId xmlns:a16="http://schemas.microsoft.com/office/drawing/2014/main" id="{1A3170AA-98B1-42FD-BC38-53218F8345B4}"/>
                </a:ext>
              </a:extLst>
            </p:cNvPr>
            <p:cNvSpPr/>
            <p:nvPr/>
          </p:nvSpPr>
          <p:spPr>
            <a:xfrm>
              <a:off x="8549640" y="18041112"/>
              <a:ext cx="868680" cy="201168"/>
            </a:xfrm>
            <a:prstGeom prst="roundRect">
              <a:avLst>
                <a:gd name="adj" fmla="val 45455"/>
              </a:avLst>
            </a:prstGeom>
            <a:solidFill>
              <a:srgbClr val="E07B2E"/>
            </a:solidFill>
            <a:ln w="12700">
              <a:solidFill>
                <a:srgbClr val="E07B2E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71">
            <a:extLst>
              <a:ext uri="{FF2B5EF4-FFF2-40B4-BE49-F238E27FC236}">
                <a16:creationId xmlns:a16="http://schemas.microsoft.com/office/drawing/2014/main" id="{61126BDF-778C-402A-A398-8419042885DC}"/>
              </a:ext>
            </a:extLst>
          </p:cNvPr>
          <p:cNvSpPr txBox="1"/>
          <p:nvPr/>
        </p:nvSpPr>
        <p:spPr>
          <a:xfrm>
            <a:off x="2621279" y="3075709"/>
            <a:ext cx="22974641" cy="146373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700"/>
              </a:spcAft>
            </a:pPr>
            <a:r>
              <a:rPr lang="en-US" sz="4400" dirty="0">
                <a:cs typeface="Times New Roman" panose="02020603050405020304" pitchFamily="18" charset="0"/>
              </a:rPr>
              <a:t>Braun, V. and Clarke, V. (2021). One size fits all? What counts as quality practice in (reflexive) thematic analysis?. Qualitative research in Psychology, 18(3), pp.328-352.</a:t>
            </a:r>
          </a:p>
          <a:p>
            <a:pPr>
              <a:spcAft>
                <a:spcPts val="700"/>
              </a:spcAft>
            </a:pPr>
            <a:endParaRPr lang="en-US" sz="4400" dirty="0">
              <a:cs typeface="Times New Roman" panose="02020603050405020304" pitchFamily="18" charset="0"/>
            </a:endParaRPr>
          </a:p>
          <a:p>
            <a:pPr>
              <a:spcAft>
                <a:spcPts val="700"/>
              </a:spcAft>
            </a:pPr>
            <a:r>
              <a:rPr lang="en-US" sz="4400" dirty="0" err="1">
                <a:cs typeface="Times New Roman" panose="02020603050405020304" pitchFamily="18" charset="0"/>
              </a:rPr>
              <a:t>Briazu</a:t>
            </a:r>
            <a:r>
              <a:rPr lang="en-US" sz="4400" dirty="0">
                <a:cs typeface="Times New Roman" panose="02020603050405020304" pitchFamily="18" charset="0"/>
              </a:rPr>
              <a:t>, R.A., Masood, F., Hunt, L., Pettinger, C., Wagstaff, C. and McCloy, R. (2024). Barriers and facilitators to healthy eating in disadvantaged adults living in the UK: a scoping review. BMC Public Health, 24(1), p.1770.</a:t>
            </a:r>
          </a:p>
          <a:p>
            <a:pPr>
              <a:spcAft>
                <a:spcPts val="700"/>
              </a:spcAft>
            </a:pPr>
            <a:endParaRPr lang="en-US" sz="4400" dirty="0">
              <a:cs typeface="Times New Roman" panose="02020603050405020304" pitchFamily="18" charset="0"/>
            </a:endParaRPr>
          </a:p>
          <a:p>
            <a:pPr>
              <a:spcAft>
                <a:spcPts val="700"/>
              </a:spcAft>
            </a:pPr>
            <a:r>
              <a:rPr lang="en-US" sz="4400" dirty="0">
                <a:cs typeface="Times New Roman" panose="02020603050405020304" pitchFamily="18" charset="0"/>
              </a:rPr>
              <a:t>Munn, Z., Pollock, D., Khalil, H., Alexander, L., </a:t>
            </a:r>
            <a:r>
              <a:rPr lang="en-US" sz="4400" dirty="0" err="1">
                <a:cs typeface="Times New Roman" panose="02020603050405020304" pitchFamily="18" charset="0"/>
              </a:rPr>
              <a:t>Mclnerney</a:t>
            </a:r>
            <a:r>
              <a:rPr lang="en-US" sz="4400" dirty="0">
                <a:cs typeface="Times New Roman" panose="02020603050405020304" pitchFamily="18" charset="0"/>
              </a:rPr>
              <a:t>, P., Godfrey, C.M., Peters, M. and </a:t>
            </a:r>
            <a:r>
              <a:rPr lang="en-US" sz="4400" dirty="0" err="1">
                <a:cs typeface="Times New Roman" panose="02020603050405020304" pitchFamily="18" charset="0"/>
              </a:rPr>
              <a:t>Tricco</a:t>
            </a:r>
            <a:r>
              <a:rPr lang="en-US" sz="4400" dirty="0">
                <a:cs typeface="Times New Roman" panose="02020603050405020304" pitchFamily="18" charset="0"/>
              </a:rPr>
              <a:t>, A.C. (2022). What are scoping reviews? Providing a formal definition of scoping reviews as a type of evidence synthesis. JBI Evidence Synthesis, 20(4), pp.950-952.</a:t>
            </a:r>
          </a:p>
          <a:p>
            <a:pPr>
              <a:spcAft>
                <a:spcPts val="700"/>
              </a:spcAft>
            </a:pPr>
            <a:endParaRPr lang="en-US" sz="4400" dirty="0">
              <a:cs typeface="Times New Roman" panose="02020603050405020304" pitchFamily="18" charset="0"/>
            </a:endParaRPr>
          </a:p>
          <a:p>
            <a:pPr>
              <a:spcAft>
                <a:spcPts val="700"/>
              </a:spcAft>
            </a:pPr>
            <a:r>
              <a:rPr lang="en-US" sz="4400" dirty="0">
                <a:cs typeface="Times New Roman" panose="02020603050405020304" pitchFamily="18" charset="0"/>
              </a:rPr>
              <a:t>Page, M.J., McKenzie, J.E., </a:t>
            </a:r>
            <a:r>
              <a:rPr lang="en-US" sz="4400" dirty="0" err="1">
                <a:cs typeface="Times New Roman" panose="02020603050405020304" pitchFamily="18" charset="0"/>
              </a:rPr>
              <a:t>Bossuyt</a:t>
            </a:r>
            <a:r>
              <a:rPr lang="en-US" sz="4400" dirty="0">
                <a:cs typeface="Times New Roman" panose="02020603050405020304" pitchFamily="18" charset="0"/>
              </a:rPr>
              <a:t>, P.M., </a:t>
            </a:r>
            <a:r>
              <a:rPr lang="en-US" sz="4400" dirty="0" err="1">
                <a:cs typeface="Times New Roman" panose="02020603050405020304" pitchFamily="18" charset="0"/>
              </a:rPr>
              <a:t>Boutron</a:t>
            </a:r>
            <a:r>
              <a:rPr lang="en-US" sz="4400" dirty="0">
                <a:cs typeface="Times New Roman" panose="02020603050405020304" pitchFamily="18" charset="0"/>
              </a:rPr>
              <a:t>, I., Hoffmann, T.C., Mulrow, C.D., </a:t>
            </a:r>
            <a:r>
              <a:rPr lang="en-US" sz="4400" dirty="0" err="1">
                <a:cs typeface="Times New Roman" panose="02020603050405020304" pitchFamily="18" charset="0"/>
              </a:rPr>
              <a:t>Shamseer</a:t>
            </a:r>
            <a:r>
              <a:rPr lang="en-US" sz="4400" dirty="0">
                <a:cs typeface="Times New Roman" panose="02020603050405020304" pitchFamily="18" charset="0"/>
              </a:rPr>
              <a:t>, L., </a:t>
            </a:r>
            <a:r>
              <a:rPr lang="en-US" sz="4400" dirty="0" err="1">
                <a:cs typeface="Times New Roman" panose="02020603050405020304" pitchFamily="18" charset="0"/>
              </a:rPr>
              <a:t>Tetzlaff</a:t>
            </a:r>
            <a:r>
              <a:rPr lang="en-US" sz="4400" dirty="0">
                <a:cs typeface="Times New Roman" panose="02020603050405020304" pitchFamily="18" charset="0"/>
              </a:rPr>
              <a:t>, J.M., </a:t>
            </a:r>
            <a:r>
              <a:rPr lang="en-US" sz="4400" dirty="0" err="1">
                <a:cs typeface="Times New Roman" panose="02020603050405020304" pitchFamily="18" charset="0"/>
              </a:rPr>
              <a:t>Akl</a:t>
            </a:r>
            <a:r>
              <a:rPr lang="en-US" sz="4400" dirty="0">
                <a:cs typeface="Times New Roman" panose="02020603050405020304" pitchFamily="18" charset="0"/>
              </a:rPr>
              <a:t>, E.A., Brennan, S.E. and Chou, R. (2021). The PRISMA 2020 statement: an updated guideline for reporting systematic reviews. BMJ, 372.</a:t>
            </a:r>
          </a:p>
          <a:p>
            <a:pPr>
              <a:spcAft>
                <a:spcPts val="700"/>
              </a:spcAft>
            </a:pPr>
            <a:endParaRPr lang="en-US" sz="4400" dirty="0">
              <a:cs typeface="Times New Roman" panose="02020603050405020304" pitchFamily="18" charset="0"/>
            </a:endParaRPr>
          </a:p>
          <a:p>
            <a:pPr>
              <a:spcAft>
                <a:spcPts val="700"/>
              </a:spcAft>
            </a:pPr>
            <a:r>
              <a:rPr lang="en-US" sz="4400" dirty="0">
                <a:solidFill>
                  <a:srgbClr val="000000"/>
                </a:solidFill>
                <a:ea typeface="Arial" pitchFamily="34" charset="-122"/>
                <a:cs typeface="Times New Roman" panose="02020603050405020304" pitchFamily="18" charset="0"/>
              </a:rPr>
              <a:t>Warner, L.M. and Schwarzer, R. (2024). Self-efficacy and health. </a:t>
            </a:r>
            <a:r>
              <a:rPr lang="en-US" sz="4400" i="1" dirty="0">
                <a:solidFill>
                  <a:srgbClr val="000000"/>
                </a:solidFill>
                <a:ea typeface="Arial" pitchFamily="34" charset="-122"/>
                <a:cs typeface="Times New Roman" panose="02020603050405020304" pitchFamily="18" charset="0"/>
              </a:rPr>
              <a:t>In Handbook of concepts in health, health behavior and environmental health </a:t>
            </a:r>
            <a:r>
              <a:rPr lang="en-US" sz="4400" dirty="0">
                <a:solidFill>
                  <a:srgbClr val="000000"/>
                </a:solidFill>
                <a:ea typeface="Arial" pitchFamily="34" charset="-122"/>
                <a:cs typeface="Times New Roman" panose="02020603050405020304" pitchFamily="18" charset="0"/>
              </a:rPr>
              <a:t>(pp. 1-26). Singapore: Springer Nature Singapore.</a:t>
            </a:r>
            <a:endParaRPr lang="en-US" sz="4400" dirty="0">
              <a:cs typeface="Times New Roman" panose="02020603050405020304" pitchFamily="18" charset="0"/>
            </a:endParaRPr>
          </a:p>
        </p:txBody>
      </p:sp>
      <p:sp>
        <p:nvSpPr>
          <p:cNvPr id="3" name="Text 70">
            <a:extLst>
              <a:ext uri="{FF2B5EF4-FFF2-40B4-BE49-F238E27FC236}">
                <a16:creationId xmlns:a16="http://schemas.microsoft.com/office/drawing/2014/main" id="{45DD492E-B7F4-4AF7-8679-1994DB1088AC}"/>
              </a:ext>
            </a:extLst>
          </p:cNvPr>
          <p:cNvSpPr txBox="1"/>
          <p:nvPr/>
        </p:nvSpPr>
        <p:spPr>
          <a:xfrm>
            <a:off x="10450999" y="1396538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6000" b="1" dirty="0"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References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37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1005</Words>
  <Application>Microsoft Office PowerPoint</Application>
  <PresentationFormat>Custom</PresentationFormat>
  <Paragraphs>84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Schoolbook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oya</dc:creator>
  <cp:lastModifiedBy>oya dogu</cp:lastModifiedBy>
  <cp:revision>1</cp:revision>
  <dcterms:created xsi:type="dcterms:W3CDTF">2026-10-15T10:23:27Z</dcterms:created>
  <dcterms:modified xsi:type="dcterms:W3CDTF">2026-10-19T10:26:06Z</dcterms:modified>
</cp:coreProperties>
</file>