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387" r:id="rId2"/>
    <p:sldId id="335" r:id="rId3"/>
    <p:sldId id="390" r:id="rId4"/>
    <p:sldId id="391" r:id="rId5"/>
    <p:sldId id="384" r:id="rId6"/>
    <p:sldId id="379" r:id="rId7"/>
    <p:sldId id="380" r:id="rId8"/>
    <p:sldId id="332" r:id="rId9"/>
    <p:sldId id="385" r:id="rId10"/>
    <p:sldId id="395" r:id="rId11"/>
    <p:sldId id="259" r:id="rId12"/>
    <p:sldId id="264" r:id="rId13"/>
    <p:sldId id="404" r:id="rId14"/>
    <p:sldId id="266" r:id="rId15"/>
    <p:sldId id="267" r:id="rId16"/>
    <p:sldId id="40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0" autoAdjust="0"/>
    <p:restoredTop sz="0" autoAdjust="0"/>
  </p:normalViewPr>
  <p:slideViewPr>
    <p:cSldViewPr snapToGrid="0">
      <p:cViewPr varScale="1">
        <p:scale>
          <a:sx n="93" d="100"/>
          <a:sy n="93" d="100"/>
        </p:scale>
        <p:origin x="267"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222326-B71E-4E11-8E50-46B1C9F20B00}" type="datetimeFigureOut">
              <a:rPr lang="en-GB" smtClean="0"/>
              <a:t>04/01/2024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B9B975-0073-4A55-87FB-6B7C84489C6B}" type="slidenum">
              <a:rPr lang="en-GB" smtClean="0"/>
              <a:t>‹#›</a:t>
            </a:fld>
            <a:endParaRPr lang="en-GB"/>
          </a:p>
        </p:txBody>
      </p:sp>
    </p:spTree>
    <p:extLst>
      <p:ext uri="{BB962C8B-B14F-4D97-AF65-F5344CB8AC3E}">
        <p14:creationId xmlns:p14="http://schemas.microsoft.com/office/powerpoint/2010/main" val="4087938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1</a:t>
            </a:fld>
            <a:endParaRPr lang="en-GB"/>
          </a:p>
        </p:txBody>
      </p:sp>
    </p:spTree>
    <p:extLst>
      <p:ext uri="{BB962C8B-B14F-4D97-AF65-F5344CB8AC3E}">
        <p14:creationId xmlns:p14="http://schemas.microsoft.com/office/powerpoint/2010/main" val="1373403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2553C5D6-301F-45DF-834B-121E53F01D10}" type="slidenum">
              <a:rPr lang="en-GB" smtClean="0"/>
              <a:t>2</a:t>
            </a:fld>
            <a:endParaRPr lang="en-GB"/>
          </a:p>
        </p:txBody>
      </p:sp>
    </p:spTree>
    <p:extLst>
      <p:ext uri="{BB962C8B-B14F-4D97-AF65-F5344CB8AC3E}">
        <p14:creationId xmlns:p14="http://schemas.microsoft.com/office/powerpoint/2010/main" val="923316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3</a:t>
            </a:fld>
            <a:endParaRPr lang="en-GB"/>
          </a:p>
        </p:txBody>
      </p:sp>
    </p:spTree>
    <p:extLst>
      <p:ext uri="{BB962C8B-B14F-4D97-AF65-F5344CB8AC3E}">
        <p14:creationId xmlns:p14="http://schemas.microsoft.com/office/powerpoint/2010/main" val="2115497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4</a:t>
            </a:fld>
            <a:endParaRPr lang="en-GB"/>
          </a:p>
        </p:txBody>
      </p:sp>
    </p:spTree>
    <p:extLst>
      <p:ext uri="{BB962C8B-B14F-4D97-AF65-F5344CB8AC3E}">
        <p14:creationId xmlns:p14="http://schemas.microsoft.com/office/powerpoint/2010/main" val="2463448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5</a:t>
            </a:fld>
            <a:endParaRPr lang="en-GB"/>
          </a:p>
        </p:txBody>
      </p:sp>
    </p:spTree>
    <p:extLst>
      <p:ext uri="{BB962C8B-B14F-4D97-AF65-F5344CB8AC3E}">
        <p14:creationId xmlns:p14="http://schemas.microsoft.com/office/powerpoint/2010/main" val="308000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6</a:t>
            </a:fld>
            <a:endParaRPr lang="en-GB"/>
          </a:p>
        </p:txBody>
      </p:sp>
    </p:spTree>
    <p:extLst>
      <p:ext uri="{BB962C8B-B14F-4D97-AF65-F5344CB8AC3E}">
        <p14:creationId xmlns:p14="http://schemas.microsoft.com/office/powerpoint/2010/main" val="4105483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7</a:t>
            </a:fld>
            <a:endParaRPr lang="en-GB"/>
          </a:p>
        </p:txBody>
      </p:sp>
    </p:spTree>
    <p:extLst>
      <p:ext uri="{BB962C8B-B14F-4D97-AF65-F5344CB8AC3E}">
        <p14:creationId xmlns:p14="http://schemas.microsoft.com/office/powerpoint/2010/main" val="366706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B1A0AE0-81CE-446E-8541-2707F0DE39BF}" type="slidenum">
              <a:rPr lang="en-GB" smtClean="0"/>
              <a:t>8</a:t>
            </a:fld>
            <a:endParaRPr lang="en-GB"/>
          </a:p>
        </p:txBody>
      </p:sp>
    </p:spTree>
    <p:extLst>
      <p:ext uri="{BB962C8B-B14F-4D97-AF65-F5344CB8AC3E}">
        <p14:creationId xmlns:p14="http://schemas.microsoft.com/office/powerpoint/2010/main" val="2743447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9</a:t>
            </a:fld>
            <a:endParaRPr lang="en-GB"/>
          </a:p>
        </p:txBody>
      </p:sp>
    </p:spTree>
    <p:extLst>
      <p:ext uri="{BB962C8B-B14F-4D97-AF65-F5344CB8AC3E}">
        <p14:creationId xmlns:p14="http://schemas.microsoft.com/office/powerpoint/2010/main" val="3634910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CFFEBF-6120-480C-A121-E819F7242205}" type="slidenum">
              <a:rPr lang="en-GB" smtClean="0"/>
              <a:t>10</a:t>
            </a:fld>
            <a:endParaRPr lang="en-GB"/>
          </a:p>
        </p:txBody>
      </p:sp>
    </p:spTree>
    <p:extLst>
      <p:ext uri="{BB962C8B-B14F-4D97-AF65-F5344CB8AC3E}">
        <p14:creationId xmlns:p14="http://schemas.microsoft.com/office/powerpoint/2010/main" val="1888356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2553C5D6-301F-45DF-834B-121E53F01D10}" type="slidenum">
              <a:rPr lang="en-GB" smtClean="0"/>
              <a:t>11</a:t>
            </a:fld>
            <a:endParaRPr lang="en-GB"/>
          </a:p>
        </p:txBody>
      </p:sp>
    </p:spTree>
    <p:extLst>
      <p:ext uri="{BB962C8B-B14F-4D97-AF65-F5344CB8AC3E}">
        <p14:creationId xmlns:p14="http://schemas.microsoft.com/office/powerpoint/2010/main" val="4159765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5"/>
          </p:nvPr>
        </p:nvSpPr>
        <p:spPr/>
        <p:txBody>
          <a:bodyPr/>
          <a:lstStyle/>
          <a:p>
            <a:fld id="{2553C5D6-301F-45DF-834B-121E53F01D10}" type="slidenum">
              <a:rPr lang="en-GB" smtClean="0"/>
              <a:t>12</a:t>
            </a:fld>
            <a:endParaRPr lang="en-GB"/>
          </a:p>
        </p:txBody>
      </p:sp>
    </p:spTree>
    <p:extLst>
      <p:ext uri="{BB962C8B-B14F-4D97-AF65-F5344CB8AC3E}">
        <p14:creationId xmlns:p14="http://schemas.microsoft.com/office/powerpoint/2010/main" val="1378386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2553C5D6-301F-45DF-834B-121E53F01D10}" type="slidenum">
              <a:rPr lang="en-GB" smtClean="0"/>
              <a:t>13</a:t>
            </a:fld>
            <a:endParaRPr lang="en-GB"/>
          </a:p>
        </p:txBody>
      </p:sp>
    </p:spTree>
    <p:extLst>
      <p:ext uri="{BB962C8B-B14F-4D97-AF65-F5344CB8AC3E}">
        <p14:creationId xmlns:p14="http://schemas.microsoft.com/office/powerpoint/2010/main" val="973497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53C5D6-301F-45DF-834B-121E53F01D10}" type="slidenum">
              <a:rPr lang="en-GB" smtClean="0"/>
              <a:t>14</a:t>
            </a:fld>
            <a:endParaRPr lang="en-GB"/>
          </a:p>
        </p:txBody>
      </p:sp>
    </p:spTree>
    <p:extLst>
      <p:ext uri="{BB962C8B-B14F-4D97-AF65-F5344CB8AC3E}">
        <p14:creationId xmlns:p14="http://schemas.microsoft.com/office/powerpoint/2010/main" val="1256722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53C5D6-301F-45DF-834B-121E53F01D10}" type="slidenum">
              <a:rPr lang="en-GB" smtClean="0"/>
              <a:t>15</a:t>
            </a:fld>
            <a:endParaRPr lang="en-GB"/>
          </a:p>
        </p:txBody>
      </p:sp>
    </p:spTree>
    <p:extLst>
      <p:ext uri="{BB962C8B-B14F-4D97-AF65-F5344CB8AC3E}">
        <p14:creationId xmlns:p14="http://schemas.microsoft.com/office/powerpoint/2010/main" val="30888133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288FD-7749-4F44-886F-D37974196D1D}" type="slidenum">
              <a:rPr lang="en-GB" smtClean="0"/>
              <a:t>16</a:t>
            </a:fld>
            <a:endParaRPr lang="en-GB"/>
          </a:p>
        </p:txBody>
      </p:sp>
    </p:spTree>
    <p:extLst>
      <p:ext uri="{BB962C8B-B14F-4D97-AF65-F5344CB8AC3E}">
        <p14:creationId xmlns:p14="http://schemas.microsoft.com/office/powerpoint/2010/main" val="3563279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2F814-5417-EBEF-6E22-17A23CFD23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0E821E-6D72-559C-FCF1-AABA07BDB0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2379A8-CE2F-768A-C914-A9D7E1F2EF55}"/>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5" name="Footer Placeholder 4">
            <a:extLst>
              <a:ext uri="{FF2B5EF4-FFF2-40B4-BE49-F238E27FC236}">
                <a16:creationId xmlns:a16="http://schemas.microsoft.com/office/drawing/2014/main" id="{CE46C352-22A6-881C-3FA5-57AC36C99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DF4754-3E4B-0EDB-B6B6-316A91FB047D}"/>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3550943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B0CB-6F3D-031F-F18A-19E02BD303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2AC297-4FD5-4606-6D84-B350A48EED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0ACA6-700B-CECA-1D39-F376D88A3206}"/>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5" name="Footer Placeholder 4">
            <a:extLst>
              <a:ext uri="{FF2B5EF4-FFF2-40B4-BE49-F238E27FC236}">
                <a16:creationId xmlns:a16="http://schemas.microsoft.com/office/drawing/2014/main" id="{E21D6C90-8B48-A11E-9D59-73688986C9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7A0668-F06E-76FD-7CC9-85995A11F229}"/>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375890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CA759-C44E-A98A-BD10-D92A3D2DD1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B109F3-0325-4B1D-E851-E0EBFE58D2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12F05E-3228-77E0-07B7-CC494535F597}"/>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5" name="Footer Placeholder 4">
            <a:extLst>
              <a:ext uri="{FF2B5EF4-FFF2-40B4-BE49-F238E27FC236}">
                <a16:creationId xmlns:a16="http://schemas.microsoft.com/office/drawing/2014/main" id="{08DE0B78-BA7B-E6D3-218C-EBBA862F7F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6D983-2667-9373-09DC-AD992DD53E6D}"/>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1070794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C167-3956-2BCE-495A-81DC16026E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F08B61-5578-264F-E17E-E8603EE29A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ED640D-6B64-AD12-2566-B9173D6063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FDD689-36DC-2FF0-5248-88148AAABCF4}"/>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6" name="Footer Placeholder 5">
            <a:extLst>
              <a:ext uri="{FF2B5EF4-FFF2-40B4-BE49-F238E27FC236}">
                <a16:creationId xmlns:a16="http://schemas.microsoft.com/office/drawing/2014/main" id="{B4840672-CEED-2226-D981-7B1314DE5C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657EE1-41C9-B00C-C9B7-5DCB191048EF}"/>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864233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D081A-20B2-77AB-DD78-6BEF057011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13ACDE-9731-7632-15F7-8A156D243A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57363F-EAF7-12B1-4C5F-37BEBCBDAA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86DEC1-05CE-1A60-CF89-ADD9749A3E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52C7BD-E6A0-4C3F-E040-D2D9ED667E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F4B717-2DFE-D53E-81A2-6DFD68AF5558}"/>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8" name="Footer Placeholder 7">
            <a:extLst>
              <a:ext uri="{FF2B5EF4-FFF2-40B4-BE49-F238E27FC236}">
                <a16:creationId xmlns:a16="http://schemas.microsoft.com/office/drawing/2014/main" id="{A3F2FA1B-27C5-3003-4C24-750F78C3B7C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E74A27-41F4-B0BE-247D-8418FE74DF03}"/>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314048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7AFB1-A707-94EE-ABBE-929B22A340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D05DF6-CFC0-2558-EC3A-D14AF39A5AD8}"/>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4" name="Footer Placeholder 3">
            <a:extLst>
              <a:ext uri="{FF2B5EF4-FFF2-40B4-BE49-F238E27FC236}">
                <a16:creationId xmlns:a16="http://schemas.microsoft.com/office/drawing/2014/main" id="{3477BDCE-2303-ACAC-9BA4-824DA7503D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458385-5258-3920-8714-D41FABA085B0}"/>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2374385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0BB23C-5707-D01C-DA08-1551D01A860C}"/>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3" name="Footer Placeholder 2">
            <a:extLst>
              <a:ext uri="{FF2B5EF4-FFF2-40B4-BE49-F238E27FC236}">
                <a16:creationId xmlns:a16="http://schemas.microsoft.com/office/drawing/2014/main" id="{5A8AEEC0-517A-72B2-F238-D80332CAE6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B04080-0DD4-378C-9E34-290469300E0B}"/>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3971912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7D564-0574-2DB3-6AF9-8A91A10355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77E1F-6D34-D7EF-36B4-81A974FE91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BE492E-DEBC-3BCB-0B48-D7CFFC5244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D9BAD5-85BA-8685-8534-7D88FADA32B2}"/>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6" name="Footer Placeholder 5">
            <a:extLst>
              <a:ext uri="{FF2B5EF4-FFF2-40B4-BE49-F238E27FC236}">
                <a16:creationId xmlns:a16="http://schemas.microsoft.com/office/drawing/2014/main" id="{23F9DF8C-8368-3CCB-F3A7-E27927CF63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F7D900-8762-3917-6CD7-EE5A09674C8C}"/>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379176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6D70A-046C-44AC-411D-A67B73F361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57CFE14-192F-4637-7A94-164F0E7F82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9E35E1-B32F-164F-0A6D-1DD60D0024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39405D-EA3A-074C-40F1-965D701A0C52}"/>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6" name="Footer Placeholder 5">
            <a:extLst>
              <a:ext uri="{FF2B5EF4-FFF2-40B4-BE49-F238E27FC236}">
                <a16:creationId xmlns:a16="http://schemas.microsoft.com/office/drawing/2014/main" id="{6BA29661-4463-5F3A-9BDD-9B0030816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8A8635-99C3-4D30-4709-85BA7E40686C}"/>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966692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4277-D458-4411-585C-261492A247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0C1F4-7164-4DA3-31F1-A6B2DD24BB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AA84D2-961C-D9E3-3679-23A8E960AF71}"/>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5" name="Footer Placeholder 4">
            <a:extLst>
              <a:ext uri="{FF2B5EF4-FFF2-40B4-BE49-F238E27FC236}">
                <a16:creationId xmlns:a16="http://schemas.microsoft.com/office/drawing/2014/main" id="{CB261FCE-EF00-ED80-FDD0-63D0B0408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E20E93-7FC9-85AB-9C92-7183F8BB6063}"/>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2648170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5B46CD-46C3-7570-4222-1080685A5C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04CF3F-0536-6D6B-40EE-9ADCF6634F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7FDAC5-6DB3-1577-7DA1-9BF9136C6541}"/>
              </a:ext>
            </a:extLst>
          </p:cNvPr>
          <p:cNvSpPr>
            <a:spLocks noGrp="1"/>
          </p:cNvSpPr>
          <p:nvPr>
            <p:ph type="dt" sz="half" idx="10"/>
          </p:nvPr>
        </p:nvSpPr>
        <p:spPr/>
        <p:txBody>
          <a:bodyPr/>
          <a:lstStyle/>
          <a:p>
            <a:fld id="{D2E73D5B-887C-4057-937A-837782E5D008}" type="datetimeFigureOut">
              <a:rPr lang="en-GB" smtClean="0"/>
              <a:t>04/01/2024</a:t>
            </a:fld>
            <a:endParaRPr lang="en-GB"/>
          </a:p>
        </p:txBody>
      </p:sp>
      <p:sp>
        <p:nvSpPr>
          <p:cNvPr id="5" name="Footer Placeholder 4">
            <a:extLst>
              <a:ext uri="{FF2B5EF4-FFF2-40B4-BE49-F238E27FC236}">
                <a16:creationId xmlns:a16="http://schemas.microsoft.com/office/drawing/2014/main" id="{54D95E8A-D384-C76B-AEC7-DEA344494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03EBB-DC5C-5D26-4EDF-34417B0D53DC}"/>
              </a:ext>
            </a:extLst>
          </p:cNvPr>
          <p:cNvSpPr>
            <a:spLocks noGrp="1"/>
          </p:cNvSpPr>
          <p:nvPr>
            <p:ph type="sldNum" sz="quarter" idx="12"/>
          </p:nvPr>
        </p:nvSpPr>
        <p:spPr/>
        <p:txBody>
          <a:bodyPr/>
          <a:lstStyle/>
          <a:p>
            <a:fld id="{EF94B1E8-2FBC-4F6C-B144-D975E4F44435}" type="slidenum">
              <a:rPr lang="en-GB" smtClean="0"/>
              <a:t>‹#›</a:t>
            </a:fld>
            <a:endParaRPr lang="en-GB"/>
          </a:p>
        </p:txBody>
      </p:sp>
    </p:spTree>
    <p:extLst>
      <p:ext uri="{BB962C8B-B14F-4D97-AF65-F5344CB8AC3E}">
        <p14:creationId xmlns:p14="http://schemas.microsoft.com/office/powerpoint/2010/main" val="2372716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383504-6312-B3CC-C138-DF85BD1013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13E285-FF4C-399C-31F3-7528AE7618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8A9A65-35E3-5FBA-1A0E-FC76056215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E73D5B-887C-4057-937A-837782E5D008}" type="datetimeFigureOut">
              <a:rPr lang="en-GB" smtClean="0"/>
              <a:t>04/01/2024</a:t>
            </a:fld>
            <a:endParaRPr lang="en-GB"/>
          </a:p>
        </p:txBody>
      </p:sp>
      <p:sp>
        <p:nvSpPr>
          <p:cNvPr id="5" name="Footer Placeholder 4">
            <a:extLst>
              <a:ext uri="{FF2B5EF4-FFF2-40B4-BE49-F238E27FC236}">
                <a16:creationId xmlns:a16="http://schemas.microsoft.com/office/drawing/2014/main" id="{C39E55C1-FD2F-6E9B-40A3-A399A2AE72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3BC835-7F68-88E1-9075-DE92D89F1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4B1E8-2FBC-4F6C-B144-D975E4F44435}" type="slidenum">
              <a:rPr lang="en-GB" smtClean="0"/>
              <a:t>‹#›</a:t>
            </a:fld>
            <a:endParaRPr lang="en-GB"/>
          </a:p>
        </p:txBody>
      </p:sp>
    </p:spTree>
    <p:extLst>
      <p:ext uri="{BB962C8B-B14F-4D97-AF65-F5344CB8AC3E}">
        <p14:creationId xmlns:p14="http://schemas.microsoft.com/office/powerpoint/2010/main" val="9745853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7.xml"/><Relationship Id="rId7" Type="http://schemas.openxmlformats.org/officeDocument/2006/relationships/image" Target="../media/image1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5.jpeg"/><Relationship Id="rId4" Type="http://schemas.openxmlformats.org/officeDocument/2006/relationships/notesSlide" Target="../notesSlides/notesSlide6.xml"/><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6.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8.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9.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20.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13.m4a"/><Relationship Id="rId7" Type="http://schemas.openxmlformats.org/officeDocument/2006/relationships/image" Target="../media/image2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notesSlide" Target="../notesSlides/notesSlide13.xml"/><Relationship Id="rId5" Type="http://schemas.openxmlformats.org/officeDocument/2006/relationships/slideLayout" Target="../slideLayouts/slideLayout7.xml"/><Relationship Id="rId10" Type="http://schemas.openxmlformats.org/officeDocument/2006/relationships/image" Target="../media/image22.jpeg"/><Relationship Id="rId4" Type="http://schemas.openxmlformats.org/officeDocument/2006/relationships/audio" Target="../media/media13.m4a"/><Relationship Id="rId9" Type="http://schemas.openxmlformats.org/officeDocument/2006/relationships/image" Target="../media/image5.jpeg"/></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5.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14.xml"/><Relationship Id="rId9"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5.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26.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22.jpeg"/><Relationship Id="rId7"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mailto:l.regan@uwtsd.ac.uk" TargetMode="External"/><Relationship Id="rId5" Type="http://schemas.openxmlformats.org/officeDocument/2006/relationships/image" Target="../media/image28.png"/><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11F44B-84AF-49D4-9D74-35D428392BFF}"/>
              </a:ext>
            </a:extLst>
          </p:cNvPr>
          <p:cNvPicPr>
            <a:picLocks noChangeAspect="1"/>
          </p:cNvPicPr>
          <p:nvPr/>
        </p:nvPicPr>
        <p:blipFill rotWithShape="1">
          <a:blip r:embed="rId3"/>
          <a:srcRect l="8486" t="18596" r="41776" b="22982"/>
          <a:stretch/>
        </p:blipFill>
        <p:spPr>
          <a:xfrm>
            <a:off x="961652" y="29416"/>
            <a:ext cx="10224174" cy="6755259"/>
          </a:xfrm>
          <a:prstGeom prst="rect">
            <a:avLst/>
          </a:prstGeom>
        </p:spPr>
      </p:pic>
      <p:sp>
        <p:nvSpPr>
          <p:cNvPr id="7" name="TextBox 6">
            <a:extLst>
              <a:ext uri="{FF2B5EF4-FFF2-40B4-BE49-F238E27FC236}">
                <a16:creationId xmlns:a16="http://schemas.microsoft.com/office/drawing/2014/main" id="{CBA58786-ECF4-4AE5-880B-7AC31E078310}"/>
              </a:ext>
            </a:extLst>
          </p:cNvPr>
          <p:cNvSpPr txBox="1"/>
          <p:nvPr/>
        </p:nvSpPr>
        <p:spPr>
          <a:xfrm rot="20684575">
            <a:off x="2147300" y="2799976"/>
            <a:ext cx="3123344" cy="1107996"/>
          </a:xfrm>
          <a:prstGeom prst="rect">
            <a:avLst/>
          </a:prstGeom>
          <a:noFill/>
        </p:spPr>
        <p:txBody>
          <a:bodyPr wrap="square">
            <a:spAutoFit/>
          </a:bodyPr>
          <a:lstStyle/>
          <a:p>
            <a:r>
              <a:rPr lang="en-GB" sz="6600" b="1">
                <a:latin typeface="Ink Free" panose="03080402000500000000" pitchFamily="66" charset="0"/>
              </a:rPr>
              <a:t>Aseiniad</a:t>
            </a:r>
          </a:p>
        </p:txBody>
      </p:sp>
      <p:sp>
        <p:nvSpPr>
          <p:cNvPr id="8" name="TextBox 7">
            <a:extLst>
              <a:ext uri="{FF2B5EF4-FFF2-40B4-BE49-F238E27FC236}">
                <a16:creationId xmlns:a16="http://schemas.microsoft.com/office/drawing/2014/main" id="{9F7D4B22-480E-4B5E-88F8-398C39030B22}"/>
              </a:ext>
            </a:extLst>
          </p:cNvPr>
          <p:cNvSpPr txBox="1"/>
          <p:nvPr/>
        </p:nvSpPr>
        <p:spPr>
          <a:xfrm rot="518631">
            <a:off x="6664020" y="2670884"/>
            <a:ext cx="3560803" cy="923330"/>
          </a:xfrm>
          <a:prstGeom prst="rect">
            <a:avLst/>
          </a:prstGeom>
          <a:noFill/>
        </p:spPr>
        <p:txBody>
          <a:bodyPr wrap="square">
            <a:spAutoFit/>
          </a:bodyPr>
          <a:lstStyle/>
          <a:p>
            <a:r>
              <a:rPr lang="en-GB" sz="5400" b="1">
                <a:latin typeface="Ink Free" panose="03080402000500000000" pitchFamily="66" charset="0"/>
              </a:rPr>
              <a:t>Assignment</a:t>
            </a:r>
          </a:p>
        </p:txBody>
      </p:sp>
      <p:sp>
        <p:nvSpPr>
          <p:cNvPr id="9" name="TextBox 8">
            <a:extLst>
              <a:ext uri="{FF2B5EF4-FFF2-40B4-BE49-F238E27FC236}">
                <a16:creationId xmlns:a16="http://schemas.microsoft.com/office/drawing/2014/main" id="{E5C7A2DE-66E2-42BB-B5D5-6B94596E5377}"/>
              </a:ext>
            </a:extLst>
          </p:cNvPr>
          <p:cNvSpPr txBox="1"/>
          <p:nvPr/>
        </p:nvSpPr>
        <p:spPr>
          <a:xfrm>
            <a:off x="1918014" y="188298"/>
            <a:ext cx="8571901" cy="2800767"/>
          </a:xfrm>
          <a:prstGeom prst="rect">
            <a:avLst/>
          </a:prstGeom>
          <a:noFill/>
        </p:spPr>
        <p:txBody>
          <a:bodyPr wrap="square" rtlCol="0">
            <a:spAutoFit/>
          </a:bodyPr>
          <a:lstStyle/>
          <a:p>
            <a:pPr algn="ctr"/>
            <a:r>
              <a:rPr lang="en-GB" sz="8000" b="1"/>
              <a:t>ECAD 4010-C</a:t>
            </a:r>
          </a:p>
          <a:p>
            <a:endParaRPr lang="en-GB" sz="3200"/>
          </a:p>
          <a:p>
            <a:endParaRPr lang="en-GB" sz="3200"/>
          </a:p>
          <a:p>
            <a:endParaRPr lang="en-GB" sz="3200"/>
          </a:p>
        </p:txBody>
      </p:sp>
    </p:spTree>
    <p:extLst>
      <p:ext uri="{BB962C8B-B14F-4D97-AF65-F5344CB8AC3E}">
        <p14:creationId xmlns:p14="http://schemas.microsoft.com/office/powerpoint/2010/main" val="3782822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watching a football ball on a field&#10;&#10;Description automatically generated">
            <a:extLst>
              <a:ext uri="{FF2B5EF4-FFF2-40B4-BE49-F238E27FC236}">
                <a16:creationId xmlns:a16="http://schemas.microsoft.com/office/drawing/2014/main" id="{24F8C318-153D-48FE-97A8-630804C3463C}"/>
              </a:ext>
            </a:extLst>
          </p:cNvPr>
          <p:cNvPicPr>
            <a:picLocks noChangeAspect="1"/>
          </p:cNvPicPr>
          <p:nvPr/>
        </p:nvPicPr>
        <p:blipFill rotWithShape="1">
          <a:blip r:embed="rId5">
            <a:alphaModFix/>
          </a:blip>
          <a:srcRect r="-2" b="5557"/>
          <a:stretch/>
        </p:blipFill>
        <p:spPr>
          <a:xfrm rot="21600000">
            <a:off x="8231702" y="1514501"/>
            <a:ext cx="3674191" cy="2307508"/>
          </a:xfrm>
          <a:prstGeom prst="rect">
            <a:avLst/>
          </a:prstGeom>
          <a:effectLst>
            <a:softEdge rad="533400"/>
          </a:effectLst>
        </p:spPr>
      </p:pic>
      <p:pic>
        <p:nvPicPr>
          <p:cNvPr id="5" name="Picture 4" descr="A young boy sitting at a table&#10;&#10;Description automatically generated">
            <a:extLst>
              <a:ext uri="{FF2B5EF4-FFF2-40B4-BE49-F238E27FC236}">
                <a16:creationId xmlns:a16="http://schemas.microsoft.com/office/drawing/2014/main" id="{1358C4BF-9544-4175-B748-32254F7A27DE}"/>
              </a:ext>
            </a:extLst>
          </p:cNvPr>
          <p:cNvPicPr>
            <a:picLocks noChangeAspect="1"/>
          </p:cNvPicPr>
          <p:nvPr/>
        </p:nvPicPr>
        <p:blipFill rotWithShape="1">
          <a:blip r:embed="rId6"/>
          <a:srcRect r="-1" b="10267"/>
          <a:stretch/>
        </p:blipFill>
        <p:spPr>
          <a:xfrm>
            <a:off x="8491760" y="3333639"/>
            <a:ext cx="3700240" cy="2490234"/>
          </a:xfrm>
          <a:prstGeom prst="rect">
            <a:avLst/>
          </a:prstGeom>
          <a:effectLst>
            <a:softEdge rad="533400"/>
          </a:effectLst>
        </p:spPr>
      </p:pic>
      <p:sp>
        <p:nvSpPr>
          <p:cNvPr id="2" name="TextBox 1">
            <a:extLst>
              <a:ext uri="{FF2B5EF4-FFF2-40B4-BE49-F238E27FC236}">
                <a16:creationId xmlns:a16="http://schemas.microsoft.com/office/drawing/2014/main" id="{452828AD-C296-4F90-A223-942C6F513BE6}"/>
              </a:ext>
            </a:extLst>
          </p:cNvPr>
          <p:cNvSpPr txBox="1"/>
          <p:nvPr/>
        </p:nvSpPr>
        <p:spPr>
          <a:xfrm>
            <a:off x="326824" y="211216"/>
            <a:ext cx="11546779" cy="13116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600" b="1" kern="1200">
                <a:solidFill>
                  <a:srgbClr val="000000"/>
                </a:solidFill>
                <a:ea typeface="+mj-ea"/>
                <a:cs typeface="+mj-cs"/>
              </a:rPr>
              <a:t>A critical analysis and evaluation of the observation research tool, ‘Leuven Scale’</a:t>
            </a:r>
          </a:p>
        </p:txBody>
      </p:sp>
      <p:sp>
        <p:nvSpPr>
          <p:cNvPr id="3" name="TextBox 2">
            <a:extLst>
              <a:ext uri="{FF2B5EF4-FFF2-40B4-BE49-F238E27FC236}">
                <a16:creationId xmlns:a16="http://schemas.microsoft.com/office/drawing/2014/main" id="{05D3C46D-DA95-462F-A636-8C96F64AF8BC}"/>
              </a:ext>
            </a:extLst>
          </p:cNvPr>
          <p:cNvSpPr txBox="1"/>
          <p:nvPr/>
        </p:nvSpPr>
        <p:spPr>
          <a:xfrm>
            <a:off x="318396" y="1149292"/>
            <a:ext cx="8173363" cy="5497492"/>
          </a:xfrm>
          <a:prstGeom prst="rect">
            <a:avLst/>
          </a:prstGeom>
        </p:spPr>
        <p:txBody>
          <a:bodyPr vert="horz" lIns="91440" tIns="45720" rIns="91440" bIns="45720" rtlCol="0" anchor="ctr">
            <a:normAutofit fontScale="32500" lnSpcReduction="20000"/>
          </a:bodyPr>
          <a:lstStyle/>
          <a:p>
            <a:pPr>
              <a:lnSpc>
                <a:spcPct val="90000"/>
              </a:lnSpc>
              <a:spcAft>
                <a:spcPts val="600"/>
              </a:spcAft>
            </a:pPr>
            <a:r>
              <a:rPr lang="en-US" sz="8000" dirty="0">
                <a:latin typeface="Calibri" panose="020F0502020204030204" pitchFamily="34" charset="0"/>
                <a:cs typeface="Calibri" panose="020F0502020204030204" pitchFamily="34" charset="0"/>
              </a:rPr>
              <a:t>Compare and contrast a range of literature (journals, blogs, government reports, websites, </a:t>
            </a:r>
            <a:r>
              <a:rPr lang="en-US" sz="8000" dirty="0" err="1">
                <a:latin typeface="Calibri" panose="020F0502020204030204" pitchFamily="34" charset="0"/>
                <a:cs typeface="Calibri" panose="020F0502020204030204" pitchFamily="34" charset="0"/>
              </a:rPr>
              <a:t>Estyn</a:t>
            </a:r>
            <a:r>
              <a:rPr lang="en-US" sz="8000" dirty="0">
                <a:latin typeface="Calibri" panose="020F0502020204030204" pitchFamily="34" charset="0"/>
                <a:cs typeface="Calibri" panose="020F0502020204030204" pitchFamily="34" charset="0"/>
              </a:rPr>
              <a:t> reports) related to observation of the learning environment within a Foundation Learning (FL) class.  The learning environment may include indoor or outdoor spaces and resources.  Observation should focus on a small group of learners, using the Leuven Scale as a tool.  </a:t>
            </a:r>
          </a:p>
          <a:p>
            <a:pPr indent="-228600">
              <a:lnSpc>
                <a:spcPct val="90000"/>
              </a:lnSpc>
              <a:spcAft>
                <a:spcPts val="600"/>
              </a:spcAft>
              <a:buFont typeface="Arial" panose="020B0604020202020204" pitchFamily="34" charset="0"/>
              <a:buChar char="•"/>
            </a:pPr>
            <a:endParaRPr lang="en-US" sz="8000" dirty="0">
              <a:latin typeface="Calibri" panose="020F0502020204030204" pitchFamily="34" charset="0"/>
              <a:cs typeface="Calibri" panose="020F0502020204030204" pitchFamily="34" charset="0"/>
            </a:endParaRPr>
          </a:p>
          <a:p>
            <a:pPr>
              <a:lnSpc>
                <a:spcPct val="90000"/>
              </a:lnSpc>
              <a:spcAft>
                <a:spcPts val="600"/>
              </a:spcAft>
            </a:pPr>
            <a:r>
              <a:rPr lang="en-US" sz="8000" dirty="0">
                <a:latin typeface="Calibri" panose="020F0502020204030204" pitchFamily="34" charset="0"/>
                <a:cs typeface="Calibri" panose="020F0502020204030204" pitchFamily="34" charset="0"/>
              </a:rPr>
              <a:t>You need to engage critically with the literature in making tentative conclusions about the creation of an effective learning environment.  Consideration also needs to be given to the potential impact of using the Leuven Scale on your own practice as an ethical researcher and the development of learners. </a:t>
            </a:r>
          </a:p>
          <a:p>
            <a:pPr>
              <a:lnSpc>
                <a:spcPct val="90000"/>
              </a:lnSpc>
              <a:spcAft>
                <a:spcPts val="600"/>
              </a:spcAft>
            </a:pPr>
            <a:endParaRPr lang="en-US" sz="3400" dirty="0">
              <a:solidFill>
                <a:srgbClr val="000000"/>
              </a:solidFill>
            </a:endParaRPr>
          </a:p>
          <a:p>
            <a:pPr>
              <a:lnSpc>
                <a:spcPct val="90000"/>
              </a:lnSpc>
              <a:spcAft>
                <a:spcPts val="600"/>
              </a:spcAft>
            </a:pPr>
            <a:r>
              <a:rPr lang="en-US" sz="5500" dirty="0">
                <a:solidFill>
                  <a:srgbClr val="000000"/>
                </a:solidFill>
              </a:rPr>
              <a:t>2,000 words</a:t>
            </a:r>
          </a:p>
        </p:txBody>
      </p:sp>
      <p:pic>
        <p:nvPicPr>
          <p:cNvPr id="6" name="Recorded Sound">
            <a:hlinkClick r:id="" action="ppaction://media"/>
            <a:extLst>
              <a:ext uri="{FF2B5EF4-FFF2-40B4-BE49-F238E27FC236}">
                <a16:creationId xmlns:a16="http://schemas.microsoft.com/office/drawing/2014/main" id="{AA4B2529-CAA5-2AA8-EDAF-884241B64C8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89920" y="5930528"/>
            <a:ext cx="609600" cy="609600"/>
          </a:xfrm>
          <a:prstGeom prst="rect">
            <a:avLst/>
          </a:prstGeom>
        </p:spPr>
      </p:pic>
      <p:pic>
        <p:nvPicPr>
          <p:cNvPr id="7" name="Picture 2" descr="Image result for union jack flag">
            <a:extLst>
              <a:ext uri="{FF2B5EF4-FFF2-40B4-BE49-F238E27FC236}">
                <a16:creationId xmlns:a16="http://schemas.microsoft.com/office/drawing/2014/main" id="{2061F26E-0EBE-3376-8807-9847FCAE7FA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93776" y="5990059"/>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139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513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99AF68-71A7-48E8-ABC3-09BDF4FB471D}"/>
              </a:ext>
            </a:extLst>
          </p:cNvPr>
          <p:cNvPicPr>
            <a:picLocks noChangeAspect="1"/>
          </p:cNvPicPr>
          <p:nvPr/>
        </p:nvPicPr>
        <p:blipFill rotWithShape="1">
          <a:blip r:embed="rId5"/>
          <a:srcRect l="35428" t="28772" r="36645" b="38421"/>
          <a:stretch/>
        </p:blipFill>
        <p:spPr>
          <a:xfrm>
            <a:off x="1082842" y="178600"/>
            <a:ext cx="9601199" cy="6344257"/>
          </a:xfrm>
          <a:prstGeom prst="rect">
            <a:avLst/>
          </a:prstGeom>
        </p:spPr>
      </p:pic>
      <p:pic>
        <p:nvPicPr>
          <p:cNvPr id="2" name="Recorded Sound">
            <a:hlinkClick r:id="" action="ppaction://media"/>
            <a:extLst>
              <a:ext uri="{FF2B5EF4-FFF2-40B4-BE49-F238E27FC236}">
                <a16:creationId xmlns:a16="http://schemas.microsoft.com/office/drawing/2014/main" id="{64221D94-18D6-22C0-49DF-E3C07A4922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09158" y="5904113"/>
            <a:ext cx="609600" cy="609600"/>
          </a:xfrm>
          <a:prstGeom prst="rect">
            <a:avLst/>
          </a:prstGeom>
        </p:spPr>
      </p:pic>
      <p:pic>
        <p:nvPicPr>
          <p:cNvPr id="4" name="Picture 2" descr="Image result for union jack flag">
            <a:extLst>
              <a:ext uri="{FF2B5EF4-FFF2-40B4-BE49-F238E27FC236}">
                <a16:creationId xmlns:a16="http://schemas.microsoft.com/office/drawing/2014/main" id="{4FA623B8-0FEE-C1DB-071D-5B41DD39A4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025053" y="5218534"/>
            <a:ext cx="777810" cy="4905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3B60C34-D8BE-DC39-C59C-2C50820846D5}"/>
              </a:ext>
            </a:extLst>
          </p:cNvPr>
          <p:cNvSpPr txBox="1"/>
          <p:nvPr/>
        </p:nvSpPr>
        <p:spPr>
          <a:xfrm>
            <a:off x="10289565" y="974262"/>
            <a:ext cx="1639186" cy="2308324"/>
          </a:xfrm>
          <a:prstGeom prst="rect">
            <a:avLst/>
          </a:prstGeom>
          <a:noFill/>
        </p:spPr>
        <p:txBody>
          <a:bodyPr wrap="square" rtlCol="0">
            <a:spAutoFit/>
          </a:bodyPr>
          <a:lstStyle/>
          <a:p>
            <a:r>
              <a:rPr lang="en-GB" dirty="0"/>
              <a:t>Remember that </a:t>
            </a:r>
            <a:r>
              <a:rPr lang="en-GB" b="1" dirty="0"/>
              <a:t>Foundation Learning (FL) </a:t>
            </a:r>
            <a:r>
              <a:rPr lang="en-GB" dirty="0"/>
              <a:t>is the appropriate term.</a:t>
            </a:r>
          </a:p>
          <a:p>
            <a:r>
              <a:rPr lang="en-GB" dirty="0"/>
              <a:t>2024</a:t>
            </a:r>
          </a:p>
        </p:txBody>
      </p:sp>
    </p:spTree>
    <p:extLst>
      <p:ext uri="{BB962C8B-B14F-4D97-AF65-F5344CB8AC3E}">
        <p14:creationId xmlns:p14="http://schemas.microsoft.com/office/powerpoint/2010/main" val="1757627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99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56BB93-F7CC-4E37-9FA3-B34AF1E365B7}"/>
              </a:ext>
            </a:extLst>
          </p:cNvPr>
          <p:cNvPicPr>
            <a:picLocks noChangeAspect="1"/>
          </p:cNvPicPr>
          <p:nvPr/>
        </p:nvPicPr>
        <p:blipFill rotWithShape="1">
          <a:blip r:embed="rId5"/>
          <a:srcRect l="35329" t="61702" r="36941" b="29123"/>
          <a:stretch/>
        </p:blipFill>
        <p:spPr>
          <a:xfrm>
            <a:off x="633656" y="445167"/>
            <a:ext cx="10924687" cy="2033337"/>
          </a:xfrm>
          <a:prstGeom prst="rect">
            <a:avLst/>
          </a:prstGeom>
        </p:spPr>
      </p:pic>
      <p:pic>
        <p:nvPicPr>
          <p:cNvPr id="4" name="Picture 2" descr="See the source image">
            <a:extLst>
              <a:ext uri="{FF2B5EF4-FFF2-40B4-BE49-F238E27FC236}">
                <a16:creationId xmlns:a16="http://schemas.microsoft.com/office/drawing/2014/main" id="{40CB7982-9844-47F8-A887-8CEAFFC1B7F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7243"/>
          <a:stretch/>
        </p:blipFill>
        <p:spPr bwMode="auto">
          <a:xfrm>
            <a:off x="4754077" y="2893917"/>
            <a:ext cx="2525510" cy="351891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F3041D8E-B438-D68C-22A6-A869A876D64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302240" y="5526024"/>
            <a:ext cx="609600" cy="609600"/>
          </a:xfrm>
          <a:prstGeom prst="rect">
            <a:avLst/>
          </a:prstGeom>
        </p:spPr>
      </p:pic>
      <p:pic>
        <p:nvPicPr>
          <p:cNvPr id="5" name="Picture 2" descr="Image result for union jack flag">
            <a:extLst>
              <a:ext uri="{FF2B5EF4-FFF2-40B4-BE49-F238E27FC236}">
                <a16:creationId xmlns:a16="http://schemas.microsoft.com/office/drawing/2014/main" id="{E2592A43-CFD0-97F6-F24B-3899E7E0F16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03226" y="5585555"/>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714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9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FEFBEA2-CF53-151B-BB56-CD86C776E9C1}"/>
              </a:ext>
            </a:extLst>
          </p:cNvPr>
          <p:cNvPicPr>
            <a:picLocks noChangeAspect="1"/>
          </p:cNvPicPr>
          <p:nvPr/>
        </p:nvPicPr>
        <p:blipFill rotWithShape="1">
          <a:blip r:embed="rId5"/>
          <a:srcRect l="6075" t="20666" r="23650" b="23867"/>
          <a:stretch/>
        </p:blipFill>
        <p:spPr>
          <a:xfrm>
            <a:off x="246888" y="151630"/>
            <a:ext cx="8567928" cy="3803904"/>
          </a:xfrm>
          <a:prstGeom prst="rect">
            <a:avLst/>
          </a:prstGeom>
        </p:spPr>
      </p:pic>
      <p:pic>
        <p:nvPicPr>
          <p:cNvPr id="6" name="Picture 5">
            <a:extLst>
              <a:ext uri="{FF2B5EF4-FFF2-40B4-BE49-F238E27FC236}">
                <a16:creationId xmlns:a16="http://schemas.microsoft.com/office/drawing/2014/main" id="{BF73596E-D28A-43DA-B621-441B4BE6F2FF}"/>
              </a:ext>
            </a:extLst>
          </p:cNvPr>
          <p:cNvPicPr>
            <a:picLocks noChangeAspect="1"/>
          </p:cNvPicPr>
          <p:nvPr/>
        </p:nvPicPr>
        <p:blipFill rotWithShape="1">
          <a:blip r:embed="rId6"/>
          <a:srcRect l="31724" t="20689" r="33017" b="52184"/>
          <a:stretch/>
        </p:blipFill>
        <p:spPr>
          <a:xfrm>
            <a:off x="4146330" y="3086854"/>
            <a:ext cx="7924801" cy="3429560"/>
          </a:xfrm>
          <a:prstGeom prst="rect">
            <a:avLst/>
          </a:prstGeom>
          <a:ln>
            <a:noFill/>
          </a:ln>
          <a:effectLst>
            <a:outerShdw blurRad="292100" dist="139700" dir="2700000" algn="tl" rotWithShape="0">
              <a:srgbClr val="333333">
                <a:alpha val="65000"/>
              </a:srgbClr>
            </a:outerShdw>
          </a:effectLst>
        </p:spPr>
      </p:pic>
      <p:sp>
        <p:nvSpPr>
          <p:cNvPr id="4" name="Arrow: Left 3">
            <a:extLst>
              <a:ext uri="{FF2B5EF4-FFF2-40B4-BE49-F238E27FC236}">
                <a16:creationId xmlns:a16="http://schemas.microsoft.com/office/drawing/2014/main" id="{0600518F-5934-4D3B-AB0C-97B4723F2AE3}"/>
              </a:ext>
            </a:extLst>
          </p:cNvPr>
          <p:cNvSpPr/>
          <p:nvPr/>
        </p:nvSpPr>
        <p:spPr>
          <a:xfrm>
            <a:off x="2835690" y="3113690"/>
            <a:ext cx="1397876" cy="315310"/>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Recorded Sound">
            <a:hlinkClick r:id="" action="ppaction://media"/>
            <a:extLst>
              <a:ext uri="{FF2B5EF4-FFF2-40B4-BE49-F238E27FC236}">
                <a16:creationId xmlns:a16="http://schemas.microsoft.com/office/drawing/2014/main" id="{BBB301C3-3B7D-3A50-47B1-C4D5019C61B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282209" y="5750324"/>
            <a:ext cx="609600" cy="609600"/>
          </a:xfrm>
          <a:prstGeom prst="rect">
            <a:avLst/>
          </a:prstGeom>
        </p:spPr>
      </p:pic>
      <p:pic>
        <p:nvPicPr>
          <p:cNvPr id="3" name="Picture 2" descr="Image result for union jack flag">
            <a:extLst>
              <a:ext uri="{FF2B5EF4-FFF2-40B4-BE49-F238E27FC236}">
                <a16:creationId xmlns:a16="http://schemas.microsoft.com/office/drawing/2014/main" id="{B5AE5CC9-B6DE-3F18-2F3B-A4D653AD96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6888" y="5809855"/>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9330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2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5AAF85-35FE-4B46-AB3A-030CC644D915}"/>
              </a:ext>
            </a:extLst>
          </p:cNvPr>
          <p:cNvPicPr>
            <a:picLocks noChangeAspect="1"/>
          </p:cNvPicPr>
          <p:nvPr/>
        </p:nvPicPr>
        <p:blipFill rotWithShape="1">
          <a:blip r:embed="rId5"/>
          <a:srcRect l="25715" t="18503" r="30051" b="28300"/>
          <a:stretch/>
        </p:blipFill>
        <p:spPr>
          <a:xfrm>
            <a:off x="345232" y="339743"/>
            <a:ext cx="3816221" cy="2581563"/>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88E04558-3823-4EED-A422-84FEF19FDE9E}"/>
              </a:ext>
            </a:extLst>
          </p:cNvPr>
          <p:cNvPicPr>
            <a:picLocks noChangeAspect="1"/>
          </p:cNvPicPr>
          <p:nvPr/>
        </p:nvPicPr>
        <p:blipFill>
          <a:blip r:embed="rId6"/>
          <a:stretch>
            <a:fillRect/>
          </a:stretch>
        </p:blipFill>
        <p:spPr>
          <a:xfrm>
            <a:off x="4161453" y="356665"/>
            <a:ext cx="3484531" cy="2581563"/>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6F9ACF0E-153E-45B1-A640-B9DF92230EFA}"/>
              </a:ext>
            </a:extLst>
          </p:cNvPr>
          <p:cNvPicPr>
            <a:picLocks noChangeAspect="1"/>
          </p:cNvPicPr>
          <p:nvPr/>
        </p:nvPicPr>
        <p:blipFill>
          <a:blip r:embed="rId7"/>
          <a:stretch>
            <a:fillRect/>
          </a:stretch>
        </p:blipFill>
        <p:spPr>
          <a:xfrm>
            <a:off x="7675215" y="339742"/>
            <a:ext cx="3535986" cy="2615411"/>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AF4739C7-0C3F-2F47-C0F7-E38D4D5EFB9F}"/>
              </a:ext>
            </a:extLst>
          </p:cNvPr>
          <p:cNvPicPr>
            <a:picLocks noChangeAspect="1"/>
          </p:cNvPicPr>
          <p:nvPr/>
        </p:nvPicPr>
        <p:blipFill rotWithShape="1">
          <a:blip r:embed="rId8"/>
          <a:srcRect l="6375" t="40666" r="55450" b="23200"/>
          <a:stretch/>
        </p:blipFill>
        <p:spPr>
          <a:xfrm>
            <a:off x="345232" y="3200399"/>
            <a:ext cx="6430472" cy="3423689"/>
          </a:xfrm>
          <a:prstGeom prst="rect">
            <a:avLst/>
          </a:prstGeom>
        </p:spPr>
      </p:pic>
      <p:sp>
        <p:nvSpPr>
          <p:cNvPr id="9" name="Arrow: Left 8">
            <a:extLst>
              <a:ext uri="{FF2B5EF4-FFF2-40B4-BE49-F238E27FC236}">
                <a16:creationId xmlns:a16="http://schemas.microsoft.com/office/drawing/2014/main" id="{AE78BA61-F41F-4C20-81F7-55100ECD7B6D}"/>
              </a:ext>
            </a:extLst>
          </p:cNvPr>
          <p:cNvSpPr/>
          <p:nvPr/>
        </p:nvSpPr>
        <p:spPr>
          <a:xfrm>
            <a:off x="3941547" y="4373197"/>
            <a:ext cx="1397876" cy="315310"/>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Recorded Sound">
            <a:hlinkClick r:id="" action="ppaction://media"/>
            <a:extLst>
              <a:ext uri="{FF2B5EF4-FFF2-40B4-BE49-F238E27FC236}">
                <a16:creationId xmlns:a16="http://schemas.microsoft.com/office/drawing/2014/main" id="{93F50995-729E-7CD6-57D0-5CCD62BB39E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823448" y="5908658"/>
            <a:ext cx="609600" cy="609600"/>
          </a:xfrm>
          <a:prstGeom prst="rect">
            <a:avLst/>
          </a:prstGeom>
        </p:spPr>
      </p:pic>
      <p:pic>
        <p:nvPicPr>
          <p:cNvPr id="7" name="Picture 2" descr="Image result for union jack flag">
            <a:extLst>
              <a:ext uri="{FF2B5EF4-FFF2-40B4-BE49-F238E27FC236}">
                <a16:creationId xmlns:a16="http://schemas.microsoft.com/office/drawing/2014/main" id="{55B76FA3-9C02-E19F-E29A-B7208D57279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93776" y="5990059"/>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05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1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3AED0AC-B729-4E93-9BB2-D09F7EAACC8C}"/>
              </a:ext>
            </a:extLst>
          </p:cNvPr>
          <p:cNvPicPr>
            <a:picLocks noChangeAspect="1"/>
          </p:cNvPicPr>
          <p:nvPr/>
        </p:nvPicPr>
        <p:blipFill rotWithShape="1">
          <a:blip r:embed="rId5"/>
          <a:srcRect l="25944" t="50889" r="30128" b="45048"/>
          <a:stretch/>
        </p:blipFill>
        <p:spPr>
          <a:xfrm>
            <a:off x="214604" y="205275"/>
            <a:ext cx="11893966" cy="811764"/>
          </a:xfrm>
          <a:prstGeom prst="rect">
            <a:avLst/>
          </a:prstGeom>
        </p:spPr>
      </p:pic>
      <p:pic>
        <p:nvPicPr>
          <p:cNvPr id="9" name="Picture 8">
            <a:extLst>
              <a:ext uri="{FF2B5EF4-FFF2-40B4-BE49-F238E27FC236}">
                <a16:creationId xmlns:a16="http://schemas.microsoft.com/office/drawing/2014/main" id="{1628714A-9C6E-49A6-BE78-78B26FE412A1}"/>
              </a:ext>
            </a:extLst>
          </p:cNvPr>
          <p:cNvPicPr>
            <a:picLocks noChangeAspect="1"/>
          </p:cNvPicPr>
          <p:nvPr/>
        </p:nvPicPr>
        <p:blipFill rotWithShape="1">
          <a:blip r:embed="rId6"/>
          <a:srcRect l="3688" t="6957" r="6836" b="8556"/>
          <a:stretch/>
        </p:blipFill>
        <p:spPr>
          <a:xfrm>
            <a:off x="1894113" y="1175657"/>
            <a:ext cx="8173617" cy="5410086"/>
          </a:xfrm>
          <a:prstGeom prst="rect">
            <a:avLst/>
          </a:prstGeom>
        </p:spPr>
      </p:pic>
      <p:sp>
        <p:nvSpPr>
          <p:cNvPr id="10" name="TextBox 9">
            <a:extLst>
              <a:ext uri="{FF2B5EF4-FFF2-40B4-BE49-F238E27FC236}">
                <a16:creationId xmlns:a16="http://schemas.microsoft.com/office/drawing/2014/main" id="{8FC6A11A-7A00-4F07-AE92-6024F9E06B73}"/>
              </a:ext>
            </a:extLst>
          </p:cNvPr>
          <p:cNvSpPr txBox="1"/>
          <p:nvPr/>
        </p:nvSpPr>
        <p:spPr>
          <a:xfrm>
            <a:off x="2124270" y="1338695"/>
            <a:ext cx="2163930" cy="2369880"/>
          </a:xfrm>
          <a:prstGeom prst="rect">
            <a:avLst/>
          </a:prstGeom>
          <a:noFill/>
        </p:spPr>
        <p:txBody>
          <a:bodyPr wrap="square" rtlCol="0">
            <a:spAutoFit/>
          </a:bodyPr>
          <a:lstStyle/>
          <a:p>
            <a:r>
              <a:rPr lang="en-GB" b="1"/>
              <a:t>Engagement with literature </a:t>
            </a:r>
            <a:r>
              <a:rPr lang="en-GB" sz="1600"/>
              <a:t>(Your use of literature to support your arguments throughout the assignment and your application of the Harvard referencing conventions)</a:t>
            </a:r>
            <a:endParaRPr lang="en-GB"/>
          </a:p>
        </p:txBody>
      </p:sp>
      <p:sp>
        <p:nvSpPr>
          <p:cNvPr id="11" name="TextBox 10">
            <a:extLst>
              <a:ext uri="{FF2B5EF4-FFF2-40B4-BE49-F238E27FC236}">
                <a16:creationId xmlns:a16="http://schemas.microsoft.com/office/drawing/2014/main" id="{62764245-4BAD-4141-B296-6234F5559A17}"/>
              </a:ext>
            </a:extLst>
          </p:cNvPr>
          <p:cNvSpPr txBox="1"/>
          <p:nvPr/>
        </p:nvSpPr>
        <p:spPr>
          <a:xfrm>
            <a:off x="4890783" y="1334622"/>
            <a:ext cx="2163930" cy="2215991"/>
          </a:xfrm>
          <a:prstGeom prst="rect">
            <a:avLst/>
          </a:prstGeom>
          <a:noFill/>
        </p:spPr>
        <p:txBody>
          <a:bodyPr wrap="square" rtlCol="0">
            <a:spAutoFit/>
          </a:bodyPr>
          <a:lstStyle/>
          <a:p>
            <a:r>
              <a:rPr lang="en-GB" b="1"/>
              <a:t>Knowledge and understanding </a:t>
            </a:r>
            <a:r>
              <a:rPr lang="en-GB" sz="1700"/>
              <a:t>(Knowledge of the basic underlying concepts and principles of research, observation and the Leuven Scale) </a:t>
            </a:r>
          </a:p>
        </p:txBody>
      </p:sp>
      <p:sp>
        <p:nvSpPr>
          <p:cNvPr id="12" name="TextBox 11">
            <a:extLst>
              <a:ext uri="{FF2B5EF4-FFF2-40B4-BE49-F238E27FC236}">
                <a16:creationId xmlns:a16="http://schemas.microsoft.com/office/drawing/2014/main" id="{CB9D62EF-18E7-4CFC-8D31-9065B198F869}"/>
              </a:ext>
            </a:extLst>
          </p:cNvPr>
          <p:cNvSpPr txBox="1"/>
          <p:nvPr/>
        </p:nvSpPr>
        <p:spPr>
          <a:xfrm>
            <a:off x="7600427" y="1334622"/>
            <a:ext cx="2357306" cy="2262158"/>
          </a:xfrm>
          <a:prstGeom prst="rect">
            <a:avLst/>
          </a:prstGeom>
          <a:noFill/>
        </p:spPr>
        <p:txBody>
          <a:bodyPr wrap="square" rtlCol="0">
            <a:spAutoFit/>
          </a:bodyPr>
          <a:lstStyle/>
          <a:p>
            <a:r>
              <a:rPr lang="en-GB" b="1"/>
              <a:t>Cognitive and intellectual skills </a:t>
            </a:r>
            <a:r>
              <a:rPr lang="en-GB" sz="1500"/>
              <a:t>(Evaluate concepts and principles of a research and observation and interpret qualitative and quantitative data in order to develop lines of argument and make sound judgements.)</a:t>
            </a:r>
          </a:p>
        </p:txBody>
      </p:sp>
      <p:sp>
        <p:nvSpPr>
          <p:cNvPr id="13" name="TextBox 12">
            <a:extLst>
              <a:ext uri="{FF2B5EF4-FFF2-40B4-BE49-F238E27FC236}">
                <a16:creationId xmlns:a16="http://schemas.microsoft.com/office/drawing/2014/main" id="{1BF07A20-1B04-4927-A49F-1E48BB76FB16}"/>
              </a:ext>
            </a:extLst>
          </p:cNvPr>
          <p:cNvSpPr txBox="1"/>
          <p:nvPr/>
        </p:nvSpPr>
        <p:spPr>
          <a:xfrm>
            <a:off x="3640822" y="4085439"/>
            <a:ext cx="2088859" cy="2308324"/>
          </a:xfrm>
          <a:prstGeom prst="rect">
            <a:avLst/>
          </a:prstGeom>
          <a:noFill/>
        </p:spPr>
        <p:txBody>
          <a:bodyPr wrap="square" rtlCol="0">
            <a:spAutoFit/>
          </a:bodyPr>
          <a:lstStyle/>
          <a:p>
            <a:r>
              <a:rPr lang="en-GB" b="1"/>
              <a:t>Practical skills </a:t>
            </a:r>
            <a:r>
              <a:rPr lang="en-GB"/>
              <a:t>(Your application of the Leuven Scale through your observation schedule.) Your own RQ for possible future research</a:t>
            </a:r>
          </a:p>
        </p:txBody>
      </p:sp>
      <p:sp>
        <p:nvSpPr>
          <p:cNvPr id="14" name="TextBox 13">
            <a:extLst>
              <a:ext uri="{FF2B5EF4-FFF2-40B4-BE49-F238E27FC236}">
                <a16:creationId xmlns:a16="http://schemas.microsoft.com/office/drawing/2014/main" id="{E82CD794-C38F-431D-98B8-193357452CEC}"/>
              </a:ext>
            </a:extLst>
          </p:cNvPr>
          <p:cNvSpPr txBox="1"/>
          <p:nvPr/>
        </p:nvSpPr>
        <p:spPr>
          <a:xfrm>
            <a:off x="6551801" y="4085439"/>
            <a:ext cx="2357307" cy="2308324"/>
          </a:xfrm>
          <a:prstGeom prst="rect">
            <a:avLst/>
          </a:prstGeom>
          <a:noFill/>
        </p:spPr>
        <p:txBody>
          <a:bodyPr wrap="square" rtlCol="0">
            <a:spAutoFit/>
          </a:bodyPr>
          <a:lstStyle/>
          <a:p>
            <a:r>
              <a:rPr lang="en-GB" b="1"/>
              <a:t>Transferable skills for professional practice </a:t>
            </a:r>
            <a:r>
              <a:rPr lang="en-GB"/>
              <a:t>(Communicate the results of observation accurately and reliably, and develop structured and coherent arguments)</a:t>
            </a:r>
            <a:endParaRPr lang="en-GB" sz="1500"/>
          </a:p>
        </p:txBody>
      </p:sp>
      <p:pic>
        <p:nvPicPr>
          <p:cNvPr id="2" name="Recorded Sound">
            <a:hlinkClick r:id="" action="ppaction://media"/>
            <a:extLst>
              <a:ext uri="{FF2B5EF4-FFF2-40B4-BE49-F238E27FC236}">
                <a16:creationId xmlns:a16="http://schemas.microsoft.com/office/drawing/2014/main" id="{2D4A7B9E-C055-0F38-82E3-0A4C45C6B8B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89850" y="5787211"/>
            <a:ext cx="609600" cy="609600"/>
          </a:xfrm>
          <a:prstGeom prst="rect">
            <a:avLst/>
          </a:prstGeom>
        </p:spPr>
      </p:pic>
      <p:pic>
        <p:nvPicPr>
          <p:cNvPr id="3" name="Picture 2" descr="Image result for union jack flag">
            <a:extLst>
              <a:ext uri="{FF2B5EF4-FFF2-40B4-BE49-F238E27FC236}">
                <a16:creationId xmlns:a16="http://schemas.microsoft.com/office/drawing/2014/main" id="{73D99B72-9A9E-C46A-D850-C0CED0EA61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957733" y="5846742"/>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07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16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76197F-7CBC-4286-89ED-0E3F7AC7753E}"/>
              </a:ext>
            </a:extLst>
          </p:cNvPr>
          <p:cNvSpPr txBox="1"/>
          <p:nvPr/>
        </p:nvSpPr>
        <p:spPr>
          <a:xfrm>
            <a:off x="711200" y="495300"/>
            <a:ext cx="8658578" cy="523220"/>
          </a:xfrm>
          <a:prstGeom prst="rect">
            <a:avLst/>
          </a:prstGeom>
          <a:noFill/>
        </p:spPr>
        <p:txBody>
          <a:bodyPr wrap="square" rtlCol="0">
            <a:spAutoFit/>
          </a:bodyPr>
          <a:lstStyle/>
          <a:p>
            <a:r>
              <a:rPr lang="cy-GB" sz="2800" b="1"/>
              <a:t>Paratoi i ysgrifennu</a:t>
            </a:r>
            <a:r>
              <a:rPr lang="en-GB" sz="2800"/>
              <a:t> / </a:t>
            </a:r>
            <a:r>
              <a:rPr lang="en-GB" sz="2800" b="1">
                <a:solidFill>
                  <a:srgbClr val="00B0F0"/>
                </a:solidFill>
              </a:rPr>
              <a:t>Preparing to write</a:t>
            </a:r>
          </a:p>
        </p:txBody>
      </p:sp>
      <p:sp>
        <p:nvSpPr>
          <p:cNvPr id="3" name="TextBox 2">
            <a:extLst>
              <a:ext uri="{FF2B5EF4-FFF2-40B4-BE49-F238E27FC236}">
                <a16:creationId xmlns:a16="http://schemas.microsoft.com/office/drawing/2014/main" id="{B11268AB-6692-40F6-9604-0319F35DD699}"/>
              </a:ext>
            </a:extLst>
          </p:cNvPr>
          <p:cNvSpPr txBox="1"/>
          <p:nvPr/>
        </p:nvSpPr>
        <p:spPr>
          <a:xfrm>
            <a:off x="711200" y="1018520"/>
            <a:ext cx="10579100" cy="7448193"/>
          </a:xfrm>
          <a:prstGeom prst="rect">
            <a:avLst/>
          </a:prstGeom>
          <a:noFill/>
        </p:spPr>
        <p:txBody>
          <a:bodyPr wrap="square" rtlCol="0">
            <a:spAutoFit/>
          </a:bodyPr>
          <a:lstStyle/>
          <a:p>
            <a:pPr marL="342900" indent="-342900">
              <a:buFont typeface="Arial" panose="020B0604020202020204" pitchFamily="34" charset="0"/>
              <a:buChar char="•"/>
            </a:pPr>
            <a:r>
              <a:rPr lang="cy-GB"/>
              <a:t>Bod yn glir am y dasg </a:t>
            </a:r>
            <a:endParaRPr lang="en-GB"/>
          </a:p>
          <a:p>
            <a:pPr marL="342900" indent="-342900">
              <a:buFont typeface="Arial" panose="020B0604020202020204" pitchFamily="34" charset="0"/>
              <a:buChar char="•"/>
            </a:pPr>
            <a:r>
              <a:rPr lang="en-GB">
                <a:solidFill>
                  <a:srgbClr val="00B0F0"/>
                </a:solidFill>
              </a:rPr>
              <a:t>Be clear about the task</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Adnabod a defnyddio adnoddau’n feirniadol</a:t>
            </a:r>
            <a:endParaRPr lang="en-GB"/>
          </a:p>
          <a:p>
            <a:pPr marL="342900" indent="-342900">
              <a:buFont typeface="Arial" panose="020B0604020202020204" pitchFamily="34" charset="0"/>
              <a:buChar char="•"/>
            </a:pPr>
            <a:r>
              <a:rPr lang="en-GB">
                <a:solidFill>
                  <a:srgbClr val="00B0F0"/>
                </a:solidFill>
              </a:rPr>
              <a:t>Identify and use resources critically</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Canolbwyntio ar friff yr aseiniad </a:t>
            </a:r>
            <a:endParaRPr lang="en-GB"/>
          </a:p>
          <a:p>
            <a:pPr marL="342900" indent="-342900">
              <a:buFont typeface="Arial" panose="020B0604020202020204" pitchFamily="34" charset="0"/>
              <a:buChar char="•"/>
            </a:pPr>
            <a:r>
              <a:rPr lang="en-GB">
                <a:solidFill>
                  <a:srgbClr val="00B0F0"/>
                </a:solidFill>
              </a:rPr>
              <a:t>Keep focused on the assignment brief</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Bod yn glir, yn gryno ac at y pwynt </a:t>
            </a:r>
            <a:endParaRPr lang="en-GB"/>
          </a:p>
          <a:p>
            <a:pPr marL="342900" indent="-342900">
              <a:buFont typeface="Arial" panose="020B0604020202020204" pitchFamily="34" charset="0"/>
              <a:buChar char="•"/>
            </a:pPr>
            <a:r>
              <a:rPr lang="en-GB">
                <a:solidFill>
                  <a:srgbClr val="00B0F0"/>
                </a:solidFill>
              </a:rPr>
              <a:t>Be clear, concise and to the point</a:t>
            </a:r>
          </a:p>
          <a:p>
            <a:pPr marL="342900" indent="-342900">
              <a:buFont typeface="Arial" panose="020B0604020202020204" pitchFamily="34" charset="0"/>
              <a:buChar char="•"/>
            </a:pPr>
            <a:endParaRPr lang="en-GB"/>
          </a:p>
          <a:p>
            <a:pPr marL="342900" indent="-342900">
              <a:buFont typeface="Arial" panose="020B0604020202020204" pitchFamily="34" charset="0"/>
              <a:buChar char="•"/>
            </a:pPr>
            <a:r>
              <a:rPr lang="cy-GB"/>
              <a:t>Cyflwyno syniadau mewn ffordd resymegol – gan gofio iaith betrus</a:t>
            </a:r>
            <a:endParaRPr lang="en-GB"/>
          </a:p>
          <a:p>
            <a:pPr marL="342900" indent="-342900">
              <a:buFont typeface="Arial" panose="020B0604020202020204" pitchFamily="34" charset="0"/>
              <a:buChar char="•"/>
            </a:pPr>
            <a:r>
              <a:rPr lang="en-GB">
                <a:solidFill>
                  <a:srgbClr val="00B0F0"/>
                </a:solidFill>
              </a:rPr>
              <a:t>Present ideas in a logical way – remember tentative language</a:t>
            </a:r>
          </a:p>
          <a:p>
            <a:pPr marL="457200" indent="-457200">
              <a:buFont typeface="Arial" panose="020B0604020202020204" pitchFamily="34" charset="0"/>
              <a:buChar char="•"/>
            </a:pPr>
            <a:endParaRPr lang="en-GB"/>
          </a:p>
          <a:p>
            <a:pPr marL="285750" indent="-285750">
              <a:buFont typeface="Arial" panose="020B0604020202020204" pitchFamily="34" charset="0"/>
              <a:buChar char="•"/>
            </a:pPr>
            <a:r>
              <a:rPr lang="cy-GB"/>
              <a:t>Cyfeirio at unrhyw ffynonellau wrth i chi eu defnyddio </a:t>
            </a:r>
            <a:endParaRPr lang="en-GB"/>
          </a:p>
          <a:p>
            <a:pPr marL="342900" indent="-342900">
              <a:buFont typeface="Arial" panose="020B0604020202020204" pitchFamily="34" charset="0"/>
              <a:buChar char="•"/>
            </a:pPr>
            <a:r>
              <a:rPr lang="en-GB">
                <a:solidFill>
                  <a:srgbClr val="00B0F0"/>
                </a:solidFill>
              </a:rPr>
              <a:t>Reference any sources as you use them</a:t>
            </a:r>
          </a:p>
          <a:p>
            <a:endParaRPr lang="en-GB">
              <a:solidFill>
                <a:srgbClr val="00B0F0"/>
              </a:solidFill>
            </a:endParaRPr>
          </a:p>
          <a:p>
            <a:pPr marL="342900" indent="-342900">
              <a:buFont typeface="Arial" panose="020B0604020202020204" pitchFamily="34" charset="0"/>
              <a:buChar char="•"/>
            </a:pPr>
            <a:r>
              <a:rPr lang="cy-GB"/>
              <a:t>Cadw cofnod o’r adborth a roddwyd i chi mewn aseiniadau blaenorol </a:t>
            </a:r>
            <a:endParaRPr lang="en-GB"/>
          </a:p>
          <a:p>
            <a:pPr marL="342900" indent="-342900">
              <a:buFont typeface="Arial" panose="020B0604020202020204" pitchFamily="34" charset="0"/>
              <a:buChar char="•"/>
            </a:pPr>
            <a:r>
              <a:rPr lang="en-GB">
                <a:solidFill>
                  <a:srgbClr val="00B0F0"/>
                </a:solidFill>
              </a:rPr>
              <a:t>Take note of feedback given to you in previous assignments</a:t>
            </a:r>
          </a:p>
          <a:p>
            <a:pPr marL="457200" indent="-4572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a:p>
          <a:p>
            <a:pPr marL="342900" indent="-342900">
              <a:buFont typeface="Arial" panose="020B0604020202020204" pitchFamily="34" charset="0"/>
              <a:buChar char="•"/>
            </a:pPr>
            <a:endParaRPr lang="en-GB" sz="2800"/>
          </a:p>
        </p:txBody>
      </p:sp>
      <p:pic>
        <p:nvPicPr>
          <p:cNvPr id="5" name="Picture 4" descr="A close up of a device&#10;&#10;Description automatically generated">
            <a:extLst>
              <a:ext uri="{FF2B5EF4-FFF2-40B4-BE49-F238E27FC236}">
                <a16:creationId xmlns:a16="http://schemas.microsoft.com/office/drawing/2014/main" id="{34C13416-4B7F-4CA1-BD8D-2E52AECDB761}"/>
              </a:ext>
            </a:extLst>
          </p:cNvPr>
          <p:cNvPicPr>
            <a:picLocks noChangeAspect="1"/>
          </p:cNvPicPr>
          <p:nvPr/>
        </p:nvPicPr>
        <p:blipFill rotWithShape="1">
          <a:blip r:embed="rId5">
            <a:extLst>
              <a:ext uri="{28A0092B-C50C-407E-A947-70E740481C1C}">
                <a14:useLocalDpi xmlns:a14="http://schemas.microsoft.com/office/drawing/2010/main" val="0"/>
              </a:ext>
            </a:extLst>
          </a:blip>
          <a:srcRect l="43518" t="1666" r="44630"/>
          <a:stretch/>
        </p:blipFill>
        <p:spPr>
          <a:xfrm>
            <a:off x="10096500" y="57150"/>
            <a:ext cx="812800" cy="6743700"/>
          </a:xfrm>
          <a:prstGeom prst="rect">
            <a:avLst/>
          </a:prstGeom>
        </p:spPr>
      </p:pic>
      <p:pic>
        <p:nvPicPr>
          <p:cNvPr id="4" name="Recorded Sound">
            <a:hlinkClick r:id="" action="ppaction://media"/>
            <a:extLst>
              <a:ext uri="{FF2B5EF4-FFF2-40B4-BE49-F238E27FC236}">
                <a16:creationId xmlns:a16="http://schemas.microsoft.com/office/drawing/2014/main" id="{92D00733-28BA-5D9C-31B1-870858AC23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90300" y="5839480"/>
            <a:ext cx="609600" cy="609600"/>
          </a:xfrm>
          <a:prstGeom prst="rect">
            <a:avLst/>
          </a:prstGeom>
        </p:spPr>
      </p:pic>
      <p:pic>
        <p:nvPicPr>
          <p:cNvPr id="6" name="Picture 2" descr="Image result for union jack flag">
            <a:extLst>
              <a:ext uri="{FF2B5EF4-FFF2-40B4-BE49-F238E27FC236}">
                <a16:creationId xmlns:a16="http://schemas.microsoft.com/office/drawing/2014/main" id="{B7F57E20-D200-06AD-DF89-1D795DA277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122090" y="5113526"/>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739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77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C7FB15-6757-4CB6-B91E-EC05999B1335}"/>
              </a:ext>
            </a:extLst>
          </p:cNvPr>
          <p:cNvPicPr>
            <a:picLocks noChangeAspect="1"/>
          </p:cNvPicPr>
          <p:nvPr/>
        </p:nvPicPr>
        <p:blipFill rotWithShape="1">
          <a:blip r:embed="rId5"/>
          <a:srcRect l="6294" t="20230" r="21552" b="6054"/>
          <a:stretch/>
        </p:blipFill>
        <p:spPr>
          <a:xfrm>
            <a:off x="472965" y="656897"/>
            <a:ext cx="9784781" cy="5623033"/>
          </a:xfrm>
          <a:prstGeom prst="rect">
            <a:avLst/>
          </a:prstGeom>
          <a:ln>
            <a:noFill/>
          </a:ln>
          <a:effectLst>
            <a:outerShdw blurRad="292100" dist="139700" dir="2700000" algn="tl" rotWithShape="0">
              <a:srgbClr val="333333">
                <a:alpha val="65000"/>
              </a:srgbClr>
            </a:outerShdw>
          </a:effectLst>
        </p:spPr>
      </p:pic>
      <p:sp>
        <p:nvSpPr>
          <p:cNvPr id="4" name="Arrow: Left 3">
            <a:extLst>
              <a:ext uri="{FF2B5EF4-FFF2-40B4-BE49-F238E27FC236}">
                <a16:creationId xmlns:a16="http://schemas.microsoft.com/office/drawing/2014/main" id="{7940FF38-8A1B-49AD-868B-5A974E9FCBB2}"/>
              </a:ext>
            </a:extLst>
          </p:cNvPr>
          <p:cNvSpPr/>
          <p:nvPr/>
        </p:nvSpPr>
        <p:spPr>
          <a:xfrm>
            <a:off x="9764110" y="1177158"/>
            <a:ext cx="1954925" cy="462456"/>
          </a:xfrm>
          <a:prstGeom prst="lef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Recorded Sound">
            <a:hlinkClick r:id="" action="ppaction://media"/>
            <a:extLst>
              <a:ext uri="{FF2B5EF4-FFF2-40B4-BE49-F238E27FC236}">
                <a16:creationId xmlns:a16="http://schemas.microsoft.com/office/drawing/2014/main" id="{142513F3-41C3-4080-CCC3-6ABD67C484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41572" y="4904232"/>
            <a:ext cx="609600" cy="609600"/>
          </a:xfrm>
          <a:prstGeom prst="rect">
            <a:avLst/>
          </a:prstGeom>
        </p:spPr>
      </p:pic>
      <p:pic>
        <p:nvPicPr>
          <p:cNvPr id="5" name="Picture 2" descr="Image result for union jack flag">
            <a:extLst>
              <a:ext uri="{FF2B5EF4-FFF2-40B4-BE49-F238E27FC236}">
                <a16:creationId xmlns:a16="http://schemas.microsoft.com/office/drawing/2014/main" id="{A949664C-CC8A-E2C6-6E39-4FD048E5A7E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599485" y="4237459"/>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645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4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e the source image">
            <a:extLst>
              <a:ext uri="{FF2B5EF4-FFF2-40B4-BE49-F238E27FC236}">
                <a16:creationId xmlns:a16="http://schemas.microsoft.com/office/drawing/2014/main" id="{7D60D331-8F28-47DD-9D4B-31EB8C1C1321}"/>
              </a:ext>
            </a:extLst>
          </p:cNvPr>
          <p:cNvPicPr>
            <a:picLocks noChangeAspect="1" noChangeArrowheads="1"/>
          </p:cNvPicPr>
          <p:nvPr/>
        </p:nvPicPr>
        <p:blipFill>
          <a:blip r:embed="rId5">
            <a:alphaModFix amt="44000"/>
            <a:extLst>
              <a:ext uri="{28A0092B-C50C-407E-A947-70E740481C1C}">
                <a14:useLocalDpi xmlns:a14="http://schemas.microsoft.com/office/drawing/2010/main" val="0"/>
              </a:ext>
            </a:extLst>
          </a:blip>
          <a:srcRect/>
          <a:stretch>
            <a:fillRect/>
          </a:stretch>
        </p:blipFill>
        <p:spPr bwMode="auto">
          <a:xfrm>
            <a:off x="0" y="0"/>
            <a:ext cx="12743447" cy="69662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33A87D7-7D58-4A33-847C-537154A292BB}"/>
              </a:ext>
            </a:extLst>
          </p:cNvPr>
          <p:cNvSpPr txBox="1"/>
          <p:nvPr/>
        </p:nvSpPr>
        <p:spPr>
          <a:xfrm>
            <a:off x="391886" y="296883"/>
            <a:ext cx="11103428" cy="2123658"/>
          </a:xfrm>
          <a:prstGeom prst="rect">
            <a:avLst/>
          </a:prstGeom>
          <a:noFill/>
        </p:spPr>
        <p:txBody>
          <a:bodyPr wrap="square" rtlCol="0">
            <a:spAutoFit/>
          </a:bodyPr>
          <a:lstStyle/>
          <a:p>
            <a:r>
              <a:rPr lang="en-GB" sz="6600" b="1" dirty="0" err="1"/>
              <a:t>Atodiadau</a:t>
            </a:r>
            <a:endParaRPr lang="en-GB" sz="6600" b="1" dirty="0"/>
          </a:p>
          <a:p>
            <a:r>
              <a:rPr lang="en-GB" sz="6600" b="1" dirty="0"/>
              <a:t>Appendices</a:t>
            </a:r>
          </a:p>
        </p:txBody>
      </p:sp>
      <p:sp>
        <p:nvSpPr>
          <p:cNvPr id="4" name="TextBox 3">
            <a:extLst>
              <a:ext uri="{FF2B5EF4-FFF2-40B4-BE49-F238E27FC236}">
                <a16:creationId xmlns:a16="http://schemas.microsoft.com/office/drawing/2014/main" id="{547B8DE0-7771-4A73-A693-256C2A457665}"/>
              </a:ext>
            </a:extLst>
          </p:cNvPr>
          <p:cNvSpPr txBox="1"/>
          <p:nvPr/>
        </p:nvSpPr>
        <p:spPr>
          <a:xfrm>
            <a:off x="133560" y="2534579"/>
            <a:ext cx="11620079" cy="4524315"/>
          </a:xfrm>
          <a:prstGeom prst="rect">
            <a:avLst/>
          </a:prstGeom>
          <a:noFill/>
        </p:spPr>
        <p:txBody>
          <a:bodyPr wrap="square" rtlCol="0">
            <a:spAutoFit/>
          </a:bodyPr>
          <a:lstStyle/>
          <a:p>
            <a:pPr marL="685800" indent="-685800">
              <a:buFont typeface="Arial" panose="020B0604020202020204" pitchFamily="34" charset="0"/>
              <a:buChar char="•"/>
            </a:pPr>
            <a:r>
              <a:rPr lang="en-GB" sz="4800" dirty="0" err="1"/>
              <a:t>Amserlen</a:t>
            </a:r>
            <a:r>
              <a:rPr lang="en-GB" sz="4800" dirty="0"/>
              <a:t> </a:t>
            </a:r>
            <a:r>
              <a:rPr lang="en-GB" sz="4800" dirty="0" err="1"/>
              <a:t>arsylwi</a:t>
            </a:r>
            <a:r>
              <a:rPr lang="en-GB" sz="4800" dirty="0"/>
              <a:t>/Observation schedule</a:t>
            </a:r>
          </a:p>
          <a:p>
            <a:endParaRPr lang="en-GB" sz="4800" dirty="0"/>
          </a:p>
          <a:p>
            <a:pPr marL="685800" indent="-685800">
              <a:buFont typeface="Arial" panose="020B0604020202020204" pitchFamily="34" charset="0"/>
              <a:buChar char="•"/>
            </a:pPr>
            <a:r>
              <a:rPr lang="en-GB" sz="4800" dirty="0" err="1"/>
              <a:t>Unrhyw</a:t>
            </a:r>
            <a:r>
              <a:rPr lang="en-GB" sz="4800" dirty="0"/>
              <a:t> </a:t>
            </a:r>
            <a:r>
              <a:rPr lang="en-GB" sz="4800" dirty="0" err="1"/>
              <a:t>nodiadau</a:t>
            </a:r>
            <a:r>
              <a:rPr lang="en-GB" sz="4800" dirty="0"/>
              <a:t> </a:t>
            </a:r>
            <a:r>
              <a:rPr lang="en-GB" sz="4800" dirty="0" err="1"/>
              <a:t>i</a:t>
            </a:r>
            <a:r>
              <a:rPr lang="en-GB" sz="4800" dirty="0"/>
              <a:t> </a:t>
            </a:r>
            <a:r>
              <a:rPr lang="en-GB" sz="4800" dirty="0" err="1"/>
              <a:t>ategu</a:t>
            </a:r>
            <a:r>
              <a:rPr lang="en-GB" sz="4800" dirty="0"/>
              <a:t> </a:t>
            </a:r>
            <a:r>
              <a:rPr lang="en-GB" sz="4800" dirty="0" err="1"/>
              <a:t>aseiniad</a:t>
            </a:r>
            <a:endParaRPr lang="en-GB" sz="4800" dirty="0"/>
          </a:p>
          <a:p>
            <a:r>
              <a:rPr lang="en-GB" sz="4800" dirty="0"/>
              <a:t>     Any notes to supplement assignment</a:t>
            </a:r>
          </a:p>
          <a:p>
            <a:pPr marL="685800" indent="-685800">
              <a:buFont typeface="Arial" panose="020B0604020202020204" pitchFamily="34" charset="0"/>
              <a:buChar char="•"/>
            </a:pPr>
            <a:endParaRPr lang="en-GB" sz="4800" dirty="0"/>
          </a:p>
          <a:p>
            <a:pPr marL="685800" indent="-685800">
              <a:buFont typeface="Arial" panose="020B0604020202020204" pitchFamily="34" charset="0"/>
              <a:buChar char="•"/>
            </a:pPr>
            <a:endParaRPr lang="en-GB" sz="4800" dirty="0"/>
          </a:p>
        </p:txBody>
      </p:sp>
      <p:pic>
        <p:nvPicPr>
          <p:cNvPr id="3" name="Recorded Sound">
            <a:hlinkClick r:id="" action="ppaction://media"/>
            <a:extLst>
              <a:ext uri="{FF2B5EF4-FFF2-40B4-BE49-F238E27FC236}">
                <a16:creationId xmlns:a16="http://schemas.microsoft.com/office/drawing/2014/main" id="{60D96D65-F45F-B7B8-23B5-3D07DC54283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82400" y="5769864"/>
            <a:ext cx="609600" cy="609600"/>
          </a:xfrm>
          <a:prstGeom prst="rect">
            <a:avLst/>
          </a:prstGeom>
        </p:spPr>
      </p:pic>
      <p:pic>
        <p:nvPicPr>
          <p:cNvPr id="5" name="Picture 2" descr="Image result for union jack flag">
            <a:extLst>
              <a:ext uri="{FF2B5EF4-FFF2-40B4-BE49-F238E27FC236}">
                <a16:creationId xmlns:a16="http://schemas.microsoft.com/office/drawing/2014/main" id="{3C9E9BCD-0A60-D27F-1F98-F33518A54F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582400" y="5183043"/>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10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0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street&#10;&#10;Description automatically generated">
            <a:extLst>
              <a:ext uri="{FF2B5EF4-FFF2-40B4-BE49-F238E27FC236}">
                <a16:creationId xmlns:a16="http://schemas.microsoft.com/office/drawing/2014/main" id="{D726CBA1-6312-4A7B-B064-97CA1D989A7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72936" y="2122034"/>
            <a:ext cx="5708708" cy="4120974"/>
          </a:xfrm>
          <a:prstGeom prst="rect">
            <a:avLst/>
          </a:prstGeom>
          <a:ln>
            <a:noFill/>
          </a:ln>
          <a:effectLst>
            <a:softEdge rad="112500"/>
          </a:effectLst>
        </p:spPr>
      </p:pic>
      <p:sp>
        <p:nvSpPr>
          <p:cNvPr id="3" name="TextBox 2">
            <a:extLst>
              <a:ext uri="{FF2B5EF4-FFF2-40B4-BE49-F238E27FC236}">
                <a16:creationId xmlns:a16="http://schemas.microsoft.com/office/drawing/2014/main" id="{E5178A13-D7DA-4930-B649-BEF638613754}"/>
              </a:ext>
            </a:extLst>
          </p:cNvPr>
          <p:cNvSpPr txBox="1"/>
          <p:nvPr/>
        </p:nvSpPr>
        <p:spPr>
          <a:xfrm>
            <a:off x="494088" y="0"/>
            <a:ext cx="5860384" cy="1077218"/>
          </a:xfrm>
          <a:prstGeom prst="rect">
            <a:avLst/>
          </a:prstGeom>
          <a:noFill/>
        </p:spPr>
        <p:txBody>
          <a:bodyPr wrap="square" rtlCol="0">
            <a:spAutoFit/>
          </a:bodyPr>
          <a:lstStyle/>
          <a:p>
            <a:r>
              <a:rPr lang="en-GB" sz="3200" b="1" err="1"/>
              <a:t>Cyflwyniad</a:t>
            </a:r>
            <a:r>
              <a:rPr lang="en-GB" sz="3200" b="1"/>
              <a:t>/</a:t>
            </a:r>
            <a:r>
              <a:rPr lang="en-GB" sz="3200" b="1">
                <a:solidFill>
                  <a:srgbClr val="00B0F0"/>
                </a:solidFill>
              </a:rPr>
              <a:t>Introduction</a:t>
            </a:r>
            <a:r>
              <a:rPr lang="en-GB" sz="3200" b="1"/>
              <a:t> </a:t>
            </a:r>
            <a:r>
              <a:rPr lang="en-GB" sz="3200"/>
              <a:t>–</a:t>
            </a:r>
          </a:p>
          <a:p>
            <a:r>
              <a:rPr lang="en-GB" sz="3200"/>
              <a:t>200 geiriau/</a:t>
            </a:r>
            <a:r>
              <a:rPr lang="en-GB" sz="3200">
                <a:solidFill>
                  <a:srgbClr val="00B0F0"/>
                </a:solidFill>
              </a:rPr>
              <a:t>words</a:t>
            </a:r>
          </a:p>
        </p:txBody>
      </p:sp>
      <p:sp>
        <p:nvSpPr>
          <p:cNvPr id="4" name="Speech Bubble: Rectangle with Corners Rounded 3">
            <a:extLst>
              <a:ext uri="{FF2B5EF4-FFF2-40B4-BE49-F238E27FC236}">
                <a16:creationId xmlns:a16="http://schemas.microsoft.com/office/drawing/2014/main" id="{FAAD4921-A51F-43A7-9940-BDE35BD0C172}"/>
              </a:ext>
            </a:extLst>
          </p:cNvPr>
          <p:cNvSpPr/>
          <p:nvPr/>
        </p:nvSpPr>
        <p:spPr>
          <a:xfrm>
            <a:off x="7570078" y="169490"/>
            <a:ext cx="4065451" cy="2684266"/>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peech Bubble: Rectangle with Corners Rounded 4">
            <a:extLst>
              <a:ext uri="{FF2B5EF4-FFF2-40B4-BE49-F238E27FC236}">
                <a16:creationId xmlns:a16="http://schemas.microsoft.com/office/drawing/2014/main" id="{665EB3DD-E66E-4771-985E-E73B72E3C90A}"/>
              </a:ext>
            </a:extLst>
          </p:cNvPr>
          <p:cNvSpPr/>
          <p:nvPr/>
        </p:nvSpPr>
        <p:spPr>
          <a:xfrm>
            <a:off x="7710311" y="3325091"/>
            <a:ext cx="3925219" cy="2917917"/>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17CADD1-7231-47A5-BCA6-ED3CFB786B20}"/>
              </a:ext>
            </a:extLst>
          </p:cNvPr>
          <p:cNvSpPr txBox="1"/>
          <p:nvPr/>
        </p:nvSpPr>
        <p:spPr>
          <a:xfrm>
            <a:off x="7817735" y="4510508"/>
            <a:ext cx="3710368" cy="1508105"/>
          </a:xfrm>
          <a:prstGeom prst="rect">
            <a:avLst/>
          </a:prstGeom>
          <a:noFill/>
        </p:spPr>
        <p:txBody>
          <a:bodyPr wrap="square" rtlCol="0">
            <a:spAutoFit/>
          </a:bodyPr>
          <a:lstStyle/>
          <a:p>
            <a:endParaRPr lang="en-GB" sz="2000" dirty="0"/>
          </a:p>
          <a:p>
            <a:r>
              <a:rPr lang="en-GB" sz="2400" i="1" dirty="0"/>
              <a:t>Outline the learning environment within FL. (Refer to key documents)</a:t>
            </a:r>
          </a:p>
        </p:txBody>
      </p:sp>
      <p:sp>
        <p:nvSpPr>
          <p:cNvPr id="8" name="TextBox 7">
            <a:extLst>
              <a:ext uri="{FF2B5EF4-FFF2-40B4-BE49-F238E27FC236}">
                <a16:creationId xmlns:a16="http://schemas.microsoft.com/office/drawing/2014/main" id="{13C8A839-4336-4FA2-8F19-507BD9625C19}"/>
              </a:ext>
            </a:extLst>
          </p:cNvPr>
          <p:cNvSpPr txBox="1"/>
          <p:nvPr/>
        </p:nvSpPr>
        <p:spPr>
          <a:xfrm>
            <a:off x="7817735" y="1475703"/>
            <a:ext cx="3925219" cy="1292662"/>
          </a:xfrm>
          <a:prstGeom prst="rect">
            <a:avLst/>
          </a:prstGeom>
          <a:noFill/>
        </p:spPr>
        <p:txBody>
          <a:bodyPr wrap="square" rtlCol="0">
            <a:spAutoFit/>
          </a:bodyPr>
          <a:lstStyle/>
          <a:p>
            <a:endParaRPr lang="en-GB" sz="2200"/>
          </a:p>
          <a:p>
            <a:r>
              <a:rPr lang="en-GB" sz="2800" i="1"/>
              <a:t>Brief context of learners involved in the activity </a:t>
            </a:r>
          </a:p>
        </p:txBody>
      </p:sp>
      <p:sp>
        <p:nvSpPr>
          <p:cNvPr id="10" name="TextBox 9">
            <a:extLst>
              <a:ext uri="{FF2B5EF4-FFF2-40B4-BE49-F238E27FC236}">
                <a16:creationId xmlns:a16="http://schemas.microsoft.com/office/drawing/2014/main" id="{4A60FFF1-85F5-4A10-B280-F4F883F4823A}"/>
              </a:ext>
            </a:extLst>
          </p:cNvPr>
          <p:cNvSpPr txBox="1"/>
          <p:nvPr/>
        </p:nvSpPr>
        <p:spPr>
          <a:xfrm>
            <a:off x="7817735" y="318071"/>
            <a:ext cx="3817794" cy="1661993"/>
          </a:xfrm>
          <a:prstGeom prst="rect">
            <a:avLst/>
          </a:prstGeom>
          <a:noFill/>
        </p:spPr>
        <p:txBody>
          <a:bodyPr wrap="square">
            <a:spAutoFit/>
          </a:bodyPr>
          <a:lstStyle/>
          <a:p>
            <a:r>
              <a:rPr lang="en-GB" sz="2800" err="1"/>
              <a:t>Cyd-destun</a:t>
            </a:r>
            <a:r>
              <a:rPr lang="en-GB" sz="2800"/>
              <a:t> </a:t>
            </a:r>
            <a:r>
              <a:rPr lang="en-GB" sz="2800" err="1"/>
              <a:t>byr</a:t>
            </a:r>
            <a:r>
              <a:rPr lang="en-GB" sz="2800"/>
              <a:t> y </a:t>
            </a:r>
            <a:r>
              <a:rPr lang="en-GB" sz="2800" err="1"/>
              <a:t>dysgwyr</a:t>
            </a:r>
            <a:r>
              <a:rPr lang="en-GB" sz="2800"/>
              <a:t> </a:t>
            </a:r>
            <a:r>
              <a:rPr lang="en-GB" sz="2800" err="1"/>
              <a:t>sy'n</a:t>
            </a:r>
            <a:r>
              <a:rPr lang="en-GB" sz="2800"/>
              <a:t> </a:t>
            </a:r>
            <a:r>
              <a:rPr lang="en-GB" sz="2800" err="1"/>
              <a:t>ymwneud</a:t>
            </a:r>
            <a:r>
              <a:rPr lang="en-GB" sz="2800"/>
              <a:t> </a:t>
            </a:r>
            <a:r>
              <a:rPr lang="en-GB" sz="2800" err="1"/>
              <a:t>â'r</a:t>
            </a:r>
            <a:r>
              <a:rPr lang="en-GB" sz="2800"/>
              <a:t> </a:t>
            </a:r>
            <a:r>
              <a:rPr lang="en-GB" sz="2800" err="1"/>
              <a:t>gweithgaredd</a:t>
            </a:r>
            <a:r>
              <a:rPr lang="en-GB" sz="2800"/>
              <a:t> </a:t>
            </a:r>
          </a:p>
          <a:p>
            <a:endParaRPr lang="en-GB"/>
          </a:p>
        </p:txBody>
      </p:sp>
      <p:sp>
        <p:nvSpPr>
          <p:cNvPr id="12" name="TextBox 11">
            <a:extLst>
              <a:ext uri="{FF2B5EF4-FFF2-40B4-BE49-F238E27FC236}">
                <a16:creationId xmlns:a16="http://schemas.microsoft.com/office/drawing/2014/main" id="{B8937833-F53D-488C-8318-CF70C09F9381}"/>
              </a:ext>
            </a:extLst>
          </p:cNvPr>
          <p:cNvSpPr txBox="1"/>
          <p:nvPr/>
        </p:nvSpPr>
        <p:spPr>
          <a:xfrm>
            <a:off x="7925159" y="3410482"/>
            <a:ext cx="3710367" cy="1846659"/>
          </a:xfrm>
          <a:prstGeom prst="rect">
            <a:avLst/>
          </a:prstGeom>
          <a:noFill/>
        </p:spPr>
        <p:txBody>
          <a:bodyPr wrap="square">
            <a:spAutoFit/>
          </a:bodyPr>
          <a:lstStyle/>
          <a:p>
            <a:r>
              <a:rPr lang="en-GB" sz="2400" dirty="0" err="1"/>
              <a:t>Amlinellu'r</a:t>
            </a:r>
            <a:r>
              <a:rPr lang="en-GB" sz="2400" dirty="0"/>
              <a:t> </a:t>
            </a:r>
            <a:r>
              <a:rPr lang="en-GB" sz="2400" dirty="0" err="1"/>
              <a:t>amgylchedd</a:t>
            </a:r>
            <a:r>
              <a:rPr lang="en-GB" sz="2400" dirty="0"/>
              <a:t> </a:t>
            </a:r>
            <a:r>
              <a:rPr lang="en-GB" sz="2400" dirty="0" err="1"/>
              <a:t>dysgu</a:t>
            </a:r>
            <a:r>
              <a:rPr lang="en-GB" sz="2400" dirty="0"/>
              <a:t> o </a:t>
            </a:r>
            <a:r>
              <a:rPr lang="en-GB" sz="2400" dirty="0" err="1"/>
              <a:t>fewn</a:t>
            </a:r>
            <a:r>
              <a:rPr lang="en-GB" sz="2400" dirty="0"/>
              <a:t> DS. (</a:t>
            </a:r>
            <a:r>
              <a:rPr lang="en-GB" sz="2400" dirty="0" err="1"/>
              <a:t>Cyfeiriwch</a:t>
            </a:r>
            <a:r>
              <a:rPr lang="en-GB" sz="2400" dirty="0"/>
              <a:t> at </a:t>
            </a:r>
            <a:r>
              <a:rPr lang="en-GB" sz="2400" dirty="0" err="1"/>
              <a:t>ddogfennau</a:t>
            </a:r>
            <a:r>
              <a:rPr lang="en-GB" sz="2400" dirty="0"/>
              <a:t> </a:t>
            </a:r>
            <a:r>
              <a:rPr lang="en-GB" sz="2400" dirty="0" err="1"/>
              <a:t>allweddol</a:t>
            </a:r>
            <a:r>
              <a:rPr lang="en-GB" sz="2400" dirty="0"/>
              <a:t>)</a:t>
            </a:r>
          </a:p>
          <a:p>
            <a:endParaRPr lang="en-GB" dirty="0"/>
          </a:p>
        </p:txBody>
      </p:sp>
      <p:pic>
        <p:nvPicPr>
          <p:cNvPr id="2" name="Recorded Sound">
            <a:hlinkClick r:id="" action="ppaction://media"/>
            <a:extLst>
              <a:ext uri="{FF2B5EF4-FFF2-40B4-BE49-F238E27FC236}">
                <a16:creationId xmlns:a16="http://schemas.microsoft.com/office/drawing/2014/main" id="{C0DA11DA-9A91-9A8A-6C62-AA75C020AD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4088" y="5412061"/>
            <a:ext cx="609600" cy="609600"/>
          </a:xfrm>
          <a:prstGeom prst="rect">
            <a:avLst/>
          </a:prstGeom>
        </p:spPr>
      </p:pic>
      <p:pic>
        <p:nvPicPr>
          <p:cNvPr id="6" name="Picture 2" descr="Image result for union jack flag">
            <a:extLst>
              <a:ext uri="{FF2B5EF4-FFF2-40B4-BE49-F238E27FC236}">
                <a16:creationId xmlns:a16="http://schemas.microsoft.com/office/drawing/2014/main" id="{79644219-161C-40C4-EDC2-40199857D78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9983" y="4751686"/>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66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2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picture containing book, shelf, library, scene&#10;&#10;Description automatically generated">
            <a:extLst>
              <a:ext uri="{FF2B5EF4-FFF2-40B4-BE49-F238E27FC236}">
                <a16:creationId xmlns:a16="http://schemas.microsoft.com/office/drawing/2014/main" id="{4EF21A0B-42BE-429A-904B-EBECC1B3820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62401" y="5170698"/>
            <a:ext cx="4443749" cy="1653397"/>
          </a:xfrm>
          <a:prstGeom prst="rect">
            <a:avLst/>
          </a:prstGeom>
          <a:ln>
            <a:noFill/>
          </a:ln>
          <a:effectLst>
            <a:softEdge rad="112500"/>
          </a:effectLst>
        </p:spPr>
      </p:pic>
      <p:sp>
        <p:nvSpPr>
          <p:cNvPr id="3" name="TextBox 2">
            <a:extLst>
              <a:ext uri="{FF2B5EF4-FFF2-40B4-BE49-F238E27FC236}">
                <a16:creationId xmlns:a16="http://schemas.microsoft.com/office/drawing/2014/main" id="{E5178A13-D7DA-4930-B649-BEF638613754}"/>
              </a:ext>
            </a:extLst>
          </p:cNvPr>
          <p:cNvSpPr txBox="1"/>
          <p:nvPr/>
        </p:nvSpPr>
        <p:spPr>
          <a:xfrm>
            <a:off x="426390" y="797456"/>
            <a:ext cx="11148969" cy="584775"/>
          </a:xfrm>
          <a:prstGeom prst="rect">
            <a:avLst/>
          </a:prstGeom>
          <a:noFill/>
        </p:spPr>
        <p:txBody>
          <a:bodyPr wrap="square" rtlCol="0">
            <a:spAutoFit/>
          </a:bodyPr>
          <a:lstStyle/>
          <a:p>
            <a:r>
              <a:rPr lang="en-GB" sz="3200" b="1"/>
              <a:t>Adolygiad </a:t>
            </a:r>
            <a:r>
              <a:rPr lang="en-GB" sz="3200" b="1" err="1"/>
              <a:t>llenyddiaeth</a:t>
            </a:r>
            <a:r>
              <a:rPr lang="en-GB" sz="3200" b="1"/>
              <a:t>/</a:t>
            </a:r>
            <a:r>
              <a:rPr lang="en-GB" sz="3200" b="1">
                <a:solidFill>
                  <a:srgbClr val="00B0F0"/>
                </a:solidFill>
              </a:rPr>
              <a:t>Literature review </a:t>
            </a:r>
            <a:r>
              <a:rPr lang="en-GB" sz="3200"/>
              <a:t>–500 geiriau/</a:t>
            </a:r>
            <a:r>
              <a:rPr lang="en-GB" sz="3200">
                <a:solidFill>
                  <a:srgbClr val="00B0F0"/>
                </a:solidFill>
              </a:rPr>
              <a:t>words</a:t>
            </a:r>
          </a:p>
        </p:txBody>
      </p:sp>
      <p:sp>
        <p:nvSpPr>
          <p:cNvPr id="4" name="Speech Bubble: Rectangle with Corners Rounded 3">
            <a:extLst>
              <a:ext uri="{FF2B5EF4-FFF2-40B4-BE49-F238E27FC236}">
                <a16:creationId xmlns:a16="http://schemas.microsoft.com/office/drawing/2014/main" id="{FAAD4921-A51F-43A7-9940-BDE35BD0C172}"/>
              </a:ext>
            </a:extLst>
          </p:cNvPr>
          <p:cNvSpPr/>
          <p:nvPr/>
        </p:nvSpPr>
        <p:spPr>
          <a:xfrm>
            <a:off x="7558483" y="1757140"/>
            <a:ext cx="3330430" cy="356300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C8A839-4336-4FA2-8F19-507BD9625C19}"/>
              </a:ext>
            </a:extLst>
          </p:cNvPr>
          <p:cNvSpPr txBox="1"/>
          <p:nvPr/>
        </p:nvSpPr>
        <p:spPr>
          <a:xfrm>
            <a:off x="7719808" y="3262457"/>
            <a:ext cx="3093156" cy="1692771"/>
          </a:xfrm>
          <a:prstGeom prst="rect">
            <a:avLst/>
          </a:prstGeom>
          <a:noFill/>
        </p:spPr>
        <p:txBody>
          <a:bodyPr wrap="square" rtlCol="0">
            <a:spAutoFit/>
          </a:bodyPr>
          <a:lstStyle/>
          <a:p>
            <a:endParaRPr lang="en-GB" sz="2000"/>
          </a:p>
          <a:p>
            <a:endParaRPr lang="en-GB" sz="2000"/>
          </a:p>
          <a:p>
            <a:r>
              <a:rPr lang="en-GB" sz="3200" i="1"/>
              <a:t>Use </a:t>
            </a:r>
            <a:r>
              <a:rPr lang="en-GB" sz="3200" i="1">
                <a:solidFill>
                  <a:srgbClr val="FF0000"/>
                </a:solidFill>
              </a:rPr>
              <a:t>tentative </a:t>
            </a:r>
            <a:r>
              <a:rPr lang="en-GB" sz="3200" i="1"/>
              <a:t> language </a:t>
            </a:r>
          </a:p>
        </p:txBody>
      </p:sp>
      <p:sp>
        <p:nvSpPr>
          <p:cNvPr id="9" name="Speech Bubble: Rectangle with Corners Rounded 8">
            <a:extLst>
              <a:ext uri="{FF2B5EF4-FFF2-40B4-BE49-F238E27FC236}">
                <a16:creationId xmlns:a16="http://schemas.microsoft.com/office/drawing/2014/main" id="{6B7ECBFB-80F4-401B-90AF-03564EBBCA00}"/>
              </a:ext>
            </a:extLst>
          </p:cNvPr>
          <p:cNvSpPr/>
          <p:nvPr/>
        </p:nvSpPr>
        <p:spPr>
          <a:xfrm>
            <a:off x="340920" y="1687302"/>
            <a:ext cx="3330430" cy="4168289"/>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B8C16CE-C008-4A91-8C4B-90616B92838A}"/>
              </a:ext>
            </a:extLst>
          </p:cNvPr>
          <p:cNvSpPr txBox="1"/>
          <p:nvPr/>
        </p:nvSpPr>
        <p:spPr>
          <a:xfrm>
            <a:off x="449317" y="3654416"/>
            <a:ext cx="3330430" cy="1938992"/>
          </a:xfrm>
          <a:prstGeom prst="rect">
            <a:avLst/>
          </a:prstGeom>
          <a:noFill/>
        </p:spPr>
        <p:txBody>
          <a:bodyPr wrap="square" rtlCol="0">
            <a:spAutoFit/>
          </a:bodyPr>
          <a:lstStyle/>
          <a:p>
            <a:r>
              <a:rPr lang="en-GB" sz="2400" i="1" dirty="0"/>
              <a:t>Demonstrate your understanding of FL pedagogy, making regular references to literature </a:t>
            </a:r>
          </a:p>
        </p:txBody>
      </p:sp>
      <p:sp>
        <p:nvSpPr>
          <p:cNvPr id="12" name="Speech Bubble: Rectangle with Corners Rounded 11">
            <a:extLst>
              <a:ext uri="{FF2B5EF4-FFF2-40B4-BE49-F238E27FC236}">
                <a16:creationId xmlns:a16="http://schemas.microsoft.com/office/drawing/2014/main" id="{C73585ED-7B2F-4FB4-952D-4A21F26F2994}"/>
              </a:ext>
            </a:extLst>
          </p:cNvPr>
          <p:cNvSpPr/>
          <p:nvPr/>
        </p:nvSpPr>
        <p:spPr>
          <a:xfrm>
            <a:off x="3917660" y="1757141"/>
            <a:ext cx="3330430" cy="3563004"/>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BD66D78-A2D8-4C7A-AFE2-8C317FDE627D}"/>
              </a:ext>
            </a:extLst>
          </p:cNvPr>
          <p:cNvSpPr txBox="1"/>
          <p:nvPr/>
        </p:nvSpPr>
        <p:spPr>
          <a:xfrm>
            <a:off x="3881394" y="3262457"/>
            <a:ext cx="3330430" cy="1815882"/>
          </a:xfrm>
          <a:prstGeom prst="rect">
            <a:avLst/>
          </a:prstGeom>
          <a:noFill/>
        </p:spPr>
        <p:txBody>
          <a:bodyPr wrap="square" rtlCol="0">
            <a:spAutoFit/>
          </a:bodyPr>
          <a:lstStyle/>
          <a:p>
            <a:endParaRPr lang="en-GB" sz="2000" dirty="0"/>
          </a:p>
          <a:p>
            <a:endParaRPr lang="en-GB" sz="2000" dirty="0"/>
          </a:p>
          <a:p>
            <a:r>
              <a:rPr lang="en-GB" sz="2400" i="1" dirty="0"/>
              <a:t>Compare and contrast a range of literature within your work</a:t>
            </a:r>
          </a:p>
        </p:txBody>
      </p:sp>
      <p:sp>
        <p:nvSpPr>
          <p:cNvPr id="16" name="TextBox 15">
            <a:extLst>
              <a:ext uri="{FF2B5EF4-FFF2-40B4-BE49-F238E27FC236}">
                <a16:creationId xmlns:a16="http://schemas.microsoft.com/office/drawing/2014/main" id="{31EB7856-64A6-423F-8859-0D9808026008}"/>
              </a:ext>
            </a:extLst>
          </p:cNvPr>
          <p:cNvSpPr txBox="1"/>
          <p:nvPr/>
        </p:nvSpPr>
        <p:spPr>
          <a:xfrm>
            <a:off x="513472" y="1641160"/>
            <a:ext cx="3248992" cy="2585323"/>
          </a:xfrm>
          <a:prstGeom prst="rect">
            <a:avLst/>
          </a:prstGeom>
          <a:noFill/>
        </p:spPr>
        <p:txBody>
          <a:bodyPr wrap="square">
            <a:spAutoFit/>
          </a:bodyPr>
          <a:lstStyle/>
          <a:p>
            <a:r>
              <a:rPr lang="en-GB" sz="2400" dirty="0" err="1"/>
              <a:t>Dangos</a:t>
            </a:r>
            <a:r>
              <a:rPr lang="en-GB" sz="2400" dirty="0"/>
              <a:t> </a:t>
            </a:r>
            <a:r>
              <a:rPr lang="en-GB" sz="2400" dirty="0" err="1"/>
              <a:t>eich</a:t>
            </a:r>
            <a:r>
              <a:rPr lang="en-GB" sz="2400" dirty="0"/>
              <a:t> </a:t>
            </a:r>
            <a:r>
              <a:rPr lang="en-GB" sz="2400" dirty="0" err="1"/>
              <a:t>dealltwriaeth</a:t>
            </a:r>
            <a:r>
              <a:rPr lang="en-GB" sz="2400" dirty="0"/>
              <a:t> o </a:t>
            </a:r>
            <a:r>
              <a:rPr lang="en-GB" sz="2400" dirty="0" err="1"/>
              <a:t>addysgeg</a:t>
            </a:r>
            <a:r>
              <a:rPr lang="en-GB" sz="2400" dirty="0"/>
              <a:t> y DS, </a:t>
            </a:r>
            <a:r>
              <a:rPr lang="en-GB" sz="2400" dirty="0" err="1"/>
              <a:t>gan</a:t>
            </a:r>
            <a:r>
              <a:rPr lang="en-GB" sz="2400" dirty="0"/>
              <a:t> </a:t>
            </a:r>
            <a:r>
              <a:rPr lang="en-GB" sz="2400" dirty="0" err="1"/>
              <a:t>gyfeirio'n</a:t>
            </a:r>
            <a:r>
              <a:rPr lang="en-GB" sz="2400" dirty="0"/>
              <a:t> </a:t>
            </a:r>
            <a:r>
              <a:rPr lang="en-GB" sz="2400" dirty="0" err="1"/>
              <a:t>rheolaidd</a:t>
            </a:r>
            <a:r>
              <a:rPr lang="en-GB" sz="2400" dirty="0"/>
              <a:t> at </a:t>
            </a:r>
            <a:r>
              <a:rPr lang="en-GB" sz="2400" dirty="0" err="1"/>
              <a:t>lenyddiaeth</a:t>
            </a:r>
            <a:r>
              <a:rPr lang="en-GB" sz="2400" dirty="0"/>
              <a:t>.</a:t>
            </a:r>
          </a:p>
          <a:p>
            <a:endParaRPr lang="en-GB" sz="2400" dirty="0"/>
          </a:p>
          <a:p>
            <a:endParaRPr lang="en-GB" dirty="0"/>
          </a:p>
        </p:txBody>
      </p:sp>
      <p:sp>
        <p:nvSpPr>
          <p:cNvPr id="17" name="TextBox 16">
            <a:extLst>
              <a:ext uri="{FF2B5EF4-FFF2-40B4-BE49-F238E27FC236}">
                <a16:creationId xmlns:a16="http://schemas.microsoft.com/office/drawing/2014/main" id="{B5420A34-0804-41E9-953F-86DB64FE9800}"/>
              </a:ext>
            </a:extLst>
          </p:cNvPr>
          <p:cNvSpPr txBox="1"/>
          <p:nvPr/>
        </p:nvSpPr>
        <p:spPr>
          <a:xfrm>
            <a:off x="4072856" y="1799938"/>
            <a:ext cx="3084892" cy="2092881"/>
          </a:xfrm>
          <a:prstGeom prst="rect">
            <a:avLst/>
          </a:prstGeom>
          <a:noFill/>
        </p:spPr>
        <p:txBody>
          <a:bodyPr wrap="square">
            <a:spAutoFit/>
          </a:bodyPr>
          <a:lstStyle/>
          <a:p>
            <a:r>
              <a:rPr lang="en-GB" sz="2800" err="1"/>
              <a:t>Cymharu</a:t>
            </a:r>
            <a:r>
              <a:rPr lang="en-GB" sz="2800"/>
              <a:t> a </a:t>
            </a:r>
            <a:r>
              <a:rPr lang="en-GB" sz="2800" err="1"/>
              <a:t>gwrthgyferbynnu</a:t>
            </a:r>
            <a:r>
              <a:rPr lang="en-GB" sz="2800"/>
              <a:t> </a:t>
            </a:r>
            <a:r>
              <a:rPr lang="en-GB" sz="2800" err="1"/>
              <a:t>ystod</a:t>
            </a:r>
            <a:r>
              <a:rPr lang="en-GB" sz="2800"/>
              <a:t> o </a:t>
            </a:r>
            <a:r>
              <a:rPr lang="en-GB" sz="2800" err="1"/>
              <a:t>lenyddiaeth</a:t>
            </a:r>
            <a:r>
              <a:rPr lang="en-GB" sz="2800"/>
              <a:t> o </a:t>
            </a:r>
            <a:r>
              <a:rPr lang="en-GB" sz="2800" err="1"/>
              <a:t>fewn</a:t>
            </a:r>
            <a:r>
              <a:rPr lang="en-GB" sz="2800"/>
              <a:t> </a:t>
            </a:r>
            <a:r>
              <a:rPr lang="en-GB" sz="2800" err="1"/>
              <a:t>eich</a:t>
            </a:r>
            <a:r>
              <a:rPr lang="en-GB" sz="2800"/>
              <a:t> </a:t>
            </a:r>
            <a:r>
              <a:rPr lang="en-GB" sz="2800" err="1"/>
              <a:t>gwaith</a:t>
            </a:r>
            <a:endParaRPr lang="en-GB" sz="2800"/>
          </a:p>
          <a:p>
            <a:endParaRPr lang="en-GB"/>
          </a:p>
        </p:txBody>
      </p:sp>
      <p:sp>
        <p:nvSpPr>
          <p:cNvPr id="18" name="TextBox 17">
            <a:extLst>
              <a:ext uri="{FF2B5EF4-FFF2-40B4-BE49-F238E27FC236}">
                <a16:creationId xmlns:a16="http://schemas.microsoft.com/office/drawing/2014/main" id="{BC0FAF35-80B6-4161-A52F-6A3EB941862F}"/>
              </a:ext>
            </a:extLst>
          </p:cNvPr>
          <p:cNvSpPr txBox="1"/>
          <p:nvPr/>
        </p:nvSpPr>
        <p:spPr>
          <a:xfrm>
            <a:off x="7838738" y="2081954"/>
            <a:ext cx="2769919" cy="1477328"/>
          </a:xfrm>
          <a:prstGeom prst="rect">
            <a:avLst/>
          </a:prstGeom>
          <a:noFill/>
        </p:spPr>
        <p:txBody>
          <a:bodyPr wrap="square">
            <a:spAutoFit/>
          </a:bodyPr>
          <a:lstStyle/>
          <a:p>
            <a:r>
              <a:rPr lang="en-GB" sz="3600" err="1"/>
              <a:t>Defnyddio</a:t>
            </a:r>
            <a:r>
              <a:rPr lang="en-GB" sz="3600"/>
              <a:t> </a:t>
            </a:r>
            <a:r>
              <a:rPr lang="en-GB" sz="3600" err="1"/>
              <a:t>iaith</a:t>
            </a:r>
            <a:r>
              <a:rPr lang="en-GB" sz="3600"/>
              <a:t> </a:t>
            </a:r>
            <a:r>
              <a:rPr lang="en-GB" sz="3600" err="1">
                <a:solidFill>
                  <a:srgbClr val="FF0000"/>
                </a:solidFill>
              </a:rPr>
              <a:t>betrus</a:t>
            </a:r>
            <a:r>
              <a:rPr lang="en-GB" sz="3600"/>
              <a:t> </a:t>
            </a:r>
          </a:p>
          <a:p>
            <a:endParaRPr lang="en-GB"/>
          </a:p>
        </p:txBody>
      </p:sp>
      <p:pic>
        <p:nvPicPr>
          <p:cNvPr id="2" name="Recorded Sound">
            <a:hlinkClick r:id="" action="ppaction://media"/>
            <a:extLst>
              <a:ext uri="{FF2B5EF4-FFF2-40B4-BE49-F238E27FC236}">
                <a16:creationId xmlns:a16="http://schemas.microsoft.com/office/drawing/2014/main" id="{A2CF5437-E33C-BFE8-4082-C3381FB6EF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999057" y="5902761"/>
            <a:ext cx="609600" cy="609600"/>
          </a:xfrm>
          <a:prstGeom prst="rect">
            <a:avLst/>
          </a:prstGeom>
        </p:spPr>
      </p:pic>
      <p:pic>
        <p:nvPicPr>
          <p:cNvPr id="5" name="Picture 2" descr="Image result for union jack flag">
            <a:extLst>
              <a:ext uri="{FF2B5EF4-FFF2-40B4-BE49-F238E27FC236}">
                <a16:creationId xmlns:a16="http://schemas.microsoft.com/office/drawing/2014/main" id="{6D741BE4-D477-FFD6-D367-337E3E9051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08626" y="5962292"/>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7568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1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178A13-D7DA-4930-B649-BEF638613754}"/>
              </a:ext>
            </a:extLst>
          </p:cNvPr>
          <p:cNvSpPr txBox="1"/>
          <p:nvPr/>
        </p:nvSpPr>
        <p:spPr>
          <a:xfrm>
            <a:off x="118426" y="170634"/>
            <a:ext cx="11148969" cy="1200329"/>
          </a:xfrm>
          <a:prstGeom prst="rect">
            <a:avLst/>
          </a:prstGeom>
          <a:noFill/>
        </p:spPr>
        <p:txBody>
          <a:bodyPr wrap="square" rtlCol="0">
            <a:spAutoFit/>
          </a:bodyPr>
          <a:lstStyle/>
          <a:p>
            <a:r>
              <a:rPr lang="en-GB" sz="3600" b="1" err="1"/>
              <a:t>Methodoleg</a:t>
            </a:r>
            <a:r>
              <a:rPr lang="en-GB" sz="3600" b="1"/>
              <a:t>/</a:t>
            </a:r>
            <a:r>
              <a:rPr lang="en-GB" sz="3600" b="1">
                <a:solidFill>
                  <a:srgbClr val="00B0F0"/>
                </a:solidFill>
              </a:rPr>
              <a:t>Methodology</a:t>
            </a:r>
            <a:r>
              <a:rPr lang="en-GB" sz="3600" b="1"/>
              <a:t> – </a:t>
            </a:r>
          </a:p>
          <a:p>
            <a:r>
              <a:rPr lang="en-GB" sz="3600"/>
              <a:t>300 geiriau/</a:t>
            </a:r>
            <a:r>
              <a:rPr lang="en-GB" sz="3600">
                <a:solidFill>
                  <a:srgbClr val="00B0F0"/>
                </a:solidFill>
              </a:rPr>
              <a:t>words</a:t>
            </a:r>
          </a:p>
        </p:txBody>
      </p:sp>
      <p:sp>
        <p:nvSpPr>
          <p:cNvPr id="16" name="Speech Bubble: Rectangle with Corners Rounded 15">
            <a:extLst>
              <a:ext uri="{FF2B5EF4-FFF2-40B4-BE49-F238E27FC236}">
                <a16:creationId xmlns:a16="http://schemas.microsoft.com/office/drawing/2014/main" id="{03658264-08C5-4065-A045-193C71649FB6}"/>
              </a:ext>
            </a:extLst>
          </p:cNvPr>
          <p:cNvSpPr/>
          <p:nvPr/>
        </p:nvSpPr>
        <p:spPr>
          <a:xfrm>
            <a:off x="8418352" y="205178"/>
            <a:ext cx="3330430" cy="386466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F36E8684-CF16-4557-8236-5C88C82C1466}"/>
              </a:ext>
            </a:extLst>
          </p:cNvPr>
          <p:cNvSpPr txBox="1"/>
          <p:nvPr/>
        </p:nvSpPr>
        <p:spPr>
          <a:xfrm>
            <a:off x="8718340" y="2405764"/>
            <a:ext cx="3162869" cy="1569660"/>
          </a:xfrm>
          <a:prstGeom prst="rect">
            <a:avLst/>
          </a:prstGeom>
          <a:noFill/>
        </p:spPr>
        <p:txBody>
          <a:bodyPr wrap="square" rtlCol="0">
            <a:spAutoFit/>
          </a:bodyPr>
          <a:lstStyle/>
          <a:p>
            <a:r>
              <a:rPr lang="en-GB" sz="3200" i="1"/>
              <a:t>Outline the planning for your research </a:t>
            </a:r>
          </a:p>
        </p:txBody>
      </p:sp>
      <p:sp>
        <p:nvSpPr>
          <p:cNvPr id="18" name="Speech Bubble: Rectangle with Corners Rounded 17">
            <a:extLst>
              <a:ext uri="{FF2B5EF4-FFF2-40B4-BE49-F238E27FC236}">
                <a16:creationId xmlns:a16="http://schemas.microsoft.com/office/drawing/2014/main" id="{FD2E2772-40C8-4B08-B48C-AB03B56F7158}"/>
              </a:ext>
            </a:extLst>
          </p:cNvPr>
          <p:cNvSpPr/>
          <p:nvPr/>
        </p:nvSpPr>
        <p:spPr>
          <a:xfrm>
            <a:off x="4027695" y="1712481"/>
            <a:ext cx="3330430" cy="386466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5A2446E-90D7-4FA2-ACAF-BB037C7ADF70}"/>
              </a:ext>
            </a:extLst>
          </p:cNvPr>
          <p:cNvSpPr txBox="1"/>
          <p:nvPr/>
        </p:nvSpPr>
        <p:spPr>
          <a:xfrm>
            <a:off x="4156144" y="3429000"/>
            <a:ext cx="3073531" cy="2123658"/>
          </a:xfrm>
          <a:prstGeom prst="rect">
            <a:avLst/>
          </a:prstGeom>
          <a:noFill/>
        </p:spPr>
        <p:txBody>
          <a:bodyPr wrap="square" rtlCol="0">
            <a:spAutoFit/>
          </a:bodyPr>
          <a:lstStyle/>
          <a:p>
            <a:endParaRPr lang="en-GB" sz="2000">
              <a:solidFill>
                <a:srgbClr val="FF0000"/>
              </a:solidFill>
            </a:endParaRPr>
          </a:p>
          <a:p>
            <a:r>
              <a:rPr lang="en-GB" sz="2800" i="1">
                <a:solidFill>
                  <a:srgbClr val="FF0000"/>
                </a:solidFill>
              </a:rPr>
              <a:t>Evaluate </a:t>
            </a:r>
            <a:r>
              <a:rPr lang="en-GB" sz="2800" i="1"/>
              <a:t>the use of the Leuven Scale as an observational tool </a:t>
            </a:r>
          </a:p>
        </p:txBody>
      </p:sp>
      <p:sp>
        <p:nvSpPr>
          <p:cNvPr id="20" name="Speech Bubble: Rectangle with Corners Rounded 19">
            <a:extLst>
              <a:ext uri="{FF2B5EF4-FFF2-40B4-BE49-F238E27FC236}">
                <a16:creationId xmlns:a16="http://schemas.microsoft.com/office/drawing/2014/main" id="{28D815DD-325A-419A-BB7C-3A7B5BB9D949}"/>
              </a:ext>
            </a:extLst>
          </p:cNvPr>
          <p:cNvSpPr/>
          <p:nvPr/>
        </p:nvSpPr>
        <p:spPr>
          <a:xfrm>
            <a:off x="250853" y="2437462"/>
            <a:ext cx="3330430" cy="386466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59783EF1-E32C-451F-9559-0400D9B478BB}"/>
              </a:ext>
            </a:extLst>
          </p:cNvPr>
          <p:cNvSpPr txBox="1"/>
          <p:nvPr/>
        </p:nvSpPr>
        <p:spPr>
          <a:xfrm>
            <a:off x="370396" y="4589961"/>
            <a:ext cx="3091344" cy="1569660"/>
          </a:xfrm>
          <a:prstGeom prst="rect">
            <a:avLst/>
          </a:prstGeom>
          <a:noFill/>
        </p:spPr>
        <p:txBody>
          <a:bodyPr wrap="square" rtlCol="0">
            <a:spAutoFit/>
          </a:bodyPr>
          <a:lstStyle/>
          <a:p>
            <a:r>
              <a:rPr lang="en-GB" sz="2400" i="1"/>
              <a:t>Make regular references to literature – avoid unsupported assertions!</a:t>
            </a:r>
          </a:p>
        </p:txBody>
      </p:sp>
      <p:pic>
        <p:nvPicPr>
          <p:cNvPr id="4" name="Picture 3">
            <a:extLst>
              <a:ext uri="{FF2B5EF4-FFF2-40B4-BE49-F238E27FC236}">
                <a16:creationId xmlns:a16="http://schemas.microsoft.com/office/drawing/2014/main" id="{27FD5F0B-7FBD-4030-A4DE-485E4837F69C}"/>
              </a:ext>
            </a:extLst>
          </p:cNvPr>
          <p:cNvPicPr>
            <a:picLocks noChangeAspect="1"/>
          </p:cNvPicPr>
          <p:nvPr/>
        </p:nvPicPr>
        <p:blipFill>
          <a:blip r:embed="rId7"/>
          <a:stretch>
            <a:fillRect/>
          </a:stretch>
        </p:blipFill>
        <p:spPr>
          <a:xfrm>
            <a:off x="8347047" y="4266666"/>
            <a:ext cx="3330430" cy="2216250"/>
          </a:xfrm>
          <a:prstGeom prst="rect">
            <a:avLst/>
          </a:prstGeom>
          <a:ln>
            <a:noFill/>
          </a:ln>
          <a:effectLst>
            <a:softEdge rad="112500"/>
          </a:effectLst>
        </p:spPr>
      </p:pic>
      <p:sp>
        <p:nvSpPr>
          <p:cNvPr id="13" name="TextBox 12">
            <a:extLst>
              <a:ext uri="{FF2B5EF4-FFF2-40B4-BE49-F238E27FC236}">
                <a16:creationId xmlns:a16="http://schemas.microsoft.com/office/drawing/2014/main" id="{11835848-73AF-42A7-986E-6C3722C5AEDA}"/>
              </a:ext>
            </a:extLst>
          </p:cNvPr>
          <p:cNvSpPr txBox="1"/>
          <p:nvPr/>
        </p:nvSpPr>
        <p:spPr>
          <a:xfrm>
            <a:off x="370396" y="2466303"/>
            <a:ext cx="3210887" cy="2123658"/>
          </a:xfrm>
          <a:prstGeom prst="rect">
            <a:avLst/>
          </a:prstGeom>
          <a:noFill/>
        </p:spPr>
        <p:txBody>
          <a:bodyPr wrap="square">
            <a:spAutoFit/>
          </a:bodyPr>
          <a:lstStyle/>
          <a:p>
            <a:endParaRPr lang="en-GB"/>
          </a:p>
          <a:p>
            <a:r>
              <a:rPr lang="en-GB" sz="2400" err="1"/>
              <a:t>Gwnewch</a:t>
            </a:r>
            <a:r>
              <a:rPr lang="en-GB" sz="2400"/>
              <a:t> </a:t>
            </a:r>
            <a:r>
              <a:rPr lang="en-GB" sz="2400" err="1"/>
              <a:t>gyfeiriadau</a:t>
            </a:r>
            <a:r>
              <a:rPr lang="en-GB" sz="2400"/>
              <a:t> </a:t>
            </a:r>
            <a:r>
              <a:rPr lang="en-GB" sz="2400" err="1"/>
              <a:t>rheolaidd</a:t>
            </a:r>
            <a:r>
              <a:rPr lang="en-GB" sz="2400"/>
              <a:t> at </a:t>
            </a:r>
            <a:r>
              <a:rPr lang="en-GB" sz="2400" err="1"/>
              <a:t>lenyddiaeth</a:t>
            </a:r>
            <a:r>
              <a:rPr lang="en-GB" sz="2400"/>
              <a:t> – </a:t>
            </a:r>
            <a:r>
              <a:rPr lang="en-GB" sz="2400" err="1"/>
              <a:t>osgoi</a:t>
            </a:r>
            <a:r>
              <a:rPr lang="en-GB" sz="2400"/>
              <a:t> </a:t>
            </a:r>
            <a:r>
              <a:rPr lang="en-GB" sz="2400" err="1"/>
              <a:t>honiadau</a:t>
            </a:r>
            <a:r>
              <a:rPr lang="en-GB" sz="2400"/>
              <a:t> </a:t>
            </a:r>
            <a:r>
              <a:rPr lang="en-GB" sz="2400" err="1"/>
              <a:t>heb</a:t>
            </a:r>
            <a:r>
              <a:rPr lang="en-GB" sz="2400"/>
              <a:t> </a:t>
            </a:r>
            <a:r>
              <a:rPr lang="en-GB" sz="2400" err="1"/>
              <a:t>gymorth</a:t>
            </a:r>
            <a:r>
              <a:rPr lang="en-GB" sz="2400"/>
              <a:t>!</a:t>
            </a:r>
          </a:p>
          <a:p>
            <a:endParaRPr lang="en-GB"/>
          </a:p>
        </p:txBody>
      </p:sp>
      <p:sp>
        <p:nvSpPr>
          <p:cNvPr id="15" name="TextBox 14">
            <a:extLst>
              <a:ext uri="{FF2B5EF4-FFF2-40B4-BE49-F238E27FC236}">
                <a16:creationId xmlns:a16="http://schemas.microsoft.com/office/drawing/2014/main" id="{5B793473-C210-4659-9615-D9C9E709AEB5}"/>
              </a:ext>
            </a:extLst>
          </p:cNvPr>
          <p:cNvSpPr txBox="1"/>
          <p:nvPr/>
        </p:nvSpPr>
        <p:spPr>
          <a:xfrm>
            <a:off x="4156144" y="1780913"/>
            <a:ext cx="3330430" cy="1938992"/>
          </a:xfrm>
          <a:prstGeom prst="rect">
            <a:avLst/>
          </a:prstGeom>
          <a:noFill/>
        </p:spPr>
        <p:txBody>
          <a:bodyPr wrap="square">
            <a:spAutoFit/>
          </a:bodyPr>
          <a:lstStyle/>
          <a:p>
            <a:endParaRPr lang="en-GB"/>
          </a:p>
          <a:p>
            <a:r>
              <a:rPr lang="en-GB" sz="2800" err="1">
                <a:solidFill>
                  <a:srgbClr val="FF0000"/>
                </a:solidFill>
              </a:rPr>
              <a:t>Gwerthuso'r</a:t>
            </a:r>
            <a:r>
              <a:rPr lang="en-GB" sz="2800"/>
              <a:t> </a:t>
            </a:r>
            <a:r>
              <a:rPr lang="en-GB" sz="2800" err="1"/>
              <a:t>defnydd</a:t>
            </a:r>
            <a:r>
              <a:rPr lang="en-GB" sz="2800"/>
              <a:t> o </a:t>
            </a:r>
            <a:r>
              <a:rPr lang="en-GB" sz="2800" err="1"/>
              <a:t>Raddfa</a:t>
            </a:r>
            <a:r>
              <a:rPr lang="en-GB" sz="2800"/>
              <a:t> Leuven </a:t>
            </a:r>
            <a:r>
              <a:rPr lang="en-GB" sz="2800" err="1"/>
              <a:t>fel</a:t>
            </a:r>
            <a:r>
              <a:rPr lang="en-GB" sz="2800"/>
              <a:t> </a:t>
            </a:r>
            <a:r>
              <a:rPr lang="en-GB" sz="2800" err="1"/>
              <a:t>offeryn</a:t>
            </a:r>
            <a:r>
              <a:rPr lang="en-GB" sz="2800"/>
              <a:t> </a:t>
            </a:r>
            <a:r>
              <a:rPr lang="en-GB" sz="2800" err="1"/>
              <a:t>arsylwi</a:t>
            </a:r>
            <a:r>
              <a:rPr lang="en-GB" sz="2800"/>
              <a:t> </a:t>
            </a:r>
          </a:p>
          <a:p>
            <a:endParaRPr lang="en-GB"/>
          </a:p>
        </p:txBody>
      </p:sp>
      <p:sp>
        <p:nvSpPr>
          <p:cNvPr id="23" name="TextBox 22">
            <a:extLst>
              <a:ext uri="{FF2B5EF4-FFF2-40B4-BE49-F238E27FC236}">
                <a16:creationId xmlns:a16="http://schemas.microsoft.com/office/drawing/2014/main" id="{D095C9F6-6655-4C0F-AF97-3342C17C0EB0}"/>
              </a:ext>
            </a:extLst>
          </p:cNvPr>
          <p:cNvSpPr txBox="1"/>
          <p:nvPr/>
        </p:nvSpPr>
        <p:spPr>
          <a:xfrm>
            <a:off x="8546801" y="315213"/>
            <a:ext cx="3073531" cy="2123658"/>
          </a:xfrm>
          <a:prstGeom prst="rect">
            <a:avLst/>
          </a:prstGeom>
          <a:noFill/>
        </p:spPr>
        <p:txBody>
          <a:bodyPr wrap="square">
            <a:spAutoFit/>
          </a:bodyPr>
          <a:lstStyle/>
          <a:p>
            <a:endParaRPr lang="en-GB"/>
          </a:p>
          <a:p>
            <a:r>
              <a:rPr lang="en-GB" sz="3200" err="1"/>
              <a:t>Amlinellu'r</a:t>
            </a:r>
            <a:r>
              <a:rPr lang="en-GB" sz="3200"/>
              <a:t> </a:t>
            </a:r>
            <a:r>
              <a:rPr lang="en-GB" sz="3200" err="1"/>
              <a:t>cynllunio</a:t>
            </a:r>
            <a:r>
              <a:rPr lang="en-GB" sz="3200"/>
              <a:t> </a:t>
            </a:r>
            <a:r>
              <a:rPr lang="en-GB" sz="3200" err="1"/>
              <a:t>ar</a:t>
            </a:r>
            <a:r>
              <a:rPr lang="en-GB" sz="3200"/>
              <a:t> </a:t>
            </a:r>
            <a:r>
              <a:rPr lang="en-GB" sz="3200" err="1"/>
              <a:t>gyfer</a:t>
            </a:r>
            <a:r>
              <a:rPr lang="en-GB" sz="3200"/>
              <a:t> </a:t>
            </a:r>
            <a:r>
              <a:rPr lang="en-GB" sz="3200" err="1"/>
              <a:t>eich</a:t>
            </a:r>
            <a:r>
              <a:rPr lang="en-GB" sz="3200"/>
              <a:t> </a:t>
            </a:r>
            <a:r>
              <a:rPr lang="en-GB" sz="3200" err="1"/>
              <a:t>ymchwil</a:t>
            </a:r>
            <a:r>
              <a:rPr lang="en-GB" sz="3200"/>
              <a:t> </a:t>
            </a:r>
          </a:p>
          <a:p>
            <a:endParaRPr lang="en-GB"/>
          </a:p>
        </p:txBody>
      </p:sp>
      <p:pic>
        <p:nvPicPr>
          <p:cNvPr id="2" name="Recorded Sound">
            <a:hlinkClick r:id="" action="ppaction://media"/>
            <a:extLst>
              <a:ext uri="{FF2B5EF4-FFF2-40B4-BE49-F238E27FC236}">
                <a16:creationId xmlns:a16="http://schemas.microsoft.com/office/drawing/2014/main" id="{6837C146-F070-1663-CFE2-1580985C9A6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689864" y="6150284"/>
            <a:ext cx="609600" cy="609600"/>
          </a:xfrm>
          <a:prstGeom prst="rect">
            <a:avLst/>
          </a:prstGeom>
        </p:spPr>
      </p:pic>
      <p:pic>
        <p:nvPicPr>
          <p:cNvPr id="7" name="Audio 6">
            <a:hlinkClick r:id="" action="ppaction://media"/>
            <a:extLst>
              <a:ext uri="{FF2B5EF4-FFF2-40B4-BE49-F238E27FC236}">
                <a16:creationId xmlns:a16="http://schemas.microsoft.com/office/drawing/2014/main" id="{4538136B-0FF4-C03E-D491-7FAF17D34BC2}"/>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7503336" y="6130507"/>
            <a:ext cx="698500" cy="609600"/>
          </a:xfrm>
          <a:prstGeom prst="rect">
            <a:avLst/>
          </a:prstGeom>
        </p:spPr>
      </p:pic>
      <p:pic>
        <p:nvPicPr>
          <p:cNvPr id="5" name="Picture 2" descr="Image result for union jack flag">
            <a:extLst>
              <a:ext uri="{FF2B5EF4-FFF2-40B4-BE49-F238E27FC236}">
                <a16:creationId xmlns:a16="http://schemas.microsoft.com/office/drawing/2014/main" id="{8A190F03-7EE7-FC71-581B-080CA9C609A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67239" y="6193403"/>
            <a:ext cx="777810" cy="4905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76 X 50cm WELSH FLAG &#10;">
            <a:extLst>
              <a:ext uri="{FF2B5EF4-FFF2-40B4-BE49-F238E27FC236}">
                <a16:creationId xmlns:a16="http://schemas.microsoft.com/office/drawing/2014/main" id="{209EA3CB-CDEA-A8D8-DDBC-55DBCF01268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05321" y="6130507"/>
            <a:ext cx="938211" cy="562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956275"/>
      </p:ext>
    </p:extLst>
  </p:cSld>
  <p:clrMapOvr>
    <a:masterClrMapping/>
  </p:clrMapOvr>
  <mc:AlternateContent xmlns:mc="http://schemas.openxmlformats.org/markup-compatibility/2006" xmlns:p14="http://schemas.microsoft.com/office/powerpoint/2010/main">
    <mc:Choice Requires="p14">
      <p:transition spd="slow" p14:dur="2000" advTm="79312"/>
    </mc:Choice>
    <mc:Fallback xmlns="">
      <p:transition spd="slow" advTm="79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87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
                </p:tgtEl>
              </p:cMediaNode>
            </p:audio>
            <p:audio isNarration="1">
              <p:cMediaNode vol="80000" showWhenStopped="0">
                <p:cTn id="12"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F31EAA3-62FF-4BAA-8E07-61F55CAD5E2D}"/>
              </a:ext>
            </a:extLst>
          </p:cNvPr>
          <p:cNvPicPr>
            <a:picLocks noChangeAspect="1"/>
          </p:cNvPicPr>
          <p:nvPr/>
        </p:nvPicPr>
        <p:blipFill>
          <a:blip r:embed="rId5"/>
          <a:stretch>
            <a:fillRect/>
          </a:stretch>
        </p:blipFill>
        <p:spPr>
          <a:xfrm>
            <a:off x="9155432" y="4456047"/>
            <a:ext cx="2908183" cy="2181137"/>
          </a:xfrm>
          <a:prstGeom prst="rect">
            <a:avLst/>
          </a:prstGeom>
          <a:ln>
            <a:noFill/>
          </a:ln>
          <a:effectLst>
            <a:softEdge rad="112500"/>
          </a:effectLst>
        </p:spPr>
      </p:pic>
      <p:pic>
        <p:nvPicPr>
          <p:cNvPr id="5" name="Picture 4">
            <a:extLst>
              <a:ext uri="{FF2B5EF4-FFF2-40B4-BE49-F238E27FC236}">
                <a16:creationId xmlns:a16="http://schemas.microsoft.com/office/drawing/2014/main" id="{769C33F5-049D-4256-835E-925E753A2552}"/>
              </a:ext>
            </a:extLst>
          </p:cNvPr>
          <p:cNvPicPr>
            <a:picLocks noChangeAspect="1"/>
          </p:cNvPicPr>
          <p:nvPr/>
        </p:nvPicPr>
        <p:blipFill>
          <a:blip r:embed="rId6"/>
          <a:stretch>
            <a:fillRect/>
          </a:stretch>
        </p:blipFill>
        <p:spPr>
          <a:xfrm>
            <a:off x="9123516" y="1071550"/>
            <a:ext cx="2888532" cy="1620396"/>
          </a:xfrm>
          <a:prstGeom prst="rect">
            <a:avLst/>
          </a:prstGeom>
          <a:ln>
            <a:noFill/>
          </a:ln>
          <a:effectLst>
            <a:softEdge rad="112500"/>
          </a:effectLst>
        </p:spPr>
      </p:pic>
      <p:pic>
        <p:nvPicPr>
          <p:cNvPr id="6" name="Picture 5">
            <a:extLst>
              <a:ext uri="{FF2B5EF4-FFF2-40B4-BE49-F238E27FC236}">
                <a16:creationId xmlns:a16="http://schemas.microsoft.com/office/drawing/2014/main" id="{E3D17AEA-5272-445C-B4D5-F2254F1C3A00}"/>
              </a:ext>
            </a:extLst>
          </p:cNvPr>
          <p:cNvPicPr>
            <a:picLocks noChangeAspect="1"/>
          </p:cNvPicPr>
          <p:nvPr/>
        </p:nvPicPr>
        <p:blipFill>
          <a:blip r:embed="rId7"/>
          <a:stretch>
            <a:fillRect/>
          </a:stretch>
        </p:blipFill>
        <p:spPr>
          <a:xfrm>
            <a:off x="9155432" y="2663043"/>
            <a:ext cx="2876267" cy="1821827"/>
          </a:xfrm>
          <a:prstGeom prst="rect">
            <a:avLst/>
          </a:prstGeom>
          <a:ln>
            <a:noFill/>
          </a:ln>
          <a:effectLst>
            <a:softEdge rad="112500"/>
          </a:effectLst>
        </p:spPr>
      </p:pic>
      <p:sp>
        <p:nvSpPr>
          <p:cNvPr id="3" name="TextBox 2">
            <a:extLst>
              <a:ext uri="{FF2B5EF4-FFF2-40B4-BE49-F238E27FC236}">
                <a16:creationId xmlns:a16="http://schemas.microsoft.com/office/drawing/2014/main" id="{E5178A13-D7DA-4930-B649-BEF638613754}"/>
              </a:ext>
            </a:extLst>
          </p:cNvPr>
          <p:cNvSpPr txBox="1"/>
          <p:nvPr/>
        </p:nvSpPr>
        <p:spPr>
          <a:xfrm>
            <a:off x="125227" y="-293039"/>
            <a:ext cx="11148969" cy="1569660"/>
          </a:xfrm>
          <a:prstGeom prst="rect">
            <a:avLst/>
          </a:prstGeom>
          <a:noFill/>
        </p:spPr>
        <p:txBody>
          <a:bodyPr wrap="square" rtlCol="0">
            <a:spAutoFit/>
          </a:bodyPr>
          <a:lstStyle/>
          <a:p>
            <a:endParaRPr lang="en-GB" sz="3200" b="1"/>
          </a:p>
          <a:p>
            <a:r>
              <a:rPr lang="en-GB" sz="3200" b="1" err="1"/>
              <a:t>Trafodaeth</a:t>
            </a:r>
            <a:r>
              <a:rPr lang="en-GB" sz="3200" b="1"/>
              <a:t> a </a:t>
            </a:r>
            <a:r>
              <a:rPr lang="en-GB" sz="3200" b="1" err="1"/>
              <a:t>chanfyddiadau</a:t>
            </a:r>
            <a:r>
              <a:rPr lang="en-GB" sz="3200" b="1"/>
              <a:t> /</a:t>
            </a:r>
            <a:r>
              <a:rPr lang="en-GB" sz="3200" b="1">
                <a:solidFill>
                  <a:srgbClr val="00B0F0"/>
                </a:solidFill>
              </a:rPr>
              <a:t>Discussion and findings </a:t>
            </a:r>
            <a:r>
              <a:rPr lang="en-GB" sz="3200"/>
              <a:t>–</a:t>
            </a:r>
          </a:p>
          <a:p>
            <a:r>
              <a:rPr lang="en-GB" sz="3200"/>
              <a:t>600 geiriau/</a:t>
            </a:r>
            <a:r>
              <a:rPr lang="en-GB" sz="3200">
                <a:solidFill>
                  <a:srgbClr val="00B0F0"/>
                </a:solidFill>
              </a:rPr>
              <a:t>words</a:t>
            </a:r>
          </a:p>
        </p:txBody>
      </p:sp>
      <p:sp>
        <p:nvSpPr>
          <p:cNvPr id="9" name="Speech Bubble: Rectangle with Corners Rounded 8">
            <a:extLst>
              <a:ext uri="{FF2B5EF4-FFF2-40B4-BE49-F238E27FC236}">
                <a16:creationId xmlns:a16="http://schemas.microsoft.com/office/drawing/2014/main" id="{6B7ECBFB-80F4-401B-90AF-03564EBBCA00}"/>
              </a:ext>
            </a:extLst>
          </p:cNvPr>
          <p:cNvSpPr/>
          <p:nvPr/>
        </p:nvSpPr>
        <p:spPr>
          <a:xfrm>
            <a:off x="125228" y="1411046"/>
            <a:ext cx="5793090" cy="2755010"/>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B8C16CE-C008-4A91-8C4B-90616B92838A}"/>
              </a:ext>
            </a:extLst>
          </p:cNvPr>
          <p:cNvSpPr txBox="1"/>
          <p:nvPr/>
        </p:nvSpPr>
        <p:spPr>
          <a:xfrm>
            <a:off x="342551" y="2890391"/>
            <a:ext cx="5436570" cy="1077218"/>
          </a:xfrm>
          <a:prstGeom prst="rect">
            <a:avLst/>
          </a:prstGeom>
          <a:noFill/>
        </p:spPr>
        <p:txBody>
          <a:bodyPr wrap="square" rtlCol="0">
            <a:spAutoFit/>
          </a:bodyPr>
          <a:lstStyle/>
          <a:p>
            <a:r>
              <a:rPr lang="en-GB" sz="3200" i="1"/>
              <a:t>Discuss the role that ethics play in research </a:t>
            </a:r>
          </a:p>
        </p:txBody>
      </p:sp>
      <p:sp>
        <p:nvSpPr>
          <p:cNvPr id="11" name="Speech Bubble: Rectangle with Corners Rounded 10">
            <a:extLst>
              <a:ext uri="{FF2B5EF4-FFF2-40B4-BE49-F238E27FC236}">
                <a16:creationId xmlns:a16="http://schemas.microsoft.com/office/drawing/2014/main" id="{490C1913-E1E5-448A-89F6-C930521D6BAB}"/>
              </a:ext>
            </a:extLst>
          </p:cNvPr>
          <p:cNvSpPr/>
          <p:nvPr/>
        </p:nvSpPr>
        <p:spPr>
          <a:xfrm>
            <a:off x="541369" y="4651865"/>
            <a:ext cx="8414706" cy="1844274"/>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7016FF1-803F-4F7D-B99F-9BB3B93F4CB5}"/>
              </a:ext>
            </a:extLst>
          </p:cNvPr>
          <p:cNvSpPr txBox="1"/>
          <p:nvPr/>
        </p:nvSpPr>
        <p:spPr>
          <a:xfrm>
            <a:off x="708810" y="5304605"/>
            <a:ext cx="8079824" cy="1231106"/>
          </a:xfrm>
          <a:prstGeom prst="rect">
            <a:avLst/>
          </a:prstGeom>
          <a:noFill/>
        </p:spPr>
        <p:txBody>
          <a:bodyPr wrap="square" rtlCol="0">
            <a:spAutoFit/>
          </a:bodyPr>
          <a:lstStyle/>
          <a:p>
            <a:endParaRPr lang="en-GB"/>
          </a:p>
          <a:p>
            <a:r>
              <a:rPr lang="en-GB" sz="2800" i="1"/>
              <a:t>Present your findings in terms of your observations of a small group of learners</a:t>
            </a:r>
          </a:p>
        </p:txBody>
      </p:sp>
      <p:sp>
        <p:nvSpPr>
          <p:cNvPr id="16" name="Speech Bubble: Rectangle with Corners Rounded 15">
            <a:extLst>
              <a:ext uri="{FF2B5EF4-FFF2-40B4-BE49-F238E27FC236}">
                <a16:creationId xmlns:a16="http://schemas.microsoft.com/office/drawing/2014/main" id="{540CC141-6FAE-4249-A877-53731B469231}"/>
              </a:ext>
            </a:extLst>
          </p:cNvPr>
          <p:cNvSpPr/>
          <p:nvPr/>
        </p:nvSpPr>
        <p:spPr>
          <a:xfrm>
            <a:off x="6317032" y="750012"/>
            <a:ext cx="2909356" cy="3416043"/>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29D4E75D-90BE-4BFE-88AA-2B99D8840F26}"/>
              </a:ext>
            </a:extLst>
          </p:cNvPr>
          <p:cNvSpPr txBox="1"/>
          <p:nvPr/>
        </p:nvSpPr>
        <p:spPr>
          <a:xfrm>
            <a:off x="6592845" y="2139376"/>
            <a:ext cx="2690799" cy="1938992"/>
          </a:xfrm>
          <a:prstGeom prst="rect">
            <a:avLst/>
          </a:prstGeom>
          <a:noFill/>
        </p:spPr>
        <p:txBody>
          <a:bodyPr wrap="square" rtlCol="0">
            <a:spAutoFit/>
          </a:bodyPr>
          <a:lstStyle/>
          <a:p>
            <a:endParaRPr lang="en-GB"/>
          </a:p>
          <a:p>
            <a:endParaRPr lang="en-GB"/>
          </a:p>
          <a:p>
            <a:r>
              <a:rPr lang="en-GB" sz="2800" i="1"/>
              <a:t>Make regular references to literature </a:t>
            </a:r>
          </a:p>
        </p:txBody>
      </p:sp>
      <p:sp>
        <p:nvSpPr>
          <p:cNvPr id="18" name="TextBox 17">
            <a:extLst>
              <a:ext uri="{FF2B5EF4-FFF2-40B4-BE49-F238E27FC236}">
                <a16:creationId xmlns:a16="http://schemas.microsoft.com/office/drawing/2014/main" id="{47C4A645-C256-4EAE-8E75-8C5ACB3F7DF2}"/>
              </a:ext>
            </a:extLst>
          </p:cNvPr>
          <p:cNvSpPr txBox="1"/>
          <p:nvPr/>
        </p:nvSpPr>
        <p:spPr>
          <a:xfrm>
            <a:off x="277696" y="1751841"/>
            <a:ext cx="5501425" cy="1354217"/>
          </a:xfrm>
          <a:prstGeom prst="rect">
            <a:avLst/>
          </a:prstGeom>
          <a:noFill/>
        </p:spPr>
        <p:txBody>
          <a:bodyPr wrap="square">
            <a:spAutoFit/>
          </a:bodyPr>
          <a:lstStyle/>
          <a:p>
            <a:r>
              <a:rPr lang="en-GB" sz="3200" err="1"/>
              <a:t>Trafod</a:t>
            </a:r>
            <a:r>
              <a:rPr lang="en-GB" sz="3200"/>
              <a:t> y </a:t>
            </a:r>
            <a:r>
              <a:rPr lang="en-GB" sz="3200" err="1"/>
              <a:t>rôl</a:t>
            </a:r>
            <a:r>
              <a:rPr lang="en-GB" sz="3200"/>
              <a:t> y </a:t>
            </a:r>
            <a:r>
              <a:rPr lang="en-GB" sz="3200" err="1"/>
              <a:t>mae</a:t>
            </a:r>
            <a:r>
              <a:rPr lang="en-GB" sz="3200"/>
              <a:t> </a:t>
            </a:r>
            <a:r>
              <a:rPr lang="en-GB" sz="3200" err="1"/>
              <a:t>moeseg</a:t>
            </a:r>
            <a:r>
              <a:rPr lang="en-GB" sz="3200"/>
              <a:t> </a:t>
            </a:r>
            <a:r>
              <a:rPr lang="en-GB" sz="3200" err="1"/>
              <a:t>yn</a:t>
            </a:r>
            <a:r>
              <a:rPr lang="en-GB" sz="3200"/>
              <a:t> </a:t>
            </a:r>
            <a:r>
              <a:rPr lang="en-GB" sz="3200" err="1"/>
              <a:t>ei</a:t>
            </a:r>
            <a:r>
              <a:rPr lang="en-GB" sz="3200"/>
              <a:t> </a:t>
            </a:r>
            <a:r>
              <a:rPr lang="en-GB" sz="3200" err="1"/>
              <a:t>chwarae</a:t>
            </a:r>
            <a:r>
              <a:rPr lang="en-GB" sz="3200"/>
              <a:t> </a:t>
            </a:r>
            <a:r>
              <a:rPr lang="en-GB" sz="3200" err="1"/>
              <a:t>mewn</a:t>
            </a:r>
            <a:r>
              <a:rPr lang="en-GB" sz="3200"/>
              <a:t> </a:t>
            </a:r>
            <a:r>
              <a:rPr lang="en-GB" sz="3200" err="1"/>
              <a:t>ymchwil</a:t>
            </a:r>
            <a:r>
              <a:rPr lang="en-GB" sz="3200"/>
              <a:t> </a:t>
            </a:r>
          </a:p>
          <a:p>
            <a:endParaRPr lang="en-GB"/>
          </a:p>
        </p:txBody>
      </p:sp>
      <p:sp>
        <p:nvSpPr>
          <p:cNvPr id="19" name="TextBox 18">
            <a:extLst>
              <a:ext uri="{FF2B5EF4-FFF2-40B4-BE49-F238E27FC236}">
                <a16:creationId xmlns:a16="http://schemas.microsoft.com/office/drawing/2014/main" id="{4F2BC958-0A2E-43FB-9CAB-711E399468BE}"/>
              </a:ext>
            </a:extLst>
          </p:cNvPr>
          <p:cNvSpPr txBox="1"/>
          <p:nvPr/>
        </p:nvSpPr>
        <p:spPr>
          <a:xfrm>
            <a:off x="6421912" y="943967"/>
            <a:ext cx="3032664" cy="1846659"/>
          </a:xfrm>
          <a:prstGeom prst="rect">
            <a:avLst/>
          </a:prstGeom>
          <a:noFill/>
        </p:spPr>
        <p:txBody>
          <a:bodyPr wrap="square">
            <a:spAutoFit/>
          </a:bodyPr>
          <a:lstStyle/>
          <a:p>
            <a:r>
              <a:rPr lang="en-GB" sz="3200" err="1"/>
              <a:t>Cyfeirio'n</a:t>
            </a:r>
            <a:r>
              <a:rPr lang="en-GB" sz="3200"/>
              <a:t> </a:t>
            </a:r>
            <a:r>
              <a:rPr lang="en-GB" sz="3200" err="1"/>
              <a:t>rheolaidd</a:t>
            </a:r>
            <a:r>
              <a:rPr lang="en-GB" sz="3200"/>
              <a:t> at </a:t>
            </a:r>
            <a:r>
              <a:rPr lang="en-GB" sz="3200" err="1"/>
              <a:t>lenyddiaeth</a:t>
            </a:r>
            <a:r>
              <a:rPr lang="en-GB" sz="3200"/>
              <a:t> </a:t>
            </a:r>
          </a:p>
          <a:p>
            <a:endParaRPr lang="en-GB"/>
          </a:p>
        </p:txBody>
      </p:sp>
      <p:sp>
        <p:nvSpPr>
          <p:cNvPr id="20" name="TextBox 19">
            <a:extLst>
              <a:ext uri="{FF2B5EF4-FFF2-40B4-BE49-F238E27FC236}">
                <a16:creationId xmlns:a16="http://schemas.microsoft.com/office/drawing/2014/main" id="{626E9F50-D264-446F-B1F7-1E25AC4F04A6}"/>
              </a:ext>
            </a:extLst>
          </p:cNvPr>
          <p:cNvSpPr txBox="1"/>
          <p:nvPr/>
        </p:nvSpPr>
        <p:spPr>
          <a:xfrm>
            <a:off x="708810" y="4689052"/>
            <a:ext cx="8079824" cy="1231106"/>
          </a:xfrm>
          <a:prstGeom prst="rect">
            <a:avLst/>
          </a:prstGeom>
          <a:noFill/>
        </p:spPr>
        <p:txBody>
          <a:bodyPr wrap="square">
            <a:spAutoFit/>
          </a:bodyPr>
          <a:lstStyle/>
          <a:p>
            <a:r>
              <a:rPr lang="en-GB" sz="2800" err="1"/>
              <a:t>Cyflwynwch</a:t>
            </a:r>
            <a:r>
              <a:rPr lang="en-GB" sz="2800"/>
              <a:t> </a:t>
            </a:r>
            <a:r>
              <a:rPr lang="en-GB" sz="2800" err="1"/>
              <a:t>eich</a:t>
            </a:r>
            <a:r>
              <a:rPr lang="en-GB" sz="2800"/>
              <a:t> </a:t>
            </a:r>
            <a:r>
              <a:rPr lang="en-GB" sz="2800" err="1"/>
              <a:t>canfyddiadau</a:t>
            </a:r>
            <a:r>
              <a:rPr lang="en-GB" sz="2800"/>
              <a:t> o ran </a:t>
            </a:r>
            <a:r>
              <a:rPr lang="en-GB" sz="2800" err="1"/>
              <a:t>eich</a:t>
            </a:r>
            <a:r>
              <a:rPr lang="en-GB" sz="2800"/>
              <a:t> </a:t>
            </a:r>
            <a:r>
              <a:rPr lang="en-GB" sz="2800" err="1"/>
              <a:t>sylwadau</a:t>
            </a:r>
            <a:r>
              <a:rPr lang="en-GB" sz="2800"/>
              <a:t> </a:t>
            </a:r>
            <a:r>
              <a:rPr lang="en-GB" sz="2800" err="1"/>
              <a:t>ar</a:t>
            </a:r>
            <a:r>
              <a:rPr lang="en-GB" sz="2800"/>
              <a:t> </a:t>
            </a:r>
            <a:r>
              <a:rPr lang="en-GB" sz="2800" err="1"/>
              <a:t>grŵp</a:t>
            </a:r>
            <a:r>
              <a:rPr lang="en-GB" sz="2800"/>
              <a:t> </a:t>
            </a:r>
            <a:r>
              <a:rPr lang="en-GB" sz="2800" err="1"/>
              <a:t>bach</a:t>
            </a:r>
            <a:r>
              <a:rPr lang="en-GB" sz="2800"/>
              <a:t> o </a:t>
            </a:r>
            <a:r>
              <a:rPr lang="en-GB" sz="2800" err="1"/>
              <a:t>ddysgwyr</a:t>
            </a:r>
            <a:endParaRPr lang="en-GB" sz="2800"/>
          </a:p>
          <a:p>
            <a:endParaRPr lang="en-GB"/>
          </a:p>
        </p:txBody>
      </p:sp>
      <p:pic>
        <p:nvPicPr>
          <p:cNvPr id="2" name="Recorded Sound">
            <a:hlinkClick r:id="" action="ppaction://media"/>
            <a:extLst>
              <a:ext uri="{FF2B5EF4-FFF2-40B4-BE49-F238E27FC236}">
                <a16:creationId xmlns:a16="http://schemas.microsoft.com/office/drawing/2014/main" id="{D56CDB74-FBC0-F1B2-24A8-7ACA98D14ED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083490" y="186991"/>
            <a:ext cx="609600" cy="609600"/>
          </a:xfrm>
          <a:prstGeom prst="rect">
            <a:avLst/>
          </a:prstGeom>
        </p:spPr>
      </p:pic>
      <p:pic>
        <p:nvPicPr>
          <p:cNvPr id="4" name="Picture 2" descr="Image result for union jack flag">
            <a:extLst>
              <a:ext uri="{FF2B5EF4-FFF2-40B4-BE49-F238E27FC236}">
                <a16:creationId xmlns:a16="http://schemas.microsoft.com/office/drawing/2014/main" id="{CFD0DA0A-17EF-331C-71E8-E37957BB870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136109" y="246522"/>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351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5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178A13-D7DA-4930-B649-BEF638613754}"/>
              </a:ext>
            </a:extLst>
          </p:cNvPr>
          <p:cNvSpPr txBox="1"/>
          <p:nvPr/>
        </p:nvSpPr>
        <p:spPr>
          <a:xfrm>
            <a:off x="125836" y="12339"/>
            <a:ext cx="11975120" cy="830997"/>
          </a:xfrm>
          <a:prstGeom prst="rect">
            <a:avLst/>
          </a:prstGeom>
          <a:noFill/>
        </p:spPr>
        <p:txBody>
          <a:bodyPr wrap="square" rtlCol="0">
            <a:spAutoFit/>
          </a:bodyPr>
          <a:lstStyle/>
          <a:p>
            <a:endParaRPr lang="en-GB" sz="2000" b="1"/>
          </a:p>
          <a:p>
            <a:r>
              <a:rPr lang="en-GB" sz="2800" b="1"/>
              <a:t>Casgliad ac </a:t>
            </a:r>
            <a:r>
              <a:rPr lang="en-GB" sz="2800" b="1" err="1"/>
              <a:t>argymhellion</a:t>
            </a:r>
            <a:r>
              <a:rPr lang="en-GB" sz="2800" b="1"/>
              <a:t> /</a:t>
            </a:r>
            <a:r>
              <a:rPr lang="en-GB" sz="2800" b="1">
                <a:solidFill>
                  <a:srgbClr val="00B0F0"/>
                </a:solidFill>
              </a:rPr>
              <a:t>Conclusion and recommendations </a:t>
            </a:r>
            <a:r>
              <a:rPr lang="en-GB" sz="2800"/>
              <a:t>– </a:t>
            </a:r>
            <a:r>
              <a:rPr lang="en-GB" sz="2400"/>
              <a:t>400 geiriau/</a:t>
            </a:r>
            <a:r>
              <a:rPr lang="en-GB" sz="2400">
                <a:solidFill>
                  <a:srgbClr val="00B0F0"/>
                </a:solidFill>
              </a:rPr>
              <a:t>words</a:t>
            </a:r>
            <a:endParaRPr lang="en-GB" sz="2800">
              <a:solidFill>
                <a:srgbClr val="00B0F0"/>
              </a:solidFill>
            </a:endParaRPr>
          </a:p>
        </p:txBody>
      </p:sp>
      <p:sp>
        <p:nvSpPr>
          <p:cNvPr id="4" name="Speech Bubble: Rectangle with Corners Rounded 3">
            <a:extLst>
              <a:ext uri="{FF2B5EF4-FFF2-40B4-BE49-F238E27FC236}">
                <a16:creationId xmlns:a16="http://schemas.microsoft.com/office/drawing/2014/main" id="{FAAD4921-A51F-43A7-9940-BDE35BD0C172}"/>
              </a:ext>
            </a:extLst>
          </p:cNvPr>
          <p:cNvSpPr/>
          <p:nvPr/>
        </p:nvSpPr>
        <p:spPr>
          <a:xfrm>
            <a:off x="7558482" y="938150"/>
            <a:ext cx="4372541" cy="3788227"/>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3C8A839-4336-4FA2-8F19-507BD9625C19}"/>
              </a:ext>
            </a:extLst>
          </p:cNvPr>
          <p:cNvSpPr txBox="1"/>
          <p:nvPr/>
        </p:nvSpPr>
        <p:spPr>
          <a:xfrm>
            <a:off x="7764885" y="2832263"/>
            <a:ext cx="4272790" cy="1569660"/>
          </a:xfrm>
          <a:prstGeom prst="rect">
            <a:avLst/>
          </a:prstGeom>
          <a:noFill/>
        </p:spPr>
        <p:txBody>
          <a:bodyPr wrap="square" rtlCol="0">
            <a:spAutoFit/>
          </a:bodyPr>
          <a:lstStyle/>
          <a:p>
            <a:r>
              <a:rPr lang="en-GB" sz="2400" i="1"/>
              <a:t>Consider the impact of the research on your professional learning and how it may transform your practice</a:t>
            </a:r>
          </a:p>
        </p:txBody>
      </p:sp>
      <p:sp>
        <p:nvSpPr>
          <p:cNvPr id="9" name="Speech Bubble: Rectangle with Corners Rounded 8">
            <a:extLst>
              <a:ext uri="{FF2B5EF4-FFF2-40B4-BE49-F238E27FC236}">
                <a16:creationId xmlns:a16="http://schemas.microsoft.com/office/drawing/2014/main" id="{6B7ECBFB-80F4-401B-90AF-03564EBBCA00}"/>
              </a:ext>
            </a:extLst>
          </p:cNvPr>
          <p:cNvSpPr/>
          <p:nvPr/>
        </p:nvSpPr>
        <p:spPr>
          <a:xfrm>
            <a:off x="360727" y="938151"/>
            <a:ext cx="3330430" cy="3788228"/>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B8C16CE-C008-4A91-8C4B-90616B92838A}"/>
              </a:ext>
            </a:extLst>
          </p:cNvPr>
          <p:cNvSpPr txBox="1"/>
          <p:nvPr/>
        </p:nvSpPr>
        <p:spPr>
          <a:xfrm>
            <a:off x="601764" y="2956931"/>
            <a:ext cx="2877424" cy="1569660"/>
          </a:xfrm>
          <a:prstGeom prst="rect">
            <a:avLst/>
          </a:prstGeom>
          <a:noFill/>
        </p:spPr>
        <p:txBody>
          <a:bodyPr wrap="square" rtlCol="0">
            <a:spAutoFit/>
          </a:bodyPr>
          <a:lstStyle/>
          <a:p>
            <a:r>
              <a:rPr lang="en-GB" sz="2400" i="1"/>
              <a:t>Synthesise your ideas by briefly referring back to the introduction</a:t>
            </a:r>
          </a:p>
        </p:txBody>
      </p:sp>
      <p:sp>
        <p:nvSpPr>
          <p:cNvPr id="12" name="Speech Bubble: Rectangle with Corners Rounded 11">
            <a:extLst>
              <a:ext uri="{FF2B5EF4-FFF2-40B4-BE49-F238E27FC236}">
                <a16:creationId xmlns:a16="http://schemas.microsoft.com/office/drawing/2014/main" id="{C73585ED-7B2F-4FB4-952D-4A21F26F2994}"/>
              </a:ext>
            </a:extLst>
          </p:cNvPr>
          <p:cNvSpPr/>
          <p:nvPr/>
        </p:nvSpPr>
        <p:spPr>
          <a:xfrm>
            <a:off x="3959605" y="938151"/>
            <a:ext cx="3330430" cy="3788227"/>
          </a:xfrm>
          <a:prstGeom prst="wedgeRoundRectCallout">
            <a:avLst/>
          </a:prstGeom>
          <a:solidFill>
            <a:srgbClr val="0FF9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BD66D78-A2D8-4C7A-AFE2-8C317FDE627D}"/>
              </a:ext>
            </a:extLst>
          </p:cNvPr>
          <p:cNvSpPr txBox="1"/>
          <p:nvPr/>
        </p:nvSpPr>
        <p:spPr>
          <a:xfrm>
            <a:off x="4003729" y="2956931"/>
            <a:ext cx="3242182" cy="1569660"/>
          </a:xfrm>
          <a:prstGeom prst="rect">
            <a:avLst/>
          </a:prstGeom>
          <a:noFill/>
        </p:spPr>
        <p:txBody>
          <a:bodyPr wrap="square" rtlCol="0">
            <a:spAutoFit/>
          </a:bodyPr>
          <a:lstStyle/>
          <a:p>
            <a:r>
              <a:rPr lang="en-GB" sz="2400" i="1"/>
              <a:t>Summarise findings and acknowledge strengths and limitations of your research </a:t>
            </a:r>
          </a:p>
        </p:txBody>
      </p:sp>
      <p:pic>
        <p:nvPicPr>
          <p:cNvPr id="6" name="Picture 5" descr="A group of children in a room&#10;&#10;Description automatically generated">
            <a:extLst>
              <a:ext uri="{FF2B5EF4-FFF2-40B4-BE49-F238E27FC236}">
                <a16:creationId xmlns:a16="http://schemas.microsoft.com/office/drawing/2014/main" id="{525789B3-70D1-4825-93DB-F92F41D6A7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61609" y="5297562"/>
            <a:ext cx="3951722" cy="1505536"/>
          </a:xfrm>
          <a:prstGeom prst="rect">
            <a:avLst/>
          </a:prstGeom>
          <a:ln>
            <a:noFill/>
          </a:ln>
          <a:effectLst>
            <a:softEdge rad="112500"/>
          </a:effectLst>
        </p:spPr>
      </p:pic>
      <p:sp>
        <p:nvSpPr>
          <p:cNvPr id="15" name="TextBox 14">
            <a:extLst>
              <a:ext uri="{FF2B5EF4-FFF2-40B4-BE49-F238E27FC236}">
                <a16:creationId xmlns:a16="http://schemas.microsoft.com/office/drawing/2014/main" id="{E84B04F1-A412-4D56-8450-1143AA2D1931}"/>
              </a:ext>
            </a:extLst>
          </p:cNvPr>
          <p:cNvSpPr txBox="1"/>
          <p:nvPr/>
        </p:nvSpPr>
        <p:spPr>
          <a:xfrm>
            <a:off x="3464654" y="807670"/>
            <a:ext cx="6097978" cy="646331"/>
          </a:xfrm>
          <a:prstGeom prst="rect">
            <a:avLst/>
          </a:prstGeom>
          <a:noFill/>
        </p:spPr>
        <p:txBody>
          <a:bodyPr wrap="square">
            <a:spAutoFit/>
          </a:bodyPr>
          <a:lstStyle/>
          <a:p>
            <a:endParaRPr lang="en-GB"/>
          </a:p>
          <a:p>
            <a:endParaRPr lang="en-GB"/>
          </a:p>
        </p:txBody>
      </p:sp>
      <p:sp>
        <p:nvSpPr>
          <p:cNvPr id="16" name="TextBox 15">
            <a:extLst>
              <a:ext uri="{FF2B5EF4-FFF2-40B4-BE49-F238E27FC236}">
                <a16:creationId xmlns:a16="http://schemas.microsoft.com/office/drawing/2014/main" id="{01806F05-1588-4B8B-8F97-46AF88702E71}"/>
              </a:ext>
            </a:extLst>
          </p:cNvPr>
          <p:cNvSpPr txBox="1"/>
          <p:nvPr/>
        </p:nvSpPr>
        <p:spPr>
          <a:xfrm>
            <a:off x="492882" y="824856"/>
            <a:ext cx="3081591" cy="2369880"/>
          </a:xfrm>
          <a:prstGeom prst="rect">
            <a:avLst/>
          </a:prstGeom>
          <a:noFill/>
        </p:spPr>
        <p:txBody>
          <a:bodyPr wrap="square">
            <a:spAutoFit/>
          </a:bodyPr>
          <a:lstStyle/>
          <a:p>
            <a:endParaRPr lang="en-GB"/>
          </a:p>
          <a:p>
            <a:r>
              <a:rPr lang="en-GB" sz="2800" err="1"/>
              <a:t>Cyfosodwch</a:t>
            </a:r>
            <a:r>
              <a:rPr lang="en-GB" sz="2800"/>
              <a:t> </a:t>
            </a:r>
            <a:r>
              <a:rPr lang="en-GB" sz="2800" err="1"/>
              <a:t>eich</a:t>
            </a:r>
            <a:r>
              <a:rPr lang="en-GB" sz="2800"/>
              <a:t> </a:t>
            </a:r>
            <a:r>
              <a:rPr lang="en-GB" sz="2800" err="1"/>
              <a:t>syniadau</a:t>
            </a:r>
            <a:r>
              <a:rPr lang="en-GB" sz="2800"/>
              <a:t> </a:t>
            </a:r>
            <a:r>
              <a:rPr lang="en-GB" sz="2800" err="1"/>
              <a:t>drwy</a:t>
            </a:r>
            <a:r>
              <a:rPr lang="en-GB" sz="2800"/>
              <a:t> </a:t>
            </a:r>
            <a:r>
              <a:rPr lang="en-GB" sz="2800" err="1"/>
              <a:t>gyfeirio'n</a:t>
            </a:r>
            <a:r>
              <a:rPr lang="en-GB" sz="2800"/>
              <a:t> </a:t>
            </a:r>
            <a:r>
              <a:rPr lang="en-GB" sz="2800" err="1"/>
              <a:t>ôl</a:t>
            </a:r>
            <a:r>
              <a:rPr lang="en-GB" sz="2800"/>
              <a:t> at y </a:t>
            </a:r>
            <a:r>
              <a:rPr lang="en-GB" sz="2800" err="1"/>
              <a:t>cyflwyniad</a:t>
            </a:r>
            <a:r>
              <a:rPr lang="en-GB" sz="2800"/>
              <a:t> </a:t>
            </a:r>
            <a:r>
              <a:rPr lang="en-GB" sz="2800" err="1"/>
              <a:t>yn</a:t>
            </a:r>
            <a:r>
              <a:rPr lang="en-GB" sz="2800"/>
              <a:t> </a:t>
            </a:r>
            <a:r>
              <a:rPr lang="en-GB" sz="2800" err="1"/>
              <a:t>fyr</a:t>
            </a:r>
            <a:endParaRPr lang="en-GB" sz="2800"/>
          </a:p>
          <a:p>
            <a:endParaRPr lang="en-GB"/>
          </a:p>
        </p:txBody>
      </p:sp>
      <p:sp>
        <p:nvSpPr>
          <p:cNvPr id="17" name="TextBox 16">
            <a:extLst>
              <a:ext uri="{FF2B5EF4-FFF2-40B4-BE49-F238E27FC236}">
                <a16:creationId xmlns:a16="http://schemas.microsoft.com/office/drawing/2014/main" id="{5E919E4E-B6E7-41A4-98FC-4F4507CAEFD7}"/>
              </a:ext>
            </a:extLst>
          </p:cNvPr>
          <p:cNvSpPr txBox="1"/>
          <p:nvPr/>
        </p:nvSpPr>
        <p:spPr>
          <a:xfrm>
            <a:off x="4058203" y="835367"/>
            <a:ext cx="3187708" cy="2123658"/>
          </a:xfrm>
          <a:prstGeom prst="rect">
            <a:avLst/>
          </a:prstGeom>
          <a:noFill/>
        </p:spPr>
        <p:txBody>
          <a:bodyPr wrap="square">
            <a:spAutoFit/>
          </a:bodyPr>
          <a:lstStyle/>
          <a:p>
            <a:endParaRPr lang="en-GB"/>
          </a:p>
          <a:p>
            <a:r>
              <a:rPr lang="en-GB" sz="2400" err="1"/>
              <a:t>Crynhoi</a:t>
            </a:r>
            <a:r>
              <a:rPr lang="en-GB" sz="2400"/>
              <a:t> </a:t>
            </a:r>
            <a:r>
              <a:rPr lang="en-GB" sz="2400" err="1"/>
              <a:t>canfyddiadau</a:t>
            </a:r>
            <a:r>
              <a:rPr lang="en-GB" sz="2400"/>
              <a:t> a </a:t>
            </a:r>
            <a:r>
              <a:rPr lang="en-GB" sz="2400" err="1"/>
              <a:t>chydnabod</a:t>
            </a:r>
            <a:r>
              <a:rPr lang="en-GB" sz="2400"/>
              <a:t> </a:t>
            </a:r>
            <a:r>
              <a:rPr lang="en-GB" sz="2400" err="1"/>
              <a:t>cryfderau</a:t>
            </a:r>
            <a:r>
              <a:rPr lang="en-GB" sz="2400"/>
              <a:t> a </a:t>
            </a:r>
            <a:r>
              <a:rPr lang="en-GB" sz="2400" err="1"/>
              <a:t>chyfyngiadau</a:t>
            </a:r>
            <a:r>
              <a:rPr lang="en-GB" sz="2400"/>
              <a:t> </a:t>
            </a:r>
            <a:r>
              <a:rPr lang="en-GB" sz="2400" err="1"/>
              <a:t>eich</a:t>
            </a:r>
            <a:r>
              <a:rPr lang="en-GB" sz="2400"/>
              <a:t> </a:t>
            </a:r>
            <a:r>
              <a:rPr lang="en-GB" sz="2400" err="1"/>
              <a:t>ymchwil</a:t>
            </a:r>
            <a:r>
              <a:rPr lang="en-GB" sz="2400"/>
              <a:t> </a:t>
            </a:r>
          </a:p>
          <a:p>
            <a:endParaRPr lang="en-GB"/>
          </a:p>
        </p:txBody>
      </p:sp>
      <p:sp>
        <p:nvSpPr>
          <p:cNvPr id="19" name="TextBox 18">
            <a:extLst>
              <a:ext uri="{FF2B5EF4-FFF2-40B4-BE49-F238E27FC236}">
                <a16:creationId xmlns:a16="http://schemas.microsoft.com/office/drawing/2014/main" id="{FC02CA34-388A-46C8-B3D2-8B13C9A70C19}"/>
              </a:ext>
            </a:extLst>
          </p:cNvPr>
          <p:cNvSpPr txBox="1"/>
          <p:nvPr/>
        </p:nvSpPr>
        <p:spPr>
          <a:xfrm>
            <a:off x="7729641" y="850329"/>
            <a:ext cx="4201382" cy="2246769"/>
          </a:xfrm>
          <a:prstGeom prst="rect">
            <a:avLst/>
          </a:prstGeom>
          <a:noFill/>
        </p:spPr>
        <p:txBody>
          <a:bodyPr wrap="square">
            <a:spAutoFit/>
          </a:bodyPr>
          <a:lstStyle/>
          <a:p>
            <a:endParaRPr lang="en-GB"/>
          </a:p>
          <a:p>
            <a:r>
              <a:rPr lang="en-GB" sz="2600" err="1"/>
              <a:t>Ystyriwch</a:t>
            </a:r>
            <a:r>
              <a:rPr lang="en-GB" sz="2600"/>
              <a:t> </a:t>
            </a:r>
            <a:r>
              <a:rPr lang="en-GB" sz="2600" err="1"/>
              <a:t>effaith</a:t>
            </a:r>
            <a:r>
              <a:rPr lang="en-GB" sz="2600"/>
              <a:t> </a:t>
            </a:r>
            <a:r>
              <a:rPr lang="en-GB" sz="2600" err="1"/>
              <a:t>yr</a:t>
            </a:r>
            <a:r>
              <a:rPr lang="en-GB" sz="2600"/>
              <a:t> </a:t>
            </a:r>
            <a:r>
              <a:rPr lang="en-GB" sz="2600" err="1"/>
              <a:t>ymchwil</a:t>
            </a:r>
            <a:r>
              <a:rPr lang="en-GB" sz="2600"/>
              <a:t> </a:t>
            </a:r>
            <a:r>
              <a:rPr lang="en-GB" sz="2600" err="1"/>
              <a:t>ar</a:t>
            </a:r>
            <a:r>
              <a:rPr lang="en-GB" sz="2600"/>
              <a:t> </a:t>
            </a:r>
            <a:r>
              <a:rPr lang="en-GB" sz="2600" err="1"/>
              <a:t>eich</a:t>
            </a:r>
            <a:r>
              <a:rPr lang="en-GB" sz="2600"/>
              <a:t> </a:t>
            </a:r>
            <a:r>
              <a:rPr lang="en-GB" sz="2600" err="1"/>
              <a:t>dysgu</a:t>
            </a:r>
            <a:r>
              <a:rPr lang="en-GB" sz="2600"/>
              <a:t> </a:t>
            </a:r>
            <a:r>
              <a:rPr lang="en-GB" sz="2600" err="1"/>
              <a:t>proffesiynol</a:t>
            </a:r>
            <a:r>
              <a:rPr lang="en-GB" sz="2600"/>
              <a:t> a </a:t>
            </a:r>
            <a:r>
              <a:rPr lang="en-GB" sz="2600" err="1"/>
              <a:t>sut</a:t>
            </a:r>
            <a:r>
              <a:rPr lang="en-GB" sz="2600"/>
              <a:t> y </a:t>
            </a:r>
            <a:r>
              <a:rPr lang="en-GB" sz="2600" err="1"/>
              <a:t>gallai</a:t>
            </a:r>
            <a:r>
              <a:rPr lang="en-GB" sz="2600"/>
              <a:t> </a:t>
            </a:r>
            <a:r>
              <a:rPr lang="en-GB" sz="2600" err="1"/>
              <a:t>drawsnewid</a:t>
            </a:r>
            <a:r>
              <a:rPr lang="en-GB" sz="2600"/>
              <a:t> </a:t>
            </a:r>
            <a:r>
              <a:rPr lang="en-GB" sz="2600" err="1"/>
              <a:t>eich</a:t>
            </a:r>
            <a:r>
              <a:rPr lang="en-GB" sz="2600"/>
              <a:t> </a:t>
            </a:r>
            <a:r>
              <a:rPr lang="en-GB" sz="2600" err="1"/>
              <a:t>ymarfer</a:t>
            </a:r>
            <a:endParaRPr lang="en-GB" sz="2600"/>
          </a:p>
          <a:p>
            <a:endParaRPr lang="en-GB"/>
          </a:p>
        </p:txBody>
      </p:sp>
      <p:pic>
        <p:nvPicPr>
          <p:cNvPr id="2" name="Recorded Sound">
            <a:hlinkClick r:id="" action="ppaction://media"/>
            <a:extLst>
              <a:ext uri="{FF2B5EF4-FFF2-40B4-BE49-F238E27FC236}">
                <a16:creationId xmlns:a16="http://schemas.microsoft.com/office/drawing/2014/main" id="{D58A8C46-9D2B-17E3-9FE2-429D98557C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82528" y="6007671"/>
            <a:ext cx="609600" cy="609600"/>
          </a:xfrm>
          <a:prstGeom prst="rect">
            <a:avLst/>
          </a:prstGeom>
        </p:spPr>
      </p:pic>
      <p:pic>
        <p:nvPicPr>
          <p:cNvPr id="5" name="Picture 2" descr="Image result for union jack flag">
            <a:extLst>
              <a:ext uri="{FF2B5EF4-FFF2-40B4-BE49-F238E27FC236}">
                <a16:creationId xmlns:a16="http://schemas.microsoft.com/office/drawing/2014/main" id="{A81B32BF-C2AF-8446-7057-AE006B5A392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136676" y="6050330"/>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519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2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76 X 50cm WELSH FLAG &#10;">
            <a:extLst>
              <a:ext uri="{FF2B5EF4-FFF2-40B4-BE49-F238E27FC236}">
                <a16:creationId xmlns:a16="http://schemas.microsoft.com/office/drawing/2014/main" id="{3B9776A5-6BF2-B6A7-7BAD-64DB25700E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8220" y="6174420"/>
            <a:ext cx="938211" cy="5625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EF5E9F2-268A-B8EC-B1AB-8C82DF328162}"/>
              </a:ext>
            </a:extLst>
          </p:cNvPr>
          <p:cNvSpPr txBox="1"/>
          <p:nvPr/>
        </p:nvSpPr>
        <p:spPr>
          <a:xfrm>
            <a:off x="894411" y="590107"/>
            <a:ext cx="10859882" cy="1077218"/>
          </a:xfrm>
          <a:prstGeom prst="rect">
            <a:avLst/>
          </a:prstGeom>
          <a:noFill/>
        </p:spPr>
        <p:txBody>
          <a:bodyPr wrap="square" rtlCol="0">
            <a:spAutoFit/>
          </a:bodyPr>
          <a:lstStyle/>
          <a:p>
            <a:pPr algn="ctr"/>
            <a:r>
              <a:rPr lang="en-GB" sz="3200" dirty="0" err="1"/>
              <a:t>Tîm</a:t>
            </a:r>
            <a:r>
              <a:rPr lang="en-GB" sz="3200" dirty="0"/>
              <a:t> </a:t>
            </a:r>
            <a:r>
              <a:rPr lang="en-GB" sz="3200" dirty="0" err="1"/>
              <a:t>Addysgu</a:t>
            </a:r>
            <a:r>
              <a:rPr lang="en-GB" sz="3200" dirty="0"/>
              <a:t> ECAD 4010 / ECAD 4010 Teaching Team </a:t>
            </a:r>
          </a:p>
          <a:p>
            <a:pPr algn="ctr"/>
            <a:r>
              <a:rPr lang="en-GB" sz="3200" dirty="0"/>
              <a:t>2024</a:t>
            </a:r>
          </a:p>
        </p:txBody>
      </p:sp>
      <p:pic>
        <p:nvPicPr>
          <p:cNvPr id="8" name="Picture 7">
            <a:extLst>
              <a:ext uri="{FF2B5EF4-FFF2-40B4-BE49-F238E27FC236}">
                <a16:creationId xmlns:a16="http://schemas.microsoft.com/office/drawing/2014/main" id="{C678732E-5A01-96AF-937E-53F304F93FDA}"/>
              </a:ext>
            </a:extLst>
          </p:cNvPr>
          <p:cNvPicPr>
            <a:picLocks noChangeAspect="1"/>
          </p:cNvPicPr>
          <p:nvPr/>
        </p:nvPicPr>
        <p:blipFill>
          <a:blip r:embed="rId4"/>
          <a:stretch>
            <a:fillRect/>
          </a:stretch>
        </p:blipFill>
        <p:spPr>
          <a:xfrm>
            <a:off x="752585" y="1707965"/>
            <a:ext cx="2276475" cy="3133725"/>
          </a:xfrm>
          <a:prstGeom prst="rect">
            <a:avLst/>
          </a:prstGeom>
        </p:spPr>
      </p:pic>
      <p:pic>
        <p:nvPicPr>
          <p:cNvPr id="10" name="Picture 9">
            <a:extLst>
              <a:ext uri="{FF2B5EF4-FFF2-40B4-BE49-F238E27FC236}">
                <a16:creationId xmlns:a16="http://schemas.microsoft.com/office/drawing/2014/main" id="{994B6648-B643-3EA4-B5D4-FF30FA9DE54C}"/>
              </a:ext>
            </a:extLst>
          </p:cNvPr>
          <p:cNvPicPr>
            <a:picLocks noChangeAspect="1"/>
          </p:cNvPicPr>
          <p:nvPr/>
        </p:nvPicPr>
        <p:blipFill>
          <a:blip r:embed="rId5"/>
          <a:stretch>
            <a:fillRect/>
          </a:stretch>
        </p:blipFill>
        <p:spPr>
          <a:xfrm>
            <a:off x="9002000" y="1811078"/>
            <a:ext cx="2437415" cy="3074582"/>
          </a:xfrm>
          <a:prstGeom prst="rect">
            <a:avLst/>
          </a:prstGeom>
        </p:spPr>
      </p:pic>
      <p:sp>
        <p:nvSpPr>
          <p:cNvPr id="11" name="TextBox 10">
            <a:extLst>
              <a:ext uri="{FF2B5EF4-FFF2-40B4-BE49-F238E27FC236}">
                <a16:creationId xmlns:a16="http://schemas.microsoft.com/office/drawing/2014/main" id="{51F90D55-0B29-F36C-BD60-F430C32AD0CE}"/>
              </a:ext>
            </a:extLst>
          </p:cNvPr>
          <p:cNvSpPr txBox="1"/>
          <p:nvPr/>
        </p:nvSpPr>
        <p:spPr>
          <a:xfrm>
            <a:off x="561199" y="5150035"/>
            <a:ext cx="2899699" cy="369332"/>
          </a:xfrm>
          <a:prstGeom prst="rect">
            <a:avLst/>
          </a:prstGeom>
          <a:noFill/>
        </p:spPr>
        <p:txBody>
          <a:bodyPr wrap="square" rtlCol="0">
            <a:spAutoFit/>
          </a:bodyPr>
          <a:lstStyle/>
          <a:p>
            <a:r>
              <a:rPr lang="en-GB" dirty="0"/>
              <a:t>Ishmael.lewis@uwtsd.ac.uk</a:t>
            </a:r>
          </a:p>
        </p:txBody>
      </p:sp>
      <p:sp>
        <p:nvSpPr>
          <p:cNvPr id="12" name="TextBox 11">
            <a:extLst>
              <a:ext uri="{FF2B5EF4-FFF2-40B4-BE49-F238E27FC236}">
                <a16:creationId xmlns:a16="http://schemas.microsoft.com/office/drawing/2014/main" id="{7572C50F-8625-BC05-ACC6-D5F646222C7E}"/>
              </a:ext>
            </a:extLst>
          </p:cNvPr>
          <p:cNvSpPr txBox="1"/>
          <p:nvPr/>
        </p:nvSpPr>
        <p:spPr>
          <a:xfrm>
            <a:off x="8905985" y="4993863"/>
            <a:ext cx="2899699" cy="369332"/>
          </a:xfrm>
          <a:prstGeom prst="rect">
            <a:avLst/>
          </a:prstGeom>
          <a:noFill/>
        </p:spPr>
        <p:txBody>
          <a:bodyPr wrap="square" rtlCol="0">
            <a:spAutoFit/>
          </a:bodyPr>
          <a:lstStyle/>
          <a:p>
            <a:r>
              <a:rPr lang="en-GB" dirty="0"/>
              <a:t>Rachel.bendall@uwtsd.ac.uk</a:t>
            </a:r>
          </a:p>
        </p:txBody>
      </p:sp>
      <p:sp>
        <p:nvSpPr>
          <p:cNvPr id="13" name="TextBox 12">
            <a:extLst>
              <a:ext uri="{FF2B5EF4-FFF2-40B4-BE49-F238E27FC236}">
                <a16:creationId xmlns:a16="http://schemas.microsoft.com/office/drawing/2014/main" id="{5D9B1B30-3B96-2FCA-8EEB-522135653330}"/>
              </a:ext>
            </a:extLst>
          </p:cNvPr>
          <p:cNvSpPr txBox="1"/>
          <p:nvPr/>
        </p:nvSpPr>
        <p:spPr>
          <a:xfrm>
            <a:off x="3556591" y="5082073"/>
            <a:ext cx="5688418" cy="1200329"/>
          </a:xfrm>
          <a:prstGeom prst="rect">
            <a:avLst/>
          </a:prstGeom>
          <a:noFill/>
        </p:spPr>
        <p:txBody>
          <a:bodyPr wrap="square" rtlCol="0">
            <a:spAutoFit/>
          </a:bodyPr>
          <a:lstStyle/>
          <a:p>
            <a:endParaRPr lang="en-GB" dirty="0">
              <a:solidFill>
                <a:srgbClr val="0563C1"/>
              </a:solidFill>
              <a:hlinkClick r:id="rId6">
                <a:extLst>
                  <a:ext uri="{A12FA001-AC4F-418D-AE19-62706E023703}">
                    <ahyp:hlinkClr xmlns:ahyp="http://schemas.microsoft.com/office/drawing/2018/hyperlinkcolor" val="tx"/>
                  </a:ext>
                </a:extLst>
              </a:hlinkClick>
            </a:endParaRPr>
          </a:p>
          <a:p>
            <a:pPr algn="ctr"/>
            <a:r>
              <a:rPr lang="en-GB" u="sng" dirty="0" err="1">
                <a:hlinkClick r:id="rId6">
                  <a:extLst>
                    <a:ext uri="{A12FA001-AC4F-418D-AE19-62706E023703}">
                      <ahyp:hlinkClr xmlns:ahyp="http://schemas.microsoft.com/office/drawing/2018/hyperlinkcolor" val="tx"/>
                    </a:ext>
                  </a:extLst>
                </a:hlinkClick>
              </a:rPr>
              <a:t>Arweinydd</a:t>
            </a:r>
            <a:r>
              <a:rPr lang="en-GB" u="sng" dirty="0">
                <a:hlinkClick r:id="rId6">
                  <a:extLst>
                    <a:ext uri="{A12FA001-AC4F-418D-AE19-62706E023703}">
                      <ahyp:hlinkClr xmlns:ahyp="http://schemas.microsoft.com/office/drawing/2018/hyperlinkcolor" val="tx"/>
                    </a:ext>
                  </a:extLst>
                </a:hlinkClick>
              </a:rPr>
              <a:t> </a:t>
            </a:r>
            <a:r>
              <a:rPr lang="en-GB" u="sng" dirty="0" err="1">
                <a:hlinkClick r:id="rId6">
                  <a:extLst>
                    <a:ext uri="{A12FA001-AC4F-418D-AE19-62706E023703}">
                      <ahyp:hlinkClr xmlns:ahyp="http://schemas.microsoft.com/office/drawing/2018/hyperlinkcolor" val="tx"/>
                    </a:ext>
                  </a:extLst>
                </a:hlinkClick>
              </a:rPr>
              <a:t>Modwl</a:t>
            </a:r>
            <a:r>
              <a:rPr lang="en-GB" u="sng" dirty="0">
                <a:hlinkClick r:id="rId6">
                  <a:extLst>
                    <a:ext uri="{A12FA001-AC4F-418D-AE19-62706E023703}">
                      <ahyp:hlinkClr xmlns:ahyp="http://schemas.microsoft.com/office/drawing/2018/hyperlinkcolor" val="tx"/>
                    </a:ext>
                  </a:extLst>
                </a:hlinkClick>
              </a:rPr>
              <a:t>/ Module Lead</a:t>
            </a:r>
          </a:p>
          <a:p>
            <a:pPr algn="ctr"/>
            <a:r>
              <a:rPr lang="en-GB" dirty="0">
                <a:solidFill>
                  <a:srgbClr val="0563C1"/>
                </a:solidFill>
                <a:hlinkClick r:id="rId6">
                  <a:extLst>
                    <a:ext uri="{A12FA001-AC4F-418D-AE19-62706E023703}">
                      <ahyp:hlinkClr xmlns:ahyp="http://schemas.microsoft.com/office/drawing/2018/hyperlinkcolor" val="tx"/>
                    </a:ext>
                  </a:extLst>
                </a:hlinkClick>
              </a:rPr>
              <a:t>l.regan@uwtsd.ac.uk</a:t>
            </a:r>
            <a:endParaRPr lang="en-GB" dirty="0"/>
          </a:p>
          <a:p>
            <a:endParaRPr lang="en-GB" dirty="0"/>
          </a:p>
        </p:txBody>
      </p:sp>
      <p:pic>
        <p:nvPicPr>
          <p:cNvPr id="14" name="Picture 13" descr="Staff smiling ">
            <a:extLst>
              <a:ext uri="{FF2B5EF4-FFF2-40B4-BE49-F238E27FC236}">
                <a16:creationId xmlns:a16="http://schemas.microsoft.com/office/drawing/2014/main" id="{5D23EAEC-09DE-23AD-DF64-D7C5A9F9B5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47237" y="1767108"/>
            <a:ext cx="2410558" cy="31337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Image result for union jack flag">
            <a:extLst>
              <a:ext uri="{FF2B5EF4-FFF2-40B4-BE49-F238E27FC236}">
                <a16:creationId xmlns:a16="http://schemas.microsoft.com/office/drawing/2014/main" id="{A6ED4DAC-A7FA-FDA7-12CA-4A474AB2F97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12749" y="6246424"/>
            <a:ext cx="777810" cy="490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950202"/>
      </p:ext>
    </p:extLst>
  </p:cSld>
  <p:clrMapOvr>
    <a:masterClrMapping/>
  </p:clrMapOvr>
  <mc:AlternateContent xmlns:mc="http://schemas.openxmlformats.org/markup-compatibility/2006" xmlns:p14="http://schemas.microsoft.com/office/powerpoint/2010/main">
    <mc:Choice Requires="p14">
      <p:transition spd="slow" p14:dur="2000" advTm="81029"/>
    </mc:Choice>
    <mc:Fallback xmlns="">
      <p:transition spd="slow" advTm="81029"/>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782</Words>
  <Application>Microsoft Office PowerPoint</Application>
  <PresentationFormat>Widescreen</PresentationFormat>
  <Paragraphs>124</Paragraphs>
  <Slides>16</Slides>
  <Notes>16</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Ink Free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Lisa Regan</cp:lastModifiedBy>
  <cp:revision>2</cp:revision>
  <dcterms:created xsi:type="dcterms:W3CDTF">2023-02-13T14:50:35Z</dcterms:created>
  <dcterms:modified xsi:type="dcterms:W3CDTF">2024-01-04T10:26:15Z</dcterms:modified>
</cp:coreProperties>
</file>