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12192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512" y="5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4/20/2026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4/20/2026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4/20/2026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4/20/2026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4/20/2026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888047" y="1013205"/>
            <a:ext cx="3209925" cy="51815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873125" y="2874073"/>
            <a:ext cx="8451850" cy="22955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4/20/2026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1219200"/>
            <a:ext cx="200025" cy="666750"/>
          </a:xfrm>
          <a:custGeom>
            <a:avLst/>
            <a:gdLst/>
            <a:ahLst/>
            <a:cxnLst/>
            <a:rect l="l" t="t" r="r" b="b"/>
            <a:pathLst>
              <a:path w="200025" h="666750">
                <a:moveTo>
                  <a:pt x="200025" y="0"/>
                </a:moveTo>
                <a:lnTo>
                  <a:pt x="0" y="0"/>
                </a:lnTo>
                <a:lnTo>
                  <a:pt x="0" y="666750"/>
                </a:lnTo>
                <a:lnTo>
                  <a:pt x="200025" y="666750"/>
                </a:lnTo>
                <a:lnTo>
                  <a:pt x="200025" y="0"/>
                </a:lnTo>
                <a:close/>
              </a:path>
            </a:pathLst>
          </a:custGeom>
          <a:solidFill>
            <a:srgbClr val="0E9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266700" y="1219200"/>
            <a:ext cx="200025" cy="666750"/>
          </a:xfrm>
          <a:custGeom>
            <a:avLst/>
            <a:gdLst/>
            <a:ahLst/>
            <a:cxnLst/>
            <a:rect l="l" t="t" r="r" b="b"/>
            <a:pathLst>
              <a:path w="200025" h="666750">
                <a:moveTo>
                  <a:pt x="200025" y="0"/>
                </a:moveTo>
                <a:lnTo>
                  <a:pt x="0" y="0"/>
                </a:lnTo>
                <a:lnTo>
                  <a:pt x="0" y="666750"/>
                </a:lnTo>
                <a:lnTo>
                  <a:pt x="200025" y="666750"/>
                </a:lnTo>
                <a:lnTo>
                  <a:pt x="200025" y="0"/>
                </a:lnTo>
                <a:close/>
              </a:path>
            </a:pathLst>
          </a:custGeom>
          <a:solidFill>
            <a:srgbClr val="0E9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" name="object 4"/>
          <p:cNvGrpSpPr/>
          <p:nvPr/>
        </p:nvGrpSpPr>
        <p:grpSpPr>
          <a:xfrm>
            <a:off x="485775" y="580898"/>
            <a:ext cx="11206480" cy="2195830"/>
            <a:chOff x="485775" y="580898"/>
            <a:chExt cx="11206480" cy="2195830"/>
          </a:xfrm>
        </p:grpSpPr>
        <p:sp>
          <p:nvSpPr>
            <p:cNvPr id="5" name="object 5"/>
            <p:cNvSpPr/>
            <p:nvPr/>
          </p:nvSpPr>
          <p:spPr>
            <a:xfrm>
              <a:off x="533400" y="1219200"/>
              <a:ext cx="104775" cy="666750"/>
            </a:xfrm>
            <a:custGeom>
              <a:avLst/>
              <a:gdLst/>
              <a:ahLst/>
              <a:cxnLst/>
              <a:rect l="l" t="t" r="r" b="b"/>
              <a:pathLst>
                <a:path w="104775" h="666750">
                  <a:moveTo>
                    <a:pt x="0" y="666750"/>
                  </a:moveTo>
                  <a:lnTo>
                    <a:pt x="104775" y="666750"/>
                  </a:lnTo>
                  <a:lnTo>
                    <a:pt x="104775" y="0"/>
                  </a:lnTo>
                  <a:lnTo>
                    <a:pt x="0" y="0"/>
                  </a:lnTo>
                  <a:lnTo>
                    <a:pt x="0" y="666750"/>
                  </a:lnTo>
                  <a:close/>
                </a:path>
              </a:pathLst>
            </a:custGeom>
            <a:solidFill>
              <a:srgbClr val="0E9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85775" y="580898"/>
              <a:ext cx="11206226" cy="2195576"/>
            </a:xfrm>
            <a:prstGeom prst="rect">
              <a:avLst/>
            </a:prstGeom>
          </p:spPr>
        </p:pic>
      </p:grpSp>
      <p:sp>
        <p:nvSpPr>
          <p:cNvPr id="7" name="object 7" descr="$PPTXTitle"/>
          <p:cNvSpPr txBox="1">
            <a:spLocks noGrp="1"/>
          </p:cNvSpPr>
          <p:nvPr>
            <p:ph type="title"/>
          </p:nvPr>
        </p:nvSpPr>
        <p:spPr>
          <a:xfrm>
            <a:off x="638175" y="609600"/>
            <a:ext cx="10906125" cy="189547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267335" rIns="0" bIns="0" rtlCol="0">
            <a:spAutoFit/>
          </a:bodyPr>
          <a:lstStyle/>
          <a:p>
            <a:pPr marL="3789679" marR="854075" indent="-3075940">
              <a:lnSpc>
                <a:spcPts val="3679"/>
              </a:lnSpc>
              <a:spcBef>
                <a:spcPts val="2105"/>
              </a:spcBef>
            </a:pPr>
            <a:r>
              <a:rPr sz="3350" dirty="0"/>
              <a:t>Title:</a:t>
            </a:r>
            <a:r>
              <a:rPr sz="3350" spc="135" dirty="0"/>
              <a:t> </a:t>
            </a:r>
            <a:r>
              <a:rPr sz="3350" dirty="0"/>
              <a:t>Machine</a:t>
            </a:r>
            <a:r>
              <a:rPr sz="3350" spc="145" dirty="0"/>
              <a:t> </a:t>
            </a:r>
            <a:r>
              <a:rPr sz="3350" dirty="0"/>
              <a:t>Learning-Based</a:t>
            </a:r>
            <a:r>
              <a:rPr sz="3350" spc="60" dirty="0"/>
              <a:t> </a:t>
            </a:r>
            <a:r>
              <a:rPr sz="3350" dirty="0"/>
              <a:t>Network</a:t>
            </a:r>
            <a:r>
              <a:rPr sz="3350" spc="65" dirty="0"/>
              <a:t> </a:t>
            </a:r>
            <a:r>
              <a:rPr sz="3350" spc="-10" dirty="0"/>
              <a:t>Intrusion </a:t>
            </a:r>
            <a:r>
              <a:rPr sz="3350" dirty="0"/>
              <a:t>Detection</a:t>
            </a:r>
            <a:r>
              <a:rPr sz="3350" spc="60" dirty="0"/>
              <a:t> </a:t>
            </a:r>
            <a:r>
              <a:rPr sz="3350" spc="-10" dirty="0"/>
              <a:t>System</a:t>
            </a:r>
            <a:endParaRPr sz="3350"/>
          </a:p>
        </p:txBody>
      </p:sp>
      <p:sp>
        <p:nvSpPr>
          <p:cNvPr id="8" name="object 8"/>
          <p:cNvSpPr txBox="1"/>
          <p:nvPr/>
        </p:nvSpPr>
        <p:spPr>
          <a:xfrm>
            <a:off x="1817370" y="2486786"/>
            <a:ext cx="8413750" cy="3115945"/>
          </a:xfrm>
          <a:prstGeom prst="rect">
            <a:avLst/>
          </a:prstGeom>
        </p:spPr>
        <p:txBody>
          <a:bodyPr vert="horz" wrap="square" lIns="0" tIns="107950" rIns="0" bIns="0" rtlCol="0">
            <a:spAutoFit/>
          </a:bodyPr>
          <a:lstStyle/>
          <a:p>
            <a:pPr marR="5715" algn="ctr">
              <a:lnSpc>
                <a:spcPct val="100000"/>
              </a:lnSpc>
              <a:spcBef>
                <a:spcPts val="850"/>
              </a:spcBef>
            </a:pPr>
            <a:r>
              <a:rPr sz="2750" b="1" dirty="0">
                <a:latin typeface="Times New Roman"/>
                <a:cs typeface="Times New Roman"/>
              </a:rPr>
              <a:t>Submitted</a:t>
            </a:r>
            <a:r>
              <a:rPr sz="2750" b="1" spc="225" dirty="0">
                <a:latin typeface="Times New Roman"/>
                <a:cs typeface="Times New Roman"/>
              </a:rPr>
              <a:t> </a:t>
            </a:r>
            <a:r>
              <a:rPr sz="2750" b="1" spc="-25" dirty="0">
                <a:latin typeface="Times New Roman"/>
                <a:cs typeface="Times New Roman"/>
              </a:rPr>
              <a:t>by:</a:t>
            </a:r>
            <a:endParaRPr sz="2750" dirty="0">
              <a:latin typeface="Times New Roman"/>
              <a:cs typeface="Times New Roman"/>
            </a:endParaRPr>
          </a:p>
          <a:p>
            <a:pPr marL="2092325" marR="2016125" algn="ctr">
              <a:lnSpc>
                <a:spcPts val="4130"/>
              </a:lnSpc>
              <a:spcBef>
                <a:spcPts val="200"/>
              </a:spcBef>
            </a:pPr>
            <a:r>
              <a:rPr sz="2750" dirty="0">
                <a:latin typeface="Times New Roman"/>
                <a:cs typeface="Times New Roman"/>
              </a:rPr>
              <a:t>MD.</a:t>
            </a:r>
            <a:r>
              <a:rPr sz="2750" spc="15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MASHRURUL</a:t>
            </a:r>
            <a:r>
              <a:rPr sz="2750" spc="-50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HAQUE </a:t>
            </a:r>
            <a:r>
              <a:rPr sz="2750" dirty="0">
                <a:latin typeface="Times New Roman"/>
                <a:cs typeface="Times New Roman"/>
              </a:rPr>
              <a:t>ID:</a:t>
            </a:r>
            <a:r>
              <a:rPr sz="2750" spc="55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2435257</a:t>
            </a:r>
            <a:endParaRPr sz="2750">
              <a:latin typeface="Times New Roman"/>
              <a:cs typeface="Times New Roman"/>
            </a:endParaRPr>
          </a:p>
          <a:p>
            <a:pPr marR="3810" algn="ctr">
              <a:lnSpc>
                <a:spcPct val="100000"/>
              </a:lnSpc>
              <a:spcBef>
                <a:spcPts val="480"/>
              </a:spcBef>
            </a:pPr>
            <a:r>
              <a:rPr sz="2750" b="1" dirty="0">
                <a:latin typeface="Times New Roman"/>
                <a:cs typeface="Times New Roman"/>
              </a:rPr>
              <a:t>Submitted</a:t>
            </a:r>
            <a:r>
              <a:rPr sz="2750" b="1" spc="225" dirty="0">
                <a:latin typeface="Times New Roman"/>
                <a:cs typeface="Times New Roman"/>
              </a:rPr>
              <a:t> </a:t>
            </a:r>
            <a:r>
              <a:rPr sz="2750" b="1" spc="-25" dirty="0">
                <a:latin typeface="Times New Roman"/>
                <a:cs typeface="Times New Roman"/>
              </a:rPr>
              <a:t>to:</a:t>
            </a:r>
            <a:endParaRPr sz="2750" dirty="0">
              <a:latin typeface="Times New Roman"/>
              <a:cs typeface="Times New Roman"/>
            </a:endParaRPr>
          </a:p>
          <a:p>
            <a:pPr marL="518159" algn="ctr">
              <a:lnSpc>
                <a:spcPct val="100000"/>
              </a:lnSpc>
              <a:spcBef>
                <a:spcPts val="680"/>
              </a:spcBef>
            </a:pPr>
            <a:r>
              <a:rPr sz="2750" dirty="0">
                <a:latin typeface="Times New Roman"/>
                <a:cs typeface="Times New Roman"/>
              </a:rPr>
              <a:t>Dr. Suresh</a:t>
            </a:r>
            <a:r>
              <a:rPr sz="2750" spc="25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Shanmugasunadaram</a:t>
            </a:r>
            <a:endParaRPr sz="2750" dirty="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755"/>
              </a:spcBef>
            </a:pPr>
            <a:r>
              <a:rPr sz="2750" dirty="0">
                <a:latin typeface="Times New Roman"/>
                <a:cs typeface="Times New Roman"/>
              </a:rPr>
              <a:t>Module:</a:t>
            </a:r>
            <a:r>
              <a:rPr sz="2750" spc="13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Research</a:t>
            </a:r>
            <a:r>
              <a:rPr sz="2750" spc="11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Methods</a:t>
            </a:r>
            <a:r>
              <a:rPr sz="2750" spc="3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and</a:t>
            </a:r>
            <a:r>
              <a:rPr sz="2750" spc="11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Professional</a:t>
            </a:r>
            <a:r>
              <a:rPr sz="2750" spc="145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Development</a:t>
            </a:r>
            <a:endParaRPr sz="2750" dirty="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838200" y="6486525"/>
            <a:ext cx="10515600" cy="0"/>
          </a:xfrm>
          <a:custGeom>
            <a:avLst/>
            <a:gdLst/>
            <a:ahLst/>
            <a:cxnLst/>
            <a:rect l="l" t="t" r="r" b="b"/>
            <a:pathLst>
              <a:path w="10515600">
                <a:moveTo>
                  <a:pt x="10515600" y="0"/>
                </a:moveTo>
                <a:lnTo>
                  <a:pt x="0" y="0"/>
                </a:lnTo>
              </a:path>
            </a:pathLst>
          </a:custGeom>
          <a:ln w="57150">
            <a:solidFill>
              <a:srgbClr val="0E9ED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5529326" y="454913"/>
            <a:ext cx="1776730" cy="575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600" spc="-10" dirty="0">
                <a:solidFill>
                  <a:srgbClr val="0D2841"/>
                </a:solidFill>
              </a:rPr>
              <a:t>Contents</a:t>
            </a:r>
            <a:endParaRPr sz="3600"/>
          </a:p>
        </p:txBody>
      </p:sp>
      <p:grpSp>
        <p:nvGrpSpPr>
          <p:cNvPr id="3" name="object 3"/>
          <p:cNvGrpSpPr/>
          <p:nvPr/>
        </p:nvGrpSpPr>
        <p:grpSpPr>
          <a:xfrm>
            <a:off x="63766" y="1161830"/>
            <a:ext cx="11771630" cy="5491480"/>
            <a:chOff x="63766" y="1161830"/>
            <a:chExt cx="11771630" cy="5491480"/>
          </a:xfrm>
        </p:grpSpPr>
        <p:sp>
          <p:nvSpPr>
            <p:cNvPr id="4" name="object 4"/>
            <p:cNvSpPr/>
            <p:nvPr/>
          </p:nvSpPr>
          <p:spPr>
            <a:xfrm>
              <a:off x="82486" y="2176233"/>
              <a:ext cx="2313305" cy="2984500"/>
            </a:xfrm>
            <a:custGeom>
              <a:avLst/>
              <a:gdLst/>
              <a:ahLst/>
              <a:cxnLst/>
              <a:rect l="l" t="t" r="r" b="b"/>
              <a:pathLst>
                <a:path w="2313305" h="2984500">
                  <a:moveTo>
                    <a:pt x="2313152" y="0"/>
                  </a:moveTo>
                  <a:lnTo>
                    <a:pt x="2089302" y="0"/>
                  </a:lnTo>
                  <a:lnTo>
                    <a:pt x="2089302" y="223520"/>
                  </a:lnTo>
                  <a:lnTo>
                    <a:pt x="2089302" y="2759646"/>
                  </a:lnTo>
                  <a:lnTo>
                    <a:pt x="223862" y="2759646"/>
                  </a:lnTo>
                  <a:lnTo>
                    <a:pt x="223862" y="223520"/>
                  </a:lnTo>
                  <a:lnTo>
                    <a:pt x="2089302" y="223520"/>
                  </a:lnTo>
                  <a:lnTo>
                    <a:pt x="2089302" y="0"/>
                  </a:lnTo>
                  <a:lnTo>
                    <a:pt x="0" y="0"/>
                  </a:lnTo>
                  <a:lnTo>
                    <a:pt x="0" y="223520"/>
                  </a:lnTo>
                  <a:lnTo>
                    <a:pt x="0" y="2759646"/>
                  </a:lnTo>
                  <a:lnTo>
                    <a:pt x="0" y="2984423"/>
                  </a:lnTo>
                  <a:lnTo>
                    <a:pt x="2313152" y="2984423"/>
                  </a:lnTo>
                  <a:lnTo>
                    <a:pt x="2313152" y="2760091"/>
                  </a:lnTo>
                  <a:lnTo>
                    <a:pt x="2313152" y="2759646"/>
                  </a:lnTo>
                  <a:lnTo>
                    <a:pt x="2313152" y="223520"/>
                  </a:lnTo>
                  <a:lnTo>
                    <a:pt x="2313152" y="223227"/>
                  </a:lnTo>
                  <a:lnTo>
                    <a:pt x="2313152" y="0"/>
                  </a:lnTo>
                  <a:close/>
                </a:path>
              </a:pathLst>
            </a:custGeom>
            <a:solidFill>
              <a:srgbClr val="155F8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82498" y="2175609"/>
              <a:ext cx="2313305" cy="2985135"/>
            </a:xfrm>
            <a:custGeom>
              <a:avLst/>
              <a:gdLst/>
              <a:ahLst/>
              <a:cxnLst/>
              <a:rect l="l" t="t" r="r" b="b"/>
              <a:pathLst>
                <a:path w="2313305" h="2985135">
                  <a:moveTo>
                    <a:pt x="223852" y="223841"/>
                  </a:moveTo>
                  <a:lnTo>
                    <a:pt x="2089293" y="223841"/>
                  </a:lnTo>
                  <a:lnTo>
                    <a:pt x="2089293" y="2760712"/>
                  </a:lnTo>
                  <a:lnTo>
                    <a:pt x="223852" y="2760712"/>
                  </a:lnTo>
                  <a:lnTo>
                    <a:pt x="223852" y="223841"/>
                  </a:lnTo>
                  <a:close/>
                </a:path>
                <a:path w="2313305" h="2985135">
                  <a:moveTo>
                    <a:pt x="0" y="2984559"/>
                  </a:moveTo>
                  <a:lnTo>
                    <a:pt x="2313146" y="2984559"/>
                  </a:lnTo>
                  <a:lnTo>
                    <a:pt x="2313146" y="0"/>
                  </a:lnTo>
                  <a:lnTo>
                    <a:pt x="0" y="0"/>
                  </a:lnTo>
                  <a:lnTo>
                    <a:pt x="0" y="2984559"/>
                  </a:lnTo>
                  <a:close/>
                </a:path>
              </a:pathLst>
            </a:custGeom>
            <a:ln w="37307">
              <a:solidFill>
                <a:srgbClr val="155F8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313689" y="2735213"/>
              <a:ext cx="634365" cy="149225"/>
            </a:xfrm>
            <a:custGeom>
              <a:avLst/>
              <a:gdLst/>
              <a:ahLst/>
              <a:cxnLst/>
              <a:rect l="l" t="t" r="r" b="b"/>
              <a:pathLst>
                <a:path w="634364" h="149225">
                  <a:moveTo>
                    <a:pt x="634249" y="0"/>
                  </a:moveTo>
                  <a:lnTo>
                    <a:pt x="0" y="0"/>
                  </a:lnTo>
                  <a:lnTo>
                    <a:pt x="0" y="149227"/>
                  </a:lnTo>
                  <a:lnTo>
                    <a:pt x="634249" y="149227"/>
                  </a:lnTo>
                  <a:lnTo>
                    <a:pt x="634249" y="0"/>
                  </a:lnTo>
                  <a:close/>
                </a:path>
              </a:pathLst>
            </a:custGeom>
            <a:solidFill>
              <a:srgbClr val="155F8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313689" y="2735213"/>
              <a:ext cx="634365" cy="149225"/>
            </a:xfrm>
            <a:custGeom>
              <a:avLst/>
              <a:gdLst/>
              <a:ahLst/>
              <a:cxnLst/>
              <a:rect l="l" t="t" r="r" b="b"/>
              <a:pathLst>
                <a:path w="634364" h="149225">
                  <a:moveTo>
                    <a:pt x="0" y="149227"/>
                  </a:moveTo>
                  <a:lnTo>
                    <a:pt x="634249" y="149227"/>
                  </a:lnTo>
                  <a:lnTo>
                    <a:pt x="634249" y="0"/>
                  </a:lnTo>
                  <a:lnTo>
                    <a:pt x="0" y="0"/>
                  </a:lnTo>
                  <a:lnTo>
                    <a:pt x="0" y="149227"/>
                  </a:lnTo>
                  <a:close/>
                </a:path>
              </a:pathLst>
            </a:custGeom>
            <a:ln w="37307">
              <a:solidFill>
                <a:srgbClr val="155F8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313689" y="3332124"/>
              <a:ext cx="634365" cy="149225"/>
            </a:xfrm>
            <a:custGeom>
              <a:avLst/>
              <a:gdLst/>
              <a:ahLst/>
              <a:cxnLst/>
              <a:rect l="l" t="t" r="r" b="b"/>
              <a:pathLst>
                <a:path w="634364" h="149225">
                  <a:moveTo>
                    <a:pt x="634249" y="0"/>
                  </a:moveTo>
                  <a:lnTo>
                    <a:pt x="0" y="0"/>
                  </a:lnTo>
                  <a:lnTo>
                    <a:pt x="0" y="149227"/>
                  </a:lnTo>
                  <a:lnTo>
                    <a:pt x="634249" y="149227"/>
                  </a:lnTo>
                  <a:lnTo>
                    <a:pt x="634249" y="0"/>
                  </a:lnTo>
                  <a:close/>
                </a:path>
              </a:pathLst>
            </a:custGeom>
            <a:solidFill>
              <a:srgbClr val="155F8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313689" y="3332124"/>
              <a:ext cx="634365" cy="149225"/>
            </a:xfrm>
            <a:custGeom>
              <a:avLst/>
              <a:gdLst/>
              <a:ahLst/>
              <a:cxnLst/>
              <a:rect l="l" t="t" r="r" b="b"/>
              <a:pathLst>
                <a:path w="634364" h="149225">
                  <a:moveTo>
                    <a:pt x="0" y="149227"/>
                  </a:moveTo>
                  <a:lnTo>
                    <a:pt x="634249" y="149227"/>
                  </a:lnTo>
                  <a:lnTo>
                    <a:pt x="634249" y="0"/>
                  </a:lnTo>
                  <a:lnTo>
                    <a:pt x="0" y="0"/>
                  </a:lnTo>
                  <a:lnTo>
                    <a:pt x="0" y="149227"/>
                  </a:lnTo>
                  <a:close/>
                </a:path>
              </a:pathLst>
            </a:custGeom>
            <a:ln w="37307">
              <a:solidFill>
                <a:srgbClr val="155F8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313689" y="4525946"/>
              <a:ext cx="634365" cy="149225"/>
            </a:xfrm>
            <a:custGeom>
              <a:avLst/>
              <a:gdLst/>
              <a:ahLst/>
              <a:cxnLst/>
              <a:rect l="l" t="t" r="r" b="b"/>
              <a:pathLst>
                <a:path w="634364" h="149225">
                  <a:moveTo>
                    <a:pt x="634249" y="0"/>
                  </a:moveTo>
                  <a:lnTo>
                    <a:pt x="0" y="0"/>
                  </a:lnTo>
                  <a:lnTo>
                    <a:pt x="0" y="149227"/>
                  </a:lnTo>
                  <a:lnTo>
                    <a:pt x="634249" y="149227"/>
                  </a:lnTo>
                  <a:lnTo>
                    <a:pt x="634249" y="0"/>
                  </a:lnTo>
                  <a:close/>
                </a:path>
              </a:pathLst>
            </a:custGeom>
            <a:solidFill>
              <a:srgbClr val="155F8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313689" y="4525946"/>
              <a:ext cx="634365" cy="149225"/>
            </a:xfrm>
            <a:custGeom>
              <a:avLst/>
              <a:gdLst/>
              <a:ahLst/>
              <a:cxnLst/>
              <a:rect l="l" t="t" r="r" b="b"/>
              <a:pathLst>
                <a:path w="634364" h="149225">
                  <a:moveTo>
                    <a:pt x="0" y="149227"/>
                  </a:moveTo>
                  <a:lnTo>
                    <a:pt x="634249" y="149227"/>
                  </a:lnTo>
                  <a:lnTo>
                    <a:pt x="634249" y="0"/>
                  </a:lnTo>
                  <a:lnTo>
                    <a:pt x="0" y="0"/>
                  </a:lnTo>
                  <a:lnTo>
                    <a:pt x="0" y="149227"/>
                  </a:lnTo>
                  <a:close/>
                </a:path>
              </a:pathLst>
            </a:custGeom>
            <a:ln w="37307">
              <a:solidFill>
                <a:srgbClr val="155F8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1313689" y="3929035"/>
              <a:ext cx="634365" cy="149225"/>
            </a:xfrm>
            <a:custGeom>
              <a:avLst/>
              <a:gdLst/>
              <a:ahLst/>
              <a:cxnLst/>
              <a:rect l="l" t="t" r="r" b="b"/>
              <a:pathLst>
                <a:path w="634364" h="149225">
                  <a:moveTo>
                    <a:pt x="634249" y="0"/>
                  </a:moveTo>
                  <a:lnTo>
                    <a:pt x="0" y="0"/>
                  </a:lnTo>
                  <a:lnTo>
                    <a:pt x="0" y="149227"/>
                  </a:lnTo>
                  <a:lnTo>
                    <a:pt x="634249" y="149227"/>
                  </a:lnTo>
                  <a:lnTo>
                    <a:pt x="634249" y="0"/>
                  </a:lnTo>
                  <a:close/>
                </a:path>
              </a:pathLst>
            </a:custGeom>
            <a:solidFill>
              <a:srgbClr val="155F8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1313689" y="3929035"/>
              <a:ext cx="634365" cy="149225"/>
            </a:xfrm>
            <a:custGeom>
              <a:avLst/>
              <a:gdLst/>
              <a:ahLst/>
              <a:cxnLst/>
              <a:rect l="l" t="t" r="r" b="b"/>
              <a:pathLst>
                <a:path w="634364" h="149225">
                  <a:moveTo>
                    <a:pt x="0" y="149227"/>
                  </a:moveTo>
                  <a:lnTo>
                    <a:pt x="634249" y="149227"/>
                  </a:lnTo>
                  <a:lnTo>
                    <a:pt x="634249" y="0"/>
                  </a:lnTo>
                  <a:lnTo>
                    <a:pt x="0" y="0"/>
                  </a:lnTo>
                  <a:lnTo>
                    <a:pt x="0" y="149227"/>
                  </a:lnTo>
                  <a:close/>
                </a:path>
              </a:pathLst>
            </a:custGeom>
            <a:ln w="37307">
              <a:solidFill>
                <a:srgbClr val="155F8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530204" y="2548679"/>
              <a:ext cx="552450" cy="455295"/>
            </a:xfrm>
            <a:custGeom>
              <a:avLst/>
              <a:gdLst/>
              <a:ahLst/>
              <a:cxnLst/>
              <a:rect l="l" t="t" r="r" b="b"/>
              <a:pathLst>
                <a:path w="552450" h="455294">
                  <a:moveTo>
                    <a:pt x="447705" y="0"/>
                  </a:moveTo>
                  <a:lnTo>
                    <a:pt x="201467" y="246225"/>
                  </a:lnTo>
                  <a:lnTo>
                    <a:pt x="104464" y="149227"/>
                  </a:lnTo>
                  <a:lnTo>
                    <a:pt x="0" y="253687"/>
                  </a:lnTo>
                  <a:lnTo>
                    <a:pt x="201467" y="455144"/>
                  </a:lnTo>
                  <a:lnTo>
                    <a:pt x="552170" y="104459"/>
                  </a:lnTo>
                  <a:lnTo>
                    <a:pt x="447705" y="0"/>
                  </a:lnTo>
                  <a:close/>
                </a:path>
              </a:pathLst>
            </a:custGeom>
            <a:solidFill>
              <a:srgbClr val="155F8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530204" y="2548679"/>
              <a:ext cx="552450" cy="455295"/>
            </a:xfrm>
            <a:custGeom>
              <a:avLst/>
              <a:gdLst/>
              <a:ahLst/>
              <a:cxnLst/>
              <a:rect l="l" t="t" r="r" b="b"/>
              <a:pathLst>
                <a:path w="552450" h="455294">
                  <a:moveTo>
                    <a:pt x="552170" y="104459"/>
                  </a:moveTo>
                  <a:lnTo>
                    <a:pt x="447705" y="0"/>
                  </a:lnTo>
                  <a:lnTo>
                    <a:pt x="201467" y="246225"/>
                  </a:lnTo>
                  <a:lnTo>
                    <a:pt x="104464" y="149227"/>
                  </a:lnTo>
                  <a:lnTo>
                    <a:pt x="0" y="253687"/>
                  </a:lnTo>
                  <a:lnTo>
                    <a:pt x="201467" y="455144"/>
                  </a:lnTo>
                  <a:lnTo>
                    <a:pt x="552170" y="104459"/>
                  </a:lnTo>
                  <a:close/>
                </a:path>
              </a:pathLst>
            </a:custGeom>
            <a:ln w="37307">
              <a:solidFill>
                <a:srgbClr val="155F8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530204" y="3145590"/>
              <a:ext cx="552450" cy="455295"/>
            </a:xfrm>
            <a:custGeom>
              <a:avLst/>
              <a:gdLst/>
              <a:ahLst/>
              <a:cxnLst/>
              <a:rect l="l" t="t" r="r" b="b"/>
              <a:pathLst>
                <a:path w="552450" h="455295">
                  <a:moveTo>
                    <a:pt x="447705" y="0"/>
                  </a:moveTo>
                  <a:lnTo>
                    <a:pt x="201467" y="246225"/>
                  </a:lnTo>
                  <a:lnTo>
                    <a:pt x="104464" y="149227"/>
                  </a:lnTo>
                  <a:lnTo>
                    <a:pt x="0" y="253687"/>
                  </a:lnTo>
                  <a:lnTo>
                    <a:pt x="201467" y="455144"/>
                  </a:lnTo>
                  <a:lnTo>
                    <a:pt x="552170" y="104459"/>
                  </a:lnTo>
                  <a:lnTo>
                    <a:pt x="447705" y="0"/>
                  </a:lnTo>
                  <a:close/>
                </a:path>
              </a:pathLst>
            </a:custGeom>
            <a:solidFill>
              <a:srgbClr val="155F8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530204" y="3145590"/>
              <a:ext cx="552450" cy="455295"/>
            </a:xfrm>
            <a:custGeom>
              <a:avLst/>
              <a:gdLst/>
              <a:ahLst/>
              <a:cxnLst/>
              <a:rect l="l" t="t" r="r" b="b"/>
              <a:pathLst>
                <a:path w="552450" h="455295">
                  <a:moveTo>
                    <a:pt x="552170" y="104459"/>
                  </a:moveTo>
                  <a:lnTo>
                    <a:pt x="447705" y="0"/>
                  </a:lnTo>
                  <a:lnTo>
                    <a:pt x="201467" y="246225"/>
                  </a:lnTo>
                  <a:lnTo>
                    <a:pt x="104464" y="149227"/>
                  </a:lnTo>
                  <a:lnTo>
                    <a:pt x="0" y="253687"/>
                  </a:lnTo>
                  <a:lnTo>
                    <a:pt x="201467" y="455144"/>
                  </a:lnTo>
                  <a:lnTo>
                    <a:pt x="552170" y="104459"/>
                  </a:lnTo>
                  <a:close/>
                </a:path>
              </a:pathLst>
            </a:custGeom>
            <a:ln w="37307">
              <a:solidFill>
                <a:srgbClr val="155F8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530204" y="3742500"/>
              <a:ext cx="552450" cy="455295"/>
            </a:xfrm>
            <a:custGeom>
              <a:avLst/>
              <a:gdLst/>
              <a:ahLst/>
              <a:cxnLst/>
              <a:rect l="l" t="t" r="r" b="b"/>
              <a:pathLst>
                <a:path w="552450" h="455295">
                  <a:moveTo>
                    <a:pt x="447705" y="0"/>
                  </a:moveTo>
                  <a:lnTo>
                    <a:pt x="201467" y="246225"/>
                  </a:lnTo>
                  <a:lnTo>
                    <a:pt x="104464" y="149227"/>
                  </a:lnTo>
                  <a:lnTo>
                    <a:pt x="0" y="253687"/>
                  </a:lnTo>
                  <a:lnTo>
                    <a:pt x="201467" y="455144"/>
                  </a:lnTo>
                  <a:lnTo>
                    <a:pt x="552170" y="104459"/>
                  </a:lnTo>
                  <a:lnTo>
                    <a:pt x="447705" y="0"/>
                  </a:lnTo>
                  <a:close/>
                </a:path>
              </a:pathLst>
            </a:custGeom>
            <a:solidFill>
              <a:srgbClr val="155F8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530204" y="3742500"/>
              <a:ext cx="552450" cy="455295"/>
            </a:xfrm>
            <a:custGeom>
              <a:avLst/>
              <a:gdLst/>
              <a:ahLst/>
              <a:cxnLst/>
              <a:rect l="l" t="t" r="r" b="b"/>
              <a:pathLst>
                <a:path w="552450" h="455295">
                  <a:moveTo>
                    <a:pt x="552170" y="104459"/>
                  </a:moveTo>
                  <a:lnTo>
                    <a:pt x="447705" y="0"/>
                  </a:lnTo>
                  <a:lnTo>
                    <a:pt x="201467" y="246225"/>
                  </a:lnTo>
                  <a:lnTo>
                    <a:pt x="104464" y="149227"/>
                  </a:lnTo>
                  <a:lnTo>
                    <a:pt x="0" y="253687"/>
                  </a:lnTo>
                  <a:lnTo>
                    <a:pt x="201467" y="455144"/>
                  </a:lnTo>
                  <a:lnTo>
                    <a:pt x="552170" y="104459"/>
                  </a:lnTo>
                  <a:close/>
                </a:path>
              </a:pathLst>
            </a:custGeom>
            <a:ln w="37307">
              <a:solidFill>
                <a:srgbClr val="155F8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530204" y="4331950"/>
              <a:ext cx="552450" cy="455295"/>
            </a:xfrm>
            <a:custGeom>
              <a:avLst/>
              <a:gdLst/>
              <a:ahLst/>
              <a:cxnLst/>
              <a:rect l="l" t="t" r="r" b="b"/>
              <a:pathLst>
                <a:path w="552450" h="455295">
                  <a:moveTo>
                    <a:pt x="447705" y="0"/>
                  </a:moveTo>
                  <a:lnTo>
                    <a:pt x="201467" y="246225"/>
                  </a:lnTo>
                  <a:lnTo>
                    <a:pt x="104464" y="149227"/>
                  </a:lnTo>
                  <a:lnTo>
                    <a:pt x="0" y="253687"/>
                  </a:lnTo>
                  <a:lnTo>
                    <a:pt x="201467" y="455144"/>
                  </a:lnTo>
                  <a:lnTo>
                    <a:pt x="552170" y="104459"/>
                  </a:lnTo>
                  <a:lnTo>
                    <a:pt x="447705" y="0"/>
                  </a:lnTo>
                  <a:close/>
                </a:path>
              </a:pathLst>
            </a:custGeom>
            <a:solidFill>
              <a:srgbClr val="155F8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530204" y="4331950"/>
              <a:ext cx="552450" cy="455295"/>
            </a:xfrm>
            <a:custGeom>
              <a:avLst/>
              <a:gdLst/>
              <a:ahLst/>
              <a:cxnLst/>
              <a:rect l="l" t="t" r="r" b="b"/>
              <a:pathLst>
                <a:path w="552450" h="455295">
                  <a:moveTo>
                    <a:pt x="552170" y="104459"/>
                  </a:moveTo>
                  <a:lnTo>
                    <a:pt x="447705" y="0"/>
                  </a:lnTo>
                  <a:lnTo>
                    <a:pt x="201467" y="246225"/>
                  </a:lnTo>
                  <a:lnTo>
                    <a:pt x="104464" y="149227"/>
                  </a:lnTo>
                  <a:lnTo>
                    <a:pt x="0" y="253687"/>
                  </a:lnTo>
                  <a:lnTo>
                    <a:pt x="201467" y="455144"/>
                  </a:lnTo>
                  <a:lnTo>
                    <a:pt x="552170" y="104459"/>
                  </a:lnTo>
                  <a:close/>
                </a:path>
              </a:pathLst>
            </a:custGeom>
            <a:ln w="37307">
              <a:solidFill>
                <a:srgbClr val="155F8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2" name="object 22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724263" y="1161830"/>
              <a:ext cx="8091573" cy="53847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705224" y="1695386"/>
              <a:ext cx="8129651" cy="576262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705224" y="2238311"/>
              <a:ext cx="8129651" cy="576262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705224" y="2790761"/>
              <a:ext cx="8129651" cy="576262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705224" y="3333686"/>
              <a:ext cx="8129651" cy="576262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705224" y="3886136"/>
              <a:ext cx="8129651" cy="576262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705224" y="4429061"/>
              <a:ext cx="8129651" cy="576262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705224" y="4981638"/>
              <a:ext cx="8129651" cy="576262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705224" y="5524500"/>
              <a:ext cx="8129651" cy="576262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705224" y="6076950"/>
              <a:ext cx="8129651" cy="576262"/>
            </a:xfrm>
            <a:prstGeom prst="rect">
              <a:avLst/>
            </a:prstGeom>
          </p:spPr>
        </p:pic>
      </p:grpSp>
      <p:sp>
        <p:nvSpPr>
          <p:cNvPr id="32" name="object 32"/>
          <p:cNvSpPr txBox="1"/>
          <p:nvPr/>
        </p:nvSpPr>
        <p:spPr>
          <a:xfrm>
            <a:off x="3836034" y="1035875"/>
            <a:ext cx="3902075" cy="5500370"/>
          </a:xfrm>
          <a:prstGeom prst="rect">
            <a:avLst/>
          </a:prstGeom>
        </p:spPr>
        <p:txBody>
          <a:bodyPr vert="horz" wrap="square" lIns="0" tIns="6985" rIns="0" bIns="0" rtlCol="0">
            <a:spAutoFit/>
          </a:bodyPr>
          <a:lstStyle/>
          <a:p>
            <a:pPr marL="12700" marR="1191895">
              <a:lnSpc>
                <a:spcPct val="148500"/>
              </a:lnSpc>
              <a:spcBef>
                <a:spcPts val="55"/>
              </a:spcBef>
            </a:pPr>
            <a:r>
              <a:rPr sz="2400" spc="-10" dirty="0">
                <a:latin typeface="Times New Roman"/>
                <a:cs typeface="Times New Roman"/>
              </a:rPr>
              <a:t>Introduction</a:t>
            </a:r>
            <a:r>
              <a:rPr sz="2400" spc="60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Research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Background </a:t>
            </a:r>
            <a:r>
              <a:rPr sz="2400" dirty="0">
                <a:latin typeface="Times New Roman"/>
                <a:cs typeface="Times New Roman"/>
              </a:rPr>
              <a:t>Research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Problem</a:t>
            </a:r>
            <a:endParaRPr sz="2400">
              <a:latin typeface="Times New Roman"/>
              <a:cs typeface="Times New Roman"/>
            </a:endParaRPr>
          </a:p>
          <a:p>
            <a:pPr marL="12700" marR="329565">
              <a:lnSpc>
                <a:spcPct val="150000"/>
              </a:lnSpc>
            </a:pPr>
            <a:r>
              <a:rPr sz="2400" dirty="0">
                <a:latin typeface="Times New Roman"/>
                <a:cs typeface="Times New Roman"/>
              </a:rPr>
              <a:t>Research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aim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Objectives </a:t>
            </a:r>
            <a:r>
              <a:rPr sz="2400" dirty="0">
                <a:latin typeface="Times New Roman"/>
                <a:cs typeface="Times New Roman"/>
              </a:rPr>
              <a:t>Literature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Review Methodology</a:t>
            </a:r>
            <a:endParaRPr sz="2400">
              <a:latin typeface="Times New Roman"/>
              <a:cs typeface="Times New Roman"/>
            </a:endParaRPr>
          </a:p>
          <a:p>
            <a:pPr marL="12700" marR="5080" algn="just">
              <a:lnSpc>
                <a:spcPts val="4320"/>
              </a:lnSpc>
              <a:spcBef>
                <a:spcPts val="384"/>
              </a:spcBef>
            </a:pPr>
            <a:r>
              <a:rPr sz="2400" dirty="0">
                <a:latin typeface="Times New Roman"/>
                <a:cs typeface="Times New Roman"/>
              </a:rPr>
              <a:t>Project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Planning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 </a:t>
            </a:r>
            <a:r>
              <a:rPr sz="2400" spc="-10" dirty="0">
                <a:latin typeface="Times New Roman"/>
                <a:cs typeface="Times New Roman"/>
              </a:rPr>
              <a:t>Resources </a:t>
            </a:r>
            <a:r>
              <a:rPr sz="2400" dirty="0">
                <a:latin typeface="Times New Roman"/>
                <a:cs typeface="Times New Roman"/>
              </a:rPr>
              <a:t>Project</a:t>
            </a:r>
            <a:r>
              <a:rPr sz="2400" spc="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Impact</a:t>
            </a:r>
            <a:r>
              <a:rPr sz="2400" spc="-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1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Limitations Conclusion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135"/>
              </a:spcBef>
            </a:pPr>
            <a:r>
              <a:rPr sz="2400" spc="-10" dirty="0">
                <a:latin typeface="Times New Roman"/>
                <a:cs typeface="Times New Roman"/>
              </a:rPr>
              <a:t>References</a:t>
            </a:r>
            <a:endParaRPr sz="2400">
              <a:latin typeface="Times New Roman"/>
              <a:cs typeface="Times New Roman"/>
            </a:endParaRPr>
          </a:p>
        </p:txBody>
      </p:sp>
      <p:pic>
        <p:nvPicPr>
          <p:cNvPr id="33" name="object 3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" y="57151"/>
            <a:ext cx="3581400" cy="634365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pc="-10" dirty="0"/>
              <a:t>Introduction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0" y="2000250"/>
            <a:ext cx="11696700" cy="4624705"/>
            <a:chOff x="0" y="2000250"/>
            <a:chExt cx="11696700" cy="4624705"/>
          </a:xfrm>
        </p:grpSpPr>
        <p:sp>
          <p:nvSpPr>
            <p:cNvPr id="4" name="object 4"/>
            <p:cNvSpPr/>
            <p:nvPr/>
          </p:nvSpPr>
          <p:spPr>
            <a:xfrm>
              <a:off x="0" y="2000249"/>
              <a:ext cx="11696700" cy="781050"/>
            </a:xfrm>
            <a:custGeom>
              <a:avLst/>
              <a:gdLst/>
              <a:ahLst/>
              <a:cxnLst/>
              <a:rect l="l" t="t" r="r" b="b"/>
              <a:pathLst>
                <a:path w="11696700" h="781050">
                  <a:moveTo>
                    <a:pt x="11458575" y="0"/>
                  </a:moveTo>
                  <a:lnTo>
                    <a:pt x="0" y="0"/>
                  </a:lnTo>
                  <a:lnTo>
                    <a:pt x="0" y="781050"/>
                  </a:lnTo>
                  <a:lnTo>
                    <a:pt x="11458575" y="781050"/>
                  </a:lnTo>
                  <a:lnTo>
                    <a:pt x="11458575" y="0"/>
                  </a:lnTo>
                  <a:close/>
                </a:path>
                <a:path w="11696700" h="781050">
                  <a:moveTo>
                    <a:pt x="11696700" y="0"/>
                  </a:moveTo>
                  <a:lnTo>
                    <a:pt x="11544300" y="0"/>
                  </a:lnTo>
                  <a:lnTo>
                    <a:pt x="11544300" y="781050"/>
                  </a:lnTo>
                  <a:lnTo>
                    <a:pt x="11696700" y="781050"/>
                  </a:lnTo>
                  <a:lnTo>
                    <a:pt x="11696700" y="0"/>
                  </a:lnTo>
                  <a:close/>
                </a:path>
              </a:pathLst>
            </a:custGeom>
            <a:solidFill>
              <a:srgbClr val="0E9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2171636"/>
              <a:ext cx="11530076" cy="4453001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0" y="2200275"/>
              <a:ext cx="11382375" cy="4152900"/>
            </a:xfrm>
            <a:custGeom>
              <a:avLst/>
              <a:gdLst/>
              <a:ahLst/>
              <a:cxnLst/>
              <a:rect l="l" t="t" r="r" b="b"/>
              <a:pathLst>
                <a:path w="11382375" h="4152900">
                  <a:moveTo>
                    <a:pt x="11382375" y="0"/>
                  </a:moveTo>
                  <a:lnTo>
                    <a:pt x="0" y="0"/>
                  </a:lnTo>
                  <a:lnTo>
                    <a:pt x="0" y="4152900"/>
                  </a:lnTo>
                  <a:lnTo>
                    <a:pt x="11382375" y="4152900"/>
                  </a:lnTo>
                  <a:lnTo>
                    <a:pt x="1138237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610552" y="2138052"/>
            <a:ext cx="10109835" cy="3135630"/>
          </a:xfrm>
          <a:prstGeom prst="rect">
            <a:avLst/>
          </a:prstGeom>
        </p:spPr>
        <p:txBody>
          <a:bodyPr vert="horz" wrap="square" lIns="0" tIns="666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25"/>
              </a:spcBef>
            </a:pPr>
            <a:r>
              <a:rPr sz="2400" b="1" dirty="0">
                <a:latin typeface="Times New Roman"/>
                <a:cs typeface="Times New Roman"/>
              </a:rPr>
              <a:t>What</a:t>
            </a:r>
            <a:r>
              <a:rPr sz="2400" b="1" spc="-20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is</a:t>
            </a:r>
            <a:r>
              <a:rPr sz="2400" b="1" spc="-5" dirty="0">
                <a:latin typeface="Times New Roman"/>
                <a:cs typeface="Times New Roman"/>
              </a:rPr>
              <a:t> </a:t>
            </a:r>
            <a:r>
              <a:rPr sz="2400" b="1" spc="-20" dirty="0">
                <a:latin typeface="Times New Roman"/>
                <a:cs typeface="Times New Roman"/>
              </a:rPr>
              <a:t>IDS?</a:t>
            </a:r>
            <a:endParaRPr sz="240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spcBef>
                <a:spcPts val="425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Times New Roman"/>
                <a:cs typeface="Times New Roman"/>
              </a:rPr>
              <a:t>An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Intrusion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Detection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System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(IDS)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monitors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network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traffic</a:t>
            </a:r>
            <a:endParaRPr sz="2400">
              <a:latin typeface="Times New Roman"/>
              <a:cs typeface="Times New Roman"/>
            </a:endParaRPr>
          </a:p>
          <a:p>
            <a:pPr marL="469900" indent="-457200">
              <a:lnSpc>
                <a:spcPct val="100000"/>
              </a:lnSpc>
              <a:spcBef>
                <a:spcPts val="425"/>
              </a:spcBef>
              <a:buFont typeface="Arial MT"/>
              <a:buChar char="•"/>
              <a:tabLst>
                <a:tab pos="469900" algn="l"/>
              </a:tabLst>
            </a:pPr>
            <a:r>
              <a:rPr sz="2400" dirty="0">
                <a:latin typeface="Times New Roman"/>
                <a:cs typeface="Times New Roman"/>
              </a:rPr>
              <a:t>It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detects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suspicious or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malicious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activities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425"/>
              </a:spcBef>
            </a:pPr>
            <a:r>
              <a:rPr sz="2400" b="1" dirty="0">
                <a:latin typeface="Times New Roman"/>
                <a:cs typeface="Times New Roman"/>
              </a:rPr>
              <a:t>IDS</a:t>
            </a:r>
            <a:r>
              <a:rPr sz="2400" b="1" spc="-45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in</a:t>
            </a:r>
            <a:r>
              <a:rPr sz="2400" b="1" spc="-35" dirty="0">
                <a:latin typeface="Times New Roman"/>
                <a:cs typeface="Times New Roman"/>
              </a:rPr>
              <a:t> </a:t>
            </a:r>
            <a:r>
              <a:rPr sz="2400" b="1" spc="-25" dirty="0">
                <a:latin typeface="Times New Roman"/>
                <a:cs typeface="Times New Roman"/>
              </a:rPr>
              <a:t>ML</a:t>
            </a:r>
            <a:endParaRPr sz="2400">
              <a:latin typeface="Times New Roman"/>
              <a:cs typeface="Times New Roman"/>
            </a:endParaRPr>
          </a:p>
          <a:p>
            <a:pPr marL="239395" marR="474980" indent="-227329">
              <a:lnSpc>
                <a:spcPts val="2330"/>
              </a:lnSpc>
              <a:spcBef>
                <a:spcPts val="960"/>
              </a:spcBef>
              <a:buFont typeface="Arial MT"/>
              <a:buChar char="•"/>
              <a:tabLst>
                <a:tab pos="241300" algn="l"/>
              </a:tabLst>
            </a:pPr>
            <a:r>
              <a:rPr sz="2400" dirty="0">
                <a:latin typeface="Times New Roman"/>
                <a:cs typeface="Times New Roman"/>
              </a:rPr>
              <a:t>Traditional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IDS</a:t>
            </a:r>
            <a:r>
              <a:rPr sz="2400" spc="-9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relies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on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rules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signatures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limited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detecting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new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or 	</a:t>
            </a:r>
            <a:r>
              <a:rPr sz="2400" dirty="0">
                <a:latin typeface="Times New Roman"/>
                <a:cs typeface="Times New Roman"/>
              </a:rPr>
              <a:t>unknown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attacks.</a:t>
            </a:r>
            <a:endParaRPr sz="2400">
              <a:latin typeface="Times New Roman"/>
              <a:cs typeface="Times New Roman"/>
            </a:endParaRPr>
          </a:p>
          <a:p>
            <a:pPr marL="239395" marR="5080" indent="-227329">
              <a:lnSpc>
                <a:spcPts val="2330"/>
              </a:lnSpc>
              <a:spcBef>
                <a:spcPts val="975"/>
              </a:spcBef>
              <a:buFont typeface="Arial MT"/>
              <a:buChar char="•"/>
              <a:tabLst>
                <a:tab pos="241300" algn="l"/>
              </a:tabLst>
            </a:pPr>
            <a:r>
              <a:rPr sz="2400" dirty="0">
                <a:latin typeface="Times New Roman"/>
                <a:cs typeface="Times New Roman"/>
              </a:rPr>
              <a:t>But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Machine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Learning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learns patterns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from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data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so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that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can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detect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anomalies </a:t>
            </a:r>
            <a:r>
              <a:rPr sz="2400" spc="-25" dirty="0">
                <a:latin typeface="Times New Roman"/>
                <a:cs typeface="Times New Roman"/>
              </a:rPr>
              <a:t>and 	</a:t>
            </a:r>
            <a:r>
              <a:rPr sz="2400" dirty="0">
                <a:latin typeface="Times New Roman"/>
                <a:cs typeface="Times New Roman"/>
              </a:rPr>
              <a:t>unseen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threats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1219200"/>
            <a:ext cx="200025" cy="666750"/>
          </a:xfrm>
          <a:custGeom>
            <a:avLst/>
            <a:gdLst/>
            <a:ahLst/>
            <a:cxnLst/>
            <a:rect l="l" t="t" r="r" b="b"/>
            <a:pathLst>
              <a:path w="200025" h="666750">
                <a:moveTo>
                  <a:pt x="200025" y="0"/>
                </a:moveTo>
                <a:lnTo>
                  <a:pt x="0" y="0"/>
                </a:lnTo>
                <a:lnTo>
                  <a:pt x="0" y="666750"/>
                </a:lnTo>
                <a:lnTo>
                  <a:pt x="200025" y="666750"/>
                </a:lnTo>
                <a:lnTo>
                  <a:pt x="200025" y="0"/>
                </a:lnTo>
                <a:close/>
              </a:path>
            </a:pathLst>
          </a:custGeom>
          <a:solidFill>
            <a:srgbClr val="0E9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266700" y="1219200"/>
            <a:ext cx="200025" cy="666750"/>
          </a:xfrm>
          <a:custGeom>
            <a:avLst/>
            <a:gdLst/>
            <a:ahLst/>
            <a:cxnLst/>
            <a:rect l="l" t="t" r="r" b="b"/>
            <a:pathLst>
              <a:path w="200025" h="666750">
                <a:moveTo>
                  <a:pt x="200025" y="0"/>
                </a:moveTo>
                <a:lnTo>
                  <a:pt x="0" y="0"/>
                </a:lnTo>
                <a:lnTo>
                  <a:pt x="0" y="666750"/>
                </a:lnTo>
                <a:lnTo>
                  <a:pt x="200025" y="666750"/>
                </a:lnTo>
                <a:lnTo>
                  <a:pt x="200025" y="0"/>
                </a:lnTo>
                <a:close/>
              </a:path>
            </a:pathLst>
          </a:custGeom>
          <a:solidFill>
            <a:srgbClr val="0E9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" name="object 4"/>
          <p:cNvGrpSpPr/>
          <p:nvPr/>
        </p:nvGrpSpPr>
        <p:grpSpPr>
          <a:xfrm>
            <a:off x="485775" y="580898"/>
            <a:ext cx="11206480" cy="2195830"/>
            <a:chOff x="485775" y="580898"/>
            <a:chExt cx="11206480" cy="2195830"/>
          </a:xfrm>
        </p:grpSpPr>
        <p:sp>
          <p:nvSpPr>
            <p:cNvPr id="5" name="object 5"/>
            <p:cNvSpPr/>
            <p:nvPr/>
          </p:nvSpPr>
          <p:spPr>
            <a:xfrm>
              <a:off x="533400" y="1219200"/>
              <a:ext cx="104775" cy="666750"/>
            </a:xfrm>
            <a:custGeom>
              <a:avLst/>
              <a:gdLst/>
              <a:ahLst/>
              <a:cxnLst/>
              <a:rect l="l" t="t" r="r" b="b"/>
              <a:pathLst>
                <a:path w="104775" h="666750">
                  <a:moveTo>
                    <a:pt x="0" y="666750"/>
                  </a:moveTo>
                  <a:lnTo>
                    <a:pt x="104775" y="666750"/>
                  </a:lnTo>
                  <a:lnTo>
                    <a:pt x="104775" y="0"/>
                  </a:lnTo>
                  <a:lnTo>
                    <a:pt x="0" y="0"/>
                  </a:lnTo>
                  <a:lnTo>
                    <a:pt x="0" y="666750"/>
                  </a:lnTo>
                  <a:close/>
                </a:path>
              </a:pathLst>
            </a:custGeom>
            <a:solidFill>
              <a:srgbClr val="0E9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85775" y="580898"/>
              <a:ext cx="11206226" cy="2195576"/>
            </a:xfrm>
            <a:prstGeom prst="rect">
              <a:avLst/>
            </a:prstGeom>
          </p:spPr>
        </p:pic>
      </p:grpSp>
      <p:sp>
        <p:nvSpPr>
          <p:cNvPr id="7" name="object 7" descr="$PPTXTitle"/>
          <p:cNvSpPr txBox="1">
            <a:spLocks noGrp="1"/>
          </p:cNvSpPr>
          <p:nvPr>
            <p:ph type="title"/>
          </p:nvPr>
        </p:nvSpPr>
        <p:spPr>
          <a:xfrm>
            <a:off x="638175" y="609600"/>
            <a:ext cx="10906125" cy="189547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2292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805"/>
              </a:spcBef>
            </a:pPr>
            <a:endParaRPr/>
          </a:p>
          <a:p>
            <a:pPr marL="497840">
              <a:lnSpc>
                <a:spcPct val="100000"/>
              </a:lnSpc>
            </a:pPr>
            <a:r>
              <a:rPr dirty="0"/>
              <a:t>Research</a:t>
            </a:r>
            <a:r>
              <a:rPr spc="-200" dirty="0"/>
              <a:t> </a:t>
            </a:r>
            <a:r>
              <a:rPr spc="-10" dirty="0"/>
              <a:t>Background</a:t>
            </a:r>
          </a:p>
        </p:txBody>
      </p:sp>
      <p:sp>
        <p:nvSpPr>
          <p:cNvPr id="8" name="object 8"/>
          <p:cNvSpPr/>
          <p:nvPr/>
        </p:nvSpPr>
        <p:spPr>
          <a:xfrm>
            <a:off x="838200" y="6486525"/>
            <a:ext cx="10515600" cy="0"/>
          </a:xfrm>
          <a:custGeom>
            <a:avLst/>
            <a:gdLst/>
            <a:ahLst/>
            <a:cxnLst/>
            <a:rect l="l" t="t" r="r" b="b"/>
            <a:pathLst>
              <a:path w="10515600">
                <a:moveTo>
                  <a:pt x="10515600" y="0"/>
                </a:moveTo>
                <a:lnTo>
                  <a:pt x="0" y="0"/>
                </a:lnTo>
              </a:path>
            </a:pathLst>
          </a:custGeom>
          <a:ln w="57150">
            <a:solidFill>
              <a:srgbClr val="0E9ED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9" name="object 9"/>
          <p:cNvGrpSpPr/>
          <p:nvPr/>
        </p:nvGrpSpPr>
        <p:grpSpPr>
          <a:xfrm>
            <a:off x="371475" y="3552825"/>
            <a:ext cx="2705100" cy="1809750"/>
            <a:chOff x="371475" y="3552825"/>
            <a:chExt cx="2705100" cy="1809750"/>
          </a:xfrm>
        </p:grpSpPr>
        <p:sp>
          <p:nvSpPr>
            <p:cNvPr id="10" name="object 10"/>
            <p:cNvSpPr/>
            <p:nvPr/>
          </p:nvSpPr>
          <p:spPr>
            <a:xfrm>
              <a:off x="381000" y="3562350"/>
              <a:ext cx="2409825" cy="1533525"/>
            </a:xfrm>
            <a:custGeom>
              <a:avLst/>
              <a:gdLst/>
              <a:ahLst/>
              <a:cxnLst/>
              <a:rect l="l" t="t" r="r" b="b"/>
              <a:pathLst>
                <a:path w="2409825" h="1533525">
                  <a:moveTo>
                    <a:pt x="2256536" y="0"/>
                  </a:moveTo>
                  <a:lnTo>
                    <a:pt x="153352" y="0"/>
                  </a:lnTo>
                  <a:lnTo>
                    <a:pt x="104880" y="7823"/>
                  </a:lnTo>
                  <a:lnTo>
                    <a:pt x="62783" y="29606"/>
                  </a:lnTo>
                  <a:lnTo>
                    <a:pt x="29587" y="62819"/>
                  </a:lnTo>
                  <a:lnTo>
                    <a:pt x="7817" y="104932"/>
                  </a:lnTo>
                  <a:lnTo>
                    <a:pt x="0" y="153416"/>
                  </a:lnTo>
                  <a:lnTo>
                    <a:pt x="0" y="1380108"/>
                  </a:lnTo>
                  <a:lnTo>
                    <a:pt x="7817" y="1428592"/>
                  </a:lnTo>
                  <a:lnTo>
                    <a:pt x="29587" y="1470705"/>
                  </a:lnTo>
                  <a:lnTo>
                    <a:pt x="62783" y="1503918"/>
                  </a:lnTo>
                  <a:lnTo>
                    <a:pt x="104880" y="1525701"/>
                  </a:lnTo>
                  <a:lnTo>
                    <a:pt x="153352" y="1533525"/>
                  </a:lnTo>
                  <a:lnTo>
                    <a:pt x="2256536" y="1533525"/>
                  </a:lnTo>
                  <a:lnTo>
                    <a:pt x="2304957" y="1525701"/>
                  </a:lnTo>
                  <a:lnTo>
                    <a:pt x="2347033" y="1503918"/>
                  </a:lnTo>
                  <a:lnTo>
                    <a:pt x="2380226" y="1470705"/>
                  </a:lnTo>
                  <a:lnTo>
                    <a:pt x="2402002" y="1428592"/>
                  </a:lnTo>
                  <a:lnTo>
                    <a:pt x="2409825" y="1380108"/>
                  </a:lnTo>
                  <a:lnTo>
                    <a:pt x="2409825" y="153416"/>
                  </a:lnTo>
                  <a:lnTo>
                    <a:pt x="2402002" y="104932"/>
                  </a:lnTo>
                  <a:lnTo>
                    <a:pt x="2380226" y="62819"/>
                  </a:lnTo>
                  <a:lnTo>
                    <a:pt x="2347033" y="29606"/>
                  </a:lnTo>
                  <a:lnTo>
                    <a:pt x="2304957" y="7823"/>
                  </a:lnTo>
                  <a:lnTo>
                    <a:pt x="2256536" y="0"/>
                  </a:lnTo>
                  <a:close/>
                </a:path>
              </a:pathLst>
            </a:custGeom>
            <a:solidFill>
              <a:srgbClr val="0D284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381000" y="3562350"/>
              <a:ext cx="2409825" cy="1533525"/>
            </a:xfrm>
            <a:custGeom>
              <a:avLst/>
              <a:gdLst/>
              <a:ahLst/>
              <a:cxnLst/>
              <a:rect l="l" t="t" r="r" b="b"/>
              <a:pathLst>
                <a:path w="2409825" h="1533525">
                  <a:moveTo>
                    <a:pt x="0" y="153416"/>
                  </a:moveTo>
                  <a:lnTo>
                    <a:pt x="7817" y="104932"/>
                  </a:lnTo>
                  <a:lnTo>
                    <a:pt x="29587" y="62819"/>
                  </a:lnTo>
                  <a:lnTo>
                    <a:pt x="62783" y="29606"/>
                  </a:lnTo>
                  <a:lnTo>
                    <a:pt x="104880" y="7823"/>
                  </a:lnTo>
                  <a:lnTo>
                    <a:pt x="153352" y="0"/>
                  </a:lnTo>
                  <a:lnTo>
                    <a:pt x="2256536" y="0"/>
                  </a:lnTo>
                  <a:lnTo>
                    <a:pt x="2304957" y="7823"/>
                  </a:lnTo>
                  <a:lnTo>
                    <a:pt x="2347033" y="29606"/>
                  </a:lnTo>
                  <a:lnTo>
                    <a:pt x="2380226" y="62819"/>
                  </a:lnTo>
                  <a:lnTo>
                    <a:pt x="2402002" y="104932"/>
                  </a:lnTo>
                  <a:lnTo>
                    <a:pt x="2409825" y="153416"/>
                  </a:lnTo>
                  <a:lnTo>
                    <a:pt x="2409825" y="1380108"/>
                  </a:lnTo>
                  <a:lnTo>
                    <a:pt x="2402002" y="1428592"/>
                  </a:lnTo>
                  <a:lnTo>
                    <a:pt x="2380226" y="1470705"/>
                  </a:lnTo>
                  <a:lnTo>
                    <a:pt x="2347033" y="1503918"/>
                  </a:lnTo>
                  <a:lnTo>
                    <a:pt x="2304957" y="1525701"/>
                  </a:lnTo>
                  <a:lnTo>
                    <a:pt x="2256536" y="1533525"/>
                  </a:lnTo>
                  <a:lnTo>
                    <a:pt x="153352" y="1533525"/>
                  </a:lnTo>
                  <a:lnTo>
                    <a:pt x="104880" y="1525701"/>
                  </a:lnTo>
                  <a:lnTo>
                    <a:pt x="62783" y="1503918"/>
                  </a:lnTo>
                  <a:lnTo>
                    <a:pt x="29587" y="1470705"/>
                  </a:lnTo>
                  <a:lnTo>
                    <a:pt x="7817" y="1428592"/>
                  </a:lnTo>
                  <a:lnTo>
                    <a:pt x="0" y="1380108"/>
                  </a:lnTo>
                  <a:lnTo>
                    <a:pt x="0" y="153416"/>
                  </a:lnTo>
                  <a:close/>
                </a:path>
              </a:pathLst>
            </a:custGeom>
            <a:ln w="19050">
              <a:solidFill>
                <a:srgbClr val="E8E8E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47700" y="3819525"/>
              <a:ext cx="2419350" cy="1533525"/>
            </a:xfrm>
            <a:custGeom>
              <a:avLst/>
              <a:gdLst/>
              <a:ahLst/>
              <a:cxnLst/>
              <a:rect l="l" t="t" r="r" b="b"/>
              <a:pathLst>
                <a:path w="2419350" h="1533525">
                  <a:moveTo>
                    <a:pt x="2265934" y="0"/>
                  </a:moveTo>
                  <a:lnTo>
                    <a:pt x="153352" y="0"/>
                  </a:lnTo>
                  <a:lnTo>
                    <a:pt x="104880" y="7823"/>
                  </a:lnTo>
                  <a:lnTo>
                    <a:pt x="62783" y="29606"/>
                  </a:lnTo>
                  <a:lnTo>
                    <a:pt x="29587" y="62819"/>
                  </a:lnTo>
                  <a:lnTo>
                    <a:pt x="7817" y="104932"/>
                  </a:lnTo>
                  <a:lnTo>
                    <a:pt x="0" y="153416"/>
                  </a:lnTo>
                  <a:lnTo>
                    <a:pt x="0" y="1380108"/>
                  </a:lnTo>
                  <a:lnTo>
                    <a:pt x="7817" y="1428592"/>
                  </a:lnTo>
                  <a:lnTo>
                    <a:pt x="29587" y="1470705"/>
                  </a:lnTo>
                  <a:lnTo>
                    <a:pt x="62783" y="1503918"/>
                  </a:lnTo>
                  <a:lnTo>
                    <a:pt x="104880" y="1525701"/>
                  </a:lnTo>
                  <a:lnTo>
                    <a:pt x="153352" y="1533525"/>
                  </a:lnTo>
                  <a:lnTo>
                    <a:pt x="2265934" y="1533525"/>
                  </a:lnTo>
                  <a:lnTo>
                    <a:pt x="2314417" y="1525701"/>
                  </a:lnTo>
                  <a:lnTo>
                    <a:pt x="2356530" y="1503918"/>
                  </a:lnTo>
                  <a:lnTo>
                    <a:pt x="2389743" y="1470705"/>
                  </a:lnTo>
                  <a:lnTo>
                    <a:pt x="2411526" y="1428592"/>
                  </a:lnTo>
                  <a:lnTo>
                    <a:pt x="2419350" y="1380108"/>
                  </a:lnTo>
                  <a:lnTo>
                    <a:pt x="2419350" y="153416"/>
                  </a:lnTo>
                  <a:lnTo>
                    <a:pt x="2411526" y="104932"/>
                  </a:lnTo>
                  <a:lnTo>
                    <a:pt x="2389743" y="62819"/>
                  </a:lnTo>
                  <a:lnTo>
                    <a:pt x="2356530" y="29606"/>
                  </a:lnTo>
                  <a:lnTo>
                    <a:pt x="2314417" y="7823"/>
                  </a:lnTo>
                  <a:lnTo>
                    <a:pt x="2265934" y="0"/>
                  </a:lnTo>
                  <a:close/>
                </a:path>
              </a:pathLst>
            </a:custGeom>
            <a:solidFill>
              <a:srgbClr val="E8E8E8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47700" y="3819525"/>
              <a:ext cx="2419350" cy="1533525"/>
            </a:xfrm>
            <a:custGeom>
              <a:avLst/>
              <a:gdLst/>
              <a:ahLst/>
              <a:cxnLst/>
              <a:rect l="l" t="t" r="r" b="b"/>
              <a:pathLst>
                <a:path w="2419350" h="1533525">
                  <a:moveTo>
                    <a:pt x="0" y="153416"/>
                  </a:moveTo>
                  <a:lnTo>
                    <a:pt x="7817" y="104932"/>
                  </a:lnTo>
                  <a:lnTo>
                    <a:pt x="29587" y="62819"/>
                  </a:lnTo>
                  <a:lnTo>
                    <a:pt x="62783" y="29606"/>
                  </a:lnTo>
                  <a:lnTo>
                    <a:pt x="104880" y="7823"/>
                  </a:lnTo>
                  <a:lnTo>
                    <a:pt x="153352" y="0"/>
                  </a:lnTo>
                  <a:lnTo>
                    <a:pt x="2265934" y="0"/>
                  </a:lnTo>
                  <a:lnTo>
                    <a:pt x="2314417" y="7823"/>
                  </a:lnTo>
                  <a:lnTo>
                    <a:pt x="2356530" y="29606"/>
                  </a:lnTo>
                  <a:lnTo>
                    <a:pt x="2389743" y="62819"/>
                  </a:lnTo>
                  <a:lnTo>
                    <a:pt x="2411526" y="104932"/>
                  </a:lnTo>
                  <a:lnTo>
                    <a:pt x="2419350" y="153416"/>
                  </a:lnTo>
                  <a:lnTo>
                    <a:pt x="2419350" y="1380108"/>
                  </a:lnTo>
                  <a:lnTo>
                    <a:pt x="2411526" y="1428592"/>
                  </a:lnTo>
                  <a:lnTo>
                    <a:pt x="2389743" y="1470705"/>
                  </a:lnTo>
                  <a:lnTo>
                    <a:pt x="2356530" y="1503918"/>
                  </a:lnTo>
                  <a:lnTo>
                    <a:pt x="2314417" y="1525701"/>
                  </a:lnTo>
                  <a:lnTo>
                    <a:pt x="2265934" y="1533525"/>
                  </a:lnTo>
                  <a:lnTo>
                    <a:pt x="153352" y="1533525"/>
                  </a:lnTo>
                  <a:lnTo>
                    <a:pt x="104880" y="1525701"/>
                  </a:lnTo>
                  <a:lnTo>
                    <a:pt x="62783" y="1503918"/>
                  </a:lnTo>
                  <a:lnTo>
                    <a:pt x="29587" y="1470705"/>
                  </a:lnTo>
                  <a:lnTo>
                    <a:pt x="7817" y="1428592"/>
                  </a:lnTo>
                  <a:lnTo>
                    <a:pt x="0" y="1380108"/>
                  </a:lnTo>
                  <a:lnTo>
                    <a:pt x="0" y="153416"/>
                  </a:lnTo>
                  <a:close/>
                </a:path>
              </a:pathLst>
            </a:custGeom>
            <a:ln w="19050">
              <a:solidFill>
                <a:srgbClr val="0D284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844550" y="4202747"/>
            <a:ext cx="2021205" cy="706755"/>
          </a:xfrm>
          <a:prstGeom prst="rect">
            <a:avLst/>
          </a:prstGeom>
        </p:spPr>
        <p:txBody>
          <a:bodyPr vert="horz" wrap="square" lIns="0" tIns="65405" rIns="0" bIns="0" rtlCol="0">
            <a:spAutoFit/>
          </a:bodyPr>
          <a:lstStyle/>
          <a:p>
            <a:pPr marL="228600" marR="5080" indent="-216535">
              <a:lnSpc>
                <a:spcPts val="2480"/>
              </a:lnSpc>
              <a:spcBef>
                <a:spcPts val="515"/>
              </a:spcBef>
            </a:pPr>
            <a:r>
              <a:rPr sz="2400" dirty="0">
                <a:latin typeface="Times New Roman"/>
                <a:cs typeface="Times New Roman"/>
              </a:rPr>
              <a:t>Rapid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growth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of </a:t>
            </a:r>
            <a:r>
              <a:rPr sz="2400" dirty="0">
                <a:latin typeface="Times New Roman"/>
                <a:cs typeface="Times New Roman"/>
              </a:rPr>
              <a:t>cyber</a:t>
            </a:r>
            <a:r>
              <a:rPr sz="2400" spc="-10" dirty="0">
                <a:latin typeface="Times New Roman"/>
                <a:cs typeface="Times New Roman"/>
              </a:rPr>
              <a:t> threats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3324225" y="3552825"/>
            <a:ext cx="2705100" cy="1809750"/>
            <a:chOff x="3324225" y="3552825"/>
            <a:chExt cx="2705100" cy="1809750"/>
          </a:xfrm>
        </p:grpSpPr>
        <p:sp>
          <p:nvSpPr>
            <p:cNvPr id="16" name="object 16"/>
            <p:cNvSpPr/>
            <p:nvPr/>
          </p:nvSpPr>
          <p:spPr>
            <a:xfrm>
              <a:off x="3333750" y="3562350"/>
              <a:ext cx="2419350" cy="1533525"/>
            </a:xfrm>
            <a:custGeom>
              <a:avLst/>
              <a:gdLst/>
              <a:ahLst/>
              <a:cxnLst/>
              <a:rect l="l" t="t" r="r" b="b"/>
              <a:pathLst>
                <a:path w="2419350" h="1533525">
                  <a:moveTo>
                    <a:pt x="2265934" y="0"/>
                  </a:moveTo>
                  <a:lnTo>
                    <a:pt x="153415" y="0"/>
                  </a:lnTo>
                  <a:lnTo>
                    <a:pt x="104932" y="7823"/>
                  </a:lnTo>
                  <a:lnTo>
                    <a:pt x="62819" y="29606"/>
                  </a:lnTo>
                  <a:lnTo>
                    <a:pt x="29606" y="62819"/>
                  </a:lnTo>
                  <a:lnTo>
                    <a:pt x="7823" y="104932"/>
                  </a:lnTo>
                  <a:lnTo>
                    <a:pt x="0" y="153416"/>
                  </a:lnTo>
                  <a:lnTo>
                    <a:pt x="0" y="1380108"/>
                  </a:lnTo>
                  <a:lnTo>
                    <a:pt x="7823" y="1428592"/>
                  </a:lnTo>
                  <a:lnTo>
                    <a:pt x="29606" y="1470705"/>
                  </a:lnTo>
                  <a:lnTo>
                    <a:pt x="62819" y="1503918"/>
                  </a:lnTo>
                  <a:lnTo>
                    <a:pt x="104932" y="1525701"/>
                  </a:lnTo>
                  <a:lnTo>
                    <a:pt x="153415" y="1533525"/>
                  </a:lnTo>
                  <a:lnTo>
                    <a:pt x="2265934" y="1533525"/>
                  </a:lnTo>
                  <a:lnTo>
                    <a:pt x="2314417" y="1525701"/>
                  </a:lnTo>
                  <a:lnTo>
                    <a:pt x="2356530" y="1503918"/>
                  </a:lnTo>
                  <a:lnTo>
                    <a:pt x="2389743" y="1470705"/>
                  </a:lnTo>
                  <a:lnTo>
                    <a:pt x="2411526" y="1428592"/>
                  </a:lnTo>
                  <a:lnTo>
                    <a:pt x="2419350" y="1380108"/>
                  </a:lnTo>
                  <a:lnTo>
                    <a:pt x="2419350" y="153416"/>
                  </a:lnTo>
                  <a:lnTo>
                    <a:pt x="2411526" y="104932"/>
                  </a:lnTo>
                  <a:lnTo>
                    <a:pt x="2389743" y="62819"/>
                  </a:lnTo>
                  <a:lnTo>
                    <a:pt x="2356530" y="29606"/>
                  </a:lnTo>
                  <a:lnTo>
                    <a:pt x="2314417" y="7823"/>
                  </a:lnTo>
                  <a:lnTo>
                    <a:pt x="2265934" y="0"/>
                  </a:lnTo>
                  <a:close/>
                </a:path>
              </a:pathLst>
            </a:custGeom>
            <a:solidFill>
              <a:srgbClr val="0D284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3333750" y="3562350"/>
              <a:ext cx="2419350" cy="1533525"/>
            </a:xfrm>
            <a:custGeom>
              <a:avLst/>
              <a:gdLst/>
              <a:ahLst/>
              <a:cxnLst/>
              <a:rect l="l" t="t" r="r" b="b"/>
              <a:pathLst>
                <a:path w="2419350" h="1533525">
                  <a:moveTo>
                    <a:pt x="0" y="153416"/>
                  </a:moveTo>
                  <a:lnTo>
                    <a:pt x="7823" y="104932"/>
                  </a:lnTo>
                  <a:lnTo>
                    <a:pt x="29606" y="62819"/>
                  </a:lnTo>
                  <a:lnTo>
                    <a:pt x="62819" y="29606"/>
                  </a:lnTo>
                  <a:lnTo>
                    <a:pt x="104932" y="7823"/>
                  </a:lnTo>
                  <a:lnTo>
                    <a:pt x="153415" y="0"/>
                  </a:lnTo>
                  <a:lnTo>
                    <a:pt x="2265934" y="0"/>
                  </a:lnTo>
                  <a:lnTo>
                    <a:pt x="2314417" y="7823"/>
                  </a:lnTo>
                  <a:lnTo>
                    <a:pt x="2356530" y="29606"/>
                  </a:lnTo>
                  <a:lnTo>
                    <a:pt x="2389743" y="62819"/>
                  </a:lnTo>
                  <a:lnTo>
                    <a:pt x="2411526" y="104932"/>
                  </a:lnTo>
                  <a:lnTo>
                    <a:pt x="2419350" y="153416"/>
                  </a:lnTo>
                  <a:lnTo>
                    <a:pt x="2419350" y="1380108"/>
                  </a:lnTo>
                  <a:lnTo>
                    <a:pt x="2411526" y="1428592"/>
                  </a:lnTo>
                  <a:lnTo>
                    <a:pt x="2389743" y="1470705"/>
                  </a:lnTo>
                  <a:lnTo>
                    <a:pt x="2356530" y="1503918"/>
                  </a:lnTo>
                  <a:lnTo>
                    <a:pt x="2314417" y="1525701"/>
                  </a:lnTo>
                  <a:lnTo>
                    <a:pt x="2265934" y="1533525"/>
                  </a:lnTo>
                  <a:lnTo>
                    <a:pt x="153415" y="1533525"/>
                  </a:lnTo>
                  <a:lnTo>
                    <a:pt x="104932" y="1525701"/>
                  </a:lnTo>
                  <a:lnTo>
                    <a:pt x="62819" y="1503918"/>
                  </a:lnTo>
                  <a:lnTo>
                    <a:pt x="29606" y="1470705"/>
                  </a:lnTo>
                  <a:lnTo>
                    <a:pt x="7823" y="1428592"/>
                  </a:lnTo>
                  <a:lnTo>
                    <a:pt x="0" y="1380108"/>
                  </a:lnTo>
                  <a:lnTo>
                    <a:pt x="0" y="153416"/>
                  </a:lnTo>
                  <a:close/>
                </a:path>
              </a:pathLst>
            </a:custGeom>
            <a:ln w="19050">
              <a:solidFill>
                <a:srgbClr val="E8E8E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3600450" y="3819525"/>
              <a:ext cx="2419350" cy="1533525"/>
            </a:xfrm>
            <a:custGeom>
              <a:avLst/>
              <a:gdLst/>
              <a:ahLst/>
              <a:cxnLst/>
              <a:rect l="l" t="t" r="r" b="b"/>
              <a:pathLst>
                <a:path w="2419350" h="1533525">
                  <a:moveTo>
                    <a:pt x="2265934" y="0"/>
                  </a:moveTo>
                  <a:lnTo>
                    <a:pt x="153415" y="0"/>
                  </a:lnTo>
                  <a:lnTo>
                    <a:pt x="104932" y="7823"/>
                  </a:lnTo>
                  <a:lnTo>
                    <a:pt x="62819" y="29606"/>
                  </a:lnTo>
                  <a:lnTo>
                    <a:pt x="29606" y="62819"/>
                  </a:lnTo>
                  <a:lnTo>
                    <a:pt x="7823" y="104932"/>
                  </a:lnTo>
                  <a:lnTo>
                    <a:pt x="0" y="153416"/>
                  </a:lnTo>
                  <a:lnTo>
                    <a:pt x="0" y="1380108"/>
                  </a:lnTo>
                  <a:lnTo>
                    <a:pt x="7823" y="1428592"/>
                  </a:lnTo>
                  <a:lnTo>
                    <a:pt x="29606" y="1470705"/>
                  </a:lnTo>
                  <a:lnTo>
                    <a:pt x="62819" y="1503918"/>
                  </a:lnTo>
                  <a:lnTo>
                    <a:pt x="104932" y="1525701"/>
                  </a:lnTo>
                  <a:lnTo>
                    <a:pt x="153415" y="1533525"/>
                  </a:lnTo>
                  <a:lnTo>
                    <a:pt x="2265934" y="1533525"/>
                  </a:lnTo>
                  <a:lnTo>
                    <a:pt x="2314417" y="1525701"/>
                  </a:lnTo>
                  <a:lnTo>
                    <a:pt x="2356530" y="1503918"/>
                  </a:lnTo>
                  <a:lnTo>
                    <a:pt x="2389743" y="1470705"/>
                  </a:lnTo>
                  <a:lnTo>
                    <a:pt x="2411526" y="1428592"/>
                  </a:lnTo>
                  <a:lnTo>
                    <a:pt x="2419350" y="1380108"/>
                  </a:lnTo>
                  <a:lnTo>
                    <a:pt x="2419350" y="153416"/>
                  </a:lnTo>
                  <a:lnTo>
                    <a:pt x="2411526" y="104932"/>
                  </a:lnTo>
                  <a:lnTo>
                    <a:pt x="2389743" y="62819"/>
                  </a:lnTo>
                  <a:lnTo>
                    <a:pt x="2356530" y="29606"/>
                  </a:lnTo>
                  <a:lnTo>
                    <a:pt x="2314417" y="7823"/>
                  </a:lnTo>
                  <a:lnTo>
                    <a:pt x="2265934" y="0"/>
                  </a:lnTo>
                  <a:close/>
                </a:path>
              </a:pathLst>
            </a:custGeom>
            <a:solidFill>
              <a:srgbClr val="E8E8E8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3600450" y="3819525"/>
              <a:ext cx="2419350" cy="1533525"/>
            </a:xfrm>
            <a:custGeom>
              <a:avLst/>
              <a:gdLst/>
              <a:ahLst/>
              <a:cxnLst/>
              <a:rect l="l" t="t" r="r" b="b"/>
              <a:pathLst>
                <a:path w="2419350" h="1533525">
                  <a:moveTo>
                    <a:pt x="0" y="153416"/>
                  </a:moveTo>
                  <a:lnTo>
                    <a:pt x="7823" y="104932"/>
                  </a:lnTo>
                  <a:lnTo>
                    <a:pt x="29606" y="62819"/>
                  </a:lnTo>
                  <a:lnTo>
                    <a:pt x="62819" y="29606"/>
                  </a:lnTo>
                  <a:lnTo>
                    <a:pt x="104932" y="7823"/>
                  </a:lnTo>
                  <a:lnTo>
                    <a:pt x="153415" y="0"/>
                  </a:lnTo>
                  <a:lnTo>
                    <a:pt x="2265934" y="0"/>
                  </a:lnTo>
                  <a:lnTo>
                    <a:pt x="2314417" y="7823"/>
                  </a:lnTo>
                  <a:lnTo>
                    <a:pt x="2356530" y="29606"/>
                  </a:lnTo>
                  <a:lnTo>
                    <a:pt x="2389743" y="62819"/>
                  </a:lnTo>
                  <a:lnTo>
                    <a:pt x="2411526" y="104932"/>
                  </a:lnTo>
                  <a:lnTo>
                    <a:pt x="2419350" y="153416"/>
                  </a:lnTo>
                  <a:lnTo>
                    <a:pt x="2419350" y="1380108"/>
                  </a:lnTo>
                  <a:lnTo>
                    <a:pt x="2411526" y="1428592"/>
                  </a:lnTo>
                  <a:lnTo>
                    <a:pt x="2389743" y="1470705"/>
                  </a:lnTo>
                  <a:lnTo>
                    <a:pt x="2356530" y="1503918"/>
                  </a:lnTo>
                  <a:lnTo>
                    <a:pt x="2314417" y="1525701"/>
                  </a:lnTo>
                  <a:lnTo>
                    <a:pt x="2265934" y="1533525"/>
                  </a:lnTo>
                  <a:lnTo>
                    <a:pt x="153415" y="1533525"/>
                  </a:lnTo>
                  <a:lnTo>
                    <a:pt x="104932" y="1525701"/>
                  </a:lnTo>
                  <a:lnTo>
                    <a:pt x="62819" y="1503918"/>
                  </a:lnTo>
                  <a:lnTo>
                    <a:pt x="29606" y="1470705"/>
                  </a:lnTo>
                  <a:lnTo>
                    <a:pt x="7823" y="1428592"/>
                  </a:lnTo>
                  <a:lnTo>
                    <a:pt x="0" y="1380108"/>
                  </a:lnTo>
                  <a:lnTo>
                    <a:pt x="0" y="153416"/>
                  </a:lnTo>
                  <a:close/>
                </a:path>
              </a:pathLst>
            </a:custGeom>
            <a:ln w="19050">
              <a:solidFill>
                <a:srgbClr val="0D284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0" name="object 20"/>
          <p:cNvSpPr txBox="1"/>
          <p:nvPr/>
        </p:nvSpPr>
        <p:spPr>
          <a:xfrm>
            <a:off x="3822065" y="4044886"/>
            <a:ext cx="1976755" cy="1021715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12700" marR="5080" indent="4445" algn="ctr">
              <a:lnSpc>
                <a:spcPct val="86100"/>
              </a:lnSpc>
              <a:spcBef>
                <a:spcPts val="500"/>
              </a:spcBef>
            </a:pPr>
            <a:r>
              <a:rPr sz="2400" spc="-10" dirty="0">
                <a:latin typeface="Times New Roman"/>
                <a:cs typeface="Times New Roman"/>
              </a:rPr>
              <a:t>Critical </a:t>
            </a:r>
            <a:r>
              <a:rPr sz="2400" dirty="0">
                <a:latin typeface="Times New Roman"/>
                <a:cs typeface="Times New Roman"/>
              </a:rPr>
              <a:t>infrastructure</a:t>
            </a:r>
            <a:r>
              <a:rPr sz="2400" spc="-85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in </a:t>
            </a:r>
            <a:r>
              <a:rPr sz="2400" spc="-10" dirty="0">
                <a:latin typeface="Times New Roman"/>
                <a:cs typeface="Times New Roman"/>
              </a:rPr>
              <a:t>Networking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6276975" y="3552825"/>
            <a:ext cx="2705100" cy="1809750"/>
            <a:chOff x="6276975" y="3552825"/>
            <a:chExt cx="2705100" cy="1809750"/>
          </a:xfrm>
        </p:grpSpPr>
        <p:sp>
          <p:nvSpPr>
            <p:cNvPr id="22" name="object 22"/>
            <p:cNvSpPr/>
            <p:nvPr/>
          </p:nvSpPr>
          <p:spPr>
            <a:xfrm>
              <a:off x="6286500" y="3562350"/>
              <a:ext cx="2419350" cy="1533525"/>
            </a:xfrm>
            <a:custGeom>
              <a:avLst/>
              <a:gdLst/>
              <a:ahLst/>
              <a:cxnLst/>
              <a:rect l="l" t="t" r="r" b="b"/>
              <a:pathLst>
                <a:path w="2419350" h="1533525">
                  <a:moveTo>
                    <a:pt x="2265933" y="0"/>
                  </a:moveTo>
                  <a:lnTo>
                    <a:pt x="153415" y="0"/>
                  </a:lnTo>
                  <a:lnTo>
                    <a:pt x="104932" y="7823"/>
                  </a:lnTo>
                  <a:lnTo>
                    <a:pt x="62819" y="29606"/>
                  </a:lnTo>
                  <a:lnTo>
                    <a:pt x="29606" y="62819"/>
                  </a:lnTo>
                  <a:lnTo>
                    <a:pt x="7823" y="104932"/>
                  </a:lnTo>
                  <a:lnTo>
                    <a:pt x="0" y="153416"/>
                  </a:lnTo>
                  <a:lnTo>
                    <a:pt x="0" y="1380108"/>
                  </a:lnTo>
                  <a:lnTo>
                    <a:pt x="7823" y="1428592"/>
                  </a:lnTo>
                  <a:lnTo>
                    <a:pt x="29606" y="1470705"/>
                  </a:lnTo>
                  <a:lnTo>
                    <a:pt x="62819" y="1503918"/>
                  </a:lnTo>
                  <a:lnTo>
                    <a:pt x="104932" y="1525701"/>
                  </a:lnTo>
                  <a:lnTo>
                    <a:pt x="153415" y="1533525"/>
                  </a:lnTo>
                  <a:lnTo>
                    <a:pt x="2265933" y="1533525"/>
                  </a:lnTo>
                  <a:lnTo>
                    <a:pt x="2314417" y="1525701"/>
                  </a:lnTo>
                  <a:lnTo>
                    <a:pt x="2356530" y="1503918"/>
                  </a:lnTo>
                  <a:lnTo>
                    <a:pt x="2389743" y="1470705"/>
                  </a:lnTo>
                  <a:lnTo>
                    <a:pt x="2411526" y="1428592"/>
                  </a:lnTo>
                  <a:lnTo>
                    <a:pt x="2419350" y="1380108"/>
                  </a:lnTo>
                  <a:lnTo>
                    <a:pt x="2419350" y="153416"/>
                  </a:lnTo>
                  <a:lnTo>
                    <a:pt x="2411526" y="104932"/>
                  </a:lnTo>
                  <a:lnTo>
                    <a:pt x="2389743" y="62819"/>
                  </a:lnTo>
                  <a:lnTo>
                    <a:pt x="2356530" y="29606"/>
                  </a:lnTo>
                  <a:lnTo>
                    <a:pt x="2314417" y="7823"/>
                  </a:lnTo>
                  <a:lnTo>
                    <a:pt x="2265933" y="0"/>
                  </a:lnTo>
                  <a:close/>
                </a:path>
              </a:pathLst>
            </a:custGeom>
            <a:solidFill>
              <a:srgbClr val="0D284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286500" y="3562350"/>
              <a:ext cx="2419350" cy="1533525"/>
            </a:xfrm>
            <a:custGeom>
              <a:avLst/>
              <a:gdLst/>
              <a:ahLst/>
              <a:cxnLst/>
              <a:rect l="l" t="t" r="r" b="b"/>
              <a:pathLst>
                <a:path w="2419350" h="1533525">
                  <a:moveTo>
                    <a:pt x="0" y="153416"/>
                  </a:moveTo>
                  <a:lnTo>
                    <a:pt x="7823" y="104932"/>
                  </a:lnTo>
                  <a:lnTo>
                    <a:pt x="29606" y="62819"/>
                  </a:lnTo>
                  <a:lnTo>
                    <a:pt x="62819" y="29606"/>
                  </a:lnTo>
                  <a:lnTo>
                    <a:pt x="104932" y="7823"/>
                  </a:lnTo>
                  <a:lnTo>
                    <a:pt x="153415" y="0"/>
                  </a:lnTo>
                  <a:lnTo>
                    <a:pt x="2265933" y="0"/>
                  </a:lnTo>
                  <a:lnTo>
                    <a:pt x="2314417" y="7823"/>
                  </a:lnTo>
                  <a:lnTo>
                    <a:pt x="2356530" y="29606"/>
                  </a:lnTo>
                  <a:lnTo>
                    <a:pt x="2389743" y="62819"/>
                  </a:lnTo>
                  <a:lnTo>
                    <a:pt x="2411526" y="104932"/>
                  </a:lnTo>
                  <a:lnTo>
                    <a:pt x="2419350" y="153416"/>
                  </a:lnTo>
                  <a:lnTo>
                    <a:pt x="2419350" y="1380108"/>
                  </a:lnTo>
                  <a:lnTo>
                    <a:pt x="2411526" y="1428592"/>
                  </a:lnTo>
                  <a:lnTo>
                    <a:pt x="2389743" y="1470705"/>
                  </a:lnTo>
                  <a:lnTo>
                    <a:pt x="2356530" y="1503918"/>
                  </a:lnTo>
                  <a:lnTo>
                    <a:pt x="2314417" y="1525701"/>
                  </a:lnTo>
                  <a:lnTo>
                    <a:pt x="2265933" y="1533525"/>
                  </a:lnTo>
                  <a:lnTo>
                    <a:pt x="153415" y="1533525"/>
                  </a:lnTo>
                  <a:lnTo>
                    <a:pt x="104932" y="1525701"/>
                  </a:lnTo>
                  <a:lnTo>
                    <a:pt x="62819" y="1503918"/>
                  </a:lnTo>
                  <a:lnTo>
                    <a:pt x="29606" y="1470705"/>
                  </a:lnTo>
                  <a:lnTo>
                    <a:pt x="7823" y="1428592"/>
                  </a:lnTo>
                  <a:lnTo>
                    <a:pt x="0" y="1380108"/>
                  </a:lnTo>
                  <a:lnTo>
                    <a:pt x="0" y="153416"/>
                  </a:lnTo>
                  <a:close/>
                </a:path>
              </a:pathLst>
            </a:custGeom>
            <a:ln w="19050">
              <a:solidFill>
                <a:srgbClr val="E8E8E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553200" y="3819525"/>
              <a:ext cx="2419350" cy="1533525"/>
            </a:xfrm>
            <a:custGeom>
              <a:avLst/>
              <a:gdLst/>
              <a:ahLst/>
              <a:cxnLst/>
              <a:rect l="l" t="t" r="r" b="b"/>
              <a:pathLst>
                <a:path w="2419350" h="1533525">
                  <a:moveTo>
                    <a:pt x="2265933" y="0"/>
                  </a:moveTo>
                  <a:lnTo>
                    <a:pt x="153416" y="0"/>
                  </a:lnTo>
                  <a:lnTo>
                    <a:pt x="104932" y="7823"/>
                  </a:lnTo>
                  <a:lnTo>
                    <a:pt x="62819" y="29606"/>
                  </a:lnTo>
                  <a:lnTo>
                    <a:pt x="29606" y="62819"/>
                  </a:lnTo>
                  <a:lnTo>
                    <a:pt x="7823" y="104932"/>
                  </a:lnTo>
                  <a:lnTo>
                    <a:pt x="0" y="153416"/>
                  </a:lnTo>
                  <a:lnTo>
                    <a:pt x="0" y="1380108"/>
                  </a:lnTo>
                  <a:lnTo>
                    <a:pt x="7823" y="1428592"/>
                  </a:lnTo>
                  <a:lnTo>
                    <a:pt x="29606" y="1470705"/>
                  </a:lnTo>
                  <a:lnTo>
                    <a:pt x="62819" y="1503918"/>
                  </a:lnTo>
                  <a:lnTo>
                    <a:pt x="104932" y="1525701"/>
                  </a:lnTo>
                  <a:lnTo>
                    <a:pt x="153416" y="1533525"/>
                  </a:lnTo>
                  <a:lnTo>
                    <a:pt x="2265933" y="1533525"/>
                  </a:lnTo>
                  <a:lnTo>
                    <a:pt x="2314417" y="1525701"/>
                  </a:lnTo>
                  <a:lnTo>
                    <a:pt x="2356530" y="1503918"/>
                  </a:lnTo>
                  <a:lnTo>
                    <a:pt x="2389743" y="1470705"/>
                  </a:lnTo>
                  <a:lnTo>
                    <a:pt x="2411526" y="1428592"/>
                  </a:lnTo>
                  <a:lnTo>
                    <a:pt x="2419350" y="1380108"/>
                  </a:lnTo>
                  <a:lnTo>
                    <a:pt x="2419350" y="153416"/>
                  </a:lnTo>
                  <a:lnTo>
                    <a:pt x="2411526" y="104932"/>
                  </a:lnTo>
                  <a:lnTo>
                    <a:pt x="2389743" y="62819"/>
                  </a:lnTo>
                  <a:lnTo>
                    <a:pt x="2356530" y="29606"/>
                  </a:lnTo>
                  <a:lnTo>
                    <a:pt x="2314417" y="7823"/>
                  </a:lnTo>
                  <a:lnTo>
                    <a:pt x="2265933" y="0"/>
                  </a:lnTo>
                  <a:close/>
                </a:path>
              </a:pathLst>
            </a:custGeom>
            <a:solidFill>
              <a:srgbClr val="E8E8E8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553200" y="3819525"/>
              <a:ext cx="2419350" cy="1533525"/>
            </a:xfrm>
            <a:custGeom>
              <a:avLst/>
              <a:gdLst/>
              <a:ahLst/>
              <a:cxnLst/>
              <a:rect l="l" t="t" r="r" b="b"/>
              <a:pathLst>
                <a:path w="2419350" h="1533525">
                  <a:moveTo>
                    <a:pt x="0" y="153416"/>
                  </a:moveTo>
                  <a:lnTo>
                    <a:pt x="7823" y="104932"/>
                  </a:lnTo>
                  <a:lnTo>
                    <a:pt x="29606" y="62819"/>
                  </a:lnTo>
                  <a:lnTo>
                    <a:pt x="62819" y="29606"/>
                  </a:lnTo>
                  <a:lnTo>
                    <a:pt x="104932" y="7823"/>
                  </a:lnTo>
                  <a:lnTo>
                    <a:pt x="153416" y="0"/>
                  </a:lnTo>
                  <a:lnTo>
                    <a:pt x="2265933" y="0"/>
                  </a:lnTo>
                  <a:lnTo>
                    <a:pt x="2314417" y="7823"/>
                  </a:lnTo>
                  <a:lnTo>
                    <a:pt x="2356530" y="29606"/>
                  </a:lnTo>
                  <a:lnTo>
                    <a:pt x="2389743" y="62819"/>
                  </a:lnTo>
                  <a:lnTo>
                    <a:pt x="2411526" y="104932"/>
                  </a:lnTo>
                  <a:lnTo>
                    <a:pt x="2419350" y="153416"/>
                  </a:lnTo>
                  <a:lnTo>
                    <a:pt x="2419350" y="1380108"/>
                  </a:lnTo>
                  <a:lnTo>
                    <a:pt x="2411526" y="1428592"/>
                  </a:lnTo>
                  <a:lnTo>
                    <a:pt x="2389743" y="1470705"/>
                  </a:lnTo>
                  <a:lnTo>
                    <a:pt x="2356530" y="1503918"/>
                  </a:lnTo>
                  <a:lnTo>
                    <a:pt x="2314417" y="1525701"/>
                  </a:lnTo>
                  <a:lnTo>
                    <a:pt x="2265933" y="1533525"/>
                  </a:lnTo>
                  <a:lnTo>
                    <a:pt x="153416" y="1533525"/>
                  </a:lnTo>
                  <a:lnTo>
                    <a:pt x="104932" y="1525701"/>
                  </a:lnTo>
                  <a:lnTo>
                    <a:pt x="62819" y="1503918"/>
                  </a:lnTo>
                  <a:lnTo>
                    <a:pt x="29606" y="1470705"/>
                  </a:lnTo>
                  <a:lnTo>
                    <a:pt x="7823" y="1428592"/>
                  </a:lnTo>
                  <a:lnTo>
                    <a:pt x="0" y="1380108"/>
                  </a:lnTo>
                  <a:lnTo>
                    <a:pt x="0" y="153416"/>
                  </a:lnTo>
                  <a:close/>
                </a:path>
              </a:pathLst>
            </a:custGeom>
            <a:ln w="19050">
              <a:solidFill>
                <a:srgbClr val="0D284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6" name="object 26"/>
          <p:cNvSpPr txBox="1"/>
          <p:nvPr/>
        </p:nvSpPr>
        <p:spPr>
          <a:xfrm>
            <a:off x="6800215" y="4202747"/>
            <a:ext cx="1939925" cy="706755"/>
          </a:xfrm>
          <a:prstGeom prst="rect">
            <a:avLst/>
          </a:prstGeom>
        </p:spPr>
        <p:txBody>
          <a:bodyPr vert="horz" wrap="square" lIns="0" tIns="65405" rIns="0" bIns="0" rtlCol="0">
            <a:spAutoFit/>
          </a:bodyPr>
          <a:lstStyle/>
          <a:p>
            <a:pPr marL="316230" marR="5080" indent="-304165">
              <a:lnSpc>
                <a:spcPts val="2480"/>
              </a:lnSpc>
              <a:spcBef>
                <a:spcPts val="515"/>
              </a:spcBef>
            </a:pPr>
            <a:r>
              <a:rPr sz="2400" dirty="0">
                <a:latin typeface="Times New Roman"/>
                <a:cs typeface="Times New Roman"/>
              </a:rPr>
              <a:t>Traditional</a:t>
            </a:r>
            <a:r>
              <a:rPr sz="2400" spc="-120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IDS </a:t>
            </a:r>
            <a:r>
              <a:rPr sz="2400" spc="-10" dirty="0">
                <a:latin typeface="Times New Roman"/>
                <a:cs typeface="Times New Roman"/>
              </a:rPr>
              <a:t>limitations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27" name="object 27"/>
          <p:cNvGrpSpPr/>
          <p:nvPr/>
        </p:nvGrpSpPr>
        <p:grpSpPr>
          <a:xfrm>
            <a:off x="9229725" y="3552825"/>
            <a:ext cx="2705100" cy="1809750"/>
            <a:chOff x="9229725" y="3552825"/>
            <a:chExt cx="2705100" cy="1809750"/>
          </a:xfrm>
        </p:grpSpPr>
        <p:sp>
          <p:nvSpPr>
            <p:cNvPr id="28" name="object 28"/>
            <p:cNvSpPr/>
            <p:nvPr/>
          </p:nvSpPr>
          <p:spPr>
            <a:xfrm>
              <a:off x="9239250" y="3562350"/>
              <a:ext cx="2419350" cy="1533525"/>
            </a:xfrm>
            <a:custGeom>
              <a:avLst/>
              <a:gdLst/>
              <a:ahLst/>
              <a:cxnLst/>
              <a:rect l="l" t="t" r="r" b="b"/>
              <a:pathLst>
                <a:path w="2419350" h="1533525">
                  <a:moveTo>
                    <a:pt x="2265933" y="0"/>
                  </a:moveTo>
                  <a:lnTo>
                    <a:pt x="153416" y="0"/>
                  </a:lnTo>
                  <a:lnTo>
                    <a:pt x="104932" y="7823"/>
                  </a:lnTo>
                  <a:lnTo>
                    <a:pt x="62819" y="29606"/>
                  </a:lnTo>
                  <a:lnTo>
                    <a:pt x="29606" y="62819"/>
                  </a:lnTo>
                  <a:lnTo>
                    <a:pt x="7823" y="104932"/>
                  </a:lnTo>
                  <a:lnTo>
                    <a:pt x="0" y="153416"/>
                  </a:lnTo>
                  <a:lnTo>
                    <a:pt x="0" y="1380108"/>
                  </a:lnTo>
                  <a:lnTo>
                    <a:pt x="7823" y="1428592"/>
                  </a:lnTo>
                  <a:lnTo>
                    <a:pt x="29606" y="1470705"/>
                  </a:lnTo>
                  <a:lnTo>
                    <a:pt x="62819" y="1503918"/>
                  </a:lnTo>
                  <a:lnTo>
                    <a:pt x="104932" y="1525701"/>
                  </a:lnTo>
                  <a:lnTo>
                    <a:pt x="153416" y="1533525"/>
                  </a:lnTo>
                  <a:lnTo>
                    <a:pt x="2265933" y="1533525"/>
                  </a:lnTo>
                  <a:lnTo>
                    <a:pt x="2314417" y="1525701"/>
                  </a:lnTo>
                  <a:lnTo>
                    <a:pt x="2356530" y="1503918"/>
                  </a:lnTo>
                  <a:lnTo>
                    <a:pt x="2389743" y="1470705"/>
                  </a:lnTo>
                  <a:lnTo>
                    <a:pt x="2411526" y="1428592"/>
                  </a:lnTo>
                  <a:lnTo>
                    <a:pt x="2419350" y="1380108"/>
                  </a:lnTo>
                  <a:lnTo>
                    <a:pt x="2419350" y="153416"/>
                  </a:lnTo>
                  <a:lnTo>
                    <a:pt x="2411526" y="104932"/>
                  </a:lnTo>
                  <a:lnTo>
                    <a:pt x="2389743" y="62819"/>
                  </a:lnTo>
                  <a:lnTo>
                    <a:pt x="2356530" y="29606"/>
                  </a:lnTo>
                  <a:lnTo>
                    <a:pt x="2314417" y="7823"/>
                  </a:lnTo>
                  <a:lnTo>
                    <a:pt x="2265933" y="0"/>
                  </a:lnTo>
                  <a:close/>
                </a:path>
              </a:pathLst>
            </a:custGeom>
            <a:solidFill>
              <a:srgbClr val="0D284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9239250" y="3562350"/>
              <a:ext cx="2419350" cy="1533525"/>
            </a:xfrm>
            <a:custGeom>
              <a:avLst/>
              <a:gdLst/>
              <a:ahLst/>
              <a:cxnLst/>
              <a:rect l="l" t="t" r="r" b="b"/>
              <a:pathLst>
                <a:path w="2419350" h="1533525">
                  <a:moveTo>
                    <a:pt x="0" y="153416"/>
                  </a:moveTo>
                  <a:lnTo>
                    <a:pt x="7823" y="104932"/>
                  </a:lnTo>
                  <a:lnTo>
                    <a:pt x="29606" y="62819"/>
                  </a:lnTo>
                  <a:lnTo>
                    <a:pt x="62819" y="29606"/>
                  </a:lnTo>
                  <a:lnTo>
                    <a:pt x="104932" y="7823"/>
                  </a:lnTo>
                  <a:lnTo>
                    <a:pt x="153416" y="0"/>
                  </a:lnTo>
                  <a:lnTo>
                    <a:pt x="2265933" y="0"/>
                  </a:lnTo>
                  <a:lnTo>
                    <a:pt x="2314417" y="7823"/>
                  </a:lnTo>
                  <a:lnTo>
                    <a:pt x="2356530" y="29606"/>
                  </a:lnTo>
                  <a:lnTo>
                    <a:pt x="2389743" y="62819"/>
                  </a:lnTo>
                  <a:lnTo>
                    <a:pt x="2411526" y="104932"/>
                  </a:lnTo>
                  <a:lnTo>
                    <a:pt x="2419350" y="153416"/>
                  </a:lnTo>
                  <a:lnTo>
                    <a:pt x="2419350" y="1380108"/>
                  </a:lnTo>
                  <a:lnTo>
                    <a:pt x="2411526" y="1428592"/>
                  </a:lnTo>
                  <a:lnTo>
                    <a:pt x="2389743" y="1470705"/>
                  </a:lnTo>
                  <a:lnTo>
                    <a:pt x="2356530" y="1503918"/>
                  </a:lnTo>
                  <a:lnTo>
                    <a:pt x="2314417" y="1525701"/>
                  </a:lnTo>
                  <a:lnTo>
                    <a:pt x="2265933" y="1533525"/>
                  </a:lnTo>
                  <a:lnTo>
                    <a:pt x="153416" y="1533525"/>
                  </a:lnTo>
                  <a:lnTo>
                    <a:pt x="104932" y="1525701"/>
                  </a:lnTo>
                  <a:lnTo>
                    <a:pt x="62819" y="1503918"/>
                  </a:lnTo>
                  <a:lnTo>
                    <a:pt x="29606" y="1470705"/>
                  </a:lnTo>
                  <a:lnTo>
                    <a:pt x="7823" y="1428592"/>
                  </a:lnTo>
                  <a:lnTo>
                    <a:pt x="0" y="1380108"/>
                  </a:lnTo>
                  <a:lnTo>
                    <a:pt x="0" y="153416"/>
                  </a:lnTo>
                  <a:close/>
                </a:path>
              </a:pathLst>
            </a:custGeom>
            <a:ln w="19050">
              <a:solidFill>
                <a:srgbClr val="E8E8E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9505950" y="3819525"/>
              <a:ext cx="2419350" cy="1533525"/>
            </a:xfrm>
            <a:custGeom>
              <a:avLst/>
              <a:gdLst/>
              <a:ahLst/>
              <a:cxnLst/>
              <a:rect l="l" t="t" r="r" b="b"/>
              <a:pathLst>
                <a:path w="2419350" h="1533525">
                  <a:moveTo>
                    <a:pt x="2265933" y="0"/>
                  </a:moveTo>
                  <a:lnTo>
                    <a:pt x="153416" y="0"/>
                  </a:lnTo>
                  <a:lnTo>
                    <a:pt x="104932" y="7823"/>
                  </a:lnTo>
                  <a:lnTo>
                    <a:pt x="62819" y="29606"/>
                  </a:lnTo>
                  <a:lnTo>
                    <a:pt x="29606" y="62819"/>
                  </a:lnTo>
                  <a:lnTo>
                    <a:pt x="7823" y="104932"/>
                  </a:lnTo>
                  <a:lnTo>
                    <a:pt x="0" y="153416"/>
                  </a:lnTo>
                  <a:lnTo>
                    <a:pt x="0" y="1380108"/>
                  </a:lnTo>
                  <a:lnTo>
                    <a:pt x="7823" y="1428592"/>
                  </a:lnTo>
                  <a:lnTo>
                    <a:pt x="29606" y="1470705"/>
                  </a:lnTo>
                  <a:lnTo>
                    <a:pt x="62819" y="1503918"/>
                  </a:lnTo>
                  <a:lnTo>
                    <a:pt x="104932" y="1525701"/>
                  </a:lnTo>
                  <a:lnTo>
                    <a:pt x="153416" y="1533525"/>
                  </a:lnTo>
                  <a:lnTo>
                    <a:pt x="2265933" y="1533525"/>
                  </a:lnTo>
                  <a:lnTo>
                    <a:pt x="2314417" y="1525701"/>
                  </a:lnTo>
                  <a:lnTo>
                    <a:pt x="2356530" y="1503918"/>
                  </a:lnTo>
                  <a:lnTo>
                    <a:pt x="2389743" y="1470705"/>
                  </a:lnTo>
                  <a:lnTo>
                    <a:pt x="2411526" y="1428592"/>
                  </a:lnTo>
                  <a:lnTo>
                    <a:pt x="2419350" y="1380108"/>
                  </a:lnTo>
                  <a:lnTo>
                    <a:pt x="2419350" y="153416"/>
                  </a:lnTo>
                  <a:lnTo>
                    <a:pt x="2411526" y="104932"/>
                  </a:lnTo>
                  <a:lnTo>
                    <a:pt x="2389743" y="62819"/>
                  </a:lnTo>
                  <a:lnTo>
                    <a:pt x="2356530" y="29606"/>
                  </a:lnTo>
                  <a:lnTo>
                    <a:pt x="2314417" y="7823"/>
                  </a:lnTo>
                  <a:lnTo>
                    <a:pt x="2265933" y="0"/>
                  </a:lnTo>
                  <a:close/>
                </a:path>
              </a:pathLst>
            </a:custGeom>
            <a:solidFill>
              <a:srgbClr val="E8E8E8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9505950" y="3819525"/>
              <a:ext cx="2419350" cy="1533525"/>
            </a:xfrm>
            <a:custGeom>
              <a:avLst/>
              <a:gdLst/>
              <a:ahLst/>
              <a:cxnLst/>
              <a:rect l="l" t="t" r="r" b="b"/>
              <a:pathLst>
                <a:path w="2419350" h="1533525">
                  <a:moveTo>
                    <a:pt x="0" y="153416"/>
                  </a:moveTo>
                  <a:lnTo>
                    <a:pt x="7823" y="104932"/>
                  </a:lnTo>
                  <a:lnTo>
                    <a:pt x="29606" y="62819"/>
                  </a:lnTo>
                  <a:lnTo>
                    <a:pt x="62819" y="29606"/>
                  </a:lnTo>
                  <a:lnTo>
                    <a:pt x="104932" y="7823"/>
                  </a:lnTo>
                  <a:lnTo>
                    <a:pt x="153416" y="0"/>
                  </a:lnTo>
                  <a:lnTo>
                    <a:pt x="2265933" y="0"/>
                  </a:lnTo>
                  <a:lnTo>
                    <a:pt x="2314417" y="7823"/>
                  </a:lnTo>
                  <a:lnTo>
                    <a:pt x="2356530" y="29606"/>
                  </a:lnTo>
                  <a:lnTo>
                    <a:pt x="2389743" y="62819"/>
                  </a:lnTo>
                  <a:lnTo>
                    <a:pt x="2411526" y="104932"/>
                  </a:lnTo>
                  <a:lnTo>
                    <a:pt x="2419350" y="153416"/>
                  </a:lnTo>
                  <a:lnTo>
                    <a:pt x="2419350" y="1380108"/>
                  </a:lnTo>
                  <a:lnTo>
                    <a:pt x="2411526" y="1428592"/>
                  </a:lnTo>
                  <a:lnTo>
                    <a:pt x="2389743" y="1470705"/>
                  </a:lnTo>
                  <a:lnTo>
                    <a:pt x="2356530" y="1503918"/>
                  </a:lnTo>
                  <a:lnTo>
                    <a:pt x="2314417" y="1525701"/>
                  </a:lnTo>
                  <a:lnTo>
                    <a:pt x="2265933" y="1533525"/>
                  </a:lnTo>
                  <a:lnTo>
                    <a:pt x="153416" y="1533525"/>
                  </a:lnTo>
                  <a:lnTo>
                    <a:pt x="104932" y="1525701"/>
                  </a:lnTo>
                  <a:lnTo>
                    <a:pt x="62819" y="1503918"/>
                  </a:lnTo>
                  <a:lnTo>
                    <a:pt x="29606" y="1470705"/>
                  </a:lnTo>
                  <a:lnTo>
                    <a:pt x="7823" y="1428592"/>
                  </a:lnTo>
                  <a:lnTo>
                    <a:pt x="0" y="1380108"/>
                  </a:lnTo>
                  <a:lnTo>
                    <a:pt x="0" y="153416"/>
                  </a:lnTo>
                  <a:close/>
                </a:path>
              </a:pathLst>
            </a:custGeom>
            <a:ln w="19050">
              <a:solidFill>
                <a:srgbClr val="0D284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2" name="object 32"/>
          <p:cNvSpPr txBox="1"/>
          <p:nvPr/>
        </p:nvSpPr>
        <p:spPr>
          <a:xfrm>
            <a:off x="10093959" y="3886454"/>
            <a:ext cx="1264920" cy="1346200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12700" marR="5080" indent="80645" algn="just">
              <a:lnSpc>
                <a:spcPct val="87000"/>
              </a:lnSpc>
              <a:spcBef>
                <a:spcPts val="480"/>
              </a:spcBef>
            </a:pPr>
            <a:r>
              <a:rPr sz="2400" dirty="0">
                <a:latin typeface="Times New Roman"/>
                <a:cs typeface="Times New Roman"/>
              </a:rPr>
              <a:t>Need </a:t>
            </a:r>
            <a:r>
              <a:rPr sz="2400" spc="-25" dirty="0">
                <a:latin typeface="Times New Roman"/>
                <a:cs typeface="Times New Roman"/>
              </a:rPr>
              <a:t>for </a:t>
            </a:r>
            <a:r>
              <a:rPr sz="2400" spc="-10" dirty="0">
                <a:latin typeface="Times New Roman"/>
                <a:cs typeface="Times New Roman"/>
              </a:rPr>
              <a:t>intelligent detection systems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/>
              <a:t>Research</a:t>
            </a:r>
            <a:r>
              <a:rPr spc="-190" dirty="0"/>
              <a:t> </a:t>
            </a:r>
            <a:r>
              <a:rPr spc="-10" dirty="0"/>
              <a:t>Problem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0" y="2000250"/>
            <a:ext cx="11696700" cy="4624705"/>
            <a:chOff x="0" y="2000250"/>
            <a:chExt cx="11696700" cy="4624705"/>
          </a:xfrm>
        </p:grpSpPr>
        <p:sp>
          <p:nvSpPr>
            <p:cNvPr id="4" name="object 4"/>
            <p:cNvSpPr/>
            <p:nvPr/>
          </p:nvSpPr>
          <p:spPr>
            <a:xfrm>
              <a:off x="0" y="2000249"/>
              <a:ext cx="11696700" cy="781050"/>
            </a:xfrm>
            <a:custGeom>
              <a:avLst/>
              <a:gdLst/>
              <a:ahLst/>
              <a:cxnLst/>
              <a:rect l="l" t="t" r="r" b="b"/>
              <a:pathLst>
                <a:path w="11696700" h="781050">
                  <a:moveTo>
                    <a:pt x="11458575" y="0"/>
                  </a:moveTo>
                  <a:lnTo>
                    <a:pt x="0" y="0"/>
                  </a:lnTo>
                  <a:lnTo>
                    <a:pt x="0" y="781050"/>
                  </a:lnTo>
                  <a:lnTo>
                    <a:pt x="11458575" y="781050"/>
                  </a:lnTo>
                  <a:lnTo>
                    <a:pt x="11458575" y="0"/>
                  </a:lnTo>
                  <a:close/>
                </a:path>
                <a:path w="11696700" h="781050">
                  <a:moveTo>
                    <a:pt x="11696700" y="0"/>
                  </a:moveTo>
                  <a:lnTo>
                    <a:pt x="11544300" y="0"/>
                  </a:lnTo>
                  <a:lnTo>
                    <a:pt x="11544300" y="781050"/>
                  </a:lnTo>
                  <a:lnTo>
                    <a:pt x="11696700" y="781050"/>
                  </a:lnTo>
                  <a:lnTo>
                    <a:pt x="11696700" y="0"/>
                  </a:lnTo>
                  <a:close/>
                </a:path>
              </a:pathLst>
            </a:custGeom>
            <a:solidFill>
              <a:srgbClr val="0E9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2171636"/>
              <a:ext cx="11530076" cy="4453001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0" y="2200275"/>
              <a:ext cx="11382375" cy="4152900"/>
            </a:xfrm>
            <a:custGeom>
              <a:avLst/>
              <a:gdLst/>
              <a:ahLst/>
              <a:cxnLst/>
              <a:rect l="l" t="t" r="r" b="b"/>
              <a:pathLst>
                <a:path w="11382375" h="4152900">
                  <a:moveTo>
                    <a:pt x="11382375" y="0"/>
                  </a:moveTo>
                  <a:lnTo>
                    <a:pt x="0" y="0"/>
                  </a:lnTo>
                  <a:lnTo>
                    <a:pt x="0" y="4152900"/>
                  </a:lnTo>
                  <a:lnTo>
                    <a:pt x="11382375" y="4152900"/>
                  </a:lnTo>
                  <a:lnTo>
                    <a:pt x="1138237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848042" y="2263902"/>
            <a:ext cx="4874895" cy="1847214"/>
          </a:xfrm>
          <a:prstGeom prst="rect">
            <a:avLst/>
          </a:prstGeom>
        </p:spPr>
        <p:txBody>
          <a:bodyPr vert="horz" wrap="square" lIns="0" tIns="104139" rIns="0" bIns="0" rtlCol="0">
            <a:spAutoFit/>
          </a:bodyPr>
          <a:lstStyle/>
          <a:p>
            <a:pPr marL="240029" indent="-227329">
              <a:lnSpc>
                <a:spcPct val="100000"/>
              </a:lnSpc>
              <a:spcBef>
                <a:spcPts val="819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Times New Roman"/>
                <a:cs typeface="Times New Roman"/>
              </a:rPr>
              <a:t>High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false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positive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rates</a:t>
            </a:r>
            <a:endParaRPr sz="240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spcBef>
                <a:spcPts val="725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Times New Roman"/>
                <a:cs typeface="Times New Roman"/>
              </a:rPr>
              <a:t>Poor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detection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7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unknown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attacks</a:t>
            </a:r>
            <a:endParaRPr sz="240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spcBef>
                <a:spcPts val="725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Times New Roman"/>
                <a:cs typeface="Times New Roman"/>
              </a:rPr>
              <a:t>Limited</a:t>
            </a:r>
            <a:r>
              <a:rPr sz="2400" spc="-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generalisation</a:t>
            </a:r>
            <a:r>
              <a:rPr sz="2400" spc="-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across</a:t>
            </a:r>
            <a:r>
              <a:rPr sz="2400" spc="-9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datasets</a:t>
            </a:r>
            <a:endParaRPr sz="240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spcBef>
                <a:spcPts val="650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Times New Roman"/>
                <a:cs typeface="Times New Roman"/>
              </a:rPr>
              <a:t>Lack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25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real-</a:t>
            </a:r>
            <a:r>
              <a:rPr sz="2400" dirty="0">
                <a:latin typeface="Times New Roman"/>
                <a:cs typeface="Times New Roman"/>
              </a:rPr>
              <a:t>time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efficiency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917575" y="729868"/>
            <a:ext cx="5145405" cy="51815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pc="-25" dirty="0"/>
              <a:t>Research</a:t>
            </a:r>
            <a:r>
              <a:rPr spc="-185" dirty="0"/>
              <a:t> </a:t>
            </a:r>
            <a:r>
              <a:rPr dirty="0"/>
              <a:t>Aim</a:t>
            </a:r>
            <a:r>
              <a:rPr spc="-25" dirty="0"/>
              <a:t> </a:t>
            </a:r>
            <a:r>
              <a:rPr dirty="0"/>
              <a:t>and</a:t>
            </a:r>
            <a:r>
              <a:rPr spc="-20" dirty="0"/>
              <a:t> </a:t>
            </a:r>
            <a:r>
              <a:rPr spc="-10" dirty="0"/>
              <a:t>Objectives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38200" y="2047875"/>
            <a:ext cx="2524125" cy="1504950"/>
          </a:xfrm>
          <a:prstGeom prst="rect">
            <a:avLst/>
          </a:prstGeom>
          <a:solidFill>
            <a:srgbClr val="155F82"/>
          </a:solidFill>
        </p:spPr>
        <p:txBody>
          <a:bodyPr vert="horz" wrap="square" lIns="0" tIns="276860" rIns="0" bIns="0" rtlCol="0">
            <a:spAutoFit/>
          </a:bodyPr>
          <a:lstStyle/>
          <a:p>
            <a:pPr marL="131445" marR="118110" algn="ctr">
              <a:lnSpc>
                <a:spcPct val="86100"/>
              </a:lnSpc>
              <a:spcBef>
                <a:spcPts val="2180"/>
              </a:spcBef>
            </a:pPr>
            <a:r>
              <a:rPr sz="2400" spc="-50" dirty="0">
                <a:solidFill>
                  <a:srgbClr val="FFFFFF"/>
                </a:solidFill>
                <a:latin typeface="Times New Roman"/>
                <a:cs typeface="Times New Roman"/>
              </a:rPr>
              <a:t>To</a:t>
            </a:r>
            <a:r>
              <a:rPr sz="2400" spc="-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review</a:t>
            </a:r>
            <a:r>
              <a:rPr sz="2400" spc="-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existing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IDS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400" spc="-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FFFFFF"/>
                </a:solidFill>
                <a:latin typeface="Times New Roman"/>
                <a:cs typeface="Times New Roman"/>
              </a:rPr>
              <a:t>ML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techniques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609975" y="2047875"/>
            <a:ext cx="2524125" cy="1504950"/>
          </a:xfrm>
          <a:prstGeom prst="rect">
            <a:avLst/>
          </a:prstGeom>
          <a:solidFill>
            <a:srgbClr val="155F82"/>
          </a:solidFill>
        </p:spPr>
        <p:txBody>
          <a:bodyPr vert="horz" wrap="square" lIns="0" tIns="276860" rIns="0" bIns="0" rtlCol="0">
            <a:spAutoFit/>
          </a:bodyPr>
          <a:lstStyle/>
          <a:p>
            <a:pPr marL="202565" marR="186690" indent="-2540" algn="ctr">
              <a:lnSpc>
                <a:spcPct val="86100"/>
              </a:lnSpc>
              <a:spcBef>
                <a:spcPts val="2180"/>
              </a:spcBef>
            </a:pPr>
            <a:r>
              <a:rPr sz="2400" spc="-40" dirty="0">
                <a:solidFill>
                  <a:srgbClr val="FFFFFF"/>
                </a:solidFill>
                <a:latin typeface="Times New Roman"/>
                <a:cs typeface="Times New Roman"/>
              </a:rPr>
              <a:t>To</a:t>
            </a:r>
            <a:r>
              <a:rPr sz="2400" spc="-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select</a:t>
            </a:r>
            <a:r>
              <a:rPr sz="2400" spc="-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FFFFFF"/>
                </a:solidFill>
                <a:latin typeface="Times New Roman"/>
                <a:cs typeface="Times New Roman"/>
              </a:rPr>
              <a:t>and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preprocess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intrusion</a:t>
            </a:r>
            <a:r>
              <a:rPr sz="2400" spc="-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datasets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381750" y="2047875"/>
            <a:ext cx="2524125" cy="1504950"/>
          </a:xfrm>
          <a:prstGeom prst="rect">
            <a:avLst/>
          </a:prstGeom>
          <a:solidFill>
            <a:srgbClr val="155F82"/>
          </a:solidFill>
        </p:spPr>
        <p:txBody>
          <a:bodyPr vert="horz" wrap="square" lIns="0" tIns="276860" rIns="0" bIns="0" rtlCol="0">
            <a:spAutoFit/>
          </a:bodyPr>
          <a:lstStyle/>
          <a:p>
            <a:pPr marL="498475" marR="469900" indent="-6985" algn="ctr">
              <a:lnSpc>
                <a:spcPct val="86100"/>
              </a:lnSpc>
              <a:spcBef>
                <a:spcPts val="2180"/>
              </a:spcBef>
            </a:pPr>
            <a:r>
              <a:rPr sz="2400" spc="-50" dirty="0">
                <a:solidFill>
                  <a:srgbClr val="FFFFFF"/>
                </a:solidFill>
                <a:latin typeface="Times New Roman"/>
                <a:cs typeface="Times New Roman"/>
              </a:rPr>
              <a:t>To</a:t>
            </a:r>
            <a:r>
              <a:rPr sz="2400" spc="-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develop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multiple</a:t>
            </a:r>
            <a:r>
              <a:rPr sz="2400" spc="-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35" dirty="0">
                <a:solidFill>
                  <a:srgbClr val="FFFFFF"/>
                </a:solidFill>
                <a:latin typeface="Times New Roman"/>
                <a:cs typeface="Times New Roman"/>
              </a:rPr>
              <a:t>ML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models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153525" y="2047875"/>
            <a:ext cx="2524125" cy="1504950"/>
          </a:xfrm>
          <a:prstGeom prst="rect">
            <a:avLst/>
          </a:prstGeom>
          <a:solidFill>
            <a:srgbClr val="155F82"/>
          </a:solidFill>
        </p:spPr>
        <p:txBody>
          <a:bodyPr vert="horz" wrap="square" lIns="0" tIns="254000" rIns="0" bIns="0" rtlCol="0">
            <a:spAutoFit/>
          </a:bodyPr>
          <a:lstStyle/>
          <a:p>
            <a:pPr marL="466725" marR="440690" indent="-8890" algn="ctr">
              <a:lnSpc>
                <a:spcPct val="88100"/>
              </a:lnSpc>
              <a:spcBef>
                <a:spcPts val="2000"/>
              </a:spcBef>
            </a:pPr>
            <a:r>
              <a:rPr sz="2450" dirty="0">
                <a:solidFill>
                  <a:srgbClr val="FFFFFF"/>
                </a:solidFill>
                <a:latin typeface="Times New Roman"/>
                <a:cs typeface="Times New Roman"/>
              </a:rPr>
              <a:t>To</a:t>
            </a:r>
            <a:r>
              <a:rPr sz="2450" spc="-1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50" spc="-10" dirty="0">
                <a:solidFill>
                  <a:srgbClr val="FFFFFF"/>
                </a:solidFill>
                <a:latin typeface="Times New Roman"/>
                <a:cs typeface="Times New Roman"/>
              </a:rPr>
              <a:t>evaluate model performance</a:t>
            </a:r>
            <a:endParaRPr sz="245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228850" y="3810000"/>
            <a:ext cx="2514600" cy="1514475"/>
          </a:xfrm>
          <a:prstGeom prst="rect">
            <a:avLst/>
          </a:prstGeom>
          <a:solidFill>
            <a:srgbClr val="155F82"/>
          </a:solidFill>
        </p:spPr>
        <p:txBody>
          <a:bodyPr vert="horz" wrap="square" lIns="0" tIns="1968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5"/>
              </a:spcBef>
            </a:pPr>
            <a:endParaRPr sz="2450">
              <a:latin typeface="Times New Roman"/>
              <a:cs typeface="Times New Roman"/>
            </a:endParaRPr>
          </a:p>
          <a:p>
            <a:pPr marL="239395">
              <a:lnSpc>
                <a:spcPts val="2785"/>
              </a:lnSpc>
              <a:spcBef>
                <a:spcPts val="5"/>
              </a:spcBef>
            </a:pPr>
            <a:r>
              <a:rPr sz="2450" dirty="0">
                <a:solidFill>
                  <a:srgbClr val="FFFFFF"/>
                </a:solidFill>
                <a:latin typeface="Times New Roman"/>
                <a:cs typeface="Times New Roman"/>
              </a:rPr>
              <a:t>To compare</a:t>
            </a:r>
            <a:r>
              <a:rPr sz="2450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50" spc="-25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endParaRPr sz="2450">
              <a:latin typeface="Times New Roman"/>
              <a:cs typeface="Times New Roman"/>
            </a:endParaRPr>
          </a:p>
          <a:p>
            <a:pPr marL="206375">
              <a:lnSpc>
                <a:spcPts val="2785"/>
              </a:lnSpc>
            </a:pPr>
            <a:r>
              <a:rPr sz="2450" dirty="0">
                <a:solidFill>
                  <a:srgbClr val="FFFFFF"/>
                </a:solidFill>
                <a:latin typeface="Times New Roman"/>
                <a:cs typeface="Times New Roman"/>
              </a:rPr>
              <a:t>optimize</a:t>
            </a:r>
            <a:r>
              <a:rPr sz="2450" spc="1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50" spc="-10" dirty="0">
                <a:solidFill>
                  <a:srgbClr val="FFFFFF"/>
                </a:solidFill>
                <a:latin typeface="Times New Roman"/>
                <a:cs typeface="Times New Roman"/>
              </a:rPr>
              <a:t>models</a:t>
            </a:r>
            <a:endParaRPr sz="245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000625" y="3810000"/>
            <a:ext cx="2514600" cy="1514475"/>
          </a:xfrm>
          <a:prstGeom prst="rect">
            <a:avLst/>
          </a:prstGeom>
          <a:solidFill>
            <a:srgbClr val="155F82"/>
          </a:solidFill>
        </p:spPr>
        <p:txBody>
          <a:bodyPr vert="horz" wrap="square" lIns="0" tIns="92075" rIns="0" bIns="0" rtlCol="0">
            <a:spAutoFit/>
          </a:bodyPr>
          <a:lstStyle/>
          <a:p>
            <a:pPr marL="252095" marR="241300" indent="-635" algn="ctr">
              <a:lnSpc>
                <a:spcPct val="88500"/>
              </a:lnSpc>
              <a:spcBef>
                <a:spcPts val="725"/>
              </a:spcBef>
            </a:pPr>
            <a:r>
              <a:rPr sz="2450" dirty="0">
                <a:solidFill>
                  <a:srgbClr val="FFFFFF"/>
                </a:solidFill>
                <a:latin typeface="Times New Roman"/>
                <a:cs typeface="Times New Roman"/>
              </a:rPr>
              <a:t>To</a:t>
            </a:r>
            <a:r>
              <a:rPr sz="2450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50" dirty="0">
                <a:solidFill>
                  <a:srgbClr val="FFFFFF"/>
                </a:solidFill>
                <a:latin typeface="Times New Roman"/>
                <a:cs typeface="Times New Roman"/>
              </a:rPr>
              <a:t>reduce</a:t>
            </a:r>
            <a:r>
              <a:rPr sz="2450" spc="-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50" spc="-10" dirty="0">
                <a:solidFill>
                  <a:srgbClr val="FFFFFF"/>
                </a:solidFill>
                <a:latin typeface="Times New Roman"/>
                <a:cs typeface="Times New Roman"/>
              </a:rPr>
              <a:t>false </a:t>
            </a:r>
            <a:r>
              <a:rPr sz="2450" dirty="0">
                <a:solidFill>
                  <a:srgbClr val="FFFFFF"/>
                </a:solidFill>
                <a:latin typeface="Times New Roman"/>
                <a:cs typeface="Times New Roman"/>
              </a:rPr>
              <a:t>positives</a:t>
            </a:r>
            <a:r>
              <a:rPr sz="2450" spc="1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50" spc="-25" dirty="0">
                <a:solidFill>
                  <a:srgbClr val="FFFFFF"/>
                </a:solidFill>
                <a:latin typeface="Times New Roman"/>
                <a:cs typeface="Times New Roman"/>
              </a:rPr>
              <a:t>and </a:t>
            </a:r>
            <a:r>
              <a:rPr sz="2450" dirty="0">
                <a:solidFill>
                  <a:srgbClr val="FFFFFF"/>
                </a:solidFill>
                <a:latin typeface="Times New Roman"/>
                <a:cs typeface="Times New Roman"/>
              </a:rPr>
              <a:t>detect</a:t>
            </a:r>
            <a:r>
              <a:rPr sz="2450" spc="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50" spc="-10" dirty="0">
                <a:solidFill>
                  <a:srgbClr val="FFFFFF"/>
                </a:solidFill>
                <a:latin typeface="Times New Roman"/>
                <a:cs typeface="Times New Roman"/>
              </a:rPr>
              <a:t>unknown attacks</a:t>
            </a:r>
            <a:endParaRPr sz="245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772400" y="3810000"/>
            <a:ext cx="2514600" cy="1514475"/>
          </a:xfrm>
          <a:prstGeom prst="rect">
            <a:avLst/>
          </a:prstGeom>
          <a:solidFill>
            <a:srgbClr val="155F82"/>
          </a:solidFill>
        </p:spPr>
        <p:txBody>
          <a:bodyPr vert="horz" wrap="square" lIns="0" tIns="889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70"/>
              </a:spcBef>
            </a:pPr>
            <a:endParaRPr sz="2450">
              <a:latin typeface="Times New Roman"/>
              <a:cs typeface="Times New Roman"/>
            </a:endParaRPr>
          </a:p>
          <a:p>
            <a:pPr marL="339725">
              <a:lnSpc>
                <a:spcPts val="2785"/>
              </a:lnSpc>
            </a:pPr>
            <a:r>
              <a:rPr sz="2450" dirty="0">
                <a:solidFill>
                  <a:srgbClr val="FFFFFF"/>
                </a:solidFill>
                <a:latin typeface="Times New Roman"/>
                <a:cs typeface="Times New Roman"/>
              </a:rPr>
              <a:t>To assess</a:t>
            </a:r>
            <a:r>
              <a:rPr sz="2450" spc="-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50" spc="-20" dirty="0">
                <a:solidFill>
                  <a:srgbClr val="FFFFFF"/>
                </a:solidFill>
                <a:latin typeface="Times New Roman"/>
                <a:cs typeface="Times New Roman"/>
              </a:rPr>
              <a:t>real-</a:t>
            </a:r>
            <a:endParaRPr sz="2450">
              <a:latin typeface="Times New Roman"/>
              <a:cs typeface="Times New Roman"/>
            </a:endParaRPr>
          </a:p>
          <a:p>
            <a:pPr marL="306705">
              <a:lnSpc>
                <a:spcPts val="2785"/>
              </a:lnSpc>
            </a:pPr>
            <a:r>
              <a:rPr sz="2450" dirty="0">
                <a:solidFill>
                  <a:srgbClr val="FFFFFF"/>
                </a:solidFill>
                <a:latin typeface="Times New Roman"/>
                <a:cs typeface="Times New Roman"/>
              </a:rPr>
              <a:t>time</a:t>
            </a:r>
            <a:r>
              <a:rPr sz="2450" spc="1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50" spc="-10" dirty="0">
                <a:solidFill>
                  <a:srgbClr val="FFFFFF"/>
                </a:solidFill>
                <a:latin typeface="Times New Roman"/>
                <a:cs typeface="Times New Roman"/>
              </a:rPr>
              <a:t>feasibility</a:t>
            </a:r>
            <a:endParaRPr sz="245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755015" y="205041"/>
            <a:ext cx="3201670" cy="5175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/>
              <a:t>Literature</a:t>
            </a:r>
            <a:r>
              <a:rPr spc="-110" dirty="0"/>
              <a:t> </a:t>
            </a:r>
            <a:r>
              <a:rPr spc="-10" dirty="0"/>
              <a:t>Review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672299" y="969899"/>
          <a:ext cx="10998200" cy="55232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295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0797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30885">
                <a:tc>
                  <a:txBody>
                    <a:bodyPr/>
                    <a:lstStyle/>
                    <a:p>
                      <a:pPr marL="608965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2400" b="1" spc="-10" dirty="0">
                          <a:latin typeface="Times New Roman"/>
                          <a:cs typeface="Times New Roman"/>
                        </a:rPr>
                        <a:t>Author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38100" marB="0">
                    <a:lnL w="12700">
                      <a:solidFill>
                        <a:srgbClr val="155F82"/>
                      </a:solidFill>
                      <a:prstDash val="solid"/>
                    </a:lnL>
                    <a:lnR w="12700">
                      <a:solidFill>
                        <a:srgbClr val="155F82"/>
                      </a:solidFill>
                      <a:prstDash val="solid"/>
                    </a:lnR>
                    <a:lnT w="12700">
                      <a:solidFill>
                        <a:srgbClr val="155F82"/>
                      </a:solidFill>
                      <a:prstDash val="solid"/>
                    </a:lnT>
                    <a:lnB w="28575">
                      <a:solidFill>
                        <a:srgbClr val="155F82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0" algn="ctr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2400" b="1" dirty="0">
                          <a:latin typeface="Times New Roman"/>
                          <a:cs typeface="Times New Roman"/>
                        </a:rPr>
                        <a:t>Key</a:t>
                      </a:r>
                      <a:r>
                        <a:rPr sz="2400" b="1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dirty="0">
                          <a:latin typeface="Times New Roman"/>
                          <a:cs typeface="Times New Roman"/>
                        </a:rPr>
                        <a:t>Studies</a:t>
                      </a:r>
                      <a:r>
                        <a:rPr sz="2400" b="1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dirty="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2400" b="1" spc="-9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-10" dirty="0">
                          <a:latin typeface="Times New Roman"/>
                          <a:cs typeface="Times New Roman"/>
                        </a:rPr>
                        <a:t>Limitations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38100" marB="0">
                    <a:lnL w="12700">
                      <a:solidFill>
                        <a:srgbClr val="155F82"/>
                      </a:solidFill>
                      <a:prstDash val="solid"/>
                    </a:lnL>
                    <a:lnR w="12700">
                      <a:solidFill>
                        <a:srgbClr val="155F82"/>
                      </a:solidFill>
                      <a:prstDash val="solid"/>
                    </a:lnR>
                    <a:lnT w="12700">
                      <a:solidFill>
                        <a:srgbClr val="155F82"/>
                      </a:solidFill>
                      <a:prstDash val="solid"/>
                    </a:lnT>
                    <a:lnB w="28575">
                      <a:solidFill>
                        <a:srgbClr val="155F82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42644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05"/>
                        </a:spcBef>
                      </a:pPr>
                      <a:r>
                        <a:rPr sz="2400" dirty="0">
                          <a:latin typeface="Times New Roman"/>
                          <a:cs typeface="Times New Roman"/>
                        </a:rPr>
                        <a:t>[1]</a:t>
                      </a:r>
                      <a:r>
                        <a:rPr sz="2400" spc="-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Liu</a:t>
                      </a:r>
                      <a:r>
                        <a:rPr sz="2400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et</a:t>
                      </a:r>
                      <a:r>
                        <a:rPr sz="2400" spc="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al.,</a:t>
                      </a:r>
                      <a:r>
                        <a:rPr sz="2400" spc="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20" dirty="0">
                          <a:latin typeface="Times New Roman"/>
                          <a:cs typeface="Times New Roman"/>
                        </a:rPr>
                        <a:t>2019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38735" marB="0">
                    <a:lnL w="12700">
                      <a:solidFill>
                        <a:srgbClr val="155F82"/>
                      </a:solidFill>
                      <a:prstDash val="solid"/>
                    </a:lnL>
                    <a:lnR w="12700">
                      <a:solidFill>
                        <a:srgbClr val="155F82"/>
                      </a:solidFill>
                      <a:prstDash val="solid"/>
                    </a:lnR>
                    <a:lnT w="28575">
                      <a:solidFill>
                        <a:srgbClr val="155F82"/>
                      </a:solidFill>
                      <a:prstDash val="solid"/>
                    </a:lnT>
                    <a:lnB w="12700">
                      <a:solidFill>
                        <a:srgbClr val="155F82"/>
                      </a:solidFill>
                      <a:prstDash val="solid"/>
                    </a:lnB>
                    <a:solidFill>
                      <a:srgbClr val="155F82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93980" marR="868680">
                        <a:lnSpc>
                          <a:spcPts val="2850"/>
                        </a:lnSpc>
                        <a:spcBef>
                          <a:spcPts val="425"/>
                        </a:spcBef>
                      </a:pPr>
                      <a:r>
                        <a:rPr sz="2400" dirty="0">
                          <a:latin typeface="Times New Roman"/>
                          <a:cs typeface="Times New Roman"/>
                        </a:rPr>
                        <a:t>ML</a:t>
                      </a:r>
                      <a:r>
                        <a:rPr sz="2400" spc="-1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&amp;</a:t>
                      </a:r>
                      <a:r>
                        <a:rPr sz="24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DL</a:t>
                      </a:r>
                      <a:r>
                        <a:rPr sz="2400" spc="-1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improve</a:t>
                      </a:r>
                      <a:r>
                        <a:rPr sz="2400" spc="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IDS</a:t>
                      </a:r>
                      <a:r>
                        <a:rPr sz="2400" spc="-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accuracy</a:t>
                      </a:r>
                      <a:r>
                        <a:rPr sz="24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24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0" dirty="0">
                          <a:latin typeface="Times New Roman"/>
                          <a:cs typeface="Times New Roman"/>
                        </a:rPr>
                        <a:t>adaptability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Limitation:</a:t>
                      </a:r>
                      <a:r>
                        <a:rPr sz="2400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High</a:t>
                      </a:r>
                      <a:r>
                        <a:rPr sz="2400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computational</a:t>
                      </a:r>
                      <a:r>
                        <a:rPr sz="2400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cost,</a:t>
                      </a:r>
                      <a:r>
                        <a:rPr sz="2400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limited</a:t>
                      </a:r>
                      <a:r>
                        <a:rPr sz="2400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real-time</a:t>
                      </a:r>
                      <a:r>
                        <a:rPr sz="2400" spc="-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25" dirty="0">
                          <a:latin typeface="Times New Roman"/>
                          <a:cs typeface="Times New Roman"/>
                        </a:rPr>
                        <a:t>use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53975" marB="0">
                    <a:lnL w="12700">
                      <a:solidFill>
                        <a:srgbClr val="155F82"/>
                      </a:solidFill>
                      <a:prstDash val="solid"/>
                    </a:lnL>
                    <a:lnR w="12700">
                      <a:solidFill>
                        <a:srgbClr val="155F82"/>
                      </a:solidFill>
                      <a:prstDash val="solid"/>
                    </a:lnR>
                    <a:lnT w="28575">
                      <a:solidFill>
                        <a:srgbClr val="155F82"/>
                      </a:solidFill>
                      <a:prstDash val="solid"/>
                    </a:lnT>
                    <a:lnB w="12700">
                      <a:solidFill>
                        <a:srgbClr val="155F82"/>
                      </a:solidFill>
                      <a:prstDash val="solid"/>
                    </a:lnB>
                    <a:solidFill>
                      <a:srgbClr val="155F82">
                        <a:alpha val="19999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61694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2400" dirty="0">
                          <a:latin typeface="Times New Roman"/>
                          <a:cs typeface="Times New Roman"/>
                        </a:rPr>
                        <a:t>[2]</a:t>
                      </a:r>
                      <a:r>
                        <a:rPr sz="24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Pinto et</a:t>
                      </a:r>
                      <a:r>
                        <a:rPr sz="2400" spc="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al., </a:t>
                      </a:r>
                      <a:r>
                        <a:rPr sz="2400" spc="-20" dirty="0">
                          <a:latin typeface="Times New Roman"/>
                          <a:cs typeface="Times New Roman"/>
                        </a:rPr>
                        <a:t>2023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155F82"/>
                      </a:solidFill>
                      <a:prstDash val="solid"/>
                    </a:lnL>
                    <a:lnR w="12700">
                      <a:solidFill>
                        <a:srgbClr val="155F82"/>
                      </a:solidFill>
                      <a:prstDash val="solid"/>
                    </a:lnR>
                    <a:lnT w="12700">
                      <a:solidFill>
                        <a:srgbClr val="155F82"/>
                      </a:solidFill>
                      <a:prstDash val="solid"/>
                    </a:lnT>
                    <a:lnB w="12700">
                      <a:solidFill>
                        <a:srgbClr val="155F82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3980" marR="2158365">
                        <a:lnSpc>
                          <a:spcPts val="2850"/>
                        </a:lnSpc>
                        <a:spcBef>
                          <a:spcPts val="434"/>
                        </a:spcBef>
                      </a:pPr>
                      <a:r>
                        <a:rPr sz="2400" spc="-10" dirty="0">
                          <a:latin typeface="Times New Roman"/>
                          <a:cs typeface="Times New Roman"/>
                        </a:rPr>
                        <a:t>ML-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based</a:t>
                      </a:r>
                      <a:r>
                        <a:rPr sz="2400" spc="-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IDS</a:t>
                      </a:r>
                      <a:r>
                        <a:rPr sz="2400" spc="-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outperforms</a:t>
                      </a:r>
                      <a:r>
                        <a:rPr sz="24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traditional</a:t>
                      </a:r>
                      <a:r>
                        <a:rPr sz="2400" spc="-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0" dirty="0">
                          <a:latin typeface="Times New Roman"/>
                          <a:cs typeface="Times New Roman"/>
                        </a:rPr>
                        <a:t>methods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Limitation:</a:t>
                      </a:r>
                      <a:r>
                        <a:rPr sz="2400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High</a:t>
                      </a:r>
                      <a:r>
                        <a:rPr sz="24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false</a:t>
                      </a:r>
                      <a:r>
                        <a:rPr sz="2400" spc="-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positive</a:t>
                      </a:r>
                      <a:r>
                        <a:rPr sz="24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rates</a:t>
                      </a:r>
                      <a:r>
                        <a:rPr sz="2400" spc="-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0" dirty="0">
                          <a:latin typeface="Times New Roman"/>
                          <a:cs typeface="Times New Roman"/>
                        </a:rPr>
                        <a:t>remain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155F82"/>
                      </a:solidFill>
                      <a:prstDash val="solid"/>
                    </a:lnL>
                    <a:lnR w="12700">
                      <a:solidFill>
                        <a:srgbClr val="155F82"/>
                      </a:solidFill>
                      <a:prstDash val="solid"/>
                    </a:lnR>
                    <a:lnT w="12700">
                      <a:solidFill>
                        <a:srgbClr val="155F82"/>
                      </a:solidFill>
                      <a:prstDash val="solid"/>
                    </a:lnT>
                    <a:lnB w="12700">
                      <a:solidFill>
                        <a:srgbClr val="155F82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9250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2400" dirty="0">
                          <a:latin typeface="Times New Roman"/>
                          <a:cs typeface="Times New Roman"/>
                        </a:rPr>
                        <a:t>[3]</a:t>
                      </a:r>
                      <a:r>
                        <a:rPr sz="24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Berhili,</a:t>
                      </a:r>
                      <a:r>
                        <a:rPr sz="2400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20" dirty="0">
                          <a:latin typeface="Times New Roman"/>
                          <a:cs typeface="Times New Roman"/>
                        </a:rPr>
                        <a:t>2024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155F82"/>
                      </a:solidFill>
                      <a:prstDash val="solid"/>
                    </a:lnL>
                    <a:lnR w="12700">
                      <a:solidFill>
                        <a:srgbClr val="155F82"/>
                      </a:solidFill>
                      <a:prstDash val="solid"/>
                    </a:lnR>
                    <a:lnT w="12700">
                      <a:solidFill>
                        <a:srgbClr val="155F82"/>
                      </a:solidFill>
                      <a:prstDash val="solid"/>
                    </a:lnT>
                    <a:lnB w="12700">
                      <a:solidFill>
                        <a:srgbClr val="155F82"/>
                      </a:solidFill>
                      <a:prstDash val="solid"/>
                    </a:lnB>
                    <a:solidFill>
                      <a:srgbClr val="155F82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93980">
                        <a:lnSpc>
                          <a:spcPts val="2870"/>
                        </a:lnSpc>
                        <a:spcBef>
                          <a:spcPts val="320"/>
                        </a:spcBef>
                      </a:pPr>
                      <a:r>
                        <a:rPr sz="2400" dirty="0">
                          <a:latin typeface="Times New Roman"/>
                          <a:cs typeface="Times New Roman"/>
                        </a:rPr>
                        <a:t>ML</a:t>
                      </a:r>
                      <a:r>
                        <a:rPr sz="2400" spc="-1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models</a:t>
                      </a:r>
                      <a:r>
                        <a:rPr sz="2400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effective</a:t>
                      </a:r>
                      <a:r>
                        <a:rPr sz="2400" spc="-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for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modern</a:t>
                      </a:r>
                      <a:r>
                        <a:rPr sz="2400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intrusion</a:t>
                      </a:r>
                      <a:r>
                        <a:rPr sz="24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0" dirty="0">
                          <a:latin typeface="Times New Roman"/>
                          <a:cs typeface="Times New Roman"/>
                        </a:rPr>
                        <a:t>detection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 marL="93980">
                        <a:lnSpc>
                          <a:spcPts val="2870"/>
                        </a:lnSpc>
                      </a:pPr>
                      <a:r>
                        <a:rPr sz="2400" dirty="0">
                          <a:latin typeface="Times New Roman"/>
                          <a:cs typeface="Times New Roman"/>
                        </a:rPr>
                        <a:t>Limitation:</a:t>
                      </a:r>
                      <a:r>
                        <a:rPr sz="2400" spc="-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Performance</a:t>
                      </a:r>
                      <a:r>
                        <a:rPr sz="2400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depends</a:t>
                      </a:r>
                      <a:r>
                        <a:rPr sz="24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heavily</a:t>
                      </a:r>
                      <a:r>
                        <a:rPr sz="24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on</a:t>
                      </a:r>
                      <a:r>
                        <a:rPr sz="24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dataset</a:t>
                      </a:r>
                      <a:r>
                        <a:rPr sz="2400" spc="-10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0" dirty="0">
                          <a:latin typeface="Times New Roman"/>
                          <a:cs typeface="Times New Roman"/>
                        </a:rPr>
                        <a:t>quality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155F82"/>
                      </a:solidFill>
                      <a:prstDash val="solid"/>
                    </a:lnL>
                    <a:lnR w="12700">
                      <a:solidFill>
                        <a:srgbClr val="155F82"/>
                      </a:solidFill>
                      <a:prstDash val="solid"/>
                    </a:lnR>
                    <a:lnT w="12700">
                      <a:solidFill>
                        <a:srgbClr val="155F82"/>
                      </a:solidFill>
                      <a:prstDash val="solid"/>
                    </a:lnT>
                    <a:lnB w="12700">
                      <a:solidFill>
                        <a:srgbClr val="155F82"/>
                      </a:solidFill>
                      <a:prstDash val="solid"/>
                    </a:lnB>
                    <a:solidFill>
                      <a:srgbClr val="155F82">
                        <a:alpha val="19999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47750">
                <a:tc>
                  <a:txBody>
                    <a:bodyPr/>
                    <a:lstStyle/>
                    <a:p>
                      <a:pPr marL="91440">
                        <a:lnSpc>
                          <a:spcPts val="2865"/>
                        </a:lnSpc>
                        <a:spcBef>
                          <a:spcPts val="335"/>
                        </a:spcBef>
                      </a:pPr>
                      <a:r>
                        <a:rPr sz="2400" dirty="0">
                          <a:latin typeface="Times New Roman"/>
                          <a:cs typeface="Times New Roman"/>
                        </a:rPr>
                        <a:t>[4]</a:t>
                      </a:r>
                      <a:r>
                        <a:rPr sz="2400" spc="-1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Ajalkar</a:t>
                      </a:r>
                      <a:r>
                        <a:rPr sz="2400" spc="-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et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20" dirty="0">
                          <a:latin typeface="Times New Roman"/>
                          <a:cs typeface="Times New Roman"/>
                        </a:rPr>
                        <a:t>al.,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 marL="91440">
                        <a:lnSpc>
                          <a:spcPts val="2865"/>
                        </a:lnSpc>
                      </a:pPr>
                      <a:r>
                        <a:rPr sz="2400" spc="-20" dirty="0">
                          <a:latin typeface="Times New Roman"/>
                          <a:cs typeface="Times New Roman"/>
                        </a:rPr>
                        <a:t>2025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42545" marB="0">
                    <a:lnL w="12700">
                      <a:solidFill>
                        <a:srgbClr val="155F82"/>
                      </a:solidFill>
                      <a:prstDash val="solid"/>
                    </a:lnL>
                    <a:lnR w="12700">
                      <a:solidFill>
                        <a:srgbClr val="155F82"/>
                      </a:solidFill>
                      <a:prstDash val="solid"/>
                    </a:lnR>
                    <a:lnT w="12700">
                      <a:solidFill>
                        <a:srgbClr val="155F82"/>
                      </a:solidFill>
                      <a:prstDash val="solid"/>
                    </a:lnT>
                    <a:lnB w="12700">
                      <a:solidFill>
                        <a:srgbClr val="155F82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3980">
                        <a:lnSpc>
                          <a:spcPts val="2865"/>
                        </a:lnSpc>
                        <a:spcBef>
                          <a:spcPts val="335"/>
                        </a:spcBef>
                      </a:pPr>
                      <a:r>
                        <a:rPr sz="2400" dirty="0">
                          <a:latin typeface="Times New Roman"/>
                          <a:cs typeface="Times New Roman"/>
                        </a:rPr>
                        <a:t>ML</a:t>
                      </a:r>
                      <a:r>
                        <a:rPr sz="2400" spc="-1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models</a:t>
                      </a:r>
                      <a:r>
                        <a:rPr sz="2400" spc="-6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achieve</a:t>
                      </a:r>
                      <a:r>
                        <a:rPr sz="2400" spc="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high</a:t>
                      </a:r>
                      <a:r>
                        <a:rPr sz="2400" spc="-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detection</a:t>
                      </a:r>
                      <a:r>
                        <a:rPr sz="24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0" dirty="0">
                          <a:latin typeface="Times New Roman"/>
                          <a:cs typeface="Times New Roman"/>
                        </a:rPr>
                        <a:t>accuracy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 marL="93980">
                        <a:lnSpc>
                          <a:spcPts val="2865"/>
                        </a:lnSpc>
                      </a:pPr>
                      <a:r>
                        <a:rPr sz="2400" dirty="0">
                          <a:latin typeface="Times New Roman"/>
                          <a:cs typeface="Times New Roman"/>
                        </a:rPr>
                        <a:t>Limitation:</a:t>
                      </a:r>
                      <a:r>
                        <a:rPr sz="2400" spc="-1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25" dirty="0">
                          <a:latin typeface="Times New Roman"/>
                          <a:cs typeface="Times New Roman"/>
                        </a:rPr>
                        <a:t>Weak</a:t>
                      </a:r>
                      <a:r>
                        <a:rPr sz="24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detection</a:t>
                      </a:r>
                      <a:r>
                        <a:rPr sz="24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of</a:t>
                      </a:r>
                      <a:r>
                        <a:rPr sz="24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unknown</a:t>
                      </a:r>
                      <a:r>
                        <a:rPr sz="2400" spc="-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0" dirty="0">
                          <a:latin typeface="Times New Roman"/>
                          <a:cs typeface="Times New Roman"/>
                        </a:rPr>
                        <a:t>(zero-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day)</a:t>
                      </a:r>
                      <a:r>
                        <a:rPr sz="24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0" dirty="0">
                          <a:latin typeface="Times New Roman"/>
                          <a:cs typeface="Times New Roman"/>
                        </a:rPr>
                        <a:t>attacks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42545" marB="0">
                    <a:lnL w="12700">
                      <a:solidFill>
                        <a:srgbClr val="155F82"/>
                      </a:solidFill>
                      <a:prstDash val="solid"/>
                    </a:lnL>
                    <a:lnR w="12700">
                      <a:solidFill>
                        <a:srgbClr val="155F82"/>
                      </a:solidFill>
                      <a:prstDash val="solid"/>
                    </a:lnR>
                    <a:lnT w="12700">
                      <a:solidFill>
                        <a:srgbClr val="155F82"/>
                      </a:solidFill>
                      <a:prstDash val="solid"/>
                    </a:lnT>
                    <a:lnB w="12700">
                      <a:solidFill>
                        <a:srgbClr val="155F82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04775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2400" dirty="0">
                          <a:latin typeface="Times New Roman"/>
                          <a:cs typeface="Times New Roman"/>
                        </a:rPr>
                        <a:t>[5]</a:t>
                      </a:r>
                      <a:r>
                        <a:rPr sz="2400" spc="-1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50" dirty="0">
                          <a:latin typeface="Times New Roman"/>
                          <a:cs typeface="Times New Roman"/>
                        </a:rPr>
                        <a:t>Yang</a:t>
                      </a:r>
                      <a:r>
                        <a:rPr sz="24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et</a:t>
                      </a:r>
                      <a:r>
                        <a:rPr sz="24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al.,</a:t>
                      </a:r>
                      <a:r>
                        <a:rPr sz="24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20" dirty="0">
                          <a:latin typeface="Times New Roman"/>
                          <a:cs typeface="Times New Roman"/>
                        </a:rPr>
                        <a:t>2022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43815" marB="0">
                    <a:lnL w="12700">
                      <a:solidFill>
                        <a:srgbClr val="155F82"/>
                      </a:solidFill>
                      <a:prstDash val="solid"/>
                    </a:lnL>
                    <a:lnR w="12700">
                      <a:solidFill>
                        <a:srgbClr val="155F82"/>
                      </a:solidFill>
                      <a:prstDash val="solid"/>
                    </a:lnR>
                    <a:lnT w="12700">
                      <a:solidFill>
                        <a:srgbClr val="155F82"/>
                      </a:solidFill>
                      <a:prstDash val="solid"/>
                    </a:lnT>
                    <a:lnB w="12700">
                      <a:solidFill>
                        <a:srgbClr val="155F82"/>
                      </a:solidFill>
                      <a:prstDash val="solid"/>
                    </a:lnB>
                    <a:solidFill>
                      <a:srgbClr val="155F82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93980">
                        <a:lnSpc>
                          <a:spcPts val="2830"/>
                        </a:lnSpc>
                        <a:spcBef>
                          <a:spcPts val="345"/>
                        </a:spcBef>
                      </a:pPr>
                      <a:r>
                        <a:rPr sz="2400" dirty="0">
                          <a:latin typeface="Times New Roman"/>
                          <a:cs typeface="Times New Roman"/>
                        </a:rPr>
                        <a:t>Provides</a:t>
                      </a:r>
                      <a:r>
                        <a:rPr sz="2400" spc="-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ML</a:t>
                      </a:r>
                      <a:r>
                        <a:rPr sz="2400" spc="-1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framework</a:t>
                      </a:r>
                      <a:r>
                        <a:rPr sz="2400" spc="-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for</a:t>
                      </a:r>
                      <a:r>
                        <a:rPr sz="2400" spc="-6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IDS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0" dirty="0">
                          <a:latin typeface="Times New Roman"/>
                          <a:cs typeface="Times New Roman"/>
                        </a:rPr>
                        <a:t>implementation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 marL="93980">
                        <a:lnSpc>
                          <a:spcPts val="2830"/>
                        </a:lnSpc>
                      </a:pPr>
                      <a:r>
                        <a:rPr sz="2400" dirty="0">
                          <a:latin typeface="Times New Roman"/>
                          <a:cs typeface="Times New Roman"/>
                        </a:rPr>
                        <a:t>Limitation:</a:t>
                      </a:r>
                      <a:r>
                        <a:rPr sz="2400" spc="-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Limited</a:t>
                      </a:r>
                      <a:r>
                        <a:rPr sz="24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evaluation</a:t>
                      </a:r>
                      <a:r>
                        <a:rPr sz="24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in</a:t>
                      </a:r>
                      <a:r>
                        <a:rPr sz="24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real-world</a:t>
                      </a:r>
                      <a:r>
                        <a:rPr sz="24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0" dirty="0">
                          <a:latin typeface="Times New Roman"/>
                          <a:cs typeface="Times New Roman"/>
                        </a:rPr>
                        <a:t>environments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43815" marB="0">
                    <a:lnL w="12700">
                      <a:solidFill>
                        <a:srgbClr val="155F82"/>
                      </a:solidFill>
                      <a:prstDash val="solid"/>
                    </a:lnL>
                    <a:lnR w="12700">
                      <a:solidFill>
                        <a:srgbClr val="155F82"/>
                      </a:solidFill>
                      <a:prstDash val="solid"/>
                    </a:lnR>
                    <a:lnT w="12700">
                      <a:solidFill>
                        <a:srgbClr val="155F82"/>
                      </a:solidFill>
                      <a:prstDash val="solid"/>
                    </a:lnT>
                    <a:lnB w="12700">
                      <a:solidFill>
                        <a:srgbClr val="155F82"/>
                      </a:solidFill>
                      <a:prstDash val="solid"/>
                    </a:lnB>
                    <a:solidFill>
                      <a:srgbClr val="155F82">
                        <a:alpha val="19999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1219200"/>
            <a:ext cx="200025" cy="666750"/>
          </a:xfrm>
          <a:custGeom>
            <a:avLst/>
            <a:gdLst/>
            <a:ahLst/>
            <a:cxnLst/>
            <a:rect l="l" t="t" r="r" b="b"/>
            <a:pathLst>
              <a:path w="200025" h="666750">
                <a:moveTo>
                  <a:pt x="200025" y="0"/>
                </a:moveTo>
                <a:lnTo>
                  <a:pt x="0" y="0"/>
                </a:lnTo>
                <a:lnTo>
                  <a:pt x="0" y="666750"/>
                </a:lnTo>
                <a:lnTo>
                  <a:pt x="200025" y="666750"/>
                </a:lnTo>
                <a:lnTo>
                  <a:pt x="200025" y="0"/>
                </a:lnTo>
                <a:close/>
              </a:path>
            </a:pathLst>
          </a:custGeom>
          <a:solidFill>
            <a:srgbClr val="0E9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266700" y="1219200"/>
            <a:ext cx="200025" cy="666750"/>
          </a:xfrm>
          <a:custGeom>
            <a:avLst/>
            <a:gdLst/>
            <a:ahLst/>
            <a:cxnLst/>
            <a:rect l="l" t="t" r="r" b="b"/>
            <a:pathLst>
              <a:path w="200025" h="666750">
                <a:moveTo>
                  <a:pt x="200025" y="0"/>
                </a:moveTo>
                <a:lnTo>
                  <a:pt x="0" y="0"/>
                </a:lnTo>
                <a:lnTo>
                  <a:pt x="0" y="666750"/>
                </a:lnTo>
                <a:lnTo>
                  <a:pt x="200025" y="666750"/>
                </a:lnTo>
                <a:lnTo>
                  <a:pt x="200025" y="0"/>
                </a:lnTo>
                <a:close/>
              </a:path>
            </a:pathLst>
          </a:custGeom>
          <a:solidFill>
            <a:srgbClr val="0E9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" name="object 4"/>
          <p:cNvGrpSpPr/>
          <p:nvPr/>
        </p:nvGrpSpPr>
        <p:grpSpPr>
          <a:xfrm>
            <a:off x="485775" y="580898"/>
            <a:ext cx="11206480" cy="2195830"/>
            <a:chOff x="485775" y="580898"/>
            <a:chExt cx="11206480" cy="2195830"/>
          </a:xfrm>
        </p:grpSpPr>
        <p:sp>
          <p:nvSpPr>
            <p:cNvPr id="5" name="object 5"/>
            <p:cNvSpPr/>
            <p:nvPr/>
          </p:nvSpPr>
          <p:spPr>
            <a:xfrm>
              <a:off x="533400" y="1219200"/>
              <a:ext cx="104775" cy="666750"/>
            </a:xfrm>
            <a:custGeom>
              <a:avLst/>
              <a:gdLst/>
              <a:ahLst/>
              <a:cxnLst/>
              <a:rect l="l" t="t" r="r" b="b"/>
              <a:pathLst>
                <a:path w="104775" h="666750">
                  <a:moveTo>
                    <a:pt x="0" y="666750"/>
                  </a:moveTo>
                  <a:lnTo>
                    <a:pt x="104775" y="666750"/>
                  </a:lnTo>
                  <a:lnTo>
                    <a:pt x="104775" y="0"/>
                  </a:lnTo>
                  <a:lnTo>
                    <a:pt x="0" y="0"/>
                  </a:lnTo>
                  <a:lnTo>
                    <a:pt x="0" y="666750"/>
                  </a:lnTo>
                  <a:close/>
                </a:path>
              </a:pathLst>
            </a:custGeom>
            <a:solidFill>
              <a:srgbClr val="0E9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85775" y="580898"/>
              <a:ext cx="11206226" cy="2195576"/>
            </a:xfrm>
            <a:prstGeom prst="rect">
              <a:avLst/>
            </a:prstGeom>
          </p:spPr>
        </p:pic>
      </p:grpSp>
      <p:sp>
        <p:nvSpPr>
          <p:cNvPr id="7" name="object 7" descr="$PPTXTitle"/>
          <p:cNvSpPr txBox="1">
            <a:spLocks noGrp="1"/>
          </p:cNvSpPr>
          <p:nvPr>
            <p:ph type="title"/>
          </p:nvPr>
        </p:nvSpPr>
        <p:spPr>
          <a:xfrm>
            <a:off x="638175" y="609600"/>
            <a:ext cx="10906125" cy="189547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2292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805"/>
              </a:spcBef>
            </a:pPr>
            <a:endParaRPr/>
          </a:p>
          <a:p>
            <a:pPr marL="497840">
              <a:lnSpc>
                <a:spcPct val="100000"/>
              </a:lnSpc>
            </a:pPr>
            <a:r>
              <a:rPr dirty="0"/>
              <a:t>Literature</a:t>
            </a:r>
            <a:r>
              <a:rPr spc="-114" dirty="0"/>
              <a:t> </a:t>
            </a:r>
            <a:r>
              <a:rPr dirty="0"/>
              <a:t>Review</a:t>
            </a:r>
            <a:r>
              <a:rPr spc="-180" dirty="0"/>
              <a:t> </a:t>
            </a:r>
            <a:r>
              <a:rPr spc="-10" dirty="0"/>
              <a:t>(cont.)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4394" y="2961703"/>
            <a:ext cx="5239385" cy="2314575"/>
          </a:xfrm>
          <a:prstGeom prst="rect">
            <a:avLst/>
          </a:prstGeom>
        </p:spPr>
        <p:txBody>
          <a:bodyPr vert="horz" wrap="square" lIns="0" tIns="1047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25"/>
              </a:spcBef>
            </a:pPr>
            <a:r>
              <a:rPr sz="2400" b="1" dirty="0">
                <a:latin typeface="Times New Roman"/>
                <a:cs typeface="Times New Roman"/>
              </a:rPr>
              <a:t>Research</a:t>
            </a:r>
            <a:r>
              <a:rPr sz="2400" b="1" spc="-65" dirty="0">
                <a:latin typeface="Times New Roman"/>
                <a:cs typeface="Times New Roman"/>
              </a:rPr>
              <a:t> </a:t>
            </a:r>
            <a:r>
              <a:rPr sz="2400" b="1" spc="-20" dirty="0">
                <a:latin typeface="Times New Roman"/>
                <a:cs typeface="Times New Roman"/>
              </a:rPr>
              <a:t>gap:</a:t>
            </a:r>
            <a:endParaRPr sz="2400">
              <a:latin typeface="Times New Roman"/>
              <a:cs typeface="Times New Roman"/>
            </a:endParaRPr>
          </a:p>
          <a:p>
            <a:pPr marL="255270" indent="-244475">
              <a:lnSpc>
                <a:spcPct val="100000"/>
              </a:lnSpc>
              <a:spcBef>
                <a:spcPts val="725"/>
              </a:spcBef>
              <a:buSzPct val="95833"/>
              <a:buFont typeface="Wingdings"/>
              <a:buChar char=""/>
              <a:tabLst>
                <a:tab pos="255270" algn="l"/>
              </a:tabLst>
            </a:pPr>
            <a:r>
              <a:rPr sz="2400" dirty="0">
                <a:latin typeface="Times New Roman"/>
                <a:cs typeface="Times New Roman"/>
              </a:rPr>
              <a:t>High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accuracy ≠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real-</a:t>
            </a:r>
            <a:r>
              <a:rPr sz="2400" dirty="0">
                <a:latin typeface="Times New Roman"/>
                <a:cs typeface="Times New Roman"/>
              </a:rPr>
              <a:t>world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performance</a:t>
            </a:r>
            <a:endParaRPr sz="2400">
              <a:latin typeface="Times New Roman"/>
              <a:cs typeface="Times New Roman"/>
            </a:endParaRPr>
          </a:p>
          <a:p>
            <a:pPr marL="255270" indent="-244475">
              <a:lnSpc>
                <a:spcPct val="100000"/>
              </a:lnSpc>
              <a:spcBef>
                <a:spcPts val="725"/>
              </a:spcBef>
              <a:buSzPct val="95833"/>
              <a:buFont typeface="Wingdings"/>
              <a:buChar char=""/>
              <a:tabLst>
                <a:tab pos="255270" algn="l"/>
              </a:tabLst>
            </a:pPr>
            <a:r>
              <a:rPr sz="2400" dirty="0">
                <a:latin typeface="Times New Roman"/>
                <a:cs typeface="Times New Roman"/>
              </a:rPr>
              <a:t>False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positives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remain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high</a:t>
            </a:r>
            <a:endParaRPr sz="2400">
              <a:latin typeface="Times New Roman"/>
              <a:cs typeface="Times New Roman"/>
            </a:endParaRPr>
          </a:p>
          <a:p>
            <a:pPr marL="255270" indent="-244475">
              <a:lnSpc>
                <a:spcPct val="100000"/>
              </a:lnSpc>
              <a:spcBef>
                <a:spcPts val="725"/>
              </a:spcBef>
              <a:buSzPct val="95833"/>
              <a:buFont typeface="Wingdings"/>
              <a:buChar char=""/>
              <a:tabLst>
                <a:tab pos="255270" algn="l"/>
              </a:tabLst>
            </a:pPr>
            <a:r>
              <a:rPr sz="2400" dirty="0">
                <a:latin typeface="Times New Roman"/>
                <a:cs typeface="Times New Roman"/>
              </a:rPr>
              <a:t>Poor detection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zero-day</a:t>
            </a:r>
            <a:r>
              <a:rPr sz="2400" spc="-10" dirty="0">
                <a:latin typeface="Times New Roman"/>
                <a:cs typeface="Times New Roman"/>
              </a:rPr>
              <a:t> attacks</a:t>
            </a:r>
            <a:endParaRPr sz="2400">
              <a:latin typeface="Times New Roman"/>
              <a:cs typeface="Times New Roman"/>
            </a:endParaRPr>
          </a:p>
          <a:p>
            <a:pPr marL="255270" indent="-244475">
              <a:lnSpc>
                <a:spcPct val="100000"/>
              </a:lnSpc>
              <a:spcBef>
                <a:spcPts val="725"/>
              </a:spcBef>
              <a:buSzPct val="95833"/>
              <a:buFont typeface="Wingdings"/>
              <a:buChar char=""/>
              <a:tabLst>
                <a:tab pos="255270" algn="l"/>
              </a:tabLst>
            </a:pPr>
            <a:r>
              <a:rPr sz="2400" dirty="0">
                <a:latin typeface="Times New Roman"/>
                <a:cs typeface="Times New Roman"/>
              </a:rPr>
              <a:t>Lack</a:t>
            </a:r>
            <a:r>
              <a:rPr sz="2400" spc="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30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real-</a:t>
            </a:r>
            <a:r>
              <a:rPr sz="2400" dirty="0">
                <a:latin typeface="Times New Roman"/>
                <a:cs typeface="Times New Roman"/>
              </a:rPr>
              <a:t>time </a:t>
            </a:r>
            <a:r>
              <a:rPr sz="2400" spc="-10" dirty="0">
                <a:latin typeface="Times New Roman"/>
                <a:cs typeface="Times New Roman"/>
              </a:rPr>
              <a:t>detection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838200" y="6486525"/>
            <a:ext cx="10515600" cy="0"/>
          </a:xfrm>
          <a:custGeom>
            <a:avLst/>
            <a:gdLst/>
            <a:ahLst/>
            <a:cxnLst/>
            <a:rect l="l" t="t" r="r" b="b"/>
            <a:pathLst>
              <a:path w="10515600">
                <a:moveTo>
                  <a:pt x="10515600" y="0"/>
                </a:moveTo>
                <a:lnTo>
                  <a:pt x="0" y="0"/>
                </a:lnTo>
              </a:path>
            </a:pathLst>
          </a:custGeom>
          <a:ln w="57150">
            <a:solidFill>
              <a:srgbClr val="0E9ED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917575" y="776922"/>
            <a:ext cx="2022475" cy="4489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750" spc="-10" dirty="0"/>
              <a:t>Methodology</a:t>
            </a:r>
            <a:endParaRPr sz="275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51123" y="1988645"/>
            <a:ext cx="9837062" cy="191140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917575" y="1128013"/>
            <a:ext cx="2309495" cy="51815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pc="-10" dirty="0"/>
              <a:t>Methodology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676275" y="1905000"/>
            <a:ext cx="5057775" cy="2981325"/>
            <a:chOff x="676275" y="1905000"/>
            <a:chExt cx="5057775" cy="2981325"/>
          </a:xfrm>
        </p:grpSpPr>
        <p:sp>
          <p:nvSpPr>
            <p:cNvPr id="4" name="object 4"/>
            <p:cNvSpPr/>
            <p:nvPr/>
          </p:nvSpPr>
          <p:spPr>
            <a:xfrm>
              <a:off x="685800" y="1914525"/>
              <a:ext cx="4410075" cy="2638425"/>
            </a:xfrm>
            <a:custGeom>
              <a:avLst/>
              <a:gdLst/>
              <a:ahLst/>
              <a:cxnLst/>
              <a:rect l="l" t="t" r="r" b="b"/>
              <a:pathLst>
                <a:path w="4410075" h="2638425">
                  <a:moveTo>
                    <a:pt x="4410075" y="0"/>
                  </a:moveTo>
                  <a:lnTo>
                    <a:pt x="0" y="0"/>
                  </a:lnTo>
                  <a:lnTo>
                    <a:pt x="0" y="2638425"/>
                  </a:lnTo>
                  <a:lnTo>
                    <a:pt x="4410075" y="2638425"/>
                  </a:lnTo>
                  <a:lnTo>
                    <a:pt x="4410075" y="0"/>
                  </a:lnTo>
                  <a:close/>
                </a:path>
              </a:pathLst>
            </a:custGeom>
            <a:solidFill>
              <a:srgbClr val="155F8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85800" y="1914525"/>
              <a:ext cx="4410075" cy="2638425"/>
            </a:xfrm>
            <a:custGeom>
              <a:avLst/>
              <a:gdLst/>
              <a:ahLst/>
              <a:cxnLst/>
              <a:rect l="l" t="t" r="r" b="b"/>
              <a:pathLst>
                <a:path w="4410075" h="2638425">
                  <a:moveTo>
                    <a:pt x="0" y="2638425"/>
                  </a:moveTo>
                  <a:lnTo>
                    <a:pt x="4410075" y="2638425"/>
                  </a:lnTo>
                  <a:lnTo>
                    <a:pt x="4410075" y="0"/>
                  </a:lnTo>
                  <a:lnTo>
                    <a:pt x="0" y="0"/>
                  </a:lnTo>
                  <a:lnTo>
                    <a:pt x="0" y="2638425"/>
                  </a:lnTo>
                  <a:close/>
                </a:path>
              </a:pathLst>
            </a:custGeom>
            <a:ln w="19050">
              <a:solidFill>
                <a:srgbClr val="4471C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076325" y="2219325"/>
              <a:ext cx="4657725" cy="2667000"/>
            </a:xfrm>
            <a:custGeom>
              <a:avLst/>
              <a:gdLst/>
              <a:ahLst/>
              <a:cxnLst/>
              <a:rect l="l" t="t" r="r" b="b"/>
              <a:pathLst>
                <a:path w="4657725" h="2667000">
                  <a:moveTo>
                    <a:pt x="4657725" y="0"/>
                  </a:moveTo>
                  <a:lnTo>
                    <a:pt x="0" y="0"/>
                  </a:lnTo>
                  <a:lnTo>
                    <a:pt x="0" y="2667000"/>
                  </a:lnTo>
                  <a:lnTo>
                    <a:pt x="4657725" y="2667000"/>
                  </a:lnTo>
                  <a:lnTo>
                    <a:pt x="4657725" y="0"/>
                  </a:lnTo>
                  <a:close/>
                </a:path>
              </a:pathLst>
            </a:custGeom>
            <a:solidFill>
              <a:srgbClr val="DCEAF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1156017" y="2196756"/>
            <a:ext cx="4487545" cy="2258060"/>
          </a:xfrm>
          <a:prstGeom prst="rect">
            <a:avLst/>
          </a:prstGeom>
        </p:spPr>
        <p:txBody>
          <a:bodyPr vert="horz" wrap="square" lIns="0" tIns="38100" rIns="0" bIns="0" rtlCol="0">
            <a:spAutoFit/>
          </a:bodyPr>
          <a:lstStyle/>
          <a:p>
            <a:pPr marL="527050" indent="-514350">
              <a:lnSpc>
                <a:spcPct val="100000"/>
              </a:lnSpc>
              <a:spcBef>
                <a:spcPts val="300"/>
              </a:spcBef>
              <a:buAutoNum type="arabicPeriod"/>
              <a:tabLst>
                <a:tab pos="527050" algn="l"/>
              </a:tabLst>
            </a:pPr>
            <a:r>
              <a:rPr sz="2400" b="1" dirty="0">
                <a:latin typeface="Times New Roman"/>
                <a:cs typeface="Times New Roman"/>
              </a:rPr>
              <a:t>Datasets</a:t>
            </a:r>
            <a:r>
              <a:rPr sz="2400" b="1" spc="-35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Selection:</a:t>
            </a:r>
            <a:endParaRPr sz="2400">
              <a:latin typeface="Times New Roman"/>
              <a:cs typeface="Times New Roman"/>
            </a:endParaRPr>
          </a:p>
          <a:p>
            <a:pPr marL="584200" lvl="1" indent="-343535">
              <a:lnSpc>
                <a:spcPct val="100000"/>
              </a:lnSpc>
              <a:spcBef>
                <a:spcPts val="200"/>
              </a:spcBef>
              <a:buFont typeface="Arial MT"/>
              <a:buChar char="•"/>
              <a:tabLst>
                <a:tab pos="584200" algn="l"/>
              </a:tabLst>
            </a:pPr>
            <a:r>
              <a:rPr sz="2400" spc="-10" dirty="0">
                <a:latin typeface="Times New Roman"/>
                <a:cs typeface="Times New Roman"/>
              </a:rPr>
              <a:t>CIC-</a:t>
            </a:r>
            <a:r>
              <a:rPr sz="2400" dirty="0">
                <a:latin typeface="Times New Roman"/>
                <a:cs typeface="Times New Roman"/>
              </a:rPr>
              <a:t>IDS2017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(Primary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dataset)</a:t>
            </a:r>
            <a:endParaRPr sz="2400">
              <a:latin typeface="Times New Roman"/>
              <a:cs typeface="Times New Roman"/>
            </a:endParaRPr>
          </a:p>
          <a:p>
            <a:pPr marL="584200" marR="720090" lvl="1" indent="-343535">
              <a:lnSpc>
                <a:spcPts val="2550"/>
              </a:lnSpc>
              <a:spcBef>
                <a:spcPts val="635"/>
              </a:spcBef>
              <a:buFont typeface="Arial MT"/>
              <a:buChar char="•"/>
              <a:tabLst>
                <a:tab pos="584200" algn="l"/>
              </a:tabLst>
            </a:pPr>
            <a:r>
              <a:rPr sz="2400" spc="-45" dirty="0">
                <a:latin typeface="Times New Roman"/>
                <a:cs typeface="Times New Roman"/>
              </a:rPr>
              <a:t>UNSW-</a:t>
            </a:r>
            <a:r>
              <a:rPr sz="2400" dirty="0">
                <a:latin typeface="Times New Roman"/>
                <a:cs typeface="Times New Roman"/>
              </a:rPr>
              <a:t>NB15</a:t>
            </a:r>
            <a:r>
              <a:rPr sz="2400" spc="5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(Secondary dataset)</a:t>
            </a:r>
            <a:endParaRPr sz="2400">
              <a:latin typeface="Times New Roman"/>
              <a:cs typeface="Times New Roman"/>
            </a:endParaRPr>
          </a:p>
          <a:p>
            <a:pPr marL="584200" lvl="1" indent="-343535">
              <a:lnSpc>
                <a:spcPts val="2755"/>
              </a:lnSpc>
              <a:spcBef>
                <a:spcPts val="170"/>
              </a:spcBef>
              <a:buFont typeface="Arial MT"/>
              <a:buChar char="•"/>
              <a:tabLst>
                <a:tab pos="584200" algn="l"/>
              </a:tabLst>
            </a:pPr>
            <a:r>
              <a:rPr sz="2400" spc="-10" dirty="0">
                <a:latin typeface="Times New Roman"/>
                <a:cs typeface="Times New Roman"/>
              </a:rPr>
              <a:t>NSL-</a:t>
            </a:r>
            <a:r>
              <a:rPr sz="2400" dirty="0">
                <a:latin typeface="Times New Roman"/>
                <a:cs typeface="Times New Roman"/>
              </a:rPr>
              <a:t>KDD</a:t>
            </a:r>
            <a:r>
              <a:rPr sz="2400" spc="-10" dirty="0">
                <a:latin typeface="Times New Roman"/>
                <a:cs typeface="Times New Roman"/>
              </a:rPr>
              <a:t> (Baseline</a:t>
            </a:r>
            <a:endParaRPr sz="2400">
              <a:latin typeface="Times New Roman"/>
              <a:cs typeface="Times New Roman"/>
            </a:endParaRPr>
          </a:p>
          <a:p>
            <a:pPr marL="584200">
              <a:lnSpc>
                <a:spcPts val="2755"/>
              </a:lnSpc>
            </a:pPr>
            <a:r>
              <a:rPr sz="2400" spc="-10" dirty="0">
                <a:latin typeface="Times New Roman"/>
                <a:cs typeface="Times New Roman"/>
              </a:rPr>
              <a:t>comparison)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6096000" y="2419350"/>
            <a:ext cx="5010150" cy="2971800"/>
            <a:chOff x="6096000" y="2419350"/>
            <a:chExt cx="5010150" cy="2971800"/>
          </a:xfrm>
        </p:grpSpPr>
        <p:sp>
          <p:nvSpPr>
            <p:cNvPr id="9" name="object 9"/>
            <p:cNvSpPr/>
            <p:nvPr/>
          </p:nvSpPr>
          <p:spPr>
            <a:xfrm>
              <a:off x="6105525" y="2428875"/>
              <a:ext cx="4419600" cy="2667000"/>
            </a:xfrm>
            <a:custGeom>
              <a:avLst/>
              <a:gdLst/>
              <a:ahLst/>
              <a:cxnLst/>
              <a:rect l="l" t="t" r="r" b="b"/>
              <a:pathLst>
                <a:path w="4419600" h="2667000">
                  <a:moveTo>
                    <a:pt x="4419600" y="0"/>
                  </a:moveTo>
                  <a:lnTo>
                    <a:pt x="0" y="0"/>
                  </a:lnTo>
                  <a:lnTo>
                    <a:pt x="0" y="2667000"/>
                  </a:lnTo>
                  <a:lnTo>
                    <a:pt x="4419600" y="2667000"/>
                  </a:lnTo>
                  <a:lnTo>
                    <a:pt x="4419600" y="0"/>
                  </a:lnTo>
                  <a:close/>
                </a:path>
              </a:pathLst>
            </a:custGeom>
            <a:solidFill>
              <a:srgbClr val="155F8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105525" y="2428875"/>
              <a:ext cx="4419600" cy="2667000"/>
            </a:xfrm>
            <a:custGeom>
              <a:avLst/>
              <a:gdLst/>
              <a:ahLst/>
              <a:cxnLst/>
              <a:rect l="l" t="t" r="r" b="b"/>
              <a:pathLst>
                <a:path w="4419600" h="2667000">
                  <a:moveTo>
                    <a:pt x="0" y="2667000"/>
                  </a:moveTo>
                  <a:lnTo>
                    <a:pt x="4419600" y="2667000"/>
                  </a:lnTo>
                  <a:lnTo>
                    <a:pt x="4419600" y="0"/>
                  </a:lnTo>
                  <a:lnTo>
                    <a:pt x="0" y="0"/>
                  </a:lnTo>
                  <a:lnTo>
                    <a:pt x="0" y="2667000"/>
                  </a:lnTo>
                  <a:close/>
                </a:path>
              </a:pathLst>
            </a:custGeom>
            <a:ln w="19050">
              <a:solidFill>
                <a:srgbClr val="042333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467475" y="2762250"/>
              <a:ext cx="4638675" cy="2628900"/>
            </a:xfrm>
            <a:custGeom>
              <a:avLst/>
              <a:gdLst/>
              <a:ahLst/>
              <a:cxnLst/>
              <a:rect l="l" t="t" r="r" b="b"/>
              <a:pathLst>
                <a:path w="4638675" h="2628900">
                  <a:moveTo>
                    <a:pt x="4638675" y="0"/>
                  </a:moveTo>
                  <a:lnTo>
                    <a:pt x="0" y="0"/>
                  </a:lnTo>
                  <a:lnTo>
                    <a:pt x="0" y="2628900"/>
                  </a:lnTo>
                  <a:lnTo>
                    <a:pt x="4638675" y="2628900"/>
                  </a:lnTo>
                  <a:lnTo>
                    <a:pt x="4638675" y="0"/>
                  </a:lnTo>
                  <a:close/>
                </a:path>
              </a:pathLst>
            </a:custGeom>
            <a:solidFill>
              <a:srgbClr val="DCEAF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6549643" y="2726753"/>
            <a:ext cx="4371975" cy="2372360"/>
          </a:xfrm>
          <a:prstGeom prst="rect">
            <a:avLst/>
          </a:prstGeom>
        </p:spPr>
        <p:txBody>
          <a:bodyPr vert="horz" wrap="square" lIns="0" tIns="38100" rIns="0" bIns="0" rtlCol="0">
            <a:spAutoFit/>
          </a:bodyPr>
          <a:lstStyle/>
          <a:p>
            <a:pPr marL="316865" indent="-304165">
              <a:lnSpc>
                <a:spcPct val="100000"/>
              </a:lnSpc>
              <a:spcBef>
                <a:spcPts val="300"/>
              </a:spcBef>
              <a:buAutoNum type="arabicPeriod" startAt="2"/>
              <a:tabLst>
                <a:tab pos="316865" algn="l"/>
              </a:tabLst>
            </a:pPr>
            <a:r>
              <a:rPr sz="2400" b="1" dirty="0">
                <a:latin typeface="Times New Roman"/>
                <a:cs typeface="Times New Roman"/>
              </a:rPr>
              <a:t>Data</a:t>
            </a:r>
            <a:r>
              <a:rPr sz="2400" b="1" spc="-10" dirty="0">
                <a:latin typeface="Times New Roman"/>
                <a:cs typeface="Times New Roman"/>
              </a:rPr>
              <a:t> Preprocessing</a:t>
            </a:r>
            <a:endParaRPr sz="2400">
              <a:latin typeface="Times New Roman"/>
              <a:cs typeface="Times New Roman"/>
            </a:endParaRPr>
          </a:p>
          <a:p>
            <a:pPr marL="584200" lvl="1" indent="-342900">
              <a:lnSpc>
                <a:spcPct val="100000"/>
              </a:lnSpc>
              <a:spcBef>
                <a:spcPts val="200"/>
              </a:spcBef>
              <a:buFont typeface="Arial MT"/>
              <a:buChar char="•"/>
              <a:tabLst>
                <a:tab pos="584200" algn="l"/>
              </a:tabLst>
            </a:pPr>
            <a:r>
              <a:rPr sz="2400" dirty="0">
                <a:latin typeface="Times New Roman"/>
                <a:cs typeface="Times New Roman"/>
              </a:rPr>
              <a:t>Data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cleaning</a:t>
            </a:r>
            <a:endParaRPr sz="2400">
              <a:latin typeface="Times New Roman"/>
              <a:cs typeface="Times New Roman"/>
            </a:endParaRPr>
          </a:p>
          <a:p>
            <a:pPr marL="584200" lvl="1" indent="-342900">
              <a:lnSpc>
                <a:spcPct val="100000"/>
              </a:lnSpc>
              <a:spcBef>
                <a:spcPts val="275"/>
              </a:spcBef>
              <a:buFont typeface="Arial MT"/>
              <a:buChar char="•"/>
              <a:tabLst>
                <a:tab pos="584200" algn="l"/>
              </a:tabLst>
            </a:pPr>
            <a:r>
              <a:rPr sz="2400" dirty="0">
                <a:latin typeface="Times New Roman"/>
                <a:cs typeface="Times New Roman"/>
              </a:rPr>
              <a:t>Feature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encoding</a:t>
            </a:r>
            <a:endParaRPr sz="2400">
              <a:latin typeface="Times New Roman"/>
              <a:cs typeface="Times New Roman"/>
            </a:endParaRPr>
          </a:p>
          <a:p>
            <a:pPr marL="584200" lvl="1" indent="-342900">
              <a:lnSpc>
                <a:spcPct val="100000"/>
              </a:lnSpc>
              <a:spcBef>
                <a:spcPts val="195"/>
              </a:spcBef>
              <a:buFont typeface="Arial MT"/>
              <a:buChar char="•"/>
              <a:tabLst>
                <a:tab pos="584200" algn="l"/>
              </a:tabLst>
            </a:pPr>
            <a:r>
              <a:rPr sz="2400" spc="-10" dirty="0">
                <a:latin typeface="Times New Roman"/>
                <a:cs typeface="Times New Roman"/>
              </a:rPr>
              <a:t>Normalization</a:t>
            </a:r>
            <a:endParaRPr sz="2400">
              <a:latin typeface="Times New Roman"/>
              <a:cs typeface="Times New Roman"/>
            </a:endParaRPr>
          </a:p>
          <a:p>
            <a:pPr marL="584200" lvl="1" indent="-342900">
              <a:lnSpc>
                <a:spcPct val="100000"/>
              </a:lnSpc>
              <a:spcBef>
                <a:spcPts val="200"/>
              </a:spcBef>
              <a:buFont typeface="Arial MT"/>
              <a:buChar char="•"/>
              <a:tabLst>
                <a:tab pos="584200" algn="l"/>
              </a:tabLst>
            </a:pPr>
            <a:r>
              <a:rPr sz="2400" dirty="0">
                <a:latin typeface="Times New Roman"/>
                <a:cs typeface="Times New Roman"/>
              </a:rPr>
              <a:t>Feature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selection</a:t>
            </a:r>
            <a:endParaRPr sz="2400">
              <a:latin typeface="Times New Roman"/>
              <a:cs typeface="Times New Roman"/>
            </a:endParaRPr>
          </a:p>
          <a:p>
            <a:pPr marL="584200" lvl="1" indent="-342900">
              <a:lnSpc>
                <a:spcPct val="100000"/>
              </a:lnSpc>
              <a:spcBef>
                <a:spcPts val="125"/>
              </a:spcBef>
              <a:buFont typeface="Arial MT"/>
              <a:buChar char="•"/>
              <a:tabLst>
                <a:tab pos="584200" algn="l"/>
              </a:tabLst>
            </a:pPr>
            <a:r>
              <a:rPr sz="2400" dirty="0">
                <a:latin typeface="Times New Roman"/>
                <a:cs typeface="Times New Roman"/>
              </a:rPr>
              <a:t>Handling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imbalance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(SMOTE)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917575" y="729868"/>
            <a:ext cx="2309495" cy="51815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pc="-10" dirty="0"/>
              <a:t>Methodology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828675" y="1704975"/>
            <a:ext cx="4629150" cy="2609850"/>
            <a:chOff x="828675" y="1704975"/>
            <a:chExt cx="4629150" cy="2609850"/>
          </a:xfrm>
        </p:grpSpPr>
        <p:sp>
          <p:nvSpPr>
            <p:cNvPr id="4" name="object 4"/>
            <p:cNvSpPr/>
            <p:nvPr/>
          </p:nvSpPr>
          <p:spPr>
            <a:xfrm>
              <a:off x="838200" y="1714500"/>
              <a:ext cx="4610100" cy="2590800"/>
            </a:xfrm>
            <a:custGeom>
              <a:avLst/>
              <a:gdLst/>
              <a:ahLst/>
              <a:cxnLst/>
              <a:rect l="l" t="t" r="r" b="b"/>
              <a:pathLst>
                <a:path w="4610100" h="2590800">
                  <a:moveTo>
                    <a:pt x="4610100" y="0"/>
                  </a:moveTo>
                  <a:lnTo>
                    <a:pt x="0" y="0"/>
                  </a:lnTo>
                  <a:lnTo>
                    <a:pt x="0" y="2590800"/>
                  </a:lnTo>
                  <a:lnTo>
                    <a:pt x="4610100" y="2590800"/>
                  </a:lnTo>
                  <a:lnTo>
                    <a:pt x="4610100" y="0"/>
                  </a:lnTo>
                  <a:close/>
                </a:path>
              </a:pathLst>
            </a:custGeom>
            <a:solidFill>
              <a:srgbClr val="155F8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838200" y="1714500"/>
              <a:ext cx="4610100" cy="2590800"/>
            </a:xfrm>
            <a:custGeom>
              <a:avLst/>
              <a:gdLst/>
              <a:ahLst/>
              <a:cxnLst/>
              <a:rect l="l" t="t" r="r" b="b"/>
              <a:pathLst>
                <a:path w="4610100" h="2590800">
                  <a:moveTo>
                    <a:pt x="0" y="2590800"/>
                  </a:moveTo>
                  <a:lnTo>
                    <a:pt x="4610100" y="2590800"/>
                  </a:lnTo>
                  <a:lnTo>
                    <a:pt x="4610100" y="0"/>
                  </a:lnTo>
                  <a:lnTo>
                    <a:pt x="0" y="0"/>
                  </a:lnTo>
                  <a:lnTo>
                    <a:pt x="0" y="2590800"/>
                  </a:lnTo>
                  <a:close/>
                </a:path>
              </a:pathLst>
            </a:custGeom>
            <a:ln w="19050">
              <a:solidFill>
                <a:srgbClr val="042333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1238250" y="2286000"/>
            <a:ext cx="4371975" cy="2409825"/>
          </a:xfrm>
          <a:prstGeom prst="rect">
            <a:avLst/>
          </a:prstGeom>
          <a:solidFill>
            <a:srgbClr val="DCEAF7"/>
          </a:solidFill>
        </p:spPr>
        <p:txBody>
          <a:bodyPr vert="horz" wrap="square" lIns="0" tIns="4445" rIns="0" bIns="0" rtlCol="0">
            <a:spAutoFit/>
          </a:bodyPr>
          <a:lstStyle/>
          <a:p>
            <a:pPr marL="322580" indent="-231775">
              <a:lnSpc>
                <a:spcPct val="100000"/>
              </a:lnSpc>
              <a:spcBef>
                <a:spcPts val="35"/>
              </a:spcBef>
              <a:buSzPct val="95833"/>
              <a:buAutoNum type="arabicPeriod" startAt="3"/>
              <a:tabLst>
                <a:tab pos="322580" algn="l"/>
              </a:tabLst>
            </a:pPr>
            <a:r>
              <a:rPr sz="2400" b="1" dirty="0">
                <a:latin typeface="Times New Roman"/>
                <a:cs typeface="Times New Roman"/>
              </a:rPr>
              <a:t>Machine</a:t>
            </a:r>
            <a:r>
              <a:rPr sz="2400" b="1" spc="-65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Learning</a:t>
            </a:r>
            <a:r>
              <a:rPr sz="2400" b="1" spc="-45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Models</a:t>
            </a:r>
            <a:endParaRPr sz="2400">
              <a:latin typeface="Times New Roman"/>
              <a:cs typeface="Times New Roman"/>
            </a:endParaRPr>
          </a:p>
          <a:p>
            <a:pPr marL="836294" lvl="1" indent="-285115">
              <a:lnSpc>
                <a:spcPct val="100000"/>
              </a:lnSpc>
              <a:spcBef>
                <a:spcPts val="200"/>
              </a:spcBef>
              <a:buFont typeface="Courier New"/>
              <a:buChar char="o"/>
              <a:tabLst>
                <a:tab pos="836294" algn="l"/>
              </a:tabLst>
            </a:pPr>
            <a:r>
              <a:rPr sz="2400" dirty="0">
                <a:latin typeface="Times New Roman"/>
                <a:cs typeface="Times New Roman"/>
              </a:rPr>
              <a:t>Logistic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Regression</a:t>
            </a:r>
            <a:endParaRPr sz="2400">
              <a:latin typeface="Times New Roman"/>
              <a:cs typeface="Times New Roman"/>
            </a:endParaRPr>
          </a:p>
          <a:p>
            <a:pPr marL="836294" lvl="1" indent="-285115">
              <a:lnSpc>
                <a:spcPct val="100000"/>
              </a:lnSpc>
              <a:spcBef>
                <a:spcPts val="275"/>
              </a:spcBef>
              <a:buFont typeface="Courier New"/>
              <a:buChar char="o"/>
              <a:tabLst>
                <a:tab pos="836294" algn="l"/>
              </a:tabLst>
            </a:pPr>
            <a:r>
              <a:rPr sz="2400" dirty="0">
                <a:latin typeface="Times New Roman"/>
                <a:cs typeface="Times New Roman"/>
              </a:rPr>
              <a:t>Decision</a:t>
            </a:r>
            <a:r>
              <a:rPr sz="2400" spc="-114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Tree</a:t>
            </a:r>
            <a:endParaRPr sz="2400">
              <a:latin typeface="Times New Roman"/>
              <a:cs typeface="Times New Roman"/>
            </a:endParaRPr>
          </a:p>
          <a:p>
            <a:pPr marL="836294" lvl="1" indent="-285115">
              <a:lnSpc>
                <a:spcPct val="100000"/>
              </a:lnSpc>
              <a:spcBef>
                <a:spcPts val="200"/>
              </a:spcBef>
              <a:buFont typeface="Courier New"/>
              <a:buChar char="o"/>
              <a:tabLst>
                <a:tab pos="836294" algn="l"/>
              </a:tabLst>
            </a:pPr>
            <a:r>
              <a:rPr sz="2400" dirty="0">
                <a:latin typeface="Times New Roman"/>
                <a:cs typeface="Times New Roman"/>
              </a:rPr>
              <a:t>Random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Forest</a:t>
            </a:r>
            <a:endParaRPr sz="2400">
              <a:latin typeface="Times New Roman"/>
              <a:cs typeface="Times New Roman"/>
            </a:endParaRPr>
          </a:p>
          <a:p>
            <a:pPr marL="836294" lvl="1" indent="-285115">
              <a:lnSpc>
                <a:spcPct val="100000"/>
              </a:lnSpc>
              <a:spcBef>
                <a:spcPts val="200"/>
              </a:spcBef>
              <a:buFont typeface="Courier New"/>
              <a:buChar char="o"/>
              <a:tabLst>
                <a:tab pos="836294" algn="l"/>
              </a:tabLst>
            </a:pPr>
            <a:r>
              <a:rPr sz="2400" dirty="0">
                <a:latin typeface="Times New Roman"/>
                <a:cs typeface="Times New Roman"/>
              </a:rPr>
              <a:t>Support</a:t>
            </a:r>
            <a:r>
              <a:rPr sz="2400" spc="-95" dirty="0">
                <a:latin typeface="Times New Roman"/>
                <a:cs typeface="Times New Roman"/>
              </a:rPr>
              <a:t> </a:t>
            </a:r>
            <a:r>
              <a:rPr sz="2400" spc="-40" dirty="0">
                <a:latin typeface="Times New Roman"/>
                <a:cs typeface="Times New Roman"/>
              </a:rPr>
              <a:t>Vector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Machine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6086475" y="2447925"/>
            <a:ext cx="4343400" cy="2600325"/>
            <a:chOff x="6086475" y="2447925"/>
            <a:chExt cx="4343400" cy="2600325"/>
          </a:xfrm>
        </p:grpSpPr>
        <p:sp>
          <p:nvSpPr>
            <p:cNvPr id="8" name="object 8"/>
            <p:cNvSpPr/>
            <p:nvPr/>
          </p:nvSpPr>
          <p:spPr>
            <a:xfrm>
              <a:off x="6096000" y="2457450"/>
              <a:ext cx="4324350" cy="2581275"/>
            </a:xfrm>
            <a:custGeom>
              <a:avLst/>
              <a:gdLst/>
              <a:ahLst/>
              <a:cxnLst/>
              <a:rect l="l" t="t" r="r" b="b"/>
              <a:pathLst>
                <a:path w="4324350" h="2581275">
                  <a:moveTo>
                    <a:pt x="4324350" y="0"/>
                  </a:moveTo>
                  <a:lnTo>
                    <a:pt x="0" y="0"/>
                  </a:lnTo>
                  <a:lnTo>
                    <a:pt x="0" y="2581275"/>
                  </a:lnTo>
                  <a:lnTo>
                    <a:pt x="4324350" y="2581275"/>
                  </a:lnTo>
                  <a:lnTo>
                    <a:pt x="4324350" y="0"/>
                  </a:lnTo>
                  <a:close/>
                </a:path>
              </a:pathLst>
            </a:custGeom>
            <a:solidFill>
              <a:srgbClr val="155F8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096000" y="2457450"/>
              <a:ext cx="4324350" cy="2581275"/>
            </a:xfrm>
            <a:custGeom>
              <a:avLst/>
              <a:gdLst/>
              <a:ahLst/>
              <a:cxnLst/>
              <a:rect l="l" t="t" r="r" b="b"/>
              <a:pathLst>
                <a:path w="4324350" h="2581275">
                  <a:moveTo>
                    <a:pt x="0" y="2581275"/>
                  </a:moveTo>
                  <a:lnTo>
                    <a:pt x="4324350" y="2581275"/>
                  </a:lnTo>
                  <a:lnTo>
                    <a:pt x="4324350" y="0"/>
                  </a:lnTo>
                  <a:lnTo>
                    <a:pt x="0" y="0"/>
                  </a:lnTo>
                  <a:lnTo>
                    <a:pt x="0" y="2581275"/>
                  </a:lnTo>
                  <a:close/>
                </a:path>
              </a:pathLst>
            </a:custGeom>
            <a:ln w="19050">
              <a:solidFill>
                <a:srgbClr val="042333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6419850" y="2847975"/>
            <a:ext cx="4752975" cy="2600325"/>
          </a:xfrm>
          <a:prstGeom prst="rect">
            <a:avLst/>
          </a:prstGeom>
          <a:solidFill>
            <a:srgbClr val="DCEAF7"/>
          </a:solidFill>
        </p:spPr>
        <p:txBody>
          <a:bodyPr vert="horz" wrap="square" lIns="0" tIns="0" rIns="0" bIns="0" rtlCol="0">
            <a:spAutoFit/>
          </a:bodyPr>
          <a:lstStyle/>
          <a:p>
            <a:pPr marL="402590" indent="-304165">
              <a:lnSpc>
                <a:spcPts val="2600"/>
              </a:lnSpc>
              <a:buAutoNum type="arabicPeriod" startAt="4"/>
              <a:tabLst>
                <a:tab pos="402590" algn="l"/>
              </a:tabLst>
            </a:pPr>
            <a:r>
              <a:rPr sz="2400" b="1" dirty="0">
                <a:latin typeface="Times New Roman"/>
                <a:cs typeface="Times New Roman"/>
              </a:rPr>
              <a:t>Evaluation</a:t>
            </a:r>
            <a:r>
              <a:rPr sz="2400" b="1" spc="-70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Metrics</a:t>
            </a:r>
            <a:endParaRPr sz="2400">
              <a:latin typeface="Times New Roman"/>
              <a:cs typeface="Times New Roman"/>
            </a:endParaRPr>
          </a:p>
          <a:p>
            <a:pPr marL="783590" lvl="1" indent="-227965">
              <a:lnSpc>
                <a:spcPts val="2815"/>
              </a:lnSpc>
              <a:buFont typeface="Courier New"/>
              <a:buChar char="o"/>
              <a:tabLst>
                <a:tab pos="783590" algn="l"/>
              </a:tabLst>
            </a:pPr>
            <a:r>
              <a:rPr sz="2400" spc="-10" dirty="0">
                <a:latin typeface="Times New Roman"/>
                <a:cs typeface="Times New Roman"/>
              </a:rPr>
              <a:t>Accuracy</a:t>
            </a:r>
            <a:endParaRPr sz="2400">
              <a:latin typeface="Times New Roman"/>
              <a:cs typeface="Times New Roman"/>
            </a:endParaRPr>
          </a:p>
          <a:p>
            <a:pPr marL="783590" lvl="1" indent="-227965">
              <a:lnSpc>
                <a:spcPts val="2780"/>
              </a:lnSpc>
              <a:buFont typeface="Courier New"/>
              <a:buChar char="o"/>
              <a:tabLst>
                <a:tab pos="783590" algn="l"/>
              </a:tabLst>
            </a:pPr>
            <a:r>
              <a:rPr sz="2400" spc="-10" dirty="0">
                <a:latin typeface="Times New Roman"/>
                <a:cs typeface="Times New Roman"/>
              </a:rPr>
              <a:t>Precision</a:t>
            </a:r>
            <a:endParaRPr sz="2400">
              <a:latin typeface="Times New Roman"/>
              <a:cs typeface="Times New Roman"/>
            </a:endParaRPr>
          </a:p>
          <a:p>
            <a:pPr marL="783590" lvl="1" indent="-227965">
              <a:lnSpc>
                <a:spcPts val="2815"/>
              </a:lnSpc>
              <a:buFont typeface="Courier New"/>
              <a:buChar char="o"/>
              <a:tabLst>
                <a:tab pos="783590" algn="l"/>
              </a:tabLst>
            </a:pPr>
            <a:r>
              <a:rPr sz="2400" spc="-10" dirty="0">
                <a:latin typeface="Times New Roman"/>
                <a:cs typeface="Times New Roman"/>
              </a:rPr>
              <a:t>Recall</a:t>
            </a:r>
            <a:endParaRPr sz="2400">
              <a:latin typeface="Times New Roman"/>
              <a:cs typeface="Times New Roman"/>
            </a:endParaRPr>
          </a:p>
          <a:p>
            <a:pPr marL="783590" lvl="1" indent="-227965">
              <a:lnSpc>
                <a:spcPts val="2815"/>
              </a:lnSpc>
              <a:buFont typeface="Courier New"/>
              <a:buChar char="o"/>
              <a:tabLst>
                <a:tab pos="783590" algn="l"/>
              </a:tabLst>
            </a:pPr>
            <a:r>
              <a:rPr sz="2400" spc="-10" dirty="0">
                <a:latin typeface="Times New Roman"/>
                <a:cs typeface="Times New Roman"/>
              </a:rPr>
              <a:t>F1-score</a:t>
            </a:r>
            <a:endParaRPr sz="2400">
              <a:latin typeface="Times New Roman"/>
              <a:cs typeface="Times New Roman"/>
            </a:endParaRPr>
          </a:p>
          <a:p>
            <a:pPr marL="783590" lvl="1" indent="-227965">
              <a:lnSpc>
                <a:spcPts val="2815"/>
              </a:lnSpc>
              <a:buFont typeface="Courier New"/>
              <a:buChar char="o"/>
              <a:tabLst>
                <a:tab pos="783590" algn="l"/>
              </a:tabLst>
            </a:pPr>
            <a:r>
              <a:rPr sz="2400" dirty="0">
                <a:latin typeface="Times New Roman"/>
                <a:cs typeface="Times New Roman"/>
              </a:rPr>
              <a:t>Confusion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Matrix</a:t>
            </a:r>
            <a:endParaRPr sz="2400">
              <a:latin typeface="Times New Roman"/>
              <a:cs typeface="Times New Roman"/>
            </a:endParaRPr>
          </a:p>
          <a:p>
            <a:pPr marL="783590" lvl="1" indent="-227965">
              <a:lnSpc>
                <a:spcPts val="2870"/>
              </a:lnSpc>
              <a:buFont typeface="Courier New"/>
              <a:buChar char="o"/>
              <a:tabLst>
                <a:tab pos="783590" algn="l"/>
              </a:tabLst>
            </a:pPr>
            <a:r>
              <a:rPr sz="2400" dirty="0">
                <a:latin typeface="Times New Roman"/>
                <a:cs typeface="Times New Roman"/>
              </a:rPr>
              <a:t>False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Positive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Rate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631825" y="193992"/>
            <a:ext cx="2942590" cy="5175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/>
              <a:t>Project</a:t>
            </a:r>
            <a:r>
              <a:rPr spc="-95" dirty="0"/>
              <a:t> </a:t>
            </a:r>
            <a:r>
              <a:rPr spc="-10" dirty="0"/>
              <a:t>Planning</a:t>
            </a:r>
          </a:p>
        </p:txBody>
      </p:sp>
      <p:pic>
        <p:nvPicPr>
          <p:cNvPr id="3" name="object 3" descr="A screenshot of a computer  AI-generated content may be incorrect.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886368" y="830628"/>
            <a:ext cx="8555513" cy="5724142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538162" y="625474"/>
            <a:ext cx="1785620" cy="51815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pc="-10" dirty="0"/>
              <a:t>Resources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0" y="2000250"/>
            <a:ext cx="11696700" cy="4624705"/>
            <a:chOff x="0" y="2000250"/>
            <a:chExt cx="11696700" cy="4624705"/>
          </a:xfrm>
        </p:grpSpPr>
        <p:sp>
          <p:nvSpPr>
            <p:cNvPr id="4" name="object 4"/>
            <p:cNvSpPr/>
            <p:nvPr/>
          </p:nvSpPr>
          <p:spPr>
            <a:xfrm>
              <a:off x="0" y="2000249"/>
              <a:ext cx="11696700" cy="781050"/>
            </a:xfrm>
            <a:custGeom>
              <a:avLst/>
              <a:gdLst/>
              <a:ahLst/>
              <a:cxnLst/>
              <a:rect l="l" t="t" r="r" b="b"/>
              <a:pathLst>
                <a:path w="11696700" h="781050">
                  <a:moveTo>
                    <a:pt x="11458575" y="0"/>
                  </a:moveTo>
                  <a:lnTo>
                    <a:pt x="0" y="0"/>
                  </a:lnTo>
                  <a:lnTo>
                    <a:pt x="0" y="781050"/>
                  </a:lnTo>
                  <a:lnTo>
                    <a:pt x="11458575" y="781050"/>
                  </a:lnTo>
                  <a:lnTo>
                    <a:pt x="11458575" y="0"/>
                  </a:lnTo>
                  <a:close/>
                </a:path>
                <a:path w="11696700" h="781050">
                  <a:moveTo>
                    <a:pt x="11696700" y="0"/>
                  </a:moveTo>
                  <a:lnTo>
                    <a:pt x="11544300" y="0"/>
                  </a:lnTo>
                  <a:lnTo>
                    <a:pt x="11544300" y="781050"/>
                  </a:lnTo>
                  <a:lnTo>
                    <a:pt x="11696700" y="781050"/>
                  </a:lnTo>
                  <a:lnTo>
                    <a:pt x="11696700" y="0"/>
                  </a:lnTo>
                  <a:close/>
                </a:path>
              </a:pathLst>
            </a:custGeom>
            <a:solidFill>
              <a:srgbClr val="0E9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2171636"/>
              <a:ext cx="11530076" cy="4453001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0" y="2200275"/>
              <a:ext cx="11382375" cy="4152900"/>
            </a:xfrm>
            <a:custGeom>
              <a:avLst/>
              <a:gdLst/>
              <a:ahLst/>
              <a:cxnLst/>
              <a:rect l="l" t="t" r="r" b="b"/>
              <a:pathLst>
                <a:path w="11382375" h="4152900">
                  <a:moveTo>
                    <a:pt x="11382375" y="0"/>
                  </a:moveTo>
                  <a:lnTo>
                    <a:pt x="0" y="0"/>
                  </a:lnTo>
                  <a:lnTo>
                    <a:pt x="0" y="4152900"/>
                  </a:lnTo>
                  <a:lnTo>
                    <a:pt x="11382375" y="4152900"/>
                  </a:lnTo>
                  <a:lnTo>
                    <a:pt x="1138237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873125" y="2863342"/>
            <a:ext cx="4537075" cy="2310888"/>
          </a:xfrm>
          <a:prstGeom prst="rect">
            <a:avLst/>
          </a:prstGeom>
        </p:spPr>
        <p:txBody>
          <a:bodyPr vert="horz" wrap="square" lIns="0" tIns="104139" rIns="0" bIns="0" rtlCol="0">
            <a:spAutoFit/>
          </a:bodyPr>
          <a:lstStyle/>
          <a:p>
            <a:pPr marL="240029" indent="-227329">
              <a:lnSpc>
                <a:spcPct val="100000"/>
              </a:lnSpc>
              <a:spcBef>
                <a:spcPts val="819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spc="-10" dirty="0">
                <a:latin typeface="Times New Roman"/>
                <a:cs typeface="Times New Roman"/>
              </a:rPr>
              <a:t>Python</a:t>
            </a:r>
            <a:endParaRPr sz="2400" dirty="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spcBef>
                <a:spcPts val="725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spc="-10" dirty="0">
                <a:latin typeface="Times New Roman"/>
                <a:cs typeface="Times New Roman"/>
              </a:rPr>
              <a:t>Scikit-learn</a:t>
            </a:r>
            <a:endParaRPr sz="2400" dirty="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spcBef>
                <a:spcPts val="725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Times New Roman"/>
                <a:cs typeface="Times New Roman"/>
              </a:rPr>
              <a:t>Pandas</a:t>
            </a:r>
            <a:r>
              <a:rPr sz="2400" spc="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&amp;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NumPy</a:t>
            </a:r>
            <a:endParaRPr sz="2400" dirty="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spcBef>
                <a:spcPts val="725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 err="1">
                <a:latin typeface="Times New Roman"/>
                <a:cs typeface="Times New Roman"/>
              </a:rPr>
              <a:t>Jupyter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Notebook</a:t>
            </a:r>
            <a:r>
              <a:rPr lang="en-GB" sz="2400" spc="-10" dirty="0">
                <a:latin typeface="Times New Roman"/>
                <a:cs typeface="Times New Roman"/>
              </a:rPr>
              <a:t> inside </a:t>
            </a:r>
            <a:r>
              <a:rPr lang="en-GB" sz="2400" spc="-10" dirty="0" err="1">
                <a:latin typeface="Times New Roman"/>
                <a:cs typeface="Times New Roman"/>
              </a:rPr>
              <a:t>Vscode</a:t>
            </a:r>
            <a:endParaRPr sz="2400" dirty="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spcBef>
                <a:spcPts val="725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Times New Roman"/>
                <a:cs typeface="Times New Roman"/>
              </a:rPr>
              <a:t>Matplotlib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/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Seaborn</a:t>
            </a:r>
            <a:endParaRPr sz="240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425450" y="337819"/>
            <a:ext cx="5493385" cy="51815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/>
              <a:t>Project</a:t>
            </a:r>
            <a:r>
              <a:rPr spc="-50" dirty="0"/>
              <a:t> </a:t>
            </a:r>
            <a:r>
              <a:rPr dirty="0"/>
              <a:t>Impact</a:t>
            </a:r>
            <a:r>
              <a:rPr spc="-55" dirty="0"/>
              <a:t> </a:t>
            </a:r>
            <a:r>
              <a:rPr dirty="0"/>
              <a:t>and</a:t>
            </a:r>
            <a:r>
              <a:rPr spc="-85" dirty="0"/>
              <a:t> </a:t>
            </a:r>
            <a:r>
              <a:rPr spc="-10" dirty="0"/>
              <a:t>Limitations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0" y="2200275"/>
            <a:ext cx="11482705" cy="4377055"/>
            <a:chOff x="0" y="2200275"/>
            <a:chExt cx="11482705" cy="437705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2228726"/>
              <a:ext cx="11482509" cy="4348336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0" y="2200275"/>
              <a:ext cx="11382375" cy="4152900"/>
            </a:xfrm>
            <a:custGeom>
              <a:avLst/>
              <a:gdLst/>
              <a:ahLst/>
              <a:cxnLst/>
              <a:rect l="l" t="t" r="r" b="b"/>
              <a:pathLst>
                <a:path w="11382375" h="4152900">
                  <a:moveTo>
                    <a:pt x="11382375" y="0"/>
                  </a:moveTo>
                  <a:lnTo>
                    <a:pt x="0" y="0"/>
                  </a:lnTo>
                  <a:lnTo>
                    <a:pt x="0" y="4152900"/>
                  </a:lnTo>
                  <a:lnTo>
                    <a:pt x="11382375" y="4152900"/>
                  </a:lnTo>
                  <a:lnTo>
                    <a:pt x="1138237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435609" y="1002760"/>
            <a:ext cx="5468620" cy="4585335"/>
          </a:xfrm>
          <a:prstGeom prst="rect">
            <a:avLst/>
          </a:prstGeom>
        </p:spPr>
        <p:txBody>
          <a:bodyPr vert="horz" wrap="square" lIns="0" tIns="104775" rIns="0" bIns="0" rtlCol="0">
            <a:spAutoFit/>
          </a:bodyPr>
          <a:lstStyle/>
          <a:p>
            <a:pPr marL="317500">
              <a:lnSpc>
                <a:spcPct val="100000"/>
              </a:lnSpc>
              <a:spcBef>
                <a:spcPts val="825"/>
              </a:spcBef>
            </a:pPr>
            <a:r>
              <a:rPr sz="2400" b="1" spc="-10" dirty="0">
                <a:latin typeface="Times New Roman"/>
                <a:cs typeface="Times New Roman"/>
              </a:rPr>
              <a:t>Impacts:</a:t>
            </a:r>
            <a:endParaRPr sz="24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725"/>
              </a:spcBef>
              <a:buFont typeface="Arial MT"/>
              <a:buChar char="•"/>
              <a:tabLst>
                <a:tab pos="355600" algn="l"/>
              </a:tabLst>
            </a:pPr>
            <a:r>
              <a:rPr sz="2400" dirty="0">
                <a:latin typeface="Times New Roman"/>
                <a:cs typeface="Times New Roman"/>
              </a:rPr>
              <a:t>Improved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intrusion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detection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accuracy</a:t>
            </a:r>
            <a:endParaRPr sz="240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spcBef>
                <a:spcPts val="725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Times New Roman"/>
                <a:cs typeface="Times New Roman"/>
              </a:rPr>
              <a:t>Reduced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false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alarms</a:t>
            </a:r>
            <a:endParaRPr sz="240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spcBef>
                <a:spcPts val="725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Times New Roman"/>
                <a:cs typeface="Times New Roman"/>
              </a:rPr>
              <a:t>Better handling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unknown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attacks</a:t>
            </a:r>
            <a:endParaRPr sz="240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spcBef>
                <a:spcPts val="725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Times New Roman"/>
                <a:cs typeface="Times New Roman"/>
              </a:rPr>
              <a:t>Practical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application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SOC</a:t>
            </a:r>
            <a:r>
              <a:rPr sz="2400" spc="-10" dirty="0">
                <a:latin typeface="Times New Roman"/>
                <a:cs typeface="Times New Roman"/>
              </a:rPr>
              <a:t> environments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25"/>
              </a:spcBef>
            </a:pPr>
            <a:r>
              <a:rPr sz="2400" b="1" spc="-10" dirty="0">
                <a:latin typeface="Times New Roman"/>
                <a:cs typeface="Times New Roman"/>
              </a:rPr>
              <a:t>Limitations:</a:t>
            </a:r>
            <a:endParaRPr sz="240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spcBef>
                <a:spcPts val="650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Times New Roman"/>
                <a:cs typeface="Times New Roman"/>
              </a:rPr>
              <a:t>Dataset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dependency</a:t>
            </a:r>
            <a:endParaRPr sz="240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spcBef>
                <a:spcPts val="725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Times New Roman"/>
                <a:cs typeface="Times New Roman"/>
              </a:rPr>
              <a:t>Limited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real-</a:t>
            </a:r>
            <a:r>
              <a:rPr sz="2400" dirty="0">
                <a:latin typeface="Times New Roman"/>
                <a:cs typeface="Times New Roman"/>
              </a:rPr>
              <a:t>world</a:t>
            </a:r>
            <a:r>
              <a:rPr sz="2400" spc="-10" dirty="0">
                <a:latin typeface="Times New Roman"/>
                <a:cs typeface="Times New Roman"/>
              </a:rPr>
              <a:t> testing</a:t>
            </a:r>
            <a:endParaRPr sz="240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spcBef>
                <a:spcPts val="725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Times New Roman"/>
                <a:cs typeface="Times New Roman"/>
              </a:rPr>
              <a:t>Computational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constraints</a:t>
            </a:r>
            <a:endParaRPr sz="240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spcBef>
                <a:spcPts val="650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Times New Roman"/>
                <a:cs typeface="Times New Roman"/>
              </a:rPr>
              <a:t>Model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generalisation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challenges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pc="-10" dirty="0"/>
              <a:t>Conclusion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0" y="2000250"/>
            <a:ext cx="11696700" cy="4624705"/>
            <a:chOff x="0" y="2000250"/>
            <a:chExt cx="11696700" cy="4624705"/>
          </a:xfrm>
        </p:grpSpPr>
        <p:sp>
          <p:nvSpPr>
            <p:cNvPr id="4" name="object 4"/>
            <p:cNvSpPr/>
            <p:nvPr/>
          </p:nvSpPr>
          <p:spPr>
            <a:xfrm>
              <a:off x="0" y="2000249"/>
              <a:ext cx="11696700" cy="781050"/>
            </a:xfrm>
            <a:custGeom>
              <a:avLst/>
              <a:gdLst/>
              <a:ahLst/>
              <a:cxnLst/>
              <a:rect l="l" t="t" r="r" b="b"/>
              <a:pathLst>
                <a:path w="11696700" h="781050">
                  <a:moveTo>
                    <a:pt x="11458575" y="0"/>
                  </a:moveTo>
                  <a:lnTo>
                    <a:pt x="0" y="0"/>
                  </a:lnTo>
                  <a:lnTo>
                    <a:pt x="0" y="781050"/>
                  </a:lnTo>
                  <a:lnTo>
                    <a:pt x="11458575" y="781050"/>
                  </a:lnTo>
                  <a:lnTo>
                    <a:pt x="11458575" y="0"/>
                  </a:lnTo>
                  <a:close/>
                </a:path>
                <a:path w="11696700" h="781050">
                  <a:moveTo>
                    <a:pt x="11696700" y="0"/>
                  </a:moveTo>
                  <a:lnTo>
                    <a:pt x="11544300" y="0"/>
                  </a:lnTo>
                  <a:lnTo>
                    <a:pt x="11544300" y="781050"/>
                  </a:lnTo>
                  <a:lnTo>
                    <a:pt x="11696700" y="781050"/>
                  </a:lnTo>
                  <a:lnTo>
                    <a:pt x="11696700" y="0"/>
                  </a:lnTo>
                  <a:close/>
                </a:path>
              </a:pathLst>
            </a:custGeom>
            <a:solidFill>
              <a:srgbClr val="0E9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2171636"/>
              <a:ext cx="11530076" cy="4453001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0" y="2200275"/>
              <a:ext cx="11382375" cy="4152900"/>
            </a:xfrm>
            <a:custGeom>
              <a:avLst/>
              <a:gdLst/>
              <a:ahLst/>
              <a:cxnLst/>
              <a:rect l="l" t="t" r="r" b="b"/>
              <a:pathLst>
                <a:path w="11382375" h="4152900">
                  <a:moveTo>
                    <a:pt x="11382375" y="0"/>
                  </a:moveTo>
                  <a:lnTo>
                    <a:pt x="0" y="0"/>
                  </a:lnTo>
                  <a:lnTo>
                    <a:pt x="0" y="4152900"/>
                  </a:lnTo>
                  <a:lnTo>
                    <a:pt x="11382375" y="4152900"/>
                  </a:lnTo>
                  <a:lnTo>
                    <a:pt x="1138237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95250" rIns="0" bIns="0" rtlCol="0">
            <a:spAutoFit/>
          </a:bodyPr>
          <a:lstStyle/>
          <a:p>
            <a:pPr marL="240029" indent="-227329">
              <a:lnSpc>
                <a:spcPct val="100000"/>
              </a:lnSpc>
              <a:spcBef>
                <a:spcPts val="750"/>
              </a:spcBef>
              <a:buFont typeface="Arial MT"/>
              <a:buChar char="•"/>
              <a:tabLst>
                <a:tab pos="240029" algn="l"/>
              </a:tabLst>
            </a:pPr>
            <a:r>
              <a:rPr dirty="0"/>
              <a:t>Machine</a:t>
            </a:r>
            <a:r>
              <a:rPr spc="-30" dirty="0"/>
              <a:t> </a:t>
            </a:r>
            <a:r>
              <a:rPr dirty="0"/>
              <a:t>Learning</a:t>
            </a:r>
            <a:r>
              <a:rPr spc="-15" dirty="0"/>
              <a:t> </a:t>
            </a:r>
            <a:r>
              <a:rPr dirty="0"/>
              <a:t>improves</a:t>
            </a:r>
            <a:r>
              <a:rPr spc="-50" dirty="0"/>
              <a:t> </a:t>
            </a:r>
            <a:r>
              <a:rPr dirty="0"/>
              <a:t>intrusion</a:t>
            </a:r>
            <a:r>
              <a:rPr spc="-15" dirty="0"/>
              <a:t> </a:t>
            </a:r>
            <a:r>
              <a:rPr dirty="0"/>
              <a:t>detection</a:t>
            </a:r>
            <a:r>
              <a:rPr spc="-15" dirty="0"/>
              <a:t> </a:t>
            </a:r>
            <a:r>
              <a:rPr spc="-10" dirty="0"/>
              <a:t>performance</a:t>
            </a:r>
          </a:p>
          <a:p>
            <a:pPr marL="240029" indent="-227329">
              <a:lnSpc>
                <a:spcPct val="100000"/>
              </a:lnSpc>
              <a:spcBef>
                <a:spcPts val="650"/>
              </a:spcBef>
              <a:buFont typeface="Arial MT"/>
              <a:buChar char="•"/>
              <a:tabLst>
                <a:tab pos="240029" algn="l"/>
              </a:tabLst>
            </a:pPr>
            <a:r>
              <a:rPr dirty="0"/>
              <a:t>Existing</a:t>
            </a:r>
            <a:r>
              <a:rPr spc="-35" dirty="0"/>
              <a:t> </a:t>
            </a:r>
            <a:r>
              <a:rPr dirty="0"/>
              <a:t>systems</a:t>
            </a:r>
            <a:r>
              <a:rPr spc="5" dirty="0"/>
              <a:t> </a:t>
            </a:r>
            <a:r>
              <a:rPr dirty="0"/>
              <a:t>still</a:t>
            </a:r>
            <a:r>
              <a:rPr spc="-25" dirty="0"/>
              <a:t> </a:t>
            </a:r>
            <a:r>
              <a:rPr dirty="0"/>
              <a:t>face</a:t>
            </a:r>
            <a:r>
              <a:rPr spc="-50" dirty="0"/>
              <a:t> </a:t>
            </a:r>
            <a:r>
              <a:rPr dirty="0"/>
              <a:t>key</a:t>
            </a:r>
            <a:r>
              <a:rPr spc="-30" dirty="0"/>
              <a:t> </a:t>
            </a:r>
            <a:r>
              <a:rPr spc="-10" dirty="0"/>
              <a:t>challenges</a:t>
            </a:r>
          </a:p>
          <a:p>
            <a:pPr marL="240029" indent="-227329">
              <a:lnSpc>
                <a:spcPct val="100000"/>
              </a:lnSpc>
              <a:spcBef>
                <a:spcPts val="725"/>
              </a:spcBef>
              <a:buFont typeface="Arial MT"/>
              <a:buChar char="•"/>
              <a:tabLst>
                <a:tab pos="240029" algn="l"/>
              </a:tabLst>
            </a:pPr>
            <a:r>
              <a:rPr dirty="0"/>
              <a:t>Proposed</a:t>
            </a:r>
            <a:r>
              <a:rPr spc="-40" dirty="0"/>
              <a:t> </a:t>
            </a:r>
            <a:r>
              <a:rPr dirty="0"/>
              <a:t>approach</a:t>
            </a:r>
            <a:r>
              <a:rPr spc="-40" dirty="0"/>
              <a:t> </a:t>
            </a:r>
            <a:r>
              <a:rPr dirty="0"/>
              <a:t>focuses</a:t>
            </a:r>
            <a:r>
              <a:rPr spc="-70" dirty="0"/>
              <a:t> </a:t>
            </a:r>
            <a:r>
              <a:rPr dirty="0"/>
              <a:t>on</a:t>
            </a:r>
            <a:r>
              <a:rPr spc="-35" dirty="0"/>
              <a:t> </a:t>
            </a:r>
            <a:r>
              <a:rPr dirty="0"/>
              <a:t>accuracy,</a:t>
            </a:r>
            <a:r>
              <a:rPr spc="-40" dirty="0"/>
              <a:t> </a:t>
            </a:r>
            <a:r>
              <a:rPr spc="-10" dirty="0"/>
              <a:t>reliability,</a:t>
            </a:r>
            <a:r>
              <a:rPr spc="-40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spc="-10" dirty="0"/>
              <a:t>practicality</a:t>
            </a:r>
          </a:p>
          <a:p>
            <a:pPr marL="240029" indent="-227329">
              <a:lnSpc>
                <a:spcPct val="100000"/>
              </a:lnSpc>
              <a:spcBef>
                <a:spcPts val="720"/>
              </a:spcBef>
              <a:buFont typeface="Arial MT"/>
              <a:buChar char="•"/>
              <a:tabLst>
                <a:tab pos="240029" algn="l"/>
              </a:tabLst>
            </a:pPr>
            <a:r>
              <a:rPr dirty="0"/>
              <a:t>Aims</a:t>
            </a:r>
            <a:r>
              <a:rPr spc="-40" dirty="0"/>
              <a:t> </a:t>
            </a:r>
            <a:r>
              <a:rPr dirty="0"/>
              <a:t>to</a:t>
            </a:r>
            <a:r>
              <a:rPr spc="-10" dirty="0"/>
              <a:t> </a:t>
            </a:r>
            <a:r>
              <a:rPr dirty="0"/>
              <a:t>reduce</a:t>
            </a:r>
            <a:r>
              <a:rPr spc="-20" dirty="0"/>
              <a:t> </a:t>
            </a:r>
            <a:r>
              <a:rPr dirty="0"/>
              <a:t>false</a:t>
            </a:r>
            <a:r>
              <a:rPr spc="-25" dirty="0"/>
              <a:t> </a:t>
            </a:r>
            <a:r>
              <a:rPr dirty="0"/>
              <a:t>positives</a:t>
            </a:r>
            <a:r>
              <a:rPr spc="-40" dirty="0"/>
              <a:t> </a:t>
            </a:r>
            <a:r>
              <a:rPr dirty="0"/>
              <a:t>and</a:t>
            </a:r>
            <a:r>
              <a:rPr spc="-10" dirty="0"/>
              <a:t> </a:t>
            </a:r>
            <a:r>
              <a:rPr dirty="0"/>
              <a:t>detect unknown</a:t>
            </a:r>
            <a:r>
              <a:rPr spc="-10" dirty="0"/>
              <a:t> attacks</a:t>
            </a:r>
          </a:p>
          <a:p>
            <a:pPr marL="240029" indent="-227329">
              <a:lnSpc>
                <a:spcPct val="100000"/>
              </a:lnSpc>
              <a:spcBef>
                <a:spcPts val="725"/>
              </a:spcBef>
              <a:buFont typeface="Arial MT"/>
              <a:buChar char="•"/>
              <a:tabLst>
                <a:tab pos="240029" algn="l"/>
              </a:tabLst>
            </a:pPr>
            <a:r>
              <a:rPr dirty="0"/>
              <a:t>Supports</a:t>
            </a:r>
            <a:r>
              <a:rPr spc="-15" dirty="0"/>
              <a:t> </a:t>
            </a:r>
            <a:r>
              <a:rPr spc="-10" dirty="0"/>
              <a:t>real-</a:t>
            </a:r>
            <a:r>
              <a:rPr dirty="0"/>
              <a:t>world</a:t>
            </a:r>
            <a:r>
              <a:rPr spc="-40" dirty="0"/>
              <a:t> </a:t>
            </a:r>
            <a:r>
              <a:rPr dirty="0"/>
              <a:t>cybersecurity</a:t>
            </a:r>
            <a:r>
              <a:rPr spc="-45" dirty="0"/>
              <a:t> </a:t>
            </a:r>
            <a:r>
              <a:rPr spc="-10" dirty="0"/>
              <a:t>applications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655002" y="200913"/>
            <a:ext cx="1678939" cy="44958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750" spc="-10" dirty="0"/>
              <a:t>References</a:t>
            </a:r>
            <a:endParaRPr sz="2750"/>
          </a:p>
        </p:txBody>
      </p:sp>
      <p:sp>
        <p:nvSpPr>
          <p:cNvPr id="3" name="object 3"/>
          <p:cNvSpPr txBox="1"/>
          <p:nvPr/>
        </p:nvSpPr>
        <p:spPr>
          <a:xfrm>
            <a:off x="642619" y="711835"/>
            <a:ext cx="10500995" cy="53809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20370" indent="-407670">
              <a:lnSpc>
                <a:spcPts val="2605"/>
              </a:lnSpc>
              <a:spcBef>
                <a:spcPts val="105"/>
              </a:spcBef>
              <a:buAutoNum type="arabicPlain"/>
              <a:tabLst>
                <a:tab pos="420370" algn="l"/>
              </a:tabLst>
            </a:pPr>
            <a:r>
              <a:rPr sz="2400" spc="-80" dirty="0">
                <a:latin typeface="Trebuchet MS"/>
                <a:cs typeface="Trebuchet MS"/>
              </a:rPr>
              <a:t>H.</a:t>
            </a:r>
            <a:r>
              <a:rPr sz="2400" spc="-160" dirty="0">
                <a:latin typeface="Trebuchet MS"/>
                <a:cs typeface="Trebuchet MS"/>
              </a:rPr>
              <a:t> </a:t>
            </a:r>
            <a:r>
              <a:rPr sz="2400" spc="-40" dirty="0">
                <a:latin typeface="Trebuchet MS"/>
                <a:cs typeface="Trebuchet MS"/>
              </a:rPr>
              <a:t>Liu</a:t>
            </a:r>
            <a:r>
              <a:rPr sz="2400" spc="-220" dirty="0">
                <a:latin typeface="Trebuchet MS"/>
                <a:cs typeface="Trebuchet MS"/>
              </a:rPr>
              <a:t> </a:t>
            </a:r>
            <a:r>
              <a:rPr sz="2400" spc="-120" dirty="0">
                <a:latin typeface="Trebuchet MS"/>
                <a:cs typeface="Trebuchet MS"/>
              </a:rPr>
              <a:t>et</a:t>
            </a:r>
            <a:r>
              <a:rPr sz="2400" spc="-175" dirty="0">
                <a:latin typeface="Trebuchet MS"/>
                <a:cs typeface="Trebuchet MS"/>
              </a:rPr>
              <a:t> </a:t>
            </a:r>
            <a:r>
              <a:rPr sz="2400" spc="-140" dirty="0">
                <a:latin typeface="Trebuchet MS"/>
                <a:cs typeface="Trebuchet MS"/>
              </a:rPr>
              <a:t>al.,</a:t>
            </a:r>
            <a:r>
              <a:rPr sz="2400" spc="-320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“Machine</a:t>
            </a:r>
            <a:r>
              <a:rPr sz="2400" spc="-220" dirty="0">
                <a:latin typeface="Trebuchet MS"/>
                <a:cs typeface="Trebuchet MS"/>
              </a:rPr>
              <a:t> </a:t>
            </a:r>
            <a:r>
              <a:rPr sz="2400" spc="-50" dirty="0">
                <a:latin typeface="Trebuchet MS"/>
                <a:cs typeface="Trebuchet MS"/>
              </a:rPr>
              <a:t>Learning</a:t>
            </a:r>
            <a:r>
              <a:rPr sz="2400" spc="-19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and</a:t>
            </a:r>
            <a:r>
              <a:rPr sz="2400" spc="-22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Deep</a:t>
            </a:r>
            <a:r>
              <a:rPr sz="2400" spc="-225" dirty="0">
                <a:latin typeface="Trebuchet MS"/>
                <a:cs typeface="Trebuchet MS"/>
              </a:rPr>
              <a:t> </a:t>
            </a:r>
            <a:r>
              <a:rPr sz="2400" spc="-50" dirty="0">
                <a:latin typeface="Trebuchet MS"/>
                <a:cs typeface="Trebuchet MS"/>
              </a:rPr>
              <a:t>Learning</a:t>
            </a:r>
            <a:r>
              <a:rPr sz="2400" spc="-19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Methods</a:t>
            </a:r>
            <a:r>
              <a:rPr sz="2400" spc="-190" dirty="0">
                <a:latin typeface="Trebuchet MS"/>
                <a:cs typeface="Trebuchet MS"/>
              </a:rPr>
              <a:t> </a:t>
            </a:r>
            <a:r>
              <a:rPr sz="2400" spc="-110" dirty="0">
                <a:latin typeface="Trebuchet MS"/>
                <a:cs typeface="Trebuchet MS"/>
              </a:rPr>
              <a:t>for</a:t>
            </a:r>
            <a:r>
              <a:rPr sz="2400" spc="-210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Intrusion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ts val="2605"/>
              </a:lnSpc>
            </a:pPr>
            <a:r>
              <a:rPr sz="2400" spc="-50" dirty="0">
                <a:latin typeface="Trebuchet MS"/>
                <a:cs typeface="Trebuchet MS"/>
              </a:rPr>
              <a:t>Detection</a:t>
            </a:r>
            <a:r>
              <a:rPr sz="2400" spc="-140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Systems:</a:t>
            </a:r>
            <a:r>
              <a:rPr sz="2400" spc="-17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A</a:t>
            </a:r>
            <a:r>
              <a:rPr sz="2400" spc="-235" dirty="0">
                <a:latin typeface="Trebuchet MS"/>
                <a:cs typeface="Trebuchet MS"/>
              </a:rPr>
              <a:t> </a:t>
            </a:r>
            <a:r>
              <a:rPr sz="2400" spc="-130" dirty="0">
                <a:latin typeface="Trebuchet MS"/>
                <a:cs typeface="Trebuchet MS"/>
              </a:rPr>
              <a:t>Survey,”</a:t>
            </a:r>
            <a:r>
              <a:rPr sz="2400" spc="-365" dirty="0">
                <a:latin typeface="Trebuchet MS"/>
                <a:cs typeface="Trebuchet MS"/>
              </a:rPr>
              <a:t> </a:t>
            </a:r>
            <a:r>
              <a:rPr sz="2400" spc="-40" dirty="0">
                <a:latin typeface="Trebuchet MS"/>
                <a:cs typeface="Trebuchet MS"/>
              </a:rPr>
              <a:t>Applied</a:t>
            </a:r>
            <a:r>
              <a:rPr sz="2400" spc="-160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Sciences,</a:t>
            </a:r>
            <a:r>
              <a:rPr sz="2400" spc="-175" dirty="0">
                <a:latin typeface="Trebuchet MS"/>
                <a:cs typeface="Trebuchet MS"/>
              </a:rPr>
              <a:t> </a:t>
            </a:r>
            <a:r>
              <a:rPr sz="2400" spc="-110" dirty="0">
                <a:latin typeface="Trebuchet MS"/>
                <a:cs typeface="Trebuchet MS"/>
              </a:rPr>
              <a:t>vol.</a:t>
            </a:r>
            <a:r>
              <a:rPr sz="2400" spc="-175" dirty="0">
                <a:latin typeface="Trebuchet MS"/>
                <a:cs typeface="Trebuchet MS"/>
              </a:rPr>
              <a:t> </a:t>
            </a:r>
            <a:r>
              <a:rPr sz="2400" spc="-110" dirty="0">
                <a:latin typeface="Trebuchet MS"/>
                <a:cs typeface="Trebuchet MS"/>
              </a:rPr>
              <a:t>9,</a:t>
            </a:r>
            <a:r>
              <a:rPr sz="2400" spc="-175" dirty="0">
                <a:latin typeface="Trebuchet MS"/>
                <a:cs typeface="Trebuchet MS"/>
              </a:rPr>
              <a:t> </a:t>
            </a:r>
            <a:r>
              <a:rPr sz="2400" spc="-105" dirty="0">
                <a:latin typeface="Trebuchet MS"/>
                <a:cs typeface="Trebuchet MS"/>
              </a:rPr>
              <a:t>no.</a:t>
            </a:r>
            <a:r>
              <a:rPr sz="2400" spc="-175" dirty="0">
                <a:latin typeface="Trebuchet MS"/>
                <a:cs typeface="Trebuchet MS"/>
              </a:rPr>
              <a:t> </a:t>
            </a:r>
            <a:r>
              <a:rPr sz="2400" spc="-75" dirty="0">
                <a:latin typeface="Trebuchet MS"/>
                <a:cs typeface="Trebuchet MS"/>
              </a:rPr>
              <a:t>20,</a:t>
            </a:r>
            <a:r>
              <a:rPr sz="2400" spc="-180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2019.</a:t>
            </a:r>
            <a:endParaRPr sz="2400">
              <a:latin typeface="Trebuchet MS"/>
              <a:cs typeface="Trebuchet MS"/>
            </a:endParaRPr>
          </a:p>
          <a:p>
            <a:pPr marL="420370" indent="-407670">
              <a:lnSpc>
                <a:spcPts val="2605"/>
              </a:lnSpc>
              <a:spcBef>
                <a:spcPts val="420"/>
              </a:spcBef>
              <a:buAutoNum type="arabicPlain" startAt="2"/>
              <a:tabLst>
                <a:tab pos="420370" algn="l"/>
              </a:tabLst>
            </a:pPr>
            <a:r>
              <a:rPr sz="2400" spc="-105" dirty="0">
                <a:latin typeface="Trebuchet MS"/>
                <a:cs typeface="Trebuchet MS"/>
              </a:rPr>
              <a:t>A.</a:t>
            </a:r>
            <a:r>
              <a:rPr sz="2400" spc="-140" dirty="0">
                <a:latin typeface="Trebuchet MS"/>
                <a:cs typeface="Trebuchet MS"/>
              </a:rPr>
              <a:t> </a:t>
            </a:r>
            <a:r>
              <a:rPr sz="2400" spc="-55" dirty="0">
                <a:latin typeface="Trebuchet MS"/>
                <a:cs typeface="Trebuchet MS"/>
              </a:rPr>
              <a:t>Pinto</a:t>
            </a:r>
            <a:r>
              <a:rPr sz="2400" spc="-180" dirty="0">
                <a:latin typeface="Trebuchet MS"/>
                <a:cs typeface="Trebuchet MS"/>
              </a:rPr>
              <a:t> </a:t>
            </a:r>
            <a:r>
              <a:rPr sz="2400" spc="-120" dirty="0">
                <a:latin typeface="Trebuchet MS"/>
                <a:cs typeface="Trebuchet MS"/>
              </a:rPr>
              <a:t>et</a:t>
            </a:r>
            <a:r>
              <a:rPr sz="2400" spc="-155" dirty="0">
                <a:latin typeface="Trebuchet MS"/>
                <a:cs typeface="Trebuchet MS"/>
              </a:rPr>
              <a:t> </a:t>
            </a:r>
            <a:r>
              <a:rPr sz="2400" spc="-140" dirty="0">
                <a:latin typeface="Trebuchet MS"/>
                <a:cs typeface="Trebuchet MS"/>
              </a:rPr>
              <a:t>al.,</a:t>
            </a:r>
            <a:r>
              <a:rPr sz="2400" spc="-305" dirty="0">
                <a:latin typeface="Trebuchet MS"/>
                <a:cs typeface="Trebuchet MS"/>
              </a:rPr>
              <a:t> </a:t>
            </a:r>
            <a:r>
              <a:rPr sz="2400" spc="-55" dirty="0">
                <a:latin typeface="Trebuchet MS"/>
                <a:cs typeface="Trebuchet MS"/>
              </a:rPr>
              <a:t>“Survey</a:t>
            </a:r>
            <a:r>
              <a:rPr sz="2400" spc="-16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on</a:t>
            </a:r>
            <a:r>
              <a:rPr sz="2400" spc="-185" dirty="0">
                <a:latin typeface="Trebuchet MS"/>
                <a:cs typeface="Trebuchet MS"/>
              </a:rPr>
              <a:t> </a:t>
            </a:r>
            <a:r>
              <a:rPr sz="2400" spc="-40" dirty="0">
                <a:latin typeface="Trebuchet MS"/>
                <a:cs typeface="Trebuchet MS"/>
              </a:rPr>
              <a:t>Intrusion</a:t>
            </a:r>
            <a:r>
              <a:rPr sz="2400" spc="-100" dirty="0">
                <a:latin typeface="Trebuchet MS"/>
                <a:cs typeface="Trebuchet MS"/>
              </a:rPr>
              <a:t> </a:t>
            </a:r>
            <a:r>
              <a:rPr sz="2400" spc="-50" dirty="0">
                <a:latin typeface="Trebuchet MS"/>
                <a:cs typeface="Trebuchet MS"/>
              </a:rPr>
              <a:t>Detection</a:t>
            </a:r>
            <a:r>
              <a:rPr sz="2400" spc="-18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Systems</a:t>
            </a:r>
            <a:r>
              <a:rPr sz="2400" spc="-17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Based</a:t>
            </a:r>
            <a:r>
              <a:rPr sz="2400" spc="-120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on</a:t>
            </a:r>
            <a:r>
              <a:rPr sz="2400" spc="-185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Machine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ts val="2605"/>
              </a:lnSpc>
            </a:pPr>
            <a:r>
              <a:rPr sz="2400" spc="-120" dirty="0">
                <a:latin typeface="Trebuchet MS"/>
                <a:cs typeface="Trebuchet MS"/>
              </a:rPr>
              <a:t>Learning,”</a:t>
            </a:r>
            <a:r>
              <a:rPr sz="2400" spc="-27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Sensors,</a:t>
            </a:r>
            <a:r>
              <a:rPr sz="2400" spc="-170" dirty="0">
                <a:latin typeface="Trebuchet MS"/>
                <a:cs typeface="Trebuchet MS"/>
              </a:rPr>
              <a:t> </a:t>
            </a:r>
            <a:r>
              <a:rPr sz="2400" spc="-110" dirty="0">
                <a:latin typeface="Trebuchet MS"/>
                <a:cs typeface="Trebuchet MS"/>
              </a:rPr>
              <a:t>vol.</a:t>
            </a:r>
            <a:r>
              <a:rPr sz="2400" spc="-165" dirty="0">
                <a:latin typeface="Trebuchet MS"/>
                <a:cs typeface="Trebuchet MS"/>
              </a:rPr>
              <a:t> </a:t>
            </a:r>
            <a:r>
              <a:rPr sz="2400" spc="-75" dirty="0">
                <a:latin typeface="Trebuchet MS"/>
                <a:cs typeface="Trebuchet MS"/>
              </a:rPr>
              <a:t>23,</a:t>
            </a:r>
            <a:r>
              <a:rPr sz="2400" spc="-165" dirty="0">
                <a:latin typeface="Trebuchet MS"/>
                <a:cs typeface="Trebuchet MS"/>
              </a:rPr>
              <a:t> </a:t>
            </a:r>
            <a:r>
              <a:rPr sz="2400" spc="-100" dirty="0">
                <a:latin typeface="Trebuchet MS"/>
                <a:cs typeface="Trebuchet MS"/>
              </a:rPr>
              <a:t>no.</a:t>
            </a:r>
            <a:r>
              <a:rPr sz="2400" spc="-165" dirty="0">
                <a:latin typeface="Trebuchet MS"/>
                <a:cs typeface="Trebuchet MS"/>
              </a:rPr>
              <a:t> </a:t>
            </a:r>
            <a:r>
              <a:rPr sz="2400" spc="-110" dirty="0">
                <a:latin typeface="Trebuchet MS"/>
                <a:cs typeface="Trebuchet MS"/>
              </a:rPr>
              <a:t>5,</a:t>
            </a:r>
            <a:r>
              <a:rPr sz="2400" spc="-165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2023.</a:t>
            </a:r>
            <a:endParaRPr sz="2400">
              <a:latin typeface="Trebuchet MS"/>
              <a:cs typeface="Trebuchet MS"/>
            </a:endParaRPr>
          </a:p>
          <a:p>
            <a:pPr marL="420370" indent="-407670">
              <a:lnSpc>
                <a:spcPts val="2565"/>
              </a:lnSpc>
              <a:spcBef>
                <a:spcPts val="425"/>
              </a:spcBef>
              <a:buAutoNum type="arabicPlain" startAt="3"/>
              <a:tabLst>
                <a:tab pos="420370" algn="l"/>
              </a:tabLst>
            </a:pPr>
            <a:r>
              <a:rPr sz="2400" spc="-30" dirty="0">
                <a:latin typeface="Trebuchet MS"/>
                <a:cs typeface="Trebuchet MS"/>
              </a:rPr>
              <a:t>M.</a:t>
            </a:r>
            <a:r>
              <a:rPr sz="2400" spc="-145" dirty="0">
                <a:latin typeface="Trebuchet MS"/>
                <a:cs typeface="Trebuchet MS"/>
              </a:rPr>
              <a:t> </a:t>
            </a:r>
            <a:r>
              <a:rPr sz="2400" spc="-90" dirty="0">
                <a:latin typeface="Trebuchet MS"/>
                <a:cs typeface="Trebuchet MS"/>
              </a:rPr>
              <a:t>Berhili,</a:t>
            </a:r>
            <a:r>
              <a:rPr sz="2400" spc="-290" dirty="0">
                <a:latin typeface="Trebuchet MS"/>
                <a:cs typeface="Trebuchet MS"/>
              </a:rPr>
              <a:t> </a:t>
            </a:r>
            <a:r>
              <a:rPr sz="2400" spc="-50" dirty="0">
                <a:latin typeface="Trebuchet MS"/>
                <a:cs typeface="Trebuchet MS"/>
              </a:rPr>
              <a:t>“Intrusion</a:t>
            </a:r>
            <a:r>
              <a:rPr sz="2400" spc="-90" dirty="0">
                <a:latin typeface="Trebuchet MS"/>
                <a:cs typeface="Trebuchet MS"/>
              </a:rPr>
              <a:t> </a:t>
            </a:r>
            <a:r>
              <a:rPr sz="2400" spc="-50" dirty="0">
                <a:latin typeface="Trebuchet MS"/>
                <a:cs typeface="Trebuchet MS"/>
              </a:rPr>
              <a:t>Detection</a:t>
            </a:r>
            <a:r>
              <a:rPr sz="2400" spc="-17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Systems</a:t>
            </a:r>
            <a:r>
              <a:rPr sz="2400" spc="-155" dirty="0">
                <a:latin typeface="Trebuchet MS"/>
                <a:cs typeface="Trebuchet MS"/>
              </a:rPr>
              <a:t> </a:t>
            </a:r>
            <a:r>
              <a:rPr sz="2400" spc="-50" dirty="0">
                <a:latin typeface="Trebuchet MS"/>
                <a:cs typeface="Trebuchet MS"/>
              </a:rPr>
              <a:t>in</a:t>
            </a:r>
            <a:r>
              <a:rPr sz="2400" spc="-170" dirty="0">
                <a:latin typeface="Trebuchet MS"/>
                <a:cs typeface="Trebuchet MS"/>
              </a:rPr>
              <a:t> </a:t>
            </a:r>
            <a:r>
              <a:rPr sz="2400" spc="-145" dirty="0">
                <a:latin typeface="Trebuchet MS"/>
                <a:cs typeface="Trebuchet MS"/>
              </a:rPr>
              <a:t>IoT</a:t>
            </a:r>
            <a:r>
              <a:rPr sz="2400" spc="-22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Based</a:t>
            </a:r>
            <a:r>
              <a:rPr sz="2400" spc="-105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on</a:t>
            </a:r>
            <a:r>
              <a:rPr sz="2400" spc="-17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Machine</a:t>
            </a:r>
            <a:r>
              <a:rPr sz="2400" spc="-190" dirty="0">
                <a:latin typeface="Trebuchet MS"/>
                <a:cs typeface="Trebuchet MS"/>
              </a:rPr>
              <a:t> </a:t>
            </a:r>
            <a:r>
              <a:rPr sz="2400" spc="-70" dirty="0">
                <a:latin typeface="Trebuchet MS"/>
                <a:cs typeface="Trebuchet MS"/>
              </a:rPr>
              <a:t>Learning:</a:t>
            </a:r>
            <a:r>
              <a:rPr sz="2400" spc="-120" dirty="0">
                <a:latin typeface="Trebuchet MS"/>
                <a:cs typeface="Trebuchet MS"/>
              </a:rPr>
              <a:t> </a:t>
            </a:r>
            <a:r>
              <a:rPr sz="2400" spc="-50" dirty="0">
                <a:latin typeface="Trebuchet MS"/>
                <a:cs typeface="Trebuchet MS"/>
              </a:rPr>
              <a:t>A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ts val="2565"/>
              </a:lnSpc>
            </a:pPr>
            <a:r>
              <a:rPr sz="2400" spc="-155" dirty="0">
                <a:latin typeface="Trebuchet MS"/>
                <a:cs typeface="Trebuchet MS"/>
              </a:rPr>
              <a:t>Review,”</a:t>
            </a:r>
            <a:r>
              <a:rPr sz="2400" spc="-350" dirty="0">
                <a:latin typeface="Trebuchet MS"/>
                <a:cs typeface="Trebuchet MS"/>
              </a:rPr>
              <a:t> </a:t>
            </a:r>
            <a:r>
              <a:rPr sz="2400" spc="-25" dirty="0">
                <a:latin typeface="Trebuchet MS"/>
                <a:cs typeface="Trebuchet MS"/>
              </a:rPr>
              <a:t>Procedia</a:t>
            </a:r>
            <a:r>
              <a:rPr sz="2400" spc="-215" dirty="0">
                <a:latin typeface="Trebuchet MS"/>
                <a:cs typeface="Trebuchet MS"/>
              </a:rPr>
              <a:t> </a:t>
            </a:r>
            <a:r>
              <a:rPr sz="2400" spc="-20" dirty="0">
                <a:latin typeface="Trebuchet MS"/>
                <a:cs typeface="Trebuchet MS"/>
              </a:rPr>
              <a:t>Computer</a:t>
            </a:r>
            <a:r>
              <a:rPr sz="2400" spc="-200" dirty="0">
                <a:latin typeface="Trebuchet MS"/>
                <a:cs typeface="Trebuchet MS"/>
              </a:rPr>
              <a:t> </a:t>
            </a:r>
            <a:r>
              <a:rPr sz="2400" spc="-30" dirty="0">
                <a:latin typeface="Trebuchet MS"/>
                <a:cs typeface="Trebuchet MS"/>
              </a:rPr>
              <a:t>Science,</a:t>
            </a:r>
            <a:r>
              <a:rPr sz="2400" spc="-145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2024.</a:t>
            </a:r>
            <a:endParaRPr sz="2400">
              <a:latin typeface="Trebuchet MS"/>
              <a:cs typeface="Trebuchet MS"/>
            </a:endParaRPr>
          </a:p>
          <a:p>
            <a:pPr marL="420370" indent="-407670">
              <a:lnSpc>
                <a:spcPct val="100000"/>
              </a:lnSpc>
              <a:spcBef>
                <a:spcPts val="425"/>
              </a:spcBef>
              <a:buAutoNum type="arabicPlain" startAt="4"/>
              <a:tabLst>
                <a:tab pos="420370" algn="l"/>
              </a:tabLst>
            </a:pPr>
            <a:r>
              <a:rPr sz="2400" spc="-105" dirty="0">
                <a:latin typeface="Trebuchet MS"/>
                <a:cs typeface="Trebuchet MS"/>
              </a:rPr>
              <a:t>D.</a:t>
            </a:r>
            <a:r>
              <a:rPr sz="2400" spc="-120" dirty="0">
                <a:latin typeface="Trebuchet MS"/>
                <a:cs typeface="Trebuchet MS"/>
              </a:rPr>
              <a:t> </a:t>
            </a:r>
            <a:r>
              <a:rPr sz="2400" spc="-100" dirty="0">
                <a:latin typeface="Trebuchet MS"/>
                <a:cs typeface="Trebuchet MS"/>
              </a:rPr>
              <a:t>Ajalkar</a:t>
            </a:r>
            <a:r>
              <a:rPr sz="2400" spc="-160" dirty="0">
                <a:latin typeface="Trebuchet MS"/>
                <a:cs typeface="Trebuchet MS"/>
              </a:rPr>
              <a:t> </a:t>
            </a:r>
            <a:r>
              <a:rPr sz="2400" spc="-120" dirty="0">
                <a:latin typeface="Trebuchet MS"/>
                <a:cs typeface="Trebuchet MS"/>
              </a:rPr>
              <a:t>et</a:t>
            </a:r>
            <a:r>
              <a:rPr sz="2400" spc="-155" dirty="0">
                <a:latin typeface="Trebuchet MS"/>
                <a:cs typeface="Trebuchet MS"/>
              </a:rPr>
              <a:t> </a:t>
            </a:r>
            <a:r>
              <a:rPr sz="2400" spc="-140" dirty="0">
                <a:latin typeface="Trebuchet MS"/>
                <a:cs typeface="Trebuchet MS"/>
              </a:rPr>
              <a:t>al.,</a:t>
            </a:r>
            <a:r>
              <a:rPr sz="2400" spc="-300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“Machine</a:t>
            </a:r>
            <a:r>
              <a:rPr sz="2400" spc="-195" dirty="0">
                <a:latin typeface="Trebuchet MS"/>
                <a:cs typeface="Trebuchet MS"/>
              </a:rPr>
              <a:t> </a:t>
            </a:r>
            <a:r>
              <a:rPr sz="2400" spc="-50" dirty="0">
                <a:latin typeface="Trebuchet MS"/>
                <a:cs typeface="Trebuchet MS"/>
              </a:rPr>
              <a:t>Learning</a:t>
            </a:r>
            <a:r>
              <a:rPr sz="2400" spc="-16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Based</a:t>
            </a:r>
            <a:r>
              <a:rPr sz="2400" spc="-200" dirty="0">
                <a:latin typeface="Trebuchet MS"/>
                <a:cs typeface="Trebuchet MS"/>
              </a:rPr>
              <a:t> </a:t>
            </a:r>
            <a:r>
              <a:rPr sz="2400" spc="-35" dirty="0">
                <a:latin typeface="Trebuchet MS"/>
                <a:cs typeface="Trebuchet MS"/>
              </a:rPr>
              <a:t>Intrusion</a:t>
            </a:r>
            <a:r>
              <a:rPr sz="2400" spc="-175" dirty="0">
                <a:latin typeface="Trebuchet MS"/>
                <a:cs typeface="Trebuchet MS"/>
              </a:rPr>
              <a:t> </a:t>
            </a:r>
            <a:r>
              <a:rPr sz="2400" spc="-50" dirty="0">
                <a:latin typeface="Trebuchet MS"/>
                <a:cs typeface="Trebuchet MS"/>
              </a:rPr>
              <a:t>Detection</a:t>
            </a:r>
            <a:r>
              <a:rPr sz="2400" spc="-180" dirty="0">
                <a:latin typeface="Trebuchet MS"/>
                <a:cs typeface="Trebuchet MS"/>
              </a:rPr>
              <a:t> </a:t>
            </a:r>
            <a:r>
              <a:rPr sz="2400" spc="-80" dirty="0">
                <a:latin typeface="Trebuchet MS"/>
                <a:cs typeface="Trebuchet MS"/>
              </a:rPr>
              <a:t>System,”</a:t>
            </a:r>
            <a:r>
              <a:rPr sz="2400" spc="-250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2025.</a:t>
            </a:r>
            <a:endParaRPr sz="2400">
              <a:latin typeface="Trebuchet MS"/>
              <a:cs typeface="Trebuchet MS"/>
            </a:endParaRPr>
          </a:p>
          <a:p>
            <a:pPr marL="420370" indent="-407670">
              <a:lnSpc>
                <a:spcPts val="2605"/>
              </a:lnSpc>
              <a:spcBef>
                <a:spcPts val="420"/>
              </a:spcBef>
              <a:buAutoNum type="arabicPlain" startAt="4"/>
              <a:tabLst>
                <a:tab pos="420370" algn="l"/>
              </a:tabLst>
            </a:pPr>
            <a:r>
              <a:rPr sz="2400" spc="-125" dirty="0">
                <a:latin typeface="Trebuchet MS"/>
                <a:cs typeface="Trebuchet MS"/>
              </a:rPr>
              <a:t>L.</a:t>
            </a:r>
            <a:r>
              <a:rPr sz="2400" spc="-245" dirty="0">
                <a:latin typeface="Trebuchet MS"/>
                <a:cs typeface="Trebuchet MS"/>
              </a:rPr>
              <a:t> </a:t>
            </a:r>
            <a:r>
              <a:rPr sz="2400" spc="-70" dirty="0">
                <a:latin typeface="Trebuchet MS"/>
                <a:cs typeface="Trebuchet MS"/>
              </a:rPr>
              <a:t>Yang</a:t>
            </a:r>
            <a:r>
              <a:rPr sz="2400" spc="-200" dirty="0">
                <a:latin typeface="Trebuchet MS"/>
                <a:cs typeface="Trebuchet MS"/>
              </a:rPr>
              <a:t> </a:t>
            </a:r>
            <a:r>
              <a:rPr sz="2400" spc="-120" dirty="0">
                <a:latin typeface="Trebuchet MS"/>
                <a:cs typeface="Trebuchet MS"/>
              </a:rPr>
              <a:t>et</a:t>
            </a:r>
            <a:r>
              <a:rPr sz="2400" spc="-175" dirty="0">
                <a:latin typeface="Trebuchet MS"/>
                <a:cs typeface="Trebuchet MS"/>
              </a:rPr>
              <a:t> </a:t>
            </a:r>
            <a:r>
              <a:rPr sz="2400" spc="-140" dirty="0">
                <a:latin typeface="Trebuchet MS"/>
                <a:cs typeface="Trebuchet MS"/>
              </a:rPr>
              <a:t>al.,</a:t>
            </a:r>
            <a:r>
              <a:rPr sz="2400" spc="-32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“IDS-</a:t>
            </a:r>
            <a:r>
              <a:rPr sz="2400" spc="-30" dirty="0">
                <a:latin typeface="Trebuchet MS"/>
                <a:cs typeface="Trebuchet MS"/>
              </a:rPr>
              <a:t>ML:</a:t>
            </a:r>
            <a:r>
              <a:rPr sz="2400" spc="-15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An</a:t>
            </a:r>
            <a:r>
              <a:rPr sz="2400" spc="-204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Open</a:t>
            </a:r>
            <a:r>
              <a:rPr sz="2400" spc="-13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Source</a:t>
            </a:r>
            <a:r>
              <a:rPr sz="2400" spc="-14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Machine</a:t>
            </a:r>
            <a:r>
              <a:rPr sz="2400" spc="-145" dirty="0">
                <a:latin typeface="Trebuchet MS"/>
                <a:cs typeface="Trebuchet MS"/>
              </a:rPr>
              <a:t> </a:t>
            </a:r>
            <a:r>
              <a:rPr sz="2400" spc="-60" dirty="0">
                <a:latin typeface="Trebuchet MS"/>
                <a:cs typeface="Trebuchet MS"/>
              </a:rPr>
              <a:t>Learning</a:t>
            </a:r>
            <a:r>
              <a:rPr sz="2400" spc="-195" dirty="0">
                <a:latin typeface="Trebuchet MS"/>
                <a:cs typeface="Trebuchet MS"/>
              </a:rPr>
              <a:t> </a:t>
            </a:r>
            <a:r>
              <a:rPr sz="2400" spc="-60" dirty="0">
                <a:latin typeface="Trebuchet MS"/>
                <a:cs typeface="Trebuchet MS"/>
              </a:rPr>
              <a:t>Framework</a:t>
            </a:r>
            <a:r>
              <a:rPr sz="2400" spc="-204" dirty="0">
                <a:latin typeface="Trebuchet MS"/>
                <a:cs typeface="Trebuchet MS"/>
              </a:rPr>
              <a:t> </a:t>
            </a:r>
            <a:r>
              <a:rPr sz="2400" spc="-25" dirty="0">
                <a:latin typeface="Trebuchet MS"/>
                <a:cs typeface="Trebuchet MS"/>
              </a:rPr>
              <a:t>for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ts val="2605"/>
              </a:lnSpc>
            </a:pPr>
            <a:r>
              <a:rPr sz="2400" spc="-35" dirty="0">
                <a:latin typeface="Trebuchet MS"/>
                <a:cs typeface="Trebuchet MS"/>
              </a:rPr>
              <a:t>Intrusion</a:t>
            </a:r>
            <a:r>
              <a:rPr sz="2400" spc="-204" dirty="0">
                <a:latin typeface="Trebuchet MS"/>
                <a:cs typeface="Trebuchet MS"/>
              </a:rPr>
              <a:t> </a:t>
            </a:r>
            <a:r>
              <a:rPr sz="2400" spc="-105" dirty="0">
                <a:latin typeface="Trebuchet MS"/>
                <a:cs typeface="Trebuchet MS"/>
              </a:rPr>
              <a:t>Detection,”</a:t>
            </a:r>
            <a:r>
              <a:rPr sz="2400" spc="-254" dirty="0">
                <a:latin typeface="Trebuchet MS"/>
                <a:cs typeface="Trebuchet MS"/>
              </a:rPr>
              <a:t> </a:t>
            </a:r>
            <a:r>
              <a:rPr sz="2400" spc="-70" dirty="0">
                <a:latin typeface="Trebuchet MS"/>
                <a:cs typeface="Trebuchet MS"/>
              </a:rPr>
              <a:t>SoftwareX,</a:t>
            </a:r>
            <a:r>
              <a:rPr sz="2400" spc="-160" dirty="0">
                <a:latin typeface="Trebuchet MS"/>
                <a:cs typeface="Trebuchet MS"/>
              </a:rPr>
              <a:t> </a:t>
            </a:r>
            <a:r>
              <a:rPr sz="2400" spc="-110" dirty="0">
                <a:latin typeface="Trebuchet MS"/>
                <a:cs typeface="Trebuchet MS"/>
              </a:rPr>
              <a:t>vol.</a:t>
            </a:r>
            <a:r>
              <a:rPr sz="2400" spc="-160" dirty="0">
                <a:latin typeface="Trebuchet MS"/>
                <a:cs typeface="Trebuchet MS"/>
              </a:rPr>
              <a:t> </a:t>
            </a:r>
            <a:r>
              <a:rPr sz="2400" spc="-75" dirty="0">
                <a:latin typeface="Trebuchet MS"/>
                <a:cs typeface="Trebuchet MS"/>
              </a:rPr>
              <a:t>21,</a:t>
            </a:r>
            <a:r>
              <a:rPr sz="2400" spc="-165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2022.</a:t>
            </a:r>
            <a:endParaRPr sz="2400">
              <a:latin typeface="Trebuchet MS"/>
              <a:cs typeface="Trebuchet MS"/>
            </a:endParaRPr>
          </a:p>
          <a:p>
            <a:pPr marL="420370" indent="-407670">
              <a:lnSpc>
                <a:spcPts val="2605"/>
              </a:lnSpc>
              <a:spcBef>
                <a:spcPts val="420"/>
              </a:spcBef>
              <a:buAutoNum type="arabicPlain" startAt="6"/>
              <a:tabLst>
                <a:tab pos="420370" algn="l"/>
              </a:tabLst>
            </a:pPr>
            <a:r>
              <a:rPr sz="2400" spc="-30" dirty="0">
                <a:latin typeface="Trebuchet MS"/>
                <a:cs typeface="Trebuchet MS"/>
              </a:rPr>
              <a:t>M.</a:t>
            </a:r>
            <a:r>
              <a:rPr sz="2400" spc="-175" dirty="0">
                <a:latin typeface="Trebuchet MS"/>
                <a:cs typeface="Trebuchet MS"/>
              </a:rPr>
              <a:t> </a:t>
            </a:r>
            <a:r>
              <a:rPr sz="2400" spc="-90" dirty="0">
                <a:latin typeface="Trebuchet MS"/>
                <a:cs typeface="Trebuchet MS"/>
              </a:rPr>
              <a:t>Berhili,</a:t>
            </a:r>
            <a:r>
              <a:rPr sz="2400" spc="-315" dirty="0">
                <a:latin typeface="Trebuchet MS"/>
                <a:cs typeface="Trebuchet MS"/>
              </a:rPr>
              <a:t> </a:t>
            </a:r>
            <a:r>
              <a:rPr sz="2400" spc="-80" dirty="0">
                <a:latin typeface="Trebuchet MS"/>
                <a:cs typeface="Trebuchet MS"/>
              </a:rPr>
              <a:t>“Review</a:t>
            </a:r>
            <a:r>
              <a:rPr sz="2400" spc="-229" dirty="0">
                <a:latin typeface="Trebuchet MS"/>
                <a:cs typeface="Trebuchet MS"/>
              </a:rPr>
              <a:t> </a:t>
            </a:r>
            <a:r>
              <a:rPr sz="2400" spc="-65" dirty="0">
                <a:latin typeface="Trebuchet MS"/>
                <a:cs typeface="Trebuchet MS"/>
              </a:rPr>
              <a:t>of</a:t>
            </a:r>
            <a:r>
              <a:rPr sz="2400" spc="-19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Machine</a:t>
            </a:r>
            <a:r>
              <a:rPr sz="2400" spc="-135" dirty="0">
                <a:latin typeface="Trebuchet MS"/>
                <a:cs typeface="Trebuchet MS"/>
              </a:rPr>
              <a:t> </a:t>
            </a:r>
            <a:r>
              <a:rPr sz="2400" spc="-60" dirty="0">
                <a:latin typeface="Trebuchet MS"/>
                <a:cs typeface="Trebuchet MS"/>
              </a:rPr>
              <a:t>Learning</a:t>
            </a:r>
            <a:r>
              <a:rPr sz="2400" spc="-190" dirty="0">
                <a:latin typeface="Trebuchet MS"/>
                <a:cs typeface="Trebuchet MS"/>
              </a:rPr>
              <a:t> </a:t>
            </a:r>
            <a:r>
              <a:rPr sz="2400" spc="-50" dirty="0">
                <a:latin typeface="Trebuchet MS"/>
                <a:cs typeface="Trebuchet MS"/>
              </a:rPr>
              <a:t>Techniques</a:t>
            </a:r>
            <a:r>
              <a:rPr sz="2400" spc="-190" dirty="0">
                <a:latin typeface="Trebuchet MS"/>
                <a:cs typeface="Trebuchet MS"/>
              </a:rPr>
              <a:t> </a:t>
            </a:r>
            <a:r>
              <a:rPr sz="2400" spc="-110" dirty="0">
                <a:latin typeface="Trebuchet MS"/>
                <a:cs typeface="Trebuchet MS"/>
              </a:rPr>
              <a:t>for</a:t>
            </a:r>
            <a:r>
              <a:rPr sz="2400" spc="-204" dirty="0">
                <a:latin typeface="Trebuchet MS"/>
                <a:cs typeface="Trebuchet MS"/>
              </a:rPr>
              <a:t> </a:t>
            </a:r>
            <a:r>
              <a:rPr sz="2400" spc="-35" dirty="0">
                <a:latin typeface="Trebuchet MS"/>
                <a:cs typeface="Trebuchet MS"/>
              </a:rPr>
              <a:t>Intrusion</a:t>
            </a:r>
            <a:r>
              <a:rPr sz="2400" spc="-200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Detection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ts val="2605"/>
              </a:lnSpc>
            </a:pPr>
            <a:r>
              <a:rPr sz="2400" spc="-55" dirty="0">
                <a:latin typeface="Trebuchet MS"/>
                <a:cs typeface="Trebuchet MS"/>
              </a:rPr>
              <a:t>Systems,”</a:t>
            </a:r>
            <a:r>
              <a:rPr sz="2400" spc="-335" dirty="0">
                <a:latin typeface="Trebuchet MS"/>
                <a:cs typeface="Trebuchet MS"/>
              </a:rPr>
              <a:t> </a:t>
            </a:r>
            <a:r>
              <a:rPr sz="2400" spc="-20" dirty="0">
                <a:latin typeface="Trebuchet MS"/>
                <a:cs typeface="Trebuchet MS"/>
              </a:rPr>
              <a:t>2024.</a:t>
            </a:r>
            <a:endParaRPr sz="2400">
              <a:latin typeface="Trebuchet MS"/>
              <a:cs typeface="Trebuchet MS"/>
            </a:endParaRPr>
          </a:p>
          <a:p>
            <a:pPr marL="12700" marR="49530" indent="-9525">
              <a:lnSpc>
                <a:spcPts val="2330"/>
              </a:lnSpc>
              <a:spcBef>
                <a:spcPts val="965"/>
              </a:spcBef>
              <a:buAutoNum type="arabicPlain" startAt="7"/>
              <a:tabLst>
                <a:tab pos="401320" algn="l"/>
              </a:tabLst>
            </a:pPr>
            <a:r>
              <a:rPr sz="2400" spc="-75" dirty="0">
                <a:latin typeface="Trebuchet MS"/>
                <a:cs typeface="Trebuchet MS"/>
              </a:rPr>
              <a:t>	“Automatic</a:t>
            </a:r>
            <a:r>
              <a:rPr sz="2400" spc="-130" dirty="0">
                <a:latin typeface="Trebuchet MS"/>
                <a:cs typeface="Trebuchet MS"/>
              </a:rPr>
              <a:t> </a:t>
            </a:r>
            <a:r>
              <a:rPr sz="2400" spc="-65" dirty="0">
                <a:latin typeface="Trebuchet MS"/>
                <a:cs typeface="Trebuchet MS"/>
              </a:rPr>
              <a:t>Network</a:t>
            </a:r>
            <a:r>
              <a:rPr sz="2400" spc="-195" dirty="0">
                <a:latin typeface="Trebuchet MS"/>
                <a:cs typeface="Trebuchet MS"/>
              </a:rPr>
              <a:t> </a:t>
            </a:r>
            <a:r>
              <a:rPr sz="2400" spc="-35" dirty="0">
                <a:latin typeface="Trebuchet MS"/>
                <a:cs typeface="Trebuchet MS"/>
              </a:rPr>
              <a:t>Intrusion</a:t>
            </a:r>
            <a:r>
              <a:rPr sz="2400" spc="-204" dirty="0">
                <a:latin typeface="Trebuchet MS"/>
                <a:cs typeface="Trebuchet MS"/>
              </a:rPr>
              <a:t> </a:t>
            </a:r>
            <a:r>
              <a:rPr sz="2400" spc="-45" dirty="0">
                <a:latin typeface="Trebuchet MS"/>
                <a:cs typeface="Trebuchet MS"/>
              </a:rPr>
              <a:t>Detection</a:t>
            </a:r>
            <a:r>
              <a:rPr sz="2400" spc="-19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System</a:t>
            </a:r>
            <a:r>
              <a:rPr sz="2400" spc="-16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Using</a:t>
            </a:r>
            <a:r>
              <a:rPr sz="2400" spc="-19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Machine</a:t>
            </a:r>
            <a:r>
              <a:rPr sz="2400" spc="-135" dirty="0">
                <a:latin typeface="Trebuchet MS"/>
                <a:cs typeface="Trebuchet MS"/>
              </a:rPr>
              <a:t> </a:t>
            </a:r>
            <a:r>
              <a:rPr sz="2400" spc="-60" dirty="0">
                <a:latin typeface="Trebuchet MS"/>
                <a:cs typeface="Trebuchet MS"/>
              </a:rPr>
              <a:t>Learning</a:t>
            </a:r>
            <a:r>
              <a:rPr sz="2400" spc="-190" dirty="0">
                <a:latin typeface="Trebuchet MS"/>
                <a:cs typeface="Trebuchet MS"/>
              </a:rPr>
              <a:t> </a:t>
            </a:r>
            <a:r>
              <a:rPr sz="2400" spc="-25" dirty="0">
                <a:latin typeface="Trebuchet MS"/>
                <a:cs typeface="Trebuchet MS"/>
              </a:rPr>
              <a:t>and </a:t>
            </a:r>
            <a:r>
              <a:rPr sz="2400" dirty="0">
                <a:latin typeface="Trebuchet MS"/>
                <a:cs typeface="Trebuchet MS"/>
              </a:rPr>
              <a:t>Deep</a:t>
            </a:r>
            <a:r>
              <a:rPr sz="2400" spc="-195" dirty="0">
                <a:latin typeface="Trebuchet MS"/>
                <a:cs typeface="Trebuchet MS"/>
              </a:rPr>
              <a:t> </a:t>
            </a:r>
            <a:r>
              <a:rPr sz="2400" spc="-110" dirty="0">
                <a:latin typeface="Trebuchet MS"/>
                <a:cs typeface="Trebuchet MS"/>
              </a:rPr>
              <a:t>Learning,”</a:t>
            </a:r>
            <a:r>
              <a:rPr sz="2400" spc="-325" dirty="0">
                <a:latin typeface="Trebuchet MS"/>
                <a:cs typeface="Trebuchet MS"/>
              </a:rPr>
              <a:t> </a:t>
            </a:r>
            <a:r>
              <a:rPr sz="2400" spc="-20" dirty="0">
                <a:latin typeface="Trebuchet MS"/>
                <a:cs typeface="Trebuchet MS"/>
              </a:rPr>
              <a:t>2024.</a:t>
            </a:r>
            <a:endParaRPr sz="2400">
              <a:latin typeface="Trebuchet MS"/>
              <a:cs typeface="Trebuchet MS"/>
            </a:endParaRPr>
          </a:p>
          <a:p>
            <a:pPr marL="12700" marR="598805" indent="407670">
              <a:lnSpc>
                <a:spcPct val="78200"/>
              </a:lnSpc>
              <a:spcBef>
                <a:spcPts val="1060"/>
              </a:spcBef>
              <a:buAutoNum type="arabicPlain" startAt="7"/>
              <a:tabLst>
                <a:tab pos="420370" algn="l"/>
              </a:tabLst>
            </a:pPr>
            <a:r>
              <a:rPr sz="2400" spc="-50" dirty="0">
                <a:latin typeface="Trebuchet MS"/>
                <a:cs typeface="Trebuchet MS"/>
              </a:rPr>
              <a:t>S.</a:t>
            </a:r>
            <a:r>
              <a:rPr sz="2400" spc="-185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S.</a:t>
            </a:r>
            <a:r>
              <a:rPr sz="2400" spc="-260" dirty="0">
                <a:latin typeface="Trebuchet MS"/>
                <a:cs typeface="Trebuchet MS"/>
              </a:rPr>
              <a:t> </a:t>
            </a:r>
            <a:r>
              <a:rPr sz="2400" spc="-125" dirty="0">
                <a:latin typeface="Trebuchet MS"/>
                <a:cs typeface="Trebuchet MS"/>
              </a:rPr>
              <a:t>Tripathy</a:t>
            </a:r>
            <a:r>
              <a:rPr sz="2400" spc="-21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and</a:t>
            </a:r>
            <a:r>
              <a:rPr sz="2400" spc="-250" dirty="0">
                <a:latin typeface="Trebuchet MS"/>
                <a:cs typeface="Trebuchet MS"/>
              </a:rPr>
              <a:t> </a:t>
            </a:r>
            <a:r>
              <a:rPr sz="2400" spc="-85" dirty="0">
                <a:latin typeface="Trebuchet MS"/>
                <a:cs typeface="Trebuchet MS"/>
              </a:rPr>
              <a:t>B.</a:t>
            </a:r>
            <a:r>
              <a:rPr sz="2400" spc="-185" dirty="0">
                <a:latin typeface="Trebuchet MS"/>
                <a:cs typeface="Trebuchet MS"/>
              </a:rPr>
              <a:t> </a:t>
            </a:r>
            <a:r>
              <a:rPr sz="2400" spc="-75" dirty="0">
                <a:latin typeface="Trebuchet MS"/>
                <a:cs typeface="Trebuchet MS"/>
              </a:rPr>
              <a:t>Behera,</a:t>
            </a:r>
            <a:r>
              <a:rPr sz="2400" spc="-340" dirty="0">
                <a:latin typeface="Trebuchet MS"/>
                <a:cs typeface="Trebuchet MS"/>
              </a:rPr>
              <a:t> </a:t>
            </a:r>
            <a:r>
              <a:rPr sz="2400" spc="-155" dirty="0">
                <a:latin typeface="Trebuchet MS"/>
                <a:cs typeface="Trebuchet MS"/>
              </a:rPr>
              <a:t>“A</a:t>
            </a:r>
            <a:r>
              <a:rPr sz="2400" spc="-245" dirty="0">
                <a:latin typeface="Trebuchet MS"/>
                <a:cs typeface="Trebuchet MS"/>
              </a:rPr>
              <a:t> </a:t>
            </a:r>
            <a:r>
              <a:rPr sz="2400" spc="-70" dirty="0">
                <a:latin typeface="Trebuchet MS"/>
                <a:cs typeface="Trebuchet MS"/>
              </a:rPr>
              <a:t>Review</a:t>
            </a:r>
            <a:r>
              <a:rPr sz="2400" spc="-175" dirty="0">
                <a:latin typeface="Trebuchet MS"/>
                <a:cs typeface="Trebuchet MS"/>
              </a:rPr>
              <a:t> </a:t>
            </a:r>
            <a:r>
              <a:rPr sz="2400" spc="-105" dirty="0">
                <a:latin typeface="Trebuchet MS"/>
                <a:cs typeface="Trebuchet MS"/>
              </a:rPr>
              <a:t>of</a:t>
            </a:r>
            <a:r>
              <a:rPr sz="2400" spc="-15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Datasets</a:t>
            </a:r>
            <a:r>
              <a:rPr sz="2400" spc="-220" dirty="0">
                <a:latin typeface="Trebuchet MS"/>
                <a:cs typeface="Trebuchet MS"/>
              </a:rPr>
              <a:t> </a:t>
            </a:r>
            <a:r>
              <a:rPr sz="2400" spc="-110" dirty="0">
                <a:latin typeface="Trebuchet MS"/>
                <a:cs typeface="Trebuchet MS"/>
              </a:rPr>
              <a:t>for</a:t>
            </a:r>
            <a:r>
              <a:rPr sz="2400" spc="-23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Machine</a:t>
            </a:r>
            <a:r>
              <a:rPr sz="2400" spc="-165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Learning-</a:t>
            </a:r>
            <a:r>
              <a:rPr sz="2400" dirty="0">
                <a:latin typeface="Trebuchet MS"/>
                <a:cs typeface="Trebuchet MS"/>
              </a:rPr>
              <a:t>Based</a:t>
            </a:r>
            <a:r>
              <a:rPr sz="2400" spc="-175" dirty="0">
                <a:latin typeface="Trebuchet MS"/>
                <a:cs typeface="Trebuchet MS"/>
              </a:rPr>
              <a:t> </a:t>
            </a:r>
            <a:r>
              <a:rPr sz="2400" spc="-35" dirty="0">
                <a:latin typeface="Trebuchet MS"/>
                <a:cs typeface="Trebuchet MS"/>
              </a:rPr>
              <a:t>Intrusion</a:t>
            </a:r>
            <a:r>
              <a:rPr sz="2400" spc="-150" dirty="0">
                <a:latin typeface="Trebuchet MS"/>
                <a:cs typeface="Trebuchet MS"/>
              </a:rPr>
              <a:t> </a:t>
            </a:r>
            <a:r>
              <a:rPr sz="2400" spc="-50" dirty="0">
                <a:latin typeface="Trebuchet MS"/>
                <a:cs typeface="Trebuchet MS"/>
              </a:rPr>
              <a:t>Detection</a:t>
            </a:r>
            <a:r>
              <a:rPr sz="2400" spc="-55" dirty="0">
                <a:latin typeface="Trebuchet MS"/>
                <a:cs typeface="Trebuchet MS"/>
              </a:rPr>
              <a:t> </a:t>
            </a:r>
            <a:r>
              <a:rPr sz="2400" spc="-65" dirty="0">
                <a:latin typeface="Trebuchet MS"/>
                <a:cs typeface="Trebuchet MS"/>
              </a:rPr>
              <a:t>Systems,”</a:t>
            </a:r>
            <a:r>
              <a:rPr sz="2400" spc="-225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2025.</a:t>
            </a:r>
            <a:endParaRPr sz="24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670</Words>
  <Application>Microsoft Office PowerPoint</Application>
  <PresentationFormat>Widescreen</PresentationFormat>
  <Paragraphs>129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 MT</vt:lpstr>
      <vt:lpstr>Courier New</vt:lpstr>
      <vt:lpstr>Times New Roman</vt:lpstr>
      <vt:lpstr>Trebuchet MS</vt:lpstr>
      <vt:lpstr>Wingdings</vt:lpstr>
      <vt:lpstr>Office Theme</vt:lpstr>
      <vt:lpstr>Title: Machine Learning-Based Network Intrusion Detection System</vt:lpstr>
      <vt:lpstr>Contents</vt:lpstr>
      <vt:lpstr>Introduction</vt:lpstr>
      <vt:lpstr> Research Background</vt:lpstr>
      <vt:lpstr>Research Problem</vt:lpstr>
      <vt:lpstr>Research Aim and Objectives</vt:lpstr>
      <vt:lpstr>Literature Review</vt:lpstr>
      <vt:lpstr> Literature Review (cont.)</vt:lpstr>
      <vt:lpstr>Methodology</vt:lpstr>
      <vt:lpstr>Methodology</vt:lpstr>
      <vt:lpstr>Methodology</vt:lpstr>
      <vt:lpstr>Project Planning</vt:lpstr>
      <vt:lpstr>Resources</vt:lpstr>
      <vt:lpstr>Project Impact and Limitations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Md. Mashrurul Haque</dc:creator>
  <cp:lastModifiedBy>Md. Mashrurul Haque (2435257)</cp:lastModifiedBy>
  <cp:revision>3</cp:revision>
  <dcterms:created xsi:type="dcterms:W3CDTF">2026-04-20T09:12:34Z</dcterms:created>
  <dcterms:modified xsi:type="dcterms:W3CDTF">2026-04-20T10:20:27Z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verter">
    <vt:lpwstr>SolidFramework v10.0.19910.1</vt:lpwstr>
  </property>
  <property fmtid="{D5CDD505-2E9C-101B-9397-08002B2CF9AE}" pid="3" name="Created">
    <vt:filetime>2026-04-20T00:00:00Z</vt:filetime>
  </property>
  <property fmtid="{D5CDD505-2E9C-101B-9397-08002B2CF9AE}" pid="4" name="LastSaved">
    <vt:filetime>2026-04-20T00:00:00Z</vt:filetime>
  </property>
</Properties>
</file>