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31"/>
  </p:notesMasterIdLst>
  <p:handoutMasterIdLst>
    <p:handoutMasterId r:id="rId32"/>
  </p:handoutMasterIdLst>
  <p:sldIdLst>
    <p:sldId id="256" r:id="rId4"/>
    <p:sldId id="257" r:id="rId5"/>
    <p:sldId id="311" r:id="rId6"/>
    <p:sldId id="312" r:id="rId7"/>
    <p:sldId id="313" r:id="rId8"/>
    <p:sldId id="316" r:id="rId9"/>
    <p:sldId id="319" r:id="rId10"/>
    <p:sldId id="321" r:id="rId11"/>
    <p:sldId id="296" r:id="rId12"/>
    <p:sldId id="297" r:id="rId13"/>
    <p:sldId id="298" r:id="rId14"/>
    <p:sldId id="299" r:id="rId15"/>
    <p:sldId id="300" r:id="rId16"/>
    <p:sldId id="303" r:id="rId17"/>
    <p:sldId id="320" r:id="rId18"/>
    <p:sldId id="317" r:id="rId19"/>
    <p:sldId id="318" r:id="rId20"/>
    <p:sldId id="310" r:id="rId21"/>
    <p:sldId id="302" r:id="rId22"/>
    <p:sldId id="301" r:id="rId23"/>
    <p:sldId id="304" r:id="rId24"/>
    <p:sldId id="307" r:id="rId25"/>
    <p:sldId id="305" r:id="rId26"/>
    <p:sldId id="306" r:id="rId27"/>
    <p:sldId id="308" r:id="rId28"/>
    <p:sldId id="309" r:id="rId29"/>
    <p:sldId id="295" r:id="rId3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0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A1B1CC-8AB4-419A-9174-C419E4CCD709}" v="12" dt="2025-10-21T23:49:37.26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74483" autoAdjust="0"/>
  </p:normalViewPr>
  <p:slideViewPr>
    <p:cSldViewPr>
      <p:cViewPr>
        <p:scale>
          <a:sx n="80" d="100"/>
          <a:sy n="80" d="100"/>
        </p:scale>
        <p:origin x="1380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microsoft.com/office/2015/10/relationships/revisionInfo" Target="revisionInfo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commentAuthors" Target="commentAuthors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wa Kazimierska" userId="8edb7084-dccb-4d8f-9cfb-38098ea1d667" providerId="ADAL" clId="{01A1B1CC-8AB4-419A-9174-C419E4CCD709}"/>
    <pc:docChg chg="modSld">
      <pc:chgData name="Ewa Kazimierska" userId="8edb7084-dccb-4d8f-9cfb-38098ea1d667" providerId="ADAL" clId="{01A1B1CC-8AB4-419A-9174-C419E4CCD709}" dt="2025-10-21T23:48:36.656" v="11" actId="6549"/>
      <pc:docMkLst>
        <pc:docMk/>
      </pc:docMkLst>
      <pc:sldChg chg="modNotesTx">
        <pc:chgData name="Ewa Kazimierska" userId="8edb7084-dccb-4d8f-9cfb-38098ea1d667" providerId="ADAL" clId="{01A1B1CC-8AB4-419A-9174-C419E4CCD709}" dt="2025-10-21T23:47:17.546" v="0" actId="6549"/>
        <pc:sldMkLst>
          <pc:docMk/>
          <pc:sldMk cId="2573950212" sldId="257"/>
        </pc:sldMkLst>
      </pc:sldChg>
      <pc:sldChg chg="modNotesTx">
        <pc:chgData name="Ewa Kazimierska" userId="8edb7084-dccb-4d8f-9cfb-38098ea1d667" providerId="ADAL" clId="{01A1B1CC-8AB4-419A-9174-C419E4CCD709}" dt="2025-10-21T23:47:42.687" v="4" actId="6549"/>
        <pc:sldMkLst>
          <pc:docMk/>
          <pc:sldMk cId="1382348601" sldId="296"/>
        </pc:sldMkLst>
      </pc:sldChg>
      <pc:sldChg chg="modNotesTx">
        <pc:chgData name="Ewa Kazimierska" userId="8edb7084-dccb-4d8f-9cfb-38098ea1d667" providerId="ADAL" clId="{01A1B1CC-8AB4-419A-9174-C419E4CCD709}" dt="2025-10-21T23:47:50.064" v="5" actId="6549"/>
        <pc:sldMkLst>
          <pc:docMk/>
          <pc:sldMk cId="2974843401" sldId="297"/>
        </pc:sldMkLst>
      </pc:sldChg>
      <pc:sldChg chg="modNotesTx">
        <pc:chgData name="Ewa Kazimierska" userId="8edb7084-dccb-4d8f-9cfb-38098ea1d667" providerId="ADAL" clId="{01A1B1CC-8AB4-419A-9174-C419E4CCD709}" dt="2025-10-21T23:47:58.351" v="6" actId="6549"/>
        <pc:sldMkLst>
          <pc:docMk/>
          <pc:sldMk cId="326349587" sldId="299"/>
        </pc:sldMkLst>
      </pc:sldChg>
      <pc:sldChg chg="modNotesTx">
        <pc:chgData name="Ewa Kazimierska" userId="8edb7084-dccb-4d8f-9cfb-38098ea1d667" providerId="ADAL" clId="{01A1B1CC-8AB4-419A-9174-C419E4CCD709}" dt="2025-10-21T23:48:36.656" v="11" actId="6549"/>
        <pc:sldMkLst>
          <pc:docMk/>
          <pc:sldMk cId="3038288719" sldId="302"/>
        </pc:sldMkLst>
      </pc:sldChg>
      <pc:sldChg chg="modNotesTx">
        <pc:chgData name="Ewa Kazimierska" userId="8edb7084-dccb-4d8f-9cfb-38098ea1d667" providerId="ADAL" clId="{01A1B1CC-8AB4-419A-9174-C419E4CCD709}" dt="2025-10-21T23:48:06.378" v="7" actId="6549"/>
        <pc:sldMkLst>
          <pc:docMk/>
          <pc:sldMk cId="4177617353" sldId="303"/>
        </pc:sldMkLst>
      </pc:sldChg>
      <pc:sldChg chg="modNotesTx">
        <pc:chgData name="Ewa Kazimierska" userId="8edb7084-dccb-4d8f-9cfb-38098ea1d667" providerId="ADAL" clId="{01A1B1CC-8AB4-419A-9174-C419E4CCD709}" dt="2025-10-21T23:48:26.599" v="10" actId="6549"/>
        <pc:sldMkLst>
          <pc:docMk/>
          <pc:sldMk cId="3885580708" sldId="310"/>
        </pc:sldMkLst>
      </pc:sldChg>
      <pc:sldChg chg="modNotesTx">
        <pc:chgData name="Ewa Kazimierska" userId="8edb7084-dccb-4d8f-9cfb-38098ea1d667" providerId="ADAL" clId="{01A1B1CC-8AB4-419A-9174-C419E4CCD709}" dt="2025-10-21T23:47:22.032" v="1" actId="6549"/>
        <pc:sldMkLst>
          <pc:docMk/>
          <pc:sldMk cId="459439670" sldId="311"/>
        </pc:sldMkLst>
      </pc:sldChg>
      <pc:sldChg chg="modNotesTx">
        <pc:chgData name="Ewa Kazimierska" userId="8edb7084-dccb-4d8f-9cfb-38098ea1d667" providerId="ADAL" clId="{01A1B1CC-8AB4-419A-9174-C419E4CCD709}" dt="2025-10-21T23:47:26.203" v="2" actId="6549"/>
        <pc:sldMkLst>
          <pc:docMk/>
          <pc:sldMk cId="185918026" sldId="312"/>
        </pc:sldMkLst>
      </pc:sldChg>
      <pc:sldChg chg="modNotesTx">
        <pc:chgData name="Ewa Kazimierska" userId="8edb7084-dccb-4d8f-9cfb-38098ea1d667" providerId="ADAL" clId="{01A1B1CC-8AB4-419A-9174-C419E4CCD709}" dt="2025-10-21T23:47:31.207" v="3" actId="6549"/>
        <pc:sldMkLst>
          <pc:docMk/>
          <pc:sldMk cId="3601984535" sldId="313"/>
        </pc:sldMkLst>
      </pc:sldChg>
      <pc:sldChg chg="modNotesTx">
        <pc:chgData name="Ewa Kazimierska" userId="8edb7084-dccb-4d8f-9cfb-38098ea1d667" providerId="ADAL" clId="{01A1B1CC-8AB4-419A-9174-C419E4CCD709}" dt="2025-10-21T23:48:18.093" v="9" actId="6549"/>
        <pc:sldMkLst>
          <pc:docMk/>
          <pc:sldMk cId="35616029" sldId="317"/>
        </pc:sldMkLst>
      </pc:sldChg>
      <pc:sldChg chg="modNotesTx">
        <pc:chgData name="Ewa Kazimierska" userId="8edb7084-dccb-4d8f-9cfb-38098ea1d667" providerId="ADAL" clId="{01A1B1CC-8AB4-419A-9174-C419E4CCD709}" dt="2025-10-21T23:48:13.014" v="8" actId="6549"/>
        <pc:sldMkLst>
          <pc:docMk/>
          <pc:sldMk cId="3727931022" sldId="320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10/21/2025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440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1871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818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861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3928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6176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5454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7614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7800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3477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0238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4773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7150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5513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0934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5384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349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“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999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971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10/21/2025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10/21/2025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10/21/2025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10/21/2025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10/21/2025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10/21/2025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10/21/2025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JmcgQRk048?feature=oembed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eSYeHlwDCNA?feature=oembed" TargetMode="External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Flowcharts and Control Structures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Lecture 4: Analysing and solving problems 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06-Oct-2025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Flowcharts</a:t>
            </a:r>
          </a:p>
          <a:p>
            <a:pPr lvl="1"/>
            <a:r>
              <a:rPr lang="en-GB" dirty="0"/>
              <a:t>visual diagrams that help us represent the logical steps in a problem solution. </a:t>
            </a:r>
          </a:p>
          <a:p>
            <a:pPr lvl="1"/>
            <a:r>
              <a:rPr lang="en-GB" dirty="0"/>
              <a:t>Flowcharts are handy for planning out a program before writing any code, as they show the flow of actions and decisions clearly.</a:t>
            </a:r>
          </a:p>
          <a:p>
            <a:r>
              <a:rPr lang="en-GB" dirty="0"/>
              <a:t>Control Structures</a:t>
            </a:r>
          </a:p>
          <a:p>
            <a:pPr lvl="1"/>
            <a:r>
              <a:rPr lang="en-GB" dirty="0"/>
              <a:t>building blocks that determine the order in which instructions are executed in a program. </a:t>
            </a:r>
          </a:p>
          <a:p>
            <a:pPr lvl="1"/>
            <a:r>
              <a:rPr lang="en-GB" dirty="0"/>
              <a:t>three main types:  sequence, selection, and repetition (they allow to make decisions and repeat actions within the algorithms)</a:t>
            </a:r>
          </a:p>
        </p:txBody>
      </p:sp>
    </p:spTree>
    <p:extLst>
      <p:ext uri="{BB962C8B-B14F-4D97-AF65-F5344CB8AC3E}">
        <p14:creationId xmlns:p14="http://schemas.microsoft.com/office/powerpoint/2010/main" val="2573950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Combining Strings in Pseudocode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006" y="1556792"/>
            <a:ext cx="8153400" cy="492514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3400" dirty="0"/>
              <a:t>Here is the pseudocode to the Bank Deposit problem:</a:t>
            </a:r>
          </a:p>
          <a:p>
            <a:endParaRPr lang="en-GB" dirty="0"/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“What is your account number?”</a:t>
            </a:r>
          </a:p>
          <a:p>
            <a:pPr marL="560070" indent="-514350">
              <a:buFont typeface="+mj-lt"/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Input</a:t>
            </a:r>
            <a:r>
              <a:rPr lang="en-GB" dirty="0"/>
              <a:t> </a:t>
            </a:r>
            <a:r>
              <a:rPr lang="en-GB" dirty="0" err="1"/>
              <a:t>accountNumber</a:t>
            </a:r>
            <a:endParaRPr lang="en-GB" dirty="0"/>
          </a:p>
          <a:p>
            <a:pPr marL="560070" indent="-514350">
              <a:buFont typeface="+mj-lt"/>
              <a:buAutoNum type="arabicPeriod"/>
            </a:pPr>
            <a:r>
              <a:rPr lang="en-GB" dirty="0">
                <a:solidFill>
                  <a:srgbClr val="0070C0"/>
                </a:solidFill>
              </a:rPr>
              <a:t>Set</a:t>
            </a:r>
            <a:r>
              <a:rPr lang="en-GB" dirty="0"/>
              <a:t> </a:t>
            </a:r>
            <a:r>
              <a:rPr lang="en-GB" dirty="0" err="1"/>
              <a:t>customerBalance</a:t>
            </a:r>
            <a:r>
              <a:rPr lang="en-GB" dirty="0"/>
              <a:t> = 50.00</a:t>
            </a:r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“Your current balance is:”</a:t>
            </a:r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/>
              <a:t>customerBalance</a:t>
            </a:r>
            <a:endParaRPr lang="en-GB" dirty="0"/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“How much would you like to deposit?”</a:t>
            </a:r>
          </a:p>
          <a:p>
            <a:pPr marL="560070" indent="-514350">
              <a:buFont typeface="+mj-lt"/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Input</a:t>
            </a:r>
            <a:r>
              <a:rPr lang="en-GB" dirty="0"/>
              <a:t> </a:t>
            </a:r>
            <a:r>
              <a:rPr lang="en-GB" dirty="0" err="1"/>
              <a:t>depositAmount</a:t>
            </a:r>
            <a:endParaRPr lang="en-GB" dirty="0"/>
          </a:p>
          <a:p>
            <a:pPr marL="560070" indent="-514350">
              <a:buFont typeface="+mj-lt"/>
              <a:buAutoNum type="arabicPeriod"/>
            </a:pPr>
            <a:r>
              <a:rPr lang="en-GB" dirty="0">
                <a:solidFill>
                  <a:srgbClr val="0070C0"/>
                </a:solidFill>
              </a:rPr>
              <a:t>Set</a:t>
            </a:r>
            <a:r>
              <a:rPr lang="en-GB" dirty="0"/>
              <a:t> </a:t>
            </a:r>
            <a:r>
              <a:rPr lang="en-GB" dirty="0" err="1"/>
              <a:t>newBalance</a:t>
            </a:r>
            <a:r>
              <a:rPr lang="en-GB" dirty="0"/>
              <a:t> = </a:t>
            </a:r>
            <a:r>
              <a:rPr lang="en-GB" dirty="0" err="1"/>
              <a:t>customerBalance</a:t>
            </a:r>
            <a:r>
              <a:rPr lang="en-GB" dirty="0"/>
              <a:t> + </a:t>
            </a:r>
            <a:r>
              <a:rPr lang="en-GB" dirty="0" err="1"/>
              <a:t>depositAmount</a:t>
            </a:r>
            <a:endParaRPr lang="en-GB" dirty="0"/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 paid in:”</a:t>
            </a:r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/>
              <a:t>depositAmount</a:t>
            </a:r>
            <a:endParaRPr lang="en-GB" dirty="0"/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“Your new balance is:”</a:t>
            </a:r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/>
              <a:t>newBalance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940152" y="2132856"/>
            <a:ext cx="3093530" cy="224676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/>
              <a:t>What is your account number?</a:t>
            </a:r>
          </a:p>
          <a:p>
            <a:r>
              <a:rPr lang="en-GB" sz="1400" b="1" dirty="0"/>
              <a:t>123456 [Enter]</a:t>
            </a:r>
            <a:endParaRPr lang="en-GB" sz="1400" dirty="0"/>
          </a:p>
          <a:p>
            <a:r>
              <a:rPr lang="en-GB" sz="1400" dirty="0"/>
              <a:t>Your current balance is:</a:t>
            </a:r>
          </a:p>
          <a:p>
            <a:r>
              <a:rPr lang="en-GB" sz="1400" dirty="0"/>
              <a:t>50.00</a:t>
            </a:r>
          </a:p>
          <a:p>
            <a:r>
              <a:rPr lang="en-GB" sz="1400" dirty="0"/>
              <a:t>How much would you like to deposit?</a:t>
            </a:r>
          </a:p>
          <a:p>
            <a:r>
              <a:rPr lang="en-GB" sz="1400" b="1" dirty="0"/>
              <a:t>20.00 [Enter]</a:t>
            </a:r>
            <a:endParaRPr lang="en-GB" sz="1400" dirty="0"/>
          </a:p>
          <a:p>
            <a:r>
              <a:rPr lang="en-GB" sz="1400" dirty="0"/>
              <a:t>You paid in:</a:t>
            </a:r>
          </a:p>
          <a:p>
            <a:r>
              <a:rPr lang="en-GB" sz="1400" dirty="0"/>
              <a:t>20.00</a:t>
            </a:r>
          </a:p>
          <a:p>
            <a:r>
              <a:rPr lang="en-GB" sz="1400" dirty="0"/>
              <a:t>Your new balance is:</a:t>
            </a:r>
          </a:p>
          <a:p>
            <a:r>
              <a:rPr lang="en-GB" sz="1400" dirty="0"/>
              <a:t>70.00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75DBA6-307A-4126-86D7-A95CEDD9DFA9}"/>
              </a:ext>
            </a:extLst>
          </p:cNvPr>
          <p:cNvSpPr/>
          <p:nvPr/>
        </p:nvSpPr>
        <p:spPr>
          <a:xfrm>
            <a:off x="35496" y="3284984"/>
            <a:ext cx="4464496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FA7861B-0CB2-40D7-952C-84C00F7C3ED4}"/>
              </a:ext>
            </a:extLst>
          </p:cNvPr>
          <p:cNvSpPr/>
          <p:nvPr/>
        </p:nvSpPr>
        <p:spPr>
          <a:xfrm>
            <a:off x="35496" y="4925001"/>
            <a:ext cx="3456384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DEC3C8E-512E-4D6A-8816-03A242A52C8D}"/>
              </a:ext>
            </a:extLst>
          </p:cNvPr>
          <p:cNvSpPr/>
          <p:nvPr/>
        </p:nvSpPr>
        <p:spPr>
          <a:xfrm>
            <a:off x="35496" y="5634668"/>
            <a:ext cx="4032448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439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Combining Strings in Pseudocode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You can </a:t>
            </a:r>
            <a:r>
              <a:rPr lang="en-GB" b="1" dirty="0"/>
              <a:t>combine</a:t>
            </a:r>
            <a:r>
              <a:rPr lang="en-GB" dirty="0"/>
              <a:t> a message string and a variable value </a:t>
            </a:r>
            <a:r>
              <a:rPr lang="en-GB" b="1" dirty="0"/>
              <a:t>on one line</a:t>
            </a:r>
            <a:r>
              <a:rPr lang="en-GB" dirty="0"/>
              <a:t> in pseudocode.</a:t>
            </a:r>
          </a:p>
          <a:p>
            <a:pPr lvl="1"/>
            <a:r>
              <a:rPr lang="en-GB" dirty="0"/>
              <a:t>As long as </a:t>
            </a:r>
            <a:r>
              <a:rPr lang="en-GB" b="1" dirty="0"/>
              <a:t>both lines</a:t>
            </a:r>
            <a:r>
              <a:rPr lang="en-GB" dirty="0"/>
              <a:t> are for output i.e. Display …</a:t>
            </a:r>
          </a:p>
          <a:p>
            <a:r>
              <a:rPr lang="en-GB" dirty="0"/>
              <a:t>For example, for the following pseudocode: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“How much would you like to deposit?”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Input</a:t>
            </a:r>
            <a:r>
              <a:rPr lang="en-GB" dirty="0"/>
              <a:t> </a:t>
            </a:r>
            <a:r>
              <a:rPr lang="en-GB" dirty="0" err="1"/>
              <a:t>depositAmount</a:t>
            </a:r>
            <a:endParaRPr lang="en-GB" dirty="0"/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 paid in: ”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/>
              <a:t>depositAmount</a:t>
            </a:r>
            <a:endParaRPr lang="en-GB" dirty="0"/>
          </a:p>
          <a:p>
            <a:r>
              <a:rPr lang="en-GB" dirty="0"/>
              <a:t>Lines 3 and 4 can be combined by separating the strings with a comma as follows:</a:t>
            </a:r>
          </a:p>
          <a:p>
            <a:pPr marL="1143000" lvl="2" indent="-45720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 paid in:</a:t>
            </a:r>
            <a:r>
              <a:rPr lang="en-GB" dirty="0">
                <a:highlight>
                  <a:srgbClr val="FFFF00"/>
                </a:highlight>
              </a:rPr>
              <a:t> </a:t>
            </a:r>
            <a:r>
              <a:rPr lang="en-GB" dirty="0"/>
              <a:t>”, </a:t>
            </a:r>
            <a:r>
              <a:rPr lang="en-GB" dirty="0" err="1"/>
              <a:t>depositAmount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918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Combining Strings in Pseudocode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Shorter example, combining strings: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“What is your account number?”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dirty="0"/>
              <a:t>Input </a:t>
            </a:r>
            <a:r>
              <a:rPr lang="en-GB" dirty="0" err="1"/>
              <a:t>accountNumber</a:t>
            </a:r>
            <a:endParaRPr lang="en-GB" dirty="0"/>
          </a:p>
          <a:p>
            <a:pPr marL="1154430" lvl="2" indent="-514350">
              <a:buFont typeface="+mj-lt"/>
              <a:buAutoNum type="arabicPeriod"/>
            </a:pPr>
            <a:r>
              <a:rPr lang="en-GB" dirty="0"/>
              <a:t>Set </a:t>
            </a:r>
            <a:r>
              <a:rPr lang="en-GB" dirty="0" err="1"/>
              <a:t>customerBalance</a:t>
            </a:r>
            <a:r>
              <a:rPr lang="en-GB" dirty="0"/>
              <a:t> = 50.00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“Your current balance is: ”</a:t>
            </a:r>
            <a:r>
              <a:rPr lang="en-GB" dirty="0">
                <a:highlight>
                  <a:srgbClr val="FFFF00"/>
                </a:highlight>
              </a:rPr>
              <a:t>, </a:t>
            </a:r>
            <a:r>
              <a:rPr lang="en-GB" dirty="0" err="1">
                <a:highlight>
                  <a:srgbClr val="FFFF00"/>
                </a:highlight>
              </a:rPr>
              <a:t>customerBalance</a:t>
            </a:r>
            <a:endParaRPr lang="en-GB" dirty="0">
              <a:highlight>
                <a:srgbClr val="FFFF00"/>
              </a:highlight>
            </a:endParaRPr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“How much would you like to deposit?”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dirty="0"/>
              <a:t>Input </a:t>
            </a:r>
            <a:r>
              <a:rPr lang="en-GB" dirty="0" err="1"/>
              <a:t>depositAmount</a:t>
            </a:r>
            <a:endParaRPr lang="en-GB" dirty="0"/>
          </a:p>
          <a:p>
            <a:pPr marL="1154430" lvl="2" indent="-514350">
              <a:buFont typeface="+mj-lt"/>
              <a:buAutoNum type="arabicPeriod"/>
            </a:pPr>
            <a:r>
              <a:rPr lang="en-GB" dirty="0"/>
              <a:t>Set </a:t>
            </a:r>
            <a:r>
              <a:rPr lang="en-GB" dirty="0" err="1"/>
              <a:t>newBalance</a:t>
            </a:r>
            <a:r>
              <a:rPr lang="en-GB" dirty="0"/>
              <a:t> = </a:t>
            </a:r>
            <a:r>
              <a:rPr lang="en-GB" dirty="0" err="1"/>
              <a:t>customerBalance</a:t>
            </a:r>
            <a:r>
              <a:rPr lang="en-GB" dirty="0"/>
              <a:t> + </a:t>
            </a:r>
            <a:r>
              <a:rPr lang="en-GB" dirty="0" err="1"/>
              <a:t>depositAmount</a:t>
            </a:r>
            <a:endParaRPr lang="en-GB" dirty="0"/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 paid in: ”</a:t>
            </a:r>
            <a:r>
              <a:rPr lang="en-GB" dirty="0">
                <a:highlight>
                  <a:srgbClr val="FFFF00"/>
                </a:highlight>
              </a:rPr>
              <a:t>, </a:t>
            </a:r>
            <a:r>
              <a:rPr lang="en-GB" dirty="0" err="1">
                <a:highlight>
                  <a:srgbClr val="FFFF00"/>
                </a:highlight>
              </a:rPr>
              <a:t>depositAmount</a:t>
            </a:r>
            <a:endParaRPr lang="en-GB" dirty="0">
              <a:highlight>
                <a:srgbClr val="FFFF00"/>
              </a:highlight>
            </a:endParaRPr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“Your new balance is: ”</a:t>
            </a:r>
            <a:r>
              <a:rPr lang="en-GB" dirty="0">
                <a:highlight>
                  <a:srgbClr val="FFFF00"/>
                </a:highlight>
              </a:rPr>
              <a:t>, </a:t>
            </a:r>
            <a:r>
              <a:rPr lang="en-GB" dirty="0" err="1">
                <a:highlight>
                  <a:srgbClr val="FFFF00"/>
                </a:highlight>
              </a:rPr>
              <a:t>newBalance</a:t>
            </a:r>
            <a:endParaRPr lang="en-GB" dirty="0">
              <a:highlight>
                <a:srgbClr val="FFFF00"/>
              </a:highlight>
            </a:endParaRPr>
          </a:p>
          <a:p>
            <a:pPr marL="1143000" lvl="2" indent="-457200">
              <a:buFont typeface="+mj-lt"/>
              <a:buAutoNum type="arabicPeriod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19845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Combining Strings in Pseudocode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Shorter example, combining strings: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sz="1800" b="1" dirty="0"/>
              <a:t>…</a:t>
            </a:r>
            <a:endParaRPr lang="en-GB" sz="1800" dirty="0"/>
          </a:p>
          <a:p>
            <a:pPr marL="1154430" lvl="2" indent="-514350">
              <a:buFont typeface="+mj-lt"/>
              <a:buAutoNum type="arabicPeriod"/>
            </a:pPr>
            <a:r>
              <a:rPr lang="en-GB" sz="1800" b="1" dirty="0"/>
              <a:t>Display</a:t>
            </a:r>
            <a:r>
              <a:rPr lang="en-GB" sz="1800" dirty="0"/>
              <a:t> “Your current balance is: ”</a:t>
            </a:r>
            <a:r>
              <a:rPr lang="en-GB" sz="1800" dirty="0">
                <a:highlight>
                  <a:srgbClr val="FFFF00"/>
                </a:highlight>
              </a:rPr>
              <a:t>, </a:t>
            </a:r>
            <a:r>
              <a:rPr lang="en-GB" sz="1800" dirty="0" err="1">
                <a:highlight>
                  <a:srgbClr val="FFFF00"/>
                </a:highlight>
              </a:rPr>
              <a:t>customerBalance</a:t>
            </a:r>
            <a:endParaRPr lang="en-GB" sz="1800" dirty="0">
              <a:highlight>
                <a:srgbClr val="FFFF00"/>
              </a:highlight>
            </a:endParaRPr>
          </a:p>
          <a:p>
            <a:pPr marL="1154430" lvl="2" indent="-514350">
              <a:buFont typeface="+mj-lt"/>
              <a:buAutoNum type="arabicPeriod"/>
            </a:pPr>
            <a:r>
              <a:rPr lang="en-GB" sz="1800" b="1" dirty="0"/>
              <a:t>Display</a:t>
            </a:r>
            <a:r>
              <a:rPr lang="en-GB" sz="1800" dirty="0"/>
              <a:t> “How much would you like to deposit?”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sz="1800" dirty="0"/>
              <a:t>Input </a:t>
            </a:r>
            <a:r>
              <a:rPr lang="en-GB" sz="1800" dirty="0" err="1"/>
              <a:t>depositAmount</a:t>
            </a:r>
            <a:endParaRPr lang="en-GB" sz="1800" dirty="0"/>
          </a:p>
          <a:p>
            <a:pPr marL="1154430" lvl="2" indent="-514350">
              <a:buFont typeface="+mj-lt"/>
              <a:buAutoNum type="arabicPeriod"/>
            </a:pPr>
            <a:r>
              <a:rPr lang="en-GB" sz="1800" dirty="0"/>
              <a:t>Set </a:t>
            </a:r>
            <a:r>
              <a:rPr lang="en-GB" sz="1800" dirty="0" err="1"/>
              <a:t>newBalance</a:t>
            </a:r>
            <a:r>
              <a:rPr lang="en-GB" sz="1800" dirty="0"/>
              <a:t> = </a:t>
            </a:r>
            <a:r>
              <a:rPr lang="en-GB" sz="1800" dirty="0" err="1"/>
              <a:t>customerBalance</a:t>
            </a:r>
            <a:r>
              <a:rPr lang="en-GB" sz="1800" dirty="0"/>
              <a:t> + </a:t>
            </a:r>
            <a:r>
              <a:rPr lang="en-GB" sz="1800" dirty="0" err="1"/>
              <a:t>depositAmount</a:t>
            </a:r>
            <a:endParaRPr lang="en-GB" sz="1800" dirty="0"/>
          </a:p>
          <a:p>
            <a:pPr marL="1154430" lvl="2" indent="-514350">
              <a:buFont typeface="+mj-lt"/>
              <a:buAutoNum type="arabicPeriod"/>
            </a:pPr>
            <a:r>
              <a:rPr lang="en-GB" sz="1800" b="1" dirty="0"/>
              <a:t>Display</a:t>
            </a:r>
            <a:r>
              <a:rPr lang="en-GB" sz="1800" dirty="0"/>
              <a:t> “You paid in: ”</a:t>
            </a:r>
            <a:r>
              <a:rPr lang="en-GB" sz="1800" dirty="0">
                <a:highlight>
                  <a:srgbClr val="FFFF00"/>
                </a:highlight>
              </a:rPr>
              <a:t>, </a:t>
            </a:r>
            <a:r>
              <a:rPr lang="en-GB" sz="1800" dirty="0" err="1">
                <a:highlight>
                  <a:srgbClr val="FFFF00"/>
                </a:highlight>
              </a:rPr>
              <a:t>depositAmount</a:t>
            </a:r>
            <a:endParaRPr lang="en-GB" sz="1800" dirty="0">
              <a:highlight>
                <a:srgbClr val="FFFF00"/>
              </a:highlight>
            </a:endParaRPr>
          </a:p>
          <a:p>
            <a:pPr marL="1154430" lvl="2" indent="-514350">
              <a:buFont typeface="+mj-lt"/>
              <a:buAutoNum type="arabicPeriod"/>
            </a:pPr>
            <a:r>
              <a:rPr lang="en-GB" sz="1800" b="1" dirty="0"/>
              <a:t>Display</a:t>
            </a:r>
            <a:r>
              <a:rPr lang="en-GB" sz="1800" dirty="0"/>
              <a:t> “Your new balance is: ”</a:t>
            </a:r>
            <a:r>
              <a:rPr lang="en-GB" sz="1800" dirty="0">
                <a:highlight>
                  <a:srgbClr val="FFFF00"/>
                </a:highlight>
              </a:rPr>
              <a:t>, </a:t>
            </a:r>
            <a:r>
              <a:rPr lang="en-GB" sz="1800" dirty="0" err="1">
                <a:highlight>
                  <a:srgbClr val="FFFF00"/>
                </a:highlight>
              </a:rPr>
              <a:t>newBalance</a:t>
            </a:r>
            <a:endParaRPr lang="en-GB" sz="1800" dirty="0">
              <a:highlight>
                <a:srgbClr val="FFFF00"/>
              </a:highlight>
            </a:endParaRPr>
          </a:p>
          <a:p>
            <a:pPr marL="1143000" lvl="2" indent="-457200">
              <a:buFont typeface="+mj-lt"/>
              <a:buAutoNum type="arabicPeriod"/>
            </a:pPr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35696" y="4581128"/>
            <a:ext cx="6408712" cy="20313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What is your account number?</a:t>
            </a:r>
          </a:p>
          <a:p>
            <a:r>
              <a:rPr lang="en-GB" b="1" dirty="0"/>
              <a:t>123456 [Enter]</a:t>
            </a:r>
            <a:endParaRPr lang="en-GB" dirty="0"/>
          </a:p>
          <a:p>
            <a:r>
              <a:rPr lang="en-GB" dirty="0"/>
              <a:t>Your current balance is: 50.00</a:t>
            </a:r>
          </a:p>
          <a:p>
            <a:r>
              <a:rPr lang="en-GB" dirty="0"/>
              <a:t>How much would you like to deposit?</a:t>
            </a:r>
          </a:p>
          <a:p>
            <a:r>
              <a:rPr lang="en-GB" b="1" dirty="0"/>
              <a:t>20.00 [Enter]</a:t>
            </a:r>
            <a:endParaRPr lang="en-GB" dirty="0"/>
          </a:p>
          <a:p>
            <a:r>
              <a:rPr lang="en-GB" dirty="0"/>
              <a:t>You paid in: 20.00</a:t>
            </a:r>
          </a:p>
          <a:p>
            <a:r>
              <a:rPr lang="en-GB" dirty="0"/>
              <a:t>Your new balance is: 70.00</a:t>
            </a:r>
          </a:p>
        </p:txBody>
      </p:sp>
    </p:spTree>
    <p:extLst>
      <p:ext uri="{BB962C8B-B14F-4D97-AF65-F5344CB8AC3E}">
        <p14:creationId xmlns:p14="http://schemas.microsoft.com/office/powerpoint/2010/main" val="6316479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55E83-6080-8ACE-F82D-D24E76A25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Flowcharts?</a:t>
            </a:r>
          </a:p>
        </p:txBody>
      </p:sp>
      <p:pic>
        <p:nvPicPr>
          <p:cNvPr id="4" name="Online Media 3" descr="What is a Flowchart - Flowchart Symbols, Flowchart Types, and More">
            <a:hlinkClick r:id="" action="ppaction://media"/>
            <a:extLst>
              <a:ext uri="{FF2B5EF4-FFF2-40B4-BE49-F238E27FC236}">
                <a16:creationId xmlns:a16="http://schemas.microsoft.com/office/drawing/2014/main" id="{CF11D5BF-E984-5379-5402-AFFB2AD9FE8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19076" y="1823596"/>
            <a:ext cx="8505848" cy="4805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581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8C685-EE3C-6E10-B978-01704B6ED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5D64D6-D733-09F0-CA01-99AD6F32DB7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https://</a:t>
            </a:r>
            <a:r>
              <a:rPr lang="en-GB" dirty="0" err="1"/>
              <a:t>www.youtube.com</a:t>
            </a:r>
            <a:r>
              <a:rPr lang="en-GB" dirty="0"/>
              <a:t>/</a:t>
            </a:r>
            <a:r>
              <a:rPr lang="en-GB" dirty="0" err="1"/>
              <a:t>watch?v</a:t>
            </a:r>
            <a:r>
              <a:rPr lang="en-GB" dirty="0"/>
              <a:t>=nlotZCvL9RU&amp;t=30s</a:t>
            </a:r>
          </a:p>
        </p:txBody>
      </p:sp>
    </p:spTree>
    <p:extLst>
      <p:ext uri="{BB962C8B-B14F-4D97-AF65-F5344CB8AC3E}">
        <p14:creationId xmlns:p14="http://schemas.microsoft.com/office/powerpoint/2010/main" val="30393969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Flowcharts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 diagram that visually shows the steps to take in a computer problem solution.</a:t>
            </a:r>
          </a:p>
          <a:p>
            <a:r>
              <a:rPr lang="en-GB" dirty="0"/>
              <a:t>It is an alternative method of showing the logical flow of steps for a solution.</a:t>
            </a:r>
          </a:p>
          <a:p>
            <a:r>
              <a:rPr lang="en-GB" dirty="0"/>
              <a:t>It uses connected symbols to show the sequence of steps, any repetition and alternative steps.</a:t>
            </a:r>
          </a:p>
          <a:p>
            <a:r>
              <a:rPr lang="en-GB" dirty="0"/>
              <a:t>Some people find flowcharts easier than writing pseudocode for algorithms.</a:t>
            </a:r>
          </a:p>
          <a:p>
            <a:r>
              <a:rPr lang="en-GB" dirty="0"/>
              <a:t>And many use a combination of both.</a:t>
            </a:r>
          </a:p>
        </p:txBody>
      </p:sp>
    </p:spTree>
    <p:extLst>
      <p:ext uri="{BB962C8B-B14F-4D97-AF65-F5344CB8AC3E}">
        <p14:creationId xmlns:p14="http://schemas.microsoft.com/office/powerpoint/2010/main" val="1382348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Basic Flowchart Symbols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16592887"/>
              </p:ext>
            </p:extLst>
          </p:nvPr>
        </p:nvGraphicFramePr>
        <p:xfrm>
          <a:off x="612775" y="1600200"/>
          <a:ext cx="8153400" cy="49428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798985">
                  <a:extLst>
                    <a:ext uri="{9D8B030D-6E8A-4147-A177-3AD203B41FA5}">
                      <a16:colId xmlns:a16="http://schemas.microsoft.com/office/drawing/2014/main" val="3874475678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664323393"/>
                    </a:ext>
                  </a:extLst>
                </a:gridCol>
                <a:gridCol w="4338191">
                  <a:extLst>
                    <a:ext uri="{9D8B030D-6E8A-4147-A177-3AD203B41FA5}">
                      <a16:colId xmlns:a16="http://schemas.microsoft.com/office/drawing/2014/main" val="24102369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Symbol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89929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Terminator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Used to</a:t>
                      </a:r>
                      <a:r>
                        <a:rPr lang="en-GB" baseline="0" dirty="0"/>
                        <a:t> indicate </a:t>
                      </a:r>
                      <a:r>
                        <a:rPr lang="en-GB" dirty="0"/>
                        <a:t>the start</a:t>
                      </a:r>
                      <a:r>
                        <a:rPr lang="en-GB" baseline="0" dirty="0"/>
                        <a:t> or end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88486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Input/output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Represents an</a:t>
                      </a:r>
                      <a:r>
                        <a:rPr lang="en-GB" baseline="0" dirty="0"/>
                        <a:t> input or output operation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7878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Process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Represents processes e.g. a calculation, initialising (setting) variables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8466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Decision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Represents a branch</a:t>
                      </a:r>
                      <a:r>
                        <a:rPr lang="en-GB" baseline="0" dirty="0"/>
                        <a:t> point i.e. different alternatives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6467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Connector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An entry to,</a:t>
                      </a:r>
                      <a:r>
                        <a:rPr lang="en-GB" baseline="0" dirty="0"/>
                        <a:t> or from a particular step.</a:t>
                      </a:r>
                    </a:p>
                    <a:p>
                      <a:r>
                        <a:rPr lang="en-GB" baseline="0" dirty="0"/>
                        <a:t>Commonly used if the flowchart cannot fit on one page.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7825887"/>
                  </a:ext>
                </a:extLst>
              </a:tr>
            </a:tbl>
          </a:graphicData>
        </a:graphic>
      </p:graphicFrame>
      <p:sp>
        <p:nvSpPr>
          <p:cNvPr id="5" name="Flowchart: Terminator 4"/>
          <p:cNvSpPr/>
          <p:nvPr/>
        </p:nvSpPr>
        <p:spPr>
          <a:xfrm>
            <a:off x="971600" y="2242906"/>
            <a:ext cx="1080120" cy="28803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lowchart: Data 5"/>
          <p:cNvSpPr/>
          <p:nvPr/>
        </p:nvSpPr>
        <p:spPr>
          <a:xfrm>
            <a:off x="863588" y="3173644"/>
            <a:ext cx="1296144" cy="432048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lowchart: Process 6"/>
          <p:cNvSpPr/>
          <p:nvPr/>
        </p:nvSpPr>
        <p:spPr>
          <a:xfrm>
            <a:off x="863588" y="3986692"/>
            <a:ext cx="1296144" cy="54318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lowchart: Decision 7"/>
          <p:cNvSpPr/>
          <p:nvPr/>
        </p:nvSpPr>
        <p:spPr>
          <a:xfrm>
            <a:off x="863588" y="4846616"/>
            <a:ext cx="1296144" cy="648072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lowchart: Connector 8"/>
          <p:cNvSpPr/>
          <p:nvPr/>
        </p:nvSpPr>
        <p:spPr>
          <a:xfrm>
            <a:off x="1331640" y="5811424"/>
            <a:ext cx="360040" cy="36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8434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Flowchart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We will look at creating flowcharts for the pseudocode examples and exercises from last week.</a:t>
            </a:r>
          </a:p>
        </p:txBody>
      </p:sp>
    </p:spTree>
    <p:extLst>
      <p:ext uri="{BB962C8B-B14F-4D97-AF65-F5344CB8AC3E}">
        <p14:creationId xmlns:p14="http://schemas.microsoft.com/office/powerpoint/2010/main" val="7252192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Pseudocode: Tip Calculator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Pseudocode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Possible output (input shown in bold)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32040" y="4734342"/>
            <a:ext cx="3791423" cy="21236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1600" dirty="0"/>
              <a:t>What is the Bill Amount?</a:t>
            </a:r>
          </a:p>
          <a:p>
            <a:r>
              <a:rPr lang="en-GB" sz="1600" b="1" dirty="0"/>
              <a:t>500 [Enter]</a:t>
            </a:r>
          </a:p>
          <a:p>
            <a:r>
              <a:rPr lang="en-GB" sz="1600" dirty="0"/>
              <a:t>What tip amount would you like to give?</a:t>
            </a:r>
          </a:p>
          <a:p>
            <a:r>
              <a:rPr lang="en-GB" sz="1600" b="1" dirty="0"/>
              <a:t>10 [Enter]</a:t>
            </a:r>
          </a:p>
          <a:p>
            <a:r>
              <a:rPr lang="en-GB" sz="1600" dirty="0"/>
              <a:t>You chose to pay the following tip:</a:t>
            </a:r>
          </a:p>
          <a:p>
            <a:r>
              <a:rPr lang="en-GB" sz="1600" dirty="0"/>
              <a:t>10</a:t>
            </a:r>
          </a:p>
          <a:p>
            <a:r>
              <a:rPr lang="en-GB" sz="1600" dirty="0"/>
              <a:t>Your final, total bill amount to pay is:</a:t>
            </a:r>
          </a:p>
          <a:p>
            <a:r>
              <a:rPr lang="en-GB" sz="1600" dirty="0"/>
              <a:t>510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55949" y="1768019"/>
            <a:ext cx="5667514" cy="258532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“What is the Bill Amount?”</a:t>
            </a:r>
          </a:p>
          <a:p>
            <a:pPr marL="514350" indent="-514350">
              <a:buFont typeface="+mj-lt"/>
              <a:buAutoNum type="arabicPeriod"/>
            </a:pPr>
            <a:r>
              <a:rPr lang="en-GB" i="1" dirty="0"/>
              <a:t>Input</a:t>
            </a:r>
            <a:r>
              <a:rPr lang="en-GB" dirty="0"/>
              <a:t> </a:t>
            </a:r>
            <a:r>
              <a:rPr lang="en-GB" dirty="0" err="1"/>
              <a:t>billAmount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“What tip amount would you like to give?”</a:t>
            </a:r>
          </a:p>
          <a:p>
            <a:pPr marL="514350" indent="-514350">
              <a:buFont typeface="+mj-lt"/>
              <a:buAutoNum type="arabicPeriod"/>
            </a:pPr>
            <a:r>
              <a:rPr lang="en-GB" i="1" dirty="0"/>
              <a:t>Input</a:t>
            </a:r>
            <a:r>
              <a:rPr lang="en-GB" dirty="0"/>
              <a:t> </a:t>
            </a:r>
            <a:r>
              <a:rPr lang="en-GB" dirty="0" err="1"/>
              <a:t>tipAmount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i="1" dirty="0">
                <a:solidFill>
                  <a:schemeClr val="bg2">
                    <a:lumMod val="50000"/>
                  </a:schemeClr>
                </a:solidFill>
              </a:rPr>
              <a:t>Set</a:t>
            </a: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/>
              <a:t>totalBillAmount</a:t>
            </a:r>
            <a:r>
              <a:rPr lang="en-GB" dirty="0"/>
              <a:t> = </a:t>
            </a:r>
            <a:r>
              <a:rPr lang="en-GB" dirty="0" err="1"/>
              <a:t>billAmount</a:t>
            </a:r>
            <a:r>
              <a:rPr lang="en-GB" dirty="0"/>
              <a:t> + </a:t>
            </a:r>
            <a:r>
              <a:rPr lang="en-GB" dirty="0" err="1"/>
              <a:t>tipAmount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 chose to pay the following tip:”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/>
              <a:t>tipAmount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“Your final, total bill amount to pay is:”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/>
              <a:t>totalBillAmount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349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Walkthrough Demonstration</a:t>
            </a:r>
          </a:p>
        </p:txBody>
      </p:sp>
    </p:spTree>
    <p:extLst>
      <p:ext uri="{BB962C8B-B14F-4D97-AF65-F5344CB8AC3E}">
        <p14:creationId xmlns:p14="http://schemas.microsoft.com/office/powerpoint/2010/main" val="15780271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Control Structures</a:t>
            </a:r>
          </a:p>
        </p:txBody>
      </p:sp>
    </p:spTree>
    <p:extLst>
      <p:ext uri="{BB962C8B-B14F-4D97-AF65-F5344CB8AC3E}">
        <p14:creationId xmlns:p14="http://schemas.microsoft.com/office/powerpoint/2010/main" val="41776173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728D8-B884-4926-43A3-05B29A9DC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Control Structures?</a:t>
            </a:r>
          </a:p>
        </p:txBody>
      </p:sp>
      <p:pic>
        <p:nvPicPr>
          <p:cNvPr id="4" name="Online Media 3" descr="Computer Science Basics: Sequences, Selections, and Loops">
            <a:hlinkClick r:id="" action="ppaction://media"/>
            <a:extLst>
              <a:ext uri="{FF2B5EF4-FFF2-40B4-BE49-F238E27FC236}">
                <a16:creationId xmlns:a16="http://schemas.microsoft.com/office/drawing/2014/main" id="{A553EEA5-1171-5E4E-B46C-6EFEDD9B4DD4}"/>
              </a:ext>
            </a:extLst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711200" y="1600200"/>
            <a:ext cx="7956550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931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Comparison Operators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It is common practice to compare things in computing.</a:t>
            </a:r>
          </a:p>
          <a:p>
            <a:r>
              <a:rPr lang="en-GB" dirty="0"/>
              <a:t>Comparison operators enable us to do that, they return a True or False value.</a:t>
            </a:r>
          </a:p>
        </p:txBody>
      </p:sp>
    </p:spTree>
    <p:extLst>
      <p:ext uri="{BB962C8B-B14F-4D97-AF65-F5344CB8AC3E}">
        <p14:creationId xmlns:p14="http://schemas.microsoft.com/office/powerpoint/2010/main" val="35616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Comparison Operators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343983129"/>
              </p:ext>
            </p:extLst>
          </p:nvPr>
        </p:nvGraphicFramePr>
        <p:xfrm>
          <a:off x="612775" y="1600200"/>
          <a:ext cx="8153400" cy="45821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2229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183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Operator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Equals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True if two values are the same</a:t>
                      </a:r>
                    </a:p>
                    <a:p>
                      <a:r>
                        <a:rPr lang="en-GB" dirty="0"/>
                        <a:t>5 = 5 is True,  4</a:t>
                      </a:r>
                      <a:r>
                        <a:rPr lang="en-GB" baseline="0" dirty="0"/>
                        <a:t> = 5 is False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&gt;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Greater than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</a:t>
                      </a:r>
                      <a:r>
                        <a:rPr lang="en-GB" baseline="0" dirty="0"/>
                        <a:t>rue if value on left is greater than value on the right. 5 &gt; 4 = True, 4 &gt; 5 is False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&lt;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Less than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</a:t>
                      </a:r>
                      <a:r>
                        <a:rPr lang="en-GB" baseline="0" dirty="0"/>
                        <a:t>rue if value on left is smaller than value on the right. 4 &lt; 5 = True, 5 &lt; 4 is False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&gt;=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Greater than or equal 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</a:t>
                      </a:r>
                      <a:r>
                        <a:rPr lang="en-GB" baseline="0" dirty="0"/>
                        <a:t>rue if value on left is greater than or equal to value on the right.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&lt;=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Less than or equal</a:t>
                      </a:r>
                      <a:r>
                        <a:rPr lang="en-GB" baseline="0" dirty="0"/>
                        <a:t> to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</a:t>
                      </a:r>
                      <a:r>
                        <a:rPr lang="en-GB" baseline="0" dirty="0"/>
                        <a:t>rue if value on left is smaller than or the same as the value on the right.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&lt;&gt;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Not equal 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True if the two</a:t>
                      </a:r>
                      <a:r>
                        <a:rPr lang="en-GB" baseline="0" dirty="0"/>
                        <a:t> values are not the same.</a:t>
                      </a:r>
                    </a:p>
                    <a:p>
                      <a:r>
                        <a:rPr lang="en-GB" baseline="0" dirty="0"/>
                        <a:t>5 &lt;&gt; 4 is True, 5 &lt;&gt; 5 is False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82363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Control Structures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What if we wanted to make the following changes to the simple algorithms we have been writing:</a:t>
            </a:r>
          </a:p>
          <a:p>
            <a:pPr lvl="1"/>
            <a:r>
              <a:rPr lang="en-GB" dirty="0"/>
              <a:t>In the Student Credits problem, if student has a enough credits display a congratulations message, otherwise display credits left</a:t>
            </a:r>
          </a:p>
          <a:p>
            <a:pPr lvl="1"/>
            <a:r>
              <a:rPr lang="en-GB" dirty="0"/>
              <a:t>The Shopping Basket Calculator: allow the user to enter any number of Item prices they want.</a:t>
            </a:r>
          </a:p>
          <a:p>
            <a:r>
              <a:rPr lang="en-GB" dirty="0"/>
              <a:t>We need control structures!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5580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Control Structures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So far we have looked at simple solutions to problems.</a:t>
            </a:r>
          </a:p>
          <a:p>
            <a:r>
              <a:rPr lang="en-GB" dirty="0"/>
              <a:t>They start at a beginning and continue in a sequential order (one-step after the other).</a:t>
            </a:r>
          </a:p>
          <a:p>
            <a:r>
              <a:rPr lang="en-GB" dirty="0"/>
              <a:t>In computing, this is usually not enough to describe the steps of a solution.</a:t>
            </a:r>
          </a:p>
          <a:p>
            <a:r>
              <a:rPr lang="en-GB" dirty="0"/>
              <a:t>There are three main types of control when defining the order of steps in a computer solution:</a:t>
            </a:r>
          </a:p>
          <a:p>
            <a:pPr lvl="1"/>
            <a:r>
              <a:rPr lang="en-GB" dirty="0"/>
              <a:t>Sequence</a:t>
            </a:r>
          </a:p>
          <a:p>
            <a:pPr lvl="1"/>
            <a:r>
              <a:rPr lang="en-GB" dirty="0"/>
              <a:t>Selection</a:t>
            </a:r>
          </a:p>
          <a:p>
            <a:pPr lvl="1"/>
            <a:r>
              <a:rPr lang="en-GB" dirty="0"/>
              <a:t>Repetition</a:t>
            </a:r>
          </a:p>
        </p:txBody>
      </p:sp>
    </p:spTree>
    <p:extLst>
      <p:ext uri="{BB962C8B-B14F-4D97-AF65-F5344CB8AC3E}">
        <p14:creationId xmlns:p14="http://schemas.microsoft.com/office/powerpoint/2010/main" val="3038288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Sequence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This is what we have been doing so far.</a:t>
            </a:r>
          </a:p>
          <a:p>
            <a:r>
              <a:rPr lang="en-GB" dirty="0"/>
              <a:t>Start at a beginning and execute steps one after the other in </a:t>
            </a:r>
            <a:r>
              <a:rPr lang="en-GB" b="1" dirty="0"/>
              <a:t>sequence</a:t>
            </a:r>
            <a:r>
              <a:rPr lang="en-GB" dirty="0"/>
              <a:t> (serial) order.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3933264" y="3212976"/>
            <a:ext cx="1512168" cy="3600400"/>
            <a:chOff x="3933264" y="3212976"/>
            <a:chExt cx="1512168" cy="3600400"/>
          </a:xfrm>
        </p:grpSpPr>
        <p:sp>
          <p:nvSpPr>
            <p:cNvPr id="4" name="Flowchart: Process 3"/>
            <p:cNvSpPr/>
            <p:nvPr/>
          </p:nvSpPr>
          <p:spPr>
            <a:xfrm>
              <a:off x="3933264" y="3645024"/>
              <a:ext cx="1512168" cy="684000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1</a:t>
              </a:r>
            </a:p>
          </p:txBody>
        </p:sp>
        <p:sp>
          <p:nvSpPr>
            <p:cNvPr id="5" name="Flowchart: Process 4"/>
            <p:cNvSpPr/>
            <p:nvPr/>
          </p:nvSpPr>
          <p:spPr>
            <a:xfrm>
              <a:off x="3933264" y="4689216"/>
              <a:ext cx="1512168" cy="684000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2</a:t>
              </a:r>
            </a:p>
          </p:txBody>
        </p:sp>
        <p:sp>
          <p:nvSpPr>
            <p:cNvPr id="6" name="Flowchart: Process 5"/>
            <p:cNvSpPr/>
            <p:nvPr/>
          </p:nvSpPr>
          <p:spPr>
            <a:xfrm>
              <a:off x="3933264" y="5733256"/>
              <a:ext cx="1512168" cy="684000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3</a:t>
              </a:r>
            </a:p>
          </p:txBody>
        </p:sp>
        <p:cxnSp>
          <p:nvCxnSpPr>
            <p:cNvPr id="8" name="Straight Arrow Connector 7"/>
            <p:cNvCxnSpPr>
              <a:stCxn id="4" idx="2"/>
              <a:endCxn id="5" idx="0"/>
            </p:cNvCxnSpPr>
            <p:nvPr/>
          </p:nvCxnSpPr>
          <p:spPr>
            <a:xfrm>
              <a:off x="4689348" y="4329024"/>
              <a:ext cx="0" cy="36019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>
              <a:endCxn id="6" idx="0"/>
            </p:cNvCxnSpPr>
            <p:nvPr/>
          </p:nvCxnSpPr>
          <p:spPr>
            <a:xfrm>
              <a:off x="4689348" y="5193120"/>
              <a:ext cx="0" cy="54013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>
              <a:stCxn id="6" idx="2"/>
            </p:cNvCxnSpPr>
            <p:nvPr/>
          </p:nvCxnSpPr>
          <p:spPr>
            <a:xfrm>
              <a:off x="4689348" y="6417256"/>
              <a:ext cx="0" cy="39612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>
              <a:endCxn id="4" idx="0"/>
            </p:cNvCxnSpPr>
            <p:nvPr/>
          </p:nvCxnSpPr>
          <p:spPr>
            <a:xfrm>
              <a:off x="4689348" y="3212976"/>
              <a:ext cx="0" cy="43204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10952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Selection (Decision)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Choose the statement (branch) to executive is selected based on a condition.</a:t>
            </a:r>
          </a:p>
          <a:p>
            <a:r>
              <a:rPr lang="en-GB" dirty="0"/>
              <a:t>The </a:t>
            </a:r>
            <a:r>
              <a:rPr lang="en-GB" b="1" dirty="0"/>
              <a:t>Selection</a:t>
            </a:r>
            <a:r>
              <a:rPr lang="en-GB" dirty="0"/>
              <a:t> statement is also called a </a:t>
            </a:r>
            <a:r>
              <a:rPr lang="en-GB" b="1" dirty="0"/>
              <a:t>Branch</a:t>
            </a:r>
            <a:r>
              <a:rPr lang="en-GB" dirty="0"/>
              <a:t> or </a:t>
            </a:r>
            <a:r>
              <a:rPr lang="en-GB" b="1" dirty="0"/>
              <a:t>Decision</a:t>
            </a:r>
          </a:p>
          <a:p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809028" y="3501008"/>
            <a:ext cx="5760640" cy="3168352"/>
            <a:chOff x="1809028" y="3501008"/>
            <a:chExt cx="5760640" cy="3168352"/>
          </a:xfrm>
        </p:grpSpPr>
        <p:sp>
          <p:nvSpPr>
            <p:cNvPr id="4" name="Diamond 3"/>
            <p:cNvSpPr/>
            <p:nvPr/>
          </p:nvSpPr>
          <p:spPr>
            <a:xfrm>
              <a:off x="3609228" y="3848100"/>
              <a:ext cx="2160240" cy="1224136"/>
            </a:xfrm>
            <a:prstGeom prst="diamon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dirty="0"/>
                <a:t>Condition = True?</a:t>
              </a:r>
            </a:p>
          </p:txBody>
        </p:sp>
        <p:sp>
          <p:nvSpPr>
            <p:cNvPr id="5" name="Flowchart: Process 4"/>
            <p:cNvSpPr/>
            <p:nvPr/>
          </p:nvSpPr>
          <p:spPr>
            <a:xfrm>
              <a:off x="1809028" y="5373216"/>
              <a:ext cx="1800200" cy="648072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1</a:t>
              </a:r>
            </a:p>
          </p:txBody>
        </p:sp>
        <p:sp>
          <p:nvSpPr>
            <p:cNvPr id="6" name="Flowchart: Process 5"/>
            <p:cNvSpPr/>
            <p:nvPr/>
          </p:nvSpPr>
          <p:spPr>
            <a:xfrm>
              <a:off x="5769468" y="5373216"/>
              <a:ext cx="1800200" cy="648072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2</a:t>
              </a:r>
            </a:p>
          </p:txBody>
        </p:sp>
        <p:cxnSp>
          <p:nvCxnSpPr>
            <p:cNvPr id="8" name="Connector: Elbow 7"/>
            <p:cNvCxnSpPr>
              <a:stCxn id="4" idx="1"/>
              <a:endCxn id="5" idx="0"/>
            </p:cNvCxnSpPr>
            <p:nvPr/>
          </p:nvCxnSpPr>
          <p:spPr>
            <a:xfrm rot="10800000" flipV="1">
              <a:off x="2709128" y="4460168"/>
              <a:ext cx="900100" cy="913048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nector: Elbow 9"/>
            <p:cNvCxnSpPr>
              <a:stCxn id="4" idx="3"/>
              <a:endCxn id="6" idx="0"/>
            </p:cNvCxnSpPr>
            <p:nvPr/>
          </p:nvCxnSpPr>
          <p:spPr>
            <a:xfrm>
              <a:off x="5769468" y="4460168"/>
              <a:ext cx="900100" cy="913048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nector: Elbow 14"/>
            <p:cNvCxnSpPr>
              <a:stCxn id="5" idx="2"/>
            </p:cNvCxnSpPr>
            <p:nvPr/>
          </p:nvCxnSpPr>
          <p:spPr>
            <a:xfrm rot="16200000" flipH="1">
              <a:off x="3511392" y="5219024"/>
              <a:ext cx="375694" cy="1980222"/>
            </a:xfrm>
            <a:prstGeom prst="bentConnector2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nector: Elbow 18"/>
            <p:cNvCxnSpPr>
              <a:stCxn id="6" idx="2"/>
            </p:cNvCxnSpPr>
            <p:nvPr/>
          </p:nvCxnSpPr>
          <p:spPr>
            <a:xfrm rot="5400000">
              <a:off x="5491612" y="5219024"/>
              <a:ext cx="375692" cy="1980220"/>
            </a:xfrm>
            <a:prstGeom prst="bentConnector2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>
              <a:off x="4689348" y="6396980"/>
              <a:ext cx="0" cy="27238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2812268" y="4149080"/>
              <a:ext cx="463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No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987724" y="4159647"/>
              <a:ext cx="5074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Yes</a:t>
              </a:r>
            </a:p>
          </p:txBody>
        </p:sp>
        <p:cxnSp>
          <p:nvCxnSpPr>
            <p:cNvPr id="28" name="Straight Arrow Connector 27"/>
            <p:cNvCxnSpPr>
              <a:endCxn id="4" idx="0"/>
            </p:cNvCxnSpPr>
            <p:nvPr/>
          </p:nvCxnSpPr>
          <p:spPr>
            <a:xfrm>
              <a:off x="4689348" y="3501008"/>
              <a:ext cx="0" cy="34709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67269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Selection (Decision) A Simple Example</a:t>
            </a:r>
          </a:p>
        </p:txBody>
      </p:sp>
      <p:sp>
        <p:nvSpPr>
          <p:cNvPr id="5" name="Flowchart: Terminator 4"/>
          <p:cNvSpPr/>
          <p:nvPr/>
        </p:nvSpPr>
        <p:spPr>
          <a:xfrm>
            <a:off x="3527884" y="1600200"/>
            <a:ext cx="1584176" cy="460648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6" name="Flowchart: Decision 5"/>
          <p:cNvSpPr/>
          <p:nvPr/>
        </p:nvSpPr>
        <p:spPr>
          <a:xfrm>
            <a:off x="3419872" y="2695972"/>
            <a:ext cx="1800200" cy="115212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/>
              <a:t>Is it Raining?</a:t>
            </a:r>
          </a:p>
        </p:txBody>
      </p:sp>
      <p:sp>
        <p:nvSpPr>
          <p:cNvPr id="7" name="Flowchart: Process 6"/>
          <p:cNvSpPr/>
          <p:nvPr/>
        </p:nvSpPr>
        <p:spPr>
          <a:xfrm>
            <a:off x="3419872" y="4437112"/>
            <a:ext cx="1800200" cy="72008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Go to the Cinema</a:t>
            </a:r>
          </a:p>
        </p:txBody>
      </p:sp>
      <p:sp>
        <p:nvSpPr>
          <p:cNvPr id="8" name="Flowchart: Process 7"/>
          <p:cNvSpPr/>
          <p:nvPr/>
        </p:nvSpPr>
        <p:spPr>
          <a:xfrm>
            <a:off x="6444208" y="4437112"/>
            <a:ext cx="1800200" cy="72008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Go to the Beach</a:t>
            </a:r>
          </a:p>
        </p:txBody>
      </p:sp>
      <p:cxnSp>
        <p:nvCxnSpPr>
          <p:cNvPr id="10" name="Straight Arrow Connector 9"/>
          <p:cNvCxnSpPr>
            <a:stCxn id="5" idx="2"/>
            <a:endCxn id="6" idx="0"/>
          </p:cNvCxnSpPr>
          <p:nvPr/>
        </p:nvCxnSpPr>
        <p:spPr>
          <a:xfrm>
            <a:off x="4319972" y="2060848"/>
            <a:ext cx="0" cy="6351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6" idx="2"/>
            <a:endCxn id="7" idx="0"/>
          </p:cNvCxnSpPr>
          <p:nvPr/>
        </p:nvCxnSpPr>
        <p:spPr>
          <a:xfrm>
            <a:off x="4319972" y="3848100"/>
            <a:ext cx="0" cy="5890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or: Elbow 15"/>
          <p:cNvCxnSpPr>
            <a:stCxn id="6" idx="3"/>
            <a:endCxn id="8" idx="0"/>
          </p:cNvCxnSpPr>
          <p:nvPr/>
        </p:nvCxnSpPr>
        <p:spPr>
          <a:xfrm>
            <a:off x="5220072" y="3272036"/>
            <a:ext cx="2124236" cy="1165076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lowchart: Terminator 16"/>
          <p:cNvSpPr/>
          <p:nvPr/>
        </p:nvSpPr>
        <p:spPr>
          <a:xfrm>
            <a:off x="4932040" y="5884101"/>
            <a:ext cx="1584176" cy="460648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Finish</a:t>
            </a:r>
          </a:p>
        </p:txBody>
      </p:sp>
      <p:cxnSp>
        <p:nvCxnSpPr>
          <p:cNvPr id="19" name="Connector: Elbow 18"/>
          <p:cNvCxnSpPr>
            <a:stCxn id="7" idx="2"/>
            <a:endCxn id="17" idx="0"/>
          </p:cNvCxnSpPr>
          <p:nvPr/>
        </p:nvCxnSpPr>
        <p:spPr>
          <a:xfrm rot="16200000" flipH="1">
            <a:off x="4658596" y="4818568"/>
            <a:ext cx="726909" cy="140415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or: Elbow 20"/>
          <p:cNvCxnSpPr>
            <a:stCxn id="8" idx="2"/>
            <a:endCxn id="17" idx="0"/>
          </p:cNvCxnSpPr>
          <p:nvPr/>
        </p:nvCxnSpPr>
        <p:spPr>
          <a:xfrm rot="5400000">
            <a:off x="6170764" y="4710556"/>
            <a:ext cx="726909" cy="162018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432649" y="2932723"/>
            <a:ext cx="463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No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856384" y="3854574"/>
            <a:ext cx="507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10639216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You can have multiple branches in a Selection control statement.</a:t>
            </a:r>
          </a:p>
          <a:p>
            <a:r>
              <a:rPr lang="en-GB" dirty="0"/>
              <a:t>For example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539552" y="3212976"/>
            <a:ext cx="8370977" cy="3600400"/>
            <a:chOff x="539552" y="3212976"/>
            <a:chExt cx="8370977" cy="3600400"/>
          </a:xfrm>
        </p:grpSpPr>
        <p:sp>
          <p:nvSpPr>
            <p:cNvPr id="4" name="Diamond 3"/>
            <p:cNvSpPr/>
            <p:nvPr/>
          </p:nvSpPr>
          <p:spPr>
            <a:xfrm>
              <a:off x="3609228" y="3848100"/>
              <a:ext cx="2160240" cy="1224136"/>
            </a:xfrm>
            <a:prstGeom prst="diamon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dirty="0"/>
                <a:t>Option = A, B or C?</a:t>
              </a:r>
            </a:p>
          </p:txBody>
        </p:sp>
        <p:sp>
          <p:nvSpPr>
            <p:cNvPr id="5" name="Flowchart: Process 4"/>
            <p:cNvSpPr/>
            <p:nvPr/>
          </p:nvSpPr>
          <p:spPr>
            <a:xfrm>
              <a:off x="539552" y="5517232"/>
              <a:ext cx="1800200" cy="648072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1</a:t>
              </a:r>
            </a:p>
          </p:txBody>
        </p:sp>
        <p:sp>
          <p:nvSpPr>
            <p:cNvPr id="6" name="Flowchart: Process 5"/>
            <p:cNvSpPr/>
            <p:nvPr/>
          </p:nvSpPr>
          <p:spPr>
            <a:xfrm>
              <a:off x="7110329" y="5517232"/>
              <a:ext cx="1800200" cy="648072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3</a:t>
              </a:r>
            </a:p>
          </p:txBody>
        </p:sp>
        <p:cxnSp>
          <p:nvCxnSpPr>
            <p:cNvPr id="7" name="Connector: Elbow 6"/>
            <p:cNvCxnSpPr>
              <a:stCxn id="4" idx="1"/>
              <a:endCxn id="5" idx="0"/>
            </p:cNvCxnSpPr>
            <p:nvPr/>
          </p:nvCxnSpPr>
          <p:spPr>
            <a:xfrm rot="10800000" flipV="1">
              <a:off x="1439652" y="4460168"/>
              <a:ext cx="2169576" cy="1057064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nector: Elbow 7"/>
            <p:cNvCxnSpPr>
              <a:stCxn id="4" idx="3"/>
              <a:endCxn id="6" idx="0"/>
            </p:cNvCxnSpPr>
            <p:nvPr/>
          </p:nvCxnSpPr>
          <p:spPr>
            <a:xfrm>
              <a:off x="5769468" y="4460168"/>
              <a:ext cx="2240961" cy="1057064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nector: Elbow 8"/>
            <p:cNvCxnSpPr>
              <a:stCxn id="5" idx="2"/>
            </p:cNvCxnSpPr>
            <p:nvPr/>
          </p:nvCxnSpPr>
          <p:spPr>
            <a:xfrm rot="16200000" flipH="1">
              <a:off x="2902481" y="4702474"/>
              <a:ext cx="324036" cy="3249695"/>
            </a:xfrm>
            <a:prstGeom prst="bentConnector2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nector: Elbow 9"/>
            <p:cNvCxnSpPr>
              <a:stCxn id="6" idx="2"/>
            </p:cNvCxnSpPr>
            <p:nvPr/>
          </p:nvCxnSpPr>
          <p:spPr>
            <a:xfrm rot="5400000">
              <a:off x="6178986" y="4657897"/>
              <a:ext cx="324036" cy="3338850"/>
            </a:xfrm>
            <a:prstGeom prst="bentConnector2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>
              <a:stCxn id="16" idx="2"/>
            </p:cNvCxnSpPr>
            <p:nvPr/>
          </p:nvCxnSpPr>
          <p:spPr>
            <a:xfrm>
              <a:off x="4689348" y="6165304"/>
              <a:ext cx="0" cy="64807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2812268" y="4149080"/>
              <a:ext cx="3289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A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987724" y="4159647"/>
              <a:ext cx="3145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C</a:t>
              </a:r>
            </a:p>
          </p:txBody>
        </p:sp>
        <p:sp>
          <p:nvSpPr>
            <p:cNvPr id="16" name="Flowchart: Process 15"/>
            <p:cNvSpPr/>
            <p:nvPr/>
          </p:nvSpPr>
          <p:spPr>
            <a:xfrm>
              <a:off x="3789248" y="5517232"/>
              <a:ext cx="1800200" cy="648072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2</a:t>
              </a:r>
            </a:p>
          </p:txBody>
        </p:sp>
        <p:cxnSp>
          <p:nvCxnSpPr>
            <p:cNvPr id="21" name="Straight Arrow Connector 20"/>
            <p:cNvCxnSpPr>
              <a:stCxn id="4" idx="2"/>
              <a:endCxn id="16" idx="0"/>
            </p:cNvCxnSpPr>
            <p:nvPr/>
          </p:nvCxnSpPr>
          <p:spPr>
            <a:xfrm>
              <a:off x="4689348" y="5072236"/>
              <a:ext cx="0" cy="44499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4666576" y="5147900"/>
              <a:ext cx="3257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B</a:t>
              </a:r>
            </a:p>
          </p:txBody>
        </p:sp>
        <p:cxnSp>
          <p:nvCxnSpPr>
            <p:cNvPr id="24" name="Straight Arrow Connector 23"/>
            <p:cNvCxnSpPr>
              <a:endCxn id="4" idx="0"/>
            </p:cNvCxnSpPr>
            <p:nvPr/>
          </p:nvCxnSpPr>
          <p:spPr>
            <a:xfrm>
              <a:off x="4689347" y="3212976"/>
              <a:ext cx="1" cy="63512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55975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Repetition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Repeat statements one or more times</a:t>
            </a:r>
          </a:p>
          <a:p>
            <a:r>
              <a:rPr lang="en-GB" dirty="0"/>
              <a:t>Also called a </a:t>
            </a:r>
            <a:r>
              <a:rPr lang="en-GB" b="1" dirty="0"/>
              <a:t>Loop</a:t>
            </a:r>
          </a:p>
          <a:p>
            <a:r>
              <a:rPr lang="en-GB" dirty="0"/>
              <a:t>Needs a stop condition i.e. when to stop repeating the loop</a:t>
            </a:r>
          </a:p>
          <a:p>
            <a:r>
              <a:rPr lang="en-GB" dirty="0"/>
              <a:t>Two types: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27584" y="4221088"/>
            <a:ext cx="2578821" cy="2520280"/>
            <a:chOff x="827584" y="4221088"/>
            <a:chExt cx="2578821" cy="2520280"/>
          </a:xfrm>
        </p:grpSpPr>
        <p:sp>
          <p:nvSpPr>
            <p:cNvPr id="4" name="Flowchart: Process 3"/>
            <p:cNvSpPr/>
            <p:nvPr/>
          </p:nvSpPr>
          <p:spPr>
            <a:xfrm>
              <a:off x="1151620" y="4581128"/>
              <a:ext cx="1440160" cy="576064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1</a:t>
              </a:r>
            </a:p>
          </p:txBody>
        </p:sp>
        <p:sp>
          <p:nvSpPr>
            <p:cNvPr id="5" name="Flowchart: Decision 4"/>
            <p:cNvSpPr/>
            <p:nvPr/>
          </p:nvSpPr>
          <p:spPr>
            <a:xfrm>
              <a:off x="827584" y="5517232"/>
              <a:ext cx="2088232" cy="864096"/>
            </a:xfrm>
            <a:prstGeom prst="flowChartDecisi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dirty="0"/>
                <a:t>Condition = True?</a:t>
              </a:r>
            </a:p>
          </p:txBody>
        </p:sp>
        <p:cxnSp>
          <p:nvCxnSpPr>
            <p:cNvPr id="8" name="Straight Arrow Connector 7"/>
            <p:cNvCxnSpPr>
              <a:endCxn id="4" idx="0"/>
            </p:cNvCxnSpPr>
            <p:nvPr/>
          </p:nvCxnSpPr>
          <p:spPr>
            <a:xfrm>
              <a:off x="1871700" y="4221088"/>
              <a:ext cx="0" cy="36004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>
              <a:stCxn id="4" idx="2"/>
              <a:endCxn id="5" idx="0"/>
            </p:cNvCxnSpPr>
            <p:nvPr/>
          </p:nvCxnSpPr>
          <p:spPr>
            <a:xfrm>
              <a:off x="1871700" y="5157192"/>
              <a:ext cx="0" cy="36004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>
              <a:stCxn id="5" idx="2"/>
            </p:cNvCxnSpPr>
            <p:nvPr/>
          </p:nvCxnSpPr>
          <p:spPr>
            <a:xfrm>
              <a:off x="1871700" y="6381328"/>
              <a:ext cx="0" cy="36004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ctor: Elbow 13"/>
            <p:cNvCxnSpPr>
              <a:stCxn id="5" idx="3"/>
              <a:endCxn id="4" idx="3"/>
            </p:cNvCxnSpPr>
            <p:nvPr/>
          </p:nvCxnSpPr>
          <p:spPr>
            <a:xfrm flipH="1" flipV="1">
              <a:off x="2591780" y="4869160"/>
              <a:ext cx="324036" cy="1080120"/>
            </a:xfrm>
            <a:prstGeom prst="bentConnector3">
              <a:avLst>
                <a:gd name="adj1" fmla="val -269922"/>
              </a:avLst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2898958" y="5600555"/>
              <a:ext cx="5074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Yes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863587" y="6297324"/>
              <a:ext cx="463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No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680012" y="3645023"/>
            <a:ext cx="4086036" cy="2489143"/>
            <a:chOff x="4680012" y="3645023"/>
            <a:chExt cx="4086036" cy="2489143"/>
          </a:xfrm>
        </p:grpSpPr>
        <p:sp>
          <p:nvSpPr>
            <p:cNvPr id="16" name="Flowchart: Decision 15"/>
            <p:cNvSpPr/>
            <p:nvPr/>
          </p:nvSpPr>
          <p:spPr>
            <a:xfrm>
              <a:off x="4680012" y="4400297"/>
              <a:ext cx="2088232" cy="864096"/>
            </a:xfrm>
            <a:prstGeom prst="flowChartDecisi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dirty="0"/>
                <a:t>Condition = True?</a:t>
              </a:r>
            </a:p>
          </p:txBody>
        </p:sp>
        <p:sp>
          <p:nvSpPr>
            <p:cNvPr id="17" name="Flowchart: Process 16"/>
            <p:cNvSpPr/>
            <p:nvPr/>
          </p:nvSpPr>
          <p:spPr>
            <a:xfrm>
              <a:off x="7325888" y="4544313"/>
              <a:ext cx="1440160" cy="576064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1</a:t>
              </a:r>
            </a:p>
          </p:txBody>
        </p:sp>
        <p:cxnSp>
          <p:nvCxnSpPr>
            <p:cNvPr id="19" name="Straight Arrow Connector 18"/>
            <p:cNvCxnSpPr>
              <a:stCxn id="16" idx="3"/>
              <a:endCxn id="17" idx="1"/>
            </p:cNvCxnSpPr>
            <p:nvPr/>
          </p:nvCxnSpPr>
          <p:spPr>
            <a:xfrm>
              <a:off x="6768244" y="4832345"/>
              <a:ext cx="557644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nector: Elbow 21"/>
            <p:cNvCxnSpPr>
              <a:endCxn id="16" idx="0"/>
            </p:cNvCxnSpPr>
            <p:nvPr/>
          </p:nvCxnSpPr>
          <p:spPr>
            <a:xfrm rot="16200000" flipH="1">
              <a:off x="5346491" y="4022659"/>
              <a:ext cx="755273" cy="1"/>
            </a:xfrm>
            <a:prstGeom prst="bentConnector3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>
              <a:stCxn id="16" idx="2"/>
            </p:cNvCxnSpPr>
            <p:nvPr/>
          </p:nvCxnSpPr>
          <p:spPr>
            <a:xfrm>
              <a:off x="5724128" y="5264393"/>
              <a:ext cx="0" cy="86977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nector: Elbow 25"/>
            <p:cNvCxnSpPr>
              <a:stCxn id="17" idx="0"/>
            </p:cNvCxnSpPr>
            <p:nvPr/>
          </p:nvCxnSpPr>
          <p:spPr>
            <a:xfrm rot="16200000" flipV="1">
              <a:off x="6579420" y="3077764"/>
              <a:ext cx="611257" cy="2321841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6768243" y="4508921"/>
              <a:ext cx="5074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Yes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751129" y="5288636"/>
              <a:ext cx="463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No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88261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Repetition A Simple Example</a:t>
            </a:r>
          </a:p>
        </p:txBody>
      </p:sp>
      <p:sp>
        <p:nvSpPr>
          <p:cNvPr id="4" name="Flowchart: Terminator 3"/>
          <p:cNvSpPr/>
          <p:nvPr/>
        </p:nvSpPr>
        <p:spPr>
          <a:xfrm>
            <a:off x="3897260" y="1600200"/>
            <a:ext cx="1584176" cy="504056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6" name="Flowchart: Data 5"/>
          <p:cNvSpPr/>
          <p:nvPr/>
        </p:nvSpPr>
        <p:spPr>
          <a:xfrm>
            <a:off x="3357200" y="2636912"/>
            <a:ext cx="2664296" cy="576064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/>
              <a:t>Pick Film to Watch</a:t>
            </a:r>
          </a:p>
        </p:txBody>
      </p:sp>
      <p:sp>
        <p:nvSpPr>
          <p:cNvPr id="7" name="Diamond 6"/>
          <p:cNvSpPr/>
          <p:nvPr/>
        </p:nvSpPr>
        <p:spPr>
          <a:xfrm>
            <a:off x="3609228" y="3832482"/>
            <a:ext cx="2160240" cy="1008112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/>
              <a:t>Is Film Rating &gt; 4*?</a:t>
            </a:r>
          </a:p>
        </p:txBody>
      </p:sp>
      <p:sp>
        <p:nvSpPr>
          <p:cNvPr id="8" name="Flowchart: Data 7"/>
          <p:cNvSpPr/>
          <p:nvPr/>
        </p:nvSpPr>
        <p:spPr>
          <a:xfrm>
            <a:off x="3357200" y="5445224"/>
            <a:ext cx="2664296" cy="576064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/>
              <a:t>Pick Another Film to Watch</a:t>
            </a:r>
          </a:p>
        </p:txBody>
      </p:sp>
      <p:cxnSp>
        <p:nvCxnSpPr>
          <p:cNvPr id="10" name="Straight Arrow Connector 9"/>
          <p:cNvCxnSpPr>
            <a:endCxn id="6" idx="1"/>
          </p:cNvCxnSpPr>
          <p:nvPr/>
        </p:nvCxnSpPr>
        <p:spPr>
          <a:xfrm>
            <a:off x="4689348" y="2125977"/>
            <a:ext cx="0" cy="5109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6" idx="4"/>
            <a:endCxn id="7" idx="0"/>
          </p:cNvCxnSpPr>
          <p:nvPr/>
        </p:nvCxnSpPr>
        <p:spPr>
          <a:xfrm>
            <a:off x="4689348" y="3212976"/>
            <a:ext cx="0" cy="6195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endCxn id="8" idx="1"/>
          </p:cNvCxnSpPr>
          <p:nvPr/>
        </p:nvCxnSpPr>
        <p:spPr>
          <a:xfrm>
            <a:off x="4689348" y="4840594"/>
            <a:ext cx="0" cy="6046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lowchart: Process 15"/>
          <p:cNvSpPr/>
          <p:nvPr/>
        </p:nvSpPr>
        <p:spPr>
          <a:xfrm>
            <a:off x="6732240" y="4817830"/>
            <a:ext cx="1728192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Pay to watch film</a:t>
            </a:r>
          </a:p>
        </p:txBody>
      </p:sp>
      <p:sp>
        <p:nvSpPr>
          <p:cNvPr id="17" name="Flowchart: Terminator 16"/>
          <p:cNvSpPr/>
          <p:nvPr/>
        </p:nvSpPr>
        <p:spPr>
          <a:xfrm>
            <a:off x="6804248" y="6021288"/>
            <a:ext cx="1584176" cy="504056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Stop</a:t>
            </a:r>
          </a:p>
        </p:txBody>
      </p:sp>
      <p:cxnSp>
        <p:nvCxnSpPr>
          <p:cNvPr id="19" name="Connector: Elbow 18"/>
          <p:cNvCxnSpPr>
            <a:stCxn id="8" idx="2"/>
          </p:cNvCxnSpPr>
          <p:nvPr/>
        </p:nvCxnSpPr>
        <p:spPr>
          <a:xfrm rot="10800000" flipH="1">
            <a:off x="3623630" y="3522730"/>
            <a:ext cx="1065718" cy="2210527"/>
          </a:xfrm>
          <a:prstGeom prst="bentConnector4">
            <a:avLst>
              <a:gd name="adj1" fmla="val -105386"/>
              <a:gd name="adj2" fmla="val 9923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or: Elbow 22"/>
          <p:cNvCxnSpPr>
            <a:endCxn id="16" idx="0"/>
          </p:cNvCxnSpPr>
          <p:nvPr/>
        </p:nvCxnSpPr>
        <p:spPr>
          <a:xfrm>
            <a:off x="5769468" y="4336538"/>
            <a:ext cx="1826868" cy="48129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endCxn id="17" idx="0"/>
          </p:cNvCxnSpPr>
          <p:nvPr/>
        </p:nvCxnSpPr>
        <p:spPr>
          <a:xfrm>
            <a:off x="7596336" y="5430478"/>
            <a:ext cx="0" cy="5908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5772308" y="3996996"/>
            <a:ext cx="507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Yes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196302" y="4817830"/>
            <a:ext cx="463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14978825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Pseudocode and Control Structures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We know how to write pseudocode for Sequence statements.</a:t>
            </a:r>
          </a:p>
          <a:p>
            <a:r>
              <a:rPr lang="en-GB" dirty="0"/>
              <a:t>What about for Selection </a:t>
            </a:r>
            <a:r>
              <a:rPr lang="en-GB"/>
              <a:t>and Repetition?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95073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Download 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32863708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2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Props1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0</TotalTime>
  <Words>1310</Words>
  <Application>Microsoft Office PowerPoint</Application>
  <PresentationFormat>On-screen Show (4:3)</PresentationFormat>
  <Paragraphs>249</Paragraphs>
  <Slides>27</Slides>
  <Notes>19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Cambria</vt:lpstr>
      <vt:lpstr>Wingdings</vt:lpstr>
      <vt:lpstr>Wingdings 2</vt:lpstr>
      <vt:lpstr>Median</vt:lpstr>
      <vt:lpstr>Flowcharts and Control Structures</vt:lpstr>
      <vt:lpstr>Today’s Lecture</vt:lpstr>
      <vt:lpstr>Combining Strings in Pseudocode</vt:lpstr>
      <vt:lpstr>Combining Strings in Pseudocode</vt:lpstr>
      <vt:lpstr>Combining Strings in Pseudocode</vt:lpstr>
      <vt:lpstr>Combining Strings in Pseudocode</vt:lpstr>
      <vt:lpstr>What is Flowcharts?</vt:lpstr>
      <vt:lpstr>PowerPoint Presentation</vt:lpstr>
      <vt:lpstr>Flowcharts</vt:lpstr>
      <vt:lpstr>Basic Flowchart Symbols</vt:lpstr>
      <vt:lpstr>Flowchart Examples</vt:lpstr>
      <vt:lpstr>Pseudocode: Tip Calculator Problem</vt:lpstr>
      <vt:lpstr>Exercises</vt:lpstr>
      <vt:lpstr>Control Structures</vt:lpstr>
      <vt:lpstr>What is Control Structures?</vt:lpstr>
      <vt:lpstr>Comparison Operators</vt:lpstr>
      <vt:lpstr>Comparison Operators</vt:lpstr>
      <vt:lpstr>Control Structures</vt:lpstr>
      <vt:lpstr>Control Structures</vt:lpstr>
      <vt:lpstr>Sequence</vt:lpstr>
      <vt:lpstr>Selection (Decision)</vt:lpstr>
      <vt:lpstr>Selection (Decision) A Simple Example</vt:lpstr>
      <vt:lpstr>Selection</vt:lpstr>
      <vt:lpstr>Repetition</vt:lpstr>
      <vt:lpstr>Repetition A Simple Example</vt:lpstr>
      <vt:lpstr>Pseudocode and Control Structures</vt:lpstr>
      <vt:lpstr>Lab Exercise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Ewa Kazimierska</cp:lastModifiedBy>
  <cp:revision>2035</cp:revision>
  <cp:lastPrinted>2014-09-29T16:21:25Z</cp:lastPrinted>
  <dcterms:created xsi:type="dcterms:W3CDTF">2013-09-18T07:00:31Z</dcterms:created>
  <dcterms:modified xsi:type="dcterms:W3CDTF">2025-10-21T23:49:42Z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