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78" r:id="rId3"/>
    <p:sldId id="275" r:id="rId4"/>
    <p:sldId id="273" r:id="rId5"/>
    <p:sldId id="260" r:id="rId6"/>
    <p:sldId id="281" r:id="rId7"/>
    <p:sldId id="265" r:id="rId8"/>
    <p:sldId id="279" r:id="rId9"/>
    <p:sldId id="269" r:id="rId10"/>
    <p:sldId id="280" r:id="rId11"/>
    <p:sldId id="28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843" autoAdjust="0"/>
  </p:normalViewPr>
  <p:slideViewPr>
    <p:cSldViewPr snapToGrid="0">
      <p:cViewPr varScale="1">
        <p:scale>
          <a:sx n="49" d="100"/>
          <a:sy n="49" d="100"/>
        </p:scale>
        <p:origin x="1458"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CDDE6E-9130-4EE8-84BE-DEED978B1BDB}" type="datetimeFigureOut">
              <a:rPr lang="en-US" smtClean="0"/>
              <a:t>1/20/2020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B23684-2241-4424-AFAE-8CBB0EB86AB5}" type="slidenum">
              <a:rPr lang="en-US" smtClean="0"/>
              <a:t>‹#›</a:t>
            </a:fld>
            <a:endParaRPr lang="en-US"/>
          </a:p>
        </p:txBody>
      </p:sp>
    </p:spTree>
    <p:extLst>
      <p:ext uri="{BB962C8B-B14F-4D97-AF65-F5344CB8AC3E}">
        <p14:creationId xmlns:p14="http://schemas.microsoft.com/office/powerpoint/2010/main" val="373028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0860EA-0E55-41A9-BC2C-5AB56DA13128}" type="slidenum">
              <a:rPr lang="en-US"/>
              <a:pPr/>
              <a:t>3</a:t>
            </a:fld>
            <a:endParaRPr lang="en-US"/>
          </a:p>
        </p:txBody>
      </p:sp>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85624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B6AA71-4600-43C3-B5A8-E93EE62BFC56}" type="slidenum">
              <a:rPr lang="en-US"/>
              <a:pPr/>
              <a:t>4</a:t>
            </a:fld>
            <a:endParaRPr lang="en-US"/>
          </a:p>
        </p:txBody>
      </p:sp>
      <p:sp>
        <p:nvSpPr>
          <p:cNvPr id="165890" name="Rectangle 2"/>
          <p:cNvSpPr>
            <a:spLocks noGrp="1" noRot="1" noChangeAspect="1" noChangeArrowheads="1" noTextEdit="1"/>
          </p:cNvSpPr>
          <p:nvPr>
            <p:ph type="sldImg"/>
          </p:nvPr>
        </p:nvSpPr>
        <p:spPr>
          <a:ln/>
        </p:spPr>
      </p:sp>
      <p:sp>
        <p:nvSpPr>
          <p:cNvPr id="1658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43383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6F8E09-CDAC-469D-92DF-520DE7CAF95C}" type="slidenum">
              <a:rPr lang="en-US"/>
              <a:pPr/>
              <a:t>5</a:t>
            </a:fld>
            <a:endParaRPr lang="en-US"/>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73118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Discussion Questions</a:t>
            </a:r>
          </a:p>
          <a:p>
            <a:pPr marL="228600" lvl="0" indent="-228600">
              <a:buFont typeface="+mj-lt"/>
              <a:buAutoNum type="arabicPeriod"/>
            </a:pPr>
            <a:r>
              <a:rPr lang="en-GB" sz="1200" b="0" i="0" kern="1200" dirty="0">
                <a:solidFill>
                  <a:schemeClr val="tx1"/>
                </a:solidFill>
                <a:effectLst/>
                <a:latin typeface="+mn-lt"/>
                <a:ea typeface="+mn-ea"/>
                <a:cs typeface="+mn-cs"/>
              </a:rPr>
              <a:t>Choose two different market segments from the above list and descriptions. You should also select a market or a product category for this exercise.</a:t>
            </a:r>
          </a:p>
          <a:p>
            <a:pPr marL="228600" lvl="0" indent="-228600">
              <a:buFont typeface="+mj-lt"/>
              <a:buAutoNum type="arabicPeriod"/>
            </a:pPr>
            <a:r>
              <a:rPr lang="en-GB" sz="1200" b="0" i="0" kern="1200" dirty="0">
                <a:solidFill>
                  <a:schemeClr val="tx1"/>
                </a:solidFill>
                <a:effectLst/>
                <a:latin typeface="+mn-lt"/>
                <a:ea typeface="+mn-ea"/>
                <a:cs typeface="+mn-cs"/>
              </a:rPr>
              <a:t>In your group, discuss both consumer segments and how the consumers probably make purchase decisions in the market/product that you have also chosen.</a:t>
            </a:r>
          </a:p>
          <a:p>
            <a:pPr marL="228600" lvl="0" indent="-228600">
              <a:buFont typeface="+mj-lt"/>
              <a:buAutoNum type="arabicPeriod"/>
            </a:pPr>
            <a:r>
              <a:rPr lang="en-GB" sz="1200" b="0" i="0" kern="1200" dirty="0">
                <a:solidFill>
                  <a:schemeClr val="tx1"/>
                </a:solidFill>
                <a:effectLst/>
                <a:latin typeface="+mn-lt"/>
                <a:ea typeface="+mn-ea"/>
                <a:cs typeface="+mn-cs"/>
              </a:rPr>
              <a:t>Develop a brief segment profile for these three consumer segments. Note: You should consider their main needs, are they light or heavy users, what retailers they use, their likely demographics, are they brand loyal or switchers, what media do they consume, are they price sensitive, which brands are they most attracted to, and so on.</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Convenience driven consumers</a:t>
            </a:r>
          </a:p>
          <a:p>
            <a:r>
              <a:rPr lang="en-GB" sz="1200" b="0" i="0" kern="1200" dirty="0">
                <a:solidFill>
                  <a:schemeClr val="tx1"/>
                </a:solidFill>
                <a:effectLst/>
                <a:latin typeface="+mn-lt"/>
                <a:ea typeface="+mn-ea"/>
                <a:cs typeface="+mn-cs"/>
              </a:rPr>
              <a:t>These are consumers that are looking to simplify the purchase, or its process, and are primarily seeking the benefit of convenience.</a:t>
            </a:r>
          </a:p>
          <a:p>
            <a:r>
              <a:rPr lang="en-GB" sz="1200" b="1" i="0" kern="1200" dirty="0">
                <a:solidFill>
                  <a:schemeClr val="tx1"/>
                </a:solidFill>
                <a:effectLst/>
                <a:latin typeface="+mn-lt"/>
                <a:ea typeface="+mn-ea"/>
                <a:cs typeface="+mn-cs"/>
              </a:rPr>
              <a:t>Budget conscious shoppers</a:t>
            </a:r>
          </a:p>
          <a:p>
            <a:r>
              <a:rPr lang="en-GB" sz="1200" b="0" i="0" kern="1200" dirty="0">
                <a:solidFill>
                  <a:schemeClr val="tx1"/>
                </a:solidFill>
                <a:effectLst/>
                <a:latin typeface="+mn-lt"/>
                <a:ea typeface="+mn-ea"/>
                <a:cs typeface="+mn-cs"/>
              </a:rPr>
              <a:t>These consumers may make their purchase decision based on the lowest price, or select the product that represents the best value for money.</a:t>
            </a:r>
          </a:p>
          <a:p>
            <a:r>
              <a:rPr lang="en-GB" sz="1200" b="1" i="0" kern="1200" dirty="0">
                <a:solidFill>
                  <a:schemeClr val="tx1"/>
                </a:solidFill>
                <a:effectLst/>
                <a:latin typeface="+mn-lt"/>
                <a:ea typeface="+mn-ea"/>
                <a:cs typeface="+mn-cs"/>
              </a:rPr>
              <a:t>Convenience driven consumers</a:t>
            </a:r>
          </a:p>
          <a:p>
            <a:r>
              <a:rPr lang="en-GB" sz="1200" b="0" i="0" kern="1200" dirty="0">
                <a:solidFill>
                  <a:schemeClr val="tx1"/>
                </a:solidFill>
                <a:effectLst/>
                <a:latin typeface="+mn-lt"/>
                <a:ea typeface="+mn-ea"/>
                <a:cs typeface="+mn-cs"/>
              </a:rPr>
              <a:t>These are consumers that are looking to simplify the purchase, or its process, and are primarily seeking the benefit of convenience.</a:t>
            </a:r>
          </a:p>
          <a:p>
            <a:r>
              <a:rPr lang="en-GB" sz="1200" b="1" i="0" kern="1200" dirty="0">
                <a:solidFill>
                  <a:schemeClr val="tx1"/>
                </a:solidFill>
                <a:effectLst/>
                <a:latin typeface="+mn-lt"/>
                <a:ea typeface="+mn-ea"/>
                <a:cs typeface="+mn-cs"/>
              </a:rPr>
              <a:t>Budget conscious shoppers</a:t>
            </a:r>
          </a:p>
          <a:p>
            <a:r>
              <a:rPr lang="en-GB" sz="1200" b="0" i="0" kern="1200" dirty="0">
                <a:solidFill>
                  <a:schemeClr val="tx1"/>
                </a:solidFill>
                <a:effectLst/>
                <a:latin typeface="+mn-lt"/>
                <a:ea typeface="+mn-ea"/>
                <a:cs typeface="+mn-cs"/>
              </a:rPr>
              <a:t>These consumers may make their purchase decision based on the lowest price, or select the product that represents the best value for money.</a:t>
            </a:r>
          </a:p>
          <a:p>
            <a:r>
              <a:rPr lang="en-GB" sz="1200" b="1" i="0" kern="1200" dirty="0">
                <a:solidFill>
                  <a:schemeClr val="tx1"/>
                </a:solidFill>
                <a:effectLst/>
                <a:latin typeface="+mn-lt"/>
                <a:ea typeface="+mn-ea"/>
                <a:cs typeface="+mn-cs"/>
              </a:rPr>
              <a:t>Focus on quality</a:t>
            </a:r>
          </a:p>
          <a:p>
            <a:r>
              <a:rPr lang="en-GB" sz="1200" b="0" i="0" kern="1200" dirty="0">
                <a:solidFill>
                  <a:schemeClr val="tx1"/>
                </a:solidFill>
                <a:effectLst/>
                <a:latin typeface="+mn-lt"/>
                <a:ea typeface="+mn-ea"/>
                <a:cs typeface="+mn-cs"/>
              </a:rPr>
              <a:t>This is a segment of consumers who are  interested in higher quality products and services. Many consumers in this segment believe that buying higher quality represents better value over time.</a:t>
            </a:r>
          </a:p>
          <a:p>
            <a:r>
              <a:rPr lang="en-GB" sz="1200" b="1" i="0" kern="1200" dirty="0">
                <a:solidFill>
                  <a:schemeClr val="tx1"/>
                </a:solidFill>
                <a:effectLst/>
                <a:latin typeface="+mn-lt"/>
                <a:ea typeface="+mn-ea"/>
                <a:cs typeface="+mn-cs"/>
              </a:rPr>
              <a:t>Rational, value for money</a:t>
            </a:r>
          </a:p>
          <a:p>
            <a:r>
              <a:rPr lang="en-GB" sz="1200" b="0" i="0" kern="1200" dirty="0">
                <a:solidFill>
                  <a:schemeClr val="tx1"/>
                </a:solidFill>
                <a:effectLst/>
                <a:latin typeface="+mn-lt"/>
                <a:ea typeface="+mn-ea"/>
                <a:cs typeface="+mn-cs"/>
              </a:rPr>
              <a:t>The consumers in this market segment are more involved in the purchase decision and look to make decisions on a “best product solution” basis.</a:t>
            </a:r>
          </a:p>
          <a:p>
            <a:r>
              <a:rPr lang="en-GB" sz="1200" b="1" i="0" kern="1200" dirty="0">
                <a:solidFill>
                  <a:schemeClr val="tx1"/>
                </a:solidFill>
                <a:effectLst/>
                <a:latin typeface="+mn-lt"/>
                <a:ea typeface="+mn-ea"/>
                <a:cs typeface="+mn-cs"/>
              </a:rPr>
              <a:t>Attracted to strong brands</a:t>
            </a:r>
          </a:p>
          <a:p>
            <a:r>
              <a:rPr lang="en-GB" sz="1200" b="0" i="0" kern="1200" dirty="0">
                <a:solidFill>
                  <a:schemeClr val="tx1"/>
                </a:solidFill>
                <a:effectLst/>
                <a:latin typeface="+mn-lt"/>
                <a:ea typeface="+mn-ea"/>
                <a:cs typeface="+mn-cs"/>
              </a:rPr>
              <a:t>This market segment is less involved in their purchase decision, and will rely upon a strong brand to guide their purchase decision.</a:t>
            </a:r>
          </a:p>
          <a:p>
            <a:r>
              <a:rPr lang="en-GB" sz="1200" b="1" i="0" kern="1200" dirty="0">
                <a:solidFill>
                  <a:schemeClr val="tx1"/>
                </a:solidFill>
                <a:effectLst/>
                <a:latin typeface="+mn-lt"/>
                <a:ea typeface="+mn-ea"/>
                <a:cs typeface="+mn-cs"/>
              </a:rPr>
              <a:t>Environmentally aware</a:t>
            </a:r>
          </a:p>
          <a:p>
            <a:r>
              <a:rPr lang="en-GB" sz="1200" b="0" i="0" kern="1200" dirty="0">
                <a:solidFill>
                  <a:schemeClr val="tx1"/>
                </a:solidFill>
                <a:effectLst/>
                <a:latin typeface="+mn-lt"/>
                <a:ea typeface="+mn-ea"/>
                <a:cs typeface="+mn-cs"/>
              </a:rPr>
              <a:t>This is an emerging segment consisting of people who take into account the environmental impact of their purchases.</a:t>
            </a:r>
          </a:p>
          <a:p>
            <a:r>
              <a:rPr lang="en-GB" sz="1200" b="1" i="0" kern="1200" dirty="0">
                <a:solidFill>
                  <a:schemeClr val="tx1"/>
                </a:solidFill>
                <a:effectLst/>
                <a:latin typeface="+mn-lt"/>
                <a:ea typeface="+mn-ea"/>
                <a:cs typeface="+mn-cs"/>
              </a:rPr>
              <a:t>Family focused</a:t>
            </a:r>
          </a:p>
          <a:p>
            <a:r>
              <a:rPr lang="en-GB" sz="1200" b="0" i="0" kern="1200" dirty="0">
                <a:solidFill>
                  <a:schemeClr val="tx1"/>
                </a:solidFill>
                <a:effectLst/>
                <a:latin typeface="+mn-lt"/>
                <a:ea typeface="+mn-ea"/>
                <a:cs typeface="+mn-cs"/>
              </a:rPr>
              <a:t>This market segment is a family or household unit has one main grocery buyer who is purchasing on behalf of themselves and other people in the family unit.</a:t>
            </a:r>
          </a:p>
          <a:p>
            <a:r>
              <a:rPr lang="en-GB" sz="1200" b="1" i="0" kern="1200" dirty="0">
                <a:solidFill>
                  <a:schemeClr val="tx1"/>
                </a:solidFill>
                <a:effectLst/>
                <a:latin typeface="+mn-lt"/>
                <a:ea typeface="+mn-ea"/>
                <a:cs typeface="+mn-cs"/>
              </a:rPr>
              <a:t>Health and diet conscious</a:t>
            </a:r>
          </a:p>
          <a:p>
            <a:r>
              <a:rPr lang="en-GB" sz="1200" b="0" i="0" kern="1200" dirty="0">
                <a:solidFill>
                  <a:schemeClr val="tx1"/>
                </a:solidFill>
                <a:effectLst/>
                <a:latin typeface="+mn-lt"/>
                <a:ea typeface="+mn-ea"/>
                <a:cs typeface="+mn-cs"/>
              </a:rPr>
              <a:t>In various markets, particularly food, beverages, medicines, vitamins, health </a:t>
            </a:r>
            <a:r>
              <a:rPr lang="en-GB" sz="1200" b="0" i="0" kern="1200" dirty="0" err="1">
                <a:solidFill>
                  <a:schemeClr val="tx1"/>
                </a:solidFill>
                <a:effectLst/>
                <a:latin typeface="+mn-lt"/>
                <a:ea typeface="+mn-ea"/>
                <a:cs typeface="+mn-cs"/>
              </a:rPr>
              <a:t>centers</a:t>
            </a:r>
            <a:r>
              <a:rPr lang="en-GB" sz="1200" b="0" i="0" kern="1200" dirty="0">
                <a:solidFill>
                  <a:schemeClr val="tx1"/>
                </a:solidFill>
                <a:effectLst/>
                <a:latin typeface="+mn-lt"/>
                <a:ea typeface="+mn-ea"/>
                <a:cs typeface="+mn-cs"/>
              </a:rPr>
              <a:t> – this is a growing market segment that is quite interested in the health and well-being aspects of the product.</a:t>
            </a:r>
          </a:p>
          <a:p>
            <a:r>
              <a:rPr lang="en-GB" sz="1200" b="1" i="0" kern="1200" dirty="0">
                <a:solidFill>
                  <a:schemeClr val="tx1"/>
                </a:solidFill>
                <a:effectLst/>
                <a:latin typeface="+mn-lt"/>
                <a:ea typeface="+mn-ea"/>
                <a:cs typeface="+mn-cs"/>
              </a:rPr>
              <a:t>Service/relationship focus</a:t>
            </a:r>
          </a:p>
          <a:p>
            <a:r>
              <a:rPr lang="en-GB" sz="1200" b="0" i="0" kern="1200" dirty="0">
                <a:solidFill>
                  <a:schemeClr val="tx1"/>
                </a:solidFill>
                <a:effectLst/>
                <a:latin typeface="+mn-lt"/>
                <a:ea typeface="+mn-ea"/>
                <a:cs typeface="+mn-cs"/>
              </a:rPr>
              <a:t>Particularly in service industries, there would be a market segment that would be interested in quality of service provided and/or developing a relationship with the firm and its staff.</a:t>
            </a:r>
          </a:p>
          <a:p>
            <a:r>
              <a:rPr lang="en-GB" sz="1200" b="1" i="0" kern="1200" dirty="0">
                <a:solidFill>
                  <a:schemeClr val="tx1"/>
                </a:solidFill>
                <a:effectLst/>
                <a:latin typeface="+mn-lt"/>
                <a:ea typeface="+mn-ea"/>
                <a:cs typeface="+mn-cs"/>
              </a:rPr>
              <a:t>Flexibility is important</a:t>
            </a:r>
          </a:p>
          <a:p>
            <a:r>
              <a:rPr lang="en-GB" sz="1200" b="0" i="0" kern="1200" dirty="0">
                <a:solidFill>
                  <a:schemeClr val="tx1"/>
                </a:solidFill>
                <a:effectLst/>
                <a:latin typeface="+mn-lt"/>
                <a:ea typeface="+mn-ea"/>
                <a:cs typeface="+mn-cs"/>
              </a:rPr>
              <a:t>The tailoring of a product offer is becoming more important to some groups of consumers, as highlighted by the needs of this market segment.</a:t>
            </a:r>
          </a:p>
          <a:p>
            <a:r>
              <a:rPr lang="en-GB" sz="1200" b="1" i="0" kern="1200" dirty="0">
                <a:solidFill>
                  <a:schemeClr val="tx1"/>
                </a:solidFill>
                <a:effectLst/>
                <a:latin typeface="+mn-lt"/>
                <a:ea typeface="+mn-ea"/>
                <a:cs typeface="+mn-cs"/>
              </a:rPr>
              <a:t>Social status</a:t>
            </a:r>
          </a:p>
          <a:p>
            <a:r>
              <a:rPr lang="en-GB" sz="1200" b="0" i="0" kern="1200" dirty="0">
                <a:solidFill>
                  <a:schemeClr val="tx1"/>
                </a:solidFill>
                <a:effectLst/>
                <a:latin typeface="+mn-lt"/>
                <a:ea typeface="+mn-ea"/>
                <a:cs typeface="+mn-cs"/>
              </a:rPr>
              <a:t>Consumers in this segment use brands and products as a means to signal their self-identity and social status. This would be quite common in markets such as cars, alcohol, cigarettes, holiday destinations, restaurants, clothing, </a:t>
            </a:r>
            <a:r>
              <a:rPr lang="en-GB" sz="1200" b="0" i="0" kern="1200" dirty="0" err="1">
                <a:solidFill>
                  <a:schemeClr val="tx1"/>
                </a:solidFill>
                <a:effectLst/>
                <a:latin typeface="+mn-lt"/>
                <a:ea typeface="+mn-ea"/>
                <a:cs typeface="+mn-cs"/>
              </a:rPr>
              <a:t>jewelry</a:t>
            </a:r>
            <a:r>
              <a:rPr lang="en-GB" sz="1200" b="0" i="0" kern="1200" dirty="0">
                <a:solidFill>
                  <a:schemeClr val="tx1"/>
                </a:solidFill>
                <a:effectLst/>
                <a:latin typeface="+mn-lt"/>
                <a:ea typeface="+mn-ea"/>
                <a:cs typeface="+mn-cs"/>
              </a:rPr>
              <a:t>, and so on.</a:t>
            </a:r>
          </a:p>
          <a:p>
            <a:r>
              <a:rPr lang="en-GB" sz="1200" b="1" i="0" kern="1200" dirty="0">
                <a:solidFill>
                  <a:schemeClr val="tx1"/>
                </a:solidFill>
                <a:effectLst/>
                <a:latin typeface="+mn-lt"/>
                <a:ea typeface="+mn-ea"/>
                <a:cs typeface="+mn-cs"/>
              </a:rPr>
              <a:t>Variety seekers</a:t>
            </a:r>
          </a:p>
          <a:p>
            <a:r>
              <a:rPr lang="en-GB" sz="1200" b="0" i="0" kern="1200" dirty="0">
                <a:solidFill>
                  <a:schemeClr val="tx1"/>
                </a:solidFill>
                <a:effectLst/>
                <a:latin typeface="+mn-lt"/>
                <a:ea typeface="+mn-ea"/>
                <a:cs typeface="+mn-cs"/>
              </a:rPr>
              <a:t>Many markets will have a group of consumers who seek out variety. Some consumers simply like change and choice, whereas others like to experience new things.</a:t>
            </a:r>
          </a:p>
          <a:p>
            <a:r>
              <a:rPr lang="en-GB" sz="1200" b="1" i="0" kern="1200" dirty="0">
                <a:solidFill>
                  <a:schemeClr val="tx1"/>
                </a:solidFill>
                <a:effectLst/>
                <a:latin typeface="+mn-lt"/>
                <a:ea typeface="+mn-ea"/>
                <a:cs typeface="+mn-cs"/>
              </a:rPr>
              <a:t>Benefit seekers</a:t>
            </a:r>
          </a:p>
          <a:p>
            <a:r>
              <a:rPr lang="en-GB" sz="1200" b="0" i="0" kern="1200" dirty="0">
                <a:solidFill>
                  <a:schemeClr val="tx1"/>
                </a:solidFill>
                <a:effectLst/>
                <a:latin typeface="+mn-lt"/>
                <a:ea typeface="+mn-ea"/>
                <a:cs typeface="+mn-cs"/>
              </a:rPr>
              <a:t>In some markets, there are usually multiple segments that are seeking a particular benefit from a product. The brand should be positioned around a specific product attribute – common in fast moving consumer goods.</a:t>
            </a:r>
          </a:p>
          <a:p>
            <a:r>
              <a:rPr lang="en-GB" sz="1200" b="1" i="0" kern="1200" dirty="0">
                <a:solidFill>
                  <a:schemeClr val="tx1"/>
                </a:solidFill>
                <a:effectLst/>
                <a:latin typeface="+mn-lt"/>
                <a:ea typeface="+mn-ea"/>
                <a:cs typeface="+mn-cs"/>
              </a:rPr>
              <a:t>Just for me</a:t>
            </a:r>
          </a:p>
          <a:p>
            <a:r>
              <a:rPr lang="en-GB" sz="1200" b="0" i="0" kern="1200" dirty="0">
                <a:solidFill>
                  <a:schemeClr val="tx1"/>
                </a:solidFill>
                <a:effectLst/>
                <a:latin typeface="+mn-lt"/>
                <a:ea typeface="+mn-ea"/>
                <a:cs typeface="+mn-cs"/>
              </a:rPr>
              <a:t>The “just for me” market segment of those consumers interested in their own needs and pleasures. They will seek out product solutions that make them feel good, even though they may be expensive or not necessarily healthy.</a:t>
            </a:r>
          </a:p>
          <a:p>
            <a:r>
              <a:rPr lang="en-GB" sz="1200" b="1" i="0" kern="1200" dirty="0">
                <a:solidFill>
                  <a:schemeClr val="tx1"/>
                </a:solidFill>
                <a:effectLst/>
                <a:latin typeface="+mn-lt"/>
                <a:ea typeface="+mn-ea"/>
                <a:cs typeface="+mn-cs"/>
              </a:rPr>
              <a:t>Existing customers</a:t>
            </a:r>
          </a:p>
          <a:p>
            <a:r>
              <a:rPr lang="en-GB" sz="1200" b="0" i="0" kern="1200" dirty="0">
                <a:solidFill>
                  <a:schemeClr val="tx1"/>
                </a:solidFill>
                <a:effectLst/>
                <a:latin typeface="+mn-lt"/>
                <a:ea typeface="+mn-ea"/>
                <a:cs typeface="+mn-cs"/>
              </a:rPr>
              <a:t>The final market segment provided in this list of potential market segments is simply the firm’s/brand’s existing customer base. Although this would need to be segmented down further, as per the above market segments, it is highlighted here as it is sometimes overlooked.</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0B23684-2241-4424-AFAE-8CBB0EB86AB5}" type="slidenum">
              <a:rPr lang="en-US" smtClean="0"/>
              <a:t>6</a:t>
            </a:fld>
            <a:endParaRPr lang="en-US"/>
          </a:p>
        </p:txBody>
      </p:sp>
    </p:spTree>
    <p:extLst>
      <p:ext uri="{BB962C8B-B14F-4D97-AF65-F5344CB8AC3E}">
        <p14:creationId xmlns:p14="http://schemas.microsoft.com/office/powerpoint/2010/main" val="487790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D4E954-0A92-4DCA-8A5B-52421AF3B90D}" type="slidenum">
              <a:rPr lang="en-US"/>
              <a:pPr/>
              <a:t>7</a:t>
            </a:fld>
            <a:endParaRPr lang="en-US"/>
          </a:p>
        </p:txBody>
      </p:sp>
      <p:sp>
        <p:nvSpPr>
          <p:cNvPr id="171010" name="Rectangle 2"/>
          <p:cNvSpPr>
            <a:spLocks noGrp="1" noRot="1" noChangeAspect="1" noChangeArrowheads="1" noTextEdit="1"/>
          </p:cNvSpPr>
          <p:nvPr>
            <p:ph type="sldImg"/>
          </p:nvPr>
        </p:nvSpPr>
        <p:spPr>
          <a:ln/>
        </p:spPr>
      </p:sp>
      <p:sp>
        <p:nvSpPr>
          <p:cNvPr id="1710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9166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FBD515-3F22-48B0-972C-DDC5E1E736F8}" type="slidenum">
              <a:rPr lang="en-US"/>
              <a:pPr/>
              <a:t>9</a:t>
            </a:fld>
            <a:endParaRPr lang="en-US"/>
          </a:p>
        </p:txBody>
      </p:sp>
      <p:sp>
        <p:nvSpPr>
          <p:cNvPr id="173058" name="Rectangle 2"/>
          <p:cNvSpPr>
            <a:spLocks noGrp="1" noRot="1" noChangeAspect="1" noChangeArrowheads="1" noTextEdit="1"/>
          </p:cNvSpPr>
          <p:nvPr>
            <p:ph type="sldImg"/>
          </p:nvPr>
        </p:nvSpPr>
        <p:spPr>
          <a:ln/>
        </p:spPr>
      </p:sp>
      <p:sp>
        <p:nvSpPr>
          <p:cNvPr id="1730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803843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DAD8A15-FD20-4EEC-AE9A-50054A15A3A0}" type="datetimeFigureOut">
              <a:rPr lang="en-US" smtClean="0"/>
              <a:t>1/20/2020</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3004928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AD8A15-FD20-4EEC-AE9A-50054A15A3A0}" type="datetimeFigureOut">
              <a:rPr lang="en-US" smtClean="0"/>
              <a:t>1/20/2020</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1187645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AD8A15-FD20-4EEC-AE9A-50054A15A3A0}" type="datetimeFigureOut">
              <a:rPr lang="en-US" smtClean="0"/>
              <a:t>1/20/2020</a:t>
            </a:fld>
            <a:endParaRPr lang="en-US"/>
          </a:p>
        </p:txBody>
      </p:sp>
      <p:sp>
        <p:nvSpPr>
          <p:cNvPr id="6" name="Slide Number Placeholder 5"/>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1007448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AD8A15-FD20-4EEC-AE9A-50054A15A3A0}" type="datetimeFigureOut">
              <a:rPr lang="en-US" smtClean="0"/>
              <a:t>1/20/2020</a:t>
            </a:fld>
            <a:endParaRPr lang="en-US"/>
          </a:p>
        </p:txBody>
      </p:sp>
      <p:sp>
        <p:nvSpPr>
          <p:cNvPr id="7" name="Slide Number Placeholder 6"/>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362819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AD8A15-FD20-4EEC-AE9A-50054A15A3A0}" type="datetimeFigureOut">
              <a:rPr lang="en-US" smtClean="0"/>
              <a:t>1/20/2020</a:t>
            </a:fld>
            <a:endParaRPr lang="en-US"/>
          </a:p>
        </p:txBody>
      </p:sp>
      <p:sp>
        <p:nvSpPr>
          <p:cNvPr id="9" name="Slide Number Placeholder 8"/>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2759195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AD8A15-FD20-4EEC-AE9A-50054A15A3A0}" type="datetimeFigureOut">
              <a:rPr lang="en-US" smtClean="0"/>
              <a:t>1/20/2020</a:t>
            </a:fld>
            <a:endParaRPr lang="en-US"/>
          </a:p>
        </p:txBody>
      </p:sp>
      <p:sp>
        <p:nvSpPr>
          <p:cNvPr id="5" name="Slide Number Placeholder 4"/>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3847616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AD8A15-FD20-4EEC-AE9A-50054A15A3A0}" type="datetimeFigureOut">
              <a:rPr lang="en-US" smtClean="0"/>
              <a:t>1/20/2020</a:t>
            </a:fld>
            <a:endParaRPr lang="en-US"/>
          </a:p>
        </p:txBody>
      </p:sp>
      <p:sp>
        <p:nvSpPr>
          <p:cNvPr id="4" name="Slide Number Placeholder 3"/>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4049660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AD8A15-FD20-4EEC-AE9A-50054A15A3A0}" type="datetimeFigureOut">
              <a:rPr lang="en-US" smtClean="0"/>
              <a:t>1/20/2020</a:t>
            </a:fld>
            <a:endParaRPr lang="en-US"/>
          </a:p>
        </p:txBody>
      </p:sp>
      <p:sp>
        <p:nvSpPr>
          <p:cNvPr id="7" name="Slide Number Placeholder 6"/>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3943707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AD8A15-FD20-4EEC-AE9A-50054A15A3A0}" type="datetimeFigureOut">
              <a:rPr lang="en-US" smtClean="0"/>
              <a:t>1/20/2020</a:t>
            </a:fld>
            <a:endParaRPr lang="en-US"/>
          </a:p>
        </p:txBody>
      </p:sp>
      <p:sp>
        <p:nvSpPr>
          <p:cNvPr id="7" name="Slide Number Placeholder 6"/>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4073403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AD8A15-FD20-4EEC-AE9A-50054A15A3A0}" type="datetimeFigureOut">
              <a:rPr lang="en-US" smtClean="0"/>
              <a:t>1/20/2020</a:t>
            </a:fld>
            <a:endParaRPr lang="en-US"/>
          </a:p>
        </p:txBody>
      </p:sp>
      <p:sp>
        <p:nvSpPr>
          <p:cNvPr id="6" name="Slide Number Placeholder 5"/>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851324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AD8A15-FD20-4EEC-AE9A-50054A15A3A0}" type="datetimeFigureOut">
              <a:rPr lang="en-US" smtClean="0"/>
              <a:t>1/20/2020</a:t>
            </a:fld>
            <a:endParaRPr lang="en-US"/>
          </a:p>
        </p:txBody>
      </p:sp>
      <p:sp>
        <p:nvSpPr>
          <p:cNvPr id="6" name="Slide Number Placeholder 5"/>
          <p:cNvSpPr>
            <a:spLocks noGrp="1"/>
          </p:cNvSpPr>
          <p:nvPr>
            <p:ph type="sldNum" sz="quarter" idx="12"/>
          </p:nvPr>
        </p:nvSpPr>
        <p:spPr/>
        <p:txBody>
          <a:bodyPr/>
          <a:lstStyle/>
          <a:p>
            <a:fld id="{97FE4E50-B3EC-4A05-AE65-AA0BFADB6E21}" type="slidenum">
              <a:rPr lang="en-US" smtClean="0"/>
              <a:t>‹#›</a:t>
            </a:fld>
            <a:endParaRPr lang="en-US"/>
          </a:p>
        </p:txBody>
      </p:sp>
    </p:spTree>
    <p:extLst>
      <p:ext uri="{BB962C8B-B14F-4D97-AF65-F5344CB8AC3E}">
        <p14:creationId xmlns:p14="http://schemas.microsoft.com/office/powerpoint/2010/main" val="1247562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DAD8A15-FD20-4EEC-AE9A-50054A15A3A0}" type="datetimeFigureOut">
              <a:rPr lang="en-US" smtClean="0"/>
              <a:t>1/20/2020</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7FE4E50-B3EC-4A05-AE65-AA0BFADB6E21}" type="slidenum">
              <a:rPr lang="en-US" smtClean="0"/>
              <a:t>‹#›</a:t>
            </a:fld>
            <a:endParaRPr lang="en-US"/>
          </a:p>
        </p:txBody>
      </p:sp>
    </p:spTree>
    <p:extLst>
      <p:ext uri="{BB962C8B-B14F-4D97-AF65-F5344CB8AC3E}">
        <p14:creationId xmlns:p14="http://schemas.microsoft.com/office/powerpoint/2010/main" val="5876878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CEA4-45A7-4A42-B870-FF707E86D47A}"/>
              </a:ext>
            </a:extLst>
          </p:cNvPr>
          <p:cNvSpPr>
            <a:spLocks noGrp="1"/>
          </p:cNvSpPr>
          <p:nvPr>
            <p:ph type="ctrTitle"/>
          </p:nvPr>
        </p:nvSpPr>
        <p:spPr/>
        <p:txBody>
          <a:bodyPr/>
          <a:lstStyle/>
          <a:p>
            <a:r>
              <a:rPr lang="en-GB" dirty="0" err="1"/>
              <a:t>Ubderstanding</a:t>
            </a:r>
            <a:r>
              <a:rPr lang="en-GB" dirty="0"/>
              <a:t> and Engaging with the Customer Experience</a:t>
            </a:r>
            <a:endParaRPr lang="en-US" dirty="0"/>
          </a:p>
        </p:txBody>
      </p:sp>
      <p:sp>
        <p:nvSpPr>
          <p:cNvPr id="3" name="Subtitle 2">
            <a:extLst>
              <a:ext uri="{FF2B5EF4-FFF2-40B4-BE49-F238E27FC236}">
                <a16:creationId xmlns:a16="http://schemas.microsoft.com/office/drawing/2014/main" id="{94DA8E59-D92A-43F1-BEC3-1F84CF6A8BCE}"/>
              </a:ext>
            </a:extLst>
          </p:cNvPr>
          <p:cNvSpPr>
            <a:spLocks noGrp="1"/>
          </p:cNvSpPr>
          <p:nvPr>
            <p:ph type="subTitle" idx="1"/>
          </p:nvPr>
        </p:nvSpPr>
        <p:spPr/>
        <p:txBody>
          <a:bodyPr/>
          <a:lstStyle/>
          <a:p>
            <a:r>
              <a:rPr lang="en-GB" dirty="0">
                <a:solidFill>
                  <a:schemeClr val="tx1"/>
                </a:solidFill>
              </a:rPr>
              <a:t>SEGMENTATION</a:t>
            </a:r>
            <a:endParaRPr lang="en-US" dirty="0">
              <a:solidFill>
                <a:schemeClr val="tx1"/>
              </a:solidFill>
            </a:endParaRPr>
          </a:p>
        </p:txBody>
      </p:sp>
    </p:spTree>
    <p:extLst>
      <p:ext uri="{BB962C8B-B14F-4D97-AF65-F5344CB8AC3E}">
        <p14:creationId xmlns:p14="http://schemas.microsoft.com/office/powerpoint/2010/main" val="487459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Aim</a:t>
            </a:r>
          </a:p>
        </p:txBody>
      </p:sp>
      <p:sp>
        <p:nvSpPr>
          <p:cNvPr id="3" name="Content Placeholder 2"/>
          <p:cNvSpPr>
            <a:spLocks noGrp="1"/>
          </p:cNvSpPr>
          <p:nvPr>
            <p:ph idx="1"/>
          </p:nvPr>
        </p:nvSpPr>
        <p:spPr/>
        <p:txBody>
          <a:bodyPr/>
          <a:lstStyle/>
          <a:p>
            <a:r>
              <a:rPr lang="en-GB" dirty="0"/>
              <a:t>The aim of the business should set out how the mission statement is going to be achieved. It should inform the stakeholder of the intention of the business to </a:t>
            </a:r>
            <a:r>
              <a:rPr lang="en-GB" dirty="0" err="1"/>
              <a:t>i.e</a:t>
            </a:r>
            <a:r>
              <a:rPr lang="en-GB" dirty="0"/>
              <a:t> to grow it’s market share, to increase it’s value to customers </a:t>
            </a:r>
            <a:r>
              <a:rPr lang="en-GB" dirty="0" err="1"/>
              <a:t>etc</a:t>
            </a:r>
            <a:r>
              <a:rPr lang="en-GB" dirty="0"/>
              <a:t>, to improve customer relationships.</a:t>
            </a:r>
          </a:p>
          <a:p>
            <a:endParaRPr lang="en-GB" dirty="0"/>
          </a:p>
        </p:txBody>
      </p:sp>
    </p:spTree>
    <p:extLst>
      <p:ext uri="{BB962C8B-B14F-4D97-AF65-F5344CB8AC3E}">
        <p14:creationId xmlns:p14="http://schemas.microsoft.com/office/powerpoint/2010/main" val="3549580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629587" y="116632"/>
            <a:ext cx="10897849" cy="1647056"/>
          </a:xfrm>
        </p:spPr>
        <p:txBody>
          <a:bodyPr/>
          <a:lstStyle/>
          <a:p>
            <a:r>
              <a:rPr lang="en-GB" sz="3600" dirty="0"/>
              <a:t>Functions of Objectives to achieve the aim and mission of the organisation</a:t>
            </a:r>
            <a:endParaRPr lang="en-US" sz="3600" dirty="0"/>
          </a:p>
        </p:txBody>
      </p:sp>
      <p:sp>
        <p:nvSpPr>
          <p:cNvPr id="176131" name="Rectangle 3"/>
          <p:cNvSpPr>
            <a:spLocks noGrp="1" noChangeArrowheads="1"/>
          </p:cNvSpPr>
          <p:nvPr>
            <p:ph type="body" idx="1"/>
          </p:nvPr>
        </p:nvSpPr>
        <p:spPr>
          <a:xfrm>
            <a:off x="2105100" y="1582998"/>
            <a:ext cx="8383616" cy="4114800"/>
          </a:xfrm>
        </p:spPr>
        <p:txBody>
          <a:bodyPr/>
          <a:lstStyle/>
          <a:p>
            <a:r>
              <a:rPr lang="en-GB" dirty="0"/>
              <a:t>Motivation</a:t>
            </a:r>
            <a:r>
              <a:rPr lang="en-GB" sz="2400" dirty="0"/>
              <a:t> – objectives provides clear goals</a:t>
            </a:r>
          </a:p>
          <a:p>
            <a:r>
              <a:rPr lang="en-GB" dirty="0"/>
              <a:t>Monitoring </a:t>
            </a:r>
            <a:r>
              <a:rPr lang="en-GB" sz="2400" dirty="0"/>
              <a:t>– progress towards clear objectives is the basis for determining the success of a strategy</a:t>
            </a:r>
          </a:p>
          <a:p>
            <a:r>
              <a:rPr lang="en-GB" dirty="0"/>
              <a:t>Co-ordination</a:t>
            </a:r>
            <a:r>
              <a:rPr lang="en-GB" sz="2400" dirty="0"/>
              <a:t> – objectives ensure that everyone is working towards the same goal. </a:t>
            </a:r>
          </a:p>
          <a:p>
            <a:r>
              <a:rPr lang="en-GB" dirty="0"/>
              <a:t>Communication </a:t>
            </a:r>
            <a:r>
              <a:rPr lang="en-GB" sz="2400" dirty="0"/>
              <a:t>– objectives communicate the strategic direction throughout the organisation. </a:t>
            </a:r>
          </a:p>
          <a:p>
            <a:r>
              <a:rPr lang="en-GB" dirty="0"/>
              <a:t>Control –</a:t>
            </a:r>
            <a:r>
              <a:rPr lang="en-GB" sz="2400" dirty="0"/>
              <a:t> objectives provide a basis for measurement. </a:t>
            </a: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lstStyle/>
          <a:p>
            <a:r>
              <a:rPr lang="en-GB" dirty="0"/>
              <a:t>Objectives for CRM	</a:t>
            </a:r>
          </a:p>
        </p:txBody>
      </p:sp>
      <p:sp>
        <p:nvSpPr>
          <p:cNvPr id="155651" name="Rectangle 3"/>
          <p:cNvSpPr>
            <a:spLocks noGrp="1" noChangeArrowheads="1"/>
          </p:cNvSpPr>
          <p:nvPr>
            <p:ph type="body" idx="1"/>
          </p:nvPr>
        </p:nvSpPr>
        <p:spPr>
          <a:xfrm>
            <a:off x="2024034" y="2017713"/>
            <a:ext cx="8455054" cy="4114800"/>
          </a:xfrm>
        </p:spPr>
        <p:txBody>
          <a:bodyPr/>
          <a:lstStyle/>
          <a:p>
            <a:pPr>
              <a:lnSpc>
                <a:spcPct val="90000"/>
              </a:lnSpc>
              <a:buNone/>
            </a:pPr>
            <a:endParaRPr lang="en-GB" sz="1000" dirty="0"/>
          </a:p>
          <a:p>
            <a:pPr lvl="1">
              <a:lnSpc>
                <a:spcPct val="90000"/>
              </a:lnSpc>
            </a:pPr>
            <a:r>
              <a:rPr lang="en-GB" dirty="0"/>
              <a:t>Revenues and costs by customer</a:t>
            </a:r>
          </a:p>
          <a:p>
            <a:pPr lvl="1">
              <a:lnSpc>
                <a:spcPct val="90000"/>
              </a:lnSpc>
            </a:pPr>
            <a:r>
              <a:rPr lang="en-GB" dirty="0"/>
              <a:t>Customer retention rates</a:t>
            </a:r>
          </a:p>
          <a:p>
            <a:pPr lvl="1">
              <a:lnSpc>
                <a:spcPct val="90000"/>
              </a:lnSpc>
            </a:pPr>
            <a:r>
              <a:rPr lang="en-GB" dirty="0"/>
              <a:t>Share of customer for existing products / services</a:t>
            </a:r>
          </a:p>
          <a:p>
            <a:pPr lvl="1">
              <a:lnSpc>
                <a:spcPct val="90000"/>
              </a:lnSpc>
            </a:pPr>
            <a:r>
              <a:rPr lang="en-GB" dirty="0"/>
              <a:t>Share of customer for potential products / services</a:t>
            </a:r>
          </a:p>
          <a:p>
            <a:pPr lvl="1">
              <a:lnSpc>
                <a:spcPct val="90000"/>
              </a:lnSpc>
            </a:pPr>
            <a:r>
              <a:rPr lang="en-GB" dirty="0"/>
              <a:t>Progression up the relationship ladder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r>
              <a:rPr lang="en-GB"/>
              <a:t>Segmentation</a:t>
            </a:r>
          </a:p>
        </p:txBody>
      </p:sp>
      <p:sp>
        <p:nvSpPr>
          <p:cNvPr id="141315" name="Rectangle 3"/>
          <p:cNvSpPr>
            <a:spLocks noGrp="1" noChangeArrowheads="1"/>
          </p:cNvSpPr>
          <p:nvPr>
            <p:ph type="body" idx="1"/>
          </p:nvPr>
        </p:nvSpPr>
        <p:spPr>
          <a:xfrm>
            <a:off x="2080482" y="1597988"/>
            <a:ext cx="8383616" cy="4114800"/>
          </a:xfrm>
        </p:spPr>
        <p:txBody>
          <a:bodyPr/>
          <a:lstStyle/>
          <a:p>
            <a:pPr>
              <a:lnSpc>
                <a:spcPct val="90000"/>
              </a:lnSpc>
            </a:pPr>
            <a:r>
              <a:rPr lang="en-GB" sz="2400" dirty="0"/>
              <a:t>Which customers should we invest in/ aim to have a relationship with?</a:t>
            </a:r>
          </a:p>
          <a:p>
            <a:pPr>
              <a:lnSpc>
                <a:spcPct val="90000"/>
              </a:lnSpc>
            </a:pPr>
            <a:r>
              <a:rPr lang="en-GB" sz="2400" dirty="0"/>
              <a:t>Which should we neglect/dis-connect with?</a:t>
            </a:r>
          </a:p>
          <a:p>
            <a:pPr>
              <a:lnSpc>
                <a:spcPct val="90000"/>
              </a:lnSpc>
            </a:pPr>
            <a:r>
              <a:rPr lang="en-GB" sz="2400" dirty="0"/>
              <a:t>Companies do not always want each and every consumer- do not fit with their strategy ?</a:t>
            </a:r>
          </a:p>
          <a:p>
            <a:pPr>
              <a:lnSpc>
                <a:spcPct val="90000"/>
              </a:lnSpc>
            </a:pPr>
            <a:r>
              <a:rPr lang="en-GB" sz="2400" dirty="0"/>
              <a:t>Marketers need to know who to try to engage in the relationship</a:t>
            </a:r>
          </a:p>
          <a:p>
            <a:pPr>
              <a:lnSpc>
                <a:spcPct val="90000"/>
              </a:lnSpc>
            </a:pPr>
            <a:r>
              <a:rPr lang="en-GB" sz="2400" dirty="0"/>
              <a:t>A segmented market can maximise profitability and target relationships- reduce marketing and admin. costs</a:t>
            </a:r>
          </a:p>
          <a:p>
            <a:pPr>
              <a:lnSpc>
                <a:spcPct val="90000"/>
              </a:lnSpc>
            </a:pPr>
            <a:r>
              <a:rPr lang="en-GB" sz="2400" dirty="0"/>
              <a:t>Makes marketing more manageable and helps provide focus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2A5858A8-3436-478B-90E9-498785AEFB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32410"/>
            <a:ext cx="12192000" cy="49434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98C19B0-B523-44DB-969B-8E725FADC1D3}"/>
              </a:ext>
            </a:extLst>
          </p:cNvPr>
          <p:cNvSpPr txBox="1"/>
          <p:nvPr/>
        </p:nvSpPr>
        <p:spPr>
          <a:xfrm>
            <a:off x="4696546" y="270745"/>
            <a:ext cx="2798908" cy="461665"/>
          </a:xfrm>
          <a:prstGeom prst="rect">
            <a:avLst/>
          </a:prstGeom>
          <a:noFill/>
        </p:spPr>
        <p:txBody>
          <a:bodyPr wrap="none" rtlCol="0">
            <a:spAutoFit/>
          </a:bodyPr>
          <a:lstStyle/>
          <a:p>
            <a:r>
              <a:rPr lang="en-GB" sz="2400" dirty="0"/>
              <a:t>ACTIVITY 1 – 20mins</a:t>
            </a:r>
            <a:endParaRPr lang="en-US" sz="2400" dirty="0"/>
          </a:p>
        </p:txBody>
      </p:sp>
    </p:spTree>
    <p:extLst>
      <p:ext uri="{BB962C8B-B14F-4D97-AF65-F5344CB8AC3E}">
        <p14:creationId xmlns:p14="http://schemas.microsoft.com/office/powerpoint/2010/main" val="2271392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p:txBody>
          <a:bodyPr/>
          <a:lstStyle/>
          <a:p>
            <a:r>
              <a:rPr lang="en-GB"/>
              <a:t>Targeting</a:t>
            </a:r>
          </a:p>
        </p:txBody>
      </p:sp>
      <p:sp>
        <p:nvSpPr>
          <p:cNvPr id="146435" name="Rectangle 3"/>
          <p:cNvSpPr>
            <a:spLocks noGrp="1" noChangeArrowheads="1"/>
          </p:cNvSpPr>
          <p:nvPr>
            <p:ph type="body" idx="1"/>
          </p:nvPr>
        </p:nvSpPr>
        <p:spPr/>
        <p:txBody>
          <a:bodyPr/>
          <a:lstStyle/>
          <a:p>
            <a:r>
              <a:rPr lang="en-GB" sz="2400" dirty="0"/>
              <a:t>How many segments to aim at</a:t>
            </a:r>
          </a:p>
          <a:p>
            <a:r>
              <a:rPr lang="en-GB" sz="2400" dirty="0"/>
              <a:t>How to reach these segments</a:t>
            </a:r>
          </a:p>
          <a:p>
            <a:r>
              <a:rPr lang="en-GB" sz="2400" dirty="0"/>
              <a:t>There are 3 main types of targeting</a:t>
            </a:r>
          </a:p>
          <a:p>
            <a:pPr lvl="1"/>
            <a:r>
              <a:rPr lang="en-GB" sz="2400" dirty="0"/>
              <a:t>Undifferentiated-sending the same promotional message to all.</a:t>
            </a:r>
          </a:p>
          <a:p>
            <a:pPr lvl="1"/>
            <a:r>
              <a:rPr lang="en-GB" sz="2400" dirty="0"/>
              <a:t>Concentrated-design a promotional message that suits a single  specific segment.</a:t>
            </a:r>
          </a:p>
          <a:p>
            <a:pPr lvl="1"/>
            <a:r>
              <a:rPr lang="en-GB" sz="2400" dirty="0"/>
              <a:t>Differentiated-design more than one promotional message, with each communicating different benefits.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Segmentation Strategies</a:t>
            </a:r>
          </a:p>
        </p:txBody>
      </p:sp>
      <p:sp>
        <p:nvSpPr>
          <p:cNvPr id="3" name="Content Placeholder 2"/>
          <p:cNvSpPr>
            <a:spLocks noGrp="1"/>
          </p:cNvSpPr>
          <p:nvPr>
            <p:ph idx="1"/>
          </p:nvPr>
        </p:nvSpPr>
        <p:spPr/>
        <p:txBody>
          <a:bodyPr/>
          <a:lstStyle/>
          <a:p>
            <a:r>
              <a:rPr lang="en-GB" dirty="0"/>
              <a:t>How do we identify which segmentation strategy will best work for the organisation- Data collection/analysis on current/prospective customers.</a:t>
            </a:r>
          </a:p>
          <a:p>
            <a:r>
              <a:rPr lang="en-GB" dirty="0"/>
              <a:t>Evaluation of our ‘competitors’ segmentation strategies.</a:t>
            </a:r>
          </a:p>
          <a:p>
            <a:r>
              <a:rPr lang="en-GB" dirty="0"/>
              <a:t>How can we use this information to start/continue/improve CRM.</a:t>
            </a:r>
          </a:p>
        </p:txBody>
      </p:sp>
    </p:spTree>
    <p:extLst>
      <p:ext uri="{BB962C8B-B14F-4D97-AF65-F5344CB8AC3E}">
        <p14:creationId xmlns:p14="http://schemas.microsoft.com/office/powerpoint/2010/main" val="246795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p:txBody>
          <a:bodyPr/>
          <a:lstStyle/>
          <a:p>
            <a:r>
              <a:rPr lang="en-GB"/>
              <a:t>Strategic Development</a:t>
            </a:r>
          </a:p>
        </p:txBody>
      </p:sp>
      <p:sp>
        <p:nvSpPr>
          <p:cNvPr id="150531" name="Rectangle 3"/>
          <p:cNvSpPr>
            <a:spLocks noGrp="1" noChangeArrowheads="1"/>
          </p:cNvSpPr>
          <p:nvPr>
            <p:ph type="body" idx="1"/>
          </p:nvPr>
        </p:nvSpPr>
        <p:spPr>
          <a:xfrm>
            <a:off x="2110462" y="1702920"/>
            <a:ext cx="8383616" cy="4114800"/>
          </a:xfrm>
        </p:spPr>
        <p:txBody>
          <a:bodyPr/>
          <a:lstStyle/>
          <a:p>
            <a:r>
              <a:rPr lang="en-GB" sz="1800" dirty="0"/>
              <a:t>Porter’s (1980) Generic Strategies</a:t>
            </a:r>
          </a:p>
          <a:p>
            <a:pPr lvl="1"/>
            <a:r>
              <a:rPr lang="en-GB" sz="1800" dirty="0"/>
              <a:t>Cost leadership - This strategy involves the firm winning market share by appealing to cost-conscious or price-sensitive customers-ALDI/LIDL.</a:t>
            </a:r>
          </a:p>
          <a:p>
            <a:pPr lvl="1"/>
            <a:r>
              <a:rPr lang="en-GB" sz="1800" dirty="0"/>
              <a:t>Focus - In adopting a narrow focus, the company ideally focuses on a few target markets (also called a segmentation strategy or niche strategy)- Chanel Haute Couture. </a:t>
            </a:r>
          </a:p>
          <a:p>
            <a:pPr lvl="1"/>
            <a:r>
              <a:rPr lang="en-GB" sz="1800" dirty="0"/>
              <a:t>Differentiation - Differentiate the products in some way in order to compete successfully. Examples of the successful use of a differentiation strategy are  Mercedes-Benz automobiles.</a:t>
            </a:r>
          </a:p>
          <a:p>
            <a:r>
              <a:rPr lang="en-GB" sz="1800" dirty="0"/>
              <a:t>Being stuck in the middle - fatal for competitive advantage and loss of customer satisfaction, trust and loyalty.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26" name="Picture 2" descr="Team 3: GNC: Business Strategy">
            <a:extLst>
              <a:ext uri="{FF2B5EF4-FFF2-40B4-BE49-F238E27FC236}">
                <a16:creationId xmlns:a16="http://schemas.microsoft.com/office/drawing/2014/main" id="{9C7FCDCC-4FB1-4944-B594-2358E2896A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933" b="7132"/>
          <a:stretch/>
        </p:blipFill>
        <p:spPr bwMode="auto">
          <a:xfrm>
            <a:off x="20" y="10"/>
            <a:ext cx="12191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916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94FD70-4035-48E1-BB24-8D44EFA9A296}"/>
              </a:ext>
            </a:extLst>
          </p:cNvPr>
          <p:cNvSpPr txBox="1"/>
          <p:nvPr/>
        </p:nvSpPr>
        <p:spPr>
          <a:xfrm>
            <a:off x="4509580" y="369651"/>
            <a:ext cx="3724073" cy="584775"/>
          </a:xfrm>
          <a:prstGeom prst="rect">
            <a:avLst/>
          </a:prstGeom>
          <a:noFill/>
        </p:spPr>
        <p:txBody>
          <a:bodyPr wrap="square" rtlCol="0">
            <a:spAutoFit/>
          </a:bodyPr>
          <a:lstStyle/>
          <a:p>
            <a:r>
              <a:rPr lang="en-GB" sz="3200" dirty="0"/>
              <a:t>ACTIVITY 2 -30mins</a:t>
            </a:r>
            <a:endParaRPr lang="en-US" sz="3200" dirty="0"/>
          </a:p>
        </p:txBody>
      </p:sp>
      <p:sp>
        <p:nvSpPr>
          <p:cNvPr id="3" name="TextBox 2">
            <a:extLst>
              <a:ext uri="{FF2B5EF4-FFF2-40B4-BE49-F238E27FC236}">
                <a16:creationId xmlns:a16="http://schemas.microsoft.com/office/drawing/2014/main" id="{5EB37FF2-AAEB-450B-B562-AAFB068DAA9B}"/>
              </a:ext>
            </a:extLst>
          </p:cNvPr>
          <p:cNvSpPr txBox="1"/>
          <p:nvPr/>
        </p:nvSpPr>
        <p:spPr>
          <a:xfrm>
            <a:off x="1653702" y="1772746"/>
            <a:ext cx="9435830" cy="1200329"/>
          </a:xfrm>
          <a:prstGeom prst="rect">
            <a:avLst/>
          </a:prstGeom>
          <a:noFill/>
        </p:spPr>
        <p:txBody>
          <a:bodyPr wrap="square" rtlCol="0">
            <a:spAutoFit/>
          </a:bodyPr>
          <a:lstStyle/>
          <a:p>
            <a:r>
              <a:rPr lang="en-GB" sz="2400" dirty="0"/>
              <a:t>IN GROUPS:</a:t>
            </a:r>
          </a:p>
          <a:p>
            <a:r>
              <a:rPr lang="en-GB" sz="2400" dirty="0"/>
              <a:t>Use canva.com to design a promotion poster, targeting your product to a specific market segment</a:t>
            </a:r>
            <a:endParaRPr lang="en-US" sz="2400" dirty="0"/>
          </a:p>
        </p:txBody>
      </p:sp>
    </p:spTree>
    <p:extLst>
      <p:ext uri="{BB962C8B-B14F-4D97-AF65-F5344CB8AC3E}">
        <p14:creationId xmlns:p14="http://schemas.microsoft.com/office/powerpoint/2010/main" val="760677462"/>
      </p:ext>
    </p:extLst>
  </p:cSld>
  <p:clrMapOvr>
    <a:masterClrMapping/>
  </p:clrMapOvr>
</p:sld>
</file>

<file path=ppt/theme/theme1.xml><?xml version="1.0" encoding="utf-8"?>
<a:theme xmlns:a="http://schemas.openxmlformats.org/drawingml/2006/main" name="UWTSD blan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bland" id="{135447CB-2D08-4404-888B-FCC35EA8CACF}" vid="{7BFA745D-46BE-40A3-95FF-56A570CC7D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1175</Words>
  <Application>Microsoft Office PowerPoint</Application>
  <PresentationFormat>Widescreen</PresentationFormat>
  <Paragraphs>91</Paragraphs>
  <Slides>11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UWTSD bland</vt:lpstr>
      <vt:lpstr>Ubderstanding and Engaging with the Customer Experience</vt:lpstr>
      <vt:lpstr>Aim</vt:lpstr>
      <vt:lpstr>Functions of Objectives to achieve the aim and mission of the organisation</vt:lpstr>
      <vt:lpstr>Objectives for CRM </vt:lpstr>
      <vt:lpstr>Segmentation</vt:lpstr>
      <vt:lpstr>PowerPoint Presentation</vt:lpstr>
      <vt:lpstr>Targeting</vt:lpstr>
      <vt:lpstr>Segmentation Strategies</vt:lpstr>
      <vt:lpstr>Strategic Development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Ubderstanding and Engaging with the Customer Experience</dc:title>
  <dc:creator>Christian Felices</dc:creator>
  <cp:lastModifiedBy>Christian Felices</cp:lastModifiedBy>
  <cp:revision>3</cp:revision>
  <dcterms:created xsi:type="dcterms:W3CDTF">2020-01-20T16:23:58Z</dcterms:created>
  <dcterms:modified xsi:type="dcterms:W3CDTF">2020-01-20T16:46:32Z</dcterms:modified>
</cp:coreProperties>
</file>