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50711"/>
    <a:srgbClr val="460000"/>
    <a:srgbClr val="E8D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9165" autoAdjust="0"/>
  </p:normalViewPr>
  <p:slideViewPr>
    <p:cSldViewPr snapToGrid="0" snapToObjects="1">
      <p:cViewPr varScale="1">
        <p:scale>
          <a:sx n="114" d="100"/>
          <a:sy n="114" d="100"/>
        </p:scale>
        <p:origin x="152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7060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 am looking at what happens between </a:t>
            </a:r>
            <a:r>
              <a:rPr lang="en-US" b="1" dirty="0"/>
              <a:t>widening participation in Higher Education </a:t>
            </a:r>
            <a:r>
              <a:rPr lang="en-US" dirty="0"/>
              <a:t>as a Welsh Government policy commitment and widening participation as a </a:t>
            </a:r>
            <a:r>
              <a:rPr lang="en-US" b="1" dirty="0"/>
              <a:t>lived experience for mature students.</a:t>
            </a:r>
          </a:p>
          <a:p>
            <a:r>
              <a:rPr lang="en-US" dirty="0"/>
              <a:t>The focus is one South Wales institution, but the issue is wider than one institution.</a:t>
            </a:r>
          </a:p>
          <a:p>
            <a:endParaRPr lang="en-US" dirty="0"/>
          </a:p>
          <a:p>
            <a:r>
              <a:rPr lang="en-US" b="1" dirty="0"/>
              <a:t>Widening participation policy is about reducing unfair barriers to higher education, not only by improving access, but by supporting students to continue, belong and succeed once they are there.</a:t>
            </a:r>
          </a:p>
          <a:p>
            <a:endParaRPr lang="en-US" dirty="0"/>
          </a:p>
          <a:p>
            <a:r>
              <a:rPr lang="en-US" dirty="0"/>
              <a:t>However, widening participation is often discussed in terms of access </a:t>
            </a:r>
            <a:r>
              <a:rPr lang="en-US" dirty="0" err="1"/>
              <a:t>i.e</a:t>
            </a:r>
            <a:r>
              <a:rPr lang="en-US" dirty="0"/>
              <a:t>  getting mature students in Higher Education.</a:t>
            </a:r>
          </a:p>
          <a:p>
            <a:endParaRPr lang="en-US" dirty="0"/>
          </a:p>
          <a:p>
            <a:r>
              <a:rPr lang="en-US" dirty="0"/>
              <a:t>My argument is that </a:t>
            </a:r>
            <a:r>
              <a:rPr lang="en-US" b="1" dirty="0"/>
              <a:t>access is only the starting point</a:t>
            </a:r>
            <a:r>
              <a:rPr lang="en-US" dirty="0"/>
              <a:t>, the more difficult question is what happens after entry: whether students feel they belong, whether their presence feels legitimate, whether they feel entitled to ask for support and whether institutional commitments, interpreted from higher governmental policies, actually reach them in practice. </a:t>
            </a:r>
            <a:r>
              <a:rPr lang="en-US" b="1" dirty="0"/>
              <a:t>Is the policy experienced?</a:t>
            </a:r>
          </a:p>
          <a:p>
            <a:endParaRPr lang="en-US" dirty="0"/>
          </a:p>
          <a:p>
            <a:r>
              <a:rPr lang="en-US" dirty="0"/>
              <a:t>So the proposal is not asking whether widening participation matters. It starts from the position that it does.</a:t>
            </a:r>
            <a:br>
              <a:rPr lang="en-US" dirty="0"/>
            </a:br>
            <a:br>
              <a:rPr lang="en-US" dirty="0"/>
            </a:br>
            <a:r>
              <a:rPr lang="en-US" dirty="0"/>
              <a:t>The question is how widening participation is presented in policy, how it is understood and interpreted by institutions, and, as the primary focus of my research, how it is experienced by mature WP students once they are inside higher education.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dirty="0"/>
              <a:t>As mentioned, the problem I am starting from is quite simple: </a:t>
            </a:r>
            <a:r>
              <a:rPr lang="en-US" b="1" dirty="0"/>
              <a:t>access is not the same as participation.</a:t>
            </a:r>
          </a:p>
          <a:p>
            <a:endParaRPr lang="en-US" b="0" dirty="0"/>
          </a:p>
          <a:p>
            <a:r>
              <a:rPr lang="en-US" b="0" dirty="0"/>
              <a:t>Higher education in the UK is large, diverse and, as is well publicised, under considerable pressure.</a:t>
            </a:r>
            <a:br>
              <a:rPr lang="en-US" b="0" dirty="0"/>
            </a:br>
            <a:br>
              <a:rPr lang="en-US" b="0" dirty="0"/>
            </a:br>
            <a:r>
              <a:rPr lang="en-US" b="0" dirty="0"/>
              <a:t>At the same time, mature applicants remain a substantial group, but UK applications have fallen, and the decline in Wales is particularly marked over the last decade.</a:t>
            </a:r>
          </a:p>
          <a:p>
            <a:endParaRPr lang="en-US" b="0" dirty="0"/>
          </a:p>
          <a:p>
            <a:r>
              <a:rPr lang="en-US" b="0" dirty="0"/>
              <a:t>Leaving aside the student focus for one moment, there is also a practical institutional issue here.</a:t>
            </a:r>
          </a:p>
          <a:p>
            <a:r>
              <a:rPr lang="en-US" b="0" dirty="0"/>
              <a:t>In a period of financial pressure, restructuring and redundancy, </a:t>
            </a:r>
            <a:r>
              <a:rPr lang="en-US" b="1" dirty="0"/>
              <a:t>retaining and supporting home students is not only an ethical matter.</a:t>
            </a:r>
          </a:p>
          <a:p>
            <a:r>
              <a:rPr lang="en-US" b="0" dirty="0"/>
              <a:t>It is becoming a matter of institutional sustainability as well.</a:t>
            </a:r>
          </a:p>
          <a:p>
            <a:endParaRPr lang="en-US" b="0" dirty="0"/>
          </a:p>
          <a:p>
            <a:r>
              <a:rPr lang="en-US" b="0" dirty="0"/>
              <a:t>In trying to understand mature students’ place within HE, the literature points to the same concern: reviews suggest that mature student widening participation research has been disproportionately focused on the entry of WP mature students to HE. </a:t>
            </a:r>
            <a:r>
              <a:rPr lang="en-US" b="1" dirty="0"/>
              <a:t>We know far more about access than about what happens after students arrive.</a:t>
            </a:r>
          </a:p>
          <a:p>
            <a:endParaRPr lang="en-US" b="0" dirty="0"/>
          </a:p>
          <a:p>
            <a:r>
              <a:rPr lang="en-US" b="0" dirty="0"/>
              <a:t>That is important to highlight, because getting students through the door is not the same as helping them succeed. </a:t>
            </a:r>
            <a:r>
              <a:rPr lang="en-US" b="1" dirty="0"/>
              <a:t>My proposal focuses on this second part.</a:t>
            </a:r>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This slide explains the deliberate narrowing of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I am focusing specifically on </a:t>
            </a: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mature widening participation students </a:t>
            </a: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because the broader term non-traditional student, often used, became too broad to be analytically precise.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The focus is Mature WP students, who often enter HE through non-linear routes, alongside work, caring responsibilities and prior educational experiences that shape how they see themselves in higher 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Their engagement is often </a:t>
            </a: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negotiated</a:t>
            </a: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 rather than straightforward; it has to be fitted around work, family, confidence, money, travel, and sometimes a real uncertainty about whether university is genuinely “for people like 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The Welsh context is also a deliberate choice</a:t>
            </a: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 Wales is not simply the place where I live and work. With Medr’s whole-tertiary remit, the lifecycle framing of participation, and the all-age agenda, Wales offers a unique </a:t>
            </a:r>
            <a:r>
              <a:rPr kumimoji="0" lang="en-US" sz="1600" b="1" i="0" u="none" strike="noStrike" kern="1200" cap="none" spc="0" normalizeH="0" baseline="0" noProof="0" dirty="0">
                <a:ln>
                  <a:noFill/>
                </a:ln>
                <a:solidFill>
                  <a:srgbClr val="FF0000"/>
                </a:solidFill>
                <a:effectLst/>
                <a:uLnTx/>
                <a:uFillTx/>
                <a:latin typeface="Aptos" panose="02110004020202020204"/>
                <a:ea typeface="+mn-ea"/>
                <a:cs typeface="+mn-cs"/>
              </a:rPr>
              <a:t>policy</a:t>
            </a:r>
            <a:r>
              <a:rPr kumimoji="0" lang="en-US" sz="1200" b="1" i="0" u="none" strike="noStrike" kern="1200" cap="none" spc="0" normalizeH="0" baseline="0" noProof="0" dirty="0">
                <a:ln>
                  <a:noFill/>
                </a:ln>
                <a:solidFill>
                  <a:srgbClr val="FF0000"/>
                </a:solidFill>
                <a:effectLst/>
                <a:uLnTx/>
                <a:uFillTx/>
                <a:latin typeface="Aptos" panose="02110004020202020204"/>
                <a:ea typeface="+mn-ea"/>
                <a:cs typeface="+mn-cs"/>
              </a:rPr>
              <a:t> environment </a:t>
            </a: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within the UK for examining widening participation across tertiary education.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But policy intention does not automatically become the ‘lived student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rPr>
              <a:t>It is interpreted, translated and enacted through institutional systems, teaching, support processes and everyday interactions.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460000"/>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srgbClr val="460000"/>
                </a:solidFill>
                <a:effectLst/>
                <a:uLnTx/>
                <a:uFillTx/>
                <a:latin typeface="Aptos" panose="02110004020202020204"/>
                <a:ea typeface="+mn-ea"/>
                <a:cs typeface="+mn-cs"/>
              </a:rPr>
              <a:t>That is why this interpretation matters throughout my study of the mature WP student HE experience.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The aim of the study is to investigate how mature widening participation students experience higher education within one South Wales institution, while considering how that experience may be influenced by institutional practice and lecturer interpretation.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five research questions map onto three data sources and one cross-strand synthesis.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RQ1 examines how widening participation is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framed in Welsh policy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and selected institutional documents. That will be addressed through document analysis, informed by critical discourse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RQs 2 and 3 sit together within the student interview strand.</a:t>
            </a:r>
            <a:b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They are not separate studies. RQ2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asks how mature students make sense of their experience</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while RQ3 focuses more specifically on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belonging, legitimacy and entitlement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to seek academic support.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RQ4 looks at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how lecturers understand widening participation in practice</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using reflexive thematic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RQ5 </a:t>
            </a: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brings everything together</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asking where student experiences align with, extend, or challenge policy assumptions.</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literature can be organised around four linked propositions.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First,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access is not the same as participation. Entry may widen HE, but it does not guarantee continuation, recognition or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Second,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mature students highlight this issue more than other students because they often have to manage competing demands and institutional expectations not designed with them in mind.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third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is that belonging needs legitimacy. It is not enough to ask whether students feel included in a general sense, I am interested in whether they feel their presence is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rightful, legitimate,</a:t>
            </a:r>
            <a:b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b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whether they feel able to ask questions, use support, and take up university space and time without feeling they are asking for special treatment.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fourth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proposition is that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policy is always interpreted</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Widening participation is often realised by students through everyday teaching, support decisions and academic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So the gap is the combination of Welsh policy framing, lecturer interpretation and mature student post-entry experience within one institutional case.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theoretical framework provides lenses for interpreting the study, rather than rigid coding categories.</a:t>
            </a:r>
          </a:p>
          <a:p>
            <a:endParaRPr lang="en-US" dirty="0"/>
          </a:p>
          <a:p>
            <a:r>
              <a:rPr lang="en-US" b="1" dirty="0"/>
              <a:t>Policy enactment theory </a:t>
            </a:r>
            <a:r>
              <a:rPr lang="en-US" dirty="0"/>
              <a:t>helps me examine how widening participation is interpreted rather than simply applied.</a:t>
            </a:r>
            <a:br>
              <a:rPr lang="en-US" dirty="0"/>
            </a:br>
            <a:r>
              <a:rPr lang="en-US" dirty="0"/>
              <a:t>Policy is translated from document to practice through lecturers, support structures and institutional cultures, all of which shape what the </a:t>
            </a:r>
            <a:r>
              <a:rPr lang="en-US" b="1" dirty="0"/>
              <a:t>mature WP student experiences.</a:t>
            </a:r>
          </a:p>
          <a:p>
            <a:endParaRPr lang="en-US" b="1" dirty="0"/>
          </a:p>
          <a:p>
            <a:r>
              <a:rPr lang="en-US" b="1" dirty="0"/>
              <a:t>Belonging and legitimacy guide the core student focus. </a:t>
            </a:r>
            <a:r>
              <a:rPr lang="en-US" b="0" dirty="0"/>
              <a:t>Belonging matters, but legitimacy is especially important here because it asks whether students </a:t>
            </a:r>
            <a:r>
              <a:rPr lang="en-US" b="1" dirty="0"/>
              <a:t>experience their presence as rightful, not merely tolerated or accommodated.</a:t>
            </a:r>
          </a:p>
          <a:p>
            <a:endParaRPr lang="en-US" b="1" dirty="0"/>
          </a:p>
          <a:p>
            <a:r>
              <a:rPr lang="en-US" b="1" dirty="0"/>
              <a:t>Community Cultural Wealth </a:t>
            </a:r>
            <a:r>
              <a:rPr lang="en-US" b="0" dirty="0"/>
              <a:t>helps orientate the study away from </a:t>
            </a:r>
            <a:r>
              <a:rPr lang="en-US" b="1" dirty="0"/>
              <a:t>deficit thinking, what students lack, </a:t>
            </a:r>
            <a:r>
              <a:rPr lang="en-US" b="0" dirty="0"/>
              <a:t>by asking what knowledge, resilience and navigational skills mature WP </a:t>
            </a:r>
            <a:r>
              <a:rPr lang="en-US" b="1" dirty="0"/>
              <a:t>students actually bring</a:t>
            </a:r>
            <a:r>
              <a:rPr lang="en-US" b="0" dirty="0"/>
              <a:t> to HE.</a:t>
            </a:r>
          </a:p>
          <a:p>
            <a:endParaRPr lang="en-US" b="1" dirty="0"/>
          </a:p>
          <a:p>
            <a:r>
              <a:rPr lang="en-US" b="1" dirty="0"/>
              <a:t>Relational teaching and Vygotsky </a:t>
            </a:r>
            <a:r>
              <a:rPr lang="en-US" b="0" dirty="0"/>
              <a:t>support the lecturer strand because academic confidence is socially mediated through interaction, feedback, explanation and trust.</a:t>
            </a:r>
          </a:p>
          <a:p>
            <a:endParaRPr lang="en-US" b="0" dirty="0"/>
          </a:p>
          <a:p>
            <a:r>
              <a:rPr lang="en-US" b="1" dirty="0"/>
              <a:t>The critical orientation </a:t>
            </a:r>
            <a:r>
              <a:rPr lang="en-US" dirty="0"/>
              <a:t>underpins the whole study. It considers power, recognition, and whose knowledge counts in higher education, and the impact that has on mature WP students.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Methodologically</a:t>
            </a:r>
            <a:r>
              <a:rPr lang="en-US" b="0" dirty="0"/>
              <a:t>, this is an interpretivist, qualitative, single-institution case study.</a:t>
            </a:r>
          </a:p>
          <a:p>
            <a:endParaRPr lang="en-US" b="0" dirty="0"/>
          </a:p>
          <a:p>
            <a:r>
              <a:rPr lang="en-US" b="0" dirty="0"/>
              <a:t>That interpretive position fits the study because belonging, legitimacy and policy enactment require depth, context and interpretation rather than measurement alone.</a:t>
            </a:r>
          </a:p>
          <a:p>
            <a:endParaRPr lang="en-US" b="0" dirty="0"/>
          </a:p>
          <a:p>
            <a:r>
              <a:rPr lang="en-US" b="1" dirty="0"/>
              <a:t>There are three main data strands.</a:t>
            </a:r>
          </a:p>
          <a:p>
            <a:endParaRPr lang="en-US" b="1" dirty="0"/>
          </a:p>
          <a:p>
            <a:r>
              <a:rPr lang="en-US" b="1" dirty="0"/>
              <a:t>The first is a document analysis</a:t>
            </a:r>
            <a:r>
              <a:rPr lang="en-US" b="0" dirty="0"/>
              <a:t>. I will examine Welsh policy and selected institutional documents to explore how widening participation is framed, who is imagined as the widening participation student,</a:t>
            </a:r>
            <a:br>
              <a:rPr lang="en-US" b="0" dirty="0"/>
            </a:br>
            <a:r>
              <a:rPr lang="en-US" b="0" dirty="0"/>
              <a:t>and what kinds of responsibility are placed on the institution or the student.</a:t>
            </a:r>
          </a:p>
          <a:p>
            <a:endParaRPr lang="en-US" b="0" dirty="0"/>
          </a:p>
          <a:p>
            <a:r>
              <a:rPr lang="en-US" b="1" dirty="0"/>
              <a:t>The second strand is semi-structured interviews </a:t>
            </a:r>
            <a:r>
              <a:rPr lang="en-US" b="0" dirty="0"/>
              <a:t>with six to eight mature widening participation students, analysed using IPA.</a:t>
            </a:r>
          </a:p>
          <a:p>
            <a:endParaRPr lang="en-US" b="0" dirty="0"/>
          </a:p>
          <a:p>
            <a:r>
              <a:rPr lang="en-US" b="1" dirty="0"/>
              <a:t>The third is semi-structured interviews with four to six lecturers </a:t>
            </a:r>
            <a:r>
              <a:rPr lang="en-US" b="0" dirty="0"/>
              <a:t>who teach or support mature students, analysed through reflexive thematic analysis.</a:t>
            </a:r>
          </a:p>
          <a:p>
            <a:endParaRPr lang="en-US" b="0" dirty="0"/>
          </a:p>
          <a:p>
            <a:r>
              <a:rPr lang="en-US" b="1" dirty="0"/>
              <a:t>The fourth stage is synthesis</a:t>
            </a:r>
            <a:r>
              <a:rPr lang="en-US" b="0" dirty="0"/>
              <a:t>. I will use a framework approach to map where policy, lecturer accounts and student accounts converge, diverge, or highlight frictions or tensions.</a:t>
            </a:r>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This highlights the rationale behind the methodological choices but also makes the limits clear.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IPA fits the student strand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because belonging and legitimacy are personal, affective and historically shaped.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For lecturers, reflexive thematic analysis is more appropriate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because I am not trying to produce idiographic accounts of individual lecturer identity.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 am interested in professional understandings, assumptions and patterns across a small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The single-institution design is deliberate: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it </a:t>
            </a:r>
            <a:r>
              <a:rPr kumimoji="0" lang="en-US" sz="1200" b="0" i="0" u="none" strike="noStrike" kern="1200" cap="none" spc="0" normalizeH="0" baseline="0" noProof="0" dirty="0" err="1">
                <a:ln>
                  <a:noFill/>
                </a:ln>
                <a:solidFill>
                  <a:prstClr val="black"/>
                </a:solidFill>
                <a:effectLst/>
                <a:uLnTx/>
                <a:uFillTx/>
                <a:latin typeface="Aptos" panose="02110004020202020204"/>
                <a:ea typeface="+mn-ea"/>
                <a:cs typeface="+mn-cs"/>
              </a:rPr>
              <a:t>prioritises</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depth within one coherent policy and institutional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The limits are equally important to understand</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This study will not represent all mature students or all Welsh higher education. Its value lies in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depth, transparency and transferability.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Insider positionality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is another limit, but also part of the </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value of practitioner research</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I know the context, but that proximity to the subject matter has to be managed reflexively throughout.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The ethical issues go beyond standard consent and confidentiality.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The main issue is insider research, because I work within the same institution. </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This creates risks around role relationships, perceived obligation, internal </a:t>
            </a:r>
            <a:r>
              <a:rPr kumimoji="0" lang="en-US" sz="1200" b="0" i="0" u="none" strike="noStrike" kern="1200" cap="none" spc="0" normalizeH="0" baseline="0" noProof="0" dirty="0" err="1">
                <a:ln>
                  <a:noFill/>
                </a:ln>
                <a:solidFill>
                  <a:prstClr val="black"/>
                </a:solidFill>
                <a:effectLst/>
                <a:uLnTx/>
                <a:uFillTx/>
                <a:latin typeface="Aptos" panose="02110004020202020204"/>
                <a:ea typeface="+mn-ea"/>
                <a:cs typeface="+mn-cs"/>
              </a:rPr>
              <a:t>recognisability</a:t>
            </a: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 and how I interpret accounts from people who may share my professional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For that reason, reflexivity cannot just be a claim that appears in my </a:t>
            </a:r>
            <a:r>
              <a:rPr kumimoji="0" lang="en-GB" sz="1200" b="0" i="0" u="none" strike="noStrike" kern="1200" cap="none" spc="0" normalizeH="0" baseline="0" noProof="0" dirty="0">
                <a:ln>
                  <a:noFill/>
                </a:ln>
                <a:solidFill>
                  <a:prstClr val="black"/>
                </a:solidFill>
                <a:effectLst/>
                <a:uLnTx/>
                <a:uFillTx/>
                <a:latin typeface="+mn-lt"/>
                <a:ea typeface="+mn-ea"/>
                <a:cs typeface="+mn-cs"/>
              </a:rPr>
              <a:t>methodology</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it has to be active throughout recruitment, interviewing, analysis and writing.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Additionally</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 consent will be treated as an ongoing process. </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Participants will be able to pause, skip questions, or withdraw without any disadvantage, with information sheets provided before interviews.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ptos" panose="02110004020202020204"/>
                <a:ea typeface="+mn-ea"/>
                <a:cs typeface="+mn-cs"/>
              </a:rPr>
              <a:t>Confidentiality also requires additional honesty because this is a single-institution study</a:t>
            </a: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I will use pseudonyms and remove identifying detail, but in a single institutional study, absolute anonymity cannot be guaranteed.</a:t>
            </a:r>
            <a:b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b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It is more ethical to be clear about that small risk.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Finally, students I currently teach or assess will not be recruited</a:t>
            </a: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 and invitations will be circulated through a neutral route where possible.</a:t>
            </a: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contribution is </a:t>
            </a:r>
            <a:r>
              <a:rPr lang="en-US" b="1" dirty="0"/>
              <a:t>both scholarly and practical</a:t>
            </a:r>
            <a:r>
              <a:rPr lang="en-US" dirty="0"/>
              <a:t>, but </a:t>
            </a:r>
            <a:r>
              <a:rPr lang="en-US" b="1" dirty="0"/>
              <a:t>the contribution to practice is central because this is a DProf.</a:t>
            </a:r>
          </a:p>
          <a:p>
            <a:endParaRPr lang="en-US" dirty="0"/>
          </a:p>
          <a:p>
            <a:r>
              <a:rPr lang="en-US" dirty="0"/>
              <a:t>The contribution to knowledge is in </a:t>
            </a:r>
            <a:r>
              <a:rPr lang="en-US" b="1" dirty="0"/>
              <a:t>understanding of how widening participation moves from policy to student experience, mediated through lecturer interpretation within one Welsh institution.</a:t>
            </a:r>
          </a:p>
          <a:p>
            <a:endParaRPr lang="en-US" dirty="0"/>
          </a:p>
          <a:p>
            <a:r>
              <a:rPr lang="en-US" dirty="0"/>
              <a:t>The </a:t>
            </a:r>
            <a:r>
              <a:rPr lang="en-US" b="1" dirty="0"/>
              <a:t>Welsh focus adds specificity because of Medr</a:t>
            </a:r>
            <a:r>
              <a:rPr lang="en-US" dirty="0"/>
              <a:t>, the whole-system framing, and the all-age agenda.</a:t>
            </a:r>
            <a:br>
              <a:rPr lang="en-US" dirty="0"/>
            </a:br>
            <a:endParaRPr lang="en-US" dirty="0"/>
          </a:p>
          <a:p>
            <a:r>
              <a:rPr lang="en-US" dirty="0"/>
              <a:t>The study is not claiming to produce </a:t>
            </a:r>
            <a:r>
              <a:rPr lang="en-US" dirty="0" err="1"/>
              <a:t>generalisable</a:t>
            </a:r>
            <a:r>
              <a:rPr lang="en-US" dirty="0"/>
              <a:t> conclusions for the wider HE sector.</a:t>
            </a:r>
            <a:br>
              <a:rPr lang="en-US" dirty="0"/>
            </a:br>
            <a:endParaRPr lang="en-US" dirty="0"/>
          </a:p>
          <a:p>
            <a:r>
              <a:rPr lang="en-US" dirty="0"/>
              <a:t>It is aiming for </a:t>
            </a:r>
            <a:r>
              <a:rPr lang="en-US" b="1" dirty="0"/>
              <a:t>transferability,</a:t>
            </a:r>
            <a:r>
              <a:rPr lang="en-US" dirty="0"/>
              <a:t> so practitioners in similar settings can judge whether the findings are relatable or resonate within their own contexts.</a:t>
            </a:r>
          </a:p>
          <a:p>
            <a:endParaRPr lang="en-US" dirty="0"/>
          </a:p>
          <a:p>
            <a:r>
              <a:rPr lang="en-US" dirty="0"/>
              <a:t>The contribution to practice is where the study matters most for me. I teach and support non-traditional learners, and I see where formal support does not always translate into </a:t>
            </a:r>
            <a:r>
              <a:rPr lang="en-US" b="1" dirty="0"/>
              <a:t>felt</a:t>
            </a:r>
            <a:r>
              <a:rPr lang="en-US" dirty="0"/>
              <a:t> entitlement, confidence or belonging.</a:t>
            </a:r>
          </a:p>
          <a:p>
            <a:endParaRPr lang="en-US" dirty="0"/>
          </a:p>
          <a:p>
            <a:r>
              <a:rPr lang="en-US" dirty="0"/>
              <a:t>I am not claiming this small study can solve widening participation challenges, especially within the wider pressures facing the sector.</a:t>
            </a:r>
          </a:p>
          <a:p>
            <a:endParaRPr lang="en-US" dirty="0"/>
          </a:p>
          <a:p>
            <a:r>
              <a:rPr lang="en-US" dirty="0"/>
              <a:t>What it can do is identify where institutional commitments are lost, weakened or strengthened in practice. In turn the findings just may make a </a:t>
            </a:r>
            <a:r>
              <a:rPr lang="en-US"/>
              <a:t>difference to students</a:t>
            </a:r>
            <a:r>
              <a:rPr lang="en-US" dirty="0"/>
              <a:t>, lecturers and even the institution in difficult times.</a:t>
            </a:r>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ptos" panose="02110004020202020204"/>
                <a:ea typeface="+mn-ea"/>
                <a:cs typeface="+mn-cs"/>
              </a:rPr>
              <a:t>This final slide brings the study back to its simplest form.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The proposal asks what WP policy says, how lecturers understand it, and as the focus, how mature WP students experience it in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It is intentionally modest. It is one South Wales institution, a small number of student interviews, a small number of lecturer interviews, and a focused document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That modesty is part of its strength. The study does not overclaim.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rPr>
              <a:t>What it does offer is an opportunity to examine whether mature students experience widening participation as a lived institutional commitment, or whether it remains mainly a policy claim.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Thank you. I am happy to take questions.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This slide is not for the main 15-minute presentation. </a:t>
            </a:r>
          </a:p>
          <a:p>
            <a:endParaRPr lang="en-US" dirty="0"/>
          </a:p>
          <a:p>
            <a:r>
              <a:rPr lang="en-US" b="1" dirty="0"/>
              <a:t>1 Synthesis</a:t>
            </a:r>
            <a:r>
              <a:rPr lang="en-US" dirty="0"/>
              <a:t>: Explain that I am using a framework approach to map convergence, divergence and tension across policy, lecturer accounts and student accounts.</a:t>
            </a:r>
          </a:p>
          <a:p>
            <a:r>
              <a:rPr lang="en-US" dirty="0"/>
              <a:t>Framework analysis: </a:t>
            </a:r>
            <a:r>
              <a:rPr lang="en-US" dirty="0" err="1"/>
              <a:t>familiarisation</a:t>
            </a:r>
            <a:r>
              <a:rPr lang="en-US" dirty="0"/>
              <a:t>, indexing, charting, mapping, interpretation, applied across strands to map where policy, lecturer accounts and student accounts converge, diverge, or expose tensions.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 Recruitment of students: </a:t>
            </a:r>
            <a:r>
              <a:rPr lang="en-US" b="0" dirty="0"/>
              <a:t>Via a neutral intermediary, a colleague or student services contact. Invitation excludes students I teach or assess. Voluntary, with no benefit or disadvantage tied to participation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b="1" dirty="0"/>
              <a:t>3 Scale: </a:t>
            </a:r>
            <a:r>
              <a:rPr lang="en-US" dirty="0"/>
              <a:t>Emphasise that RQs 2 and 3 are paired within one IPA student strand, not separate studies.</a:t>
            </a:r>
          </a:p>
          <a:p>
            <a:r>
              <a:rPr lang="en-US" dirty="0"/>
              <a:t>RQs 2 and 3 are analytically paired sub-dimensions within a single IPA student strand, not separate studies. The five RQs map onto three data sources within one institution.</a:t>
            </a:r>
          </a:p>
          <a:p>
            <a:endParaRPr lang="en-US" dirty="0"/>
          </a:p>
          <a:p>
            <a:r>
              <a:rPr lang="en-US" b="1" dirty="0"/>
              <a:t>4 Theory: </a:t>
            </a:r>
            <a:r>
              <a:rPr lang="en-US" dirty="0"/>
              <a:t>Explain that the frameworks are not all operating at the same level. Some govern specific strands, some inform interpretation, and the </a:t>
            </a:r>
            <a:r>
              <a:rPr lang="en-US" b="1" dirty="0"/>
              <a:t>critical orientation underpins reflexivity.</a:t>
            </a:r>
          </a:p>
          <a:p>
            <a:endParaRPr lang="en-US" b="0" dirty="0"/>
          </a:p>
          <a:p>
            <a:pPr lvl="1"/>
            <a:r>
              <a:rPr lang="en-US" b="1" dirty="0"/>
              <a:t>Policy enactment </a:t>
            </a:r>
            <a:r>
              <a:rPr lang="en-US" b="0" dirty="0"/>
              <a:t>→ document analysis and lecturer TA coding.</a:t>
            </a:r>
          </a:p>
          <a:p>
            <a:pPr lvl="1"/>
            <a:endParaRPr lang="en-US" b="0" dirty="0"/>
          </a:p>
          <a:p>
            <a:pPr lvl="1"/>
            <a:r>
              <a:rPr lang="en-US" b="1" dirty="0"/>
              <a:t>Belonging and legitimacy</a:t>
            </a:r>
            <a:r>
              <a:rPr lang="en-US" b="0" dirty="0"/>
              <a:t> → IPA interpretive lens.</a:t>
            </a:r>
          </a:p>
          <a:p>
            <a:pPr lvl="1"/>
            <a:endParaRPr lang="en-US" b="0" dirty="0"/>
          </a:p>
          <a:p>
            <a:pPr lvl="1"/>
            <a:r>
              <a:rPr lang="en-US" b="1" dirty="0" err="1"/>
              <a:t>CCW</a:t>
            </a:r>
            <a:r>
              <a:rPr lang="en-US" b="1" dirty="0"/>
              <a:t> (community Cultural Wealth) and Vygotsky </a:t>
            </a:r>
            <a:r>
              <a:rPr lang="en-US" b="0" dirty="0"/>
              <a:t>→ interpretive frame on student data.</a:t>
            </a:r>
          </a:p>
          <a:p>
            <a:pPr lvl="1"/>
            <a:endParaRPr lang="en-US" b="0" dirty="0"/>
          </a:p>
          <a:p>
            <a:pPr lvl="1"/>
            <a:r>
              <a:rPr lang="en-US" b="1" dirty="0"/>
              <a:t>Critical orientation </a:t>
            </a:r>
            <a:r>
              <a:rPr lang="en-US" b="0" dirty="0"/>
              <a:t>underpins reflexivity throughout. It is not a separate coding framework.</a:t>
            </a:r>
          </a:p>
          <a:p>
            <a:endParaRPr lang="en-US" b="1" dirty="0"/>
          </a:p>
          <a:p>
            <a:r>
              <a:rPr lang="en-US" b="1" dirty="0"/>
              <a:t>5 Wales: </a:t>
            </a:r>
            <a:r>
              <a:rPr lang="en-US" b="0" dirty="0"/>
              <a:t>Highlight</a:t>
            </a:r>
            <a:r>
              <a:rPr lang="en-US" b="1" dirty="0"/>
              <a:t> </a:t>
            </a:r>
            <a:r>
              <a:rPr lang="en-US" dirty="0"/>
              <a:t>Medr, the whole-tertiary remit, lifecycle language and all-age framing.</a:t>
            </a:r>
          </a:p>
          <a:p>
            <a:endParaRPr lang="en-US" dirty="0"/>
          </a:p>
          <a:p>
            <a:r>
              <a:rPr lang="en-US" b="1" dirty="0"/>
              <a:t>6 Contribution to practice: Focus on the central point</a:t>
            </a:r>
            <a:r>
              <a:rPr lang="en-US" dirty="0"/>
              <a:t>: The study examines the gap between institutional commitment and student experience, and that gap is important because it shows where practice could change.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B1A26"/>
        </a:solidFill>
        <a:effectLst/>
      </p:bgPr>
    </p:bg>
    <p:spTree>
      <p:nvGrpSpPr>
        <p:cNvPr id="1" name=""/>
        <p:cNvGrpSpPr/>
        <p:nvPr/>
      </p:nvGrpSpPr>
      <p:grpSpPr>
        <a:xfrm>
          <a:off x="0" y="0"/>
          <a:ext cx="0" cy="0"/>
          <a:chOff x="0" y="0"/>
          <a:chExt cx="0" cy="0"/>
        </a:xfrm>
      </p:grpSpPr>
      <p:sp>
        <p:nvSpPr>
          <p:cNvPr id="2" name="Shape 0"/>
          <p:cNvSpPr/>
          <p:nvPr/>
        </p:nvSpPr>
        <p:spPr>
          <a:xfrm>
            <a:off x="6949440" y="0"/>
            <a:ext cx="2194560" cy="5143500"/>
          </a:xfrm>
          <a:prstGeom prst="rect">
            <a:avLst/>
          </a:prstGeom>
          <a:solidFill>
            <a:srgbClr val="5C1822"/>
          </a:solidFill>
          <a:ln w="12700">
            <a:solidFill>
              <a:srgbClr val="5C1822"/>
            </a:solidFill>
            <a:prstDash val="solid"/>
          </a:ln>
        </p:spPr>
        <p:txBody>
          <a:bodyPr/>
          <a:lstStyle/>
          <a:p>
            <a:endParaRPr lang="en-GB"/>
          </a:p>
        </p:txBody>
      </p:sp>
      <p:sp>
        <p:nvSpPr>
          <p:cNvPr id="3" name="Text 1"/>
          <p:cNvSpPr/>
          <p:nvPr/>
        </p:nvSpPr>
        <p:spPr>
          <a:xfrm>
            <a:off x="365760" y="138885"/>
            <a:ext cx="6400800" cy="292608"/>
          </a:xfrm>
          <a:prstGeom prst="rect">
            <a:avLst/>
          </a:prstGeom>
          <a:noFill/>
          <a:ln/>
        </p:spPr>
        <p:txBody>
          <a:bodyPr wrap="square" rtlCol="0" anchor="ctr"/>
          <a:lstStyle/>
          <a:p>
            <a:pPr marL="0" indent="0">
              <a:buNone/>
            </a:pPr>
            <a:r>
              <a:rPr lang="en-US" b="1" kern="0" spc="300" dirty="0">
                <a:solidFill>
                  <a:srgbClr val="C8952A"/>
                </a:solidFill>
                <a:latin typeface="Calibri" pitchFamily="34" charset="0"/>
                <a:ea typeface="Calibri" pitchFamily="34" charset="-122"/>
                <a:cs typeface="Calibri" pitchFamily="34" charset="-120"/>
              </a:rPr>
              <a:t>FROM POLICY TO PRACTICE</a:t>
            </a:r>
            <a:endParaRPr lang="en-US" dirty="0"/>
          </a:p>
        </p:txBody>
      </p:sp>
      <p:sp>
        <p:nvSpPr>
          <p:cNvPr id="4" name="Text 2"/>
          <p:cNvSpPr/>
          <p:nvPr/>
        </p:nvSpPr>
        <p:spPr>
          <a:xfrm>
            <a:off x="365760" y="435161"/>
            <a:ext cx="6309360" cy="1737360"/>
          </a:xfrm>
          <a:prstGeom prst="rect">
            <a:avLst/>
          </a:prstGeom>
          <a:noFill/>
          <a:ln/>
        </p:spPr>
        <p:txBody>
          <a:bodyPr wrap="square" rtlCol="0" anchor="t"/>
          <a:lstStyle/>
          <a:p>
            <a:pPr marL="0" indent="0">
              <a:buNone/>
            </a:pPr>
            <a:r>
              <a:rPr lang="en-US" sz="2600" b="1" dirty="0">
                <a:solidFill>
                  <a:srgbClr val="FFFFFF"/>
                </a:solidFill>
                <a:latin typeface="Calibri" pitchFamily="34" charset="0"/>
                <a:ea typeface="Calibri" pitchFamily="34" charset="-122"/>
                <a:cs typeface="Calibri" pitchFamily="34" charset="-120"/>
              </a:rPr>
              <a:t>Mature Students' Experiences of Widening Participation</a:t>
            </a:r>
            <a:endParaRPr lang="en-US" sz="2600" dirty="0"/>
          </a:p>
          <a:p>
            <a:pPr marL="0" indent="0">
              <a:buNone/>
            </a:pPr>
            <a:r>
              <a:rPr lang="en-US" sz="2600" b="1" dirty="0">
                <a:solidFill>
                  <a:srgbClr val="FFFFFF"/>
                </a:solidFill>
                <a:latin typeface="Calibri" pitchFamily="34" charset="0"/>
                <a:ea typeface="Calibri" pitchFamily="34" charset="-122"/>
                <a:cs typeface="Calibri" pitchFamily="34" charset="-120"/>
              </a:rPr>
              <a:t>and Lecturers' Understandings</a:t>
            </a:r>
            <a:endParaRPr lang="en-US" sz="2600" dirty="0"/>
          </a:p>
          <a:p>
            <a:pPr marL="0" indent="0">
              <a:buNone/>
            </a:pPr>
            <a:r>
              <a:rPr lang="en-US" sz="2600" b="1" dirty="0">
                <a:solidFill>
                  <a:srgbClr val="FFFFFF"/>
                </a:solidFill>
                <a:latin typeface="Calibri" pitchFamily="34" charset="0"/>
                <a:ea typeface="Calibri" pitchFamily="34" charset="-122"/>
                <a:cs typeface="Calibri" pitchFamily="34" charset="-120"/>
              </a:rPr>
              <a:t>in One South Wales Institution</a:t>
            </a:r>
            <a:endParaRPr lang="en-US" sz="2600" dirty="0"/>
          </a:p>
        </p:txBody>
      </p:sp>
      <p:sp>
        <p:nvSpPr>
          <p:cNvPr id="6" name="Text 4"/>
          <p:cNvSpPr/>
          <p:nvPr/>
        </p:nvSpPr>
        <p:spPr>
          <a:xfrm>
            <a:off x="411480" y="2308268"/>
            <a:ext cx="6263640" cy="483077"/>
          </a:xfrm>
          <a:prstGeom prst="rect">
            <a:avLst/>
          </a:prstGeom>
          <a:noFill/>
          <a:ln/>
        </p:spPr>
        <p:txBody>
          <a:bodyPr wrap="square" rtlCol="0" anchor="ctr"/>
          <a:lstStyle/>
          <a:p>
            <a:pPr marL="0" indent="0">
              <a:buNone/>
            </a:pPr>
            <a:r>
              <a:rPr lang="en-US" dirty="0">
                <a:solidFill>
                  <a:srgbClr val="C8952A"/>
                </a:solidFill>
                <a:latin typeface="Calibri" pitchFamily="34" charset="0"/>
                <a:ea typeface="Calibri" pitchFamily="34" charset="-122"/>
                <a:cs typeface="Calibri" pitchFamily="34" charset="-120"/>
              </a:rPr>
              <a:t>Kaz Williams</a:t>
            </a:r>
            <a:br>
              <a:rPr lang="en-US" sz="1400" b="1" dirty="0">
                <a:solidFill>
                  <a:srgbClr val="C8952A"/>
                </a:solidFill>
                <a:latin typeface="Calibri" pitchFamily="34" charset="0"/>
                <a:ea typeface="Calibri" pitchFamily="34" charset="-122"/>
                <a:cs typeface="Calibri" pitchFamily="34" charset="-120"/>
              </a:rPr>
            </a:br>
            <a:endParaRPr lang="en-US" sz="1400" b="1" dirty="0">
              <a:solidFill>
                <a:srgbClr val="C8952A"/>
              </a:solidFill>
              <a:latin typeface="Calibri" pitchFamily="34" charset="0"/>
              <a:ea typeface="Calibri" pitchFamily="34" charset="-122"/>
              <a:cs typeface="Calibri" pitchFamily="34" charset="-120"/>
            </a:endParaRPr>
          </a:p>
          <a:p>
            <a:pPr marL="0" indent="0">
              <a:buNone/>
            </a:pPr>
            <a:r>
              <a:rPr lang="en-US" sz="1600" b="1" dirty="0">
                <a:solidFill>
                  <a:schemeClr val="bg1"/>
                </a:solidFill>
                <a:latin typeface="Calibri" pitchFamily="34" charset="0"/>
                <a:ea typeface="Calibri" pitchFamily="34" charset="-122"/>
                <a:cs typeface="Calibri" pitchFamily="34" charset="-120"/>
              </a:rPr>
              <a:t>BMDP7003 — Practitioner Research Proposal</a:t>
            </a:r>
            <a:endParaRPr lang="en-US" sz="1600" dirty="0">
              <a:solidFill>
                <a:schemeClr val="bg1"/>
              </a:solidFill>
            </a:endParaRPr>
          </a:p>
        </p:txBody>
      </p:sp>
      <p:sp>
        <p:nvSpPr>
          <p:cNvPr id="7" name="Text 5"/>
          <p:cNvSpPr/>
          <p:nvPr/>
        </p:nvSpPr>
        <p:spPr>
          <a:xfrm>
            <a:off x="434340" y="2956161"/>
            <a:ext cx="6263640" cy="256032"/>
          </a:xfrm>
          <a:prstGeom prst="rect">
            <a:avLst/>
          </a:prstGeom>
          <a:noFill/>
          <a:ln/>
        </p:spPr>
        <p:txBody>
          <a:bodyPr wrap="square" rtlCol="0" anchor="ctr"/>
          <a:lstStyle/>
          <a:p>
            <a:pPr marL="0" indent="0">
              <a:buNone/>
            </a:pPr>
            <a:r>
              <a:rPr lang="en-US" sz="1300" b="1" dirty="0">
                <a:solidFill>
                  <a:srgbClr val="450711"/>
                </a:solidFill>
                <a:latin typeface="Calibri" pitchFamily="34" charset="0"/>
                <a:ea typeface="Calibri" pitchFamily="34" charset="-122"/>
                <a:cs typeface="Calibri" pitchFamily="34" charset="-120"/>
              </a:rPr>
              <a:t>Doctorate in Professional Practice (Part 1)</a:t>
            </a:r>
            <a:endParaRPr lang="en-US" sz="1300" dirty="0">
              <a:solidFill>
                <a:srgbClr val="450711"/>
              </a:solidFill>
            </a:endParaRPr>
          </a:p>
        </p:txBody>
      </p:sp>
      <p:sp>
        <p:nvSpPr>
          <p:cNvPr id="8" name="Text 6"/>
          <p:cNvSpPr/>
          <p:nvPr/>
        </p:nvSpPr>
        <p:spPr>
          <a:xfrm>
            <a:off x="434340" y="4500912"/>
            <a:ext cx="6263640" cy="237744"/>
          </a:xfrm>
          <a:prstGeom prst="rect">
            <a:avLst/>
          </a:prstGeom>
          <a:noFill/>
          <a:ln/>
        </p:spPr>
        <p:txBody>
          <a:bodyPr wrap="square" rtlCol="0" anchor="ctr"/>
          <a:lstStyle/>
          <a:p>
            <a:pPr marL="0" indent="0">
              <a:buNone/>
            </a:pPr>
            <a:r>
              <a:rPr lang="en-US" sz="1300" dirty="0">
                <a:solidFill>
                  <a:srgbClr val="460000"/>
                </a:solidFill>
                <a:latin typeface="Calibri" pitchFamily="34" charset="0"/>
                <a:ea typeface="Calibri" pitchFamily="34" charset="-122"/>
                <a:cs typeface="Calibri" pitchFamily="34" charset="-120"/>
              </a:rPr>
              <a:t>May 2026</a:t>
            </a:r>
            <a:endParaRPr lang="en-US" sz="1300" dirty="0">
              <a:solidFill>
                <a:srgbClr val="460000"/>
              </a:solidFill>
            </a:endParaRPr>
          </a:p>
        </p:txBody>
      </p:sp>
      <p:sp>
        <p:nvSpPr>
          <p:cNvPr id="10" name="TextBox 9">
            <a:extLst>
              <a:ext uri="{FF2B5EF4-FFF2-40B4-BE49-F238E27FC236}">
                <a16:creationId xmlns:a16="http://schemas.microsoft.com/office/drawing/2014/main" id="{7B8E7ABE-C4CA-FDA2-02AF-B3BF0E88F0AD}"/>
              </a:ext>
            </a:extLst>
          </p:cNvPr>
          <p:cNvSpPr txBox="1"/>
          <p:nvPr/>
        </p:nvSpPr>
        <p:spPr>
          <a:xfrm>
            <a:off x="331470" y="3418646"/>
            <a:ext cx="6515100" cy="1015663"/>
          </a:xfrm>
          <a:prstGeom prst="rect">
            <a:avLst/>
          </a:prstGeom>
          <a:noFill/>
        </p:spPr>
        <p:txBody>
          <a:bodyPr wrap="square" rtlCol="0">
            <a:spAutoFit/>
          </a:bodyPr>
          <a:lstStyle/>
          <a:p>
            <a:pPr algn="ctr"/>
            <a:r>
              <a:rPr lang="en-US" sz="1400" dirty="0">
                <a:solidFill>
                  <a:schemeClr val="bg1"/>
                </a:solidFill>
              </a:rPr>
              <a:t>What happens between widening participation as policy commitment and widening participation as a lived experience for mature students.</a:t>
            </a:r>
            <a:br>
              <a:rPr lang="en-US" sz="1400" dirty="0">
                <a:solidFill>
                  <a:schemeClr val="bg1"/>
                </a:solidFill>
              </a:rPr>
            </a:br>
            <a:r>
              <a:rPr lang="en-US" sz="400" dirty="0">
                <a:solidFill>
                  <a:schemeClr val="bg1"/>
                </a:solidFill>
              </a:rPr>
              <a:t>.</a:t>
            </a:r>
            <a:br>
              <a:rPr lang="en-US" sz="1400" dirty="0">
                <a:solidFill>
                  <a:schemeClr val="bg1"/>
                </a:solidFill>
              </a:rPr>
            </a:br>
            <a:r>
              <a:rPr lang="en-US" sz="1400" b="1" dirty="0">
                <a:solidFill>
                  <a:schemeClr val="bg1"/>
                </a:solidFill>
              </a:rPr>
              <a:t>That is where inclusion is either experienced in practice</a:t>
            </a:r>
            <a:br>
              <a:rPr lang="en-US" sz="1400" b="1" dirty="0">
                <a:solidFill>
                  <a:schemeClr val="bg1"/>
                </a:solidFill>
              </a:rPr>
            </a:br>
            <a:r>
              <a:rPr lang="en-US" sz="1400" b="1" dirty="0">
                <a:solidFill>
                  <a:schemeClr val="bg1"/>
                </a:solidFill>
              </a:rPr>
              <a:t>or remains mainly a policy claim</a:t>
            </a:r>
            <a:endParaRPr lang="en-GB" sz="1400" b="1" dirty="0">
              <a:solidFill>
                <a:schemeClr val="bg1"/>
              </a:solidFill>
            </a:endParaRPr>
          </a:p>
        </p:txBody>
      </p:sp>
      <p:sp>
        <p:nvSpPr>
          <p:cNvPr id="11" name="Rectangle 10">
            <a:extLst>
              <a:ext uri="{FF2B5EF4-FFF2-40B4-BE49-F238E27FC236}">
                <a16:creationId xmlns:a16="http://schemas.microsoft.com/office/drawing/2014/main" id="{B89113E7-720D-CAAB-A696-35E7DB2C9D84}"/>
              </a:ext>
            </a:extLst>
          </p:cNvPr>
          <p:cNvSpPr/>
          <p:nvPr/>
        </p:nvSpPr>
        <p:spPr>
          <a:xfrm>
            <a:off x="331470" y="3398774"/>
            <a:ext cx="6400800" cy="1102137"/>
          </a:xfrm>
          <a:prstGeom prst="rect">
            <a:avLst/>
          </a:prstGeom>
          <a:noFill/>
          <a:ln>
            <a:solidFill>
              <a:srgbClr val="4507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The Problem: Access Is Not the Same as Participation</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sz="1600" b="1" dirty="0">
                <a:solidFill>
                  <a:srgbClr val="4A4A4A"/>
                </a:solidFill>
                <a:latin typeface="Calibri" pitchFamily="34" charset="0"/>
                <a:ea typeface="Calibri" pitchFamily="34" charset="-122"/>
                <a:cs typeface="Calibri" pitchFamily="34" charset="-120"/>
              </a:rPr>
              <a:t>Why this research is needed and why it matters now</a:t>
            </a:r>
            <a:endParaRPr lang="en-US" sz="1600"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2816352" cy="3246120"/>
          </a:xfrm>
          <a:prstGeom prst="rect">
            <a:avLst/>
          </a:prstGeom>
          <a:solidFill>
            <a:srgbClr val="F9F5F0"/>
          </a:solidFill>
          <a:ln w="6350">
            <a:solidFill>
              <a:srgbClr val="CCCCCC"/>
            </a:solidFill>
            <a:prstDash val="solid"/>
          </a:ln>
        </p:spPr>
        <p:txBody>
          <a:bodyPr/>
          <a:lstStyle/>
          <a:p>
            <a:endParaRPr lang="en-GB"/>
          </a:p>
        </p:txBody>
      </p:sp>
      <p:sp>
        <p:nvSpPr>
          <p:cNvPr id="7" name="Shape 5"/>
          <p:cNvSpPr/>
          <p:nvPr/>
        </p:nvSpPr>
        <p:spPr>
          <a:xfrm>
            <a:off x="201168" y="914400"/>
            <a:ext cx="2816352" cy="45720"/>
          </a:xfrm>
          <a:prstGeom prst="rect">
            <a:avLst/>
          </a:prstGeom>
          <a:solidFill>
            <a:srgbClr val="7C2832"/>
          </a:solidFill>
          <a:ln w="12700">
            <a:solidFill>
              <a:srgbClr val="7C2832"/>
            </a:solidFill>
            <a:prstDash val="solid"/>
          </a:ln>
        </p:spPr>
        <p:txBody>
          <a:bodyPr/>
          <a:lstStyle/>
          <a:p>
            <a:endParaRPr lang="en-GB"/>
          </a:p>
        </p:txBody>
      </p:sp>
      <p:sp>
        <p:nvSpPr>
          <p:cNvPr id="8" name="Text 6"/>
          <p:cNvSpPr/>
          <p:nvPr/>
        </p:nvSpPr>
        <p:spPr>
          <a:xfrm>
            <a:off x="292608" y="1005840"/>
            <a:ext cx="2633472" cy="457200"/>
          </a:xfrm>
          <a:prstGeom prst="rect">
            <a:avLst/>
          </a:prstGeom>
          <a:noFill/>
          <a:ln/>
        </p:spPr>
        <p:txBody>
          <a:bodyPr wrap="square" rtlCol="0" anchor="ctr"/>
          <a:lstStyle/>
          <a:p>
            <a:pPr marL="0" indent="0">
              <a:buNone/>
            </a:pPr>
            <a:r>
              <a:rPr lang="en-US" sz="2800" b="1" dirty="0">
                <a:solidFill>
                  <a:srgbClr val="7C2832"/>
                </a:solidFill>
                <a:latin typeface="Calibri" pitchFamily="34" charset="0"/>
                <a:ea typeface="Calibri" pitchFamily="34" charset="-122"/>
                <a:cs typeface="Calibri" pitchFamily="34" charset="-120"/>
              </a:rPr>
              <a:t>      2,863,180</a:t>
            </a:r>
            <a:endParaRPr lang="en-US" sz="2800" dirty="0"/>
          </a:p>
        </p:txBody>
      </p:sp>
      <p:sp>
        <p:nvSpPr>
          <p:cNvPr id="9" name="Text 7"/>
          <p:cNvSpPr/>
          <p:nvPr/>
        </p:nvSpPr>
        <p:spPr>
          <a:xfrm>
            <a:off x="292608" y="1463040"/>
            <a:ext cx="2633472" cy="384048"/>
          </a:xfrm>
          <a:prstGeom prst="rect">
            <a:avLst/>
          </a:prstGeom>
          <a:noFill/>
          <a:ln/>
        </p:spPr>
        <p:txBody>
          <a:bodyPr wrap="square" rtlCol="0" anchor="ctr"/>
          <a:lstStyle/>
          <a:p>
            <a:pPr marL="0" indent="0" algn="ctr">
              <a:buNone/>
            </a:pPr>
            <a:r>
              <a:rPr lang="en-US" sz="900" dirty="0">
                <a:solidFill>
                  <a:schemeClr val="bg1">
                    <a:lumMod val="50000"/>
                  </a:schemeClr>
                </a:solidFill>
                <a:latin typeface="Calibri" pitchFamily="34" charset="0"/>
                <a:ea typeface="Calibri" pitchFamily="34" charset="-122"/>
                <a:cs typeface="Calibri" pitchFamily="34" charset="-120"/>
              </a:rPr>
              <a:t>UK HE enrolments</a:t>
            </a:r>
            <a:endParaRPr lang="en-US" sz="900" dirty="0">
              <a:solidFill>
                <a:schemeClr val="bg1">
                  <a:lumMod val="50000"/>
                </a:schemeClr>
              </a:solidFill>
            </a:endParaRPr>
          </a:p>
          <a:p>
            <a:pPr marL="0" indent="0" algn="ctr">
              <a:buNone/>
            </a:pPr>
            <a:r>
              <a:rPr lang="en-US" sz="900" dirty="0">
                <a:solidFill>
                  <a:schemeClr val="bg1">
                    <a:lumMod val="50000"/>
                  </a:schemeClr>
                </a:solidFill>
                <a:latin typeface="Calibri" pitchFamily="34" charset="0"/>
                <a:ea typeface="Calibri" pitchFamily="34" charset="-122"/>
                <a:cs typeface="Calibri" pitchFamily="34" charset="-120"/>
              </a:rPr>
              <a:t>2024/25 (HESA, 2026</a:t>
            </a:r>
            <a:r>
              <a:rPr lang="en-US" sz="900" dirty="0">
                <a:solidFill>
                  <a:srgbClr val="666666"/>
                </a:solidFill>
                <a:latin typeface="Calibri" pitchFamily="34" charset="0"/>
                <a:ea typeface="Calibri" pitchFamily="34" charset="-122"/>
                <a:cs typeface="Calibri" pitchFamily="34" charset="-120"/>
              </a:rPr>
              <a:t>)</a:t>
            </a:r>
            <a:endParaRPr lang="en-US" sz="900" dirty="0"/>
          </a:p>
        </p:txBody>
      </p:sp>
      <p:sp>
        <p:nvSpPr>
          <p:cNvPr id="10" name="Shape 8"/>
          <p:cNvSpPr/>
          <p:nvPr/>
        </p:nvSpPr>
        <p:spPr>
          <a:xfrm>
            <a:off x="292608" y="2114550"/>
            <a:ext cx="2615184" cy="13716"/>
          </a:xfrm>
          <a:prstGeom prst="rect">
            <a:avLst/>
          </a:prstGeom>
          <a:solidFill>
            <a:srgbClr val="CCCCCC"/>
          </a:solidFill>
          <a:ln w="12700">
            <a:solidFill>
              <a:srgbClr val="CCCCCC"/>
            </a:solidFill>
            <a:prstDash val="solid"/>
          </a:ln>
        </p:spPr>
        <p:txBody>
          <a:bodyPr/>
          <a:lstStyle/>
          <a:p>
            <a:endParaRPr lang="en-GB"/>
          </a:p>
        </p:txBody>
      </p:sp>
      <p:sp>
        <p:nvSpPr>
          <p:cNvPr id="11" name="Text 9"/>
          <p:cNvSpPr/>
          <p:nvPr/>
        </p:nvSpPr>
        <p:spPr>
          <a:xfrm>
            <a:off x="233172" y="2304288"/>
            <a:ext cx="2615184" cy="1312165"/>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A large and diverse system under
</a:t>
            </a:r>
            <a:r>
              <a:rPr lang="en-US" sz="950" b="1" dirty="0">
                <a:solidFill>
                  <a:srgbClr val="2C2C2C"/>
                </a:solidFill>
                <a:latin typeface="Calibri" pitchFamily="34" charset="0"/>
                <a:ea typeface="Calibri" pitchFamily="34" charset="-122"/>
                <a:cs typeface="Calibri" pitchFamily="34" charset="-120"/>
              </a:rPr>
              <a:t>considerable financial pressure.
31% decline </a:t>
            </a:r>
            <a:r>
              <a:rPr lang="en-US" sz="950" dirty="0">
                <a:solidFill>
                  <a:srgbClr val="2C2C2C"/>
                </a:solidFill>
                <a:latin typeface="Calibri" pitchFamily="34" charset="0"/>
                <a:ea typeface="Calibri" pitchFamily="34" charset="-122"/>
                <a:cs typeface="Calibri" pitchFamily="34" charset="-120"/>
              </a:rPr>
              <a:t>in international enrolments has created an extensive revenue gap that necessitates better 'keeping' home-grown talent.</a:t>
            </a:r>
            <a:endParaRPr lang="en-US" sz="950" dirty="0"/>
          </a:p>
        </p:txBody>
      </p:sp>
      <p:sp>
        <p:nvSpPr>
          <p:cNvPr id="12" name="Shape 10"/>
          <p:cNvSpPr/>
          <p:nvPr/>
        </p:nvSpPr>
        <p:spPr>
          <a:xfrm>
            <a:off x="3145536" y="914400"/>
            <a:ext cx="2816352" cy="3246120"/>
          </a:xfrm>
          <a:prstGeom prst="rect">
            <a:avLst/>
          </a:prstGeom>
          <a:solidFill>
            <a:srgbClr val="F9F5F0"/>
          </a:solidFill>
          <a:ln w="6350">
            <a:solidFill>
              <a:srgbClr val="CCCCCC"/>
            </a:solidFill>
            <a:prstDash val="solid"/>
          </a:ln>
        </p:spPr>
        <p:txBody>
          <a:bodyPr/>
          <a:lstStyle/>
          <a:p>
            <a:endParaRPr lang="en-GB"/>
          </a:p>
        </p:txBody>
      </p:sp>
      <p:sp>
        <p:nvSpPr>
          <p:cNvPr id="13" name="Shape 11"/>
          <p:cNvSpPr/>
          <p:nvPr/>
        </p:nvSpPr>
        <p:spPr>
          <a:xfrm>
            <a:off x="3145536" y="914400"/>
            <a:ext cx="2816352" cy="45720"/>
          </a:xfrm>
          <a:prstGeom prst="rect">
            <a:avLst/>
          </a:prstGeom>
          <a:solidFill>
            <a:srgbClr val="7C2832"/>
          </a:solidFill>
          <a:ln w="12700">
            <a:solidFill>
              <a:srgbClr val="7C2832"/>
            </a:solidFill>
            <a:prstDash val="solid"/>
          </a:ln>
        </p:spPr>
        <p:txBody>
          <a:bodyPr/>
          <a:lstStyle/>
          <a:p>
            <a:endParaRPr lang="en-GB"/>
          </a:p>
        </p:txBody>
      </p:sp>
      <p:sp>
        <p:nvSpPr>
          <p:cNvPr id="14" name="Text 12"/>
          <p:cNvSpPr/>
          <p:nvPr/>
        </p:nvSpPr>
        <p:spPr>
          <a:xfrm>
            <a:off x="3236976" y="1005840"/>
            <a:ext cx="2633472" cy="457200"/>
          </a:xfrm>
          <a:prstGeom prst="rect">
            <a:avLst/>
          </a:prstGeom>
          <a:noFill/>
          <a:ln/>
        </p:spPr>
        <p:txBody>
          <a:bodyPr wrap="square" rtlCol="0" anchor="ctr"/>
          <a:lstStyle/>
          <a:p>
            <a:pPr marL="0" indent="0">
              <a:buNone/>
            </a:pPr>
            <a:r>
              <a:rPr lang="en-US" sz="2800" b="1" dirty="0">
                <a:solidFill>
                  <a:srgbClr val="7C2832"/>
                </a:solidFill>
                <a:latin typeface="Calibri" pitchFamily="34" charset="0"/>
                <a:ea typeface="Calibri" pitchFamily="34" charset="-122"/>
                <a:cs typeface="Calibri" pitchFamily="34" charset="-120"/>
              </a:rPr>
              <a:t>         57,570</a:t>
            </a:r>
            <a:endParaRPr lang="en-US" sz="2800" dirty="0"/>
          </a:p>
        </p:txBody>
      </p:sp>
      <p:sp>
        <p:nvSpPr>
          <p:cNvPr id="15" name="Text 13"/>
          <p:cNvSpPr/>
          <p:nvPr/>
        </p:nvSpPr>
        <p:spPr>
          <a:xfrm>
            <a:off x="3255264" y="1617967"/>
            <a:ext cx="2633472" cy="38404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900" dirty="0">
                <a:solidFill>
                  <a:schemeClr val="bg1">
                    <a:lumMod val="50000"/>
                  </a:schemeClr>
                </a:solidFill>
                <a:latin typeface="Calibri" pitchFamily="34" charset="0"/>
                <a:ea typeface="Calibri" pitchFamily="34" charset="-122"/>
                <a:cs typeface="Calibri" pitchFamily="34" charset="-120"/>
              </a:rPr>
              <a:t>Mature applicants 21+</a:t>
            </a:r>
            <a:r>
              <a:rPr lang="en-US" sz="900" dirty="0">
                <a:solidFill>
                  <a:schemeClr val="bg1">
                    <a:lumMod val="50000"/>
                  </a:schemeClr>
                </a:solidFill>
              </a:rPr>
              <a:t> (</a:t>
            </a:r>
            <a:r>
              <a:rPr lang="en-US" sz="900" dirty="0">
                <a:solidFill>
                  <a:schemeClr val="bg1">
                    <a:lumMod val="50000"/>
                  </a:schemeClr>
                </a:solidFill>
                <a:latin typeface="Calibri" pitchFamily="34" charset="0"/>
                <a:ea typeface="Calibri" pitchFamily="34" charset="-122"/>
                <a:cs typeface="Calibri" pitchFamily="34" charset="-120"/>
              </a:rPr>
              <a:t>UCAS January 2026)</a:t>
            </a:r>
            <a:br>
              <a:rPr lang="en-US" sz="900" dirty="0">
                <a:solidFill>
                  <a:schemeClr val="bg1">
                    <a:lumMod val="50000"/>
                  </a:schemeClr>
                </a:solidFill>
                <a:latin typeface="Calibri" pitchFamily="34" charset="0"/>
                <a:ea typeface="Calibri" pitchFamily="34" charset="-122"/>
                <a:cs typeface="Calibri" pitchFamily="34" charset="-120"/>
              </a:rPr>
            </a:br>
            <a:r>
              <a:rPr kumimoji="0" lang="en-US" sz="900" i="0" u="none" strike="noStrike" kern="1200" cap="none" spc="0" normalizeH="0" baseline="0" noProof="0" dirty="0" err="1">
                <a:ln>
                  <a:noFill/>
                </a:ln>
                <a:solidFill>
                  <a:schemeClr val="bg1">
                    <a:lumMod val="50000"/>
                  </a:schemeClr>
                </a:solidFill>
                <a:effectLst/>
                <a:uLnTx/>
                <a:uFillTx/>
                <a:latin typeface="Calibri" panose="020F0502020204030204"/>
                <a:ea typeface="+mn-ea"/>
                <a:cs typeface="+mn-cs"/>
              </a:rPr>
              <a:t>OfS</a:t>
            </a:r>
            <a:r>
              <a:rPr lang="en-US" sz="900" dirty="0">
                <a:solidFill>
                  <a:schemeClr val="bg1">
                    <a:lumMod val="50000"/>
                  </a:schemeClr>
                </a:solidFill>
                <a:latin typeface="Calibri" panose="020F0502020204030204"/>
              </a:rPr>
              <a:t> (</a:t>
            </a:r>
            <a:r>
              <a:rPr kumimoji="0" lang="en-US" sz="900" i="0" u="none" strike="noStrike" kern="1200" cap="none" spc="0" normalizeH="0" baseline="0" noProof="0" dirty="0">
                <a:ln>
                  <a:noFill/>
                </a:ln>
                <a:solidFill>
                  <a:schemeClr val="bg1">
                    <a:lumMod val="50000"/>
                  </a:schemeClr>
                </a:solidFill>
                <a:effectLst/>
                <a:uLnTx/>
                <a:uFillTx/>
                <a:latin typeface="Calibri" panose="020F0502020204030204"/>
                <a:ea typeface="+mn-ea"/>
                <a:cs typeface="+mn-cs"/>
              </a:rPr>
              <a:t>2024)</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i="0" u="none" strike="noStrike" kern="1200" cap="none" spc="0" normalizeH="0" baseline="0" noProof="0" dirty="0">
                <a:ln>
                  <a:noFill/>
                </a:ln>
                <a:solidFill>
                  <a:schemeClr val="bg1">
                    <a:lumMod val="50000"/>
                  </a:schemeClr>
                </a:solidFill>
                <a:effectLst/>
                <a:uLnTx/>
                <a:uFillTx/>
                <a:latin typeface="Calibri" panose="020F0502020204030204"/>
                <a:ea typeface="+mn-ea"/>
                <a:cs typeface="+mn-cs"/>
              </a:rPr>
              <a:t>UUK (2024)</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i="0" u="none" strike="noStrike" kern="1200" cap="none" spc="0" normalizeH="0" baseline="0" noProof="0" dirty="0">
                <a:ln>
                  <a:noFill/>
                </a:ln>
                <a:solidFill>
                  <a:schemeClr val="bg1">
                    <a:lumMod val="50000"/>
                  </a:schemeClr>
                </a:solidFill>
                <a:effectLst/>
                <a:uLnTx/>
                <a:uFillTx/>
                <a:latin typeface="Calibri" panose="020F0502020204030204"/>
                <a:ea typeface="+mn-ea"/>
                <a:cs typeface="+mn-cs"/>
              </a:rPr>
              <a:t>Medr (2025)</a:t>
            </a:r>
          </a:p>
          <a:p>
            <a:pPr marL="0" indent="0">
              <a:buNone/>
            </a:pPr>
            <a:endParaRPr lang="en-US" sz="900" dirty="0"/>
          </a:p>
        </p:txBody>
      </p:sp>
      <p:sp>
        <p:nvSpPr>
          <p:cNvPr id="16" name="Shape 14"/>
          <p:cNvSpPr/>
          <p:nvPr/>
        </p:nvSpPr>
        <p:spPr>
          <a:xfrm>
            <a:off x="3236976" y="2122451"/>
            <a:ext cx="2615184" cy="13716"/>
          </a:xfrm>
          <a:prstGeom prst="rect">
            <a:avLst/>
          </a:prstGeom>
          <a:solidFill>
            <a:srgbClr val="CCCCCC"/>
          </a:solidFill>
          <a:ln w="12700">
            <a:solidFill>
              <a:srgbClr val="CCCCCC"/>
            </a:solidFill>
            <a:prstDash val="solid"/>
          </a:ln>
        </p:spPr>
        <p:txBody>
          <a:bodyPr/>
          <a:lstStyle/>
          <a:p>
            <a:endParaRPr lang="en-GB"/>
          </a:p>
        </p:txBody>
      </p:sp>
      <p:sp>
        <p:nvSpPr>
          <p:cNvPr id="17" name="Text 15"/>
          <p:cNvSpPr/>
          <p:nvPr/>
        </p:nvSpPr>
        <p:spPr>
          <a:xfrm>
            <a:off x="3182112" y="2265948"/>
            <a:ext cx="2615184" cy="1833372"/>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Mature learners remain a substantial presence,  but UK </a:t>
            </a:r>
            <a:r>
              <a:rPr lang="en-US" sz="950" b="1" dirty="0">
                <a:solidFill>
                  <a:srgbClr val="2C2C2C"/>
                </a:solidFill>
                <a:latin typeface="Calibri" pitchFamily="34" charset="0"/>
                <a:ea typeface="Calibri" pitchFamily="34" charset="-122"/>
                <a:cs typeface="Calibri" pitchFamily="34" charset="-120"/>
              </a:rPr>
              <a:t>mature applications </a:t>
            </a:r>
            <a:r>
              <a:rPr lang="en-US" sz="950" dirty="0">
                <a:solidFill>
                  <a:srgbClr val="2C2C2C"/>
                </a:solidFill>
                <a:latin typeface="Calibri" pitchFamily="34" charset="0"/>
                <a:ea typeface="Calibri" pitchFamily="34" charset="-122"/>
                <a:cs typeface="Calibri" pitchFamily="34" charset="-120"/>
              </a:rPr>
              <a:t>have</a:t>
            </a:r>
            <a:r>
              <a:rPr lang="en-US" sz="950" b="1" dirty="0">
                <a:solidFill>
                  <a:srgbClr val="2C2C2C"/>
                </a:solidFill>
                <a:latin typeface="Calibri" pitchFamily="34" charset="0"/>
                <a:ea typeface="Calibri" pitchFamily="34" charset="-122"/>
                <a:cs typeface="Calibri" pitchFamily="34" charset="-120"/>
              </a:rPr>
              <a:t> reduced by 6.4%</a:t>
            </a:r>
          </a:p>
          <a:p>
            <a:pPr marL="0" indent="0">
              <a:buNone/>
            </a:pPr>
            <a:endParaRPr lang="en-US" sz="950" b="1" dirty="0">
              <a:solidFill>
                <a:srgbClr val="2C2C2C"/>
              </a:solidFill>
              <a:latin typeface="Calibri" pitchFamily="34" charset="0"/>
              <a:ea typeface="Calibri" pitchFamily="34" charset="-122"/>
              <a:cs typeface="Calibri" pitchFamily="34" charset="-120"/>
            </a:endParaRPr>
          </a:p>
          <a:p>
            <a:pPr marL="0" indent="0">
              <a:buNone/>
            </a:pPr>
            <a:r>
              <a:rPr lang="en-US" sz="950" dirty="0">
                <a:solidFill>
                  <a:srgbClr val="2C2C2C"/>
                </a:solidFill>
                <a:latin typeface="Calibri" pitchFamily="34" charset="0"/>
                <a:ea typeface="Calibri" pitchFamily="34" charset="-122"/>
                <a:cs typeface="Calibri" pitchFamily="34" charset="-120"/>
              </a:rPr>
              <a:t>In </a:t>
            </a:r>
            <a:r>
              <a:rPr lang="en-US" sz="950" b="1" dirty="0">
                <a:solidFill>
                  <a:srgbClr val="2C2C2C"/>
                </a:solidFill>
                <a:latin typeface="Calibri" pitchFamily="34" charset="0"/>
                <a:ea typeface="Calibri" pitchFamily="34" charset="-122"/>
                <a:cs typeface="Calibri" pitchFamily="34" charset="-120"/>
              </a:rPr>
              <a:t>Wales</a:t>
            </a:r>
            <a:r>
              <a:rPr lang="en-US" sz="950" dirty="0">
                <a:solidFill>
                  <a:srgbClr val="2C2C2C"/>
                </a:solidFill>
                <a:latin typeface="Calibri" pitchFamily="34" charset="0"/>
                <a:ea typeface="Calibri" pitchFamily="34" charset="-122"/>
                <a:cs typeface="Calibri" pitchFamily="34" charset="-120"/>
              </a:rPr>
              <a:t> it has fallen by over </a:t>
            </a:r>
            <a:r>
              <a:rPr lang="en-US" sz="950" b="1" dirty="0">
                <a:solidFill>
                  <a:srgbClr val="2C2C2C"/>
                </a:solidFill>
                <a:latin typeface="Calibri" pitchFamily="34" charset="0"/>
                <a:ea typeface="Calibri" pitchFamily="34" charset="-122"/>
                <a:cs typeface="Calibri" pitchFamily="34" charset="-120"/>
              </a:rPr>
              <a:t>10%</a:t>
            </a:r>
            <a:r>
              <a:rPr lang="en-US" sz="950" dirty="0">
                <a:solidFill>
                  <a:srgbClr val="2C2C2C"/>
                </a:solidFill>
                <a:latin typeface="Calibri" pitchFamily="34" charset="0"/>
                <a:ea typeface="Calibri" pitchFamily="34" charset="-122"/>
                <a:cs typeface="Calibri" pitchFamily="34" charset="-120"/>
              </a:rPr>
              <a:t> in the last decade.
In an era of HE restructuring and redundancy, </a:t>
            </a:r>
            <a:r>
              <a:rPr lang="en-US" sz="950" b="1" dirty="0">
                <a:solidFill>
                  <a:srgbClr val="2C2C2C"/>
                </a:solidFill>
                <a:latin typeface="Calibri" pitchFamily="34" charset="0"/>
                <a:ea typeface="Calibri" pitchFamily="34" charset="-122"/>
                <a:cs typeface="Calibri" pitchFamily="34" charset="-120"/>
              </a:rPr>
              <a:t>'access without continuation' </a:t>
            </a:r>
            <a:r>
              <a:rPr lang="en-US" sz="950" dirty="0">
                <a:solidFill>
                  <a:srgbClr val="2C2C2C"/>
                </a:solidFill>
                <a:latin typeface="Calibri" pitchFamily="34" charset="0"/>
                <a:ea typeface="Calibri" pitchFamily="34" charset="-122"/>
                <a:cs typeface="Calibri" pitchFamily="34" charset="-120"/>
              </a:rPr>
              <a:t>is additionally a risk to institutional survival.</a:t>
            </a:r>
          </a:p>
          <a:p>
            <a:pPr marL="0" indent="0">
              <a:buNone/>
            </a:pPr>
            <a:endParaRPr lang="en-US" sz="950" dirty="0">
              <a:solidFill>
                <a:srgbClr val="2C2C2C"/>
              </a:solidFill>
              <a:latin typeface="Calibri" pitchFamily="34" charset="0"/>
              <a:cs typeface="Calibri" pitchFamily="34" charset="-120"/>
            </a:endParaRPr>
          </a:p>
          <a:p>
            <a:pPr marL="0" indent="0">
              <a:buNone/>
            </a:pPr>
            <a:endParaRPr lang="en-US" sz="950" dirty="0">
              <a:solidFill>
                <a:srgbClr val="2C2C2C"/>
              </a:solidFill>
              <a:latin typeface="Calibri" pitchFamily="34" charset="0"/>
              <a:cs typeface="Calibri" pitchFamily="34" charset="-120"/>
            </a:endParaRPr>
          </a:p>
        </p:txBody>
      </p:sp>
      <p:sp>
        <p:nvSpPr>
          <p:cNvPr id="18" name="Shape 16"/>
          <p:cNvSpPr/>
          <p:nvPr/>
        </p:nvSpPr>
        <p:spPr>
          <a:xfrm>
            <a:off x="6126480" y="969264"/>
            <a:ext cx="2816352" cy="3246120"/>
          </a:xfrm>
          <a:prstGeom prst="rect">
            <a:avLst/>
          </a:prstGeom>
          <a:solidFill>
            <a:srgbClr val="F9F5F0"/>
          </a:solidFill>
          <a:ln w="6350">
            <a:solidFill>
              <a:srgbClr val="CCCCCC"/>
            </a:solidFill>
            <a:prstDash val="solid"/>
          </a:ln>
        </p:spPr>
        <p:txBody>
          <a:bodyPr/>
          <a:lstStyle/>
          <a:p>
            <a:endParaRPr lang="en-GB"/>
          </a:p>
        </p:txBody>
      </p:sp>
      <p:sp>
        <p:nvSpPr>
          <p:cNvPr id="19" name="Shape 17"/>
          <p:cNvSpPr/>
          <p:nvPr/>
        </p:nvSpPr>
        <p:spPr>
          <a:xfrm>
            <a:off x="6089904" y="914400"/>
            <a:ext cx="2816352" cy="45720"/>
          </a:xfrm>
          <a:prstGeom prst="rect">
            <a:avLst/>
          </a:prstGeom>
          <a:solidFill>
            <a:srgbClr val="7C2832"/>
          </a:solidFill>
          <a:ln w="12700">
            <a:solidFill>
              <a:srgbClr val="7C2832"/>
            </a:solidFill>
            <a:prstDash val="solid"/>
          </a:ln>
        </p:spPr>
        <p:txBody>
          <a:bodyPr/>
          <a:lstStyle/>
          <a:p>
            <a:endParaRPr lang="en-GB"/>
          </a:p>
        </p:txBody>
      </p:sp>
      <p:sp>
        <p:nvSpPr>
          <p:cNvPr id="20" name="Text 18"/>
          <p:cNvSpPr/>
          <p:nvPr/>
        </p:nvSpPr>
        <p:spPr>
          <a:xfrm>
            <a:off x="6181344" y="1005840"/>
            <a:ext cx="2633472" cy="566928"/>
          </a:xfrm>
          <a:prstGeom prst="rect">
            <a:avLst/>
          </a:prstGeom>
          <a:noFill/>
          <a:ln/>
        </p:spPr>
        <p:txBody>
          <a:bodyPr wrap="square" rtlCol="0" anchor="ctr"/>
          <a:lstStyle/>
          <a:p>
            <a:pPr marL="0" indent="0" algn="ctr">
              <a:buNone/>
            </a:pPr>
            <a:r>
              <a:rPr lang="en-US" sz="2200" b="1" dirty="0">
                <a:solidFill>
                  <a:srgbClr val="7C2832"/>
                </a:solidFill>
                <a:latin typeface="Calibri" pitchFamily="34" charset="0"/>
                <a:ea typeface="Calibri" pitchFamily="34" charset="-122"/>
                <a:cs typeface="Calibri" pitchFamily="34" charset="-120"/>
              </a:rPr>
              <a:t>3 major</a:t>
            </a:r>
            <a:endParaRPr lang="en-US" sz="2200" dirty="0"/>
          </a:p>
          <a:p>
            <a:pPr marL="0" indent="0" algn="ctr">
              <a:buNone/>
            </a:pPr>
            <a:r>
              <a:rPr lang="en-US" sz="2200" b="1" dirty="0">
                <a:solidFill>
                  <a:srgbClr val="7C2832"/>
                </a:solidFill>
                <a:latin typeface="Calibri" pitchFamily="34" charset="0"/>
                <a:ea typeface="Calibri" pitchFamily="34" charset="-122"/>
                <a:cs typeface="Calibri" pitchFamily="34" charset="-120"/>
              </a:rPr>
              <a:t>reviews</a:t>
            </a:r>
            <a:endParaRPr lang="en-US" sz="2200" dirty="0"/>
          </a:p>
        </p:txBody>
      </p:sp>
      <p:sp>
        <p:nvSpPr>
          <p:cNvPr id="21" name="Text 19"/>
          <p:cNvSpPr/>
          <p:nvPr/>
        </p:nvSpPr>
        <p:spPr>
          <a:xfrm>
            <a:off x="6181344" y="1581912"/>
            <a:ext cx="2633472" cy="475488"/>
          </a:xfrm>
          <a:prstGeom prst="rect">
            <a:avLst/>
          </a:prstGeom>
          <a:noFill/>
          <a:ln/>
        </p:spPr>
        <p:txBody>
          <a:bodyPr wrap="square" rtlCol="0" anchor="ctr"/>
          <a:lstStyle/>
          <a:p>
            <a:pPr marL="0" indent="0" algn="ctr">
              <a:buNone/>
            </a:pPr>
            <a:r>
              <a:rPr lang="en-US" sz="900" dirty="0">
                <a:solidFill>
                  <a:schemeClr val="bg1">
                    <a:lumMod val="50000"/>
                  </a:schemeClr>
                </a:solidFill>
                <a:latin typeface="Calibri" pitchFamily="34" charset="0"/>
                <a:ea typeface="Calibri" pitchFamily="34" charset="-122"/>
                <a:cs typeface="Calibri" pitchFamily="34" charset="-120"/>
              </a:rPr>
              <a:t>Negrea &amp; Gartland (2025)</a:t>
            </a:r>
            <a:endParaRPr lang="en-US" sz="900" dirty="0">
              <a:solidFill>
                <a:schemeClr val="bg1">
                  <a:lumMod val="50000"/>
                </a:schemeClr>
              </a:solidFill>
            </a:endParaRPr>
          </a:p>
          <a:p>
            <a:pPr marL="0" indent="0" algn="ctr">
              <a:buNone/>
            </a:pPr>
            <a:r>
              <a:rPr lang="en-US" sz="900" dirty="0">
                <a:solidFill>
                  <a:schemeClr val="bg1">
                    <a:lumMod val="50000"/>
                  </a:schemeClr>
                </a:solidFill>
                <a:latin typeface="Calibri" pitchFamily="34" charset="0"/>
                <a:ea typeface="Calibri" pitchFamily="34" charset="-122"/>
                <a:cs typeface="Calibri" pitchFamily="34" charset="-120"/>
              </a:rPr>
              <a:t>O'Toole et al. (2024)</a:t>
            </a:r>
            <a:endParaRPr lang="en-US" sz="900" dirty="0">
              <a:solidFill>
                <a:schemeClr val="bg1">
                  <a:lumMod val="50000"/>
                </a:schemeClr>
              </a:solidFill>
            </a:endParaRPr>
          </a:p>
          <a:p>
            <a:pPr marL="0" indent="0" algn="ctr">
              <a:buNone/>
            </a:pPr>
            <a:r>
              <a:rPr lang="en-US" sz="900" dirty="0">
                <a:solidFill>
                  <a:schemeClr val="bg1">
                    <a:lumMod val="50000"/>
                  </a:schemeClr>
                </a:solidFill>
                <a:latin typeface="Calibri" pitchFamily="34" charset="0"/>
                <a:ea typeface="Calibri" pitchFamily="34" charset="-122"/>
                <a:cs typeface="Calibri" pitchFamily="34" charset="-120"/>
              </a:rPr>
              <a:t>Tham et al. (2023)</a:t>
            </a:r>
            <a:endParaRPr lang="en-US" sz="900" dirty="0">
              <a:solidFill>
                <a:schemeClr val="bg1">
                  <a:lumMod val="50000"/>
                </a:schemeClr>
              </a:solidFill>
            </a:endParaRPr>
          </a:p>
        </p:txBody>
      </p:sp>
      <p:sp>
        <p:nvSpPr>
          <p:cNvPr id="22" name="Shape 20"/>
          <p:cNvSpPr/>
          <p:nvPr/>
        </p:nvSpPr>
        <p:spPr>
          <a:xfrm>
            <a:off x="6181344" y="2122692"/>
            <a:ext cx="2615184" cy="13716"/>
          </a:xfrm>
          <a:prstGeom prst="rect">
            <a:avLst/>
          </a:prstGeom>
          <a:solidFill>
            <a:srgbClr val="CCCCCC"/>
          </a:solidFill>
          <a:ln w="12700">
            <a:solidFill>
              <a:srgbClr val="CCCCCC"/>
            </a:solidFill>
            <a:prstDash val="solid"/>
          </a:ln>
        </p:spPr>
        <p:txBody>
          <a:bodyPr/>
          <a:lstStyle/>
          <a:p>
            <a:endParaRPr lang="en-GB"/>
          </a:p>
        </p:txBody>
      </p:sp>
      <p:sp>
        <p:nvSpPr>
          <p:cNvPr id="23" name="Text 21"/>
          <p:cNvSpPr/>
          <p:nvPr/>
        </p:nvSpPr>
        <p:spPr>
          <a:xfrm>
            <a:off x="6181344" y="2304288"/>
            <a:ext cx="2615184" cy="1626750"/>
          </a:xfrm>
          <a:prstGeom prst="rect">
            <a:avLst/>
          </a:prstGeom>
          <a:noFill/>
          <a:ln/>
        </p:spPr>
        <p:txBody>
          <a:bodyPr wrap="square" rtlCol="0" anchor="t"/>
          <a:lstStyle/>
          <a:p>
            <a:pPr marL="0" indent="0" algn="ctr">
              <a:buNone/>
            </a:pPr>
            <a:r>
              <a:rPr lang="en-US" sz="950" dirty="0">
                <a:solidFill>
                  <a:srgbClr val="2C2C2C"/>
                </a:solidFill>
                <a:latin typeface="Calibri" pitchFamily="34" charset="0"/>
                <a:ea typeface="Calibri" pitchFamily="34" charset="-122"/>
                <a:cs typeface="Calibri" pitchFamily="34" charset="-120"/>
              </a:rPr>
              <a:t>All reach the same conclusion:
</a:t>
            </a:r>
            <a:r>
              <a:rPr lang="en-US" sz="950" b="1" dirty="0">
                <a:solidFill>
                  <a:srgbClr val="2C2C2C"/>
                </a:solidFill>
                <a:latin typeface="Calibri" pitchFamily="34" charset="0"/>
                <a:ea typeface="Calibri" pitchFamily="34" charset="-122"/>
                <a:cs typeface="Calibri" pitchFamily="34" charset="-120"/>
              </a:rPr>
              <a:t>research is front-loaded on access.</a:t>
            </a:r>
            <a:endParaRPr lang="en-US" sz="950" dirty="0"/>
          </a:p>
          <a:p>
            <a:pPr marL="0" indent="0" algn="ctr">
              <a:buNone/>
            </a:pPr>
            <a:endParaRPr lang="en-US" sz="950" dirty="0"/>
          </a:p>
          <a:p>
            <a:pPr marL="0" indent="0" algn="ctr">
              <a:buNone/>
            </a:pPr>
            <a:r>
              <a:rPr lang="en-US" sz="950" dirty="0">
                <a:solidFill>
                  <a:srgbClr val="2C2C2C"/>
                </a:solidFill>
                <a:latin typeface="Calibri" pitchFamily="34" charset="0"/>
                <a:ea typeface="Calibri" pitchFamily="34" charset="-122"/>
                <a:cs typeface="Calibri" pitchFamily="34" charset="-120"/>
              </a:rPr>
              <a:t>Post-entry experience is the systematic gap in the field.</a:t>
            </a:r>
            <a:endParaRPr lang="en-US" sz="950" dirty="0"/>
          </a:p>
        </p:txBody>
      </p:sp>
      <p:sp>
        <p:nvSpPr>
          <p:cNvPr id="24" name="Shape 22"/>
          <p:cNvSpPr/>
          <p:nvPr/>
        </p:nvSpPr>
        <p:spPr>
          <a:xfrm>
            <a:off x="201168" y="4663440"/>
            <a:ext cx="8741664" cy="347472"/>
          </a:xfrm>
          <a:prstGeom prst="rect">
            <a:avLst/>
          </a:prstGeom>
          <a:solidFill>
            <a:srgbClr val="C8952A"/>
          </a:solidFill>
          <a:ln w="12700">
            <a:solidFill>
              <a:srgbClr val="C8952A"/>
            </a:solidFill>
            <a:prstDash val="solid"/>
          </a:ln>
        </p:spPr>
        <p:txBody>
          <a:bodyPr/>
          <a:lstStyle/>
          <a:p>
            <a:endParaRPr lang="en-GB"/>
          </a:p>
        </p:txBody>
      </p:sp>
      <p:sp>
        <p:nvSpPr>
          <p:cNvPr id="25" name="Text 23"/>
          <p:cNvSpPr/>
          <p:nvPr/>
        </p:nvSpPr>
        <p:spPr>
          <a:xfrm>
            <a:off x="274320" y="4663440"/>
            <a:ext cx="8595360" cy="347472"/>
          </a:xfrm>
          <a:prstGeom prst="rect">
            <a:avLst/>
          </a:prstGeom>
          <a:noFill/>
          <a:ln/>
        </p:spPr>
        <p:txBody>
          <a:bodyPr wrap="square" rtlCol="0" anchor="ctr"/>
          <a:lstStyle/>
          <a:p>
            <a:pPr marL="0" indent="0" algn="ctr">
              <a:buNone/>
            </a:pPr>
            <a:r>
              <a:rPr lang="en-US" sz="1200" b="1" dirty="0">
                <a:solidFill>
                  <a:srgbClr val="5C1822"/>
                </a:solidFill>
                <a:latin typeface="Calibri" pitchFamily="34" charset="0"/>
                <a:ea typeface="Calibri" pitchFamily="34" charset="-122"/>
                <a:cs typeface="Calibri" pitchFamily="34" charset="-120"/>
              </a:rPr>
              <a:t>Getting students in and helping them succeed are two different things; WP research has largely focused on the first.</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Why Mature WP Students? Why Wales?</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b="1" dirty="0">
                <a:solidFill>
                  <a:srgbClr val="4A4A4A"/>
                </a:solidFill>
                <a:latin typeface="Calibri" pitchFamily="34" charset="0"/>
                <a:ea typeface="Calibri" pitchFamily="34" charset="-122"/>
                <a:cs typeface="Calibri" pitchFamily="34" charset="-120"/>
              </a:rPr>
              <a:t>Deliberate narrowing for a deliberate context</a:t>
            </a:r>
            <a:endParaRPr lang="en-US"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4206240" cy="292608"/>
          </a:xfrm>
          <a:prstGeom prst="rect">
            <a:avLst/>
          </a:prstGeom>
          <a:solidFill>
            <a:srgbClr val="1C2B4A"/>
          </a:solidFill>
          <a:ln w="12700">
            <a:solidFill>
              <a:srgbClr val="1C2B4A"/>
            </a:solidFill>
            <a:prstDash val="solid"/>
          </a:ln>
        </p:spPr>
        <p:txBody>
          <a:bodyPr/>
          <a:lstStyle/>
          <a:p>
            <a:endParaRPr lang="en-GB"/>
          </a:p>
        </p:txBody>
      </p:sp>
      <p:sp>
        <p:nvSpPr>
          <p:cNvPr id="7" name="Text 5"/>
          <p:cNvSpPr/>
          <p:nvPr/>
        </p:nvSpPr>
        <p:spPr>
          <a:xfrm>
            <a:off x="256032" y="914400"/>
            <a:ext cx="4096512" cy="292608"/>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MATURE WP STUDENTS</a:t>
            </a:r>
            <a:endParaRPr lang="en-US" sz="1400" dirty="0"/>
          </a:p>
        </p:txBody>
      </p:sp>
      <p:sp>
        <p:nvSpPr>
          <p:cNvPr id="8" name="Text 6"/>
          <p:cNvSpPr/>
          <p:nvPr/>
        </p:nvSpPr>
        <p:spPr>
          <a:xfrm>
            <a:off x="256032" y="1243584"/>
            <a:ext cx="4059936" cy="3337560"/>
          </a:xfrm>
          <a:prstGeom prst="rect">
            <a:avLst/>
          </a:prstGeom>
          <a:noFill/>
          <a:ln/>
        </p:spPr>
        <p:txBody>
          <a:bodyPr wrap="square" rtlCol="0" anchor="t"/>
          <a:lstStyle/>
          <a:p>
            <a:pPr marL="0" indent="0">
              <a:buNone/>
            </a:pPr>
            <a:r>
              <a:rPr lang="en-US" sz="1100" b="1" dirty="0">
                <a:solidFill>
                  <a:srgbClr val="2C2C2C"/>
                </a:solidFill>
                <a:latin typeface="Calibri" pitchFamily="34" charset="0"/>
                <a:ea typeface="Calibri" pitchFamily="34" charset="-122"/>
                <a:cs typeface="Calibri" pitchFamily="34" charset="-120"/>
              </a:rPr>
              <a:t>The non-traditional student category is too broad.</a:t>
            </a:r>
          </a:p>
          <a:p>
            <a:pPr marL="0" indent="0">
              <a:buNone/>
            </a:pPr>
            <a:r>
              <a:rPr lang="en-US" sz="1050" dirty="0">
                <a:solidFill>
                  <a:srgbClr val="2C2C2C"/>
                </a:solidFill>
                <a:latin typeface="Calibri" pitchFamily="34" charset="0"/>
                <a:ea typeface="Calibri" pitchFamily="34" charset="-122"/>
                <a:cs typeface="Calibri" pitchFamily="34" charset="-120"/>
              </a:rPr>
              <a:t>It obscures real differences between groups.
</a:t>
            </a:r>
            <a:r>
              <a:rPr lang="en-US" sz="1100" b="1" dirty="0">
                <a:solidFill>
                  <a:srgbClr val="2C2C2C"/>
                </a:solidFill>
                <a:latin typeface="Calibri" pitchFamily="34" charset="0"/>
                <a:ea typeface="Calibri" pitchFamily="34" charset="-122"/>
                <a:cs typeface="Calibri" pitchFamily="34" charset="-120"/>
              </a:rPr>
              <a:t>Mature WP students share recurring patterns:</a:t>
            </a:r>
          </a:p>
          <a:p>
            <a:pPr marL="0" indent="0">
              <a:buNone/>
            </a:pPr>
            <a:r>
              <a:rPr lang="en-US" sz="1050" dirty="0">
                <a:solidFill>
                  <a:srgbClr val="2C2C2C"/>
                </a:solidFill>
                <a:latin typeface="Calibri" pitchFamily="34" charset="0"/>
                <a:ea typeface="Calibri" pitchFamily="34" charset="-122"/>
                <a:cs typeface="Calibri" pitchFamily="34" charset="-120"/>
              </a:rPr>
              <a:t>
</a:t>
            </a:r>
            <a:r>
              <a:rPr lang="en-US" sz="1400" dirty="0">
                <a:solidFill>
                  <a:srgbClr val="7C2832"/>
                </a:solidFill>
                <a:latin typeface="Calibri" pitchFamily="34" charset="0"/>
                <a:ea typeface="Calibri" pitchFamily="34" charset="-122"/>
                <a:cs typeface="Calibri" pitchFamily="34" charset="-120"/>
              </a:rPr>
              <a:t>·  Non-linear routes into HE
·  Employment alongside study
·  Caring responsibilities
·  Prior interruptions to education</a:t>
            </a:r>
            <a:r>
              <a:rPr lang="en-US" sz="1050" dirty="0">
                <a:solidFill>
                  <a:srgbClr val="7C2832"/>
                </a:solidFill>
                <a:latin typeface="Calibri" pitchFamily="34" charset="0"/>
                <a:ea typeface="Calibri" pitchFamily="34" charset="-122"/>
                <a:cs typeface="Calibri" pitchFamily="34" charset="-120"/>
              </a:rPr>
              <a:t>
</a:t>
            </a:r>
            <a:r>
              <a:rPr lang="en-US" sz="1050" dirty="0">
                <a:solidFill>
                  <a:srgbClr val="2C2C2C"/>
                </a:solidFill>
                <a:latin typeface="Calibri" pitchFamily="34" charset="0"/>
                <a:ea typeface="Calibri" pitchFamily="34" charset="-122"/>
                <a:cs typeface="Calibri" pitchFamily="34" charset="-120"/>
              </a:rPr>
              <a:t>Engagement with HE is frequently </a:t>
            </a:r>
            <a:r>
              <a:rPr lang="en-US" sz="1050" b="1" dirty="0">
                <a:solidFill>
                  <a:srgbClr val="2C2C2C"/>
                </a:solidFill>
                <a:latin typeface="Calibri" pitchFamily="34" charset="0"/>
                <a:ea typeface="Calibri" pitchFamily="34" charset="-122"/>
                <a:cs typeface="Calibri" pitchFamily="34" charset="-120"/>
              </a:rPr>
              <a:t>negotiated rather than assumed.
</a:t>
            </a:r>
            <a:r>
              <a:rPr lang="en-US" sz="900" dirty="0">
                <a:solidFill>
                  <a:srgbClr val="666666"/>
                </a:solidFill>
                <a:latin typeface="Calibri" pitchFamily="34" charset="0"/>
                <a:ea typeface="Calibri" pitchFamily="34" charset="-122"/>
                <a:cs typeface="Calibri" pitchFamily="34" charset="-120"/>
              </a:rPr>
              <a:t>(Hayman et al., 2024; Mallman &amp; Lee, 2016; Pearce, 2017)</a:t>
            </a:r>
            <a:endParaRPr lang="en-US" sz="1050" dirty="0"/>
          </a:p>
        </p:txBody>
      </p:sp>
      <p:sp>
        <p:nvSpPr>
          <p:cNvPr id="9" name="Shape 7"/>
          <p:cNvSpPr/>
          <p:nvPr/>
        </p:nvSpPr>
        <p:spPr>
          <a:xfrm>
            <a:off x="4526280" y="914400"/>
            <a:ext cx="64008" cy="3730752"/>
          </a:xfrm>
          <a:prstGeom prst="rect">
            <a:avLst/>
          </a:prstGeom>
          <a:solidFill>
            <a:srgbClr val="EEEEEE"/>
          </a:solidFill>
          <a:ln w="12700">
            <a:solidFill>
              <a:srgbClr val="EEEEEE"/>
            </a:solidFill>
            <a:prstDash val="solid"/>
          </a:ln>
        </p:spPr>
        <p:txBody>
          <a:bodyPr/>
          <a:lstStyle/>
          <a:p>
            <a:endParaRPr lang="en-GB"/>
          </a:p>
        </p:txBody>
      </p:sp>
      <p:sp>
        <p:nvSpPr>
          <p:cNvPr id="10" name="Shape 8"/>
          <p:cNvSpPr/>
          <p:nvPr/>
        </p:nvSpPr>
        <p:spPr>
          <a:xfrm>
            <a:off x="4663440" y="914400"/>
            <a:ext cx="4279392" cy="292608"/>
          </a:xfrm>
          <a:prstGeom prst="rect">
            <a:avLst/>
          </a:prstGeom>
          <a:solidFill>
            <a:srgbClr val="7C2832"/>
          </a:solidFill>
          <a:ln w="12700">
            <a:solidFill>
              <a:srgbClr val="7C2832"/>
            </a:solidFill>
            <a:prstDash val="solid"/>
          </a:ln>
        </p:spPr>
        <p:txBody>
          <a:bodyPr/>
          <a:lstStyle/>
          <a:p>
            <a:endParaRPr lang="en-GB"/>
          </a:p>
        </p:txBody>
      </p:sp>
      <p:sp>
        <p:nvSpPr>
          <p:cNvPr id="11" name="Text 9"/>
          <p:cNvSpPr/>
          <p:nvPr/>
        </p:nvSpPr>
        <p:spPr>
          <a:xfrm>
            <a:off x="4727448" y="914400"/>
            <a:ext cx="4160520" cy="292608"/>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THE WELSH CONTEXT</a:t>
            </a:r>
            <a:endParaRPr lang="en-US" sz="1400" dirty="0"/>
          </a:p>
        </p:txBody>
      </p:sp>
      <p:sp>
        <p:nvSpPr>
          <p:cNvPr id="12" name="Text 10"/>
          <p:cNvSpPr/>
          <p:nvPr/>
        </p:nvSpPr>
        <p:spPr>
          <a:xfrm>
            <a:off x="4727448" y="1280160"/>
            <a:ext cx="4160520" cy="219456"/>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Medr (est. August 2024)</a:t>
            </a:r>
            <a:endParaRPr lang="en-US" sz="1400" dirty="0"/>
          </a:p>
        </p:txBody>
      </p:sp>
      <p:sp>
        <p:nvSpPr>
          <p:cNvPr id="13" name="Text 11"/>
          <p:cNvSpPr/>
          <p:nvPr/>
        </p:nvSpPr>
        <p:spPr>
          <a:xfrm>
            <a:off x="4727448" y="1499616"/>
            <a:ext cx="4160520" cy="512064"/>
          </a:xfrm>
          <a:prstGeom prst="rect">
            <a:avLst/>
          </a:prstGeom>
          <a:noFill/>
          <a:ln/>
        </p:spPr>
        <p:txBody>
          <a:bodyPr wrap="square" rtlCol="0" anchor="t"/>
          <a:lstStyle/>
          <a:p>
            <a:pPr marL="0" indent="0">
              <a:buNone/>
            </a:pPr>
            <a:r>
              <a:rPr lang="en-US" sz="950" b="1" dirty="0">
                <a:solidFill>
                  <a:srgbClr val="2C2C2C"/>
                </a:solidFill>
                <a:latin typeface="Calibri" pitchFamily="34" charset="0"/>
                <a:ea typeface="Calibri" pitchFamily="34" charset="-122"/>
                <a:cs typeface="Calibri" pitchFamily="34" charset="-120"/>
              </a:rPr>
              <a:t>Single regulator for the whole tertiary system</a:t>
            </a:r>
            <a:r>
              <a:rPr lang="en-US" sz="950" dirty="0">
                <a:solidFill>
                  <a:srgbClr val="2C2C2C"/>
                </a:solidFill>
                <a:latin typeface="Calibri" pitchFamily="34" charset="0"/>
                <a:ea typeface="Calibri" pitchFamily="34" charset="-122"/>
                <a:cs typeface="Calibri" pitchFamily="34" charset="-120"/>
              </a:rPr>
              <a:t>; HE, FE, apprenticeships, adult learning. No direct English equivalent.</a:t>
            </a:r>
            <a:endParaRPr lang="en-US" sz="950" dirty="0"/>
          </a:p>
        </p:txBody>
      </p:sp>
      <p:sp>
        <p:nvSpPr>
          <p:cNvPr id="14" name="Shape 12"/>
          <p:cNvSpPr/>
          <p:nvPr/>
        </p:nvSpPr>
        <p:spPr>
          <a:xfrm>
            <a:off x="4727448" y="2048256"/>
            <a:ext cx="4160520" cy="13716"/>
          </a:xfrm>
          <a:prstGeom prst="rect">
            <a:avLst/>
          </a:prstGeom>
          <a:solidFill>
            <a:srgbClr val="DDDDDD"/>
          </a:solidFill>
          <a:ln w="12700">
            <a:solidFill>
              <a:srgbClr val="DDDDDD"/>
            </a:solidFill>
            <a:prstDash val="solid"/>
          </a:ln>
        </p:spPr>
        <p:txBody>
          <a:bodyPr/>
          <a:lstStyle/>
          <a:p>
            <a:endParaRPr lang="en-GB"/>
          </a:p>
        </p:txBody>
      </p:sp>
      <p:sp>
        <p:nvSpPr>
          <p:cNvPr id="15" name="Text 13"/>
          <p:cNvSpPr/>
          <p:nvPr/>
        </p:nvSpPr>
        <p:spPr>
          <a:xfrm>
            <a:off x="4727448" y="2121408"/>
            <a:ext cx="4160520" cy="219456"/>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Whole-lifecycle framing</a:t>
            </a:r>
            <a:endParaRPr lang="en-US" sz="1400" dirty="0"/>
          </a:p>
        </p:txBody>
      </p:sp>
      <p:sp>
        <p:nvSpPr>
          <p:cNvPr id="16" name="Text 14"/>
          <p:cNvSpPr/>
          <p:nvPr/>
        </p:nvSpPr>
        <p:spPr>
          <a:xfrm>
            <a:off x="4727448" y="2340864"/>
            <a:ext cx="4160520" cy="512064"/>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Welsh WP policy </a:t>
            </a:r>
            <a:r>
              <a:rPr lang="en-US" sz="950" b="1" dirty="0">
                <a:solidFill>
                  <a:srgbClr val="2C2C2C"/>
                </a:solidFill>
                <a:latin typeface="Calibri" pitchFamily="34" charset="0"/>
                <a:ea typeface="Calibri" pitchFamily="34" charset="-122"/>
                <a:cs typeface="Calibri" pitchFamily="34" charset="-120"/>
              </a:rPr>
              <a:t>explicitly tracks students from entry through wellbeing, attainment, progression and success</a:t>
            </a:r>
            <a:r>
              <a:rPr lang="en-US" sz="950" dirty="0">
                <a:solidFill>
                  <a:srgbClr val="2C2C2C"/>
                </a:solidFill>
                <a:latin typeface="Calibri" pitchFamily="34" charset="0"/>
                <a:ea typeface="Calibri" pitchFamily="34" charset="-122"/>
                <a:cs typeface="Calibri" pitchFamily="34" charset="-120"/>
              </a:rPr>
              <a:t>; not just admission.</a:t>
            </a:r>
            <a:endParaRPr lang="en-US" sz="950" dirty="0"/>
          </a:p>
        </p:txBody>
      </p:sp>
      <p:sp>
        <p:nvSpPr>
          <p:cNvPr id="17" name="Shape 15"/>
          <p:cNvSpPr/>
          <p:nvPr/>
        </p:nvSpPr>
        <p:spPr>
          <a:xfrm>
            <a:off x="4727448" y="2889504"/>
            <a:ext cx="4160520" cy="13716"/>
          </a:xfrm>
          <a:prstGeom prst="rect">
            <a:avLst/>
          </a:prstGeom>
          <a:solidFill>
            <a:srgbClr val="DDDDDD"/>
          </a:solidFill>
          <a:ln w="12700">
            <a:solidFill>
              <a:srgbClr val="DDDDDD"/>
            </a:solidFill>
            <a:prstDash val="solid"/>
          </a:ln>
        </p:spPr>
        <p:txBody>
          <a:bodyPr/>
          <a:lstStyle/>
          <a:p>
            <a:endParaRPr lang="en-GB"/>
          </a:p>
        </p:txBody>
      </p:sp>
      <p:sp>
        <p:nvSpPr>
          <p:cNvPr id="18" name="Text 16"/>
          <p:cNvSpPr/>
          <p:nvPr/>
        </p:nvSpPr>
        <p:spPr>
          <a:xfrm>
            <a:off x="4727448" y="2962656"/>
            <a:ext cx="4160520" cy="219456"/>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All-age agenda</a:t>
            </a:r>
            <a:endParaRPr lang="en-US" sz="1400" dirty="0"/>
          </a:p>
        </p:txBody>
      </p:sp>
      <p:sp>
        <p:nvSpPr>
          <p:cNvPr id="19" name="Text 17"/>
          <p:cNvSpPr/>
          <p:nvPr/>
        </p:nvSpPr>
        <p:spPr>
          <a:xfrm>
            <a:off x="4727448" y="3182112"/>
            <a:ext cx="4160520" cy="512064"/>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Flexible learning, community and FE pathways have been central to Welsh WP since HEFCW's Reaching Wider programme; </a:t>
            </a:r>
            <a:r>
              <a:rPr lang="en-US" sz="950" b="1" dirty="0">
                <a:solidFill>
                  <a:srgbClr val="2C2C2C"/>
                </a:solidFill>
                <a:latin typeface="Calibri" pitchFamily="34" charset="0"/>
                <a:ea typeface="Calibri" pitchFamily="34" charset="-122"/>
                <a:cs typeface="Calibri" pitchFamily="34" charset="-120"/>
              </a:rPr>
              <a:t>mature learners are explicitly visible.</a:t>
            </a:r>
            <a:endParaRPr lang="en-US" sz="950" b="1" dirty="0"/>
          </a:p>
        </p:txBody>
      </p:sp>
      <p:sp>
        <p:nvSpPr>
          <p:cNvPr id="20" name="Shape 18"/>
          <p:cNvSpPr/>
          <p:nvPr/>
        </p:nvSpPr>
        <p:spPr>
          <a:xfrm>
            <a:off x="201168" y="4663440"/>
            <a:ext cx="8741664" cy="347472"/>
          </a:xfrm>
          <a:prstGeom prst="rect">
            <a:avLst/>
          </a:prstGeom>
          <a:solidFill>
            <a:srgbClr val="1C2B4A"/>
          </a:solidFill>
          <a:ln w="12700">
            <a:solidFill>
              <a:srgbClr val="1C2B4A"/>
            </a:solidFill>
            <a:prstDash val="solid"/>
          </a:ln>
        </p:spPr>
        <p:txBody>
          <a:bodyPr/>
          <a:lstStyle/>
          <a:p>
            <a:endParaRPr lang="en-GB"/>
          </a:p>
        </p:txBody>
      </p:sp>
      <p:sp>
        <p:nvSpPr>
          <p:cNvPr id="21" name="Text 19"/>
          <p:cNvSpPr/>
          <p:nvPr/>
        </p:nvSpPr>
        <p:spPr>
          <a:xfrm>
            <a:off x="274320" y="4663440"/>
            <a:ext cx="8595360" cy="347472"/>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Policy intention does not automatically become student experience</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Aim and Research Questions</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sz="1600" b="1" dirty="0">
                <a:solidFill>
                  <a:srgbClr val="4A4A4A"/>
                </a:solidFill>
                <a:latin typeface="Calibri" pitchFamily="34" charset="0"/>
                <a:ea typeface="Calibri" pitchFamily="34" charset="-122"/>
                <a:cs typeface="Calibri" pitchFamily="34" charset="-120"/>
              </a:rPr>
              <a:t>Three strands. One synthesis. One practice-relevant contribution.</a:t>
            </a:r>
            <a:endParaRPr lang="en-US" sz="1600"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896112"/>
            <a:ext cx="8741664" cy="621792"/>
          </a:xfrm>
          <a:prstGeom prst="rect">
            <a:avLst/>
          </a:prstGeom>
          <a:solidFill>
            <a:srgbClr val="1C2B4A"/>
          </a:solidFill>
          <a:ln w="12700">
            <a:solidFill>
              <a:srgbClr val="1C2B4A"/>
            </a:solidFill>
            <a:prstDash val="solid"/>
          </a:ln>
        </p:spPr>
        <p:txBody>
          <a:bodyPr/>
          <a:lstStyle/>
          <a:p>
            <a:endParaRPr lang="en-GB"/>
          </a:p>
        </p:txBody>
      </p:sp>
      <p:sp>
        <p:nvSpPr>
          <p:cNvPr id="7" name="Text 5"/>
          <p:cNvSpPr/>
          <p:nvPr/>
        </p:nvSpPr>
        <p:spPr>
          <a:xfrm>
            <a:off x="292608" y="896112"/>
            <a:ext cx="8558784" cy="621792"/>
          </a:xfrm>
          <a:prstGeom prst="rect">
            <a:avLst/>
          </a:prstGeom>
          <a:noFill/>
          <a:ln/>
        </p:spPr>
        <p:txBody>
          <a:bodyPr wrap="square" rtlCol="0" anchor="ctr"/>
          <a:lstStyle/>
          <a:p>
            <a:pPr marL="0" indent="0" algn="ctr">
              <a:buNone/>
            </a:pPr>
            <a:r>
              <a:rPr lang="en-US" sz="1050" b="1" dirty="0">
                <a:solidFill>
                  <a:srgbClr val="C8952A"/>
                </a:solidFill>
                <a:latin typeface="Calibri" pitchFamily="34" charset="0"/>
                <a:ea typeface="Calibri" pitchFamily="34" charset="-122"/>
                <a:cs typeface="Calibri" pitchFamily="34" charset="-120"/>
              </a:rPr>
              <a:t>AIM  </a:t>
            </a:r>
            <a:r>
              <a:rPr lang="en-US" sz="1200" b="1" dirty="0">
                <a:solidFill>
                  <a:srgbClr val="FFFFFF"/>
                </a:solidFill>
                <a:latin typeface="Calibri" pitchFamily="34" charset="0"/>
                <a:ea typeface="Calibri" pitchFamily="34" charset="-122"/>
                <a:cs typeface="Calibri" pitchFamily="34" charset="-120"/>
              </a:rPr>
              <a:t>To investigate how mature WP students experience higher education within one South Wales institution, and how widening participation is understood and enacted by lecturers within that same context.</a:t>
            </a:r>
            <a:endParaRPr lang="en-US" sz="1050" b="1" dirty="0"/>
          </a:p>
        </p:txBody>
      </p:sp>
      <p:sp>
        <p:nvSpPr>
          <p:cNvPr id="8" name="Shape 6"/>
          <p:cNvSpPr/>
          <p:nvPr/>
        </p:nvSpPr>
        <p:spPr>
          <a:xfrm>
            <a:off x="201168" y="1572768"/>
            <a:ext cx="8741664" cy="512064"/>
          </a:xfrm>
          <a:prstGeom prst="rect">
            <a:avLst/>
          </a:prstGeom>
          <a:solidFill>
            <a:srgbClr val="F9F5F0"/>
          </a:solidFill>
          <a:ln w="3810">
            <a:solidFill>
              <a:srgbClr val="DDDDDD"/>
            </a:solidFill>
            <a:prstDash val="solid"/>
          </a:ln>
        </p:spPr>
        <p:txBody>
          <a:bodyPr/>
          <a:lstStyle/>
          <a:p>
            <a:endParaRPr lang="en-GB"/>
          </a:p>
        </p:txBody>
      </p:sp>
      <p:sp>
        <p:nvSpPr>
          <p:cNvPr id="9" name="Shape 7"/>
          <p:cNvSpPr/>
          <p:nvPr/>
        </p:nvSpPr>
        <p:spPr>
          <a:xfrm>
            <a:off x="201168" y="1572768"/>
            <a:ext cx="502920" cy="512064"/>
          </a:xfrm>
          <a:prstGeom prst="rect">
            <a:avLst/>
          </a:prstGeom>
          <a:solidFill>
            <a:srgbClr val="7C2832"/>
          </a:solidFill>
          <a:ln w="12700">
            <a:solidFill>
              <a:srgbClr val="7C2832"/>
            </a:solidFill>
            <a:prstDash val="solid"/>
          </a:ln>
        </p:spPr>
        <p:txBody>
          <a:bodyPr/>
          <a:lstStyle/>
          <a:p>
            <a:endParaRPr lang="en-GB"/>
          </a:p>
        </p:txBody>
      </p:sp>
      <p:sp>
        <p:nvSpPr>
          <p:cNvPr id="10" name="Text 8"/>
          <p:cNvSpPr/>
          <p:nvPr/>
        </p:nvSpPr>
        <p:spPr>
          <a:xfrm>
            <a:off x="201168" y="1572768"/>
            <a:ext cx="502920" cy="512064"/>
          </a:xfrm>
          <a:prstGeom prst="rect">
            <a:avLst/>
          </a:prstGeom>
          <a:solidFill>
            <a:schemeClr val="accent6">
              <a:lumMod val="50000"/>
            </a:schemeClr>
          </a:solid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RQ1</a:t>
            </a:r>
            <a:endParaRPr lang="en-US" sz="950" dirty="0"/>
          </a:p>
        </p:txBody>
      </p:sp>
      <p:sp>
        <p:nvSpPr>
          <p:cNvPr id="11" name="Text 9"/>
          <p:cNvSpPr/>
          <p:nvPr/>
        </p:nvSpPr>
        <p:spPr>
          <a:xfrm>
            <a:off x="749808" y="1636776"/>
            <a:ext cx="4992624" cy="402336"/>
          </a:xfrm>
          <a:prstGeom prst="rect">
            <a:avLst/>
          </a:prstGeom>
          <a:noFill/>
          <a:ln/>
        </p:spPr>
        <p:txBody>
          <a:bodyPr wrap="square" rtlCol="0" anchor="ctr"/>
          <a:lstStyle/>
          <a:p>
            <a:pPr marL="0" indent="0">
              <a:buNone/>
            </a:pPr>
            <a:r>
              <a:rPr lang="en-US" sz="1050" b="1" dirty="0">
                <a:solidFill>
                  <a:srgbClr val="2C2C2C"/>
                </a:solidFill>
                <a:latin typeface="Calibri" pitchFamily="34" charset="0"/>
                <a:ea typeface="Calibri" pitchFamily="34" charset="-122"/>
                <a:cs typeface="Calibri" pitchFamily="34" charset="-120"/>
              </a:rPr>
              <a:t>How is WP framed in Welsh policy and selected institutional documents?</a:t>
            </a:r>
            <a:endParaRPr lang="en-US" sz="1050" b="1" dirty="0"/>
          </a:p>
        </p:txBody>
      </p:sp>
      <p:sp>
        <p:nvSpPr>
          <p:cNvPr id="12" name="Shape 10"/>
          <p:cNvSpPr/>
          <p:nvPr/>
        </p:nvSpPr>
        <p:spPr>
          <a:xfrm>
            <a:off x="5779008" y="1572768"/>
            <a:ext cx="18288" cy="512064"/>
          </a:xfrm>
          <a:prstGeom prst="rect">
            <a:avLst/>
          </a:prstGeom>
          <a:solidFill>
            <a:srgbClr val="CCCCCC"/>
          </a:solidFill>
          <a:ln w="12700">
            <a:solidFill>
              <a:srgbClr val="CCCCCC"/>
            </a:solidFill>
            <a:prstDash val="solid"/>
          </a:ln>
        </p:spPr>
        <p:txBody>
          <a:bodyPr/>
          <a:lstStyle/>
          <a:p>
            <a:endParaRPr lang="en-GB"/>
          </a:p>
        </p:txBody>
      </p:sp>
      <p:sp>
        <p:nvSpPr>
          <p:cNvPr id="13" name="Text 11"/>
          <p:cNvSpPr/>
          <p:nvPr/>
        </p:nvSpPr>
        <p:spPr>
          <a:xfrm>
            <a:off x="5852160" y="1636776"/>
            <a:ext cx="2999232" cy="402336"/>
          </a:xfrm>
          <a:prstGeom prst="rect">
            <a:avLst/>
          </a:prstGeom>
          <a:solidFill>
            <a:schemeClr val="bg1"/>
          </a:solidFill>
          <a:ln/>
        </p:spPr>
        <p:txBody>
          <a:bodyPr wrap="square" rtlCol="0" anchor="ctr"/>
          <a:lstStyle/>
          <a:p>
            <a:pPr marL="0" indent="0">
              <a:buNone/>
            </a:pPr>
            <a:r>
              <a:rPr lang="en-US" sz="1200" b="1" dirty="0">
                <a:latin typeface="Calibri" pitchFamily="34" charset="0"/>
                <a:ea typeface="Calibri" pitchFamily="34" charset="-122"/>
                <a:cs typeface="Calibri" pitchFamily="34" charset="-120"/>
              </a:rPr>
              <a:t>Document analysis (CDA-informed)</a:t>
            </a:r>
            <a:endParaRPr lang="en-US" sz="1200" dirty="0"/>
          </a:p>
        </p:txBody>
      </p:sp>
      <p:sp>
        <p:nvSpPr>
          <p:cNvPr id="14" name="Shape 12"/>
          <p:cNvSpPr/>
          <p:nvPr/>
        </p:nvSpPr>
        <p:spPr>
          <a:xfrm>
            <a:off x="201168" y="2103120"/>
            <a:ext cx="8741664" cy="512064"/>
          </a:xfrm>
          <a:prstGeom prst="rect">
            <a:avLst/>
          </a:prstGeom>
          <a:solidFill>
            <a:srgbClr val="FFFFFF"/>
          </a:solidFill>
          <a:ln w="3810">
            <a:solidFill>
              <a:srgbClr val="DDDDDD"/>
            </a:solidFill>
            <a:prstDash val="solid"/>
          </a:ln>
        </p:spPr>
        <p:txBody>
          <a:bodyPr/>
          <a:lstStyle/>
          <a:p>
            <a:endParaRPr lang="en-GB"/>
          </a:p>
        </p:txBody>
      </p:sp>
      <p:sp>
        <p:nvSpPr>
          <p:cNvPr id="15" name="Shape 13"/>
          <p:cNvSpPr/>
          <p:nvPr/>
        </p:nvSpPr>
        <p:spPr>
          <a:xfrm>
            <a:off x="201168" y="2103120"/>
            <a:ext cx="502920" cy="512064"/>
          </a:xfrm>
          <a:prstGeom prst="rect">
            <a:avLst/>
          </a:prstGeom>
          <a:solidFill>
            <a:srgbClr val="7C2832"/>
          </a:solidFill>
          <a:ln w="12700">
            <a:solidFill>
              <a:srgbClr val="7C2832"/>
            </a:solidFill>
            <a:prstDash val="solid"/>
          </a:ln>
        </p:spPr>
        <p:txBody>
          <a:bodyPr/>
          <a:lstStyle/>
          <a:p>
            <a:endParaRPr lang="en-GB"/>
          </a:p>
        </p:txBody>
      </p:sp>
      <p:sp>
        <p:nvSpPr>
          <p:cNvPr id="16" name="Text 14"/>
          <p:cNvSpPr/>
          <p:nvPr/>
        </p:nvSpPr>
        <p:spPr>
          <a:xfrm>
            <a:off x="201168" y="2103120"/>
            <a:ext cx="502920" cy="512064"/>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RQ2</a:t>
            </a:r>
            <a:endParaRPr lang="en-US" sz="950" dirty="0"/>
          </a:p>
        </p:txBody>
      </p:sp>
      <p:sp>
        <p:nvSpPr>
          <p:cNvPr id="17" name="Text 15"/>
          <p:cNvSpPr/>
          <p:nvPr/>
        </p:nvSpPr>
        <p:spPr>
          <a:xfrm>
            <a:off x="749808" y="2167128"/>
            <a:ext cx="4992624" cy="402336"/>
          </a:xfrm>
          <a:prstGeom prst="rect">
            <a:avLst/>
          </a:prstGeom>
          <a:solidFill>
            <a:schemeClr val="accent2">
              <a:lumMod val="20000"/>
              <a:lumOff val="80000"/>
            </a:schemeClr>
          </a:solidFill>
          <a:ln/>
        </p:spPr>
        <p:txBody>
          <a:bodyPr wrap="square" rtlCol="0" anchor="ctr"/>
          <a:lstStyle/>
          <a:p>
            <a:pPr marL="0" indent="0">
              <a:buNone/>
            </a:pPr>
            <a:r>
              <a:rPr lang="en-US" sz="1050" b="1" dirty="0">
                <a:solidFill>
                  <a:srgbClr val="2C2C2C"/>
                </a:solidFill>
                <a:latin typeface="Calibri" pitchFamily="34" charset="0"/>
                <a:ea typeface="Calibri" pitchFamily="34" charset="-122"/>
                <a:cs typeface="Calibri" pitchFamily="34" charset="-120"/>
              </a:rPr>
              <a:t>How do mature WP students make sense of their experience in one South Wales institution?</a:t>
            </a:r>
            <a:endParaRPr lang="en-US" sz="1050" b="1" dirty="0"/>
          </a:p>
        </p:txBody>
      </p:sp>
      <p:sp>
        <p:nvSpPr>
          <p:cNvPr id="18" name="Shape 16"/>
          <p:cNvSpPr/>
          <p:nvPr/>
        </p:nvSpPr>
        <p:spPr>
          <a:xfrm>
            <a:off x="5779008" y="2103120"/>
            <a:ext cx="18288" cy="512064"/>
          </a:xfrm>
          <a:prstGeom prst="rect">
            <a:avLst/>
          </a:prstGeom>
          <a:solidFill>
            <a:srgbClr val="CCCCCC"/>
          </a:solidFill>
          <a:ln w="12700">
            <a:solidFill>
              <a:srgbClr val="CCCCCC"/>
            </a:solidFill>
            <a:prstDash val="solid"/>
          </a:ln>
        </p:spPr>
        <p:txBody>
          <a:bodyPr/>
          <a:lstStyle/>
          <a:p>
            <a:endParaRPr lang="en-GB"/>
          </a:p>
        </p:txBody>
      </p:sp>
      <p:sp>
        <p:nvSpPr>
          <p:cNvPr id="19" name="Text 17"/>
          <p:cNvSpPr/>
          <p:nvPr/>
        </p:nvSpPr>
        <p:spPr>
          <a:xfrm>
            <a:off x="5852160" y="2167128"/>
            <a:ext cx="2999232" cy="402336"/>
          </a:xfrm>
          <a:prstGeom prst="rect">
            <a:avLst/>
          </a:prstGeom>
          <a:solidFill>
            <a:schemeClr val="accent2">
              <a:lumMod val="20000"/>
              <a:lumOff val="80000"/>
            </a:schemeClr>
          </a:solidFill>
          <a:ln/>
        </p:spPr>
        <p:txBody>
          <a:bodyPr wrap="square" rtlCol="0" anchor="ctr"/>
          <a:lstStyle/>
          <a:p>
            <a:pPr marL="0" indent="0">
              <a:buNone/>
            </a:pPr>
            <a:r>
              <a:rPr lang="en-US" sz="1200" b="1" dirty="0">
                <a:latin typeface="Calibri" pitchFamily="34" charset="0"/>
                <a:ea typeface="Calibri" pitchFamily="34" charset="-122"/>
                <a:cs typeface="Calibri" pitchFamily="34" charset="-120"/>
              </a:rPr>
              <a:t>Student interviews (IPA)</a:t>
            </a:r>
            <a:endParaRPr lang="en-US" sz="1200" dirty="0"/>
          </a:p>
        </p:txBody>
      </p:sp>
      <p:sp>
        <p:nvSpPr>
          <p:cNvPr id="20" name="Shape 18"/>
          <p:cNvSpPr/>
          <p:nvPr/>
        </p:nvSpPr>
        <p:spPr>
          <a:xfrm>
            <a:off x="201168" y="2633472"/>
            <a:ext cx="8741664" cy="512064"/>
          </a:xfrm>
          <a:prstGeom prst="rect">
            <a:avLst/>
          </a:prstGeom>
          <a:solidFill>
            <a:srgbClr val="F9F5F0"/>
          </a:solidFill>
          <a:ln w="3810">
            <a:solidFill>
              <a:srgbClr val="DDDDDD"/>
            </a:solidFill>
            <a:prstDash val="solid"/>
          </a:ln>
        </p:spPr>
        <p:txBody>
          <a:bodyPr/>
          <a:lstStyle/>
          <a:p>
            <a:endParaRPr lang="en-GB"/>
          </a:p>
        </p:txBody>
      </p:sp>
      <p:sp>
        <p:nvSpPr>
          <p:cNvPr id="21" name="Shape 19"/>
          <p:cNvSpPr/>
          <p:nvPr/>
        </p:nvSpPr>
        <p:spPr>
          <a:xfrm>
            <a:off x="201168" y="2633472"/>
            <a:ext cx="502920" cy="512064"/>
          </a:xfrm>
          <a:prstGeom prst="rect">
            <a:avLst/>
          </a:prstGeom>
          <a:solidFill>
            <a:srgbClr val="7C2832"/>
          </a:solidFill>
          <a:ln w="12700">
            <a:solidFill>
              <a:srgbClr val="7C2832"/>
            </a:solidFill>
            <a:prstDash val="solid"/>
          </a:ln>
        </p:spPr>
        <p:txBody>
          <a:bodyPr/>
          <a:lstStyle/>
          <a:p>
            <a:endParaRPr lang="en-GB"/>
          </a:p>
        </p:txBody>
      </p:sp>
      <p:sp>
        <p:nvSpPr>
          <p:cNvPr id="22" name="Text 20"/>
          <p:cNvSpPr/>
          <p:nvPr/>
        </p:nvSpPr>
        <p:spPr>
          <a:xfrm>
            <a:off x="201168" y="2633472"/>
            <a:ext cx="502920" cy="512064"/>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RQ3</a:t>
            </a:r>
            <a:endParaRPr lang="en-US" sz="950" dirty="0"/>
          </a:p>
        </p:txBody>
      </p:sp>
      <p:sp>
        <p:nvSpPr>
          <p:cNvPr id="23" name="Text 21"/>
          <p:cNvSpPr/>
          <p:nvPr/>
        </p:nvSpPr>
        <p:spPr>
          <a:xfrm>
            <a:off x="749808" y="2697480"/>
            <a:ext cx="4992624" cy="402336"/>
          </a:xfrm>
          <a:prstGeom prst="rect">
            <a:avLst/>
          </a:prstGeom>
          <a:solidFill>
            <a:schemeClr val="accent2">
              <a:lumMod val="20000"/>
              <a:lumOff val="80000"/>
            </a:schemeClr>
          </a:solidFill>
          <a:ln/>
        </p:spPr>
        <p:txBody>
          <a:bodyPr wrap="square" rtlCol="0" anchor="ctr"/>
          <a:lstStyle/>
          <a:p>
            <a:pPr marL="0" indent="0">
              <a:buNone/>
            </a:pPr>
            <a:r>
              <a:rPr lang="en-US" sz="1050" b="1" dirty="0">
                <a:solidFill>
                  <a:srgbClr val="2C2C2C"/>
                </a:solidFill>
                <a:latin typeface="Calibri" pitchFamily="34" charset="0"/>
                <a:ea typeface="Calibri" pitchFamily="34" charset="-122"/>
                <a:cs typeface="Calibri" pitchFamily="34" charset="-120"/>
              </a:rPr>
              <a:t>What conditions support or undermine belonging, legitimacy, and entitlement to seek academic support?</a:t>
            </a:r>
            <a:endParaRPr lang="en-US" sz="1050" b="1" dirty="0"/>
          </a:p>
        </p:txBody>
      </p:sp>
      <p:sp>
        <p:nvSpPr>
          <p:cNvPr id="24" name="Shape 22"/>
          <p:cNvSpPr/>
          <p:nvPr/>
        </p:nvSpPr>
        <p:spPr>
          <a:xfrm>
            <a:off x="5779008" y="2633472"/>
            <a:ext cx="18288" cy="512064"/>
          </a:xfrm>
          <a:prstGeom prst="rect">
            <a:avLst/>
          </a:prstGeom>
          <a:solidFill>
            <a:srgbClr val="CCCCCC"/>
          </a:solidFill>
          <a:ln w="12700">
            <a:solidFill>
              <a:srgbClr val="CCCCCC"/>
            </a:solidFill>
            <a:prstDash val="solid"/>
          </a:ln>
        </p:spPr>
        <p:txBody>
          <a:bodyPr/>
          <a:lstStyle/>
          <a:p>
            <a:endParaRPr lang="en-GB"/>
          </a:p>
        </p:txBody>
      </p:sp>
      <p:sp>
        <p:nvSpPr>
          <p:cNvPr id="25" name="Text 23"/>
          <p:cNvSpPr/>
          <p:nvPr/>
        </p:nvSpPr>
        <p:spPr>
          <a:xfrm>
            <a:off x="5852160" y="2697480"/>
            <a:ext cx="2999232" cy="402336"/>
          </a:xfrm>
          <a:prstGeom prst="rect">
            <a:avLst/>
          </a:prstGeom>
          <a:solidFill>
            <a:schemeClr val="accent2">
              <a:lumMod val="20000"/>
              <a:lumOff val="80000"/>
            </a:schemeClr>
          </a:solidFill>
          <a:ln/>
        </p:spPr>
        <p:txBody>
          <a:bodyPr wrap="square" rtlCol="0" anchor="ctr"/>
          <a:lstStyle/>
          <a:p>
            <a:pPr marL="0" indent="0">
              <a:buNone/>
            </a:pPr>
            <a:r>
              <a:rPr lang="en-US" sz="1200" b="1" dirty="0">
                <a:latin typeface="Calibri" pitchFamily="34" charset="0"/>
                <a:ea typeface="Calibri" pitchFamily="34" charset="-122"/>
                <a:cs typeface="Calibri" pitchFamily="34" charset="-120"/>
              </a:rPr>
              <a:t>Student interviews (IPA)</a:t>
            </a:r>
            <a:endParaRPr lang="en-US" sz="1200" dirty="0"/>
          </a:p>
        </p:txBody>
      </p:sp>
      <p:sp>
        <p:nvSpPr>
          <p:cNvPr id="26" name="Shape 24"/>
          <p:cNvSpPr/>
          <p:nvPr/>
        </p:nvSpPr>
        <p:spPr>
          <a:xfrm>
            <a:off x="201168" y="3163824"/>
            <a:ext cx="8741664" cy="512064"/>
          </a:xfrm>
          <a:prstGeom prst="rect">
            <a:avLst/>
          </a:prstGeom>
          <a:solidFill>
            <a:srgbClr val="FFFFFF"/>
          </a:solidFill>
          <a:ln w="3810">
            <a:solidFill>
              <a:srgbClr val="DDDDDD"/>
            </a:solidFill>
            <a:prstDash val="solid"/>
          </a:ln>
        </p:spPr>
        <p:txBody>
          <a:bodyPr/>
          <a:lstStyle/>
          <a:p>
            <a:endParaRPr lang="en-GB"/>
          </a:p>
        </p:txBody>
      </p:sp>
      <p:sp>
        <p:nvSpPr>
          <p:cNvPr id="27" name="Shape 25"/>
          <p:cNvSpPr/>
          <p:nvPr/>
        </p:nvSpPr>
        <p:spPr>
          <a:xfrm>
            <a:off x="201168" y="3163824"/>
            <a:ext cx="502920" cy="512064"/>
          </a:xfrm>
          <a:prstGeom prst="rect">
            <a:avLst/>
          </a:prstGeom>
          <a:solidFill>
            <a:srgbClr val="7C2832"/>
          </a:solidFill>
          <a:ln w="12700">
            <a:solidFill>
              <a:srgbClr val="7C2832"/>
            </a:solidFill>
            <a:prstDash val="solid"/>
          </a:ln>
        </p:spPr>
        <p:txBody>
          <a:bodyPr/>
          <a:lstStyle/>
          <a:p>
            <a:endParaRPr lang="en-GB"/>
          </a:p>
        </p:txBody>
      </p:sp>
      <p:sp>
        <p:nvSpPr>
          <p:cNvPr id="28" name="Text 26"/>
          <p:cNvSpPr/>
          <p:nvPr/>
        </p:nvSpPr>
        <p:spPr>
          <a:xfrm>
            <a:off x="201168" y="3163824"/>
            <a:ext cx="502920" cy="512064"/>
          </a:xfrm>
          <a:prstGeom prst="rect">
            <a:avLst/>
          </a:prstGeom>
          <a:solidFill>
            <a:srgbClr val="7030A0"/>
          </a:solid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RQ4</a:t>
            </a:r>
            <a:endParaRPr lang="en-US" sz="950" dirty="0"/>
          </a:p>
        </p:txBody>
      </p:sp>
      <p:sp>
        <p:nvSpPr>
          <p:cNvPr id="29" name="Text 27"/>
          <p:cNvSpPr/>
          <p:nvPr/>
        </p:nvSpPr>
        <p:spPr>
          <a:xfrm>
            <a:off x="749808" y="3227832"/>
            <a:ext cx="4992624" cy="402336"/>
          </a:xfrm>
          <a:prstGeom prst="rect">
            <a:avLst/>
          </a:prstGeom>
          <a:solidFill>
            <a:srgbClr val="E8D1FF"/>
          </a:solidFill>
          <a:ln/>
        </p:spPr>
        <p:txBody>
          <a:bodyPr wrap="square" rtlCol="0" anchor="ctr"/>
          <a:lstStyle/>
          <a:p>
            <a:pPr marL="0" indent="0">
              <a:buNone/>
            </a:pPr>
            <a:r>
              <a:rPr lang="en-US" sz="1050" b="1" dirty="0">
                <a:solidFill>
                  <a:srgbClr val="2C2C2C"/>
                </a:solidFill>
                <a:latin typeface="Calibri" pitchFamily="34" charset="0"/>
                <a:ea typeface="Calibri" pitchFamily="34" charset="-122"/>
                <a:cs typeface="Calibri" pitchFamily="34" charset="-120"/>
              </a:rPr>
              <a:t>How do lecturers understand widening participation in practice?</a:t>
            </a:r>
            <a:endParaRPr lang="en-US" sz="1050" b="1" dirty="0"/>
          </a:p>
        </p:txBody>
      </p:sp>
      <p:sp>
        <p:nvSpPr>
          <p:cNvPr id="30" name="Shape 28"/>
          <p:cNvSpPr/>
          <p:nvPr/>
        </p:nvSpPr>
        <p:spPr>
          <a:xfrm>
            <a:off x="5779008" y="3163824"/>
            <a:ext cx="18288" cy="512064"/>
          </a:xfrm>
          <a:prstGeom prst="rect">
            <a:avLst/>
          </a:prstGeom>
          <a:solidFill>
            <a:srgbClr val="CCCCCC"/>
          </a:solidFill>
          <a:ln w="12700">
            <a:solidFill>
              <a:srgbClr val="CCCCCC"/>
            </a:solidFill>
            <a:prstDash val="solid"/>
          </a:ln>
        </p:spPr>
        <p:txBody>
          <a:bodyPr/>
          <a:lstStyle/>
          <a:p>
            <a:endParaRPr lang="en-GB"/>
          </a:p>
        </p:txBody>
      </p:sp>
      <p:sp>
        <p:nvSpPr>
          <p:cNvPr id="31" name="Text 29"/>
          <p:cNvSpPr/>
          <p:nvPr/>
        </p:nvSpPr>
        <p:spPr>
          <a:xfrm>
            <a:off x="5852160" y="3227832"/>
            <a:ext cx="2999232" cy="402336"/>
          </a:xfrm>
          <a:prstGeom prst="rect">
            <a:avLst/>
          </a:prstGeom>
          <a:solidFill>
            <a:srgbClr val="E8D1FF"/>
          </a:solidFill>
          <a:ln/>
        </p:spPr>
        <p:txBody>
          <a:bodyPr wrap="square" rtlCol="0" anchor="ctr"/>
          <a:lstStyle/>
          <a:p>
            <a:pPr marL="0" indent="0">
              <a:buNone/>
            </a:pPr>
            <a:r>
              <a:rPr lang="en-US" sz="1200" b="1" dirty="0">
                <a:latin typeface="Calibri" pitchFamily="34" charset="0"/>
                <a:ea typeface="Calibri" pitchFamily="34" charset="-122"/>
                <a:cs typeface="Calibri" pitchFamily="34" charset="-120"/>
              </a:rPr>
              <a:t>Lecturer interviews (TA)</a:t>
            </a:r>
            <a:endParaRPr lang="en-US" sz="1200" dirty="0"/>
          </a:p>
        </p:txBody>
      </p:sp>
      <p:sp>
        <p:nvSpPr>
          <p:cNvPr id="32" name="Shape 30"/>
          <p:cNvSpPr/>
          <p:nvPr/>
        </p:nvSpPr>
        <p:spPr>
          <a:xfrm>
            <a:off x="201168" y="3694176"/>
            <a:ext cx="8741664" cy="512064"/>
          </a:xfrm>
          <a:prstGeom prst="rect">
            <a:avLst/>
          </a:prstGeom>
          <a:solidFill>
            <a:schemeClr val="bg1">
              <a:lumMod val="95000"/>
            </a:schemeClr>
          </a:solidFill>
          <a:ln w="3810">
            <a:solidFill>
              <a:srgbClr val="DDDDDD"/>
            </a:solidFill>
            <a:prstDash val="solid"/>
          </a:ln>
        </p:spPr>
        <p:txBody>
          <a:bodyPr/>
          <a:lstStyle/>
          <a:p>
            <a:endParaRPr lang="en-GB"/>
          </a:p>
        </p:txBody>
      </p:sp>
      <p:sp>
        <p:nvSpPr>
          <p:cNvPr id="33" name="Shape 31"/>
          <p:cNvSpPr/>
          <p:nvPr/>
        </p:nvSpPr>
        <p:spPr>
          <a:xfrm>
            <a:off x="201168" y="3694176"/>
            <a:ext cx="502920" cy="512064"/>
          </a:xfrm>
          <a:prstGeom prst="rect">
            <a:avLst/>
          </a:prstGeom>
          <a:solidFill>
            <a:srgbClr val="1C2B4A"/>
          </a:solidFill>
          <a:ln w="12700">
            <a:solidFill>
              <a:srgbClr val="1C2B4A"/>
            </a:solidFill>
            <a:prstDash val="solid"/>
          </a:ln>
        </p:spPr>
        <p:txBody>
          <a:bodyPr/>
          <a:lstStyle/>
          <a:p>
            <a:endParaRPr lang="en-GB"/>
          </a:p>
        </p:txBody>
      </p:sp>
      <p:sp>
        <p:nvSpPr>
          <p:cNvPr id="34" name="Text 32"/>
          <p:cNvSpPr/>
          <p:nvPr/>
        </p:nvSpPr>
        <p:spPr>
          <a:xfrm>
            <a:off x="201168" y="3694176"/>
            <a:ext cx="502920" cy="512064"/>
          </a:xfrm>
          <a:prstGeom prst="rect">
            <a:avLst/>
          </a:prstGeom>
          <a:no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RQ5</a:t>
            </a:r>
            <a:endParaRPr lang="en-US" sz="950" dirty="0"/>
          </a:p>
        </p:txBody>
      </p:sp>
      <p:sp>
        <p:nvSpPr>
          <p:cNvPr id="35" name="Text 33"/>
          <p:cNvSpPr/>
          <p:nvPr/>
        </p:nvSpPr>
        <p:spPr>
          <a:xfrm>
            <a:off x="749808" y="3758184"/>
            <a:ext cx="4992624" cy="402336"/>
          </a:xfrm>
          <a:prstGeom prst="rect">
            <a:avLst/>
          </a:prstGeom>
          <a:solidFill>
            <a:schemeClr val="accent1">
              <a:lumMod val="20000"/>
              <a:lumOff val="80000"/>
            </a:schemeClr>
          </a:solidFill>
          <a:ln/>
        </p:spPr>
        <p:txBody>
          <a:bodyPr wrap="square" rtlCol="0" anchor="ctr"/>
          <a:lstStyle/>
          <a:p>
            <a:pPr marL="0" indent="0">
              <a:buNone/>
            </a:pPr>
            <a:r>
              <a:rPr lang="en-US" sz="1050" b="1" dirty="0">
                <a:solidFill>
                  <a:srgbClr val="2C2C2C"/>
                </a:solidFill>
                <a:latin typeface="Calibri" pitchFamily="34" charset="0"/>
                <a:ea typeface="Calibri" pitchFamily="34" charset="-122"/>
                <a:cs typeface="Calibri" pitchFamily="34" charset="-120"/>
              </a:rPr>
              <a:t>Where do student experiences align with, extend, or challenge policy assumptions?</a:t>
            </a:r>
            <a:endParaRPr lang="en-US" sz="1050" b="1" dirty="0"/>
          </a:p>
        </p:txBody>
      </p:sp>
      <p:sp>
        <p:nvSpPr>
          <p:cNvPr id="36" name="Shape 34"/>
          <p:cNvSpPr/>
          <p:nvPr/>
        </p:nvSpPr>
        <p:spPr>
          <a:xfrm>
            <a:off x="5779008" y="3694176"/>
            <a:ext cx="18288" cy="512064"/>
          </a:xfrm>
          <a:prstGeom prst="rect">
            <a:avLst/>
          </a:prstGeom>
          <a:solidFill>
            <a:srgbClr val="CCCCCC"/>
          </a:solidFill>
          <a:ln w="12700">
            <a:solidFill>
              <a:srgbClr val="CCCCCC"/>
            </a:solidFill>
            <a:prstDash val="solid"/>
          </a:ln>
        </p:spPr>
        <p:txBody>
          <a:bodyPr/>
          <a:lstStyle/>
          <a:p>
            <a:endParaRPr lang="en-GB"/>
          </a:p>
        </p:txBody>
      </p:sp>
      <p:sp>
        <p:nvSpPr>
          <p:cNvPr id="37" name="Text 35"/>
          <p:cNvSpPr/>
          <p:nvPr/>
        </p:nvSpPr>
        <p:spPr>
          <a:xfrm>
            <a:off x="5852160" y="3758184"/>
            <a:ext cx="2999232" cy="402336"/>
          </a:xfrm>
          <a:prstGeom prst="rect">
            <a:avLst/>
          </a:prstGeom>
          <a:solidFill>
            <a:schemeClr val="accent1">
              <a:lumMod val="20000"/>
              <a:lumOff val="80000"/>
            </a:schemeClr>
          </a:solid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Cross-strand synthesis</a:t>
            </a:r>
            <a:endParaRPr lang="en-US" sz="1200" dirty="0"/>
          </a:p>
        </p:txBody>
      </p:sp>
      <p:sp>
        <p:nvSpPr>
          <p:cNvPr id="38" name="Text 36"/>
          <p:cNvSpPr/>
          <p:nvPr/>
        </p:nvSpPr>
        <p:spPr>
          <a:xfrm>
            <a:off x="109728" y="4526280"/>
            <a:ext cx="8741664" cy="182880"/>
          </a:xfrm>
          <a:prstGeom prst="rect">
            <a:avLst/>
          </a:prstGeom>
          <a:noFill/>
          <a:ln/>
        </p:spPr>
        <p:txBody>
          <a:bodyPr wrap="square" rtlCol="0" anchor="ctr"/>
          <a:lstStyle/>
          <a:p>
            <a:pPr marL="0" indent="0">
              <a:buNone/>
            </a:pPr>
            <a:r>
              <a:rPr lang="en-US" sz="1100" b="1" dirty="0">
                <a:solidFill>
                  <a:srgbClr val="666666"/>
                </a:solidFill>
                <a:latin typeface="Calibri" pitchFamily="34" charset="0"/>
                <a:ea typeface="Calibri" pitchFamily="34" charset="-122"/>
                <a:cs typeface="Calibri" pitchFamily="34" charset="-120"/>
              </a:rPr>
              <a:t>RQs 2 and 3 are analytically paired sub-dimensions within a single IPA student strand not separate studies</a:t>
            </a:r>
            <a:r>
              <a:rPr lang="en-US" sz="800" i="1" dirty="0">
                <a:solidFill>
                  <a:srgbClr val="666666"/>
                </a:solidFill>
                <a:latin typeface="Calibri" pitchFamily="34" charset="0"/>
                <a:ea typeface="Calibri" pitchFamily="34" charset="-122"/>
                <a:cs typeface="Calibri" pitchFamily="34" charset="-120"/>
              </a:rPr>
              <a:t>.</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Literature: What We Know and What's Missing</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sz="2000" b="1" dirty="0">
                <a:solidFill>
                  <a:srgbClr val="4A4A4A"/>
                </a:solidFill>
                <a:latin typeface="Calibri" pitchFamily="34" charset="0"/>
                <a:ea typeface="Calibri" pitchFamily="34" charset="-122"/>
                <a:cs typeface="Calibri" pitchFamily="34" charset="-120"/>
              </a:rPr>
              <a:t>Four propositions. One specific gap</a:t>
            </a:r>
            <a:endParaRPr lang="en-US" sz="2000"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896112"/>
            <a:ext cx="4206240" cy="1719072"/>
          </a:xfrm>
          <a:prstGeom prst="rect">
            <a:avLst/>
          </a:prstGeom>
          <a:solidFill>
            <a:srgbClr val="F9F5F0"/>
          </a:solidFill>
          <a:ln w="6350">
            <a:solidFill>
              <a:srgbClr val="CCCCCC"/>
            </a:solidFill>
            <a:prstDash val="solid"/>
          </a:ln>
        </p:spPr>
        <p:txBody>
          <a:bodyPr/>
          <a:lstStyle/>
          <a:p>
            <a:endParaRPr lang="en-GB"/>
          </a:p>
        </p:txBody>
      </p:sp>
      <p:sp>
        <p:nvSpPr>
          <p:cNvPr id="7" name="Shape 5"/>
          <p:cNvSpPr/>
          <p:nvPr/>
        </p:nvSpPr>
        <p:spPr>
          <a:xfrm>
            <a:off x="201168" y="914400"/>
            <a:ext cx="4206240" cy="45720"/>
          </a:xfrm>
          <a:prstGeom prst="rect">
            <a:avLst/>
          </a:prstGeom>
          <a:solidFill>
            <a:srgbClr val="7C2832"/>
          </a:solidFill>
          <a:ln w="12700">
            <a:solidFill>
              <a:srgbClr val="7C2832"/>
            </a:solidFill>
            <a:prstDash val="solid"/>
          </a:ln>
        </p:spPr>
        <p:txBody>
          <a:bodyPr/>
          <a:lstStyle/>
          <a:p>
            <a:endParaRPr lang="en-GB"/>
          </a:p>
        </p:txBody>
      </p:sp>
      <p:sp>
        <p:nvSpPr>
          <p:cNvPr id="9" name="Text 7"/>
          <p:cNvSpPr/>
          <p:nvPr/>
        </p:nvSpPr>
        <p:spPr>
          <a:xfrm>
            <a:off x="292608" y="1005840"/>
            <a:ext cx="274320" cy="237744"/>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01</a:t>
            </a:r>
            <a:endParaRPr lang="en-US" sz="900" dirty="0"/>
          </a:p>
        </p:txBody>
      </p:sp>
      <p:sp>
        <p:nvSpPr>
          <p:cNvPr id="10" name="Text 8"/>
          <p:cNvSpPr/>
          <p:nvPr/>
        </p:nvSpPr>
        <p:spPr>
          <a:xfrm>
            <a:off x="790956" y="998365"/>
            <a:ext cx="3675888"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Access ≠ Participation</a:t>
            </a:r>
            <a:endParaRPr lang="en-US" sz="1400" dirty="0"/>
          </a:p>
        </p:txBody>
      </p:sp>
      <p:sp>
        <p:nvSpPr>
          <p:cNvPr id="11" name="Text 9"/>
          <p:cNvSpPr/>
          <p:nvPr/>
        </p:nvSpPr>
        <p:spPr>
          <a:xfrm>
            <a:off x="310896" y="1298448"/>
            <a:ext cx="3986784" cy="932688"/>
          </a:xfrm>
          <a:prstGeom prst="rect">
            <a:avLst/>
          </a:prstGeom>
          <a:noFill/>
          <a:ln/>
        </p:spPr>
        <p:txBody>
          <a:bodyPr wrap="square" rtlCol="0" anchor="t"/>
          <a:lstStyle/>
          <a:p>
            <a:pPr marL="0" indent="0">
              <a:buNone/>
            </a:pPr>
            <a:r>
              <a:rPr lang="en-US" sz="1050" dirty="0">
                <a:solidFill>
                  <a:srgbClr val="2C2C2C"/>
                </a:solidFill>
                <a:latin typeface="Calibri" pitchFamily="34" charset="0"/>
                <a:ea typeface="Calibri" pitchFamily="34" charset="-122"/>
                <a:cs typeface="Calibri" pitchFamily="34" charset="-120"/>
              </a:rPr>
              <a:t>Entry widens the social profile of HE but doesn't ensure continuation, recognition, or success.</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Research has concentrated on the first, entry, not the second.</a:t>
            </a:r>
            <a:endParaRPr lang="en-US" sz="1050" dirty="0"/>
          </a:p>
        </p:txBody>
      </p:sp>
      <p:sp>
        <p:nvSpPr>
          <p:cNvPr id="12" name="Text 10"/>
          <p:cNvSpPr/>
          <p:nvPr/>
        </p:nvSpPr>
        <p:spPr>
          <a:xfrm>
            <a:off x="310896" y="2414016"/>
            <a:ext cx="3986784" cy="201168"/>
          </a:xfrm>
          <a:prstGeom prst="rect">
            <a:avLst/>
          </a:prstGeom>
          <a:noFill/>
          <a:ln/>
        </p:spPr>
        <p:txBody>
          <a:bodyPr wrap="square" rtlCol="0" anchor="ctr"/>
          <a:lstStyle/>
          <a:p>
            <a:pPr marL="0" indent="0">
              <a:buNone/>
            </a:pPr>
            <a:r>
              <a:rPr lang="en-US" sz="900" dirty="0">
                <a:solidFill>
                  <a:srgbClr val="666666"/>
                </a:solidFill>
                <a:latin typeface="Calibri" pitchFamily="34" charset="0"/>
                <a:ea typeface="Calibri" pitchFamily="34" charset="-122"/>
                <a:cs typeface="Calibri" pitchFamily="34" charset="-120"/>
              </a:rPr>
              <a:t>(Negrea &amp; Gartland, 2025; Tham et al., 2023)</a:t>
            </a:r>
            <a:endParaRPr lang="en-US" sz="900" dirty="0"/>
          </a:p>
        </p:txBody>
      </p:sp>
      <p:sp>
        <p:nvSpPr>
          <p:cNvPr id="13" name="Shape 11"/>
          <p:cNvSpPr/>
          <p:nvPr/>
        </p:nvSpPr>
        <p:spPr>
          <a:xfrm>
            <a:off x="4553712" y="914400"/>
            <a:ext cx="4206240" cy="1719072"/>
          </a:xfrm>
          <a:prstGeom prst="rect">
            <a:avLst/>
          </a:prstGeom>
          <a:solidFill>
            <a:srgbClr val="F9F5F0"/>
          </a:solidFill>
          <a:ln w="6350">
            <a:solidFill>
              <a:srgbClr val="CCCCCC"/>
            </a:solidFill>
            <a:prstDash val="solid"/>
          </a:ln>
        </p:spPr>
        <p:txBody>
          <a:bodyPr/>
          <a:lstStyle/>
          <a:p>
            <a:endParaRPr lang="en-GB"/>
          </a:p>
        </p:txBody>
      </p:sp>
      <p:sp>
        <p:nvSpPr>
          <p:cNvPr id="14" name="Shape 12"/>
          <p:cNvSpPr/>
          <p:nvPr/>
        </p:nvSpPr>
        <p:spPr>
          <a:xfrm>
            <a:off x="4553712" y="914400"/>
            <a:ext cx="4206240" cy="45720"/>
          </a:xfrm>
          <a:prstGeom prst="rect">
            <a:avLst/>
          </a:prstGeom>
          <a:solidFill>
            <a:srgbClr val="7C2832"/>
          </a:solidFill>
          <a:ln w="12700">
            <a:solidFill>
              <a:srgbClr val="7C2832"/>
            </a:solidFill>
            <a:prstDash val="solid"/>
          </a:ln>
        </p:spPr>
        <p:txBody>
          <a:bodyPr/>
          <a:lstStyle/>
          <a:p>
            <a:endParaRPr lang="en-GB"/>
          </a:p>
        </p:txBody>
      </p:sp>
      <p:sp>
        <p:nvSpPr>
          <p:cNvPr id="16" name="Text 14"/>
          <p:cNvSpPr/>
          <p:nvPr/>
        </p:nvSpPr>
        <p:spPr>
          <a:xfrm>
            <a:off x="4645152" y="1005840"/>
            <a:ext cx="274320" cy="237744"/>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02</a:t>
            </a:r>
            <a:endParaRPr lang="en-US" sz="900" dirty="0"/>
          </a:p>
        </p:txBody>
      </p:sp>
      <p:sp>
        <p:nvSpPr>
          <p:cNvPr id="17" name="Text 15"/>
          <p:cNvSpPr/>
          <p:nvPr/>
        </p:nvSpPr>
        <p:spPr>
          <a:xfrm>
            <a:off x="5170932" y="990082"/>
            <a:ext cx="3675888"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Mature Students Make the Gap Visible</a:t>
            </a:r>
            <a:endParaRPr lang="en-US" sz="1400" dirty="0"/>
          </a:p>
        </p:txBody>
      </p:sp>
      <p:sp>
        <p:nvSpPr>
          <p:cNvPr id="18" name="Text 16"/>
          <p:cNvSpPr/>
          <p:nvPr/>
        </p:nvSpPr>
        <p:spPr>
          <a:xfrm>
            <a:off x="4663440" y="1298448"/>
            <a:ext cx="3986784" cy="932688"/>
          </a:xfrm>
          <a:prstGeom prst="rect">
            <a:avLst/>
          </a:prstGeom>
          <a:noFill/>
          <a:ln/>
        </p:spPr>
        <p:txBody>
          <a:bodyPr wrap="square" rtlCol="0" anchor="t"/>
          <a:lstStyle/>
          <a:p>
            <a:pPr marL="0" indent="0">
              <a:buNone/>
            </a:pPr>
            <a:r>
              <a:rPr lang="en-US" sz="1050" dirty="0">
                <a:solidFill>
                  <a:srgbClr val="2C2C2C"/>
                </a:solidFill>
                <a:latin typeface="Calibri" pitchFamily="34" charset="0"/>
                <a:ea typeface="Calibri" pitchFamily="34" charset="-122"/>
                <a:cs typeface="Calibri" pitchFamily="34" charset="-120"/>
              </a:rPr>
              <a:t>Non-linear routes, competing demands, negotiated engagement; mature students experience institutional fit as something to be managed, not assumed.</a:t>
            </a:r>
            <a:endParaRPr lang="en-US" sz="1050" dirty="0"/>
          </a:p>
        </p:txBody>
      </p:sp>
      <p:sp>
        <p:nvSpPr>
          <p:cNvPr id="19" name="Text 17"/>
          <p:cNvSpPr/>
          <p:nvPr/>
        </p:nvSpPr>
        <p:spPr>
          <a:xfrm>
            <a:off x="4663440" y="2414016"/>
            <a:ext cx="3986784" cy="201168"/>
          </a:xfrm>
          <a:prstGeom prst="rect">
            <a:avLst/>
          </a:prstGeom>
          <a:noFill/>
          <a:ln/>
        </p:spPr>
        <p:txBody>
          <a:bodyPr wrap="square" rtlCol="0" anchor="ctr"/>
          <a:lstStyle/>
          <a:p>
            <a:pPr marL="0" indent="0">
              <a:buNone/>
            </a:pPr>
            <a:r>
              <a:rPr lang="en-US" sz="900" dirty="0">
                <a:solidFill>
                  <a:srgbClr val="666666"/>
                </a:solidFill>
                <a:latin typeface="Calibri" pitchFamily="34" charset="0"/>
                <a:ea typeface="Calibri" pitchFamily="34" charset="-122"/>
                <a:cs typeface="Calibri" pitchFamily="34" charset="-120"/>
              </a:rPr>
              <a:t>(Hayman et al., 2024; Mallman &amp; Lee, 2016</a:t>
            </a:r>
            <a:r>
              <a:rPr lang="en-US" sz="800" dirty="0">
                <a:solidFill>
                  <a:srgbClr val="666666"/>
                </a:solidFill>
                <a:latin typeface="Calibri" pitchFamily="34" charset="0"/>
                <a:ea typeface="Calibri" pitchFamily="34" charset="-122"/>
                <a:cs typeface="Calibri" pitchFamily="34" charset="-120"/>
              </a:rPr>
              <a:t>)</a:t>
            </a:r>
            <a:endParaRPr lang="en-US" sz="800" dirty="0"/>
          </a:p>
        </p:txBody>
      </p:sp>
      <p:sp>
        <p:nvSpPr>
          <p:cNvPr id="20" name="Shape 18"/>
          <p:cNvSpPr/>
          <p:nvPr/>
        </p:nvSpPr>
        <p:spPr>
          <a:xfrm>
            <a:off x="201168" y="2724912"/>
            <a:ext cx="4206240" cy="1673352"/>
          </a:xfrm>
          <a:prstGeom prst="rect">
            <a:avLst/>
          </a:prstGeom>
          <a:solidFill>
            <a:srgbClr val="F9F5F0"/>
          </a:solidFill>
          <a:ln w="6350">
            <a:solidFill>
              <a:srgbClr val="CCCCCC"/>
            </a:solidFill>
            <a:prstDash val="solid"/>
          </a:ln>
        </p:spPr>
        <p:txBody>
          <a:bodyPr/>
          <a:lstStyle/>
          <a:p>
            <a:endParaRPr lang="en-GB"/>
          </a:p>
        </p:txBody>
      </p:sp>
      <p:sp>
        <p:nvSpPr>
          <p:cNvPr id="21" name="Shape 19"/>
          <p:cNvSpPr/>
          <p:nvPr/>
        </p:nvSpPr>
        <p:spPr>
          <a:xfrm>
            <a:off x="201168" y="2724912"/>
            <a:ext cx="4206240" cy="45720"/>
          </a:xfrm>
          <a:prstGeom prst="rect">
            <a:avLst/>
          </a:prstGeom>
          <a:solidFill>
            <a:srgbClr val="7C2832"/>
          </a:solidFill>
          <a:ln w="12700">
            <a:solidFill>
              <a:srgbClr val="7C2832"/>
            </a:solidFill>
            <a:prstDash val="solid"/>
          </a:ln>
        </p:spPr>
        <p:txBody>
          <a:bodyPr/>
          <a:lstStyle/>
          <a:p>
            <a:endParaRPr lang="en-GB"/>
          </a:p>
        </p:txBody>
      </p:sp>
      <p:sp>
        <p:nvSpPr>
          <p:cNvPr id="23" name="Text 21"/>
          <p:cNvSpPr/>
          <p:nvPr/>
        </p:nvSpPr>
        <p:spPr>
          <a:xfrm>
            <a:off x="292608" y="2816352"/>
            <a:ext cx="274320" cy="237744"/>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03</a:t>
            </a:r>
            <a:endParaRPr lang="en-US" sz="900" dirty="0"/>
          </a:p>
        </p:txBody>
      </p:sp>
      <p:sp>
        <p:nvSpPr>
          <p:cNvPr id="24" name="Text 22"/>
          <p:cNvSpPr/>
          <p:nvPr/>
        </p:nvSpPr>
        <p:spPr>
          <a:xfrm>
            <a:off x="777240" y="2820924"/>
            <a:ext cx="3675888"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Belonging Needs Legitimacy</a:t>
            </a:r>
            <a:endParaRPr lang="en-US" sz="1400" dirty="0"/>
          </a:p>
        </p:txBody>
      </p:sp>
      <p:sp>
        <p:nvSpPr>
          <p:cNvPr id="25" name="Text 23"/>
          <p:cNvSpPr/>
          <p:nvPr/>
        </p:nvSpPr>
        <p:spPr>
          <a:xfrm>
            <a:off x="310896" y="3108960"/>
            <a:ext cx="3986784" cy="1289304"/>
          </a:xfrm>
          <a:prstGeom prst="rect">
            <a:avLst/>
          </a:prstGeom>
          <a:noFill/>
          <a:ln/>
        </p:spPr>
        <p:txBody>
          <a:bodyPr wrap="square" rtlCol="0" anchor="t"/>
          <a:lstStyle/>
          <a:p>
            <a:pPr marL="0" indent="0">
              <a:buNone/>
            </a:pPr>
            <a:r>
              <a:rPr lang="en-US" sz="1100" b="1" dirty="0">
                <a:solidFill>
                  <a:srgbClr val="2C2C2C"/>
                </a:solidFill>
                <a:latin typeface="Calibri" pitchFamily="34" charset="0"/>
                <a:ea typeface="Calibri" pitchFamily="34" charset="-122"/>
                <a:cs typeface="Calibri" pitchFamily="34" charset="-120"/>
              </a:rPr>
              <a:t>Belonging </a:t>
            </a:r>
            <a:r>
              <a:rPr lang="en-US" sz="1100" dirty="0">
                <a:solidFill>
                  <a:srgbClr val="2C2C2C"/>
                </a:solidFill>
                <a:latin typeface="Calibri" pitchFamily="34" charset="0"/>
                <a:ea typeface="Calibri" pitchFamily="34" charset="-122"/>
                <a:cs typeface="Calibri" pitchFamily="34" charset="-120"/>
              </a:rPr>
              <a:t>is multidimensional</a:t>
            </a:r>
            <a:endParaRPr lang="en-US" sz="1100" dirty="0"/>
          </a:p>
          <a:p>
            <a:pPr marL="0" indent="0">
              <a:buNone/>
            </a:pPr>
            <a:endParaRPr lang="en-US" sz="100" dirty="0">
              <a:solidFill>
                <a:srgbClr val="2C2C2C"/>
              </a:solidFill>
              <a:latin typeface="Calibri" pitchFamily="34" charset="0"/>
              <a:ea typeface="Calibri" pitchFamily="34" charset="-122"/>
              <a:cs typeface="Calibri" pitchFamily="34" charset="-120"/>
            </a:endParaRPr>
          </a:p>
          <a:p>
            <a:pPr marL="0" indent="0">
              <a:buNone/>
            </a:pPr>
            <a:r>
              <a:rPr lang="en-US" sz="1100" b="1" dirty="0">
                <a:solidFill>
                  <a:srgbClr val="2C2C2C"/>
                </a:solidFill>
                <a:latin typeface="Calibri" pitchFamily="34" charset="0"/>
                <a:ea typeface="Calibri" pitchFamily="34" charset="-122"/>
                <a:cs typeface="Calibri" pitchFamily="34" charset="-120"/>
              </a:rPr>
              <a:t>Legitimacy</a:t>
            </a:r>
            <a:r>
              <a:rPr lang="en-US" sz="1100" dirty="0">
                <a:solidFill>
                  <a:srgbClr val="2C2C2C"/>
                </a:solidFill>
                <a:latin typeface="Calibri" pitchFamily="34" charset="0"/>
                <a:ea typeface="Calibri" pitchFamily="34" charset="-122"/>
                <a:cs typeface="Calibri" pitchFamily="34" charset="-120"/>
              </a:rPr>
              <a:t> extends belonging.</a:t>
            </a:r>
            <a:br>
              <a:rPr lang="en-US" sz="1100" dirty="0">
                <a:solidFill>
                  <a:srgbClr val="2C2C2C"/>
                </a:solidFill>
                <a:latin typeface="Calibri" pitchFamily="34" charset="0"/>
                <a:ea typeface="Calibri" pitchFamily="34" charset="-122"/>
                <a:cs typeface="Calibri" pitchFamily="34" charset="-120"/>
              </a:rPr>
            </a:br>
            <a:endParaRPr lang="en-US" sz="1100" dirty="0">
              <a:solidFill>
                <a:srgbClr val="2C2C2C"/>
              </a:solidFill>
              <a:latin typeface="Calibri" pitchFamily="34" charset="0"/>
              <a:ea typeface="Calibri" pitchFamily="34" charset="-122"/>
              <a:cs typeface="Calibri" pitchFamily="34" charset="-120"/>
            </a:endParaRPr>
          </a:p>
          <a:p>
            <a:pPr marL="0" indent="0">
              <a:buNone/>
            </a:pPr>
            <a:r>
              <a:rPr lang="en-US" sz="1100" dirty="0">
                <a:solidFill>
                  <a:srgbClr val="2C2C2C"/>
                </a:solidFill>
                <a:latin typeface="Calibri" pitchFamily="34" charset="0"/>
                <a:ea typeface="Calibri" pitchFamily="34" charset="-122"/>
                <a:cs typeface="Calibri" pitchFamily="34" charset="-120"/>
              </a:rPr>
              <a:t>Do students </a:t>
            </a:r>
            <a:r>
              <a:rPr lang="en-US" sz="1100" b="1" dirty="0">
                <a:solidFill>
                  <a:srgbClr val="2C2C2C"/>
                </a:solidFill>
                <a:latin typeface="Calibri" pitchFamily="34" charset="0"/>
                <a:ea typeface="Calibri" pitchFamily="34" charset="-122"/>
                <a:cs typeface="Calibri" pitchFamily="34" charset="-120"/>
              </a:rPr>
              <a:t>experience</a:t>
            </a:r>
            <a:r>
              <a:rPr lang="en-US" sz="1100" dirty="0">
                <a:solidFill>
                  <a:srgbClr val="2C2C2C"/>
                </a:solidFill>
                <a:latin typeface="Calibri" pitchFamily="34" charset="0"/>
                <a:ea typeface="Calibri" pitchFamily="34" charset="-122"/>
                <a:cs typeface="Calibri" pitchFamily="34" charset="-120"/>
              </a:rPr>
              <a:t> their presence as rightful, legitimate, not just present?</a:t>
            </a:r>
          </a:p>
          <a:p>
            <a:pPr marL="0" indent="0">
              <a:buNone/>
            </a:pPr>
            <a:endParaRPr lang="en-US" sz="200" dirty="0">
              <a:solidFill>
                <a:srgbClr val="2C2C2C"/>
              </a:solidFill>
              <a:latin typeface="Calibri" pitchFamily="34" charset="0"/>
              <a:ea typeface="Calibri" pitchFamily="34" charset="-122"/>
              <a:cs typeface="Calibri" pitchFamily="34" charset="-120"/>
            </a:endParaRPr>
          </a:p>
          <a:p>
            <a:pPr marL="0" indent="0">
              <a:buNone/>
            </a:pPr>
            <a:endParaRPr lang="en-US" sz="900" dirty="0">
              <a:solidFill>
                <a:srgbClr val="2C2C2C"/>
              </a:solidFill>
              <a:latin typeface="Calibri" pitchFamily="34" charset="0"/>
              <a:ea typeface="Calibri" pitchFamily="34" charset="-122"/>
              <a:cs typeface="Calibri" pitchFamily="34" charset="-120"/>
            </a:endParaRPr>
          </a:p>
          <a:p>
            <a:pPr marL="0" indent="0">
              <a:buNone/>
            </a:pPr>
            <a:r>
              <a:rPr lang="en-US" sz="900" dirty="0">
                <a:solidFill>
                  <a:srgbClr val="2C2C2C"/>
                </a:solidFill>
                <a:latin typeface="Calibri" pitchFamily="34" charset="0"/>
                <a:ea typeface="Calibri" pitchFamily="34" charset="-122"/>
                <a:cs typeface="Calibri" pitchFamily="34" charset="-120"/>
              </a:rPr>
              <a:t>(Ahn &amp; Davis, 2020; Allen et al., 2024).</a:t>
            </a:r>
            <a:endParaRPr lang="en-US" sz="900" dirty="0"/>
          </a:p>
        </p:txBody>
      </p:sp>
      <p:sp>
        <p:nvSpPr>
          <p:cNvPr id="26" name="Shape 24"/>
          <p:cNvSpPr/>
          <p:nvPr/>
        </p:nvSpPr>
        <p:spPr>
          <a:xfrm>
            <a:off x="4553712" y="2724912"/>
            <a:ext cx="4206240" cy="1686747"/>
          </a:xfrm>
          <a:prstGeom prst="rect">
            <a:avLst/>
          </a:prstGeom>
          <a:solidFill>
            <a:srgbClr val="F9F5F0"/>
          </a:solidFill>
          <a:ln w="6350">
            <a:solidFill>
              <a:srgbClr val="CCCCCC"/>
            </a:solidFill>
            <a:prstDash val="solid"/>
          </a:ln>
        </p:spPr>
        <p:txBody>
          <a:bodyPr/>
          <a:lstStyle/>
          <a:p>
            <a:endParaRPr lang="en-GB"/>
          </a:p>
        </p:txBody>
      </p:sp>
      <p:sp>
        <p:nvSpPr>
          <p:cNvPr id="27" name="Shape 25"/>
          <p:cNvSpPr/>
          <p:nvPr/>
        </p:nvSpPr>
        <p:spPr>
          <a:xfrm>
            <a:off x="4553712" y="2724912"/>
            <a:ext cx="4206240" cy="45720"/>
          </a:xfrm>
          <a:prstGeom prst="rect">
            <a:avLst/>
          </a:prstGeom>
          <a:solidFill>
            <a:srgbClr val="7C2832"/>
          </a:solidFill>
          <a:ln w="12700">
            <a:solidFill>
              <a:srgbClr val="7C2832"/>
            </a:solidFill>
            <a:prstDash val="solid"/>
          </a:ln>
        </p:spPr>
        <p:txBody>
          <a:bodyPr/>
          <a:lstStyle/>
          <a:p>
            <a:endParaRPr lang="en-GB"/>
          </a:p>
        </p:txBody>
      </p:sp>
      <p:sp>
        <p:nvSpPr>
          <p:cNvPr id="29" name="Text 27"/>
          <p:cNvSpPr/>
          <p:nvPr/>
        </p:nvSpPr>
        <p:spPr>
          <a:xfrm>
            <a:off x="4645152" y="2816352"/>
            <a:ext cx="274320" cy="237744"/>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04</a:t>
            </a:r>
            <a:endParaRPr lang="en-US" sz="900" dirty="0"/>
          </a:p>
        </p:txBody>
      </p:sp>
      <p:sp>
        <p:nvSpPr>
          <p:cNvPr id="30" name="Text 28"/>
          <p:cNvSpPr/>
          <p:nvPr/>
        </p:nvSpPr>
        <p:spPr>
          <a:xfrm>
            <a:off x="5228965" y="2834640"/>
            <a:ext cx="3675888"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Policy Is Always Interpreted</a:t>
            </a:r>
            <a:endParaRPr lang="en-US" sz="1400" dirty="0"/>
          </a:p>
        </p:txBody>
      </p:sp>
      <p:sp>
        <p:nvSpPr>
          <p:cNvPr id="31" name="Text 29"/>
          <p:cNvSpPr/>
          <p:nvPr/>
        </p:nvSpPr>
        <p:spPr>
          <a:xfrm>
            <a:off x="4663440" y="3108960"/>
            <a:ext cx="3986784" cy="932688"/>
          </a:xfrm>
          <a:prstGeom prst="rect">
            <a:avLst/>
          </a:prstGeom>
          <a:noFill/>
          <a:ln/>
        </p:spPr>
        <p:txBody>
          <a:bodyPr wrap="square" rtlCol="0" anchor="t"/>
          <a:lstStyle/>
          <a:p>
            <a:pPr marL="0" indent="0">
              <a:buNone/>
            </a:pPr>
            <a:r>
              <a:rPr lang="en-US" sz="1050" b="1" dirty="0">
                <a:solidFill>
                  <a:srgbClr val="2C2C2C"/>
                </a:solidFill>
                <a:latin typeface="Calibri" pitchFamily="34" charset="0"/>
                <a:ea typeface="Calibri" pitchFamily="34" charset="-122"/>
                <a:cs typeface="Calibri" pitchFamily="34" charset="-120"/>
              </a:rPr>
              <a:t>WP is enacted</a:t>
            </a:r>
            <a:r>
              <a:rPr lang="en-US" sz="1050" dirty="0">
                <a:solidFill>
                  <a:srgbClr val="2C2C2C"/>
                </a:solidFill>
                <a:latin typeface="Calibri" pitchFamily="34" charset="0"/>
                <a:ea typeface="Calibri" pitchFamily="34" charset="-122"/>
                <a:cs typeface="Calibri" pitchFamily="34" charset="-120"/>
              </a:rPr>
              <a:t> through everyday teaching, support decisions, and academic expectations, not applied from above.</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b="1" dirty="0">
                <a:solidFill>
                  <a:srgbClr val="2C2C2C"/>
                </a:solidFill>
                <a:latin typeface="Calibri" pitchFamily="34" charset="0"/>
                <a:ea typeface="Calibri" pitchFamily="34" charset="-122"/>
                <a:cs typeface="Calibri" pitchFamily="34" charset="-120"/>
              </a:rPr>
              <a:t>Lecturer interpretation </a:t>
            </a:r>
            <a:r>
              <a:rPr lang="en-US" sz="1050" dirty="0">
                <a:solidFill>
                  <a:srgbClr val="2C2C2C"/>
                </a:solidFill>
                <a:latin typeface="Calibri" pitchFamily="34" charset="0"/>
                <a:ea typeface="Calibri" pitchFamily="34" charset="-122"/>
                <a:cs typeface="Calibri" pitchFamily="34" charset="-120"/>
              </a:rPr>
              <a:t>is where it becomes ‘real’ for students</a:t>
            </a:r>
            <a:endParaRPr lang="en-US" sz="1050" dirty="0"/>
          </a:p>
        </p:txBody>
      </p:sp>
      <p:sp>
        <p:nvSpPr>
          <p:cNvPr id="32" name="Text 30"/>
          <p:cNvSpPr/>
          <p:nvPr/>
        </p:nvSpPr>
        <p:spPr>
          <a:xfrm>
            <a:off x="4613870" y="4151376"/>
            <a:ext cx="3986784" cy="201168"/>
          </a:xfrm>
          <a:prstGeom prst="rect">
            <a:avLst/>
          </a:prstGeom>
          <a:noFill/>
          <a:ln/>
        </p:spPr>
        <p:txBody>
          <a:bodyPr wrap="square" rtlCol="0" anchor="ctr"/>
          <a:lstStyle/>
          <a:p>
            <a:pPr marL="0" indent="0">
              <a:buNone/>
            </a:pPr>
            <a:r>
              <a:rPr lang="en-US" sz="900" dirty="0">
                <a:solidFill>
                  <a:srgbClr val="666666"/>
                </a:solidFill>
                <a:latin typeface="Calibri" pitchFamily="34" charset="0"/>
                <a:ea typeface="Calibri" pitchFamily="34" charset="-122"/>
                <a:cs typeface="Calibri" pitchFamily="34" charset="-120"/>
              </a:rPr>
              <a:t>(Benson-Egglenton, 2022; Rainford, 2021)</a:t>
            </a:r>
            <a:endParaRPr lang="en-US" sz="900" dirty="0"/>
          </a:p>
        </p:txBody>
      </p:sp>
      <p:sp>
        <p:nvSpPr>
          <p:cNvPr id="33" name="Shape 31"/>
          <p:cNvSpPr/>
          <p:nvPr/>
        </p:nvSpPr>
        <p:spPr>
          <a:xfrm>
            <a:off x="155448" y="4416552"/>
            <a:ext cx="8677656" cy="384048"/>
          </a:xfrm>
          <a:prstGeom prst="rect">
            <a:avLst/>
          </a:prstGeom>
          <a:solidFill>
            <a:srgbClr val="1C2B4A"/>
          </a:solidFill>
          <a:ln w="12700">
            <a:solidFill>
              <a:srgbClr val="1C2B4A"/>
            </a:solidFill>
            <a:prstDash val="solid"/>
          </a:ln>
        </p:spPr>
        <p:txBody>
          <a:bodyPr/>
          <a:lstStyle/>
          <a:p>
            <a:endParaRPr lang="en-GB"/>
          </a:p>
        </p:txBody>
      </p:sp>
      <p:sp>
        <p:nvSpPr>
          <p:cNvPr id="34" name="Text 32"/>
          <p:cNvSpPr/>
          <p:nvPr/>
        </p:nvSpPr>
        <p:spPr>
          <a:xfrm>
            <a:off x="201168" y="4393371"/>
            <a:ext cx="8759952" cy="384048"/>
          </a:xfrm>
          <a:prstGeom prst="rect">
            <a:avLst/>
          </a:prstGeom>
          <a:noFill/>
          <a:ln/>
        </p:spPr>
        <p:txBody>
          <a:bodyPr wrap="square" rtlCol="0" anchor="ctr"/>
          <a:lstStyle/>
          <a:p>
            <a:pPr marL="0" indent="0">
              <a:buNone/>
            </a:pPr>
            <a:r>
              <a:rPr lang="en-US" sz="1050" b="1" dirty="0">
                <a:solidFill>
                  <a:srgbClr val="C8952A"/>
                </a:solidFill>
                <a:latin typeface="Calibri" pitchFamily="34" charset="0"/>
                <a:ea typeface="Calibri" pitchFamily="34" charset="-122"/>
                <a:cs typeface="Calibri" pitchFamily="34" charset="-120"/>
              </a:rPr>
              <a:t>THE GAP:</a:t>
            </a:r>
            <a:br>
              <a:rPr lang="en-US" sz="1050" b="1" dirty="0">
                <a:solidFill>
                  <a:srgbClr val="C8952A"/>
                </a:solidFill>
                <a:latin typeface="Calibri" pitchFamily="34" charset="0"/>
                <a:ea typeface="Calibri" pitchFamily="34" charset="-122"/>
                <a:cs typeface="Calibri" pitchFamily="34" charset="-120"/>
              </a:rPr>
            </a:br>
            <a:r>
              <a:rPr lang="en-US" sz="1200" b="1" dirty="0">
                <a:solidFill>
                  <a:srgbClr val="FFFFFF"/>
                </a:solidFill>
                <a:latin typeface="Calibri" pitchFamily="34" charset="0"/>
                <a:ea typeface="Calibri" pitchFamily="34" charset="-122"/>
                <a:cs typeface="Calibri" pitchFamily="34" charset="-120"/>
              </a:rPr>
              <a:t>Welsh policy framing + lecturer interpretation relating to the mature student post-entry experience within one institutional case</a:t>
            </a:r>
            <a:endParaRPr lang="en-US" sz="1050" b="1" dirty="0"/>
          </a:p>
        </p:txBody>
      </p:sp>
      <p:sp>
        <p:nvSpPr>
          <p:cNvPr id="35" name="Text 8">
            <a:extLst>
              <a:ext uri="{FF2B5EF4-FFF2-40B4-BE49-F238E27FC236}">
                <a16:creationId xmlns:a16="http://schemas.microsoft.com/office/drawing/2014/main" id="{DC2920C3-9EA5-5AE9-82D2-909684CDC042}"/>
              </a:ext>
            </a:extLst>
          </p:cNvPr>
          <p:cNvSpPr/>
          <p:nvPr/>
        </p:nvSpPr>
        <p:spPr>
          <a:xfrm>
            <a:off x="247690" y="1003393"/>
            <a:ext cx="424394" cy="258479"/>
          </a:xfrm>
          <a:prstGeom prst="rect">
            <a:avLst/>
          </a:prstGeom>
          <a:solidFill>
            <a:schemeClr val="accent2">
              <a:lumMod val="50000"/>
            </a:schemeClr>
          </a:solidFill>
          <a:ln/>
        </p:spPr>
        <p:txBody>
          <a:bodyPr wrap="square"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1</a:t>
            </a:r>
            <a:endParaRPr lang="en-US" sz="950" dirty="0"/>
          </a:p>
        </p:txBody>
      </p:sp>
      <p:sp>
        <p:nvSpPr>
          <p:cNvPr id="36" name="Text 8">
            <a:extLst>
              <a:ext uri="{FF2B5EF4-FFF2-40B4-BE49-F238E27FC236}">
                <a16:creationId xmlns:a16="http://schemas.microsoft.com/office/drawing/2014/main" id="{78202633-4CDA-2AE9-D6C3-7918691C6EFD}"/>
              </a:ext>
            </a:extLst>
          </p:cNvPr>
          <p:cNvSpPr/>
          <p:nvPr/>
        </p:nvSpPr>
        <p:spPr>
          <a:xfrm>
            <a:off x="4585716" y="986328"/>
            <a:ext cx="424394" cy="258479"/>
          </a:xfrm>
          <a:prstGeom prst="rect">
            <a:avLst/>
          </a:prstGeom>
          <a:solidFill>
            <a:schemeClr val="accent2">
              <a:lumMod val="50000"/>
            </a:schemeClr>
          </a:solidFill>
          <a:ln/>
        </p:spPr>
        <p:txBody>
          <a:bodyPr wrap="square" rtlCol="0" anchor="ctr"/>
          <a:lstStyle/>
          <a:p>
            <a:pPr marL="0" indent="0" algn="ctr">
              <a:buNone/>
            </a:pPr>
            <a:r>
              <a:rPr lang="en-US" sz="950" b="1" dirty="0">
                <a:solidFill>
                  <a:srgbClr val="FFFFFF"/>
                </a:solidFill>
                <a:latin typeface="Calibri" pitchFamily="34" charset="0"/>
                <a:cs typeface="Calibri" pitchFamily="34" charset="-120"/>
              </a:rPr>
              <a:t>2</a:t>
            </a:r>
            <a:endParaRPr lang="en-US" sz="950" dirty="0"/>
          </a:p>
        </p:txBody>
      </p:sp>
      <p:sp>
        <p:nvSpPr>
          <p:cNvPr id="38" name="Text 8">
            <a:extLst>
              <a:ext uri="{FF2B5EF4-FFF2-40B4-BE49-F238E27FC236}">
                <a16:creationId xmlns:a16="http://schemas.microsoft.com/office/drawing/2014/main" id="{42B15B05-DA3A-A344-6746-DF5EF7E83E62}"/>
              </a:ext>
            </a:extLst>
          </p:cNvPr>
          <p:cNvSpPr/>
          <p:nvPr/>
        </p:nvSpPr>
        <p:spPr>
          <a:xfrm>
            <a:off x="239147" y="2798064"/>
            <a:ext cx="424394" cy="258479"/>
          </a:xfrm>
          <a:prstGeom prst="rect">
            <a:avLst/>
          </a:prstGeom>
          <a:solidFill>
            <a:schemeClr val="accent2">
              <a:lumMod val="50000"/>
            </a:schemeClr>
          </a:solidFill>
          <a:ln/>
        </p:spPr>
        <p:txBody>
          <a:bodyPr wrap="square" rtlCol="0" anchor="ctr"/>
          <a:lstStyle/>
          <a:p>
            <a:pPr marL="0" indent="0" algn="ctr">
              <a:buNone/>
            </a:pPr>
            <a:r>
              <a:rPr lang="en-US" sz="950" b="1" dirty="0">
                <a:solidFill>
                  <a:srgbClr val="FFFFFF"/>
                </a:solidFill>
                <a:latin typeface="Calibri" pitchFamily="34" charset="0"/>
                <a:cs typeface="Calibri" pitchFamily="34" charset="-120"/>
              </a:rPr>
              <a:t>3</a:t>
            </a:r>
            <a:endParaRPr lang="en-US" sz="950" dirty="0"/>
          </a:p>
        </p:txBody>
      </p:sp>
      <p:sp>
        <p:nvSpPr>
          <p:cNvPr id="39" name="Text 8">
            <a:extLst>
              <a:ext uri="{FF2B5EF4-FFF2-40B4-BE49-F238E27FC236}">
                <a16:creationId xmlns:a16="http://schemas.microsoft.com/office/drawing/2014/main" id="{C3ADD530-B470-B4B0-8B5C-52DFF8127D62}"/>
              </a:ext>
            </a:extLst>
          </p:cNvPr>
          <p:cNvSpPr/>
          <p:nvPr/>
        </p:nvSpPr>
        <p:spPr>
          <a:xfrm>
            <a:off x="4603362" y="2800189"/>
            <a:ext cx="424394" cy="258479"/>
          </a:xfrm>
          <a:prstGeom prst="rect">
            <a:avLst/>
          </a:prstGeom>
          <a:solidFill>
            <a:schemeClr val="accent2">
              <a:lumMod val="50000"/>
            </a:schemeClr>
          </a:solidFill>
          <a:ln/>
        </p:spPr>
        <p:txBody>
          <a:bodyPr wrap="square" rtlCol="0" anchor="ctr"/>
          <a:lstStyle/>
          <a:p>
            <a:pPr marL="0" indent="0" algn="ctr">
              <a:buNone/>
            </a:pPr>
            <a:r>
              <a:rPr lang="en-US" sz="950" b="1" dirty="0">
                <a:solidFill>
                  <a:srgbClr val="FFFFFF"/>
                </a:solidFill>
                <a:latin typeface="Calibri" pitchFamily="34" charset="0"/>
                <a:cs typeface="Calibri" pitchFamily="34" charset="-120"/>
              </a:rPr>
              <a:t>4</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Theoretical Framework</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b="1" dirty="0">
                <a:solidFill>
                  <a:srgbClr val="4A4A4A"/>
                </a:solidFill>
                <a:latin typeface="Calibri" pitchFamily="34" charset="0"/>
                <a:ea typeface="Calibri" pitchFamily="34" charset="-122"/>
                <a:cs typeface="Calibri" pitchFamily="34" charset="-120"/>
              </a:rPr>
              <a:t>Orientating resources, not rigid analytical templates</a:t>
            </a:r>
            <a:endParaRPr lang="en-US"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2788920" cy="2057400"/>
          </a:xfrm>
          <a:prstGeom prst="rect">
            <a:avLst/>
          </a:prstGeom>
          <a:solidFill>
            <a:srgbClr val="F9F5F0"/>
          </a:solidFill>
          <a:ln w="6350">
            <a:solidFill>
              <a:srgbClr val="CCCCCC"/>
            </a:solidFill>
            <a:prstDash val="solid"/>
          </a:ln>
        </p:spPr>
        <p:txBody>
          <a:bodyPr/>
          <a:lstStyle/>
          <a:p>
            <a:endParaRPr lang="en-GB"/>
          </a:p>
        </p:txBody>
      </p:sp>
      <p:sp>
        <p:nvSpPr>
          <p:cNvPr id="7" name="Shape 5"/>
          <p:cNvSpPr/>
          <p:nvPr/>
        </p:nvSpPr>
        <p:spPr>
          <a:xfrm>
            <a:off x="201168" y="914400"/>
            <a:ext cx="2788920" cy="45720"/>
          </a:xfrm>
          <a:prstGeom prst="rect">
            <a:avLst/>
          </a:prstGeom>
          <a:solidFill>
            <a:srgbClr val="7C2832"/>
          </a:solidFill>
          <a:ln w="12700">
            <a:solidFill>
              <a:srgbClr val="7C2832"/>
            </a:solidFill>
            <a:prstDash val="solid"/>
          </a:ln>
        </p:spPr>
        <p:txBody>
          <a:bodyPr/>
          <a:lstStyle/>
          <a:p>
            <a:endParaRPr lang="en-GB"/>
          </a:p>
        </p:txBody>
      </p:sp>
      <p:sp>
        <p:nvSpPr>
          <p:cNvPr id="8" name="Text 6"/>
          <p:cNvSpPr/>
          <p:nvPr/>
        </p:nvSpPr>
        <p:spPr>
          <a:xfrm>
            <a:off x="292608" y="996696"/>
            <a:ext cx="2606040"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Policy Enactment Theory</a:t>
            </a:r>
            <a:endParaRPr lang="en-US" sz="1400" dirty="0"/>
          </a:p>
        </p:txBody>
      </p:sp>
      <p:sp>
        <p:nvSpPr>
          <p:cNvPr id="9" name="Text 7"/>
          <p:cNvSpPr/>
          <p:nvPr/>
        </p:nvSpPr>
        <p:spPr>
          <a:xfrm>
            <a:off x="292608" y="1243584"/>
            <a:ext cx="2606040" cy="219456"/>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Benson-Egglenton (2022); Rainford (2021); Cleland et al. (2024)</a:t>
            </a:r>
            <a:endParaRPr lang="en-US" sz="800" dirty="0"/>
          </a:p>
        </p:txBody>
      </p:sp>
      <p:sp>
        <p:nvSpPr>
          <p:cNvPr id="10" name="Text 8"/>
          <p:cNvSpPr/>
          <p:nvPr/>
        </p:nvSpPr>
        <p:spPr>
          <a:xfrm>
            <a:off x="292608" y="1481328"/>
            <a:ext cx="2606040" cy="1161288"/>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WP policy is interpreted, not applied. Practitioners bring their own histories and assumptions to the process.</a:t>
            </a:r>
            <a:endParaRPr lang="en-US" sz="950" dirty="0"/>
          </a:p>
        </p:txBody>
      </p:sp>
      <p:sp>
        <p:nvSpPr>
          <p:cNvPr id="11" name="Text 9"/>
          <p:cNvSpPr/>
          <p:nvPr/>
        </p:nvSpPr>
        <p:spPr>
          <a:xfrm>
            <a:off x="292608" y="2715768"/>
            <a:ext cx="2606040" cy="219456"/>
          </a:xfrm>
          <a:prstGeom prst="rect">
            <a:avLst/>
          </a:prstGeom>
          <a:noFill/>
          <a:ln/>
        </p:spPr>
        <p:txBody>
          <a:bodyPr wrap="square" rtlCol="0" anchor="ctr"/>
          <a:lstStyle/>
          <a:p>
            <a:pPr marL="0" indent="0" algn="ctr">
              <a:buNone/>
            </a:pPr>
            <a:r>
              <a:rPr lang="en-US" sz="1100" b="1" dirty="0">
                <a:solidFill>
                  <a:srgbClr val="1C2B4A"/>
                </a:solidFill>
                <a:latin typeface="Calibri" pitchFamily="34" charset="0"/>
                <a:ea typeface="Calibri" pitchFamily="34" charset="-122"/>
                <a:cs typeface="Calibri" pitchFamily="34" charset="-120"/>
              </a:rPr>
              <a:t>Governs the document analysis and lecturer strands</a:t>
            </a:r>
            <a:endParaRPr lang="en-US" sz="1100" dirty="0"/>
          </a:p>
        </p:txBody>
      </p:sp>
      <p:sp>
        <p:nvSpPr>
          <p:cNvPr id="12" name="Shape 10"/>
          <p:cNvSpPr/>
          <p:nvPr/>
        </p:nvSpPr>
        <p:spPr>
          <a:xfrm>
            <a:off x="3063240" y="914400"/>
            <a:ext cx="2788920" cy="2057400"/>
          </a:xfrm>
          <a:prstGeom prst="rect">
            <a:avLst/>
          </a:prstGeom>
          <a:solidFill>
            <a:srgbClr val="F9F5F0"/>
          </a:solidFill>
          <a:ln w="6350">
            <a:solidFill>
              <a:srgbClr val="CCCCCC"/>
            </a:solidFill>
            <a:prstDash val="solid"/>
          </a:ln>
        </p:spPr>
        <p:txBody>
          <a:bodyPr/>
          <a:lstStyle/>
          <a:p>
            <a:endParaRPr lang="en-GB"/>
          </a:p>
        </p:txBody>
      </p:sp>
      <p:sp>
        <p:nvSpPr>
          <p:cNvPr id="13" name="Shape 11"/>
          <p:cNvSpPr/>
          <p:nvPr/>
        </p:nvSpPr>
        <p:spPr>
          <a:xfrm>
            <a:off x="3063240" y="914400"/>
            <a:ext cx="2788920" cy="45720"/>
          </a:xfrm>
          <a:prstGeom prst="rect">
            <a:avLst/>
          </a:prstGeom>
          <a:solidFill>
            <a:srgbClr val="7C2832"/>
          </a:solidFill>
          <a:ln w="12700">
            <a:solidFill>
              <a:srgbClr val="7C2832"/>
            </a:solidFill>
            <a:prstDash val="solid"/>
          </a:ln>
        </p:spPr>
        <p:txBody>
          <a:bodyPr/>
          <a:lstStyle/>
          <a:p>
            <a:endParaRPr lang="en-GB"/>
          </a:p>
        </p:txBody>
      </p:sp>
      <p:sp>
        <p:nvSpPr>
          <p:cNvPr id="14" name="Text 12"/>
          <p:cNvSpPr/>
          <p:nvPr/>
        </p:nvSpPr>
        <p:spPr>
          <a:xfrm>
            <a:off x="3154680" y="996696"/>
            <a:ext cx="2606040"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Belonging &amp; Legitimacy</a:t>
            </a:r>
            <a:endParaRPr lang="en-US" sz="1400" dirty="0"/>
          </a:p>
        </p:txBody>
      </p:sp>
      <p:sp>
        <p:nvSpPr>
          <p:cNvPr id="15" name="Text 13"/>
          <p:cNvSpPr/>
          <p:nvPr/>
        </p:nvSpPr>
        <p:spPr>
          <a:xfrm>
            <a:off x="3154680" y="1243584"/>
            <a:ext cx="2606040" cy="219456"/>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Ahn &amp; Davis (2020); Allen et al. (2024); Bourdieu (1986)</a:t>
            </a:r>
            <a:endParaRPr lang="en-US" sz="800" dirty="0"/>
          </a:p>
        </p:txBody>
      </p:sp>
      <p:sp>
        <p:nvSpPr>
          <p:cNvPr id="16" name="Text 14"/>
          <p:cNvSpPr/>
          <p:nvPr/>
        </p:nvSpPr>
        <p:spPr>
          <a:xfrm>
            <a:off x="3154680" y="1481328"/>
            <a:ext cx="2606040" cy="1161288"/>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Belonging is multidimensional. Legitimacy specifically asks whether students feel their presence is 'rightful'.</a:t>
            </a:r>
            <a:endParaRPr lang="en-US" sz="950" dirty="0"/>
          </a:p>
        </p:txBody>
      </p:sp>
      <p:sp>
        <p:nvSpPr>
          <p:cNvPr id="17" name="Text 15"/>
          <p:cNvSpPr/>
          <p:nvPr/>
        </p:nvSpPr>
        <p:spPr>
          <a:xfrm>
            <a:off x="3154680" y="2715768"/>
            <a:ext cx="2606040" cy="219456"/>
          </a:xfrm>
          <a:prstGeom prst="rect">
            <a:avLst/>
          </a:prstGeom>
          <a:noFill/>
          <a:ln/>
        </p:spPr>
        <p:txBody>
          <a:bodyPr wrap="square" rtlCol="0" anchor="ctr"/>
          <a:lstStyle/>
          <a:p>
            <a:pPr marL="0" indent="0" algn="ctr">
              <a:buNone/>
            </a:pPr>
            <a:r>
              <a:rPr lang="en-US" sz="1100" b="1" dirty="0">
                <a:solidFill>
                  <a:srgbClr val="7C2832"/>
                </a:solidFill>
                <a:latin typeface="Calibri" pitchFamily="34" charset="0"/>
                <a:ea typeface="Calibri" pitchFamily="34" charset="-122"/>
                <a:cs typeface="Calibri" pitchFamily="34" charset="-120"/>
              </a:rPr>
              <a:t>Governs the student interview strand</a:t>
            </a:r>
            <a:endParaRPr lang="en-US" sz="1100" dirty="0"/>
          </a:p>
        </p:txBody>
      </p:sp>
      <p:sp>
        <p:nvSpPr>
          <p:cNvPr id="18" name="Shape 16"/>
          <p:cNvSpPr/>
          <p:nvPr/>
        </p:nvSpPr>
        <p:spPr>
          <a:xfrm>
            <a:off x="5925312" y="914400"/>
            <a:ext cx="2788920" cy="2057400"/>
          </a:xfrm>
          <a:prstGeom prst="rect">
            <a:avLst/>
          </a:prstGeom>
          <a:solidFill>
            <a:srgbClr val="F9F5F0"/>
          </a:solidFill>
          <a:ln w="6350">
            <a:solidFill>
              <a:srgbClr val="CCCCCC"/>
            </a:solidFill>
            <a:prstDash val="solid"/>
          </a:ln>
        </p:spPr>
        <p:txBody>
          <a:bodyPr/>
          <a:lstStyle/>
          <a:p>
            <a:endParaRPr lang="en-GB"/>
          </a:p>
        </p:txBody>
      </p:sp>
      <p:sp>
        <p:nvSpPr>
          <p:cNvPr id="19" name="Shape 17"/>
          <p:cNvSpPr/>
          <p:nvPr/>
        </p:nvSpPr>
        <p:spPr>
          <a:xfrm>
            <a:off x="5925312" y="914400"/>
            <a:ext cx="2788920" cy="45720"/>
          </a:xfrm>
          <a:prstGeom prst="rect">
            <a:avLst/>
          </a:prstGeom>
          <a:solidFill>
            <a:srgbClr val="7C2832"/>
          </a:solidFill>
          <a:ln w="12700">
            <a:solidFill>
              <a:srgbClr val="7C2832"/>
            </a:solidFill>
            <a:prstDash val="solid"/>
          </a:ln>
        </p:spPr>
        <p:txBody>
          <a:bodyPr/>
          <a:lstStyle/>
          <a:p>
            <a:endParaRPr lang="en-GB"/>
          </a:p>
        </p:txBody>
      </p:sp>
      <p:sp>
        <p:nvSpPr>
          <p:cNvPr id="20" name="Text 18"/>
          <p:cNvSpPr/>
          <p:nvPr/>
        </p:nvSpPr>
        <p:spPr>
          <a:xfrm>
            <a:off x="6016752" y="996696"/>
            <a:ext cx="2606040" cy="237744"/>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Community Cultural Wealth</a:t>
            </a:r>
            <a:endParaRPr lang="en-US" sz="1400" dirty="0"/>
          </a:p>
        </p:txBody>
      </p:sp>
      <p:sp>
        <p:nvSpPr>
          <p:cNvPr id="21" name="Text 19"/>
          <p:cNvSpPr/>
          <p:nvPr/>
        </p:nvSpPr>
        <p:spPr>
          <a:xfrm>
            <a:off x="6016752" y="1243584"/>
            <a:ext cx="2606040" cy="219456"/>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Yosso (2005); Hope &amp; Quinlan (2020)</a:t>
            </a:r>
            <a:endParaRPr lang="en-US" sz="800" dirty="0"/>
          </a:p>
        </p:txBody>
      </p:sp>
      <p:sp>
        <p:nvSpPr>
          <p:cNvPr id="22" name="Text 20"/>
          <p:cNvSpPr/>
          <p:nvPr/>
        </p:nvSpPr>
        <p:spPr>
          <a:xfrm>
            <a:off x="6016752" y="1481328"/>
            <a:ext cx="2606040" cy="1161288"/>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Mature WP students bring navigational, familial, resistant and aspirational knowledge. Whether institutions are built to recognise those forms of capital is an empirical question; one this study is designed to explore.</a:t>
            </a:r>
            <a:endParaRPr lang="en-US" sz="950" dirty="0"/>
          </a:p>
        </p:txBody>
      </p:sp>
      <p:sp>
        <p:nvSpPr>
          <p:cNvPr id="23" name="Text 21"/>
          <p:cNvSpPr/>
          <p:nvPr/>
        </p:nvSpPr>
        <p:spPr>
          <a:xfrm>
            <a:off x="6016752" y="2715768"/>
            <a:ext cx="2606040" cy="219456"/>
          </a:xfrm>
          <a:prstGeom prst="rect">
            <a:avLst/>
          </a:prstGeom>
          <a:noFill/>
          <a:ln/>
        </p:spPr>
        <p:txBody>
          <a:bodyPr wrap="square" rtlCol="0" anchor="ctr"/>
          <a:lstStyle/>
          <a:p>
            <a:pPr marL="0" indent="0" algn="ctr">
              <a:buNone/>
            </a:pPr>
            <a:r>
              <a:rPr lang="en-US" sz="1100" b="1" dirty="0">
                <a:solidFill>
                  <a:srgbClr val="1C2B4A"/>
                </a:solidFill>
                <a:latin typeface="Calibri" pitchFamily="34" charset="0"/>
                <a:ea typeface="Calibri" pitchFamily="34" charset="-122"/>
                <a:cs typeface="Calibri" pitchFamily="34" charset="-120"/>
              </a:rPr>
              <a:t>Reframes what students bring</a:t>
            </a:r>
            <a:endParaRPr lang="en-US" sz="1100" dirty="0"/>
          </a:p>
        </p:txBody>
      </p:sp>
      <p:sp>
        <p:nvSpPr>
          <p:cNvPr id="24" name="Shape 22"/>
          <p:cNvSpPr/>
          <p:nvPr/>
        </p:nvSpPr>
        <p:spPr>
          <a:xfrm>
            <a:off x="221943" y="3035808"/>
            <a:ext cx="4169664" cy="1874520"/>
          </a:xfrm>
          <a:prstGeom prst="rect">
            <a:avLst/>
          </a:prstGeom>
          <a:solidFill>
            <a:srgbClr val="F9F5F0"/>
          </a:solidFill>
          <a:ln w="6350">
            <a:solidFill>
              <a:srgbClr val="CCCCCC"/>
            </a:solidFill>
            <a:prstDash val="solid"/>
          </a:ln>
        </p:spPr>
        <p:txBody>
          <a:bodyPr/>
          <a:lstStyle/>
          <a:p>
            <a:endParaRPr lang="en-GB"/>
          </a:p>
        </p:txBody>
      </p:sp>
      <p:sp>
        <p:nvSpPr>
          <p:cNvPr id="25" name="Shape 23"/>
          <p:cNvSpPr/>
          <p:nvPr/>
        </p:nvSpPr>
        <p:spPr>
          <a:xfrm>
            <a:off x="201168" y="3035808"/>
            <a:ext cx="4169664" cy="45720"/>
          </a:xfrm>
          <a:prstGeom prst="rect">
            <a:avLst/>
          </a:prstGeom>
          <a:solidFill>
            <a:srgbClr val="1C2B4A"/>
          </a:solidFill>
          <a:ln w="12700">
            <a:solidFill>
              <a:srgbClr val="1C2B4A"/>
            </a:solidFill>
            <a:prstDash val="solid"/>
          </a:ln>
        </p:spPr>
        <p:txBody>
          <a:bodyPr/>
          <a:lstStyle/>
          <a:p>
            <a:endParaRPr lang="en-GB"/>
          </a:p>
        </p:txBody>
      </p:sp>
      <p:sp>
        <p:nvSpPr>
          <p:cNvPr id="26" name="Text 24"/>
          <p:cNvSpPr/>
          <p:nvPr/>
        </p:nvSpPr>
        <p:spPr>
          <a:xfrm>
            <a:off x="292608" y="3118104"/>
            <a:ext cx="3986784" cy="237744"/>
          </a:xfrm>
          <a:prstGeom prst="rect">
            <a:avLst/>
          </a:prstGeom>
          <a:noFill/>
          <a:ln/>
        </p:spPr>
        <p:txBody>
          <a:bodyPr wrap="square" rtlCol="0" anchor="ctr"/>
          <a:lstStyle/>
          <a:p>
            <a:pPr marL="0" indent="0">
              <a:buNone/>
            </a:pPr>
            <a:r>
              <a:rPr lang="en-US" sz="1400" b="1" dirty="0">
                <a:solidFill>
                  <a:srgbClr val="1C2B4A"/>
                </a:solidFill>
                <a:latin typeface="Calibri" pitchFamily="34" charset="0"/>
                <a:ea typeface="Calibri" pitchFamily="34" charset="-122"/>
                <a:cs typeface="Calibri" pitchFamily="34" charset="-120"/>
              </a:rPr>
              <a:t>Relational Teaching / Vygotsky</a:t>
            </a:r>
            <a:endParaRPr lang="en-US" sz="1400" dirty="0"/>
          </a:p>
        </p:txBody>
      </p:sp>
      <p:sp>
        <p:nvSpPr>
          <p:cNvPr id="27" name="Text 25"/>
          <p:cNvSpPr/>
          <p:nvPr/>
        </p:nvSpPr>
        <p:spPr>
          <a:xfrm>
            <a:off x="292608" y="3364992"/>
            <a:ext cx="3986784" cy="219456"/>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Vygotsky (1978); Crawford &amp; McKenzie (2023)</a:t>
            </a:r>
            <a:endParaRPr lang="en-US" sz="800" dirty="0"/>
          </a:p>
        </p:txBody>
      </p:sp>
      <p:sp>
        <p:nvSpPr>
          <p:cNvPr id="28" name="Text 26"/>
          <p:cNvSpPr/>
          <p:nvPr/>
        </p:nvSpPr>
        <p:spPr>
          <a:xfrm>
            <a:off x="292608" y="3602736"/>
            <a:ext cx="3986784" cy="100584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Academic confidence is socially mediated, not fixed. What lecturers do in the space between formal curriculum and formal support may be where inclusion is most practically decided for mature WP students.</a:t>
            </a:r>
            <a:endParaRPr lang="en-US" sz="950" dirty="0"/>
          </a:p>
        </p:txBody>
      </p:sp>
      <p:sp>
        <p:nvSpPr>
          <p:cNvPr id="29" name="Text 27"/>
          <p:cNvSpPr/>
          <p:nvPr/>
        </p:nvSpPr>
        <p:spPr>
          <a:xfrm>
            <a:off x="292608" y="4654296"/>
            <a:ext cx="3986784" cy="219456"/>
          </a:xfrm>
          <a:prstGeom prst="rect">
            <a:avLst/>
          </a:prstGeom>
          <a:noFill/>
          <a:ln/>
        </p:spPr>
        <p:txBody>
          <a:bodyPr wrap="square" rtlCol="0" anchor="ctr"/>
          <a:lstStyle/>
          <a:p>
            <a:pPr marL="0" indent="0" algn="ctr">
              <a:buNone/>
            </a:pPr>
            <a:r>
              <a:rPr lang="en-US" sz="1100" b="1" dirty="0">
                <a:solidFill>
                  <a:srgbClr val="1C2B4A"/>
                </a:solidFill>
                <a:latin typeface="Calibri" pitchFamily="34" charset="0"/>
                <a:ea typeface="Calibri" pitchFamily="34" charset="-122"/>
                <a:cs typeface="Calibri" pitchFamily="34" charset="-120"/>
              </a:rPr>
              <a:t>Strengthens the lecturer strand rationale</a:t>
            </a:r>
            <a:endParaRPr lang="en-US" sz="1100" dirty="0"/>
          </a:p>
        </p:txBody>
      </p:sp>
      <p:sp>
        <p:nvSpPr>
          <p:cNvPr id="30" name="Shape 28"/>
          <p:cNvSpPr/>
          <p:nvPr/>
        </p:nvSpPr>
        <p:spPr>
          <a:xfrm>
            <a:off x="4590288" y="3011745"/>
            <a:ext cx="4169664" cy="1874520"/>
          </a:xfrm>
          <a:prstGeom prst="rect">
            <a:avLst/>
          </a:prstGeom>
          <a:solidFill>
            <a:srgbClr val="F9F5F0"/>
          </a:solidFill>
          <a:ln w="6350">
            <a:solidFill>
              <a:srgbClr val="CCCCCC"/>
            </a:solidFill>
            <a:prstDash val="solid"/>
          </a:ln>
        </p:spPr>
        <p:txBody>
          <a:bodyPr/>
          <a:lstStyle/>
          <a:p>
            <a:endParaRPr lang="en-GB"/>
          </a:p>
        </p:txBody>
      </p:sp>
      <p:sp>
        <p:nvSpPr>
          <p:cNvPr id="31" name="Shape 29"/>
          <p:cNvSpPr/>
          <p:nvPr/>
        </p:nvSpPr>
        <p:spPr>
          <a:xfrm>
            <a:off x="4590288" y="3035808"/>
            <a:ext cx="4169664" cy="45720"/>
          </a:xfrm>
          <a:prstGeom prst="rect">
            <a:avLst/>
          </a:prstGeom>
          <a:solidFill>
            <a:srgbClr val="1C2B4A"/>
          </a:solidFill>
          <a:ln w="12700">
            <a:solidFill>
              <a:srgbClr val="1C2B4A"/>
            </a:solidFill>
            <a:prstDash val="solid"/>
          </a:ln>
        </p:spPr>
        <p:txBody>
          <a:bodyPr/>
          <a:lstStyle/>
          <a:p>
            <a:endParaRPr lang="en-GB"/>
          </a:p>
        </p:txBody>
      </p:sp>
      <p:sp>
        <p:nvSpPr>
          <p:cNvPr id="32" name="Text 30"/>
          <p:cNvSpPr/>
          <p:nvPr/>
        </p:nvSpPr>
        <p:spPr>
          <a:xfrm>
            <a:off x="4681728" y="3118104"/>
            <a:ext cx="3986784" cy="237744"/>
          </a:xfrm>
          <a:prstGeom prst="rect">
            <a:avLst/>
          </a:prstGeom>
          <a:noFill/>
          <a:ln/>
        </p:spPr>
        <p:txBody>
          <a:bodyPr wrap="square" rtlCol="0" anchor="ctr"/>
          <a:lstStyle/>
          <a:p>
            <a:pPr marL="0" indent="0">
              <a:buNone/>
            </a:pPr>
            <a:r>
              <a:rPr lang="en-US" sz="1400" b="1" dirty="0">
                <a:solidFill>
                  <a:srgbClr val="1C2B4A"/>
                </a:solidFill>
                <a:latin typeface="Calibri" pitchFamily="34" charset="0"/>
                <a:ea typeface="Calibri" pitchFamily="34" charset="-122"/>
                <a:cs typeface="Calibri" pitchFamily="34" charset="-120"/>
              </a:rPr>
              <a:t>Critical Orientation</a:t>
            </a:r>
            <a:endParaRPr lang="en-US" sz="1400" dirty="0"/>
          </a:p>
        </p:txBody>
      </p:sp>
      <p:sp>
        <p:nvSpPr>
          <p:cNvPr id="33" name="Text 31"/>
          <p:cNvSpPr/>
          <p:nvPr/>
        </p:nvSpPr>
        <p:spPr>
          <a:xfrm>
            <a:off x="4681728" y="3364992"/>
            <a:ext cx="3986784" cy="219456"/>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Giroux (1983); (H)hooks (1994); Foucault (1972)</a:t>
            </a:r>
            <a:endParaRPr lang="en-US" sz="800" dirty="0"/>
          </a:p>
        </p:txBody>
      </p:sp>
      <p:sp>
        <p:nvSpPr>
          <p:cNvPr id="34" name="Text 32"/>
          <p:cNvSpPr/>
          <p:nvPr/>
        </p:nvSpPr>
        <p:spPr>
          <a:xfrm>
            <a:off x="4681728" y="3602736"/>
            <a:ext cx="3986784" cy="100584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A concern with how power shapes whose knowledge and whose participation counts. Policy documents don't just describe WP students; they constitute categories.</a:t>
            </a:r>
            <a:endParaRPr lang="en-US" sz="950" dirty="0"/>
          </a:p>
        </p:txBody>
      </p:sp>
      <p:sp>
        <p:nvSpPr>
          <p:cNvPr id="35" name="Text 33"/>
          <p:cNvSpPr/>
          <p:nvPr/>
        </p:nvSpPr>
        <p:spPr>
          <a:xfrm>
            <a:off x="4681728" y="4654296"/>
            <a:ext cx="3986784" cy="219456"/>
          </a:xfrm>
          <a:prstGeom prst="rect">
            <a:avLst/>
          </a:prstGeom>
          <a:noFill/>
          <a:ln/>
        </p:spPr>
        <p:txBody>
          <a:bodyPr wrap="square" rtlCol="0" anchor="ctr"/>
          <a:lstStyle/>
          <a:p>
            <a:pPr marL="0" indent="0" algn="ctr">
              <a:buNone/>
            </a:pPr>
            <a:r>
              <a:rPr lang="en-US" sz="1100" b="1" dirty="0">
                <a:solidFill>
                  <a:srgbClr val="7C2832"/>
                </a:solidFill>
                <a:latin typeface="Calibri" pitchFamily="34" charset="0"/>
                <a:ea typeface="Calibri" pitchFamily="34" charset="-122"/>
                <a:cs typeface="Calibri" pitchFamily="34" charset="-120"/>
              </a:rPr>
              <a:t>Underpins all three strands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Methodology: Design Overview</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b="1" dirty="0">
                <a:solidFill>
                  <a:srgbClr val="4A4A4A"/>
                </a:solidFill>
                <a:latin typeface="Calibri" pitchFamily="34" charset="0"/>
                <a:ea typeface="Calibri" pitchFamily="34" charset="-122"/>
                <a:cs typeface="Calibri" pitchFamily="34" charset="-120"/>
              </a:rPr>
              <a:t>Interpretivist. Qualitative. Single-institution case study.</a:t>
            </a:r>
            <a:endParaRPr lang="en-US"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8741664" cy="475488"/>
          </a:xfrm>
          <a:prstGeom prst="rect">
            <a:avLst/>
          </a:prstGeom>
          <a:solidFill>
            <a:srgbClr val="1C2B4A"/>
          </a:solidFill>
          <a:ln w="12700">
            <a:solidFill>
              <a:srgbClr val="1C2B4A"/>
            </a:solidFill>
            <a:prstDash val="solid"/>
          </a:ln>
        </p:spPr>
        <p:txBody>
          <a:bodyPr/>
          <a:lstStyle/>
          <a:p>
            <a:endParaRPr lang="en-GB"/>
          </a:p>
        </p:txBody>
      </p:sp>
      <p:sp>
        <p:nvSpPr>
          <p:cNvPr id="7" name="Text 5"/>
          <p:cNvSpPr/>
          <p:nvPr/>
        </p:nvSpPr>
        <p:spPr>
          <a:xfrm>
            <a:off x="292608" y="914400"/>
            <a:ext cx="8558784" cy="475488"/>
          </a:xfrm>
          <a:prstGeom prst="rect">
            <a:avLst/>
          </a:prstGeom>
          <a:noFill/>
          <a:ln/>
        </p:spPr>
        <p:txBody>
          <a:bodyPr wrap="square" rtlCol="0" anchor="ctr"/>
          <a:lstStyle/>
          <a:p>
            <a:pPr marL="0" indent="0">
              <a:buNone/>
            </a:pPr>
            <a:r>
              <a:rPr lang="en-US" sz="1000" b="1" dirty="0">
                <a:solidFill>
                  <a:srgbClr val="C8952A"/>
                </a:solidFill>
                <a:latin typeface="Calibri" pitchFamily="34" charset="0"/>
                <a:ea typeface="Calibri" pitchFamily="34" charset="-122"/>
                <a:cs typeface="Calibri" pitchFamily="34" charset="-120"/>
              </a:rPr>
              <a:t>EPISTEMOLOGICAL POSITION  </a:t>
            </a:r>
            <a:r>
              <a:rPr lang="en-US" sz="1100" b="1" dirty="0">
                <a:solidFill>
                  <a:srgbClr val="FFFFFF"/>
                </a:solidFill>
                <a:latin typeface="Calibri" pitchFamily="34" charset="0"/>
                <a:ea typeface="Calibri" pitchFamily="34" charset="-122"/>
                <a:cs typeface="Calibri" pitchFamily="34" charset="-120"/>
              </a:rPr>
              <a:t>Interpretivist</a:t>
            </a:r>
            <a:r>
              <a:rPr lang="en-US" sz="1100" dirty="0">
                <a:solidFill>
                  <a:srgbClr val="FFFFFF"/>
                </a:solidFill>
                <a:latin typeface="Calibri" pitchFamily="34" charset="0"/>
                <a:ea typeface="Calibri" pitchFamily="34" charset="-122"/>
                <a:cs typeface="Calibri" pitchFamily="34" charset="-120"/>
              </a:rPr>
              <a:t>, meaning is constructed through experience, context, and interaction.</a:t>
            </a:r>
            <a:br>
              <a:rPr lang="en-US" sz="1100" dirty="0">
                <a:solidFill>
                  <a:srgbClr val="FFFFFF"/>
                </a:solidFill>
                <a:latin typeface="Calibri" pitchFamily="34" charset="0"/>
                <a:ea typeface="Calibri" pitchFamily="34" charset="-122"/>
                <a:cs typeface="Calibri" pitchFamily="34" charset="-120"/>
              </a:rPr>
            </a:br>
            <a:r>
              <a:rPr lang="en-US" sz="1100" dirty="0">
                <a:solidFill>
                  <a:srgbClr val="FFFFFF"/>
                </a:solidFill>
                <a:latin typeface="Calibri" pitchFamily="34" charset="0"/>
                <a:ea typeface="Calibri" pitchFamily="34" charset="-122"/>
                <a:cs typeface="Calibri" pitchFamily="34" charset="-120"/>
              </a:rPr>
              <a:t>Questions of belonging, legitimacy and policy enactment require </a:t>
            </a:r>
            <a:r>
              <a:rPr lang="en-US" sz="1100" b="1" dirty="0">
                <a:solidFill>
                  <a:srgbClr val="FFFFFF"/>
                </a:solidFill>
                <a:latin typeface="Calibri" pitchFamily="34" charset="0"/>
                <a:ea typeface="Calibri" pitchFamily="34" charset="-122"/>
                <a:cs typeface="Calibri" pitchFamily="34" charset="-120"/>
              </a:rPr>
              <a:t>depth</a:t>
            </a:r>
            <a:r>
              <a:rPr lang="en-US" sz="1100" dirty="0">
                <a:solidFill>
                  <a:srgbClr val="FFFFFF"/>
                </a:solidFill>
                <a:latin typeface="Calibri" pitchFamily="34" charset="0"/>
                <a:ea typeface="Calibri" pitchFamily="34" charset="-122"/>
                <a:cs typeface="Calibri" pitchFamily="34" charset="-120"/>
              </a:rPr>
              <a:t>, not measurement.</a:t>
            </a:r>
            <a:endParaRPr lang="en-US" sz="1000" dirty="0"/>
          </a:p>
        </p:txBody>
      </p:sp>
      <p:sp>
        <p:nvSpPr>
          <p:cNvPr id="8" name="Shape 6"/>
          <p:cNvSpPr/>
          <p:nvPr/>
        </p:nvSpPr>
        <p:spPr>
          <a:xfrm>
            <a:off x="201168" y="1444752"/>
            <a:ext cx="2816352" cy="3017520"/>
          </a:xfrm>
          <a:prstGeom prst="rect">
            <a:avLst/>
          </a:prstGeom>
          <a:solidFill>
            <a:srgbClr val="F9F5F0"/>
          </a:solidFill>
          <a:ln w="6350">
            <a:solidFill>
              <a:srgbClr val="CCCCCC"/>
            </a:solidFill>
            <a:prstDash val="solid"/>
          </a:ln>
        </p:spPr>
        <p:txBody>
          <a:bodyPr/>
          <a:lstStyle/>
          <a:p>
            <a:endParaRPr lang="en-GB"/>
          </a:p>
        </p:txBody>
      </p:sp>
      <p:sp>
        <p:nvSpPr>
          <p:cNvPr id="9" name="Shape 7"/>
          <p:cNvSpPr/>
          <p:nvPr/>
        </p:nvSpPr>
        <p:spPr>
          <a:xfrm>
            <a:off x="201168" y="1444752"/>
            <a:ext cx="2816352" cy="45720"/>
          </a:xfrm>
          <a:prstGeom prst="rect">
            <a:avLst/>
          </a:prstGeom>
          <a:solidFill>
            <a:srgbClr val="7C2832"/>
          </a:solidFill>
          <a:ln w="12700">
            <a:solidFill>
              <a:srgbClr val="7C2832"/>
            </a:solidFill>
            <a:prstDash val="solid"/>
          </a:ln>
        </p:spPr>
        <p:txBody>
          <a:bodyPr/>
          <a:lstStyle/>
          <a:p>
            <a:endParaRPr lang="en-GB"/>
          </a:p>
        </p:txBody>
      </p:sp>
      <p:sp>
        <p:nvSpPr>
          <p:cNvPr id="10" name="Shape 8"/>
          <p:cNvSpPr/>
          <p:nvPr/>
        </p:nvSpPr>
        <p:spPr>
          <a:xfrm>
            <a:off x="292608" y="1536192"/>
            <a:ext cx="2633472" cy="219456"/>
          </a:xfrm>
          <a:prstGeom prst="rect">
            <a:avLst/>
          </a:prstGeom>
          <a:solidFill>
            <a:schemeClr val="accent6">
              <a:lumMod val="50000"/>
            </a:schemeClr>
          </a:solidFill>
          <a:ln w="12700">
            <a:solidFill>
              <a:srgbClr val="7C2832"/>
            </a:solidFill>
            <a:prstDash val="solid"/>
          </a:ln>
        </p:spPr>
        <p:txBody>
          <a:bodyPr/>
          <a:lstStyle/>
          <a:p>
            <a:endParaRPr lang="en-GB"/>
          </a:p>
        </p:txBody>
      </p:sp>
      <p:sp>
        <p:nvSpPr>
          <p:cNvPr id="11" name="Text 9"/>
          <p:cNvSpPr/>
          <p:nvPr/>
        </p:nvSpPr>
        <p:spPr>
          <a:xfrm>
            <a:off x="292608" y="1536192"/>
            <a:ext cx="2633472" cy="219456"/>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STRAND 1</a:t>
            </a:r>
            <a:endParaRPr lang="en-US" sz="1100" dirty="0"/>
          </a:p>
        </p:txBody>
      </p:sp>
      <p:sp>
        <p:nvSpPr>
          <p:cNvPr id="12" name="Text 10"/>
          <p:cNvSpPr/>
          <p:nvPr/>
        </p:nvSpPr>
        <p:spPr>
          <a:xfrm>
            <a:off x="292608" y="1783080"/>
            <a:ext cx="2633472" cy="237744"/>
          </a:xfrm>
          <a:prstGeom prst="rect">
            <a:avLst/>
          </a:prstGeom>
          <a:noFill/>
          <a:ln/>
        </p:spPr>
        <p:txBody>
          <a:bodyPr wrap="square" rtlCol="0" anchor="ctr"/>
          <a:lstStyle/>
          <a:p>
            <a:pPr marL="0" indent="0">
              <a:buNone/>
            </a:pPr>
            <a:r>
              <a:rPr lang="en-US" sz="1600" b="1" dirty="0">
                <a:solidFill>
                  <a:srgbClr val="7C2832"/>
                </a:solidFill>
                <a:latin typeface="Calibri" pitchFamily="34" charset="0"/>
                <a:ea typeface="Calibri" pitchFamily="34" charset="-122"/>
                <a:cs typeface="Calibri" pitchFamily="34" charset="-120"/>
              </a:rPr>
              <a:t>Document Analysis</a:t>
            </a:r>
            <a:endParaRPr lang="en-US" sz="1600" dirty="0"/>
          </a:p>
        </p:txBody>
      </p:sp>
      <p:sp>
        <p:nvSpPr>
          <p:cNvPr id="13" name="Text 11"/>
          <p:cNvSpPr/>
          <p:nvPr/>
        </p:nvSpPr>
        <p:spPr>
          <a:xfrm>
            <a:off x="292608" y="2121408"/>
            <a:ext cx="2633472" cy="2304288"/>
          </a:xfrm>
          <a:prstGeom prst="rect">
            <a:avLst/>
          </a:prstGeom>
          <a:noFill/>
          <a:ln/>
        </p:spPr>
        <p:txBody>
          <a:bodyPr wrap="square" rtlCol="0" anchor="t"/>
          <a:lstStyle/>
          <a:p>
            <a:pPr marL="0" indent="0">
              <a:buNone/>
            </a:pPr>
            <a:r>
              <a:rPr lang="en-US" sz="1000" dirty="0">
                <a:solidFill>
                  <a:srgbClr val="2C2C2C"/>
                </a:solidFill>
                <a:latin typeface="Calibri" pitchFamily="34" charset="0"/>
                <a:ea typeface="Calibri" pitchFamily="34" charset="-122"/>
                <a:cs typeface="Calibri" pitchFamily="34" charset="-120"/>
              </a:rPr>
              <a:t>Medr Strategic Plan 2025–2030</a:t>
            </a:r>
            <a:endParaRPr lang="en-US" sz="1000" dirty="0"/>
          </a:p>
          <a:p>
            <a:pPr marL="0" indent="0">
              <a:buNone/>
            </a:pPr>
            <a:endParaRPr lang="en-US" sz="1000" dirty="0">
              <a:solidFill>
                <a:srgbClr val="2C2C2C"/>
              </a:solidFill>
              <a:latin typeface="Calibri" pitchFamily="34" charset="0"/>
              <a:ea typeface="Calibri" pitchFamily="34" charset="-122"/>
              <a:cs typeface="Calibri" pitchFamily="34" charset="-120"/>
            </a:endParaRPr>
          </a:p>
          <a:p>
            <a:pPr marL="0" indent="0">
              <a:buNone/>
            </a:pPr>
            <a:r>
              <a:rPr lang="en-US" sz="1000" dirty="0">
                <a:solidFill>
                  <a:srgbClr val="2C2C2C"/>
                </a:solidFill>
                <a:latin typeface="Calibri" pitchFamily="34" charset="0"/>
                <a:ea typeface="Calibri" pitchFamily="34" charset="-122"/>
                <a:cs typeface="Calibri" pitchFamily="34" charset="-120"/>
              </a:rPr>
              <a:t>HEFCW/Medr Fee and Access Plan guidance W24/07HE</a:t>
            </a:r>
            <a:endParaRPr lang="en-US" sz="1000" dirty="0"/>
          </a:p>
          <a:p>
            <a:pPr marL="0" indent="0">
              <a:buNone/>
            </a:pPr>
            <a:endParaRPr lang="en-US" sz="1000" dirty="0">
              <a:solidFill>
                <a:srgbClr val="2C2C2C"/>
              </a:solidFill>
              <a:latin typeface="Calibri" pitchFamily="34" charset="0"/>
              <a:ea typeface="Calibri" pitchFamily="34" charset="-122"/>
              <a:cs typeface="Calibri" pitchFamily="34" charset="-120"/>
            </a:endParaRPr>
          </a:p>
          <a:p>
            <a:pPr marL="0" indent="0">
              <a:buNone/>
            </a:pPr>
            <a:r>
              <a:rPr lang="en-US" sz="1000" dirty="0">
                <a:solidFill>
                  <a:srgbClr val="2C2C2C"/>
                </a:solidFill>
                <a:latin typeface="Calibri" pitchFamily="34" charset="0"/>
                <a:ea typeface="Calibri" pitchFamily="34" charset="-122"/>
                <a:cs typeface="Calibri" pitchFamily="34" charset="-120"/>
              </a:rPr>
              <a:t>Welsh Government Statement of Strategic Priorities for Tertiary Education and Research and Innovation</a:t>
            </a:r>
            <a:endParaRPr lang="en-US" sz="1000" dirty="0"/>
          </a:p>
          <a:p>
            <a:pPr marL="0" indent="0">
              <a:buNone/>
            </a:pPr>
            <a:endParaRPr lang="en-US" sz="1000" dirty="0">
              <a:solidFill>
                <a:srgbClr val="2C2C2C"/>
              </a:solidFill>
              <a:latin typeface="Calibri" pitchFamily="34" charset="0"/>
              <a:ea typeface="Calibri" pitchFamily="34" charset="-122"/>
              <a:cs typeface="Calibri" pitchFamily="34" charset="-120"/>
            </a:endParaRPr>
          </a:p>
          <a:p>
            <a:pPr marL="0" indent="0">
              <a:buNone/>
            </a:pPr>
            <a:r>
              <a:rPr lang="en-US" sz="1000" dirty="0">
                <a:solidFill>
                  <a:srgbClr val="2C2C2C"/>
                </a:solidFill>
                <a:latin typeface="Calibri" pitchFamily="34" charset="0"/>
                <a:ea typeface="Calibri" pitchFamily="34" charset="-122"/>
                <a:cs typeface="Calibri" pitchFamily="34" charset="-120"/>
              </a:rPr>
              <a:t>Institution Fee and Access Plan 2025–27</a:t>
            </a:r>
            <a:endParaRPr lang="en-US" sz="1000" dirty="0"/>
          </a:p>
          <a:p>
            <a:pPr marL="0" indent="0">
              <a:buNone/>
            </a:pPr>
            <a:endParaRPr lang="en-US" sz="900" dirty="0"/>
          </a:p>
          <a:p>
            <a:pPr marL="0" indent="0">
              <a:buNone/>
            </a:pPr>
            <a:r>
              <a:rPr lang="en-US" sz="1400" b="1" dirty="0">
                <a:solidFill>
                  <a:srgbClr val="2C2C2C"/>
                </a:solidFill>
                <a:latin typeface="Calibri" pitchFamily="34" charset="0"/>
                <a:ea typeface="Calibri" pitchFamily="34" charset="-122"/>
                <a:cs typeface="Calibri" pitchFamily="34" charset="-120"/>
              </a:rPr>
              <a:t>Qualitative document analysis</a:t>
            </a:r>
            <a:endParaRPr lang="en-US" sz="1400" b="1" dirty="0"/>
          </a:p>
          <a:p>
            <a:pPr marL="0" indent="0">
              <a:buNone/>
            </a:pPr>
            <a:r>
              <a:rPr lang="en-US" sz="1000" b="1" dirty="0">
                <a:solidFill>
                  <a:srgbClr val="2C2C2C"/>
                </a:solidFill>
                <a:latin typeface="Calibri" pitchFamily="34" charset="0"/>
                <a:ea typeface="Calibri" pitchFamily="34" charset="-122"/>
                <a:cs typeface="Calibri" pitchFamily="34" charset="-120"/>
              </a:rPr>
              <a:t>CDA Informed</a:t>
            </a:r>
          </a:p>
          <a:p>
            <a:pPr marL="0" indent="0">
              <a:buNone/>
            </a:pPr>
            <a:endParaRPr lang="en-US" sz="200" dirty="0">
              <a:solidFill>
                <a:srgbClr val="2C2C2C"/>
              </a:solidFill>
              <a:latin typeface="Calibri" pitchFamily="34" charset="0"/>
              <a:ea typeface="Calibri" pitchFamily="34" charset="-122"/>
              <a:cs typeface="Calibri" pitchFamily="34" charset="-120"/>
            </a:endParaRPr>
          </a:p>
          <a:p>
            <a:pPr marL="0" indent="0">
              <a:buNone/>
            </a:pPr>
            <a:r>
              <a:rPr lang="en-US" sz="900" dirty="0">
                <a:solidFill>
                  <a:srgbClr val="2C2C2C"/>
                </a:solidFill>
                <a:latin typeface="Calibri" pitchFamily="34" charset="0"/>
                <a:ea typeface="Calibri" pitchFamily="34" charset="-122"/>
                <a:cs typeface="Calibri" pitchFamily="34" charset="-120"/>
              </a:rPr>
              <a:t>(Bowen, 2009)</a:t>
            </a:r>
            <a:endParaRPr lang="en-US" sz="900" dirty="0"/>
          </a:p>
        </p:txBody>
      </p:sp>
      <p:sp>
        <p:nvSpPr>
          <p:cNvPr id="14" name="Shape 12"/>
          <p:cNvSpPr/>
          <p:nvPr/>
        </p:nvSpPr>
        <p:spPr>
          <a:xfrm>
            <a:off x="3127249" y="1444752"/>
            <a:ext cx="2816352" cy="3017520"/>
          </a:xfrm>
          <a:prstGeom prst="rect">
            <a:avLst/>
          </a:prstGeom>
          <a:solidFill>
            <a:srgbClr val="F9F5F0"/>
          </a:solidFill>
          <a:ln w="6350">
            <a:solidFill>
              <a:srgbClr val="CCCCCC"/>
            </a:solidFill>
            <a:prstDash val="solid"/>
          </a:ln>
        </p:spPr>
        <p:txBody>
          <a:bodyPr/>
          <a:lstStyle/>
          <a:p>
            <a:endParaRPr lang="en-GB"/>
          </a:p>
        </p:txBody>
      </p:sp>
      <p:sp>
        <p:nvSpPr>
          <p:cNvPr id="15" name="Shape 13"/>
          <p:cNvSpPr/>
          <p:nvPr/>
        </p:nvSpPr>
        <p:spPr>
          <a:xfrm>
            <a:off x="3108960" y="1444752"/>
            <a:ext cx="2816352" cy="45720"/>
          </a:xfrm>
          <a:prstGeom prst="rect">
            <a:avLst/>
          </a:prstGeom>
          <a:solidFill>
            <a:srgbClr val="7C2832"/>
          </a:solidFill>
          <a:ln w="12700">
            <a:solidFill>
              <a:srgbClr val="7C2832"/>
            </a:solidFill>
            <a:prstDash val="solid"/>
          </a:ln>
        </p:spPr>
        <p:txBody>
          <a:bodyPr/>
          <a:lstStyle/>
          <a:p>
            <a:endParaRPr lang="en-GB"/>
          </a:p>
        </p:txBody>
      </p:sp>
      <p:sp>
        <p:nvSpPr>
          <p:cNvPr id="16" name="Shape 14"/>
          <p:cNvSpPr/>
          <p:nvPr/>
        </p:nvSpPr>
        <p:spPr>
          <a:xfrm>
            <a:off x="3200400" y="1536192"/>
            <a:ext cx="2633472" cy="219456"/>
          </a:xfrm>
          <a:prstGeom prst="rect">
            <a:avLst/>
          </a:prstGeom>
          <a:solidFill>
            <a:srgbClr val="7C2832"/>
          </a:solidFill>
          <a:ln w="12700">
            <a:solidFill>
              <a:srgbClr val="7C2832"/>
            </a:solidFill>
            <a:prstDash val="solid"/>
          </a:ln>
        </p:spPr>
        <p:txBody>
          <a:bodyPr/>
          <a:lstStyle/>
          <a:p>
            <a:endParaRPr lang="en-GB"/>
          </a:p>
        </p:txBody>
      </p:sp>
      <p:sp>
        <p:nvSpPr>
          <p:cNvPr id="17" name="Text 15"/>
          <p:cNvSpPr/>
          <p:nvPr/>
        </p:nvSpPr>
        <p:spPr>
          <a:xfrm>
            <a:off x="3200400" y="1536192"/>
            <a:ext cx="2633472" cy="219456"/>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STRAND 2</a:t>
            </a:r>
            <a:endParaRPr lang="en-US" sz="1100" dirty="0"/>
          </a:p>
        </p:txBody>
      </p:sp>
      <p:sp>
        <p:nvSpPr>
          <p:cNvPr id="18" name="Text 16"/>
          <p:cNvSpPr/>
          <p:nvPr/>
        </p:nvSpPr>
        <p:spPr>
          <a:xfrm>
            <a:off x="3200400" y="1783080"/>
            <a:ext cx="2633472" cy="237744"/>
          </a:xfrm>
          <a:prstGeom prst="rect">
            <a:avLst/>
          </a:prstGeom>
          <a:noFill/>
          <a:ln/>
        </p:spPr>
        <p:txBody>
          <a:bodyPr wrap="square" rtlCol="0" anchor="ctr"/>
          <a:lstStyle/>
          <a:p>
            <a:pPr marL="0" indent="0">
              <a:buNone/>
            </a:pPr>
            <a:r>
              <a:rPr lang="en-US" sz="1600" b="1" dirty="0">
                <a:solidFill>
                  <a:srgbClr val="7C2832"/>
                </a:solidFill>
                <a:latin typeface="Calibri" pitchFamily="34" charset="0"/>
                <a:ea typeface="Calibri" pitchFamily="34" charset="-122"/>
                <a:cs typeface="Calibri" pitchFamily="34" charset="-120"/>
              </a:rPr>
              <a:t>Student Interviews</a:t>
            </a:r>
            <a:endParaRPr lang="en-US" sz="1600" dirty="0"/>
          </a:p>
        </p:txBody>
      </p:sp>
      <p:sp>
        <p:nvSpPr>
          <p:cNvPr id="19" name="Text 17"/>
          <p:cNvSpPr/>
          <p:nvPr/>
        </p:nvSpPr>
        <p:spPr>
          <a:xfrm>
            <a:off x="3218689" y="2075688"/>
            <a:ext cx="2633472" cy="2304288"/>
          </a:xfrm>
          <a:prstGeom prst="rect">
            <a:avLst/>
          </a:prstGeom>
          <a:noFill/>
          <a:ln/>
        </p:spPr>
        <p:txBody>
          <a:bodyPr wrap="square" rtlCol="0" anchor="t"/>
          <a:lstStyle/>
          <a:p>
            <a:pPr marL="0" indent="0">
              <a:buNone/>
            </a:pPr>
            <a:r>
              <a:rPr lang="en-US" sz="1050" dirty="0">
                <a:solidFill>
                  <a:srgbClr val="2C2C2C"/>
                </a:solidFill>
                <a:latin typeface="Calibri" pitchFamily="34" charset="0"/>
                <a:ea typeface="Calibri" pitchFamily="34" charset="-122"/>
                <a:cs typeface="Calibri" pitchFamily="34" charset="-120"/>
              </a:rPr>
              <a:t>6–8 mature WP students</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Semi-structured interviews</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Purposive sampling</a:t>
            </a:r>
            <a:endParaRPr lang="en-US" sz="1050" dirty="0"/>
          </a:p>
          <a:p>
            <a:pPr marL="0" indent="0">
              <a:buNone/>
            </a:pPr>
            <a:r>
              <a:rPr lang="en-US" sz="1050" dirty="0">
                <a:solidFill>
                  <a:srgbClr val="2C2C2C"/>
                </a:solidFill>
                <a:latin typeface="Calibri" pitchFamily="34" charset="0"/>
                <a:ea typeface="Calibri" pitchFamily="34" charset="-122"/>
                <a:cs typeface="Calibri" pitchFamily="34" charset="-120"/>
              </a:rPr>
              <a:t>Excl. students taught/assessed by researcher</a:t>
            </a:r>
            <a:endParaRPr lang="en-US" sz="1050" dirty="0"/>
          </a:p>
          <a:p>
            <a:pPr marL="0" indent="0">
              <a:buNone/>
            </a:pPr>
            <a:endParaRPr lang="en-US" sz="900" dirty="0"/>
          </a:p>
          <a:p>
            <a:pPr marL="0" indent="0">
              <a:buNone/>
            </a:pPr>
            <a:endParaRPr lang="en-US" sz="1050" b="1" dirty="0">
              <a:solidFill>
                <a:srgbClr val="2C2C2C"/>
              </a:solidFill>
              <a:latin typeface="Calibri" pitchFamily="34" charset="0"/>
              <a:ea typeface="Calibri" pitchFamily="34" charset="-122"/>
              <a:cs typeface="Calibri" pitchFamily="34" charset="-120"/>
            </a:endParaRPr>
          </a:p>
          <a:p>
            <a:pPr marL="0" indent="0">
              <a:buNone/>
            </a:pPr>
            <a:endParaRPr lang="en-US" sz="1050" b="1" dirty="0">
              <a:solidFill>
                <a:srgbClr val="2C2C2C"/>
              </a:solidFill>
              <a:latin typeface="Calibri" pitchFamily="34" charset="0"/>
              <a:ea typeface="Calibri" pitchFamily="34" charset="-122"/>
              <a:cs typeface="Calibri" pitchFamily="34" charset="-120"/>
            </a:endParaRPr>
          </a:p>
          <a:p>
            <a:pPr marL="0" indent="0">
              <a:buNone/>
            </a:pPr>
            <a:endParaRPr lang="en-US" sz="1050" b="1" dirty="0">
              <a:solidFill>
                <a:srgbClr val="2C2C2C"/>
              </a:solidFill>
              <a:latin typeface="Calibri" pitchFamily="34" charset="0"/>
              <a:ea typeface="Calibri" pitchFamily="34" charset="-122"/>
              <a:cs typeface="Calibri" pitchFamily="34" charset="-120"/>
            </a:endParaRPr>
          </a:p>
          <a:p>
            <a:pPr marL="0" indent="0">
              <a:buNone/>
            </a:pPr>
            <a:endParaRPr lang="en-US" sz="1050" b="1" dirty="0">
              <a:solidFill>
                <a:srgbClr val="2C2C2C"/>
              </a:solidFill>
              <a:latin typeface="Calibri" pitchFamily="34" charset="0"/>
              <a:ea typeface="Calibri" pitchFamily="34" charset="-122"/>
              <a:cs typeface="Calibri" pitchFamily="34" charset="-120"/>
            </a:endParaRPr>
          </a:p>
          <a:p>
            <a:pPr marL="0" indent="0">
              <a:buNone/>
            </a:pPr>
            <a:r>
              <a:rPr lang="en-US" sz="1400" b="1" dirty="0">
                <a:solidFill>
                  <a:srgbClr val="2C2C2C"/>
                </a:solidFill>
                <a:latin typeface="Calibri" pitchFamily="34" charset="0"/>
                <a:ea typeface="Calibri" pitchFamily="34" charset="-122"/>
                <a:cs typeface="Calibri" pitchFamily="34" charset="-120"/>
              </a:rPr>
              <a:t>IPA</a:t>
            </a:r>
          </a:p>
          <a:p>
            <a:pPr marL="0" indent="0">
              <a:buNone/>
            </a:pPr>
            <a:endParaRPr lang="en-US" sz="900" b="1" dirty="0">
              <a:solidFill>
                <a:srgbClr val="2C2C2C"/>
              </a:solidFill>
              <a:latin typeface="Calibri" pitchFamily="34" charset="0"/>
              <a:ea typeface="Calibri" pitchFamily="34" charset="-122"/>
              <a:cs typeface="Calibri" pitchFamily="34" charset="-120"/>
            </a:endParaRPr>
          </a:p>
          <a:p>
            <a:pPr marL="0" indent="0">
              <a:buNone/>
            </a:pPr>
            <a:r>
              <a:rPr lang="en-US" sz="900" dirty="0">
                <a:solidFill>
                  <a:srgbClr val="2C2C2C"/>
                </a:solidFill>
                <a:latin typeface="Calibri" pitchFamily="34" charset="0"/>
                <a:ea typeface="Calibri" pitchFamily="34" charset="-122"/>
                <a:cs typeface="Calibri" pitchFamily="34" charset="-120"/>
              </a:rPr>
              <a:t>(Smith et al., 2009)</a:t>
            </a:r>
            <a:endParaRPr lang="en-US" sz="900" dirty="0"/>
          </a:p>
        </p:txBody>
      </p:sp>
      <p:sp>
        <p:nvSpPr>
          <p:cNvPr id="20" name="Shape 18"/>
          <p:cNvSpPr/>
          <p:nvPr/>
        </p:nvSpPr>
        <p:spPr>
          <a:xfrm>
            <a:off x="6016752" y="1444752"/>
            <a:ext cx="2816352" cy="3017520"/>
          </a:xfrm>
          <a:prstGeom prst="rect">
            <a:avLst/>
          </a:prstGeom>
          <a:solidFill>
            <a:srgbClr val="F9F5F0"/>
          </a:solidFill>
          <a:ln w="6350">
            <a:solidFill>
              <a:srgbClr val="CCCCCC"/>
            </a:solidFill>
            <a:prstDash val="solid"/>
          </a:ln>
        </p:spPr>
        <p:txBody>
          <a:bodyPr/>
          <a:lstStyle/>
          <a:p>
            <a:endParaRPr lang="en-GB"/>
          </a:p>
        </p:txBody>
      </p:sp>
      <p:sp>
        <p:nvSpPr>
          <p:cNvPr id="21" name="Shape 19"/>
          <p:cNvSpPr/>
          <p:nvPr/>
        </p:nvSpPr>
        <p:spPr>
          <a:xfrm>
            <a:off x="6016752" y="1444752"/>
            <a:ext cx="2816352" cy="45720"/>
          </a:xfrm>
          <a:prstGeom prst="rect">
            <a:avLst/>
          </a:prstGeom>
          <a:solidFill>
            <a:srgbClr val="7C2832"/>
          </a:solidFill>
          <a:ln w="12700">
            <a:solidFill>
              <a:srgbClr val="7C2832"/>
            </a:solidFill>
            <a:prstDash val="solid"/>
          </a:ln>
        </p:spPr>
        <p:txBody>
          <a:bodyPr/>
          <a:lstStyle/>
          <a:p>
            <a:endParaRPr lang="en-GB"/>
          </a:p>
        </p:txBody>
      </p:sp>
      <p:sp>
        <p:nvSpPr>
          <p:cNvPr id="22" name="Shape 20"/>
          <p:cNvSpPr/>
          <p:nvPr/>
        </p:nvSpPr>
        <p:spPr>
          <a:xfrm>
            <a:off x="6108192" y="1536192"/>
            <a:ext cx="2633472" cy="219456"/>
          </a:xfrm>
          <a:prstGeom prst="rect">
            <a:avLst/>
          </a:prstGeom>
          <a:solidFill>
            <a:srgbClr val="7030A0"/>
          </a:solidFill>
          <a:ln w="12700">
            <a:solidFill>
              <a:srgbClr val="7C2832"/>
            </a:solidFill>
            <a:prstDash val="solid"/>
          </a:ln>
        </p:spPr>
        <p:txBody>
          <a:bodyPr/>
          <a:lstStyle/>
          <a:p>
            <a:endParaRPr lang="en-GB"/>
          </a:p>
        </p:txBody>
      </p:sp>
      <p:sp>
        <p:nvSpPr>
          <p:cNvPr id="23" name="Text 21"/>
          <p:cNvSpPr/>
          <p:nvPr/>
        </p:nvSpPr>
        <p:spPr>
          <a:xfrm>
            <a:off x="6108192" y="1536192"/>
            <a:ext cx="2633472" cy="219456"/>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STRAND 3</a:t>
            </a:r>
            <a:endParaRPr lang="en-US" sz="1100" dirty="0"/>
          </a:p>
        </p:txBody>
      </p:sp>
      <p:sp>
        <p:nvSpPr>
          <p:cNvPr id="24" name="Text 22"/>
          <p:cNvSpPr/>
          <p:nvPr/>
        </p:nvSpPr>
        <p:spPr>
          <a:xfrm>
            <a:off x="6108192" y="1783080"/>
            <a:ext cx="2633472" cy="237744"/>
          </a:xfrm>
          <a:prstGeom prst="rect">
            <a:avLst/>
          </a:prstGeom>
          <a:noFill/>
          <a:ln/>
        </p:spPr>
        <p:txBody>
          <a:bodyPr wrap="square" rtlCol="0" anchor="ctr"/>
          <a:lstStyle/>
          <a:p>
            <a:pPr marL="0" indent="0">
              <a:buNone/>
            </a:pPr>
            <a:r>
              <a:rPr lang="en-US" sz="1600" b="1" dirty="0">
                <a:solidFill>
                  <a:srgbClr val="7C2832"/>
                </a:solidFill>
                <a:latin typeface="Calibri" pitchFamily="34" charset="0"/>
                <a:ea typeface="Calibri" pitchFamily="34" charset="-122"/>
                <a:cs typeface="Calibri" pitchFamily="34" charset="-120"/>
              </a:rPr>
              <a:t>Lecturer Interviews</a:t>
            </a:r>
            <a:endParaRPr lang="en-US" sz="1600" dirty="0"/>
          </a:p>
        </p:txBody>
      </p:sp>
      <p:sp>
        <p:nvSpPr>
          <p:cNvPr id="25" name="Text 23"/>
          <p:cNvSpPr/>
          <p:nvPr/>
        </p:nvSpPr>
        <p:spPr>
          <a:xfrm>
            <a:off x="6108192" y="2110179"/>
            <a:ext cx="2633472" cy="2304288"/>
          </a:xfrm>
          <a:prstGeom prst="rect">
            <a:avLst/>
          </a:prstGeom>
          <a:noFill/>
          <a:ln/>
        </p:spPr>
        <p:txBody>
          <a:bodyPr wrap="square" rtlCol="0" anchor="t"/>
          <a:lstStyle/>
          <a:p>
            <a:pPr marL="0" indent="0">
              <a:buNone/>
            </a:pPr>
            <a:r>
              <a:rPr lang="en-US" sz="1050" dirty="0">
                <a:solidFill>
                  <a:srgbClr val="2C2C2C"/>
                </a:solidFill>
                <a:latin typeface="Calibri" pitchFamily="34" charset="0"/>
                <a:ea typeface="Calibri" pitchFamily="34" charset="-122"/>
                <a:cs typeface="Calibri" pitchFamily="34" charset="-120"/>
              </a:rPr>
              <a:t>4–6 lecturers who teach or support mature </a:t>
            </a:r>
          </a:p>
          <a:p>
            <a:pPr marL="0" indent="0">
              <a:buNone/>
            </a:pPr>
            <a:r>
              <a:rPr lang="en-US" sz="1050" dirty="0">
                <a:solidFill>
                  <a:srgbClr val="2C2C2C"/>
                </a:solidFill>
                <a:latin typeface="Calibri" pitchFamily="34" charset="0"/>
                <a:ea typeface="Calibri" pitchFamily="34" charset="-122"/>
                <a:cs typeface="Calibri" pitchFamily="34" charset="-120"/>
              </a:rPr>
              <a:t>students</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Semi-structured interviews</a:t>
            </a:r>
            <a:endParaRPr lang="en-US" sz="1050" dirty="0"/>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Indirect recruitment route</a:t>
            </a:r>
            <a:endParaRPr lang="en-US" sz="1050" dirty="0"/>
          </a:p>
          <a:p>
            <a:pPr marL="0" indent="0">
              <a:buNone/>
            </a:pPr>
            <a:endParaRPr lang="en-US" sz="900" dirty="0"/>
          </a:p>
          <a:p>
            <a:pPr marL="0" indent="0">
              <a:buNone/>
            </a:pPr>
            <a:endParaRPr lang="en-US" sz="1100" b="1" dirty="0">
              <a:solidFill>
                <a:srgbClr val="2C2C2C"/>
              </a:solidFill>
              <a:latin typeface="Calibri" pitchFamily="34" charset="0"/>
              <a:ea typeface="Calibri" pitchFamily="34" charset="-122"/>
              <a:cs typeface="Calibri" pitchFamily="34" charset="-120"/>
            </a:endParaRPr>
          </a:p>
          <a:p>
            <a:pPr marL="0" indent="0">
              <a:buNone/>
            </a:pPr>
            <a:endParaRPr lang="en-US" sz="1600" b="1" dirty="0">
              <a:solidFill>
                <a:srgbClr val="2C2C2C"/>
              </a:solidFill>
              <a:latin typeface="Calibri" pitchFamily="34" charset="0"/>
              <a:ea typeface="Calibri" pitchFamily="34" charset="-122"/>
              <a:cs typeface="Calibri" pitchFamily="34" charset="-120"/>
            </a:endParaRPr>
          </a:p>
          <a:p>
            <a:pPr marL="0" indent="0">
              <a:buNone/>
            </a:pPr>
            <a:endParaRPr lang="en-US" sz="1100" b="1" dirty="0">
              <a:solidFill>
                <a:srgbClr val="2C2C2C"/>
              </a:solidFill>
              <a:latin typeface="Calibri" pitchFamily="34" charset="0"/>
              <a:ea typeface="Calibri" pitchFamily="34" charset="-122"/>
              <a:cs typeface="Calibri" pitchFamily="34" charset="-120"/>
            </a:endParaRPr>
          </a:p>
          <a:p>
            <a:pPr marL="0" indent="0">
              <a:buNone/>
            </a:pPr>
            <a:r>
              <a:rPr lang="en-US" sz="1600" b="1" dirty="0">
                <a:solidFill>
                  <a:srgbClr val="2C2C2C"/>
                </a:solidFill>
                <a:latin typeface="Calibri" pitchFamily="34" charset="0"/>
                <a:ea typeface="Calibri" pitchFamily="34" charset="-122"/>
                <a:cs typeface="Calibri" pitchFamily="34" charset="-120"/>
              </a:rPr>
              <a:t>Reflexive TA</a:t>
            </a:r>
          </a:p>
          <a:p>
            <a:pPr marL="0" indent="0">
              <a:buNone/>
            </a:pPr>
            <a:endParaRPr lang="en-US" sz="700" b="1" dirty="0">
              <a:solidFill>
                <a:srgbClr val="2C2C2C"/>
              </a:solidFill>
              <a:latin typeface="Calibri" pitchFamily="34" charset="0"/>
              <a:ea typeface="Calibri" pitchFamily="34" charset="-122"/>
              <a:cs typeface="Calibri" pitchFamily="34" charset="-120"/>
            </a:endParaRPr>
          </a:p>
          <a:p>
            <a:pPr marL="0" indent="0">
              <a:buNone/>
            </a:pPr>
            <a:r>
              <a:rPr lang="en-US" sz="900" dirty="0">
                <a:solidFill>
                  <a:srgbClr val="2C2C2C"/>
                </a:solidFill>
                <a:latin typeface="Calibri" pitchFamily="34" charset="0"/>
                <a:ea typeface="Calibri" pitchFamily="34" charset="-122"/>
                <a:cs typeface="Calibri" pitchFamily="34" charset="-120"/>
              </a:rPr>
              <a:t>(Braun &amp; Clarke, 2021)</a:t>
            </a:r>
            <a:endParaRPr lang="en-US" sz="900" dirty="0"/>
          </a:p>
        </p:txBody>
      </p:sp>
      <p:sp>
        <p:nvSpPr>
          <p:cNvPr id="26" name="Shape 24"/>
          <p:cNvSpPr/>
          <p:nvPr/>
        </p:nvSpPr>
        <p:spPr>
          <a:xfrm>
            <a:off x="201168" y="4663440"/>
            <a:ext cx="8741664" cy="347472"/>
          </a:xfrm>
          <a:prstGeom prst="rect">
            <a:avLst/>
          </a:prstGeom>
          <a:solidFill>
            <a:srgbClr val="C8952A"/>
          </a:solidFill>
          <a:ln w="12700">
            <a:solidFill>
              <a:srgbClr val="C8952A"/>
            </a:solidFill>
            <a:prstDash val="solid"/>
          </a:ln>
        </p:spPr>
        <p:txBody>
          <a:bodyPr/>
          <a:lstStyle/>
          <a:p>
            <a:endParaRPr lang="en-GB"/>
          </a:p>
        </p:txBody>
      </p:sp>
      <p:sp>
        <p:nvSpPr>
          <p:cNvPr id="27" name="Text 25"/>
          <p:cNvSpPr/>
          <p:nvPr/>
        </p:nvSpPr>
        <p:spPr>
          <a:xfrm>
            <a:off x="274320" y="4663440"/>
            <a:ext cx="8595360" cy="347472"/>
          </a:xfrm>
          <a:prstGeom prst="rect">
            <a:avLst/>
          </a:prstGeom>
          <a:noFill/>
          <a:ln/>
        </p:spPr>
        <p:txBody>
          <a:bodyPr wrap="square" rtlCol="0" anchor="ctr"/>
          <a:lstStyle/>
          <a:p>
            <a:pPr marL="0" indent="0" algn="ctr">
              <a:buNone/>
            </a:pPr>
            <a:r>
              <a:rPr lang="en-US" sz="1050" b="1" dirty="0">
                <a:solidFill>
                  <a:srgbClr val="5C1822"/>
                </a:solidFill>
                <a:latin typeface="Calibri" pitchFamily="34" charset="0"/>
                <a:ea typeface="Calibri" pitchFamily="34" charset="-122"/>
                <a:cs typeface="Calibri" pitchFamily="34" charset="-120"/>
              </a:rPr>
              <a:t>STRAND 4 — CROSS-STRAND SYNTHESIS:  Framework approach: mapping convergence, divergence, and tension across policy, practice, and experience</a:t>
            </a:r>
            <a:endParaRPr lang="en-US" sz="1050" dirty="0"/>
          </a:p>
        </p:txBody>
      </p:sp>
      <p:sp>
        <p:nvSpPr>
          <p:cNvPr id="28" name="Right Brace 27">
            <a:extLst>
              <a:ext uri="{FF2B5EF4-FFF2-40B4-BE49-F238E27FC236}">
                <a16:creationId xmlns:a16="http://schemas.microsoft.com/office/drawing/2014/main" id="{1C2A5188-FDB1-9860-3F0E-E0D92146ACBD}"/>
              </a:ext>
            </a:extLst>
          </p:cNvPr>
          <p:cNvSpPr/>
          <p:nvPr/>
        </p:nvSpPr>
        <p:spPr>
          <a:xfrm rot="5400000">
            <a:off x="4365216" y="90158"/>
            <a:ext cx="303839" cy="8851391"/>
          </a:xfrm>
          <a:prstGeom prst="rightBrace">
            <a:avLst>
              <a:gd name="adj1" fmla="val 8333"/>
              <a:gd name="adj2" fmla="val 49819"/>
            </a:avLst>
          </a:prstGeom>
          <a:ln w="38100">
            <a:solidFill>
              <a:srgbClr val="46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Methodology: Justification and Limits</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b="1" dirty="0">
                <a:solidFill>
                  <a:srgbClr val="4A4A4A"/>
                </a:solidFill>
                <a:latin typeface="Calibri" pitchFamily="34" charset="0"/>
                <a:ea typeface="Calibri" pitchFamily="34" charset="-122"/>
                <a:cs typeface="Calibri" pitchFamily="34" charset="-120"/>
              </a:rPr>
              <a:t>Why these methods. What they cannot do.</a:t>
            </a:r>
            <a:endParaRPr lang="en-US"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4645152" cy="292608"/>
          </a:xfrm>
          <a:prstGeom prst="rect">
            <a:avLst/>
          </a:prstGeom>
          <a:solidFill>
            <a:srgbClr val="1C2B4A"/>
          </a:solidFill>
          <a:ln w="12700">
            <a:solidFill>
              <a:srgbClr val="1C2B4A"/>
            </a:solidFill>
            <a:prstDash val="solid"/>
          </a:ln>
        </p:spPr>
        <p:txBody>
          <a:bodyPr/>
          <a:lstStyle/>
          <a:p>
            <a:endParaRPr lang="en-GB"/>
          </a:p>
        </p:txBody>
      </p:sp>
      <p:sp>
        <p:nvSpPr>
          <p:cNvPr id="7" name="Text 5"/>
          <p:cNvSpPr/>
          <p:nvPr/>
        </p:nvSpPr>
        <p:spPr>
          <a:xfrm>
            <a:off x="256032" y="914400"/>
            <a:ext cx="4535424" cy="292608"/>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WHY THESE METHODS</a:t>
            </a:r>
            <a:endParaRPr lang="en-US" sz="1600" b="1" dirty="0"/>
          </a:p>
        </p:txBody>
      </p:sp>
      <p:sp>
        <p:nvSpPr>
          <p:cNvPr id="8" name="Text 6"/>
          <p:cNvSpPr/>
          <p:nvPr/>
        </p:nvSpPr>
        <p:spPr>
          <a:xfrm>
            <a:off x="256032" y="1495285"/>
            <a:ext cx="4480560"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IPA for students — not reflexive TA</a:t>
            </a:r>
            <a:endParaRPr lang="en-US" sz="1400" dirty="0"/>
          </a:p>
        </p:txBody>
      </p:sp>
      <p:sp>
        <p:nvSpPr>
          <p:cNvPr id="9" name="Text 7"/>
          <p:cNvSpPr/>
          <p:nvPr/>
        </p:nvSpPr>
        <p:spPr>
          <a:xfrm>
            <a:off x="256032" y="1720215"/>
            <a:ext cx="4480560"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Belonging and legitimacy are personal, affectively complex, and historically embedded. IPA engages with the particular case before 'cautiously' moving to patterns. Using TA would flatten that rich evidence.</a:t>
            </a:r>
            <a:endParaRPr lang="en-US" sz="950" dirty="0"/>
          </a:p>
        </p:txBody>
      </p:sp>
      <p:sp>
        <p:nvSpPr>
          <p:cNvPr id="10" name="Shape 8"/>
          <p:cNvSpPr/>
          <p:nvPr/>
        </p:nvSpPr>
        <p:spPr>
          <a:xfrm>
            <a:off x="233172" y="2311146"/>
            <a:ext cx="4480560" cy="13716"/>
          </a:xfrm>
          <a:prstGeom prst="rect">
            <a:avLst/>
          </a:prstGeom>
          <a:solidFill>
            <a:srgbClr val="DDDDDD"/>
          </a:solidFill>
          <a:ln w="12700">
            <a:solidFill>
              <a:srgbClr val="DDDDDD"/>
            </a:solidFill>
            <a:prstDash val="solid"/>
          </a:ln>
        </p:spPr>
        <p:txBody>
          <a:bodyPr/>
          <a:lstStyle/>
          <a:p>
            <a:endParaRPr lang="en-GB"/>
          </a:p>
        </p:txBody>
      </p:sp>
      <p:sp>
        <p:nvSpPr>
          <p:cNvPr id="11" name="Text 9"/>
          <p:cNvSpPr/>
          <p:nvPr/>
        </p:nvSpPr>
        <p:spPr>
          <a:xfrm>
            <a:off x="201168" y="2454101"/>
            <a:ext cx="4480560"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Reflexive TA for lecturers — not IPA</a:t>
            </a:r>
            <a:endParaRPr lang="en-US" sz="1400" dirty="0"/>
          </a:p>
        </p:txBody>
      </p:sp>
      <p:sp>
        <p:nvSpPr>
          <p:cNvPr id="12" name="Text 10"/>
          <p:cNvSpPr/>
          <p:nvPr/>
        </p:nvSpPr>
        <p:spPr>
          <a:xfrm>
            <a:off x="201168" y="2670048"/>
            <a:ext cx="4480560"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Lecturer understandings are professional and patterned across a group. IPA's idiographic depth is unnecessary here; TA allows the researcher to identify shared interpretations while remaining reflexive.</a:t>
            </a:r>
            <a:endParaRPr lang="en-US" sz="950" dirty="0"/>
          </a:p>
        </p:txBody>
      </p:sp>
      <p:sp>
        <p:nvSpPr>
          <p:cNvPr id="13" name="Shape 11"/>
          <p:cNvSpPr/>
          <p:nvPr/>
        </p:nvSpPr>
        <p:spPr>
          <a:xfrm>
            <a:off x="182880" y="3287428"/>
            <a:ext cx="4480560" cy="13716"/>
          </a:xfrm>
          <a:prstGeom prst="rect">
            <a:avLst/>
          </a:prstGeom>
          <a:solidFill>
            <a:srgbClr val="DDDDDD"/>
          </a:solidFill>
          <a:ln w="12700">
            <a:solidFill>
              <a:srgbClr val="DDDDDD"/>
            </a:solidFill>
            <a:prstDash val="solid"/>
          </a:ln>
        </p:spPr>
        <p:txBody>
          <a:bodyPr/>
          <a:lstStyle/>
          <a:p>
            <a:endParaRPr lang="en-GB"/>
          </a:p>
        </p:txBody>
      </p:sp>
      <p:sp>
        <p:nvSpPr>
          <p:cNvPr id="14" name="Text 12"/>
          <p:cNvSpPr/>
          <p:nvPr/>
        </p:nvSpPr>
        <p:spPr>
          <a:xfrm>
            <a:off x="233172" y="3438144"/>
            <a:ext cx="4480560"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Single institution — not multi-site</a:t>
            </a:r>
            <a:endParaRPr lang="en-US" sz="1400" dirty="0"/>
          </a:p>
        </p:txBody>
      </p:sp>
      <p:sp>
        <p:nvSpPr>
          <p:cNvPr id="15" name="Text 13"/>
          <p:cNvSpPr/>
          <p:nvPr/>
        </p:nvSpPr>
        <p:spPr>
          <a:xfrm>
            <a:off x="233172" y="3657680"/>
            <a:ext cx="4480560"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The aim is depth within one coherent context, not generalisable patterns across sites. A multi-site design would have required reducing depth for breadth.</a:t>
            </a:r>
            <a:endParaRPr lang="en-US" sz="950" dirty="0"/>
          </a:p>
        </p:txBody>
      </p:sp>
      <p:sp>
        <p:nvSpPr>
          <p:cNvPr id="16" name="Text 14"/>
          <p:cNvSpPr/>
          <p:nvPr/>
        </p:nvSpPr>
        <p:spPr>
          <a:xfrm>
            <a:off x="283464" y="4485292"/>
            <a:ext cx="4480560" cy="182880"/>
          </a:xfrm>
          <a:prstGeom prst="rect">
            <a:avLst/>
          </a:prstGeom>
          <a:noFill/>
          <a:ln/>
        </p:spPr>
        <p:txBody>
          <a:bodyPr wrap="square" rtlCol="0" anchor="ctr"/>
          <a:lstStyle/>
          <a:p>
            <a:pPr marL="0" indent="0">
              <a:buNone/>
            </a:pPr>
            <a:r>
              <a:rPr lang="en-US" sz="850" dirty="0">
                <a:solidFill>
                  <a:srgbClr val="666666"/>
                </a:solidFill>
                <a:latin typeface="Calibri" pitchFamily="34" charset="0"/>
                <a:ea typeface="Calibri" pitchFamily="34" charset="-122"/>
                <a:cs typeface="Calibri" pitchFamily="34" charset="-120"/>
              </a:rPr>
              <a:t>(Hyett et al., 2014; Stake, 1995; Yin, 2018)</a:t>
            </a:r>
            <a:endParaRPr lang="en-US" sz="850" dirty="0"/>
          </a:p>
        </p:txBody>
      </p:sp>
      <p:sp>
        <p:nvSpPr>
          <p:cNvPr id="17" name="Shape 15"/>
          <p:cNvSpPr/>
          <p:nvPr/>
        </p:nvSpPr>
        <p:spPr>
          <a:xfrm>
            <a:off x="4965192" y="914400"/>
            <a:ext cx="54864" cy="3730752"/>
          </a:xfrm>
          <a:prstGeom prst="rect">
            <a:avLst/>
          </a:prstGeom>
          <a:solidFill>
            <a:srgbClr val="EEEEEE"/>
          </a:solidFill>
          <a:ln w="12700">
            <a:solidFill>
              <a:srgbClr val="EEEEEE"/>
            </a:solidFill>
            <a:prstDash val="solid"/>
          </a:ln>
        </p:spPr>
        <p:txBody>
          <a:bodyPr/>
          <a:lstStyle/>
          <a:p>
            <a:endParaRPr lang="en-GB"/>
          </a:p>
        </p:txBody>
      </p:sp>
      <p:sp>
        <p:nvSpPr>
          <p:cNvPr id="18" name="Shape 16"/>
          <p:cNvSpPr/>
          <p:nvPr/>
        </p:nvSpPr>
        <p:spPr>
          <a:xfrm>
            <a:off x="5102352" y="914400"/>
            <a:ext cx="3840480" cy="292608"/>
          </a:xfrm>
          <a:prstGeom prst="rect">
            <a:avLst/>
          </a:prstGeom>
          <a:solidFill>
            <a:srgbClr val="7C2832"/>
          </a:solidFill>
          <a:ln w="12700">
            <a:solidFill>
              <a:srgbClr val="7C2832"/>
            </a:solidFill>
            <a:prstDash val="solid"/>
          </a:ln>
        </p:spPr>
        <p:txBody>
          <a:bodyPr/>
          <a:lstStyle/>
          <a:p>
            <a:endParaRPr lang="en-GB"/>
          </a:p>
        </p:txBody>
      </p:sp>
      <p:sp>
        <p:nvSpPr>
          <p:cNvPr id="19" name="Text 17"/>
          <p:cNvSpPr/>
          <p:nvPr/>
        </p:nvSpPr>
        <p:spPr>
          <a:xfrm>
            <a:off x="5157216" y="914400"/>
            <a:ext cx="3730752" cy="292608"/>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LIMITS</a:t>
            </a:r>
            <a:endParaRPr lang="en-US" b="1" dirty="0"/>
          </a:p>
        </p:txBody>
      </p:sp>
      <p:sp>
        <p:nvSpPr>
          <p:cNvPr id="20" name="Text 18"/>
          <p:cNvSpPr/>
          <p:nvPr/>
        </p:nvSpPr>
        <p:spPr>
          <a:xfrm>
            <a:off x="5102352" y="1495285"/>
            <a:ext cx="3730752"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IPA and small samples</a:t>
            </a:r>
            <a:endParaRPr lang="en-US" sz="1400" dirty="0"/>
          </a:p>
        </p:txBody>
      </p:sp>
      <p:sp>
        <p:nvSpPr>
          <p:cNvPr id="21" name="Text 19"/>
          <p:cNvSpPr/>
          <p:nvPr/>
        </p:nvSpPr>
        <p:spPr>
          <a:xfrm>
            <a:off x="5102352" y="1704474"/>
            <a:ext cx="3730752"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Findings relate to the</a:t>
            </a:r>
            <a:r>
              <a:rPr lang="en-US" sz="950" b="1" dirty="0">
                <a:solidFill>
                  <a:srgbClr val="2C2C2C"/>
                </a:solidFill>
                <a:latin typeface="Calibri" pitchFamily="34" charset="0"/>
                <a:ea typeface="Calibri" pitchFamily="34" charset="-122"/>
                <a:cs typeface="Calibri" pitchFamily="34" charset="-120"/>
              </a:rPr>
              <a:t> 'particular', </a:t>
            </a:r>
            <a:r>
              <a:rPr lang="en-US" sz="950" dirty="0">
                <a:solidFill>
                  <a:srgbClr val="2C2C2C"/>
                </a:solidFill>
                <a:latin typeface="Calibri" pitchFamily="34" charset="0"/>
                <a:ea typeface="Calibri" pitchFamily="34" charset="-122"/>
                <a:cs typeface="Calibri" pitchFamily="34" charset="-120"/>
              </a:rPr>
              <a:t>not the general. </a:t>
            </a:r>
            <a:r>
              <a:rPr lang="en-US" sz="950" b="1" dirty="0">
                <a:solidFill>
                  <a:srgbClr val="2C2C2C"/>
                </a:solidFill>
                <a:latin typeface="Calibri" pitchFamily="34" charset="0"/>
                <a:ea typeface="Calibri" pitchFamily="34" charset="-122"/>
                <a:cs typeface="Calibri" pitchFamily="34" charset="-120"/>
              </a:rPr>
              <a:t>The study makes no claim to represent all mature WP students or the Welsh HE sector.</a:t>
            </a:r>
            <a:br>
              <a:rPr lang="en-US" sz="950" b="1" dirty="0">
                <a:solidFill>
                  <a:srgbClr val="2C2C2C"/>
                </a:solidFill>
                <a:latin typeface="Calibri" pitchFamily="34" charset="0"/>
                <a:ea typeface="Calibri" pitchFamily="34" charset="-122"/>
                <a:cs typeface="Calibri" pitchFamily="34" charset="-120"/>
              </a:rPr>
            </a:br>
            <a:r>
              <a:rPr lang="en-US" sz="950" dirty="0">
                <a:solidFill>
                  <a:srgbClr val="2C2C2C"/>
                </a:solidFill>
                <a:latin typeface="Calibri" pitchFamily="34" charset="0"/>
                <a:ea typeface="Calibri" pitchFamily="34" charset="-122"/>
                <a:cs typeface="Calibri" pitchFamily="34" charset="-120"/>
              </a:rPr>
              <a:t>Its value lies in depth, transparency, and transferability of insight.</a:t>
            </a:r>
            <a:endParaRPr lang="en-US" sz="950" dirty="0"/>
          </a:p>
        </p:txBody>
      </p:sp>
      <p:sp>
        <p:nvSpPr>
          <p:cNvPr id="22" name="Shape 20"/>
          <p:cNvSpPr/>
          <p:nvPr/>
        </p:nvSpPr>
        <p:spPr>
          <a:xfrm>
            <a:off x="5021981" y="2318004"/>
            <a:ext cx="3730752" cy="13716"/>
          </a:xfrm>
          <a:prstGeom prst="rect">
            <a:avLst/>
          </a:prstGeom>
          <a:solidFill>
            <a:srgbClr val="DDDDDD"/>
          </a:solidFill>
          <a:ln w="12700">
            <a:solidFill>
              <a:srgbClr val="DDDDDD"/>
            </a:solidFill>
            <a:prstDash val="solid"/>
          </a:ln>
        </p:spPr>
        <p:txBody>
          <a:bodyPr/>
          <a:lstStyle/>
          <a:p>
            <a:endParaRPr lang="en-GB"/>
          </a:p>
        </p:txBody>
      </p:sp>
      <p:sp>
        <p:nvSpPr>
          <p:cNvPr id="23" name="Text 21"/>
          <p:cNvSpPr/>
          <p:nvPr/>
        </p:nvSpPr>
        <p:spPr>
          <a:xfrm>
            <a:off x="5102352" y="2440566"/>
            <a:ext cx="3730752"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Document analysis and reception</a:t>
            </a:r>
            <a:endParaRPr lang="en-US" sz="1400" dirty="0"/>
          </a:p>
        </p:txBody>
      </p:sp>
      <p:sp>
        <p:nvSpPr>
          <p:cNvPr id="24" name="Text 22"/>
          <p:cNvSpPr/>
          <p:nvPr/>
        </p:nvSpPr>
        <p:spPr>
          <a:xfrm>
            <a:off x="5102352" y="2664573"/>
            <a:ext cx="3730752"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Documents reveal how WP is framed and constituted in text.</a:t>
            </a:r>
            <a:br>
              <a:rPr lang="en-US" sz="950" dirty="0">
                <a:solidFill>
                  <a:srgbClr val="2C2C2C"/>
                </a:solidFill>
                <a:latin typeface="Calibri" pitchFamily="34" charset="0"/>
                <a:ea typeface="Calibri" pitchFamily="34" charset="-122"/>
                <a:cs typeface="Calibri" pitchFamily="34" charset="-120"/>
              </a:rPr>
            </a:br>
            <a:r>
              <a:rPr lang="en-US" sz="950" b="1" dirty="0">
                <a:solidFill>
                  <a:srgbClr val="2C2C2C"/>
                </a:solidFill>
                <a:latin typeface="Calibri" pitchFamily="34" charset="0"/>
                <a:ea typeface="Calibri" pitchFamily="34" charset="-122"/>
                <a:cs typeface="Calibri" pitchFamily="34" charset="-120"/>
              </a:rPr>
              <a:t>They cannot show how those framings are received or what effects they produce.</a:t>
            </a:r>
            <a:r>
              <a:rPr lang="en-US" sz="950" dirty="0">
                <a:solidFill>
                  <a:srgbClr val="2C2C2C"/>
                </a:solidFill>
                <a:latin typeface="Calibri" pitchFamily="34" charset="0"/>
                <a:ea typeface="Calibri" pitchFamily="34" charset="-122"/>
                <a:cs typeface="Calibri" pitchFamily="34" charset="-120"/>
              </a:rPr>
              <a:t> That belongs to the interview strands.</a:t>
            </a:r>
            <a:endParaRPr lang="en-US" sz="950" dirty="0"/>
          </a:p>
        </p:txBody>
      </p:sp>
      <p:sp>
        <p:nvSpPr>
          <p:cNvPr id="25" name="Shape 23"/>
          <p:cNvSpPr/>
          <p:nvPr/>
        </p:nvSpPr>
        <p:spPr>
          <a:xfrm>
            <a:off x="5102352" y="3278875"/>
            <a:ext cx="3730752" cy="13716"/>
          </a:xfrm>
          <a:prstGeom prst="rect">
            <a:avLst/>
          </a:prstGeom>
          <a:solidFill>
            <a:srgbClr val="DDDDDD"/>
          </a:solidFill>
          <a:ln w="12700">
            <a:solidFill>
              <a:srgbClr val="DDDDDD"/>
            </a:solidFill>
            <a:prstDash val="solid"/>
          </a:ln>
        </p:spPr>
        <p:txBody>
          <a:bodyPr/>
          <a:lstStyle/>
          <a:p>
            <a:endParaRPr lang="en-GB"/>
          </a:p>
        </p:txBody>
      </p:sp>
      <p:sp>
        <p:nvSpPr>
          <p:cNvPr id="26" name="Text 24"/>
          <p:cNvSpPr/>
          <p:nvPr/>
        </p:nvSpPr>
        <p:spPr>
          <a:xfrm>
            <a:off x="5157216" y="3438144"/>
            <a:ext cx="3730752" cy="201168"/>
          </a:xfrm>
          <a:prstGeom prst="rect">
            <a:avLst/>
          </a:prstGeom>
          <a:noFill/>
          <a:ln/>
        </p:spPr>
        <p:txBody>
          <a:bodyPr wrap="square" rtlCol="0" anchor="ctr"/>
          <a:lstStyle/>
          <a:p>
            <a:pPr marL="0" indent="0">
              <a:buNone/>
            </a:pPr>
            <a:r>
              <a:rPr lang="en-US" sz="1400" b="1" dirty="0">
                <a:solidFill>
                  <a:srgbClr val="7C2832"/>
                </a:solidFill>
                <a:latin typeface="Calibri" pitchFamily="34" charset="0"/>
                <a:ea typeface="Calibri" pitchFamily="34" charset="-122"/>
                <a:cs typeface="Calibri" pitchFamily="34" charset="-120"/>
              </a:rPr>
              <a:t>Insider positionality</a:t>
            </a:r>
            <a:endParaRPr lang="en-US" sz="1400" dirty="0"/>
          </a:p>
        </p:txBody>
      </p:sp>
      <p:sp>
        <p:nvSpPr>
          <p:cNvPr id="27" name="Text 25"/>
          <p:cNvSpPr/>
          <p:nvPr/>
        </p:nvSpPr>
        <p:spPr>
          <a:xfrm>
            <a:off x="5157216" y="3646691"/>
            <a:ext cx="3730752" cy="457200"/>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The researcher works within the same institution. This brings contextual insight but also requires active </a:t>
            </a:r>
            <a:r>
              <a:rPr lang="en-US" sz="950" b="1" dirty="0">
                <a:solidFill>
                  <a:srgbClr val="2C2C2C"/>
                </a:solidFill>
                <a:latin typeface="Calibri" pitchFamily="34" charset="0"/>
                <a:ea typeface="Calibri" pitchFamily="34" charset="-122"/>
                <a:cs typeface="Calibri" pitchFamily="34" charset="-120"/>
              </a:rPr>
              <a:t>reflexive management </a:t>
            </a:r>
            <a:r>
              <a:rPr lang="en-US" sz="950" dirty="0">
                <a:solidFill>
                  <a:srgbClr val="2C2C2C"/>
                </a:solidFill>
                <a:latin typeface="Calibri" pitchFamily="34" charset="0"/>
                <a:ea typeface="Calibri" pitchFamily="34" charset="-122"/>
                <a:cs typeface="Calibri" pitchFamily="34" charset="-120"/>
              </a:rPr>
              <a:t>throughout data collection and analysis.</a:t>
            </a:r>
            <a:endParaRPr lang="en-US" sz="950" dirty="0"/>
          </a:p>
        </p:txBody>
      </p:sp>
      <p:sp>
        <p:nvSpPr>
          <p:cNvPr id="28" name="Text 26"/>
          <p:cNvSpPr/>
          <p:nvPr/>
        </p:nvSpPr>
        <p:spPr>
          <a:xfrm>
            <a:off x="5129784" y="4485292"/>
            <a:ext cx="3730752" cy="182880"/>
          </a:xfrm>
          <a:prstGeom prst="rect">
            <a:avLst/>
          </a:prstGeom>
          <a:noFill/>
          <a:ln/>
        </p:spPr>
        <p:txBody>
          <a:bodyPr wrap="square" rtlCol="0" anchor="ctr"/>
          <a:lstStyle/>
          <a:p>
            <a:pPr marL="0" indent="0">
              <a:buNone/>
            </a:pPr>
            <a:r>
              <a:rPr lang="en-US" sz="850" dirty="0">
                <a:solidFill>
                  <a:srgbClr val="666666"/>
                </a:solidFill>
                <a:latin typeface="Calibri" pitchFamily="34" charset="0"/>
                <a:ea typeface="Calibri" pitchFamily="34" charset="-122"/>
                <a:cs typeface="Calibri" pitchFamily="34" charset="-120"/>
              </a:rPr>
              <a:t>(Lewis &amp; Quinnell, 2024; Yip, 2024)</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Ethical Considerations</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b="1" dirty="0">
                <a:solidFill>
                  <a:srgbClr val="4A4A4A"/>
                </a:solidFill>
                <a:latin typeface="Calibri" pitchFamily="34" charset="0"/>
                <a:ea typeface="Calibri" pitchFamily="34" charset="-122"/>
                <a:cs typeface="Calibri" pitchFamily="34" charset="-120"/>
              </a:rPr>
              <a:t>More complex than standard qualitative research</a:t>
            </a:r>
            <a:endParaRPr lang="en-US"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4206240" cy="2029968"/>
          </a:xfrm>
          <a:prstGeom prst="rect">
            <a:avLst/>
          </a:prstGeom>
          <a:solidFill>
            <a:srgbClr val="F9F5F0"/>
          </a:solidFill>
          <a:ln w="6350">
            <a:solidFill>
              <a:srgbClr val="CCCCCC"/>
            </a:solidFill>
            <a:prstDash val="solid"/>
          </a:ln>
        </p:spPr>
        <p:txBody>
          <a:bodyPr/>
          <a:lstStyle/>
          <a:p>
            <a:endParaRPr lang="en-GB"/>
          </a:p>
        </p:txBody>
      </p:sp>
      <p:sp>
        <p:nvSpPr>
          <p:cNvPr id="7" name="Shape 5"/>
          <p:cNvSpPr/>
          <p:nvPr/>
        </p:nvSpPr>
        <p:spPr>
          <a:xfrm>
            <a:off x="201168" y="914400"/>
            <a:ext cx="4206240" cy="292608"/>
          </a:xfrm>
          <a:prstGeom prst="rect">
            <a:avLst/>
          </a:prstGeom>
          <a:solidFill>
            <a:srgbClr val="7C2832"/>
          </a:solidFill>
          <a:ln w="12700">
            <a:solidFill>
              <a:srgbClr val="7C2832"/>
            </a:solidFill>
            <a:prstDash val="solid"/>
          </a:ln>
        </p:spPr>
        <p:txBody>
          <a:bodyPr/>
          <a:lstStyle/>
          <a:p>
            <a:endParaRPr lang="en-GB"/>
          </a:p>
        </p:txBody>
      </p:sp>
      <p:sp>
        <p:nvSpPr>
          <p:cNvPr id="8" name="Text 6"/>
          <p:cNvSpPr/>
          <p:nvPr/>
        </p:nvSpPr>
        <p:spPr>
          <a:xfrm>
            <a:off x="310896" y="914400"/>
            <a:ext cx="4005072" cy="292608"/>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INSIDER RISK</a:t>
            </a:r>
            <a:endParaRPr lang="en-US" dirty="0"/>
          </a:p>
        </p:txBody>
      </p:sp>
      <p:sp>
        <p:nvSpPr>
          <p:cNvPr id="9" name="Text 7"/>
          <p:cNvSpPr/>
          <p:nvPr/>
        </p:nvSpPr>
        <p:spPr>
          <a:xfrm>
            <a:off x="310896" y="1261872"/>
            <a:ext cx="4096512" cy="1426464"/>
          </a:xfrm>
          <a:prstGeom prst="rect">
            <a:avLst/>
          </a:prstGeom>
          <a:noFill/>
          <a:ln/>
        </p:spPr>
        <p:txBody>
          <a:bodyPr wrap="square" rtlCol="0" anchor="t"/>
          <a:lstStyle/>
          <a:p>
            <a:pPr marL="0" indent="0">
              <a:buNone/>
            </a:pPr>
            <a:r>
              <a:rPr lang="en-US" sz="1050" b="1" dirty="0">
                <a:solidFill>
                  <a:srgbClr val="2C2C2C"/>
                </a:solidFill>
                <a:latin typeface="Calibri" pitchFamily="34" charset="0"/>
                <a:ea typeface="Calibri" pitchFamily="34" charset="-122"/>
                <a:cs typeface="Calibri" pitchFamily="34" charset="-120"/>
              </a:rPr>
              <a:t>Role relationships, internal recognisability, interpretive responsibility. </a:t>
            </a:r>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As a practitioner-researcher in the same institution, the </a:t>
            </a:r>
            <a:r>
              <a:rPr lang="en-US" sz="1050" b="1" dirty="0">
                <a:solidFill>
                  <a:srgbClr val="2C2C2C"/>
                </a:solidFill>
                <a:latin typeface="Calibri" pitchFamily="34" charset="0"/>
                <a:ea typeface="Calibri" pitchFamily="34" charset="-122"/>
                <a:cs typeface="Calibri" pitchFamily="34" charset="-120"/>
              </a:rPr>
              <a:t>risks of insider research</a:t>
            </a:r>
            <a:r>
              <a:rPr lang="en-US" sz="1050" dirty="0">
                <a:solidFill>
                  <a:srgbClr val="2C2C2C"/>
                </a:solidFill>
                <a:latin typeface="Calibri" pitchFamily="34" charset="0"/>
                <a:ea typeface="Calibri" pitchFamily="34" charset="-122"/>
                <a:cs typeface="Calibri" pitchFamily="34" charset="-120"/>
              </a:rPr>
              <a:t> require </a:t>
            </a:r>
            <a:r>
              <a:rPr lang="en-US" sz="1050" b="1" dirty="0">
                <a:solidFill>
                  <a:srgbClr val="2C2C2C"/>
                </a:solidFill>
                <a:latin typeface="Calibri" pitchFamily="34" charset="0"/>
                <a:ea typeface="Calibri" pitchFamily="34" charset="-122"/>
                <a:cs typeface="Calibri" pitchFamily="34" charset="-120"/>
              </a:rPr>
              <a:t>ongoing active reflexivity</a:t>
            </a:r>
            <a:r>
              <a:rPr lang="en-US" sz="1050" dirty="0">
                <a:solidFill>
                  <a:srgbClr val="2C2C2C"/>
                </a:solidFill>
                <a:latin typeface="Calibri" pitchFamily="34" charset="0"/>
                <a:ea typeface="Calibri" pitchFamily="34" charset="-122"/>
                <a:cs typeface="Calibri" pitchFamily="34" charset="-120"/>
              </a:rPr>
              <a:t>, not just procedural compliance at the start.</a:t>
            </a:r>
            <a:endParaRPr lang="en-US" sz="1050" dirty="0"/>
          </a:p>
        </p:txBody>
      </p:sp>
      <p:sp>
        <p:nvSpPr>
          <p:cNvPr id="10" name="Text 8"/>
          <p:cNvSpPr/>
          <p:nvPr/>
        </p:nvSpPr>
        <p:spPr>
          <a:xfrm>
            <a:off x="310896" y="2743200"/>
            <a:ext cx="4005072" cy="182880"/>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(Lewis &amp; Quinnell, 2024; Karcher et al., 2024; Yip, 2024)</a:t>
            </a:r>
            <a:endParaRPr lang="en-US" sz="800" dirty="0"/>
          </a:p>
        </p:txBody>
      </p:sp>
      <p:sp>
        <p:nvSpPr>
          <p:cNvPr id="11" name="Shape 9"/>
          <p:cNvSpPr/>
          <p:nvPr/>
        </p:nvSpPr>
        <p:spPr>
          <a:xfrm>
            <a:off x="4553712" y="914400"/>
            <a:ext cx="4206240" cy="2029968"/>
          </a:xfrm>
          <a:prstGeom prst="rect">
            <a:avLst/>
          </a:prstGeom>
          <a:solidFill>
            <a:srgbClr val="F9F5F0"/>
          </a:solidFill>
          <a:ln w="6350">
            <a:solidFill>
              <a:srgbClr val="CCCCCC"/>
            </a:solidFill>
            <a:prstDash val="solid"/>
          </a:ln>
        </p:spPr>
        <p:txBody>
          <a:bodyPr/>
          <a:lstStyle/>
          <a:p>
            <a:endParaRPr lang="en-GB"/>
          </a:p>
        </p:txBody>
      </p:sp>
      <p:sp>
        <p:nvSpPr>
          <p:cNvPr id="12" name="Shape 10"/>
          <p:cNvSpPr/>
          <p:nvPr/>
        </p:nvSpPr>
        <p:spPr>
          <a:xfrm>
            <a:off x="4553712" y="914400"/>
            <a:ext cx="4206240" cy="292608"/>
          </a:xfrm>
          <a:prstGeom prst="rect">
            <a:avLst/>
          </a:prstGeom>
          <a:solidFill>
            <a:srgbClr val="1C2B4A"/>
          </a:solidFill>
          <a:ln w="12700">
            <a:solidFill>
              <a:srgbClr val="1C2B4A"/>
            </a:solidFill>
            <a:prstDash val="solid"/>
          </a:ln>
        </p:spPr>
        <p:txBody>
          <a:bodyPr/>
          <a:lstStyle/>
          <a:p>
            <a:endParaRPr lang="en-GB"/>
          </a:p>
        </p:txBody>
      </p:sp>
      <p:sp>
        <p:nvSpPr>
          <p:cNvPr id="13" name="Text 11"/>
          <p:cNvSpPr/>
          <p:nvPr/>
        </p:nvSpPr>
        <p:spPr>
          <a:xfrm>
            <a:off x="4663440" y="914400"/>
            <a:ext cx="4005072" cy="292608"/>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CONSENT</a:t>
            </a:r>
            <a:endParaRPr lang="en-US" dirty="0"/>
          </a:p>
        </p:txBody>
      </p:sp>
      <p:sp>
        <p:nvSpPr>
          <p:cNvPr id="14" name="Text 12"/>
          <p:cNvSpPr/>
          <p:nvPr/>
        </p:nvSpPr>
        <p:spPr>
          <a:xfrm>
            <a:off x="4663440" y="1261872"/>
            <a:ext cx="4005072" cy="1426464"/>
          </a:xfrm>
          <a:prstGeom prst="rect">
            <a:avLst/>
          </a:prstGeom>
          <a:noFill/>
          <a:ln/>
        </p:spPr>
        <p:txBody>
          <a:bodyPr wrap="square" rtlCol="0" anchor="t"/>
          <a:lstStyle/>
          <a:p>
            <a:pPr marL="0" indent="0">
              <a:buNone/>
            </a:pPr>
            <a:r>
              <a:rPr lang="en-US" sz="1050" b="1" dirty="0">
                <a:solidFill>
                  <a:srgbClr val="2C2C2C"/>
                </a:solidFill>
                <a:latin typeface="Calibri" pitchFamily="34" charset="0"/>
                <a:ea typeface="Calibri" pitchFamily="34" charset="-122"/>
                <a:cs typeface="Calibri" pitchFamily="34" charset="-120"/>
              </a:rPr>
              <a:t>Treated as a process, not a single event.</a:t>
            </a:r>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Participants can pause, skip questions, or withdraw at any stage without disadvantage. Information sheets provided before interviews. Voluntary and informed participation throughout.</a:t>
            </a:r>
            <a:endParaRPr lang="en-US" sz="1050" dirty="0"/>
          </a:p>
        </p:txBody>
      </p:sp>
      <p:sp>
        <p:nvSpPr>
          <p:cNvPr id="15" name="Text 13"/>
          <p:cNvSpPr/>
          <p:nvPr/>
        </p:nvSpPr>
        <p:spPr>
          <a:xfrm>
            <a:off x="4663440" y="2743200"/>
            <a:ext cx="4005072" cy="182880"/>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(Muthanna &amp; Alduais, 2023)</a:t>
            </a:r>
            <a:endParaRPr lang="en-US" sz="800" dirty="0"/>
          </a:p>
        </p:txBody>
      </p:sp>
      <p:sp>
        <p:nvSpPr>
          <p:cNvPr id="16" name="Shape 14"/>
          <p:cNvSpPr/>
          <p:nvPr/>
        </p:nvSpPr>
        <p:spPr>
          <a:xfrm>
            <a:off x="201168" y="3035808"/>
            <a:ext cx="4206240" cy="2029968"/>
          </a:xfrm>
          <a:prstGeom prst="rect">
            <a:avLst/>
          </a:prstGeom>
          <a:solidFill>
            <a:srgbClr val="F9F5F0"/>
          </a:solidFill>
          <a:ln w="6350">
            <a:solidFill>
              <a:srgbClr val="CCCCCC"/>
            </a:solidFill>
            <a:prstDash val="solid"/>
          </a:ln>
        </p:spPr>
        <p:txBody>
          <a:bodyPr/>
          <a:lstStyle/>
          <a:p>
            <a:endParaRPr lang="en-GB"/>
          </a:p>
        </p:txBody>
      </p:sp>
      <p:sp>
        <p:nvSpPr>
          <p:cNvPr id="17" name="Shape 15"/>
          <p:cNvSpPr/>
          <p:nvPr/>
        </p:nvSpPr>
        <p:spPr>
          <a:xfrm>
            <a:off x="201168" y="3035808"/>
            <a:ext cx="4206240" cy="292608"/>
          </a:xfrm>
          <a:prstGeom prst="rect">
            <a:avLst/>
          </a:prstGeom>
          <a:solidFill>
            <a:srgbClr val="7C2832"/>
          </a:solidFill>
          <a:ln w="12700">
            <a:solidFill>
              <a:srgbClr val="7C2832"/>
            </a:solidFill>
            <a:prstDash val="solid"/>
          </a:ln>
        </p:spPr>
        <p:txBody>
          <a:bodyPr/>
          <a:lstStyle/>
          <a:p>
            <a:endParaRPr lang="en-GB"/>
          </a:p>
        </p:txBody>
      </p:sp>
      <p:sp>
        <p:nvSpPr>
          <p:cNvPr id="18" name="Text 16"/>
          <p:cNvSpPr/>
          <p:nvPr/>
        </p:nvSpPr>
        <p:spPr>
          <a:xfrm>
            <a:off x="310896" y="3035808"/>
            <a:ext cx="4005072" cy="292608"/>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CONFIDENTIALITY</a:t>
            </a:r>
            <a:endParaRPr lang="en-US" dirty="0"/>
          </a:p>
        </p:txBody>
      </p:sp>
      <p:sp>
        <p:nvSpPr>
          <p:cNvPr id="19" name="Text 17"/>
          <p:cNvSpPr/>
          <p:nvPr/>
        </p:nvSpPr>
        <p:spPr>
          <a:xfrm>
            <a:off x="310896" y="3383280"/>
            <a:ext cx="4005072" cy="1426464"/>
          </a:xfrm>
          <a:prstGeom prst="rect">
            <a:avLst/>
          </a:prstGeom>
          <a:noFill/>
          <a:ln/>
        </p:spPr>
        <p:txBody>
          <a:bodyPr wrap="square" rtlCol="0" anchor="t"/>
          <a:lstStyle/>
          <a:p>
            <a:pPr marL="0" indent="0">
              <a:buNone/>
            </a:pPr>
            <a:r>
              <a:rPr lang="en-US" sz="1050" b="1" dirty="0">
                <a:solidFill>
                  <a:srgbClr val="2C2C2C"/>
                </a:solidFill>
                <a:latin typeface="Calibri" pitchFamily="34" charset="0"/>
                <a:ea typeface="Calibri" pitchFamily="34" charset="-122"/>
                <a:cs typeface="Calibri" pitchFamily="34" charset="-120"/>
              </a:rPr>
              <a:t>Pseudonyms used; identifying details removed.</a:t>
            </a:r>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Participants told honestly that a </a:t>
            </a:r>
            <a:r>
              <a:rPr lang="en-US" sz="1050" b="1" dirty="0">
                <a:solidFill>
                  <a:srgbClr val="2C2C2C"/>
                </a:solidFill>
                <a:latin typeface="Calibri" pitchFamily="34" charset="0"/>
                <a:ea typeface="Calibri" pitchFamily="34" charset="-122"/>
                <a:cs typeface="Calibri" pitchFamily="34" charset="-120"/>
              </a:rPr>
              <a:t>small residual risk of internal recognition </a:t>
            </a:r>
            <a:r>
              <a:rPr lang="en-US" sz="1050" dirty="0">
                <a:solidFill>
                  <a:srgbClr val="2C2C2C"/>
                </a:solidFill>
                <a:latin typeface="Calibri" pitchFamily="34" charset="0"/>
                <a:ea typeface="Calibri" pitchFamily="34" charset="-122"/>
                <a:cs typeface="Calibri" pitchFamily="34" charset="-120"/>
              </a:rPr>
              <a:t>may remain in a bounded single-institution study, rather than suggesting anonymity can be absolute when it cannot.</a:t>
            </a:r>
            <a:endParaRPr lang="en-US" sz="1050" dirty="0"/>
          </a:p>
        </p:txBody>
      </p:sp>
      <p:sp>
        <p:nvSpPr>
          <p:cNvPr id="20" name="Text 18"/>
          <p:cNvSpPr/>
          <p:nvPr/>
        </p:nvSpPr>
        <p:spPr>
          <a:xfrm>
            <a:off x="320040" y="4494276"/>
            <a:ext cx="4005072" cy="182880"/>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(Information Commissioner's Office, 2025)</a:t>
            </a:r>
            <a:endParaRPr lang="en-US" sz="800" dirty="0"/>
          </a:p>
        </p:txBody>
      </p:sp>
      <p:sp>
        <p:nvSpPr>
          <p:cNvPr id="21" name="Shape 19"/>
          <p:cNvSpPr/>
          <p:nvPr/>
        </p:nvSpPr>
        <p:spPr>
          <a:xfrm>
            <a:off x="4553712" y="3035808"/>
            <a:ext cx="4206240" cy="2029968"/>
          </a:xfrm>
          <a:prstGeom prst="rect">
            <a:avLst/>
          </a:prstGeom>
          <a:solidFill>
            <a:srgbClr val="F9F5F0"/>
          </a:solidFill>
          <a:ln w="6350">
            <a:solidFill>
              <a:srgbClr val="CCCCCC"/>
            </a:solidFill>
            <a:prstDash val="solid"/>
          </a:ln>
        </p:spPr>
        <p:txBody>
          <a:bodyPr/>
          <a:lstStyle/>
          <a:p>
            <a:endParaRPr lang="en-GB"/>
          </a:p>
        </p:txBody>
      </p:sp>
      <p:sp>
        <p:nvSpPr>
          <p:cNvPr id="22" name="Shape 20"/>
          <p:cNvSpPr/>
          <p:nvPr/>
        </p:nvSpPr>
        <p:spPr>
          <a:xfrm>
            <a:off x="4553712" y="3035808"/>
            <a:ext cx="4206240" cy="292608"/>
          </a:xfrm>
          <a:prstGeom prst="rect">
            <a:avLst/>
          </a:prstGeom>
          <a:solidFill>
            <a:srgbClr val="1C2B4A"/>
          </a:solidFill>
          <a:ln w="12700">
            <a:solidFill>
              <a:srgbClr val="1C2B4A"/>
            </a:solidFill>
            <a:prstDash val="solid"/>
          </a:ln>
        </p:spPr>
        <p:txBody>
          <a:bodyPr/>
          <a:lstStyle/>
          <a:p>
            <a:endParaRPr lang="en-GB"/>
          </a:p>
        </p:txBody>
      </p:sp>
      <p:sp>
        <p:nvSpPr>
          <p:cNvPr id="23" name="Text 21"/>
          <p:cNvSpPr/>
          <p:nvPr/>
        </p:nvSpPr>
        <p:spPr>
          <a:xfrm>
            <a:off x="4663440" y="3035808"/>
            <a:ext cx="4005072" cy="292608"/>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RECRUITMENT</a:t>
            </a:r>
            <a:endParaRPr lang="en-US" dirty="0"/>
          </a:p>
        </p:txBody>
      </p:sp>
      <p:sp>
        <p:nvSpPr>
          <p:cNvPr id="24" name="Text 22"/>
          <p:cNvSpPr/>
          <p:nvPr/>
        </p:nvSpPr>
        <p:spPr>
          <a:xfrm>
            <a:off x="4663440" y="3383280"/>
            <a:ext cx="4005072" cy="1426464"/>
          </a:xfrm>
          <a:prstGeom prst="rect">
            <a:avLst/>
          </a:prstGeom>
          <a:noFill/>
          <a:ln/>
        </p:spPr>
        <p:txBody>
          <a:bodyPr wrap="square" rtlCol="0" anchor="t"/>
          <a:lstStyle/>
          <a:p>
            <a:pPr marL="0" indent="0">
              <a:buNone/>
            </a:pPr>
            <a:r>
              <a:rPr lang="en-US" sz="1050" b="1" dirty="0">
                <a:solidFill>
                  <a:srgbClr val="2C2C2C"/>
                </a:solidFill>
                <a:latin typeface="Calibri" pitchFamily="34" charset="0"/>
                <a:ea typeface="Calibri" pitchFamily="34" charset="-122"/>
                <a:cs typeface="Calibri" pitchFamily="34" charset="-120"/>
              </a:rPr>
              <a:t>Students currently taught or assessed will not be recruited.</a:t>
            </a:r>
          </a:p>
          <a:p>
            <a:pPr marL="0" indent="0">
              <a:buNone/>
            </a:pPr>
            <a:endParaRPr lang="en-US" sz="1050" dirty="0">
              <a:solidFill>
                <a:srgbClr val="2C2C2C"/>
              </a:solidFill>
              <a:latin typeface="Calibri" pitchFamily="34" charset="0"/>
              <a:ea typeface="Calibri" pitchFamily="34" charset="-122"/>
              <a:cs typeface="Calibri" pitchFamily="34" charset="-120"/>
            </a:endParaRPr>
          </a:p>
          <a:p>
            <a:pPr marL="0" indent="0">
              <a:buNone/>
            </a:pPr>
            <a:r>
              <a:rPr lang="en-US" sz="1050" dirty="0">
                <a:solidFill>
                  <a:srgbClr val="2C2C2C"/>
                </a:solidFill>
                <a:latin typeface="Calibri" pitchFamily="34" charset="0"/>
                <a:ea typeface="Calibri" pitchFamily="34" charset="-122"/>
                <a:cs typeface="Calibri" pitchFamily="34" charset="-120"/>
              </a:rPr>
              <a:t>Invitations circulated through a neutral intermediary where possible to avoid perceived obligation. The same principle applies to lecturer participants.</a:t>
            </a:r>
            <a:endParaRPr lang="en-US" sz="1050" dirty="0"/>
          </a:p>
        </p:txBody>
      </p:sp>
      <p:sp>
        <p:nvSpPr>
          <p:cNvPr id="25" name="Text 23"/>
          <p:cNvSpPr/>
          <p:nvPr/>
        </p:nvSpPr>
        <p:spPr>
          <a:xfrm>
            <a:off x="4654296" y="4496538"/>
            <a:ext cx="4005072" cy="182880"/>
          </a:xfrm>
          <a:prstGeom prst="rect">
            <a:avLst/>
          </a:prstGeom>
          <a:noFill/>
          <a:ln/>
        </p:spPr>
        <p:txBody>
          <a:bodyPr wrap="square" rtlCol="0" anchor="ctr"/>
          <a:lstStyle/>
          <a:p>
            <a:pPr marL="0" indent="0">
              <a:buNone/>
            </a:pPr>
            <a:r>
              <a:rPr lang="en-US" sz="800" dirty="0">
                <a:solidFill>
                  <a:srgbClr val="666666"/>
                </a:solidFill>
                <a:latin typeface="Calibri" pitchFamily="34" charset="0"/>
                <a:ea typeface="Calibri" pitchFamily="34" charset="-122"/>
                <a:cs typeface="Calibri" pitchFamily="34" charset="-120"/>
              </a:rPr>
              <a:t>(Campbell et al., 2020)</a:t>
            </a:r>
            <a:endParaRPr lang="en-US" sz="800" dirty="0"/>
          </a:p>
        </p:txBody>
      </p:sp>
      <p:sp>
        <p:nvSpPr>
          <p:cNvPr id="26" name="Text 24"/>
          <p:cNvSpPr/>
          <p:nvPr/>
        </p:nvSpPr>
        <p:spPr>
          <a:xfrm>
            <a:off x="340173" y="4722876"/>
            <a:ext cx="8280775" cy="219456"/>
          </a:xfrm>
          <a:prstGeom prst="rect">
            <a:avLst/>
          </a:prstGeom>
          <a:solidFill>
            <a:srgbClr val="460000"/>
          </a:solidFill>
          <a:ln/>
        </p:spPr>
        <p:txBody>
          <a:bodyPr wrap="square" rtlCol="0" anchor="ctr"/>
          <a:lstStyle/>
          <a:p>
            <a:pPr marL="0" indent="0" algn="ctr">
              <a:buNone/>
            </a:pPr>
            <a:r>
              <a:rPr lang="en-US" sz="1400" b="1" dirty="0">
                <a:solidFill>
                  <a:schemeClr val="bg1"/>
                </a:solidFill>
                <a:latin typeface="Calibri" pitchFamily="34" charset="0"/>
                <a:ea typeface="Calibri" pitchFamily="34" charset="-122"/>
                <a:cs typeface="Calibri" pitchFamily="34" charset="-120"/>
              </a:rPr>
              <a:t>Ethical approval will be sought through the university's formal procedures before any data collection begins</a:t>
            </a:r>
            <a:r>
              <a:rPr lang="en-US" sz="1400" b="1" dirty="0">
                <a:solidFill>
                  <a:srgbClr val="1C2B4A"/>
                </a:solidFill>
                <a:latin typeface="Calibri" pitchFamily="34" charset="0"/>
                <a:ea typeface="Calibri" pitchFamily="34" charset="-122"/>
                <a:cs typeface="Calibri" pitchFamily="34" charset="-120"/>
              </a:rPr>
              <a:t>.</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201168" y="137160"/>
            <a:ext cx="64008" cy="68580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365760" y="109728"/>
            <a:ext cx="8595360" cy="402336"/>
          </a:xfrm>
          <a:prstGeom prst="rect">
            <a:avLst/>
          </a:prstGeom>
          <a:noFill/>
          <a:ln/>
        </p:spPr>
        <p:txBody>
          <a:bodyPr wrap="square" rtlCol="0" anchor="ctr"/>
          <a:lstStyle/>
          <a:p>
            <a:pPr marL="0" indent="0">
              <a:buNone/>
            </a:pPr>
            <a:r>
              <a:rPr lang="en-US" sz="2200" b="1" dirty="0">
                <a:solidFill>
                  <a:srgbClr val="7C2832"/>
                </a:solidFill>
                <a:latin typeface="Calibri" pitchFamily="34" charset="0"/>
                <a:ea typeface="Calibri" pitchFamily="34" charset="-122"/>
                <a:cs typeface="Calibri" pitchFamily="34" charset="-120"/>
              </a:rPr>
              <a:t>Contribution and Significance</a:t>
            </a:r>
            <a:endParaRPr lang="en-US" sz="2200" dirty="0"/>
          </a:p>
        </p:txBody>
      </p:sp>
      <p:sp>
        <p:nvSpPr>
          <p:cNvPr id="4" name="Text 2"/>
          <p:cNvSpPr/>
          <p:nvPr/>
        </p:nvSpPr>
        <p:spPr>
          <a:xfrm>
            <a:off x="365760" y="502920"/>
            <a:ext cx="8595360" cy="256032"/>
          </a:xfrm>
          <a:prstGeom prst="rect">
            <a:avLst/>
          </a:prstGeom>
          <a:noFill/>
          <a:ln/>
        </p:spPr>
        <p:txBody>
          <a:bodyPr wrap="square" rtlCol="0" anchor="ctr"/>
          <a:lstStyle/>
          <a:p>
            <a:pPr marL="0" indent="0">
              <a:buNone/>
            </a:pPr>
            <a:r>
              <a:rPr lang="en-US" sz="1600" b="1" dirty="0">
                <a:solidFill>
                  <a:srgbClr val="4A4A4A"/>
                </a:solidFill>
                <a:latin typeface="Calibri" pitchFamily="34" charset="0"/>
                <a:ea typeface="Calibri" pitchFamily="34" charset="-122"/>
                <a:cs typeface="Calibri" pitchFamily="34" charset="-120"/>
              </a:rPr>
              <a:t>A DProf study: scholarly professional, not professional scholar</a:t>
            </a:r>
            <a:endParaRPr lang="en-US" sz="1600" b="1" dirty="0"/>
          </a:p>
        </p:txBody>
      </p:sp>
      <p:sp>
        <p:nvSpPr>
          <p:cNvPr id="5" name="Shape 3"/>
          <p:cNvSpPr/>
          <p:nvPr/>
        </p:nvSpPr>
        <p:spPr>
          <a:xfrm>
            <a:off x="201168" y="822960"/>
            <a:ext cx="8741664" cy="16459"/>
          </a:xfrm>
          <a:prstGeom prst="rect">
            <a:avLst/>
          </a:prstGeom>
          <a:solidFill>
            <a:srgbClr val="DDDDDD"/>
          </a:solidFill>
          <a:ln w="12700">
            <a:solidFill>
              <a:srgbClr val="DDDDDD"/>
            </a:solidFill>
            <a:prstDash val="solid"/>
          </a:ln>
        </p:spPr>
        <p:txBody>
          <a:bodyPr/>
          <a:lstStyle/>
          <a:p>
            <a:endParaRPr lang="en-GB"/>
          </a:p>
        </p:txBody>
      </p:sp>
      <p:sp>
        <p:nvSpPr>
          <p:cNvPr id="6" name="Shape 4"/>
          <p:cNvSpPr/>
          <p:nvPr/>
        </p:nvSpPr>
        <p:spPr>
          <a:xfrm>
            <a:off x="201168" y="914400"/>
            <a:ext cx="4297680" cy="292608"/>
          </a:xfrm>
          <a:prstGeom prst="rect">
            <a:avLst/>
          </a:prstGeom>
          <a:solidFill>
            <a:srgbClr val="1C2B4A"/>
          </a:solidFill>
          <a:ln w="12700">
            <a:solidFill>
              <a:srgbClr val="1C2B4A"/>
            </a:solidFill>
            <a:prstDash val="solid"/>
          </a:ln>
        </p:spPr>
        <p:txBody>
          <a:bodyPr/>
          <a:lstStyle/>
          <a:p>
            <a:endParaRPr lang="en-GB"/>
          </a:p>
        </p:txBody>
      </p:sp>
      <p:sp>
        <p:nvSpPr>
          <p:cNvPr id="7" name="Text 5"/>
          <p:cNvSpPr/>
          <p:nvPr/>
        </p:nvSpPr>
        <p:spPr>
          <a:xfrm>
            <a:off x="256032" y="914400"/>
            <a:ext cx="4187952" cy="292608"/>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CONTRIBUTION TO KNOWLEDGE</a:t>
            </a:r>
            <a:endParaRPr lang="en-US" sz="1600" dirty="0"/>
          </a:p>
        </p:txBody>
      </p:sp>
      <p:sp>
        <p:nvSpPr>
          <p:cNvPr id="8" name="Text 6"/>
          <p:cNvSpPr/>
          <p:nvPr/>
        </p:nvSpPr>
        <p:spPr>
          <a:xfrm>
            <a:off x="256032" y="1261872"/>
            <a:ext cx="4169664" cy="3310128"/>
          </a:xfrm>
          <a:prstGeom prst="rect">
            <a:avLst/>
          </a:prstGeom>
          <a:noFill/>
          <a:ln/>
        </p:spPr>
        <p:txBody>
          <a:bodyPr wrap="square" rtlCol="0" anchor="t"/>
          <a:lstStyle/>
          <a:p>
            <a:pPr marL="0" indent="0">
              <a:buNone/>
            </a:pPr>
            <a:endParaRPr lang="en-US" sz="1600" dirty="0">
              <a:solidFill>
                <a:srgbClr val="2C2C2C"/>
              </a:solidFill>
              <a:latin typeface="Calibri" pitchFamily="34" charset="0"/>
              <a:ea typeface="Calibri" pitchFamily="34" charset="-122"/>
              <a:cs typeface="Calibri" pitchFamily="34" charset="-120"/>
            </a:endParaRPr>
          </a:p>
          <a:p>
            <a:r>
              <a:rPr lang="en-US" sz="1600" dirty="0">
                <a:solidFill>
                  <a:srgbClr val="2C2C2C"/>
                </a:solidFill>
                <a:latin typeface="Calibri" pitchFamily="34" charset="0"/>
                <a:ea typeface="Calibri" pitchFamily="34" charset="-122"/>
                <a:cs typeface="Calibri" pitchFamily="34" charset="-120"/>
              </a:rPr>
              <a:t>A situated, depth-focused account of how WP moves from </a:t>
            </a:r>
            <a:r>
              <a:rPr lang="en-US" sz="1600" b="1" dirty="0">
                <a:solidFill>
                  <a:srgbClr val="2C2C2C"/>
                </a:solidFill>
                <a:latin typeface="Calibri" pitchFamily="34" charset="0"/>
                <a:ea typeface="Calibri" pitchFamily="34" charset="-122"/>
                <a:cs typeface="Calibri" pitchFamily="34" charset="-120"/>
              </a:rPr>
              <a:t>policy</a:t>
            </a:r>
            <a:r>
              <a:rPr lang="en-US" sz="1600" dirty="0">
                <a:solidFill>
                  <a:srgbClr val="2C2C2C"/>
                </a:solidFill>
                <a:latin typeface="Calibri" pitchFamily="34" charset="0"/>
                <a:ea typeface="Calibri" pitchFamily="34" charset="-122"/>
                <a:cs typeface="Calibri" pitchFamily="34" charset="-120"/>
              </a:rPr>
              <a:t> commitment to </a:t>
            </a:r>
            <a:r>
              <a:rPr lang="en-US" sz="1600" b="1" dirty="0">
                <a:solidFill>
                  <a:srgbClr val="2C2C2C"/>
                </a:solidFill>
                <a:latin typeface="Calibri" pitchFamily="34" charset="0"/>
                <a:ea typeface="Calibri" pitchFamily="34" charset="-122"/>
                <a:cs typeface="Calibri" pitchFamily="34" charset="-120"/>
              </a:rPr>
              <a:t>student experience</a:t>
            </a:r>
            <a:r>
              <a:rPr lang="en-US" sz="1600" dirty="0">
                <a:solidFill>
                  <a:srgbClr val="2C2C2C"/>
                </a:solidFill>
                <a:latin typeface="Calibri" pitchFamily="34" charset="0"/>
                <a:ea typeface="Calibri" pitchFamily="34" charset="-122"/>
                <a:cs typeface="Calibri" pitchFamily="34" charset="-120"/>
              </a:rPr>
              <a:t> through </a:t>
            </a:r>
            <a:r>
              <a:rPr lang="en-US" sz="1600" b="1" dirty="0">
                <a:solidFill>
                  <a:srgbClr val="2C2C2C"/>
                </a:solidFill>
                <a:latin typeface="Calibri" pitchFamily="34" charset="0"/>
                <a:ea typeface="Calibri" pitchFamily="34" charset="-122"/>
                <a:cs typeface="Calibri" pitchFamily="34" charset="-120"/>
              </a:rPr>
              <a:t>lecturer interpretation </a:t>
            </a:r>
            <a:r>
              <a:rPr lang="en-US" sz="1600" dirty="0">
                <a:solidFill>
                  <a:srgbClr val="2C2C2C"/>
                </a:solidFill>
                <a:latin typeface="Calibri" pitchFamily="34" charset="0"/>
                <a:ea typeface="Calibri" pitchFamily="34" charset="-122"/>
                <a:cs typeface="Calibri" pitchFamily="34" charset="-120"/>
              </a:rPr>
              <a:t>within </a:t>
            </a:r>
            <a:r>
              <a:rPr lang="en-US" sz="1600" b="1" dirty="0">
                <a:solidFill>
                  <a:srgbClr val="2C2C2C"/>
                </a:solidFill>
                <a:latin typeface="Calibri" pitchFamily="34" charset="0"/>
                <a:ea typeface="Calibri" pitchFamily="34" charset="-122"/>
                <a:cs typeface="Calibri" pitchFamily="34" charset="-120"/>
              </a:rPr>
              <a:t>one Welsh institution.</a:t>
            </a:r>
            <a:r>
              <a:rPr lang="en-US" sz="1100" dirty="0">
                <a:solidFill>
                  <a:srgbClr val="2C2C2C"/>
                </a:solidFill>
                <a:latin typeface="Calibri" pitchFamily="34" charset="0"/>
                <a:ea typeface="Calibri" pitchFamily="34" charset="-122"/>
                <a:cs typeface="Calibri" pitchFamily="34" charset="-120"/>
              </a:rPr>
              <a:t>
</a:t>
            </a:r>
          </a:p>
          <a:p>
            <a:pPr marL="0" indent="0">
              <a:buNone/>
            </a:pPr>
            <a:r>
              <a:rPr lang="en-US" sz="1400" b="1" dirty="0">
                <a:solidFill>
                  <a:srgbClr val="2C2C2C"/>
                </a:solidFill>
                <a:latin typeface="Calibri" pitchFamily="34" charset="0"/>
                <a:ea typeface="Calibri" pitchFamily="34" charset="-122"/>
                <a:cs typeface="Calibri" pitchFamily="34" charset="-120"/>
              </a:rPr>
              <a:t>The Welsh dimension adds specificity</a:t>
            </a:r>
            <a:r>
              <a:rPr lang="en-US" sz="1400" dirty="0">
                <a:solidFill>
                  <a:srgbClr val="2C2C2C"/>
                </a:solidFill>
                <a:latin typeface="Calibri" pitchFamily="34" charset="0"/>
                <a:ea typeface="Calibri" pitchFamily="34" charset="-122"/>
                <a:cs typeface="Calibri" pitchFamily="34" charset="-120"/>
              </a:rPr>
              <a:t>: Medr's whole-system framing, the all-age agenda, the absence of a strong post-entry evidence base for Wales.</a:t>
            </a:r>
            <a:r>
              <a:rPr lang="en-US" sz="1100" dirty="0">
                <a:solidFill>
                  <a:srgbClr val="2C2C2C"/>
                </a:solidFill>
                <a:latin typeface="Calibri" pitchFamily="34" charset="0"/>
                <a:ea typeface="Calibri" pitchFamily="34" charset="-122"/>
                <a:cs typeface="Calibri" pitchFamily="34" charset="-120"/>
              </a:rPr>
              <a:t>
</a:t>
            </a:r>
            <a:r>
              <a:rPr lang="en-US" sz="1100" b="1" dirty="0">
                <a:solidFill>
                  <a:srgbClr val="2C2C2C"/>
                </a:solidFill>
                <a:latin typeface="Calibri" pitchFamily="34" charset="0"/>
                <a:ea typeface="Calibri" pitchFamily="34" charset="-122"/>
                <a:cs typeface="Calibri" pitchFamily="34" charset="-120"/>
              </a:rPr>
              <a:t>
</a:t>
            </a:r>
            <a:r>
              <a:rPr lang="en-US" sz="1400" b="1" dirty="0">
                <a:solidFill>
                  <a:srgbClr val="2C2C2C"/>
                </a:solidFill>
                <a:latin typeface="Calibri" pitchFamily="34" charset="0"/>
                <a:ea typeface="Calibri" pitchFamily="34" charset="-122"/>
                <a:cs typeface="Calibri" pitchFamily="34" charset="-120"/>
              </a:rPr>
              <a:t>Transferability rather than generalisability</a:t>
            </a:r>
            <a:r>
              <a:rPr lang="en-US" sz="1400" dirty="0">
                <a:solidFill>
                  <a:srgbClr val="2C2C2C"/>
                </a:solidFill>
                <a:latin typeface="Calibri" pitchFamily="34" charset="0"/>
                <a:ea typeface="Calibri" pitchFamily="34" charset="-122"/>
                <a:cs typeface="Calibri" pitchFamily="34" charset="-120"/>
              </a:rPr>
              <a:t>: findings that practitioners and researchers in comparable settings can judge against their own contexts.</a:t>
            </a:r>
            <a:endParaRPr lang="en-US" sz="1100" dirty="0"/>
          </a:p>
        </p:txBody>
      </p:sp>
      <p:sp>
        <p:nvSpPr>
          <p:cNvPr id="9" name="Shape 7"/>
          <p:cNvSpPr/>
          <p:nvPr/>
        </p:nvSpPr>
        <p:spPr>
          <a:xfrm>
            <a:off x="4617720" y="914400"/>
            <a:ext cx="54864" cy="3730752"/>
          </a:xfrm>
          <a:prstGeom prst="rect">
            <a:avLst/>
          </a:prstGeom>
          <a:solidFill>
            <a:srgbClr val="EEEEEE"/>
          </a:solidFill>
          <a:ln w="12700">
            <a:solidFill>
              <a:srgbClr val="EEEEEE"/>
            </a:solidFill>
            <a:prstDash val="solid"/>
          </a:ln>
        </p:spPr>
        <p:txBody>
          <a:bodyPr/>
          <a:lstStyle/>
          <a:p>
            <a:endParaRPr lang="en-GB"/>
          </a:p>
        </p:txBody>
      </p:sp>
      <p:sp>
        <p:nvSpPr>
          <p:cNvPr id="10" name="Shape 8"/>
          <p:cNvSpPr/>
          <p:nvPr/>
        </p:nvSpPr>
        <p:spPr>
          <a:xfrm>
            <a:off x="4754880" y="914400"/>
            <a:ext cx="4187952" cy="292608"/>
          </a:xfrm>
          <a:prstGeom prst="rect">
            <a:avLst/>
          </a:prstGeom>
          <a:solidFill>
            <a:srgbClr val="7C2832"/>
          </a:solidFill>
          <a:ln w="12700">
            <a:solidFill>
              <a:srgbClr val="7C2832"/>
            </a:solidFill>
            <a:prstDash val="solid"/>
          </a:ln>
        </p:spPr>
        <p:txBody>
          <a:bodyPr/>
          <a:lstStyle/>
          <a:p>
            <a:endParaRPr lang="en-GB"/>
          </a:p>
        </p:txBody>
      </p:sp>
      <p:sp>
        <p:nvSpPr>
          <p:cNvPr id="11" name="Text 9"/>
          <p:cNvSpPr/>
          <p:nvPr/>
        </p:nvSpPr>
        <p:spPr>
          <a:xfrm>
            <a:off x="4809744" y="914400"/>
            <a:ext cx="4078224" cy="292608"/>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CONTRIBUTION TO PRACTICE</a:t>
            </a:r>
            <a:endParaRPr lang="en-US" sz="1600" dirty="0"/>
          </a:p>
        </p:txBody>
      </p:sp>
      <p:sp>
        <p:nvSpPr>
          <p:cNvPr id="12" name="Text 10"/>
          <p:cNvSpPr/>
          <p:nvPr/>
        </p:nvSpPr>
        <p:spPr>
          <a:xfrm>
            <a:off x="4855464" y="1448848"/>
            <a:ext cx="4078224" cy="833475"/>
          </a:xfrm>
          <a:prstGeom prst="rect">
            <a:avLst/>
          </a:prstGeom>
          <a:noFill/>
          <a:ln/>
        </p:spPr>
        <p:txBody>
          <a:bodyPr wrap="square" rtlCol="0" anchor="t"/>
          <a:lstStyle/>
          <a:p>
            <a:pPr marL="0" indent="0">
              <a:buNone/>
            </a:pPr>
            <a:r>
              <a:rPr lang="en-US" sz="1600" b="1" dirty="0">
                <a:solidFill>
                  <a:srgbClr val="450711"/>
                </a:solidFill>
                <a:latin typeface="Calibri" pitchFamily="34" charset="0"/>
                <a:ea typeface="Calibri" pitchFamily="34" charset="-122"/>
                <a:cs typeface="Calibri" pitchFamily="34" charset="-120"/>
              </a:rPr>
              <a:t>This is the primary purpose: </a:t>
            </a:r>
            <a:r>
              <a:rPr lang="en-US" sz="1200" b="1" dirty="0">
                <a:solidFill>
                  <a:srgbClr val="450711"/>
                </a:solidFill>
                <a:latin typeface="Calibri" pitchFamily="34" charset="0"/>
                <a:ea typeface="Calibri" pitchFamily="34" charset="-122"/>
                <a:cs typeface="Calibri" pitchFamily="34" charset="-120"/>
              </a:rPr>
              <a:t>it is a DProf, not a PhD.</a:t>
            </a:r>
            <a:r>
              <a:rPr lang="en-US" sz="1050" b="1" dirty="0">
                <a:solidFill>
                  <a:srgbClr val="7C2832"/>
                </a:solidFill>
                <a:latin typeface="Calibri" pitchFamily="34" charset="0"/>
                <a:ea typeface="Calibri" pitchFamily="34" charset="-122"/>
                <a:cs typeface="Calibri" pitchFamily="34" charset="-120"/>
              </a:rPr>
              <a:t>
</a:t>
            </a:r>
            <a:r>
              <a:rPr lang="en-US" sz="1100" dirty="0">
                <a:solidFill>
                  <a:srgbClr val="2C2C2C"/>
                </a:solidFill>
                <a:latin typeface="Calibri" pitchFamily="34" charset="0"/>
                <a:ea typeface="Calibri" pitchFamily="34" charset="-122"/>
                <a:cs typeface="Calibri" pitchFamily="34" charset="-120"/>
              </a:rPr>
              <a:t>The three-strand design examines the gap between what the WP policy says, what the institution has committed to and what actually reaches students. </a:t>
            </a:r>
          </a:p>
          <a:p>
            <a:pPr marL="0" indent="0">
              <a:buNone/>
            </a:pPr>
            <a:endParaRPr lang="en-US" sz="1100" dirty="0">
              <a:solidFill>
                <a:srgbClr val="2C2C2C"/>
              </a:solidFill>
              <a:latin typeface="Calibri" pitchFamily="34" charset="0"/>
              <a:ea typeface="Calibri" pitchFamily="34" charset="-122"/>
              <a:cs typeface="Calibri" pitchFamily="34" charset="-120"/>
            </a:endParaRPr>
          </a:p>
          <a:p>
            <a:pPr marL="0" indent="0">
              <a:buNone/>
            </a:pPr>
            <a:r>
              <a:rPr lang="en-US" sz="1350" b="1" dirty="0">
                <a:solidFill>
                  <a:srgbClr val="450711"/>
                </a:solidFill>
                <a:latin typeface="Calibri" pitchFamily="34" charset="0"/>
                <a:ea typeface="Calibri" pitchFamily="34" charset="-122"/>
                <a:cs typeface="Calibri" pitchFamily="34" charset="-120"/>
              </a:rPr>
              <a:t>That gap matters because it points to areas where practice could change.</a:t>
            </a:r>
            <a:endParaRPr lang="en-US" sz="1350" b="1" dirty="0">
              <a:solidFill>
                <a:srgbClr val="450711"/>
              </a:solidFill>
            </a:endParaRPr>
          </a:p>
        </p:txBody>
      </p:sp>
      <p:sp>
        <p:nvSpPr>
          <p:cNvPr id="13" name="Shape 11"/>
          <p:cNvSpPr/>
          <p:nvPr/>
        </p:nvSpPr>
        <p:spPr>
          <a:xfrm>
            <a:off x="4811757" y="3145536"/>
            <a:ext cx="73152" cy="73152"/>
          </a:xfrm>
          <a:prstGeom prst="rect">
            <a:avLst/>
          </a:prstGeom>
          <a:solidFill>
            <a:srgbClr val="7C2832"/>
          </a:solidFill>
          <a:ln w="12700">
            <a:solidFill>
              <a:srgbClr val="7C2832"/>
            </a:solidFill>
            <a:prstDash val="solid"/>
          </a:ln>
        </p:spPr>
        <p:txBody>
          <a:bodyPr/>
          <a:lstStyle/>
          <a:p>
            <a:endParaRPr lang="en-GB"/>
          </a:p>
        </p:txBody>
      </p:sp>
      <p:sp>
        <p:nvSpPr>
          <p:cNvPr id="14" name="Text 12"/>
          <p:cNvSpPr/>
          <p:nvPr/>
        </p:nvSpPr>
        <p:spPr>
          <a:xfrm>
            <a:off x="4937760" y="3034263"/>
            <a:ext cx="3913632" cy="402336"/>
          </a:xfrm>
          <a:prstGeom prst="rect">
            <a:avLst/>
          </a:prstGeom>
          <a:noFill/>
          <a:ln/>
        </p:spPr>
        <p:txBody>
          <a:bodyPr wrap="square" rtlCol="0" anchor="t"/>
          <a:lstStyle/>
          <a:p>
            <a:pPr marL="0" indent="0">
              <a:buNone/>
            </a:pPr>
            <a:r>
              <a:rPr lang="en-US" sz="1400" b="1" dirty="0">
                <a:solidFill>
                  <a:srgbClr val="2C2C2C"/>
                </a:solidFill>
                <a:latin typeface="Calibri" pitchFamily="34" charset="0"/>
                <a:ea typeface="Calibri" pitchFamily="34" charset="-122"/>
                <a:cs typeface="Calibri" pitchFamily="34" charset="-120"/>
              </a:rPr>
              <a:t>How academic expectations are communicated </a:t>
            </a:r>
            <a:r>
              <a:rPr lang="en-US" sz="1200" dirty="0">
                <a:solidFill>
                  <a:srgbClr val="2C2C2C"/>
                </a:solidFill>
                <a:latin typeface="Calibri" pitchFamily="34" charset="0"/>
                <a:ea typeface="Calibri" pitchFamily="34" charset="-122"/>
                <a:cs typeface="Calibri" pitchFamily="34" charset="-120"/>
              </a:rPr>
              <a:t>to mature WP students on arrival</a:t>
            </a:r>
            <a:endParaRPr lang="en-US" sz="1200" dirty="0"/>
          </a:p>
        </p:txBody>
      </p:sp>
      <p:sp>
        <p:nvSpPr>
          <p:cNvPr id="15" name="Shape 13"/>
          <p:cNvSpPr/>
          <p:nvPr/>
        </p:nvSpPr>
        <p:spPr>
          <a:xfrm>
            <a:off x="4828032" y="3611519"/>
            <a:ext cx="73152" cy="73152"/>
          </a:xfrm>
          <a:prstGeom prst="rect">
            <a:avLst/>
          </a:prstGeom>
          <a:solidFill>
            <a:srgbClr val="7C2832"/>
          </a:solidFill>
          <a:ln w="12700">
            <a:solidFill>
              <a:srgbClr val="7C2832"/>
            </a:solidFill>
            <a:prstDash val="solid"/>
          </a:ln>
        </p:spPr>
        <p:txBody>
          <a:bodyPr/>
          <a:lstStyle/>
          <a:p>
            <a:endParaRPr lang="en-GB"/>
          </a:p>
        </p:txBody>
      </p:sp>
      <p:sp>
        <p:nvSpPr>
          <p:cNvPr id="16" name="Text 14"/>
          <p:cNvSpPr/>
          <p:nvPr/>
        </p:nvSpPr>
        <p:spPr>
          <a:xfrm>
            <a:off x="4937760" y="3483503"/>
            <a:ext cx="4005072" cy="402336"/>
          </a:xfrm>
          <a:prstGeom prst="rect">
            <a:avLst/>
          </a:prstGeom>
          <a:noFill/>
          <a:ln/>
        </p:spPr>
        <p:txBody>
          <a:bodyPr wrap="square" rtlCol="0" anchor="t"/>
          <a:lstStyle/>
          <a:p>
            <a:pPr marL="0" indent="0">
              <a:buNone/>
            </a:pPr>
            <a:r>
              <a:rPr lang="en-US" sz="1400" b="1" dirty="0">
                <a:solidFill>
                  <a:srgbClr val="2C2C2C"/>
                </a:solidFill>
                <a:latin typeface="Calibri" pitchFamily="34" charset="0"/>
                <a:ea typeface="Calibri" pitchFamily="34" charset="-122"/>
                <a:cs typeface="Calibri" pitchFamily="34" charset="-120"/>
              </a:rPr>
              <a:t>How support is framed </a:t>
            </a:r>
            <a:r>
              <a:rPr lang="en-US" sz="1200" dirty="0">
                <a:solidFill>
                  <a:srgbClr val="2C2C2C"/>
                </a:solidFill>
                <a:latin typeface="Calibri" pitchFamily="34" charset="0"/>
                <a:ea typeface="Calibri" pitchFamily="34" charset="-122"/>
                <a:cs typeface="Calibri" pitchFamily="34" charset="-120"/>
              </a:rPr>
              <a:t>so students feel entitled to use it</a:t>
            </a:r>
            <a:endParaRPr lang="en-US" sz="1200" dirty="0"/>
          </a:p>
        </p:txBody>
      </p:sp>
      <p:sp>
        <p:nvSpPr>
          <p:cNvPr id="17" name="Shape 15"/>
          <p:cNvSpPr/>
          <p:nvPr/>
        </p:nvSpPr>
        <p:spPr>
          <a:xfrm>
            <a:off x="4828032" y="4035945"/>
            <a:ext cx="73152" cy="73152"/>
          </a:xfrm>
          <a:prstGeom prst="rect">
            <a:avLst/>
          </a:prstGeom>
          <a:solidFill>
            <a:srgbClr val="7C2832"/>
          </a:solidFill>
          <a:ln w="12700">
            <a:solidFill>
              <a:srgbClr val="7C2832"/>
            </a:solidFill>
            <a:prstDash val="solid"/>
          </a:ln>
        </p:spPr>
        <p:txBody>
          <a:bodyPr/>
          <a:lstStyle/>
          <a:p>
            <a:endParaRPr lang="en-GB"/>
          </a:p>
        </p:txBody>
      </p:sp>
      <p:sp>
        <p:nvSpPr>
          <p:cNvPr id="18" name="Text 16"/>
          <p:cNvSpPr/>
          <p:nvPr/>
        </p:nvSpPr>
        <p:spPr>
          <a:xfrm>
            <a:off x="4937760" y="3907929"/>
            <a:ext cx="3913632" cy="402336"/>
          </a:xfrm>
          <a:prstGeom prst="rect">
            <a:avLst/>
          </a:prstGeom>
          <a:noFill/>
          <a:ln/>
        </p:spPr>
        <p:txBody>
          <a:bodyPr wrap="square" rtlCol="0" anchor="t"/>
          <a:lstStyle/>
          <a:p>
            <a:pPr marL="0" indent="0">
              <a:buNone/>
            </a:pPr>
            <a:r>
              <a:rPr lang="en-US" sz="1400" b="1" dirty="0">
                <a:solidFill>
                  <a:srgbClr val="2C2C2C"/>
                </a:solidFill>
                <a:latin typeface="Calibri" pitchFamily="34" charset="0"/>
                <a:ea typeface="Calibri" pitchFamily="34" charset="-122"/>
                <a:cs typeface="Calibri" pitchFamily="34" charset="-120"/>
              </a:rPr>
              <a:t>How lecturers are supported </a:t>
            </a:r>
            <a:r>
              <a:rPr lang="en-US" sz="1200" dirty="0">
                <a:solidFill>
                  <a:srgbClr val="2C2C2C"/>
                </a:solidFill>
                <a:latin typeface="Calibri" pitchFamily="34" charset="0"/>
                <a:ea typeface="Calibri" pitchFamily="34" charset="-122"/>
                <a:cs typeface="Calibri" pitchFamily="34" charset="-120"/>
              </a:rPr>
              <a:t>to understand the particular circumstances of this group</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5C1822"/>
        </a:solidFill>
        <a:effectLst/>
      </p:bgPr>
    </p:bg>
    <p:spTree>
      <p:nvGrpSpPr>
        <p:cNvPr id="1" name=""/>
        <p:cNvGrpSpPr/>
        <p:nvPr/>
      </p:nvGrpSpPr>
      <p:grpSpPr>
        <a:xfrm>
          <a:off x="0" y="0"/>
          <a:ext cx="0" cy="0"/>
          <a:chOff x="0" y="0"/>
          <a:chExt cx="0" cy="0"/>
        </a:xfrm>
      </p:grpSpPr>
      <p:sp>
        <p:nvSpPr>
          <p:cNvPr id="2" name="Text 0"/>
          <p:cNvSpPr/>
          <p:nvPr/>
        </p:nvSpPr>
        <p:spPr>
          <a:xfrm>
            <a:off x="457200" y="132588"/>
            <a:ext cx="8229600" cy="329184"/>
          </a:xfrm>
          <a:prstGeom prst="rect">
            <a:avLst/>
          </a:prstGeom>
          <a:noFill/>
          <a:ln/>
        </p:spPr>
        <p:txBody>
          <a:bodyPr wrap="square" rtlCol="0" anchor="ctr"/>
          <a:lstStyle/>
          <a:p>
            <a:pPr marL="0" indent="0" algn="ctr">
              <a:buNone/>
            </a:pPr>
            <a:r>
              <a:rPr lang="en-US" sz="2400" b="1" kern="0" spc="300" dirty="0">
                <a:solidFill>
                  <a:srgbClr val="FFC000"/>
                </a:solidFill>
                <a:latin typeface="Calibri" pitchFamily="34" charset="0"/>
                <a:ea typeface="Calibri" pitchFamily="34" charset="-122"/>
                <a:cs typeface="Calibri" pitchFamily="34" charset="-120"/>
              </a:rPr>
              <a:t>FROM POLICY TO PRACTIC</a:t>
            </a:r>
            <a:r>
              <a:rPr lang="en-US" sz="2400" b="1" kern="0" spc="300" dirty="0">
                <a:solidFill>
                  <a:srgbClr val="C8952A"/>
                </a:solidFill>
                <a:latin typeface="Calibri" pitchFamily="34" charset="0"/>
                <a:ea typeface="Calibri" pitchFamily="34" charset="-122"/>
                <a:cs typeface="Calibri" pitchFamily="34" charset="-120"/>
              </a:rPr>
              <a:t>E</a:t>
            </a:r>
            <a:endParaRPr lang="en-US" sz="2400" dirty="0"/>
          </a:p>
        </p:txBody>
      </p:sp>
      <p:sp>
        <p:nvSpPr>
          <p:cNvPr id="3" name="Text 1"/>
          <p:cNvSpPr/>
          <p:nvPr/>
        </p:nvSpPr>
        <p:spPr>
          <a:xfrm>
            <a:off x="457200" y="533400"/>
            <a:ext cx="8229600" cy="347472"/>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What policy says</a:t>
            </a:r>
            <a:endParaRPr lang="en-US" dirty="0"/>
          </a:p>
        </p:txBody>
      </p:sp>
      <p:sp>
        <p:nvSpPr>
          <p:cNvPr id="4" name="Text 2"/>
          <p:cNvSpPr/>
          <p:nvPr/>
        </p:nvSpPr>
        <p:spPr>
          <a:xfrm>
            <a:off x="457200" y="836676"/>
            <a:ext cx="8229600" cy="347472"/>
          </a:xfrm>
          <a:prstGeom prst="rect">
            <a:avLst/>
          </a:prstGeom>
          <a:noFill/>
          <a:ln/>
        </p:spPr>
        <p:txBody>
          <a:bodyPr wrap="square" rtlCol="0" anchor="ctr"/>
          <a:lstStyle/>
          <a:p>
            <a:pPr marL="0" indent="0" algn="ctr">
              <a:buNone/>
            </a:pPr>
            <a:r>
              <a:rPr lang="en-US" b="1" dirty="0">
                <a:solidFill>
                  <a:srgbClr val="FFFFFF"/>
                </a:solidFill>
                <a:latin typeface="Calibri" pitchFamily="34" charset="0"/>
                <a:ea typeface="Calibri" pitchFamily="34" charset="-122"/>
                <a:cs typeface="Calibri" pitchFamily="34" charset="-120"/>
              </a:rPr>
              <a:t>What lecturers do</a:t>
            </a:r>
            <a:endParaRPr lang="en-US" dirty="0"/>
          </a:p>
        </p:txBody>
      </p:sp>
      <p:sp>
        <p:nvSpPr>
          <p:cNvPr id="5" name="Text 3"/>
          <p:cNvSpPr/>
          <p:nvPr/>
        </p:nvSpPr>
        <p:spPr>
          <a:xfrm>
            <a:off x="513348" y="1333500"/>
            <a:ext cx="8229600" cy="347472"/>
          </a:xfrm>
          <a:prstGeom prst="rect">
            <a:avLst/>
          </a:prstGeom>
          <a:noFill/>
          <a:ln/>
        </p:spPr>
        <p:txBody>
          <a:bodyPr wrap="square" rtlCol="0" anchor="ctr"/>
          <a:lstStyle/>
          <a:p>
            <a:pPr marL="0" indent="0" algn="ctr">
              <a:buNone/>
            </a:pPr>
            <a:r>
              <a:rPr lang="en-US" sz="1600" b="1" dirty="0">
                <a:solidFill>
                  <a:srgbClr val="FFC000"/>
                </a:solidFill>
                <a:latin typeface="Calibri" pitchFamily="34" charset="0"/>
                <a:ea typeface="Calibri" pitchFamily="34" charset="-122"/>
                <a:cs typeface="Calibri" pitchFamily="34" charset="-120"/>
              </a:rPr>
              <a:t>Focusing on</a:t>
            </a:r>
            <a:br>
              <a:rPr lang="en-US" sz="1600" b="1" dirty="0">
                <a:solidFill>
                  <a:srgbClr val="FFFFFF"/>
                </a:solidFill>
                <a:latin typeface="Calibri" pitchFamily="34" charset="0"/>
                <a:ea typeface="Calibri" pitchFamily="34" charset="-122"/>
                <a:cs typeface="Calibri" pitchFamily="34" charset="-120"/>
              </a:rPr>
            </a:br>
            <a:r>
              <a:rPr lang="en-US" sz="2400" b="1" dirty="0">
                <a:solidFill>
                  <a:srgbClr val="FFFFFF"/>
                </a:solidFill>
                <a:latin typeface="Calibri" pitchFamily="34" charset="0"/>
                <a:ea typeface="Calibri" pitchFamily="34" charset="-122"/>
                <a:cs typeface="Calibri" pitchFamily="34" charset="-120"/>
              </a:rPr>
              <a:t>What students experience</a:t>
            </a:r>
            <a:endParaRPr lang="en-US" sz="1600" dirty="0"/>
          </a:p>
        </p:txBody>
      </p:sp>
      <p:sp>
        <p:nvSpPr>
          <p:cNvPr id="6" name="Text 4"/>
          <p:cNvSpPr/>
          <p:nvPr/>
        </p:nvSpPr>
        <p:spPr>
          <a:xfrm>
            <a:off x="457200" y="1810512"/>
            <a:ext cx="8229600" cy="36576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And what the gap between them means for practice</a:t>
            </a:r>
            <a:endParaRPr lang="en-US" sz="1900" dirty="0"/>
          </a:p>
        </p:txBody>
      </p:sp>
      <p:sp>
        <p:nvSpPr>
          <p:cNvPr id="7" name="Shape 5"/>
          <p:cNvSpPr/>
          <p:nvPr/>
        </p:nvSpPr>
        <p:spPr>
          <a:xfrm>
            <a:off x="457200" y="2221992"/>
            <a:ext cx="8229600" cy="36576"/>
          </a:xfrm>
          <a:prstGeom prst="rect">
            <a:avLst/>
          </a:prstGeom>
          <a:solidFill>
            <a:srgbClr val="C8952A"/>
          </a:solidFill>
          <a:ln w="12700">
            <a:solidFill>
              <a:srgbClr val="C8952A"/>
            </a:solidFill>
            <a:prstDash val="solid"/>
          </a:ln>
        </p:spPr>
        <p:txBody>
          <a:bodyPr/>
          <a:lstStyle/>
          <a:p>
            <a:endParaRPr lang="en-GB"/>
          </a:p>
        </p:txBody>
      </p:sp>
      <p:sp>
        <p:nvSpPr>
          <p:cNvPr id="8" name="Text 6"/>
          <p:cNvSpPr/>
          <p:nvPr/>
        </p:nvSpPr>
        <p:spPr>
          <a:xfrm>
            <a:off x="457200" y="2286000"/>
            <a:ext cx="8229600" cy="310896"/>
          </a:xfrm>
          <a:prstGeom prst="rect">
            <a:avLst/>
          </a:prstGeom>
          <a:noFill/>
          <a:ln/>
        </p:spPr>
        <p:txBody>
          <a:bodyPr wrap="square" rtlCol="0" anchor="ctr"/>
          <a:lstStyle/>
          <a:p>
            <a:pPr marL="0" indent="0" algn="ctr">
              <a:buNone/>
            </a:pPr>
            <a:endParaRPr lang="en-US" sz="1300" b="1" dirty="0">
              <a:solidFill>
                <a:schemeClr val="accent4">
                  <a:lumMod val="75000"/>
                </a:schemeClr>
              </a:solidFill>
            </a:endParaRPr>
          </a:p>
        </p:txBody>
      </p:sp>
      <p:sp>
        <p:nvSpPr>
          <p:cNvPr id="9" name="Text 7"/>
          <p:cNvSpPr/>
          <p:nvPr/>
        </p:nvSpPr>
        <p:spPr>
          <a:xfrm>
            <a:off x="457200" y="2651760"/>
            <a:ext cx="123444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Context:</a:t>
            </a:r>
            <a:endParaRPr lang="en-US" sz="1400" dirty="0"/>
          </a:p>
        </p:txBody>
      </p:sp>
      <p:sp>
        <p:nvSpPr>
          <p:cNvPr id="10" name="Text 8"/>
          <p:cNvSpPr/>
          <p:nvPr/>
        </p:nvSpPr>
        <p:spPr>
          <a:xfrm>
            <a:off x="1737360" y="2651760"/>
            <a:ext cx="2468880" cy="621792"/>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One South Wales institution</a:t>
            </a:r>
            <a:endParaRPr lang="en-US" sz="1400" dirty="0"/>
          </a:p>
        </p:txBody>
      </p:sp>
      <p:sp>
        <p:nvSpPr>
          <p:cNvPr id="11" name="Text 9"/>
          <p:cNvSpPr/>
          <p:nvPr/>
        </p:nvSpPr>
        <p:spPr>
          <a:xfrm>
            <a:off x="4279392" y="2651760"/>
            <a:ext cx="132588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Participants:</a:t>
            </a:r>
            <a:endParaRPr lang="en-US" sz="1400" dirty="0"/>
          </a:p>
        </p:txBody>
      </p:sp>
      <p:sp>
        <p:nvSpPr>
          <p:cNvPr id="12" name="Text 10"/>
          <p:cNvSpPr/>
          <p:nvPr/>
        </p:nvSpPr>
        <p:spPr>
          <a:xfrm>
            <a:off x="5650992" y="2651760"/>
            <a:ext cx="3035808" cy="621792"/>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6–8 students (IPA)</a:t>
            </a:r>
            <a:endParaRPr lang="en-US" sz="1400" dirty="0"/>
          </a:p>
          <a:p>
            <a:pPr marL="0" indent="0">
              <a:buNone/>
            </a:pPr>
            <a:r>
              <a:rPr lang="en-US" sz="1400" dirty="0">
                <a:solidFill>
                  <a:srgbClr val="FFFFFF"/>
                </a:solidFill>
                <a:latin typeface="Calibri" pitchFamily="34" charset="0"/>
                <a:ea typeface="Calibri" pitchFamily="34" charset="-122"/>
                <a:cs typeface="Calibri" pitchFamily="34" charset="-120"/>
              </a:rPr>
              <a:t>4–6 lecturers (reflexive TA)</a:t>
            </a:r>
            <a:endParaRPr lang="en-US" sz="1400" dirty="0"/>
          </a:p>
        </p:txBody>
      </p:sp>
      <p:sp>
        <p:nvSpPr>
          <p:cNvPr id="13" name="Shape 11"/>
          <p:cNvSpPr/>
          <p:nvPr/>
        </p:nvSpPr>
        <p:spPr>
          <a:xfrm>
            <a:off x="457200" y="3255264"/>
            <a:ext cx="8229600" cy="18288"/>
          </a:xfrm>
          <a:prstGeom prst="rect">
            <a:avLst/>
          </a:prstGeom>
          <a:solidFill>
            <a:srgbClr val="7C2832"/>
          </a:solidFill>
          <a:ln w="12700">
            <a:solidFill>
              <a:srgbClr val="7C2832"/>
            </a:solidFill>
            <a:prstDash val="solid"/>
          </a:ln>
        </p:spPr>
        <p:txBody>
          <a:bodyPr/>
          <a:lstStyle/>
          <a:p>
            <a:endParaRPr lang="en-GB"/>
          </a:p>
        </p:txBody>
      </p:sp>
      <p:sp>
        <p:nvSpPr>
          <p:cNvPr id="14" name="Text 12"/>
          <p:cNvSpPr/>
          <p:nvPr/>
        </p:nvSpPr>
        <p:spPr>
          <a:xfrm>
            <a:off x="457200" y="3273552"/>
            <a:ext cx="123444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Documents:</a:t>
            </a:r>
            <a:endParaRPr lang="en-US" sz="1400" dirty="0"/>
          </a:p>
        </p:txBody>
      </p:sp>
      <p:sp>
        <p:nvSpPr>
          <p:cNvPr id="15" name="Text 13"/>
          <p:cNvSpPr/>
          <p:nvPr/>
        </p:nvSpPr>
        <p:spPr>
          <a:xfrm>
            <a:off x="1737360" y="3273552"/>
            <a:ext cx="2468880" cy="621792"/>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Welsh policy &amp; institutional texts</a:t>
            </a:r>
            <a:endParaRPr lang="en-US" sz="1200" dirty="0"/>
          </a:p>
          <a:p>
            <a:pPr marL="0" indent="0">
              <a:buNone/>
            </a:pPr>
            <a:r>
              <a:rPr lang="en-US" sz="1200" dirty="0">
                <a:solidFill>
                  <a:srgbClr val="FFFFFF"/>
                </a:solidFill>
                <a:latin typeface="Calibri" pitchFamily="34" charset="0"/>
                <a:ea typeface="Calibri" pitchFamily="34" charset="-122"/>
                <a:cs typeface="Calibri" pitchFamily="34" charset="-120"/>
              </a:rPr>
              <a:t>(Partial CDA)</a:t>
            </a:r>
            <a:endParaRPr lang="en-US" sz="1200" dirty="0"/>
          </a:p>
        </p:txBody>
      </p:sp>
      <p:sp>
        <p:nvSpPr>
          <p:cNvPr id="16" name="Text 14"/>
          <p:cNvSpPr/>
          <p:nvPr/>
        </p:nvSpPr>
        <p:spPr>
          <a:xfrm>
            <a:off x="4279392" y="3273552"/>
            <a:ext cx="132588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Theoretical</a:t>
            </a:r>
            <a:endParaRPr lang="en-US" sz="1400" dirty="0"/>
          </a:p>
          <a:p>
            <a:pPr marL="0" indent="0">
              <a:buNone/>
            </a:pPr>
            <a:r>
              <a:rPr lang="en-US" sz="1400" b="1" dirty="0">
                <a:solidFill>
                  <a:srgbClr val="C8952A"/>
                </a:solidFill>
                <a:latin typeface="Calibri" pitchFamily="34" charset="0"/>
                <a:ea typeface="Calibri" pitchFamily="34" charset="-122"/>
                <a:cs typeface="Calibri" pitchFamily="34" charset="-120"/>
              </a:rPr>
              <a:t>anchors:</a:t>
            </a:r>
            <a:endParaRPr lang="en-US" sz="1050" dirty="0"/>
          </a:p>
        </p:txBody>
      </p:sp>
      <p:sp>
        <p:nvSpPr>
          <p:cNvPr id="17" name="Text 15"/>
          <p:cNvSpPr/>
          <p:nvPr/>
        </p:nvSpPr>
        <p:spPr>
          <a:xfrm>
            <a:off x="5650992" y="3273552"/>
            <a:ext cx="3372692" cy="621792"/>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Policy enactment · Belonging/legitimacy</a:t>
            </a:r>
            <a:endParaRPr lang="en-US" sz="1400" dirty="0"/>
          </a:p>
          <a:p>
            <a:pPr marL="0" indent="0">
              <a:buNone/>
            </a:pPr>
            <a:r>
              <a:rPr lang="en-US" sz="1400" dirty="0">
                <a:solidFill>
                  <a:srgbClr val="FFFFFF"/>
                </a:solidFill>
                <a:latin typeface="Calibri" pitchFamily="34" charset="0"/>
                <a:ea typeface="Calibri" pitchFamily="34" charset="-122"/>
                <a:cs typeface="Calibri" pitchFamily="34" charset="-120"/>
              </a:rPr>
              <a:t>Bourdieu · Yosso · Vygotsky · Critical theory</a:t>
            </a:r>
            <a:endParaRPr lang="en-US" sz="950" dirty="0"/>
          </a:p>
        </p:txBody>
      </p:sp>
      <p:sp>
        <p:nvSpPr>
          <p:cNvPr id="18" name="Shape 16"/>
          <p:cNvSpPr/>
          <p:nvPr/>
        </p:nvSpPr>
        <p:spPr>
          <a:xfrm>
            <a:off x="457200" y="3877056"/>
            <a:ext cx="8229600" cy="18288"/>
          </a:xfrm>
          <a:prstGeom prst="rect">
            <a:avLst/>
          </a:prstGeom>
          <a:solidFill>
            <a:srgbClr val="7C2832"/>
          </a:solidFill>
          <a:ln w="12700">
            <a:solidFill>
              <a:srgbClr val="7C2832"/>
            </a:solidFill>
            <a:prstDash val="solid"/>
          </a:ln>
        </p:spPr>
        <p:txBody>
          <a:bodyPr/>
          <a:lstStyle/>
          <a:p>
            <a:endParaRPr lang="en-GB"/>
          </a:p>
        </p:txBody>
      </p:sp>
      <p:sp>
        <p:nvSpPr>
          <p:cNvPr id="19" name="Text 17"/>
          <p:cNvSpPr/>
          <p:nvPr/>
        </p:nvSpPr>
        <p:spPr>
          <a:xfrm>
            <a:off x="457200" y="3895344"/>
            <a:ext cx="123444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Ethics:</a:t>
            </a:r>
            <a:endParaRPr lang="en-US" sz="1400" dirty="0"/>
          </a:p>
        </p:txBody>
      </p:sp>
      <p:sp>
        <p:nvSpPr>
          <p:cNvPr id="20" name="Text 18"/>
          <p:cNvSpPr/>
          <p:nvPr/>
        </p:nvSpPr>
        <p:spPr>
          <a:xfrm>
            <a:off x="1737360" y="3895344"/>
            <a:ext cx="2468880" cy="621792"/>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Insider research · Consent as process · Honest on anonymity</a:t>
            </a:r>
            <a:endParaRPr lang="en-US" sz="1400" dirty="0"/>
          </a:p>
        </p:txBody>
      </p:sp>
      <p:sp>
        <p:nvSpPr>
          <p:cNvPr id="21" name="Text 19"/>
          <p:cNvSpPr/>
          <p:nvPr/>
        </p:nvSpPr>
        <p:spPr>
          <a:xfrm>
            <a:off x="4279392" y="3895344"/>
            <a:ext cx="1325880" cy="621792"/>
          </a:xfrm>
          <a:prstGeom prst="rect">
            <a:avLst/>
          </a:prstGeom>
          <a:noFill/>
          <a:ln/>
        </p:spPr>
        <p:txBody>
          <a:bodyPr wrap="square" rtlCol="0" anchor="ctr"/>
          <a:lstStyle/>
          <a:p>
            <a:pPr marL="0" indent="0">
              <a:buNone/>
            </a:pPr>
            <a:r>
              <a:rPr lang="en-US" sz="1400" b="1" dirty="0">
                <a:solidFill>
                  <a:srgbClr val="C8952A"/>
                </a:solidFill>
                <a:latin typeface="Calibri" pitchFamily="34" charset="0"/>
                <a:ea typeface="Calibri" pitchFamily="34" charset="-122"/>
                <a:cs typeface="Calibri" pitchFamily="34" charset="-120"/>
              </a:rPr>
              <a:t>Contribution:</a:t>
            </a:r>
            <a:endParaRPr lang="en-US" sz="1400" dirty="0"/>
          </a:p>
        </p:txBody>
      </p:sp>
      <p:sp>
        <p:nvSpPr>
          <p:cNvPr id="22" name="Text 20"/>
          <p:cNvSpPr/>
          <p:nvPr/>
        </p:nvSpPr>
        <p:spPr>
          <a:xfrm>
            <a:off x="5650992" y="3895344"/>
            <a:ext cx="3035808" cy="621792"/>
          </a:xfrm>
          <a:prstGeom prst="rect">
            <a:avLst/>
          </a:prstGeom>
          <a:noFill/>
          <a:ln/>
        </p:spPr>
        <p:txBody>
          <a:bodyPr wrap="square" rtlCol="0" anchor="ctr"/>
          <a:lstStyle/>
          <a:p>
            <a:pPr marL="0" indent="0">
              <a:buNone/>
            </a:pPr>
            <a:r>
              <a:rPr lang="en-US" sz="1400" dirty="0">
                <a:solidFill>
                  <a:srgbClr val="FFFFFF"/>
                </a:solidFill>
                <a:latin typeface="Calibri" pitchFamily="34" charset="0"/>
                <a:ea typeface="Calibri" pitchFamily="34" charset="-122"/>
                <a:cs typeface="Calibri" pitchFamily="34" charset="-120"/>
              </a:rPr>
              <a:t>Practice-first · Transferable insight · DProf orientation</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0EC"/>
        </a:solidFill>
        <a:effectLst/>
      </p:bgPr>
    </p:bg>
    <p:spTree>
      <p:nvGrpSpPr>
        <p:cNvPr id="1" name=""/>
        <p:cNvGrpSpPr/>
        <p:nvPr/>
      </p:nvGrpSpPr>
      <p:grpSpPr>
        <a:xfrm>
          <a:off x="0" y="0"/>
          <a:ext cx="0" cy="0"/>
          <a:chOff x="0" y="0"/>
          <a:chExt cx="0" cy="0"/>
        </a:xfrm>
      </p:grpSpPr>
      <p:sp>
        <p:nvSpPr>
          <p:cNvPr id="2" name="Shape 0"/>
          <p:cNvSpPr/>
          <p:nvPr/>
        </p:nvSpPr>
        <p:spPr>
          <a:xfrm>
            <a:off x="0" y="0"/>
            <a:ext cx="9144000" cy="502920"/>
          </a:xfrm>
          <a:prstGeom prst="rect">
            <a:avLst/>
          </a:prstGeom>
          <a:solidFill>
            <a:srgbClr val="1C2B4A"/>
          </a:solidFill>
          <a:ln w="12700">
            <a:solidFill>
              <a:srgbClr val="1C2B4A"/>
            </a:solidFill>
            <a:prstDash val="solid"/>
          </a:ln>
        </p:spPr>
        <p:txBody>
          <a:bodyPr/>
          <a:lstStyle/>
          <a:p>
            <a:endParaRPr lang="en-GB"/>
          </a:p>
        </p:txBody>
      </p:sp>
      <p:sp>
        <p:nvSpPr>
          <p:cNvPr id="3" name="Text 1"/>
          <p:cNvSpPr/>
          <p:nvPr/>
        </p:nvSpPr>
        <p:spPr>
          <a:xfrm>
            <a:off x="228600" y="54864"/>
            <a:ext cx="8686800" cy="393192"/>
          </a:xfrm>
          <a:prstGeom prst="rect">
            <a:avLst/>
          </a:prstGeom>
          <a:noFill/>
          <a:ln/>
        </p:spPr>
        <p:txBody>
          <a:bodyPr wrap="square" rtlCol="0" anchor="ctr"/>
          <a:lstStyle/>
          <a:p>
            <a:pPr marL="0" indent="0">
              <a:buNone/>
            </a:pPr>
            <a:r>
              <a:rPr lang="en-US" b="1" dirty="0">
                <a:solidFill>
                  <a:srgbClr val="C8952A"/>
                </a:solidFill>
                <a:latin typeface="Calibri" pitchFamily="34" charset="0"/>
                <a:ea typeface="Calibri" pitchFamily="34" charset="-122"/>
                <a:cs typeface="Calibri" pitchFamily="34" charset="-120"/>
              </a:rPr>
              <a:t>Q&amp;A PREPARATION</a:t>
            </a:r>
            <a:endParaRPr lang="en-US" dirty="0"/>
          </a:p>
        </p:txBody>
      </p:sp>
      <p:sp>
        <p:nvSpPr>
          <p:cNvPr id="4" name="Text 2"/>
          <p:cNvSpPr/>
          <p:nvPr/>
        </p:nvSpPr>
        <p:spPr>
          <a:xfrm>
            <a:off x="228600" y="585216"/>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1.  The cross-strand synthesis: How will it be conducted methodologically?</a:t>
            </a:r>
            <a:endParaRPr lang="en-US" sz="1200" dirty="0"/>
          </a:p>
        </p:txBody>
      </p:sp>
      <p:sp>
        <p:nvSpPr>
          <p:cNvPr id="5" name="Text 3"/>
          <p:cNvSpPr/>
          <p:nvPr/>
        </p:nvSpPr>
        <p:spPr>
          <a:xfrm>
            <a:off x="347472" y="822960"/>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Framework analysis: familiarisation, indexing, charting, mapping, interpretation, applied across strands to map where policy, lecturer accounts and student accounts converge, diverge, or expose tensions.</a:t>
            </a:r>
            <a:endParaRPr lang="en-US" sz="900" dirty="0"/>
          </a:p>
        </p:txBody>
      </p:sp>
      <p:sp>
        <p:nvSpPr>
          <p:cNvPr id="6" name="Shape 4"/>
          <p:cNvSpPr/>
          <p:nvPr/>
        </p:nvSpPr>
        <p:spPr>
          <a:xfrm>
            <a:off x="228600" y="1252728"/>
            <a:ext cx="8686800" cy="13716"/>
          </a:xfrm>
          <a:prstGeom prst="rect">
            <a:avLst/>
          </a:prstGeom>
          <a:solidFill>
            <a:srgbClr val="CCCCCC"/>
          </a:solidFill>
          <a:ln w="12700">
            <a:solidFill>
              <a:srgbClr val="CCCCCC"/>
            </a:solidFill>
            <a:prstDash val="solid"/>
          </a:ln>
        </p:spPr>
        <p:txBody>
          <a:bodyPr/>
          <a:lstStyle/>
          <a:p>
            <a:endParaRPr lang="en-GB"/>
          </a:p>
        </p:txBody>
      </p:sp>
      <p:sp>
        <p:nvSpPr>
          <p:cNvPr id="7" name="Text 5"/>
          <p:cNvSpPr/>
          <p:nvPr/>
        </p:nvSpPr>
        <p:spPr>
          <a:xfrm>
            <a:off x="228600" y="1316736"/>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2.  Recruitment of student participants: What is the actual route?</a:t>
            </a:r>
            <a:endParaRPr lang="en-US" sz="1200" dirty="0"/>
          </a:p>
        </p:txBody>
      </p:sp>
      <p:sp>
        <p:nvSpPr>
          <p:cNvPr id="8" name="Text 6"/>
          <p:cNvSpPr/>
          <p:nvPr/>
        </p:nvSpPr>
        <p:spPr>
          <a:xfrm>
            <a:off x="347472" y="1554480"/>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Via a neutral intermediary, a colleague or student services contact. Invitation excludes students I teach or assess. Voluntary, with no benefit or disadvantage tied to participation.</a:t>
            </a:r>
            <a:endParaRPr lang="en-US" sz="900" dirty="0"/>
          </a:p>
        </p:txBody>
      </p:sp>
      <p:sp>
        <p:nvSpPr>
          <p:cNvPr id="9" name="Shape 7"/>
          <p:cNvSpPr/>
          <p:nvPr/>
        </p:nvSpPr>
        <p:spPr>
          <a:xfrm>
            <a:off x="228600" y="1922526"/>
            <a:ext cx="8686800" cy="13716"/>
          </a:xfrm>
          <a:prstGeom prst="rect">
            <a:avLst/>
          </a:prstGeom>
          <a:solidFill>
            <a:srgbClr val="CCCCCC"/>
          </a:solidFill>
          <a:ln w="12700">
            <a:solidFill>
              <a:srgbClr val="CCCCCC"/>
            </a:solidFill>
            <a:prstDash val="solid"/>
          </a:ln>
        </p:spPr>
        <p:txBody>
          <a:bodyPr/>
          <a:lstStyle/>
          <a:p>
            <a:endParaRPr lang="en-GB"/>
          </a:p>
        </p:txBody>
      </p:sp>
      <p:sp>
        <p:nvSpPr>
          <p:cNvPr id="10" name="Text 8"/>
          <p:cNvSpPr/>
          <p:nvPr/>
        </p:nvSpPr>
        <p:spPr>
          <a:xfrm>
            <a:off x="228600" y="2048256"/>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3.  Five research questions: Is that achievable at doctoral scale?</a:t>
            </a:r>
            <a:endParaRPr lang="en-US" sz="1200" dirty="0"/>
          </a:p>
        </p:txBody>
      </p:sp>
      <p:sp>
        <p:nvSpPr>
          <p:cNvPr id="11" name="Text 9"/>
          <p:cNvSpPr/>
          <p:nvPr/>
        </p:nvSpPr>
        <p:spPr>
          <a:xfrm>
            <a:off x="347472" y="2286000"/>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RQs 2 and 3 are analytically paired sub-dimensions within a single IPA student strand, not separate studies. The five RQs map onto </a:t>
            </a:r>
            <a:r>
              <a:rPr lang="en-US" sz="900" b="1" dirty="0">
                <a:solidFill>
                  <a:srgbClr val="444444"/>
                </a:solidFill>
                <a:latin typeface="Calibri" pitchFamily="34" charset="0"/>
                <a:ea typeface="Calibri" pitchFamily="34" charset="-122"/>
                <a:cs typeface="Calibri" pitchFamily="34" charset="-120"/>
              </a:rPr>
              <a:t>three data sources within one institution.</a:t>
            </a:r>
            <a:endParaRPr lang="en-US" sz="900" b="1" dirty="0"/>
          </a:p>
        </p:txBody>
      </p:sp>
      <p:sp>
        <p:nvSpPr>
          <p:cNvPr id="12" name="Shape 10"/>
          <p:cNvSpPr/>
          <p:nvPr/>
        </p:nvSpPr>
        <p:spPr>
          <a:xfrm>
            <a:off x="228600" y="2596896"/>
            <a:ext cx="8686800" cy="13716"/>
          </a:xfrm>
          <a:prstGeom prst="rect">
            <a:avLst/>
          </a:prstGeom>
          <a:solidFill>
            <a:srgbClr val="CCCCCC"/>
          </a:solidFill>
          <a:ln w="12700">
            <a:solidFill>
              <a:srgbClr val="CCCCCC"/>
            </a:solidFill>
            <a:prstDash val="solid"/>
          </a:ln>
        </p:spPr>
        <p:txBody>
          <a:bodyPr/>
          <a:lstStyle/>
          <a:p>
            <a:endParaRPr lang="en-GB"/>
          </a:p>
        </p:txBody>
      </p:sp>
      <p:sp>
        <p:nvSpPr>
          <p:cNvPr id="13" name="Text 11"/>
          <p:cNvSpPr/>
          <p:nvPr/>
        </p:nvSpPr>
        <p:spPr>
          <a:xfrm>
            <a:off x="228600" y="2729484"/>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4.  Theoretical frameworks: Where do they show up in the actual analysis?</a:t>
            </a:r>
            <a:endParaRPr lang="en-US" sz="950" dirty="0"/>
          </a:p>
        </p:txBody>
      </p:sp>
      <p:sp>
        <p:nvSpPr>
          <p:cNvPr id="14" name="Text 12"/>
          <p:cNvSpPr/>
          <p:nvPr/>
        </p:nvSpPr>
        <p:spPr>
          <a:xfrm>
            <a:off x="347472" y="2968752"/>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Policy enactment → document analysis and lecturer TA coding. Belonging and legitimacy → IPA interpretive lens. CCW and Vygotsky → interpretive frame on student data. Critical orientation underpins reflexivity throughout. It is not a separate coding framework.</a:t>
            </a:r>
            <a:endParaRPr lang="en-US" sz="900" dirty="0"/>
          </a:p>
        </p:txBody>
      </p:sp>
      <p:sp>
        <p:nvSpPr>
          <p:cNvPr id="15" name="Shape 13"/>
          <p:cNvSpPr/>
          <p:nvPr/>
        </p:nvSpPr>
        <p:spPr>
          <a:xfrm>
            <a:off x="228600" y="3447288"/>
            <a:ext cx="8686800" cy="13716"/>
          </a:xfrm>
          <a:prstGeom prst="rect">
            <a:avLst/>
          </a:prstGeom>
          <a:solidFill>
            <a:srgbClr val="CCCCCC"/>
          </a:solidFill>
          <a:ln w="12700">
            <a:solidFill>
              <a:srgbClr val="CCCCCC"/>
            </a:solidFill>
            <a:prstDash val="solid"/>
          </a:ln>
        </p:spPr>
        <p:txBody>
          <a:bodyPr/>
          <a:lstStyle/>
          <a:p>
            <a:endParaRPr lang="en-GB"/>
          </a:p>
        </p:txBody>
      </p:sp>
      <p:sp>
        <p:nvSpPr>
          <p:cNvPr id="16" name="Text 14"/>
          <p:cNvSpPr/>
          <p:nvPr/>
        </p:nvSpPr>
        <p:spPr>
          <a:xfrm>
            <a:off x="228600" y="3511296"/>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5.  The Welsh context: What makes it analytically distinctive from England?</a:t>
            </a:r>
            <a:endParaRPr lang="en-US" sz="1200" dirty="0"/>
          </a:p>
        </p:txBody>
      </p:sp>
      <p:sp>
        <p:nvSpPr>
          <p:cNvPr id="17" name="Text 15"/>
          <p:cNvSpPr/>
          <p:nvPr/>
        </p:nvSpPr>
        <p:spPr>
          <a:xfrm>
            <a:off x="347472" y="3749040"/>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Medr (est. 2024) regulates HE, FE, apprenticeships and adult learning in one body. There is no directly comparable single-body arrangement in England. Welsh policy uses whole-lifecycle language and an explicit all-age framing that English policy does not.</a:t>
            </a:r>
            <a:endParaRPr lang="en-US" sz="900" dirty="0"/>
          </a:p>
        </p:txBody>
      </p:sp>
      <p:sp>
        <p:nvSpPr>
          <p:cNvPr id="18" name="Shape 16"/>
          <p:cNvSpPr/>
          <p:nvPr/>
        </p:nvSpPr>
        <p:spPr>
          <a:xfrm>
            <a:off x="228600" y="4178808"/>
            <a:ext cx="8686800" cy="13716"/>
          </a:xfrm>
          <a:prstGeom prst="rect">
            <a:avLst/>
          </a:prstGeom>
          <a:solidFill>
            <a:srgbClr val="CCCCCC"/>
          </a:solidFill>
          <a:ln w="12700">
            <a:solidFill>
              <a:srgbClr val="CCCCCC"/>
            </a:solidFill>
            <a:prstDash val="solid"/>
          </a:ln>
        </p:spPr>
        <p:txBody>
          <a:bodyPr/>
          <a:lstStyle/>
          <a:p>
            <a:endParaRPr lang="en-GB"/>
          </a:p>
        </p:txBody>
      </p:sp>
      <p:sp>
        <p:nvSpPr>
          <p:cNvPr id="19" name="Text 17"/>
          <p:cNvSpPr/>
          <p:nvPr/>
        </p:nvSpPr>
        <p:spPr>
          <a:xfrm>
            <a:off x="228600" y="4242816"/>
            <a:ext cx="8686800" cy="237744"/>
          </a:xfrm>
          <a:prstGeom prst="rect">
            <a:avLst/>
          </a:prstGeom>
          <a:noFill/>
          <a:ln/>
        </p:spPr>
        <p:txBody>
          <a:bodyPr wrap="square" rtlCol="0" anchor="ctr"/>
          <a:lstStyle/>
          <a:p>
            <a:pPr marL="0" indent="0">
              <a:buNone/>
            </a:pPr>
            <a:r>
              <a:rPr lang="en-US" sz="1200" b="1" dirty="0">
                <a:solidFill>
                  <a:srgbClr val="1C2B4A"/>
                </a:solidFill>
                <a:latin typeface="Calibri" pitchFamily="34" charset="0"/>
                <a:ea typeface="Calibri" pitchFamily="34" charset="-122"/>
                <a:cs typeface="Calibri" pitchFamily="34" charset="-120"/>
              </a:rPr>
              <a:t>6.  DProf positioning: What's the contribution to practice, not just to knowledge?</a:t>
            </a:r>
            <a:endParaRPr lang="en-US" sz="1200" dirty="0"/>
          </a:p>
        </p:txBody>
      </p:sp>
      <p:sp>
        <p:nvSpPr>
          <p:cNvPr id="20" name="Text 18"/>
          <p:cNvSpPr/>
          <p:nvPr/>
        </p:nvSpPr>
        <p:spPr>
          <a:xfrm>
            <a:off x="347472" y="4480560"/>
            <a:ext cx="8567928" cy="420624"/>
          </a:xfrm>
          <a:prstGeom prst="rect">
            <a:avLst/>
          </a:prstGeom>
          <a:noFill/>
          <a:ln/>
        </p:spPr>
        <p:txBody>
          <a:bodyPr wrap="square" rtlCol="0" anchor="t"/>
          <a:lstStyle/>
          <a:p>
            <a:pPr marL="0" indent="0">
              <a:buNone/>
            </a:pPr>
            <a:r>
              <a:rPr lang="en-US" sz="900" dirty="0">
                <a:solidFill>
                  <a:srgbClr val="444444"/>
                </a:solidFill>
                <a:latin typeface="Calibri" pitchFamily="34" charset="0"/>
                <a:ea typeface="Calibri" pitchFamily="34" charset="-122"/>
                <a:cs typeface="Calibri" pitchFamily="34" charset="-120"/>
              </a:rPr>
              <a:t>Making visible the gap between institutional commitment and student experience, </a:t>
            </a:r>
            <a:r>
              <a:rPr lang="en-US" sz="900" b="1" dirty="0">
                <a:solidFill>
                  <a:srgbClr val="444444"/>
                </a:solidFill>
                <a:latin typeface="Calibri" pitchFamily="34" charset="0"/>
                <a:ea typeface="Calibri" pitchFamily="34" charset="-122"/>
                <a:cs typeface="Calibri" pitchFamily="34" charset="-120"/>
              </a:rPr>
              <a:t>that gap is actionable</a:t>
            </a:r>
            <a:r>
              <a:rPr lang="en-US" sz="900" dirty="0">
                <a:solidFill>
                  <a:srgbClr val="444444"/>
                </a:solidFill>
                <a:latin typeface="Calibri" pitchFamily="34" charset="0"/>
                <a:ea typeface="Calibri" pitchFamily="34" charset="-122"/>
                <a:cs typeface="Calibri" pitchFamily="34" charset="-120"/>
              </a:rPr>
              <a:t>. Implications for how expectations are communicated, how support is framed so students feel entitled to use it, and how lecturers are supported with this group.</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bg1"/>
        </a:solidFill>
        <a:effectLst/>
      </p:bgPr>
    </p:bg>
    <p:spTree>
      <p:nvGrpSpPr>
        <p:cNvPr id="1" name=""/>
        <p:cNvGrpSpPr/>
        <p:nvPr/>
      </p:nvGrpSpPr>
      <p:grpSpPr>
        <a:xfrm>
          <a:off x="0" y="0"/>
          <a:ext cx="0" cy="0"/>
          <a:chOff x="0" y="0"/>
          <a:chExt cx="0" cy="0"/>
        </a:xfrm>
      </p:grpSpPr>
      <p:sp>
        <p:nvSpPr>
          <p:cNvPr id="2" name="Shape 0"/>
          <p:cNvSpPr/>
          <p:nvPr/>
        </p:nvSpPr>
        <p:spPr>
          <a:xfrm>
            <a:off x="0" y="0"/>
            <a:ext cx="9144000" cy="502920"/>
          </a:xfrm>
          <a:prstGeom prst="rect">
            <a:avLst/>
          </a:prstGeom>
          <a:solidFill>
            <a:srgbClr val="450711"/>
          </a:solidFill>
          <a:ln w="12700">
            <a:solidFill>
              <a:srgbClr val="450711"/>
            </a:solidFill>
            <a:prstDash val="solid"/>
          </a:ln>
        </p:spPr>
        <p:txBody>
          <a:bodyPr/>
          <a:lstStyle/>
          <a:p>
            <a:endParaRPr lang="en-GB"/>
          </a:p>
        </p:txBody>
      </p:sp>
      <p:sp>
        <p:nvSpPr>
          <p:cNvPr id="3" name="Text 1"/>
          <p:cNvSpPr/>
          <p:nvPr/>
        </p:nvSpPr>
        <p:spPr>
          <a:xfrm>
            <a:off x="274320" y="45720"/>
            <a:ext cx="6400800" cy="411480"/>
          </a:xfrm>
          <a:prstGeom prst="rect">
            <a:avLst/>
          </a:prstGeom>
          <a:noFill/>
          <a:ln/>
        </p:spPr>
        <p:txBody>
          <a:bodyPr wrap="square" rtlCol="0" anchor="ctr"/>
          <a:lstStyle/>
          <a:p>
            <a:pPr marL="0" indent="0" algn="l">
              <a:buNone/>
            </a:pPr>
            <a:r>
              <a:rPr lang="en-US" sz="1600" b="1" dirty="0">
                <a:solidFill>
                  <a:srgbClr val="FFFFFF"/>
                </a:solidFill>
                <a:latin typeface="Calibri" pitchFamily="34" charset="0"/>
                <a:ea typeface="Calibri" pitchFamily="34" charset="-122"/>
                <a:cs typeface="Calibri" pitchFamily="34" charset="-120"/>
              </a:rPr>
              <a:t>REFERENCES</a:t>
            </a:r>
            <a:endParaRPr lang="en-US" sz="1600" dirty="0"/>
          </a:p>
        </p:txBody>
      </p:sp>
      <p:sp>
        <p:nvSpPr>
          <p:cNvPr id="4" name="Text 2"/>
          <p:cNvSpPr/>
          <p:nvPr/>
        </p:nvSpPr>
        <p:spPr>
          <a:xfrm>
            <a:off x="274320" y="45720"/>
            <a:ext cx="8595360" cy="411480"/>
          </a:xfrm>
          <a:prstGeom prst="rect">
            <a:avLst/>
          </a:prstGeom>
          <a:noFill/>
          <a:ln/>
        </p:spPr>
        <p:txBody>
          <a:bodyPr wrap="square" rtlCol="0" anchor="ctr"/>
          <a:lstStyle/>
          <a:p>
            <a:pPr marL="0" indent="0" algn="r">
              <a:buNone/>
            </a:pPr>
            <a:endParaRPr lang="en-US" sz="1000" dirty="0"/>
          </a:p>
        </p:txBody>
      </p:sp>
      <p:sp>
        <p:nvSpPr>
          <p:cNvPr id="5" name="Text 3"/>
          <p:cNvSpPr/>
          <p:nvPr/>
        </p:nvSpPr>
        <p:spPr>
          <a:xfrm>
            <a:off x="228600" y="594360"/>
            <a:ext cx="4251960" cy="4434840"/>
          </a:xfrm>
          <a:prstGeom prst="rect">
            <a:avLst/>
          </a:prstGeom>
          <a:noFill/>
          <a:ln/>
        </p:spPr>
        <p:txBody>
          <a:bodyPr wrap="square" lIns="0" tIns="0" rIns="0" bIns="0" rtlCol="0" anchor="t"/>
          <a:lstStyle/>
          <a:p>
            <a:pPr marL="0" indent="0" algn="l">
              <a:spcAft>
                <a:spcPts val="200"/>
              </a:spcAft>
              <a:buNone/>
            </a:pPr>
            <a:r>
              <a:rPr lang="en-US" sz="800" dirty="0">
                <a:latin typeface="Calibri" pitchFamily="34" charset="0"/>
                <a:ea typeface="Calibri" pitchFamily="34" charset="-122"/>
                <a:cs typeface="Calibri" pitchFamily="34" charset="-120"/>
              </a:rPr>
              <a:t>Ahn, M. Y., &amp; Davis, H. H. (2020). Four domains of students' sense of belonging to university. Studies in Higher Education, 45(3), 622–634.</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Allen, K.-A., et al. (2024). Belonging in higher education: A twenty-year systematic review. Journal of University Teaching and Learning Practice, 21(5), 1–55.</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Bandura, A. (1997). Self-efficacy: The exercise of control. W. H. Freeman.</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Benson-Egglenton, J. (2022). Whose target group is it anyway? Journal of Further and Higher Education, 46(10), 1407–1420.</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Bourdieu, P. (1986). The forms of capital. In J. G. Richardson (Ed.), Handbook of theory and research for the sociology of education (pp. 241–258). Greenwood.</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Bowen, G. A. (2009). Document analysis as a qualitative research method. Qualitative Research Journal, 9(2), 27–40.</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Braun, V., &amp; Clarke, V. (2021). Can I use TA? Counselling and Psychotherapy Research, 21(1), 37–47.</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Campbell, S., et al. (2020). Purposive sampling: Complex or simple? Journal of Research in Nursing, 25(8), 652–661.</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Cleland, J., Buxton, J., Hughes, E., &amp; Patterson, F. (2024). Translating government policy into practice. Medical Education, 58(10), 1247–1256.</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Crawford, N., &amp; McKenzie, L. (2023). Localised learning. Higher Education, 85(5), 1021–1040. [Published online 2022]</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Foucault, M. (1972). The archaeology of knowledge. Pantheon Books.</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Giroux, H. A. (1983). Theory and resistance in education. Bergin &amp; Garvey.</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Hayman, R., Wharton, K., Bell, L., &amp; Bird, L. (2024). Navigating the first year at an English university. International Journal of Lifelong Education, 43(1), 39–51.</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HEFCW. (2024). 2025/26 and 2026/27 fee and access plan application guidance (W24/07HE). HEFCW.</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HESA. (2026, January 27). Higher education student statistics: UK, 2024/25. HESA.</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hooks, b. (1994). Teaching to transgress: Education as the practice of freedom. Routledge. </a:t>
            </a:r>
            <a:r>
              <a:rPr lang="en-US" sz="800" i="1" dirty="0">
                <a:latin typeface="Calibri" pitchFamily="34" charset="0"/>
                <a:ea typeface="Calibri" pitchFamily="34" charset="-122"/>
                <a:cs typeface="Calibri" pitchFamily="34" charset="-120"/>
              </a:rPr>
              <a:t>(sic)</a:t>
            </a:r>
            <a:endParaRPr lang="en-US" sz="800" i="1" dirty="0"/>
          </a:p>
          <a:p>
            <a:pPr marL="0" indent="0" algn="l">
              <a:spcAft>
                <a:spcPts val="200"/>
              </a:spcAft>
              <a:buNone/>
            </a:pPr>
            <a:r>
              <a:rPr lang="en-US" sz="800" dirty="0">
                <a:latin typeface="Calibri" pitchFamily="34" charset="0"/>
                <a:ea typeface="Calibri" pitchFamily="34" charset="-122"/>
                <a:cs typeface="Calibri" pitchFamily="34" charset="-120"/>
              </a:rPr>
              <a:t>Hope, J., &amp; Quinlan, K. M. (2020). Staying local. Studies in Higher Education, 46(12), 2542–2555. [Issue dated 2021]</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Hyett, N., Kenny, A., &amp; Dickson-Swift, V. (2014). Methodology or method? International Journal of Qualitative Studies on Health and Well-being, 9, Article 23606.</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Information Commissioner's Office. (2025). Anonymisation and pseudonymisation. ICO.</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Karcher, K., et al. (2024). (Self-)Reflection/reflexivity in sensitive qualitative research. International Journal of Qualitative Methods, 23, 1–15.</a:t>
            </a:r>
            <a:endParaRPr lang="en-US" sz="800" dirty="0"/>
          </a:p>
        </p:txBody>
      </p:sp>
      <p:sp>
        <p:nvSpPr>
          <p:cNvPr id="6" name="Text 4"/>
          <p:cNvSpPr/>
          <p:nvPr/>
        </p:nvSpPr>
        <p:spPr>
          <a:xfrm>
            <a:off x="4663440" y="594360"/>
            <a:ext cx="4251960" cy="4434840"/>
          </a:xfrm>
          <a:prstGeom prst="rect">
            <a:avLst/>
          </a:prstGeom>
          <a:noFill/>
          <a:ln/>
        </p:spPr>
        <p:txBody>
          <a:bodyPr wrap="square" lIns="0" tIns="0" rIns="0" bIns="0" rtlCol="0" anchor="t"/>
          <a:lstStyle/>
          <a:p>
            <a:pPr marL="0" indent="0" algn="l">
              <a:spcAft>
                <a:spcPts val="200"/>
              </a:spcAft>
              <a:buNone/>
            </a:pPr>
            <a:r>
              <a:rPr lang="en-US" sz="800" dirty="0">
                <a:latin typeface="Calibri" pitchFamily="34" charset="0"/>
                <a:ea typeface="Calibri" pitchFamily="34" charset="-122"/>
                <a:cs typeface="Calibri" pitchFamily="34" charset="-120"/>
              </a:rPr>
              <a:t>Lewis, M. J., &amp; Quinnell, R. (2024). Telling tales out of school. Teaching in Higher Education, 29(7), 1832–1844.</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Mallman, M., &amp; Lee, H. (2016). Stigmatised learners. British Journal of Sociology of Education, 37(5), 684–701.</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Medr. (2025). Strategic plan 2025–2030. Medr. https://www.medr.cymru</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Muthanna, A., &amp; Alduais, A. (2023). Reflexivity, sensitivity and integrity in conducting interviews. Behavioral Sciences, 13(3), Article 218.</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Negrea, V., &amp; Gartland, C. (2025). An umbrella review of widening participation in higher education. Review of Education, 13(3), Article e70120.</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O'Toole, M., et al. (2024). Widening participation in Scotland 1997–2021. British Educational Research Journal, 50(4), 1655–1675.</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Office for Students. (2024). Financial sustainability of higher education providers in England 2024. OfS.</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Pearce, N. (2017). Older mature undergraduate students. Widening Participation and Lifelong Learning, 19(1), 59–76.</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Rainford, J. (2021). Working with/in institutions. British Journal of Sociology of Education, 42(2), 287–303.</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Smith, J. A., Flowers, P., &amp; Larkin, M. (2009). Interpretative phenomenological analysis. Sage.</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Stake, R. E. (1995). The art of case study research. Sage.</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Tham, A., Raciti, M., &amp; Dale, J. (2023). Widening participation between 2001 and 2021. Journal of University Teaching and Learning Practice, 20(6), Article 16.</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UCAS. (2026, January 28). Growing 18-year-old population pushes UK university applicant numbers higher. UCAS.</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Universities UK. (2024). UK higher education financial sustainability report. UUK.</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Vygotsky, L. S. (1978). Mind in society. Harvard University Press.</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Welsh Government. (2024). Statement of strategic priorities for tertiary education and research and innovation. Welsh Government.</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Yin, R. K. (2018). Case study research and design methods (6th ed.). Sage.</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Yip, S. Y. (2024). Positionality and reflexivity. International Journal of Research &amp; Method in Education, 47(3), 222–232.</a:t>
            </a:r>
            <a:endParaRPr lang="en-US" sz="800" dirty="0"/>
          </a:p>
          <a:p>
            <a:pPr marL="0" indent="0" algn="l">
              <a:spcAft>
                <a:spcPts val="200"/>
              </a:spcAft>
              <a:buNone/>
            </a:pPr>
            <a:r>
              <a:rPr lang="en-US" sz="800" dirty="0">
                <a:latin typeface="Calibri" pitchFamily="34" charset="0"/>
                <a:ea typeface="Calibri" pitchFamily="34" charset="-122"/>
                <a:cs typeface="Calibri" pitchFamily="34" charset="-120"/>
              </a:rPr>
              <a:t>Yosso, T. J. (2005). Whose culture has capital? Race Ethnicity and Education, 8(1), 69–91.</a:t>
            </a:r>
            <a:endParaRPr lang="en-US" sz="800" dirty="0"/>
          </a:p>
        </p:txBody>
      </p:sp>
      <p:sp>
        <p:nvSpPr>
          <p:cNvPr id="7" name="Shape 5"/>
          <p:cNvSpPr/>
          <p:nvPr/>
        </p:nvSpPr>
        <p:spPr>
          <a:xfrm>
            <a:off x="4553712" y="594360"/>
            <a:ext cx="0" cy="4434840"/>
          </a:xfrm>
          <a:prstGeom prst="line">
            <a:avLst/>
          </a:prstGeom>
          <a:noFill/>
          <a:ln w="9525">
            <a:solidFill>
              <a:srgbClr val="3A5070"/>
            </a:solidFill>
            <a:prstDash val="solid"/>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351</TotalTime>
  <Words>5602</Words>
  <Application>Microsoft Office PowerPoint</Application>
  <PresentationFormat>On-screen Show (16:9)</PresentationFormat>
  <Paragraphs>461</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 Mature Students</dc:title>
  <dc:subject>DProf</dc:subject>
  <dc:creator>Karine (Kaz) Williams</dc:creator>
  <cp:lastModifiedBy>Karine Williams</cp:lastModifiedBy>
  <cp:revision>20</cp:revision>
  <dcterms:created xsi:type="dcterms:W3CDTF">2026-05-08T13:09:58Z</dcterms:created>
  <dcterms:modified xsi:type="dcterms:W3CDTF">2026-05-10T19:28:42Z</dcterms:modified>
</cp:coreProperties>
</file>