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notesSlides/notesSlide1.xml" ContentType="application/vnd.openxmlformats-officedocument.presentationml.notesSlide+xml"/>
  <Override PartName="/ppt/tags/tag8.xml" ContentType="application/vnd.openxmlformats-officedocument.presentationml.tags+xml"/>
  <Override PartName="/ppt/notesSlides/notesSlide2.xml" ContentType="application/vnd.openxmlformats-officedocument.presentationml.notesSlide+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2"/>
  </p:notesMasterIdLst>
  <p:sldIdLst>
    <p:sldId id="256" r:id="rId2"/>
    <p:sldId id="286" r:id="rId3"/>
    <p:sldId id="287" r:id="rId4"/>
    <p:sldId id="285" r:id="rId5"/>
    <p:sldId id="268" r:id="rId6"/>
    <p:sldId id="274" r:id="rId7"/>
    <p:sldId id="269" r:id="rId8"/>
    <p:sldId id="288" r:id="rId9"/>
    <p:sldId id="275" r:id="rId10"/>
    <p:sldId id="278" r:id="rId11"/>
    <p:sldId id="306" r:id="rId12"/>
    <p:sldId id="307" r:id="rId13"/>
    <p:sldId id="297" r:id="rId14"/>
    <p:sldId id="290" r:id="rId15"/>
    <p:sldId id="291" r:id="rId16"/>
    <p:sldId id="298" r:id="rId17"/>
    <p:sldId id="292" r:id="rId18"/>
    <p:sldId id="299" r:id="rId19"/>
    <p:sldId id="302" r:id="rId20"/>
    <p:sldId id="293" r:id="rId21"/>
    <p:sldId id="300" r:id="rId22"/>
    <p:sldId id="301" r:id="rId23"/>
    <p:sldId id="303" r:id="rId24"/>
    <p:sldId id="294" r:id="rId25"/>
    <p:sldId id="295" r:id="rId26"/>
    <p:sldId id="304" r:id="rId27"/>
    <p:sldId id="305" r:id="rId28"/>
    <p:sldId id="308" r:id="rId29"/>
    <p:sldId id="309" r:id="rId30"/>
    <p:sldId id="310"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5115" autoAdjust="0"/>
  </p:normalViewPr>
  <p:slideViewPr>
    <p:cSldViewPr>
      <p:cViewPr varScale="1">
        <p:scale>
          <a:sx n="87" d="100"/>
          <a:sy n="87" d="100"/>
        </p:scale>
        <p:origin x="23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F029B56-8C68-4EA4-82C5-4E0496D136D1}" type="datetimeFigureOut">
              <a:rPr lang="en-GB" smtClean="0"/>
              <a:t>26/10/2017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610AE9E-45F3-42B6-990D-E9604C87B201}" type="slidenum">
              <a:rPr lang="en-GB" smtClean="0"/>
              <a:t>‹#›</a:t>
            </a:fld>
            <a:endParaRPr lang="en-GB"/>
          </a:p>
        </p:txBody>
      </p:sp>
    </p:spTree>
    <p:extLst>
      <p:ext uri="{BB962C8B-B14F-4D97-AF65-F5344CB8AC3E}">
        <p14:creationId xmlns:p14="http://schemas.microsoft.com/office/powerpoint/2010/main" val="15405422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What’s the problem here?</a:t>
            </a:r>
            <a:endParaRPr lang="en-GB" dirty="0"/>
          </a:p>
        </p:txBody>
      </p:sp>
      <p:sp>
        <p:nvSpPr>
          <p:cNvPr id="4" name="Slide Number Placeholder 3"/>
          <p:cNvSpPr>
            <a:spLocks noGrp="1"/>
          </p:cNvSpPr>
          <p:nvPr>
            <p:ph type="sldNum" sz="quarter" idx="10"/>
          </p:nvPr>
        </p:nvSpPr>
        <p:spPr/>
        <p:txBody>
          <a:bodyPr/>
          <a:lstStyle/>
          <a:p>
            <a:fld id="{F610AE9E-45F3-42B6-990D-E9604C87B201}" type="slidenum">
              <a:rPr lang="en-GB" smtClean="0"/>
              <a:t>16</a:t>
            </a:fld>
            <a:endParaRPr lang="en-GB"/>
          </a:p>
        </p:txBody>
      </p:sp>
    </p:spTree>
    <p:extLst>
      <p:ext uri="{BB962C8B-B14F-4D97-AF65-F5344CB8AC3E}">
        <p14:creationId xmlns:p14="http://schemas.microsoft.com/office/powerpoint/2010/main" val="39717288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Can’t really put</a:t>
            </a:r>
            <a:r>
              <a:rPr lang="en-GB" baseline="0" dirty="0" smtClean="0"/>
              <a:t> icing over a chocolate sponge </a:t>
            </a:r>
            <a:endParaRPr lang="en-GB" dirty="0"/>
          </a:p>
        </p:txBody>
      </p:sp>
      <p:sp>
        <p:nvSpPr>
          <p:cNvPr id="4" name="Slide Number Placeholder 3"/>
          <p:cNvSpPr>
            <a:spLocks noGrp="1"/>
          </p:cNvSpPr>
          <p:nvPr>
            <p:ph type="sldNum" sz="quarter" idx="10"/>
          </p:nvPr>
        </p:nvSpPr>
        <p:spPr/>
        <p:txBody>
          <a:bodyPr/>
          <a:lstStyle/>
          <a:p>
            <a:fld id="{F610AE9E-45F3-42B6-990D-E9604C87B201}" type="slidenum">
              <a:rPr lang="en-GB" smtClean="0"/>
              <a:t>17</a:t>
            </a:fld>
            <a:endParaRPr lang="en-GB"/>
          </a:p>
        </p:txBody>
      </p:sp>
    </p:spTree>
    <p:extLst>
      <p:ext uri="{BB962C8B-B14F-4D97-AF65-F5344CB8AC3E}">
        <p14:creationId xmlns:p14="http://schemas.microsoft.com/office/powerpoint/2010/main" val="6039805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5AFA27D-8353-4A77-A321-72940EAD1C2B}"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736DD-10C9-451C-997C-EFB42EF44224}" type="slidenum">
              <a:rPr lang="en-GB" smtClean="0"/>
              <a:t>‹#›</a:t>
            </a:fld>
            <a:endParaRPr lang="en-GB"/>
          </a:p>
        </p:txBody>
      </p:sp>
    </p:spTree>
    <p:extLst>
      <p:ext uri="{BB962C8B-B14F-4D97-AF65-F5344CB8AC3E}">
        <p14:creationId xmlns:p14="http://schemas.microsoft.com/office/powerpoint/2010/main" val="24130458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5AFA27D-8353-4A77-A321-72940EAD1C2B}"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736DD-10C9-451C-997C-EFB42EF44224}" type="slidenum">
              <a:rPr lang="en-GB" smtClean="0"/>
              <a:t>‹#›</a:t>
            </a:fld>
            <a:endParaRPr lang="en-GB"/>
          </a:p>
        </p:txBody>
      </p:sp>
    </p:spTree>
    <p:extLst>
      <p:ext uri="{BB962C8B-B14F-4D97-AF65-F5344CB8AC3E}">
        <p14:creationId xmlns:p14="http://schemas.microsoft.com/office/powerpoint/2010/main" val="27302404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5AFA27D-8353-4A77-A321-72940EAD1C2B}"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736DD-10C9-451C-997C-EFB42EF44224}" type="slidenum">
              <a:rPr lang="en-GB" smtClean="0"/>
              <a:t>‹#›</a:t>
            </a:fld>
            <a:endParaRPr lang="en-GB"/>
          </a:p>
        </p:txBody>
      </p:sp>
    </p:spTree>
    <p:extLst>
      <p:ext uri="{BB962C8B-B14F-4D97-AF65-F5344CB8AC3E}">
        <p14:creationId xmlns:p14="http://schemas.microsoft.com/office/powerpoint/2010/main" val="168498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5AFA27D-8353-4A77-A321-72940EAD1C2B}" type="datetimeFigureOut">
              <a:rPr lang="en-GB" smtClean="0"/>
              <a:t>26/10/2017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3736DD-10C9-451C-997C-EFB42EF44224}" type="slidenum">
              <a:rPr lang="en-GB" smtClean="0"/>
              <a:t>‹#›</a:t>
            </a:fld>
            <a:endParaRPr lang="en-GB"/>
          </a:p>
        </p:txBody>
      </p:sp>
    </p:spTree>
    <p:extLst>
      <p:ext uri="{BB962C8B-B14F-4D97-AF65-F5344CB8AC3E}">
        <p14:creationId xmlns:p14="http://schemas.microsoft.com/office/powerpoint/2010/main" val="2268682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5AFA27D-8353-4A77-A321-72940EAD1C2B}" type="datetimeFigureOut">
              <a:rPr lang="en-GB" smtClean="0"/>
              <a:t>26/10/2017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3736DD-10C9-451C-997C-EFB42EF44224}" type="slidenum">
              <a:rPr lang="en-GB" smtClean="0"/>
              <a:t>‹#›</a:t>
            </a:fld>
            <a:endParaRPr lang="en-GB"/>
          </a:p>
        </p:txBody>
      </p:sp>
    </p:spTree>
    <p:extLst>
      <p:ext uri="{BB962C8B-B14F-4D97-AF65-F5344CB8AC3E}">
        <p14:creationId xmlns:p14="http://schemas.microsoft.com/office/powerpoint/2010/main" val="33831078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5AFA27D-8353-4A77-A321-72940EAD1C2B}" type="datetimeFigureOut">
              <a:rPr lang="en-GB" smtClean="0"/>
              <a:t>26/10/2017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3736DD-10C9-451C-997C-EFB42EF44224}" type="slidenum">
              <a:rPr lang="en-GB" smtClean="0"/>
              <a:t>‹#›</a:t>
            </a:fld>
            <a:endParaRPr lang="en-GB"/>
          </a:p>
        </p:txBody>
      </p:sp>
    </p:spTree>
    <p:extLst>
      <p:ext uri="{BB962C8B-B14F-4D97-AF65-F5344CB8AC3E}">
        <p14:creationId xmlns:p14="http://schemas.microsoft.com/office/powerpoint/2010/main" val="2573929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AFA27D-8353-4A77-A321-72940EAD1C2B}" type="datetimeFigureOut">
              <a:rPr lang="en-GB" smtClean="0"/>
              <a:t>26/10/2017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3736DD-10C9-451C-997C-EFB42EF44224}" type="slidenum">
              <a:rPr lang="en-GB" smtClean="0"/>
              <a:t>‹#›</a:t>
            </a:fld>
            <a:endParaRPr lang="en-GB"/>
          </a:p>
        </p:txBody>
      </p:sp>
    </p:spTree>
    <p:extLst>
      <p:ext uri="{BB962C8B-B14F-4D97-AF65-F5344CB8AC3E}">
        <p14:creationId xmlns:p14="http://schemas.microsoft.com/office/powerpoint/2010/main" val="3072425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5AFA27D-8353-4A77-A321-72940EAD1C2B}" type="datetimeFigureOut">
              <a:rPr lang="en-GB" smtClean="0"/>
              <a:t>26/10/2017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3736DD-10C9-451C-997C-EFB42EF44224}" type="slidenum">
              <a:rPr lang="en-GB" smtClean="0"/>
              <a:t>‹#›</a:t>
            </a:fld>
            <a:endParaRPr lang="en-GB"/>
          </a:p>
        </p:txBody>
      </p:sp>
    </p:spTree>
    <p:extLst>
      <p:ext uri="{BB962C8B-B14F-4D97-AF65-F5344CB8AC3E}">
        <p14:creationId xmlns:p14="http://schemas.microsoft.com/office/powerpoint/2010/main" val="762196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5AFA27D-8353-4A77-A321-72940EAD1C2B}" type="datetimeFigureOut">
              <a:rPr lang="en-GB" smtClean="0"/>
              <a:t>26/10/2017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3736DD-10C9-451C-997C-EFB42EF44224}" type="slidenum">
              <a:rPr lang="en-GB" smtClean="0"/>
              <a:t>‹#›</a:t>
            </a:fld>
            <a:endParaRPr lang="en-GB"/>
          </a:p>
        </p:txBody>
      </p:sp>
    </p:spTree>
    <p:extLst>
      <p:ext uri="{BB962C8B-B14F-4D97-AF65-F5344CB8AC3E}">
        <p14:creationId xmlns:p14="http://schemas.microsoft.com/office/powerpoint/2010/main" val="3882520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5AFA27D-8353-4A77-A321-72940EAD1C2B}"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736DD-10C9-451C-997C-EFB42EF44224}" type="slidenum">
              <a:rPr lang="en-GB" smtClean="0"/>
              <a:t>‹#›</a:t>
            </a:fld>
            <a:endParaRPr lang="en-GB"/>
          </a:p>
        </p:txBody>
      </p:sp>
    </p:spTree>
    <p:extLst>
      <p:ext uri="{BB962C8B-B14F-4D97-AF65-F5344CB8AC3E}">
        <p14:creationId xmlns:p14="http://schemas.microsoft.com/office/powerpoint/2010/main" val="38782469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5AFA27D-8353-4A77-A321-72940EAD1C2B}" type="datetimeFigureOut">
              <a:rPr lang="en-GB" smtClean="0"/>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736DD-10C9-451C-997C-EFB42EF44224}" type="slidenum">
              <a:rPr lang="en-GB" smtClean="0"/>
              <a:t>‹#›</a:t>
            </a:fld>
            <a:endParaRPr lang="en-GB"/>
          </a:p>
        </p:txBody>
      </p:sp>
    </p:spTree>
    <p:extLst>
      <p:ext uri="{BB962C8B-B14F-4D97-AF65-F5344CB8AC3E}">
        <p14:creationId xmlns:p14="http://schemas.microsoft.com/office/powerpoint/2010/main" val="4148387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AFA27D-8353-4A77-A321-72940EAD1C2B}" type="datetimeFigureOut">
              <a:rPr lang="en-GB" smtClean="0"/>
              <a:t>26/10/2017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3736DD-10C9-451C-997C-EFB42EF44224}" type="slidenum">
              <a:rPr lang="en-GB" smtClean="0"/>
              <a:t>‹#›</a:t>
            </a:fld>
            <a:endParaRPr lang="en-GB"/>
          </a:p>
        </p:txBody>
      </p:sp>
    </p:spTree>
    <p:extLst>
      <p:ext uri="{BB962C8B-B14F-4D97-AF65-F5344CB8AC3E}">
        <p14:creationId xmlns:p14="http://schemas.microsoft.com/office/powerpoint/2010/main" val="54079050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hyperlink" Target="http://www.bacp.co.uk/ethical_framework/"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6.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notesSlide" Target="../notesSlides/notesSlide1.xml"/><Relationship Id="rId7" Type="http://schemas.openxmlformats.org/officeDocument/2006/relationships/image" Target="../media/image4.jpeg"/><Relationship Id="rId2" Type="http://schemas.openxmlformats.org/officeDocument/2006/relationships/slideLayout" Target="../slideLayouts/slideLayout7.xml"/><Relationship Id="rId1" Type="http://schemas.openxmlformats.org/officeDocument/2006/relationships/tags" Target="../tags/tag7.xml"/><Relationship Id="rId6" Type="http://schemas.openxmlformats.org/officeDocument/2006/relationships/image" Target="../media/image3.jpeg"/><Relationship Id="rId5" Type="http://schemas.openxmlformats.org/officeDocument/2006/relationships/image" Target="../media/image1.jpeg"/><Relationship Id="rId4" Type="http://schemas.openxmlformats.org/officeDocument/2006/relationships/image" Target="../media/image2.jpe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smtClean="0"/>
              <a:t>Principilism</a:t>
            </a:r>
            <a:endParaRPr lang="en-GB" dirty="0"/>
          </a:p>
        </p:txBody>
      </p:sp>
      <p:sp>
        <p:nvSpPr>
          <p:cNvPr id="3" name="Subtitle 2"/>
          <p:cNvSpPr>
            <a:spLocks noGrp="1"/>
          </p:cNvSpPr>
          <p:nvPr>
            <p:ph type="subTitle" idx="1"/>
          </p:nvPr>
        </p:nvSpPr>
        <p:spPr/>
        <p:txBody>
          <a:bodyPr/>
          <a:lstStyle/>
          <a:p>
            <a:r>
              <a:rPr lang="en-GB" dirty="0" smtClean="0"/>
              <a:t>From where has it been constructed</a:t>
            </a:r>
            <a:endParaRPr lang="en-GB" dirty="0"/>
          </a:p>
        </p:txBody>
      </p:sp>
    </p:spTree>
    <p:custDataLst>
      <p:tags r:id="rId1"/>
    </p:custDataLst>
    <p:extLst>
      <p:ext uri="{BB962C8B-B14F-4D97-AF65-F5344CB8AC3E}">
        <p14:creationId xmlns:p14="http://schemas.microsoft.com/office/powerpoint/2010/main" val="102019355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a:t>
            </a:r>
            <a:endParaRPr lang="en-GB" dirty="0"/>
          </a:p>
        </p:txBody>
      </p:sp>
      <p:sp>
        <p:nvSpPr>
          <p:cNvPr id="3" name="Content Placeholder 2"/>
          <p:cNvSpPr>
            <a:spLocks noGrp="1"/>
          </p:cNvSpPr>
          <p:nvPr>
            <p:ph idx="1"/>
          </p:nvPr>
        </p:nvSpPr>
        <p:spPr/>
        <p:txBody>
          <a:bodyPr>
            <a:normAutofit/>
          </a:bodyPr>
          <a:lstStyle/>
          <a:p>
            <a:r>
              <a:rPr lang="en-GB" sz="3200" dirty="0" smtClean="0"/>
              <a:t>To get from the Belmont Report to the BACP Code of Ethics</a:t>
            </a:r>
          </a:p>
          <a:p>
            <a:endParaRPr lang="en-GB" sz="3200" dirty="0" smtClean="0"/>
          </a:p>
          <a:p>
            <a:r>
              <a:rPr lang="en-GB" sz="3200" dirty="0" smtClean="0"/>
              <a:t>To describe the concept of ‘</a:t>
            </a:r>
            <a:r>
              <a:rPr lang="en-GB" sz="3200" dirty="0" err="1" smtClean="0"/>
              <a:t>Principilism</a:t>
            </a:r>
            <a:r>
              <a:rPr lang="en-GB" sz="3200" dirty="0" smtClean="0"/>
              <a:t>’</a:t>
            </a:r>
          </a:p>
          <a:p>
            <a:r>
              <a:rPr lang="en-GB" sz="3200" dirty="0" smtClean="0"/>
              <a:t>To consider its relevance to Counselling ethics</a:t>
            </a:r>
          </a:p>
          <a:p>
            <a:r>
              <a:rPr lang="en-GB" sz="3200" dirty="0" smtClean="0"/>
              <a:t>To draw attention to some tensions</a:t>
            </a:r>
          </a:p>
          <a:p>
            <a:pPr marL="0" indent="0">
              <a:buNone/>
            </a:pPr>
            <a:endParaRPr lang="en-GB" sz="3200" dirty="0"/>
          </a:p>
        </p:txBody>
      </p:sp>
    </p:spTree>
    <p:custDataLst>
      <p:tags r:id="rId1"/>
    </p:custDataLst>
    <p:extLst>
      <p:ext uri="{BB962C8B-B14F-4D97-AF65-F5344CB8AC3E}">
        <p14:creationId xmlns:p14="http://schemas.microsoft.com/office/powerpoint/2010/main" val="51509719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a:t>
            </a:r>
            <a:endParaRPr lang="en-GB" dirty="0"/>
          </a:p>
        </p:txBody>
      </p:sp>
      <p:sp>
        <p:nvSpPr>
          <p:cNvPr id="3" name="Content Placeholder 2"/>
          <p:cNvSpPr>
            <a:spLocks noGrp="1"/>
          </p:cNvSpPr>
          <p:nvPr>
            <p:ph idx="1"/>
          </p:nvPr>
        </p:nvSpPr>
        <p:spPr/>
        <p:txBody>
          <a:bodyPr>
            <a:normAutofit fontScale="77500" lnSpcReduction="20000"/>
          </a:bodyPr>
          <a:lstStyle/>
          <a:p>
            <a:pPr lvl="0"/>
            <a:r>
              <a:rPr lang="en-GB" dirty="0"/>
              <a:t>BACP Ethical Framework</a:t>
            </a:r>
          </a:p>
          <a:p>
            <a:pPr lvl="0"/>
            <a:r>
              <a:rPr lang="en-GB" u="sng" dirty="0">
                <a:hlinkClick r:id="rId2"/>
              </a:rPr>
              <a:t>http://www.bacp.co.uk/ethical_framework/</a:t>
            </a:r>
            <a:endParaRPr lang="en-GB" dirty="0"/>
          </a:p>
          <a:p>
            <a:pPr marL="0" indent="0">
              <a:buNone/>
            </a:pPr>
            <a:r>
              <a:rPr lang="en-GB" dirty="0"/>
              <a:t> </a:t>
            </a:r>
          </a:p>
          <a:p>
            <a:pPr lvl="0"/>
            <a:r>
              <a:rPr lang="en-GB" dirty="0"/>
              <a:t>Bond, T., </a:t>
            </a:r>
            <a:r>
              <a:rPr lang="en-GB" dirty="0" smtClean="0"/>
              <a:t>2015. </a:t>
            </a:r>
            <a:r>
              <a:rPr lang="en-GB" i="1" dirty="0"/>
              <a:t>Standards and ethics for counselling in action</a:t>
            </a:r>
            <a:r>
              <a:rPr lang="en-GB" dirty="0"/>
              <a:t>. </a:t>
            </a:r>
            <a:r>
              <a:rPr lang="en-GB" dirty="0" smtClean="0"/>
              <a:t>4</a:t>
            </a:r>
            <a:r>
              <a:rPr lang="en-GB" baseline="30000" dirty="0" smtClean="0"/>
              <a:t>th</a:t>
            </a:r>
            <a:r>
              <a:rPr lang="en-GB" dirty="0" smtClean="0"/>
              <a:t>  </a:t>
            </a:r>
            <a:r>
              <a:rPr lang="en-GB" dirty="0"/>
              <a:t>ed. London: Sage Publishers. </a:t>
            </a:r>
          </a:p>
          <a:p>
            <a:endParaRPr lang="en-GB" dirty="0"/>
          </a:p>
          <a:p>
            <a:pPr lvl="0"/>
            <a:r>
              <a:rPr lang="en-GB" dirty="0"/>
              <a:t>Jones, G., Cardinal, D., &amp; Hayward, J., 2006. </a:t>
            </a:r>
            <a:r>
              <a:rPr lang="en-GB" i="1" dirty="0"/>
              <a:t>Moral philosophy in focus; a guide to ethical theory.</a:t>
            </a:r>
            <a:r>
              <a:rPr lang="en-GB" dirty="0"/>
              <a:t> London: Hodder Education. </a:t>
            </a:r>
          </a:p>
          <a:p>
            <a:endParaRPr lang="en-GB" dirty="0"/>
          </a:p>
          <a:p>
            <a:pPr lvl="0"/>
            <a:r>
              <a:rPr lang="en-GB" dirty="0" err="1"/>
              <a:t>Panza</a:t>
            </a:r>
            <a:r>
              <a:rPr lang="en-GB" dirty="0"/>
              <a:t>, C., &amp; </a:t>
            </a:r>
            <a:r>
              <a:rPr lang="en-GB" dirty="0" err="1"/>
              <a:t>Potthast</a:t>
            </a:r>
            <a:r>
              <a:rPr lang="en-GB" dirty="0"/>
              <a:t>, 2010. </a:t>
            </a:r>
            <a:r>
              <a:rPr lang="en-GB" i="1" dirty="0"/>
              <a:t>Ethics for dummies</a:t>
            </a:r>
            <a:r>
              <a:rPr lang="en-GB" dirty="0"/>
              <a:t>. Indiana: Wiley Publishing.</a:t>
            </a:r>
          </a:p>
          <a:p>
            <a:endParaRPr lang="en-GB" dirty="0"/>
          </a:p>
        </p:txBody>
      </p:sp>
    </p:spTree>
    <p:extLst>
      <p:ext uri="{BB962C8B-B14F-4D97-AF65-F5344CB8AC3E}">
        <p14:creationId xmlns:p14="http://schemas.microsoft.com/office/powerpoint/2010/main" val="325354184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28600" y="228600"/>
            <a:ext cx="8915400" cy="715963"/>
          </a:xfrm>
        </p:spPr>
        <p:txBody>
          <a:bodyPr/>
          <a:lstStyle/>
          <a:p>
            <a:pPr eaLnBrk="1" hangingPunct="1"/>
            <a:r>
              <a:rPr lang="en-US" sz="3600" smtClean="0"/>
              <a:t>Ethical Codes, Standards and Regulations</a:t>
            </a:r>
          </a:p>
        </p:txBody>
      </p:sp>
      <p:sp>
        <p:nvSpPr>
          <p:cNvPr id="8195" name="Rectangle 3"/>
          <p:cNvSpPr>
            <a:spLocks noGrp="1" noChangeArrowheads="1"/>
          </p:cNvSpPr>
          <p:nvPr>
            <p:ph idx="1"/>
          </p:nvPr>
        </p:nvSpPr>
        <p:spPr>
          <a:xfrm>
            <a:off x="228600" y="1066800"/>
            <a:ext cx="8458200" cy="5059363"/>
          </a:xfrm>
        </p:spPr>
        <p:txBody>
          <a:bodyPr/>
          <a:lstStyle/>
          <a:p>
            <a:pPr eaLnBrk="1" hangingPunct="1"/>
            <a:r>
              <a:rPr lang="en-US" dirty="0" smtClean="0"/>
              <a:t>Developed in reaction to scandal and impropriety</a:t>
            </a:r>
          </a:p>
          <a:p>
            <a:pPr eaLnBrk="1" hangingPunct="1"/>
            <a:endParaRPr lang="en-US" dirty="0" smtClean="0"/>
          </a:p>
          <a:p>
            <a:pPr eaLnBrk="1" hangingPunct="1"/>
            <a:r>
              <a:rPr lang="en-US" dirty="0" smtClean="0"/>
              <a:t>History of research ethics provides a bleak picture of the treatment of research subjects at the hands of researchers</a:t>
            </a:r>
          </a:p>
          <a:p>
            <a:pPr eaLnBrk="1" hangingPunct="1"/>
            <a:endParaRPr lang="en-US" dirty="0" smtClean="0"/>
          </a:p>
          <a:p>
            <a:pPr eaLnBrk="1" hangingPunct="1"/>
            <a:r>
              <a:rPr lang="en-US" dirty="0" smtClean="0"/>
              <a:t>Only scandals reach the news – it is imagined that there was </a:t>
            </a:r>
            <a:r>
              <a:rPr lang="en-US" smtClean="0"/>
              <a:t>many more.</a:t>
            </a:r>
          </a:p>
        </p:txBody>
      </p:sp>
      <p:sp>
        <p:nvSpPr>
          <p:cNvPr id="5" name="Footer Placeholder 4"/>
          <p:cNvSpPr>
            <a:spLocks noGrp="1"/>
          </p:cNvSpPr>
          <p:nvPr>
            <p:ph type="ftr" sz="quarter" idx="11"/>
          </p:nvPr>
        </p:nvSpPr>
        <p:spPr/>
        <p:txBody>
          <a:bodyPr/>
          <a:lstStyle/>
          <a:p>
            <a:r>
              <a:rPr lang="en-GB" smtClean="0"/>
              <a:t>CH 2014/15 M6X 00120</a:t>
            </a:r>
            <a:endParaRPr lang="en-GB"/>
          </a:p>
        </p:txBody>
      </p:sp>
      <p:sp>
        <p:nvSpPr>
          <p:cNvPr id="4" name="Slide Number Placeholder 3"/>
          <p:cNvSpPr>
            <a:spLocks noGrp="1"/>
          </p:cNvSpPr>
          <p:nvPr>
            <p:ph type="sldNum" sz="quarter" idx="12"/>
          </p:nvPr>
        </p:nvSpPr>
        <p:spPr/>
        <p:txBody>
          <a:bodyPr/>
          <a:lstStyle/>
          <a:p>
            <a:fld id="{9F2A059E-E9C0-4886-8D57-E2D5CFA64860}" type="slidenum">
              <a:rPr lang="en-GB" smtClean="0"/>
              <a:pPr/>
              <a:t>4</a:t>
            </a:fld>
            <a:endParaRPr lang="en-GB"/>
          </a:p>
        </p:txBody>
      </p:sp>
    </p:spTree>
    <p:extLst>
      <p:ext uri="{BB962C8B-B14F-4D97-AF65-F5344CB8AC3E}">
        <p14:creationId xmlns:p14="http://schemas.microsoft.com/office/powerpoint/2010/main" val="107540605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274638"/>
            <a:ext cx="8229600" cy="792162"/>
          </a:xfrm>
        </p:spPr>
        <p:txBody>
          <a:bodyPr/>
          <a:lstStyle/>
          <a:p>
            <a:pPr eaLnBrk="1" hangingPunct="1"/>
            <a:r>
              <a:rPr lang="en-US" sz="3600" smtClean="0"/>
              <a:t>The Belmont Report</a:t>
            </a:r>
          </a:p>
        </p:txBody>
      </p:sp>
      <p:sp>
        <p:nvSpPr>
          <p:cNvPr id="24579" name="Rectangle 3"/>
          <p:cNvSpPr>
            <a:spLocks noGrp="1" noChangeArrowheads="1"/>
          </p:cNvSpPr>
          <p:nvPr>
            <p:ph idx="1"/>
          </p:nvPr>
        </p:nvSpPr>
        <p:spPr>
          <a:xfrm>
            <a:off x="152400" y="1066800"/>
            <a:ext cx="8839200" cy="5059363"/>
          </a:xfrm>
        </p:spPr>
        <p:txBody>
          <a:bodyPr/>
          <a:lstStyle/>
          <a:p>
            <a:pPr eaLnBrk="1" hangingPunct="1"/>
            <a:r>
              <a:rPr lang="en-US" sz="2800" dirty="0" smtClean="0"/>
              <a:t>Purpose of the report is to provide three principles (prescriptive judgments) that will ‘assist researchers, subjects, reviewers and interested citizens with an understanding of the ethical issues inherent in HSR’</a:t>
            </a:r>
          </a:p>
          <a:p>
            <a:pPr eaLnBrk="1" hangingPunct="1">
              <a:buFontTx/>
              <a:buNone/>
            </a:pPr>
            <a:endParaRPr lang="en-US" sz="2800" dirty="0" smtClean="0"/>
          </a:p>
          <a:p>
            <a:pPr eaLnBrk="1" hangingPunct="1"/>
            <a:r>
              <a:rPr lang="en-US" sz="2800" dirty="0" smtClean="0"/>
              <a:t>Statement consists of 3 parts</a:t>
            </a:r>
          </a:p>
          <a:p>
            <a:pPr eaLnBrk="1" hangingPunct="1"/>
            <a:endParaRPr lang="en-US" sz="2000" dirty="0" smtClean="0"/>
          </a:p>
          <a:p>
            <a:pPr lvl="1" eaLnBrk="1" hangingPunct="1"/>
            <a:r>
              <a:rPr lang="en-US" sz="2400" dirty="0" smtClean="0"/>
              <a:t>Distinction between research and medical practice</a:t>
            </a:r>
          </a:p>
          <a:p>
            <a:pPr lvl="1" eaLnBrk="1" hangingPunct="1"/>
            <a:r>
              <a:rPr lang="en-US" sz="2400" dirty="0" smtClean="0"/>
              <a:t>Establishment of 3 ethical principles</a:t>
            </a:r>
          </a:p>
          <a:p>
            <a:pPr lvl="1" eaLnBrk="1" hangingPunct="1"/>
            <a:r>
              <a:rPr lang="en-US" sz="2400" dirty="0" smtClean="0"/>
              <a:t>Remarks regarding application of the principles</a:t>
            </a:r>
          </a:p>
        </p:txBody>
      </p:sp>
      <p:sp>
        <p:nvSpPr>
          <p:cNvPr id="5" name="Footer Placeholder 4"/>
          <p:cNvSpPr>
            <a:spLocks noGrp="1"/>
          </p:cNvSpPr>
          <p:nvPr>
            <p:ph type="ftr" sz="quarter" idx="11"/>
          </p:nvPr>
        </p:nvSpPr>
        <p:spPr/>
        <p:txBody>
          <a:bodyPr/>
          <a:lstStyle/>
          <a:p>
            <a:r>
              <a:rPr lang="en-GB" smtClean="0"/>
              <a:t>CH 2014/15 M6X 00120</a:t>
            </a:r>
            <a:endParaRPr lang="en-GB"/>
          </a:p>
        </p:txBody>
      </p:sp>
      <p:sp>
        <p:nvSpPr>
          <p:cNvPr id="4" name="Slide Number Placeholder 3"/>
          <p:cNvSpPr>
            <a:spLocks noGrp="1"/>
          </p:cNvSpPr>
          <p:nvPr>
            <p:ph type="sldNum" sz="quarter" idx="12"/>
          </p:nvPr>
        </p:nvSpPr>
        <p:spPr/>
        <p:txBody>
          <a:bodyPr/>
          <a:lstStyle/>
          <a:p>
            <a:fld id="{9F2A059E-E9C0-4886-8D57-E2D5CFA64860}" type="slidenum">
              <a:rPr lang="en-GB" smtClean="0"/>
              <a:pPr/>
              <a:t>5</a:t>
            </a:fld>
            <a:endParaRPr lang="en-GB"/>
          </a:p>
        </p:txBody>
      </p:sp>
    </p:spTree>
    <p:extLst>
      <p:ext uri="{BB962C8B-B14F-4D97-AF65-F5344CB8AC3E}">
        <p14:creationId xmlns:p14="http://schemas.microsoft.com/office/powerpoint/2010/main" val="346412161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57200" y="0"/>
            <a:ext cx="8534400" cy="990600"/>
          </a:xfrm>
        </p:spPr>
        <p:txBody>
          <a:bodyPr/>
          <a:lstStyle/>
          <a:p>
            <a:pPr eaLnBrk="1" hangingPunct="1"/>
            <a:r>
              <a:rPr lang="en-US" sz="3200" smtClean="0"/>
              <a:t>The Belmont Report - Three Ethical Principles</a:t>
            </a:r>
          </a:p>
        </p:txBody>
      </p:sp>
      <p:sp>
        <p:nvSpPr>
          <p:cNvPr id="30723" name="Rectangle 3"/>
          <p:cNvSpPr>
            <a:spLocks noGrp="1" noChangeArrowheads="1"/>
          </p:cNvSpPr>
          <p:nvPr>
            <p:ph idx="1"/>
          </p:nvPr>
        </p:nvSpPr>
        <p:spPr>
          <a:xfrm>
            <a:off x="228600" y="1066800"/>
            <a:ext cx="8610600" cy="5562600"/>
          </a:xfrm>
        </p:spPr>
        <p:txBody>
          <a:bodyPr/>
          <a:lstStyle/>
          <a:p>
            <a:pPr eaLnBrk="1" hangingPunct="1"/>
            <a:r>
              <a:rPr lang="en-US" dirty="0" smtClean="0"/>
              <a:t>Principle of respect for persons autonomy</a:t>
            </a:r>
          </a:p>
          <a:p>
            <a:pPr lvl="1" eaLnBrk="1" hangingPunct="1">
              <a:buFontTx/>
              <a:buNone/>
            </a:pPr>
            <a:endParaRPr lang="en-US" sz="2000" dirty="0" smtClean="0"/>
          </a:p>
          <a:p>
            <a:pPr lvl="1" eaLnBrk="1" hangingPunct="1"/>
            <a:endParaRPr lang="en-US" sz="2000" dirty="0" smtClean="0"/>
          </a:p>
          <a:p>
            <a:pPr eaLnBrk="1" hangingPunct="1"/>
            <a:r>
              <a:rPr lang="en-US" dirty="0" smtClean="0"/>
              <a:t>Principle of beneficence</a:t>
            </a:r>
          </a:p>
          <a:p>
            <a:pPr lvl="1" eaLnBrk="1" hangingPunct="1"/>
            <a:r>
              <a:rPr lang="en-US" dirty="0" smtClean="0"/>
              <a:t>Requires a risk benefit assessment be made</a:t>
            </a:r>
          </a:p>
          <a:p>
            <a:pPr lvl="1" eaLnBrk="1" hangingPunct="1"/>
            <a:endParaRPr lang="en-US" sz="2000" dirty="0" smtClean="0"/>
          </a:p>
          <a:p>
            <a:pPr lvl="1" eaLnBrk="1" hangingPunct="1"/>
            <a:endParaRPr lang="en-US" sz="2000" dirty="0" smtClean="0"/>
          </a:p>
          <a:p>
            <a:pPr eaLnBrk="1" hangingPunct="1"/>
            <a:r>
              <a:rPr lang="en-US" dirty="0" smtClean="0"/>
              <a:t>Principle of justice</a:t>
            </a:r>
          </a:p>
          <a:p>
            <a:pPr lvl="1" eaLnBrk="1" hangingPunct="1"/>
            <a:r>
              <a:rPr lang="en-US" dirty="0" smtClean="0"/>
              <a:t>Fairness in selection of subjects</a:t>
            </a:r>
          </a:p>
          <a:p>
            <a:pPr lvl="1" eaLnBrk="1" hangingPunct="1"/>
            <a:r>
              <a:rPr lang="en-US" dirty="0" smtClean="0"/>
              <a:t>Benefit is denied or burden is imposed</a:t>
            </a:r>
          </a:p>
          <a:p>
            <a:pPr lvl="1" eaLnBrk="1" hangingPunct="1">
              <a:buFontTx/>
              <a:buNone/>
            </a:pPr>
            <a:endParaRPr lang="en-US" dirty="0" smtClean="0"/>
          </a:p>
        </p:txBody>
      </p:sp>
      <p:sp>
        <p:nvSpPr>
          <p:cNvPr id="5" name="Footer Placeholder 4"/>
          <p:cNvSpPr>
            <a:spLocks noGrp="1"/>
          </p:cNvSpPr>
          <p:nvPr>
            <p:ph type="ftr" sz="quarter" idx="11"/>
          </p:nvPr>
        </p:nvSpPr>
        <p:spPr/>
        <p:txBody>
          <a:bodyPr/>
          <a:lstStyle/>
          <a:p>
            <a:r>
              <a:rPr lang="en-GB" smtClean="0"/>
              <a:t>CH 2014/15 M6X 00120</a:t>
            </a:r>
            <a:endParaRPr lang="en-GB"/>
          </a:p>
        </p:txBody>
      </p:sp>
      <p:sp>
        <p:nvSpPr>
          <p:cNvPr id="4" name="Slide Number Placeholder 3"/>
          <p:cNvSpPr>
            <a:spLocks noGrp="1"/>
          </p:cNvSpPr>
          <p:nvPr>
            <p:ph type="sldNum" sz="quarter" idx="12"/>
          </p:nvPr>
        </p:nvSpPr>
        <p:spPr/>
        <p:txBody>
          <a:bodyPr/>
          <a:lstStyle/>
          <a:p>
            <a:fld id="{9F2A059E-E9C0-4886-8D57-E2D5CFA64860}" type="slidenum">
              <a:rPr lang="en-GB" smtClean="0"/>
              <a:pPr/>
              <a:t>6</a:t>
            </a:fld>
            <a:endParaRPr lang="en-GB"/>
          </a:p>
        </p:txBody>
      </p:sp>
    </p:spTree>
    <p:extLst>
      <p:ext uri="{BB962C8B-B14F-4D97-AF65-F5344CB8AC3E}">
        <p14:creationId xmlns:p14="http://schemas.microsoft.com/office/powerpoint/2010/main" val="235364038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57200" y="274638"/>
            <a:ext cx="8229600" cy="868362"/>
          </a:xfrm>
        </p:spPr>
        <p:txBody>
          <a:bodyPr/>
          <a:lstStyle/>
          <a:p>
            <a:pPr eaLnBrk="1" hangingPunct="1"/>
            <a:r>
              <a:rPr lang="en-US" sz="3600" smtClean="0"/>
              <a:t>The Belmont Report</a:t>
            </a:r>
          </a:p>
        </p:txBody>
      </p:sp>
      <p:sp>
        <p:nvSpPr>
          <p:cNvPr id="25603" name="Rectangle 3"/>
          <p:cNvSpPr>
            <a:spLocks noGrp="1" noChangeArrowheads="1"/>
          </p:cNvSpPr>
          <p:nvPr>
            <p:ph idx="1"/>
          </p:nvPr>
        </p:nvSpPr>
        <p:spPr>
          <a:xfrm>
            <a:off x="152400" y="1600200"/>
            <a:ext cx="8991600" cy="4525963"/>
          </a:xfrm>
        </p:spPr>
        <p:txBody>
          <a:bodyPr/>
          <a:lstStyle/>
          <a:p>
            <a:pPr eaLnBrk="1" hangingPunct="1"/>
            <a:r>
              <a:rPr lang="en-US" smtClean="0">
                <a:solidFill>
                  <a:srgbClr val="FF0000"/>
                </a:solidFill>
              </a:rPr>
              <a:t>Practice</a:t>
            </a:r>
          </a:p>
          <a:p>
            <a:pPr lvl="1" eaLnBrk="1" hangingPunct="1"/>
            <a:r>
              <a:rPr lang="en-US" smtClean="0"/>
              <a:t>Interventions designed solely to enhance the wellbeing of the patient and that have a reasonable expectation of success </a:t>
            </a:r>
          </a:p>
          <a:p>
            <a:pPr eaLnBrk="1" hangingPunct="1"/>
            <a:endParaRPr lang="en-US" smtClean="0"/>
          </a:p>
          <a:p>
            <a:pPr eaLnBrk="1" hangingPunct="1"/>
            <a:r>
              <a:rPr lang="en-US" smtClean="0">
                <a:solidFill>
                  <a:srgbClr val="FF0000"/>
                </a:solidFill>
              </a:rPr>
              <a:t>Research</a:t>
            </a:r>
          </a:p>
          <a:p>
            <a:pPr lvl="1" eaLnBrk="1" hangingPunct="1"/>
            <a:r>
              <a:rPr lang="en-US" smtClean="0"/>
              <a:t>An activity designed to test an hypothesis, permit conclusions to be drawn, develop or contribute to generalizable knowledge</a:t>
            </a:r>
          </a:p>
        </p:txBody>
      </p:sp>
      <p:sp>
        <p:nvSpPr>
          <p:cNvPr id="5" name="Footer Placeholder 4"/>
          <p:cNvSpPr>
            <a:spLocks noGrp="1"/>
          </p:cNvSpPr>
          <p:nvPr>
            <p:ph type="ftr" sz="quarter" idx="11"/>
          </p:nvPr>
        </p:nvSpPr>
        <p:spPr/>
        <p:txBody>
          <a:bodyPr/>
          <a:lstStyle/>
          <a:p>
            <a:r>
              <a:rPr lang="en-GB" smtClean="0"/>
              <a:t>CH 2014/15 M6X 00120</a:t>
            </a:r>
            <a:endParaRPr lang="en-GB"/>
          </a:p>
        </p:txBody>
      </p:sp>
      <p:sp>
        <p:nvSpPr>
          <p:cNvPr id="4" name="Slide Number Placeholder 3"/>
          <p:cNvSpPr>
            <a:spLocks noGrp="1"/>
          </p:cNvSpPr>
          <p:nvPr>
            <p:ph type="sldNum" sz="quarter" idx="12"/>
          </p:nvPr>
        </p:nvSpPr>
        <p:spPr/>
        <p:txBody>
          <a:bodyPr/>
          <a:lstStyle/>
          <a:p>
            <a:fld id="{9F2A059E-E9C0-4886-8D57-E2D5CFA64860}" type="slidenum">
              <a:rPr lang="en-GB" smtClean="0"/>
              <a:pPr/>
              <a:t>7</a:t>
            </a:fld>
            <a:endParaRPr lang="en-GB"/>
          </a:p>
        </p:txBody>
      </p:sp>
    </p:spTree>
    <p:extLst>
      <p:ext uri="{BB962C8B-B14F-4D97-AF65-F5344CB8AC3E}">
        <p14:creationId xmlns:p14="http://schemas.microsoft.com/office/powerpoint/2010/main" val="23245315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457200" y="0"/>
            <a:ext cx="8534400" cy="990600"/>
          </a:xfrm>
        </p:spPr>
        <p:txBody>
          <a:bodyPr/>
          <a:lstStyle/>
          <a:p>
            <a:pPr eaLnBrk="1" hangingPunct="1"/>
            <a:r>
              <a:rPr lang="en-US" sz="3200" smtClean="0"/>
              <a:t>The Belmont Report - Three Ethical Principles</a:t>
            </a:r>
          </a:p>
        </p:txBody>
      </p:sp>
      <p:sp>
        <p:nvSpPr>
          <p:cNvPr id="28675" name="Rectangle 3"/>
          <p:cNvSpPr>
            <a:spLocks noGrp="1" noChangeArrowheads="1"/>
          </p:cNvSpPr>
          <p:nvPr>
            <p:ph idx="1"/>
          </p:nvPr>
        </p:nvSpPr>
        <p:spPr>
          <a:xfrm>
            <a:off x="228600" y="1066800"/>
            <a:ext cx="8610600" cy="5562600"/>
          </a:xfrm>
        </p:spPr>
        <p:txBody>
          <a:bodyPr/>
          <a:lstStyle/>
          <a:p>
            <a:pPr eaLnBrk="1" hangingPunct="1"/>
            <a:r>
              <a:rPr lang="en-US" dirty="0" smtClean="0">
                <a:solidFill>
                  <a:srgbClr val="FF0000"/>
                </a:solidFill>
              </a:rPr>
              <a:t>Principle</a:t>
            </a:r>
            <a:r>
              <a:rPr lang="en-US" dirty="0" smtClean="0"/>
              <a:t> of respect for persons </a:t>
            </a:r>
          </a:p>
          <a:p>
            <a:pPr lvl="1" eaLnBrk="1" hangingPunct="1"/>
            <a:r>
              <a:rPr lang="en-US" dirty="0" smtClean="0"/>
              <a:t>Individual autonomy</a:t>
            </a:r>
          </a:p>
          <a:p>
            <a:pPr lvl="1" eaLnBrk="1" hangingPunct="1"/>
            <a:r>
              <a:rPr lang="en-US" dirty="0" smtClean="0"/>
              <a:t>Protection of individuals with reduced autonomy</a:t>
            </a:r>
          </a:p>
          <a:p>
            <a:pPr lvl="1" eaLnBrk="1" hangingPunct="1">
              <a:buFontTx/>
              <a:buNone/>
            </a:pPr>
            <a:endParaRPr lang="en-US" sz="2000" dirty="0" smtClean="0"/>
          </a:p>
          <a:p>
            <a:pPr eaLnBrk="1" hangingPunct="1"/>
            <a:r>
              <a:rPr lang="en-US" dirty="0" smtClean="0">
                <a:solidFill>
                  <a:srgbClr val="FF0000"/>
                </a:solidFill>
              </a:rPr>
              <a:t>Principle</a:t>
            </a:r>
            <a:r>
              <a:rPr lang="en-US" dirty="0" smtClean="0"/>
              <a:t> of beneficence</a:t>
            </a:r>
          </a:p>
          <a:p>
            <a:pPr lvl="1" eaLnBrk="1" hangingPunct="1"/>
            <a:r>
              <a:rPr lang="en-US" dirty="0" smtClean="0"/>
              <a:t>Requires a risk benefit assessment be made</a:t>
            </a:r>
          </a:p>
          <a:p>
            <a:pPr lvl="1" eaLnBrk="1" hangingPunct="1"/>
            <a:r>
              <a:rPr lang="en-US" dirty="0" smtClean="0"/>
              <a:t>Maximize benefits and minimize harms</a:t>
            </a:r>
          </a:p>
          <a:p>
            <a:pPr lvl="1" eaLnBrk="1" hangingPunct="1"/>
            <a:endParaRPr lang="en-US" sz="2000" dirty="0" smtClean="0"/>
          </a:p>
          <a:p>
            <a:pPr eaLnBrk="1" hangingPunct="1"/>
            <a:r>
              <a:rPr lang="en-US" dirty="0" smtClean="0">
                <a:solidFill>
                  <a:srgbClr val="FF0000"/>
                </a:solidFill>
              </a:rPr>
              <a:t>Principl</a:t>
            </a:r>
            <a:r>
              <a:rPr lang="en-US" dirty="0" smtClean="0"/>
              <a:t>e of justice</a:t>
            </a:r>
          </a:p>
          <a:p>
            <a:pPr lvl="1" eaLnBrk="1" hangingPunct="1"/>
            <a:r>
              <a:rPr lang="en-US" dirty="0" smtClean="0"/>
              <a:t>Equitable distribution of research costs and benefits</a:t>
            </a:r>
          </a:p>
          <a:p>
            <a:pPr lvl="1" eaLnBrk="1" hangingPunct="1"/>
            <a:endParaRPr lang="en-US" dirty="0" smtClean="0"/>
          </a:p>
          <a:p>
            <a:pPr lvl="1" eaLnBrk="1" hangingPunct="1">
              <a:buFontTx/>
              <a:buNone/>
            </a:pPr>
            <a:endParaRPr lang="en-US" dirty="0" smtClean="0"/>
          </a:p>
        </p:txBody>
      </p:sp>
      <p:sp>
        <p:nvSpPr>
          <p:cNvPr id="5" name="Footer Placeholder 4"/>
          <p:cNvSpPr>
            <a:spLocks noGrp="1"/>
          </p:cNvSpPr>
          <p:nvPr>
            <p:ph type="ftr" sz="quarter" idx="11"/>
          </p:nvPr>
        </p:nvSpPr>
        <p:spPr/>
        <p:txBody>
          <a:bodyPr/>
          <a:lstStyle/>
          <a:p>
            <a:r>
              <a:rPr lang="en-GB" smtClean="0"/>
              <a:t>CH 2014/15 M6X 00120</a:t>
            </a:r>
            <a:endParaRPr lang="en-GB"/>
          </a:p>
        </p:txBody>
      </p:sp>
      <p:sp>
        <p:nvSpPr>
          <p:cNvPr id="4" name="Slide Number Placeholder 3"/>
          <p:cNvSpPr>
            <a:spLocks noGrp="1"/>
          </p:cNvSpPr>
          <p:nvPr>
            <p:ph type="sldNum" sz="quarter" idx="12"/>
          </p:nvPr>
        </p:nvSpPr>
        <p:spPr/>
        <p:txBody>
          <a:bodyPr/>
          <a:lstStyle/>
          <a:p>
            <a:fld id="{9F2A059E-E9C0-4886-8D57-E2D5CFA64860}" type="slidenum">
              <a:rPr lang="en-GB" smtClean="0"/>
              <a:pPr/>
              <a:t>8</a:t>
            </a:fld>
            <a:endParaRPr lang="en-GB"/>
          </a:p>
        </p:txBody>
      </p:sp>
    </p:spTree>
    <p:extLst>
      <p:ext uri="{BB962C8B-B14F-4D97-AF65-F5344CB8AC3E}">
        <p14:creationId xmlns:p14="http://schemas.microsoft.com/office/powerpoint/2010/main" val="353335941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457200" y="228600"/>
            <a:ext cx="8229600" cy="715963"/>
          </a:xfrm>
        </p:spPr>
        <p:txBody>
          <a:bodyPr/>
          <a:lstStyle/>
          <a:p>
            <a:pPr eaLnBrk="1" hangingPunct="1"/>
            <a:r>
              <a:rPr lang="en-US" sz="3600" smtClean="0"/>
              <a:t>How to Apply the 3 Principles</a:t>
            </a:r>
          </a:p>
        </p:txBody>
      </p:sp>
      <p:sp>
        <p:nvSpPr>
          <p:cNvPr id="31747" name="Rectangle 3"/>
          <p:cNvSpPr>
            <a:spLocks noGrp="1" noChangeArrowheads="1"/>
          </p:cNvSpPr>
          <p:nvPr>
            <p:ph idx="1"/>
          </p:nvPr>
        </p:nvSpPr>
        <p:spPr>
          <a:xfrm>
            <a:off x="228600" y="990600"/>
            <a:ext cx="8915400" cy="5486400"/>
          </a:xfrm>
        </p:spPr>
        <p:txBody>
          <a:bodyPr/>
          <a:lstStyle/>
          <a:p>
            <a:pPr eaLnBrk="1" hangingPunct="1"/>
            <a:r>
              <a:rPr lang="en-US" sz="2400" dirty="0" smtClean="0">
                <a:solidFill>
                  <a:srgbClr val="FF0000"/>
                </a:solidFill>
              </a:rPr>
              <a:t>Autonomy - Informed consent</a:t>
            </a:r>
          </a:p>
          <a:p>
            <a:pPr lvl="1" eaLnBrk="1" hangingPunct="1"/>
            <a:r>
              <a:rPr lang="en-US" sz="2000" dirty="0" smtClean="0"/>
              <a:t>Information</a:t>
            </a:r>
          </a:p>
          <a:p>
            <a:pPr lvl="1" eaLnBrk="1" hangingPunct="1"/>
            <a:r>
              <a:rPr lang="en-US" sz="2000" dirty="0" smtClean="0"/>
              <a:t>Comprehension</a:t>
            </a:r>
          </a:p>
          <a:p>
            <a:pPr lvl="1" eaLnBrk="1" hangingPunct="1"/>
            <a:r>
              <a:rPr lang="en-US" sz="2000" dirty="0" smtClean="0"/>
              <a:t>Voluntariness</a:t>
            </a:r>
          </a:p>
          <a:p>
            <a:pPr lvl="1" eaLnBrk="1" hangingPunct="1">
              <a:buFontTx/>
              <a:buNone/>
            </a:pPr>
            <a:endParaRPr lang="en-US" sz="1400" dirty="0" smtClean="0"/>
          </a:p>
          <a:p>
            <a:pPr eaLnBrk="1" hangingPunct="1"/>
            <a:r>
              <a:rPr lang="en-US" sz="2400" dirty="0" smtClean="0">
                <a:solidFill>
                  <a:srgbClr val="FF0000"/>
                </a:solidFill>
              </a:rPr>
              <a:t>Beneficence – determination of the risk and benefits</a:t>
            </a:r>
          </a:p>
          <a:p>
            <a:pPr lvl="1" eaLnBrk="1" hangingPunct="1"/>
            <a:r>
              <a:rPr lang="en-US" sz="2000" dirty="0" smtClean="0"/>
              <a:t>Peer review – risks are justified</a:t>
            </a:r>
          </a:p>
          <a:p>
            <a:pPr lvl="1" eaLnBrk="1" hangingPunct="1"/>
            <a:r>
              <a:rPr lang="en-US" sz="2000" dirty="0" smtClean="0"/>
              <a:t>Investigator – study design</a:t>
            </a:r>
          </a:p>
          <a:p>
            <a:pPr lvl="1" eaLnBrk="1" hangingPunct="1"/>
            <a:r>
              <a:rPr lang="en-US" sz="2000" dirty="0" smtClean="0"/>
              <a:t>Subject – the determination to participate</a:t>
            </a:r>
          </a:p>
          <a:p>
            <a:pPr eaLnBrk="1" hangingPunct="1"/>
            <a:endParaRPr lang="en-US" sz="1400" dirty="0" smtClean="0">
              <a:solidFill>
                <a:srgbClr val="FF0000"/>
              </a:solidFill>
            </a:endParaRPr>
          </a:p>
          <a:p>
            <a:pPr eaLnBrk="1" hangingPunct="1"/>
            <a:r>
              <a:rPr lang="en-US" sz="2400" dirty="0" smtClean="0">
                <a:solidFill>
                  <a:srgbClr val="FF0000"/>
                </a:solidFill>
              </a:rPr>
              <a:t>Justice</a:t>
            </a:r>
          </a:p>
          <a:p>
            <a:pPr lvl="1" eaLnBrk="1" hangingPunct="1"/>
            <a:r>
              <a:rPr lang="en-US" sz="2000" dirty="0" smtClean="0"/>
              <a:t>Selection of subjects described by the researcher</a:t>
            </a:r>
          </a:p>
          <a:p>
            <a:pPr lvl="1" eaLnBrk="1" hangingPunct="1"/>
            <a:r>
              <a:rPr lang="en-US" sz="2000" dirty="0" smtClean="0"/>
              <a:t>Reviewed during the peer review process</a:t>
            </a:r>
          </a:p>
          <a:p>
            <a:pPr lvl="1" eaLnBrk="1" hangingPunct="1"/>
            <a:r>
              <a:rPr lang="en-US" sz="2000" dirty="0" smtClean="0"/>
              <a:t>Determined to be equitable</a:t>
            </a:r>
          </a:p>
          <a:p>
            <a:pPr eaLnBrk="1" hangingPunct="1">
              <a:buFontTx/>
              <a:buNone/>
            </a:pPr>
            <a:endParaRPr lang="en-US" sz="2400" dirty="0" smtClean="0">
              <a:solidFill>
                <a:srgbClr val="FF0000"/>
              </a:solidFill>
            </a:endParaRPr>
          </a:p>
        </p:txBody>
      </p:sp>
      <p:sp>
        <p:nvSpPr>
          <p:cNvPr id="5" name="Footer Placeholder 4"/>
          <p:cNvSpPr>
            <a:spLocks noGrp="1"/>
          </p:cNvSpPr>
          <p:nvPr>
            <p:ph type="ftr" sz="quarter" idx="11"/>
          </p:nvPr>
        </p:nvSpPr>
        <p:spPr/>
        <p:txBody>
          <a:bodyPr/>
          <a:lstStyle/>
          <a:p>
            <a:r>
              <a:rPr lang="en-GB" smtClean="0"/>
              <a:t>CH 2014/15 M6X 00120</a:t>
            </a:r>
            <a:endParaRPr lang="en-GB"/>
          </a:p>
        </p:txBody>
      </p:sp>
      <p:sp>
        <p:nvSpPr>
          <p:cNvPr id="4" name="Slide Number Placeholder 3"/>
          <p:cNvSpPr>
            <a:spLocks noGrp="1"/>
          </p:cNvSpPr>
          <p:nvPr>
            <p:ph type="sldNum" sz="quarter" idx="12"/>
          </p:nvPr>
        </p:nvSpPr>
        <p:spPr/>
        <p:txBody>
          <a:bodyPr/>
          <a:lstStyle/>
          <a:p>
            <a:fld id="{9F2A059E-E9C0-4886-8D57-E2D5CFA64860}" type="slidenum">
              <a:rPr lang="en-GB" smtClean="0"/>
              <a:pPr/>
              <a:t>9</a:t>
            </a:fld>
            <a:endParaRPr lang="en-GB"/>
          </a:p>
        </p:txBody>
      </p:sp>
    </p:spTree>
    <p:extLst>
      <p:ext uri="{BB962C8B-B14F-4D97-AF65-F5344CB8AC3E}">
        <p14:creationId xmlns:p14="http://schemas.microsoft.com/office/powerpoint/2010/main" val="275590504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r>
              <a:rPr lang="en-GB" smtClean="0"/>
              <a:t>Most significant book</a:t>
            </a:r>
          </a:p>
        </p:txBody>
      </p:sp>
      <p:sp>
        <p:nvSpPr>
          <p:cNvPr id="12291" name="Content Placeholder 2"/>
          <p:cNvSpPr>
            <a:spLocks noGrp="1"/>
          </p:cNvSpPr>
          <p:nvPr>
            <p:ph idx="1"/>
          </p:nvPr>
        </p:nvSpPr>
        <p:spPr/>
        <p:txBody>
          <a:bodyPr/>
          <a:lstStyle/>
          <a:p>
            <a:r>
              <a:rPr lang="en-GB" dirty="0" smtClean="0"/>
              <a:t>Beauchamp, Tom L., &amp; Childress, J. F., 2009. </a:t>
            </a:r>
            <a:r>
              <a:rPr lang="en-GB" i="1" dirty="0" smtClean="0"/>
              <a:t>Principles of </a:t>
            </a:r>
            <a:r>
              <a:rPr lang="en-GB" i="1" dirty="0" smtClean="0">
                <a:solidFill>
                  <a:srgbClr val="FF0000"/>
                </a:solidFill>
              </a:rPr>
              <a:t>biomedical</a:t>
            </a:r>
            <a:r>
              <a:rPr lang="en-GB" i="1" dirty="0" smtClean="0"/>
              <a:t> ethics. </a:t>
            </a:r>
            <a:r>
              <a:rPr lang="en-GB" dirty="0" smtClean="0"/>
              <a:t>6th ed. Oxford: Oxford University Press. </a:t>
            </a:r>
          </a:p>
          <a:p>
            <a:endParaRPr lang="en-GB" dirty="0" smtClean="0"/>
          </a:p>
          <a:p>
            <a:r>
              <a:rPr lang="en-GB" dirty="0" smtClean="0"/>
              <a:t>‘</a:t>
            </a:r>
            <a:r>
              <a:rPr lang="en-GB" dirty="0" err="1" smtClean="0"/>
              <a:t>Principilism</a:t>
            </a:r>
            <a:r>
              <a:rPr lang="en-GB" dirty="0" smtClean="0"/>
              <a:t>’</a:t>
            </a:r>
          </a:p>
          <a:p>
            <a:r>
              <a:rPr lang="en-GB" dirty="0" smtClean="0"/>
              <a:t>Professional practice across most disciplines are in some way a derivative of this structure.</a:t>
            </a:r>
          </a:p>
          <a:p>
            <a:endParaRPr lang="en-GB" dirty="0" smtClean="0"/>
          </a:p>
        </p:txBody>
      </p:sp>
      <p:sp>
        <p:nvSpPr>
          <p:cNvPr id="5" name="Footer Placeholder 4"/>
          <p:cNvSpPr>
            <a:spLocks noGrp="1"/>
          </p:cNvSpPr>
          <p:nvPr>
            <p:ph type="ftr" sz="quarter" idx="11"/>
          </p:nvPr>
        </p:nvSpPr>
        <p:spPr/>
        <p:txBody>
          <a:bodyPr/>
          <a:lstStyle/>
          <a:p>
            <a:r>
              <a:rPr lang="en-GB" smtClean="0"/>
              <a:t>CH 2014/15 M6X 00120</a:t>
            </a:r>
            <a:endParaRPr lang="en-GB"/>
          </a:p>
        </p:txBody>
      </p:sp>
      <p:sp>
        <p:nvSpPr>
          <p:cNvPr id="4" name="Slide Number Placeholder 3"/>
          <p:cNvSpPr>
            <a:spLocks noGrp="1"/>
          </p:cNvSpPr>
          <p:nvPr>
            <p:ph type="sldNum" sz="quarter" idx="12"/>
          </p:nvPr>
        </p:nvSpPr>
        <p:spPr/>
        <p:txBody>
          <a:bodyPr/>
          <a:lstStyle/>
          <a:p>
            <a:fld id="{9F2A059E-E9C0-4886-8D57-E2D5CFA64860}" type="slidenum">
              <a:rPr lang="en-GB" smtClean="0"/>
              <a:pPr/>
              <a:t>10</a:t>
            </a:fld>
            <a:endParaRPr lang="en-GB"/>
          </a:p>
        </p:txBody>
      </p:sp>
    </p:spTree>
    <p:extLst>
      <p:ext uri="{BB962C8B-B14F-4D97-AF65-F5344CB8AC3E}">
        <p14:creationId xmlns:p14="http://schemas.microsoft.com/office/powerpoint/2010/main" val="150775714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Bond p.48</a:t>
            </a:r>
            <a:endParaRPr lang="en-GB" dirty="0"/>
          </a:p>
        </p:txBody>
      </p:sp>
      <p:sp>
        <p:nvSpPr>
          <p:cNvPr id="3" name="Content Placeholder 2"/>
          <p:cNvSpPr>
            <a:spLocks noGrp="1"/>
          </p:cNvSpPr>
          <p:nvPr>
            <p:ph idx="1"/>
          </p:nvPr>
        </p:nvSpPr>
        <p:spPr/>
        <p:txBody>
          <a:bodyPr/>
          <a:lstStyle/>
          <a:p>
            <a:r>
              <a:rPr lang="en-GB" dirty="0" smtClean="0"/>
              <a:t>… have taken a less dogmatic approach and have sough to draw upon aspects of different models appropriate to specific ethical issues and rejected any hastily reached simplicity in ethics. The most influential ethicists of this kind in medical ethics are Tom Beauchamp and </a:t>
            </a:r>
            <a:r>
              <a:rPr lang="en-GB" dirty="0"/>
              <a:t>J</a:t>
            </a:r>
            <a:r>
              <a:rPr lang="en-GB" dirty="0" smtClean="0"/>
              <a:t>ames Childress (2008)</a:t>
            </a:r>
            <a:endParaRPr lang="en-GB" dirty="0"/>
          </a:p>
        </p:txBody>
      </p:sp>
    </p:spTree>
    <p:extLst>
      <p:ext uri="{BB962C8B-B14F-4D97-AF65-F5344CB8AC3E}">
        <p14:creationId xmlns:p14="http://schemas.microsoft.com/office/powerpoint/2010/main" val="427338331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Common Morality</a:t>
            </a:r>
            <a:br>
              <a:rPr lang="en-GB" dirty="0"/>
            </a:br>
            <a:endParaRPr lang="en-GB" dirty="0"/>
          </a:p>
        </p:txBody>
      </p:sp>
      <p:sp>
        <p:nvSpPr>
          <p:cNvPr id="3" name="Content Placeholder 2"/>
          <p:cNvSpPr>
            <a:spLocks noGrp="1"/>
          </p:cNvSpPr>
          <p:nvPr>
            <p:ph idx="1"/>
          </p:nvPr>
        </p:nvSpPr>
        <p:spPr/>
        <p:txBody>
          <a:bodyPr/>
          <a:lstStyle/>
          <a:p>
            <a:r>
              <a:rPr lang="en-GB" smtClean="0"/>
              <a:t>Argue </a:t>
            </a:r>
            <a:r>
              <a:rPr lang="en-GB" dirty="0" smtClean="0"/>
              <a:t>for a base line of morality – universally</a:t>
            </a:r>
          </a:p>
          <a:p>
            <a:r>
              <a:rPr lang="en-GB" dirty="0" smtClean="0"/>
              <a:t>How that manifests in practice is a dialogue of ‘normality’</a:t>
            </a:r>
          </a:p>
          <a:p>
            <a:r>
              <a:rPr lang="en-GB" dirty="0" smtClean="0"/>
              <a:t>Applied as practical ethics</a:t>
            </a:r>
          </a:p>
          <a:p>
            <a:r>
              <a:rPr lang="en-GB" dirty="0" smtClean="0"/>
              <a:t>Join BACP if you agree with these – normality – applied universally across the profession.</a:t>
            </a:r>
            <a:endParaRPr lang="en-GB" dirty="0"/>
          </a:p>
        </p:txBody>
      </p:sp>
    </p:spTree>
    <p:custDataLst>
      <p:tags r:id="rId1"/>
    </p:custDataLst>
    <p:extLst>
      <p:ext uri="{BB962C8B-B14F-4D97-AF65-F5344CB8AC3E}">
        <p14:creationId xmlns:p14="http://schemas.microsoft.com/office/powerpoint/2010/main" val="318033071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the intention of </a:t>
            </a:r>
            <a:r>
              <a:rPr lang="en-GB" dirty="0" err="1" smtClean="0"/>
              <a:t>Principilism</a:t>
            </a:r>
            <a:endParaRPr lang="en-GB" dirty="0"/>
          </a:p>
        </p:txBody>
      </p:sp>
      <p:sp>
        <p:nvSpPr>
          <p:cNvPr id="3" name="Content Placeholder 2"/>
          <p:cNvSpPr>
            <a:spLocks noGrp="1"/>
          </p:cNvSpPr>
          <p:nvPr>
            <p:ph idx="1"/>
          </p:nvPr>
        </p:nvSpPr>
        <p:spPr/>
        <p:txBody>
          <a:bodyPr/>
          <a:lstStyle/>
          <a:p>
            <a:r>
              <a:rPr lang="en-GB" dirty="0" smtClean="0"/>
              <a:t>To put together an ethical practice that can be used by many professionals in their practice</a:t>
            </a:r>
          </a:p>
          <a:p>
            <a:endParaRPr lang="en-GB" dirty="0"/>
          </a:p>
          <a:p>
            <a:r>
              <a:rPr lang="en-GB" dirty="0" smtClean="0"/>
              <a:t>BACP have drawn up their ethical framework from this concept</a:t>
            </a:r>
            <a:endParaRPr lang="en-GB" dirty="0"/>
          </a:p>
        </p:txBody>
      </p:sp>
    </p:spTree>
    <p:custDataLst>
      <p:tags r:id="rId1"/>
    </p:custDataLst>
    <p:extLst>
      <p:ext uri="{BB962C8B-B14F-4D97-AF65-F5344CB8AC3E}">
        <p14:creationId xmlns:p14="http://schemas.microsoft.com/office/powerpoint/2010/main" val="198826949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a:t>
            </a:r>
            <a:endParaRPr lang="en-GB" dirty="0"/>
          </a:p>
        </p:txBody>
      </p:sp>
      <p:sp>
        <p:nvSpPr>
          <p:cNvPr id="3" name="Content Placeholder 2"/>
          <p:cNvSpPr>
            <a:spLocks noGrp="1"/>
          </p:cNvSpPr>
          <p:nvPr>
            <p:ph idx="1"/>
          </p:nvPr>
        </p:nvSpPr>
        <p:spPr/>
        <p:txBody>
          <a:bodyPr/>
          <a:lstStyle/>
          <a:p>
            <a:r>
              <a:rPr lang="en-GB" sz="3200" dirty="0" smtClean="0"/>
              <a:t>From where did the Belmont report and subsequently </a:t>
            </a:r>
            <a:r>
              <a:rPr lang="en-GB" sz="3200" dirty="0" err="1" smtClean="0"/>
              <a:t>Beauchampes</a:t>
            </a:r>
            <a:r>
              <a:rPr lang="en-GB" sz="3200" dirty="0" smtClean="0"/>
              <a:t> and Childress get the idea of </a:t>
            </a:r>
            <a:r>
              <a:rPr lang="en-GB" sz="3200" dirty="0" err="1" smtClean="0"/>
              <a:t>Principilism</a:t>
            </a:r>
            <a:r>
              <a:rPr lang="en-GB" sz="3200" dirty="0" smtClean="0"/>
              <a:t>?</a:t>
            </a:r>
          </a:p>
          <a:p>
            <a:endParaRPr lang="en-GB" dirty="0"/>
          </a:p>
          <a:p>
            <a:pPr marL="0" indent="0">
              <a:buNone/>
            </a:pPr>
            <a:endParaRPr lang="en-GB" dirty="0"/>
          </a:p>
        </p:txBody>
      </p:sp>
    </p:spTree>
    <p:custDataLst>
      <p:tags r:id="rId1"/>
    </p:custDataLst>
    <p:extLst>
      <p:ext uri="{BB962C8B-B14F-4D97-AF65-F5344CB8AC3E}">
        <p14:creationId xmlns:p14="http://schemas.microsoft.com/office/powerpoint/2010/main" val="393092607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rmAutofit/>
          </a:bodyPr>
          <a:lstStyle/>
          <a:p>
            <a:r>
              <a:rPr lang="en-GB" altLang="en-US" dirty="0" smtClean="0"/>
              <a:t> morals and ethics</a:t>
            </a:r>
          </a:p>
        </p:txBody>
      </p:sp>
      <p:sp>
        <p:nvSpPr>
          <p:cNvPr id="3" name="Content Placeholder 2"/>
          <p:cNvSpPr>
            <a:spLocks noGrp="1"/>
          </p:cNvSpPr>
          <p:nvPr>
            <p:ph sz="half" idx="1"/>
          </p:nvPr>
        </p:nvSpPr>
        <p:spPr/>
        <p:txBody>
          <a:bodyPr/>
          <a:lstStyle/>
          <a:p>
            <a:r>
              <a:rPr lang="en-GB" altLang="en-US" dirty="0" err="1" smtClean="0"/>
              <a:t>Panza</a:t>
            </a:r>
            <a:r>
              <a:rPr lang="en-GB" altLang="en-US" dirty="0" smtClean="0"/>
              <a:t> and </a:t>
            </a:r>
            <a:r>
              <a:rPr lang="en-GB" altLang="en-US" dirty="0" err="1" smtClean="0"/>
              <a:t>Potthast</a:t>
            </a:r>
            <a:r>
              <a:rPr lang="en-GB" altLang="en-US" dirty="0" smtClean="0"/>
              <a:t> </a:t>
            </a:r>
            <a:r>
              <a:rPr lang="en-GB" altLang="en-US" i="1" dirty="0" smtClean="0"/>
              <a:t>Ethics for dummies </a:t>
            </a:r>
            <a:r>
              <a:rPr lang="en-GB" altLang="en-US" i="1" dirty="0" err="1" smtClean="0"/>
              <a:t>ebook</a:t>
            </a:r>
            <a:r>
              <a:rPr lang="en-GB" altLang="en-US" i="1" dirty="0" smtClean="0"/>
              <a:t> ch1</a:t>
            </a:r>
          </a:p>
          <a:p>
            <a:r>
              <a:rPr lang="en-GB" altLang="en-US" sz="2400" i="1" dirty="0" smtClean="0"/>
              <a:t>The cake and the icing</a:t>
            </a:r>
          </a:p>
          <a:p>
            <a:r>
              <a:rPr lang="en-GB" altLang="en-US" sz="2400" i="1" dirty="0" smtClean="0"/>
              <a:t>You can not have icing without having a cake</a:t>
            </a:r>
          </a:p>
          <a:p>
            <a:r>
              <a:rPr lang="en-GB" altLang="en-US" sz="2400" i="1" dirty="0" smtClean="0"/>
              <a:t>The cake (the foundation – morals theories)</a:t>
            </a:r>
          </a:p>
          <a:p>
            <a:r>
              <a:rPr lang="en-GB" altLang="en-US" sz="2400" i="1" dirty="0" smtClean="0"/>
              <a:t>The icing (the topping – ethical codes)</a:t>
            </a:r>
          </a:p>
        </p:txBody>
      </p:sp>
      <p:pic>
        <p:nvPicPr>
          <p:cNvPr id="1026" name="Picture 2" descr="C:\Users\edu-ch\AppData\Local\Microsoft\Windows\Temporary Internet Files\Content.IE5\G5FA8PCV\MP900384668[1].jpg"/>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4648200" y="1614756"/>
            <a:ext cx="4038600" cy="4496850"/>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p:cNvSpPr>
            <a:spLocks noGrp="1"/>
          </p:cNvSpPr>
          <p:nvPr>
            <p:ph type="ftr" sz="quarter" idx="11"/>
          </p:nvPr>
        </p:nvSpPr>
        <p:spPr/>
        <p:txBody>
          <a:bodyPr/>
          <a:lstStyle/>
          <a:p>
            <a:pPr>
              <a:defRPr/>
            </a:pPr>
            <a:r>
              <a:rPr lang="en-GB"/>
              <a:t>CH 10/ 2013</a:t>
            </a:r>
          </a:p>
        </p:txBody>
      </p:sp>
      <p:sp>
        <p:nvSpPr>
          <p:cNvPr id="5" name="Slide Number Placeholder 4"/>
          <p:cNvSpPr>
            <a:spLocks noGrp="1"/>
          </p:cNvSpPr>
          <p:nvPr>
            <p:ph type="sldNum" sz="quarter" idx="12"/>
          </p:nvPr>
        </p:nvSpPr>
        <p:spPr/>
        <p:txBody>
          <a:bodyPr/>
          <a:lstStyle/>
          <a:p>
            <a:pPr>
              <a:defRPr/>
            </a:pPr>
            <a:fld id="{8AA76F68-1852-496F-81C4-5E4D450F00E4}" type="slidenum">
              <a:rPr lang="en-GB"/>
              <a:pPr>
                <a:defRPr/>
              </a:pPr>
              <a:t>15</a:t>
            </a:fld>
            <a:endParaRPr lang="en-GB"/>
          </a:p>
        </p:txBody>
      </p:sp>
    </p:spTree>
    <p:custDataLst>
      <p:tags r:id="rId1"/>
    </p:custDataLst>
    <p:extLst>
      <p:ext uri="{BB962C8B-B14F-4D97-AF65-F5344CB8AC3E}">
        <p14:creationId xmlns:p14="http://schemas.microsoft.com/office/powerpoint/2010/main" val="32344226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edu-ch\AppData\Local\Microsoft\Windows\Temporary Internet Files\Content.IE5\KSC0ZLQA\MP900341664[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2" y="0"/>
            <a:ext cx="3921562" cy="2636912"/>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edu-ch\AppData\Local\Microsoft\Windows\Temporary Internet Files\Content.IE5\G5FA8PCV\MP900384668[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19842696">
            <a:off x="2771800" y="2361008"/>
            <a:ext cx="3816424" cy="320538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C:\Users\edu-ch\AppData\Local\Microsoft\Windows\Temporary Internet Files\Content.IE5\N0TGSZB6\MP900423696[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0830336">
            <a:off x="104441" y="2544491"/>
            <a:ext cx="3264234" cy="4716606"/>
          </a:xfrm>
          <a:prstGeom prst="rect">
            <a:avLst/>
          </a:prstGeom>
          <a:noFill/>
          <a:extLst>
            <a:ext uri="{909E8E84-426E-40DD-AFC4-6F175D3DCCD1}">
              <a14:hiddenFill xmlns:a14="http://schemas.microsoft.com/office/drawing/2010/main">
                <a:solidFill>
                  <a:srgbClr val="FFFFFF"/>
                </a:solidFill>
              </a14:hiddenFill>
            </a:ext>
          </a:extLst>
        </p:spPr>
      </p:pic>
      <p:pic>
        <p:nvPicPr>
          <p:cNvPr id="2055" name="Picture 7" descr="C:\Users\edu-ch\AppData\Local\Microsoft\Windows\Temporary Internet Files\Content.IE5\G5FA8PCV\MP900427691[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rot="1134459">
            <a:off x="5862179" y="3701266"/>
            <a:ext cx="3194954" cy="297356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C:\Users\edu-ch\AppData\Local\Microsoft\Windows\Temporary Internet Files\Content.IE5\KSC0ZLQA\MP900423691[1].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5364088" y="0"/>
            <a:ext cx="3753036" cy="3753036"/>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62897528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GB" altLang="en-US" smtClean="0"/>
              <a:t>The cake - ‘The Good Life’</a:t>
            </a:r>
          </a:p>
        </p:txBody>
      </p:sp>
      <p:sp>
        <p:nvSpPr>
          <p:cNvPr id="6147" name="Content Placeholder 2"/>
          <p:cNvSpPr>
            <a:spLocks noGrp="1"/>
          </p:cNvSpPr>
          <p:nvPr>
            <p:ph idx="1"/>
          </p:nvPr>
        </p:nvSpPr>
        <p:spPr/>
        <p:txBody>
          <a:bodyPr>
            <a:normAutofit/>
          </a:bodyPr>
          <a:lstStyle/>
          <a:p>
            <a:r>
              <a:rPr lang="en-GB" altLang="en-US" dirty="0" smtClean="0"/>
              <a:t>Problem – there are many ‘good life’ cakes:</a:t>
            </a:r>
          </a:p>
          <a:p>
            <a:r>
              <a:rPr lang="en-GB" altLang="en-US" dirty="0" smtClean="0"/>
              <a:t>Chocolate, cream, sponge, sultana (there are lost of moral theories).</a:t>
            </a:r>
          </a:p>
          <a:p>
            <a:r>
              <a:rPr lang="en-GB" altLang="en-US" dirty="0" smtClean="0"/>
              <a:t>Which is the best? What would make it the best? Which would best suite the topping?</a:t>
            </a:r>
          </a:p>
        </p:txBody>
      </p:sp>
      <p:sp>
        <p:nvSpPr>
          <p:cNvPr id="5" name="Footer Placeholder 4"/>
          <p:cNvSpPr>
            <a:spLocks noGrp="1"/>
          </p:cNvSpPr>
          <p:nvPr>
            <p:ph type="ftr" sz="quarter" idx="11"/>
          </p:nvPr>
        </p:nvSpPr>
        <p:spPr/>
        <p:txBody>
          <a:bodyPr/>
          <a:lstStyle/>
          <a:p>
            <a:pPr>
              <a:defRPr/>
            </a:pPr>
            <a:r>
              <a:rPr lang="en-GB"/>
              <a:t>CH 10/ 2013</a:t>
            </a:r>
          </a:p>
        </p:txBody>
      </p:sp>
      <p:sp>
        <p:nvSpPr>
          <p:cNvPr id="4" name="Slide Number Placeholder 3"/>
          <p:cNvSpPr>
            <a:spLocks noGrp="1"/>
          </p:cNvSpPr>
          <p:nvPr>
            <p:ph type="sldNum" sz="quarter" idx="12"/>
          </p:nvPr>
        </p:nvSpPr>
        <p:spPr/>
        <p:txBody>
          <a:bodyPr/>
          <a:lstStyle/>
          <a:p>
            <a:pPr>
              <a:defRPr/>
            </a:pPr>
            <a:fld id="{E2843C82-0BC4-46B3-9581-0C7C6FA54CCB}" type="slidenum">
              <a:rPr lang="en-GB"/>
              <a:pPr>
                <a:defRPr/>
              </a:pPr>
              <a:t>17</a:t>
            </a:fld>
            <a:endParaRPr lang="en-GB"/>
          </a:p>
        </p:txBody>
      </p:sp>
    </p:spTree>
    <p:custDataLst>
      <p:tags r:id="rId1"/>
    </p:custDataLst>
    <p:extLst>
      <p:ext uri="{BB962C8B-B14F-4D97-AF65-F5344CB8AC3E}">
        <p14:creationId xmlns:p14="http://schemas.microsoft.com/office/powerpoint/2010/main" val="6318713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 calcmode="lin" valueType="num">
                                      <p:cBhvr additive="base">
                                        <p:cTn id="7" dur="500" fill="hold"/>
                                        <p:tgtEl>
                                          <p:spTgt spid="614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14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147">
                                            <p:txEl>
                                              <p:pRg st="1" end="1"/>
                                            </p:txEl>
                                          </p:spTgt>
                                        </p:tgtEl>
                                        <p:attrNameLst>
                                          <p:attrName>style.visibility</p:attrName>
                                        </p:attrNameLst>
                                      </p:cBhvr>
                                      <p:to>
                                        <p:strVal val="visible"/>
                                      </p:to>
                                    </p:set>
                                    <p:anim calcmode="lin" valueType="num">
                                      <p:cBhvr additive="base">
                                        <p:cTn id="13" dur="500" fill="hold"/>
                                        <p:tgtEl>
                                          <p:spTgt spid="614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14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147">
                                            <p:txEl>
                                              <p:pRg st="2" end="2"/>
                                            </p:txEl>
                                          </p:spTgt>
                                        </p:tgtEl>
                                        <p:attrNameLst>
                                          <p:attrName>style.visibility</p:attrName>
                                        </p:attrNameLst>
                                      </p:cBhvr>
                                      <p:to>
                                        <p:strVal val="visible"/>
                                      </p:to>
                                    </p:set>
                                    <p:anim calcmode="lin" valueType="num">
                                      <p:cBhvr additive="base">
                                        <p:cTn id="19" dur="500" fill="hold"/>
                                        <p:tgtEl>
                                          <p:spTgt spid="614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14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Many moral theories: Bond p.47</a:t>
            </a:r>
            <a:endParaRPr lang="en-GB" dirty="0"/>
          </a:p>
        </p:txBody>
      </p:sp>
      <p:sp>
        <p:nvSpPr>
          <p:cNvPr id="3" name="Content Placeholder 2"/>
          <p:cNvSpPr>
            <a:spLocks noGrp="1"/>
          </p:cNvSpPr>
          <p:nvPr>
            <p:ph idx="1"/>
          </p:nvPr>
        </p:nvSpPr>
        <p:spPr/>
        <p:txBody>
          <a:bodyPr>
            <a:normAutofit lnSpcReduction="10000"/>
          </a:bodyPr>
          <a:lstStyle/>
          <a:p>
            <a:r>
              <a:rPr lang="en-GB" altLang="en-US" sz="3600" dirty="0"/>
              <a:t>The complexity can be seen reflected historically in the number of significant moral frameworks which can be described as derived from within a broadly humanistic ideology;  each claiming to describe the </a:t>
            </a:r>
            <a:r>
              <a:rPr lang="en-GB" altLang="en-US" sz="3600" dirty="0">
                <a:solidFill>
                  <a:srgbClr val="FF0000"/>
                </a:solidFill>
              </a:rPr>
              <a:t>‘good life</a:t>
            </a:r>
            <a:r>
              <a:rPr lang="en-GB" altLang="en-US" sz="3600" dirty="0" smtClean="0"/>
              <a:t>’.</a:t>
            </a:r>
          </a:p>
          <a:p>
            <a:r>
              <a:rPr lang="en-GB" altLang="en-US" sz="3600" dirty="0" smtClean="0"/>
              <a:t>3 significant  ‘traditional’ for our purpose </a:t>
            </a:r>
          </a:p>
          <a:p>
            <a:r>
              <a:rPr lang="en-GB" altLang="en-US" sz="3600" dirty="0" smtClean="0"/>
              <a:t>1 challenging traditional view</a:t>
            </a:r>
            <a:endParaRPr lang="en-GB" altLang="en-US" sz="3600" dirty="0"/>
          </a:p>
          <a:p>
            <a:endParaRPr lang="en-GB" sz="3600" dirty="0"/>
          </a:p>
        </p:txBody>
      </p:sp>
    </p:spTree>
    <p:custDataLst>
      <p:tags r:id="rId1"/>
    </p:custDataLst>
    <p:extLst>
      <p:ext uri="{BB962C8B-B14F-4D97-AF65-F5344CB8AC3E}">
        <p14:creationId xmlns:p14="http://schemas.microsoft.com/office/powerpoint/2010/main" val="197787983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Bond p.48</a:t>
            </a:r>
            <a:endParaRPr lang="en-GB" dirty="0"/>
          </a:p>
        </p:txBody>
      </p:sp>
      <p:sp>
        <p:nvSpPr>
          <p:cNvPr id="3" name="Content Placeholder 2"/>
          <p:cNvSpPr>
            <a:spLocks noGrp="1"/>
          </p:cNvSpPr>
          <p:nvPr>
            <p:ph idx="1"/>
          </p:nvPr>
        </p:nvSpPr>
        <p:spPr/>
        <p:txBody>
          <a:bodyPr>
            <a:normAutofit lnSpcReduction="10000"/>
          </a:bodyPr>
          <a:lstStyle/>
          <a:p>
            <a:r>
              <a:rPr lang="en-GB" dirty="0" smtClean="0"/>
              <a:t>‘the use of a combination of ethical principles as a basis for professional ethics has many strengths. The principles act as vehicles for disseminating a terminology and ways of approaching ethical problems which take an </a:t>
            </a:r>
            <a:r>
              <a:rPr lang="en-GB" dirty="0" err="1" smtClean="0"/>
              <a:t>intergrationalist</a:t>
            </a:r>
            <a:r>
              <a:rPr lang="en-GB" dirty="0" smtClean="0"/>
              <a:t> approach to many of the major contemporary ethical models. These act as a metaphorical bridgehead between the different disciplines of moral philosophy and counselling.’</a:t>
            </a:r>
            <a:endParaRPr lang="en-GB" dirty="0"/>
          </a:p>
        </p:txBody>
      </p:sp>
    </p:spTree>
    <p:custDataLst>
      <p:tags r:id="rId1"/>
    </p:custDataLst>
    <p:extLst>
      <p:ext uri="{BB962C8B-B14F-4D97-AF65-F5344CB8AC3E}">
        <p14:creationId xmlns:p14="http://schemas.microsoft.com/office/powerpoint/2010/main" val="322729107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normAutofit fontScale="90000"/>
          </a:bodyPr>
          <a:lstStyle/>
          <a:p>
            <a:r>
              <a:rPr lang="en-GB" altLang="en-US" smtClean="0"/>
              <a:t>Traditionally the most influential ‘cakes’</a:t>
            </a:r>
          </a:p>
        </p:txBody>
      </p:sp>
      <p:sp>
        <p:nvSpPr>
          <p:cNvPr id="5123" name="Content Placeholder 2"/>
          <p:cNvSpPr>
            <a:spLocks noGrp="1"/>
          </p:cNvSpPr>
          <p:nvPr>
            <p:ph idx="1"/>
          </p:nvPr>
        </p:nvSpPr>
        <p:spPr/>
        <p:txBody>
          <a:bodyPr>
            <a:normAutofit/>
          </a:bodyPr>
          <a:lstStyle/>
          <a:p>
            <a:r>
              <a:rPr lang="en-GB" altLang="en-US" sz="2800" dirty="0" smtClean="0"/>
              <a:t>1</a:t>
            </a:r>
            <a:r>
              <a:rPr lang="en-GB" altLang="en-US" sz="4400" dirty="0" smtClean="0"/>
              <a:t>. examples of this could be the </a:t>
            </a:r>
            <a:r>
              <a:rPr lang="en-GB" altLang="en-US" sz="4400" dirty="0" smtClean="0">
                <a:solidFill>
                  <a:srgbClr val="FF0000"/>
                </a:solidFill>
              </a:rPr>
              <a:t>Aristotelian</a:t>
            </a:r>
            <a:r>
              <a:rPr lang="en-GB" altLang="en-US" sz="4400" dirty="0" smtClean="0"/>
              <a:t> concept of </a:t>
            </a:r>
            <a:r>
              <a:rPr lang="en-GB" altLang="en-US" sz="4400" dirty="0" smtClean="0">
                <a:solidFill>
                  <a:srgbClr val="FF0000"/>
                </a:solidFill>
              </a:rPr>
              <a:t>‘the good life</a:t>
            </a:r>
            <a:r>
              <a:rPr lang="en-GB" altLang="en-US" sz="4400" dirty="0" smtClean="0"/>
              <a:t>’, as derived from his concept of </a:t>
            </a:r>
            <a:r>
              <a:rPr lang="en-GB" altLang="en-US" sz="4400" dirty="0" smtClean="0">
                <a:solidFill>
                  <a:srgbClr val="FF0000"/>
                </a:solidFill>
              </a:rPr>
              <a:t>eudemonia</a:t>
            </a:r>
            <a:r>
              <a:rPr lang="en-GB" altLang="en-US" sz="4400" dirty="0" smtClean="0"/>
              <a:t>, based on </a:t>
            </a:r>
            <a:r>
              <a:rPr lang="en-GB" altLang="en-US" sz="4400" dirty="0" smtClean="0">
                <a:solidFill>
                  <a:srgbClr val="FF0000"/>
                </a:solidFill>
              </a:rPr>
              <a:t>the virtuous agent; (chocolate cake)</a:t>
            </a:r>
          </a:p>
          <a:p>
            <a:endParaRPr lang="en-GB" altLang="en-US" dirty="0" smtClean="0">
              <a:solidFill>
                <a:srgbClr val="FF0000"/>
              </a:solidFill>
            </a:endParaRPr>
          </a:p>
        </p:txBody>
      </p:sp>
      <p:sp>
        <p:nvSpPr>
          <p:cNvPr id="5" name="Footer Placeholder 4"/>
          <p:cNvSpPr>
            <a:spLocks noGrp="1"/>
          </p:cNvSpPr>
          <p:nvPr>
            <p:ph type="ftr" sz="quarter" idx="11"/>
          </p:nvPr>
        </p:nvSpPr>
        <p:spPr/>
        <p:txBody>
          <a:bodyPr/>
          <a:lstStyle/>
          <a:p>
            <a:pPr>
              <a:defRPr/>
            </a:pPr>
            <a:r>
              <a:rPr lang="en-GB"/>
              <a:t>CH 10/ 2013</a:t>
            </a:r>
          </a:p>
        </p:txBody>
      </p:sp>
      <p:sp>
        <p:nvSpPr>
          <p:cNvPr id="4" name="Slide Number Placeholder 3"/>
          <p:cNvSpPr>
            <a:spLocks noGrp="1"/>
          </p:cNvSpPr>
          <p:nvPr>
            <p:ph type="sldNum" sz="quarter" idx="12"/>
          </p:nvPr>
        </p:nvSpPr>
        <p:spPr/>
        <p:txBody>
          <a:bodyPr/>
          <a:lstStyle/>
          <a:p>
            <a:pPr>
              <a:defRPr/>
            </a:pPr>
            <a:fld id="{E66B0F3D-59A8-4BB0-9B5C-FE35D7A54D72}" type="slidenum">
              <a:rPr lang="en-GB"/>
              <a:pPr>
                <a:defRPr/>
              </a:pPr>
              <a:t>20</a:t>
            </a:fld>
            <a:endParaRPr lang="en-GB"/>
          </a:p>
        </p:txBody>
      </p:sp>
    </p:spTree>
    <p:custDataLst>
      <p:tags r:id="rId1"/>
    </p:custDataLst>
    <p:extLst>
      <p:ext uri="{BB962C8B-B14F-4D97-AF65-F5344CB8AC3E}">
        <p14:creationId xmlns:p14="http://schemas.microsoft.com/office/powerpoint/2010/main" val="5297855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 calcmode="lin" valueType="num">
                                      <p:cBhvr additive="base">
                                        <p:cTn id="7" dur="500" fill="hold"/>
                                        <p:tgtEl>
                                          <p:spTgt spid="512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altLang="en-US" sz="4000" dirty="0"/>
              <a:t>1</a:t>
            </a:r>
            <a:r>
              <a:rPr lang="en-GB" altLang="en-US" sz="4000" dirty="0" smtClean="0"/>
              <a:t>.For </a:t>
            </a:r>
            <a:r>
              <a:rPr lang="en-GB" altLang="en-US" sz="4000" dirty="0"/>
              <a:t>the greatest </a:t>
            </a:r>
            <a:r>
              <a:rPr lang="en-GB" altLang="en-US" sz="4000" dirty="0">
                <a:solidFill>
                  <a:srgbClr val="FF0000"/>
                </a:solidFill>
              </a:rPr>
              <a:t>‘good’ </a:t>
            </a:r>
            <a:r>
              <a:rPr lang="en-GB" altLang="en-US" sz="4000" dirty="0"/>
              <a:t>of</a:t>
            </a:r>
            <a:r>
              <a:rPr lang="en-GB" altLang="en-US" sz="4000" dirty="0">
                <a:solidFill>
                  <a:srgbClr val="FF0000"/>
                </a:solidFill>
              </a:rPr>
              <a:t> </a:t>
            </a:r>
            <a:r>
              <a:rPr lang="en-GB" altLang="en-US" sz="4000" dirty="0"/>
              <a:t>‘Utilitarianism’ (sponge cake</a:t>
            </a:r>
            <a:r>
              <a:rPr lang="en-GB" altLang="en-US" sz="4000" dirty="0" smtClean="0"/>
              <a:t>)</a:t>
            </a:r>
            <a:endParaRPr lang="en-GB" altLang="en-US" sz="4000" dirty="0"/>
          </a:p>
        </p:txBody>
      </p:sp>
    </p:spTree>
    <p:custDataLst>
      <p:tags r:id="rId1"/>
    </p:custDataLst>
    <p:extLst>
      <p:ext uri="{BB962C8B-B14F-4D97-AF65-F5344CB8AC3E}">
        <p14:creationId xmlns:p14="http://schemas.microsoft.com/office/powerpoint/2010/main" val="72331421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altLang="en-US" sz="2800" dirty="0">
                <a:solidFill>
                  <a:srgbClr val="FF0000"/>
                </a:solidFill>
              </a:rPr>
              <a:t> </a:t>
            </a:r>
            <a:r>
              <a:rPr lang="en-GB" altLang="en-US" sz="2800" dirty="0" smtClean="0">
                <a:solidFill>
                  <a:srgbClr val="FF0000"/>
                </a:solidFill>
              </a:rPr>
              <a:t>2. </a:t>
            </a:r>
            <a:r>
              <a:rPr lang="en-GB" altLang="en-US" sz="4000" dirty="0"/>
              <a:t>the Kantian view of </a:t>
            </a:r>
            <a:r>
              <a:rPr lang="en-GB" altLang="en-US" sz="4000" dirty="0">
                <a:solidFill>
                  <a:srgbClr val="FF0000"/>
                </a:solidFill>
              </a:rPr>
              <a:t>the ‘good life’ </a:t>
            </a:r>
            <a:r>
              <a:rPr lang="en-GB" altLang="en-US" sz="4000" dirty="0"/>
              <a:t>enacted through </a:t>
            </a:r>
            <a:r>
              <a:rPr lang="en-GB" altLang="en-US" sz="4000" dirty="0">
                <a:solidFill>
                  <a:srgbClr val="FF0000"/>
                </a:solidFill>
              </a:rPr>
              <a:t>the good will of duty</a:t>
            </a:r>
            <a:r>
              <a:rPr lang="en-GB" altLang="en-US" sz="4000" dirty="0"/>
              <a:t>; (fruit cake</a:t>
            </a:r>
            <a:r>
              <a:rPr lang="en-GB" altLang="en-US" sz="4000" dirty="0" smtClean="0"/>
              <a:t>)</a:t>
            </a:r>
            <a:endParaRPr lang="en-GB" dirty="0"/>
          </a:p>
        </p:txBody>
      </p:sp>
    </p:spTree>
    <p:custDataLst>
      <p:tags r:id="rId1"/>
    </p:custDataLst>
    <p:extLst>
      <p:ext uri="{BB962C8B-B14F-4D97-AF65-F5344CB8AC3E}">
        <p14:creationId xmlns:p14="http://schemas.microsoft.com/office/powerpoint/2010/main" val="149971754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3. Aristotelian ‘Virtue Ethics’ –  moral character of the individual</a:t>
            </a:r>
            <a:endParaRPr lang="en-GB" dirty="0"/>
          </a:p>
        </p:txBody>
      </p:sp>
    </p:spTree>
    <p:extLst>
      <p:ext uri="{BB962C8B-B14F-4D97-AF65-F5344CB8AC3E}">
        <p14:creationId xmlns:p14="http://schemas.microsoft.com/office/powerpoint/2010/main" val="12276818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r>
              <a:rPr lang="en-GB" altLang="en-US" dirty="0" smtClean="0"/>
              <a:t>Problem</a:t>
            </a:r>
          </a:p>
        </p:txBody>
      </p:sp>
      <p:sp>
        <p:nvSpPr>
          <p:cNvPr id="7171" name="Content Placeholder 2"/>
          <p:cNvSpPr>
            <a:spLocks noGrp="1"/>
          </p:cNvSpPr>
          <p:nvPr>
            <p:ph idx="1"/>
          </p:nvPr>
        </p:nvSpPr>
        <p:spPr/>
        <p:txBody>
          <a:bodyPr/>
          <a:lstStyle/>
          <a:p>
            <a:r>
              <a:rPr lang="en-GB" altLang="en-US" sz="2800" smtClean="0"/>
              <a:t>Each of these moral theories put forward a different account of ‘the good life’, as an ‘expression of humanist moral principles’ (p.96), </a:t>
            </a:r>
          </a:p>
          <a:p>
            <a:r>
              <a:rPr lang="en-GB" altLang="en-US" sz="2800" smtClean="0"/>
              <a:t>and have different accounts of what the ‘good’ itself entails; </a:t>
            </a:r>
          </a:p>
          <a:p>
            <a:r>
              <a:rPr lang="en-GB" altLang="en-US" sz="2800" smtClean="0"/>
              <a:t>yet each of these principles have very different implications for what this might imply for the individual and how a ‘good’ society might function.</a:t>
            </a:r>
          </a:p>
          <a:p>
            <a:endParaRPr lang="en-GB" altLang="en-US" smtClean="0"/>
          </a:p>
        </p:txBody>
      </p:sp>
      <p:sp>
        <p:nvSpPr>
          <p:cNvPr id="5" name="Footer Placeholder 4"/>
          <p:cNvSpPr>
            <a:spLocks noGrp="1"/>
          </p:cNvSpPr>
          <p:nvPr>
            <p:ph type="ftr" sz="quarter" idx="11"/>
          </p:nvPr>
        </p:nvSpPr>
        <p:spPr/>
        <p:txBody>
          <a:bodyPr/>
          <a:lstStyle/>
          <a:p>
            <a:pPr>
              <a:defRPr/>
            </a:pPr>
            <a:r>
              <a:rPr lang="en-GB"/>
              <a:t>CH 10/ 2013</a:t>
            </a:r>
          </a:p>
        </p:txBody>
      </p:sp>
      <p:sp>
        <p:nvSpPr>
          <p:cNvPr id="4" name="Slide Number Placeholder 3"/>
          <p:cNvSpPr>
            <a:spLocks noGrp="1"/>
          </p:cNvSpPr>
          <p:nvPr>
            <p:ph type="sldNum" sz="quarter" idx="12"/>
          </p:nvPr>
        </p:nvSpPr>
        <p:spPr/>
        <p:txBody>
          <a:bodyPr/>
          <a:lstStyle/>
          <a:p>
            <a:pPr>
              <a:defRPr/>
            </a:pPr>
            <a:fld id="{0C220CC6-69CE-41E4-B0DE-6D05438D55D8}" type="slidenum">
              <a:rPr lang="en-GB"/>
              <a:pPr>
                <a:defRPr/>
              </a:pPr>
              <a:t>24</a:t>
            </a:fld>
            <a:endParaRPr lang="en-GB"/>
          </a:p>
        </p:txBody>
      </p:sp>
    </p:spTree>
    <p:extLst>
      <p:ext uri="{BB962C8B-B14F-4D97-AF65-F5344CB8AC3E}">
        <p14:creationId xmlns:p14="http://schemas.microsoft.com/office/powerpoint/2010/main" val="207334393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 calcmode="lin" valueType="num">
                                      <p:cBhvr additive="base">
                                        <p:cTn id="7" dur="500" fill="hold"/>
                                        <p:tgtEl>
                                          <p:spTgt spid="717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17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171">
                                            <p:txEl>
                                              <p:pRg st="1" end="1"/>
                                            </p:txEl>
                                          </p:spTgt>
                                        </p:tgtEl>
                                        <p:attrNameLst>
                                          <p:attrName>style.visibility</p:attrName>
                                        </p:attrNameLst>
                                      </p:cBhvr>
                                      <p:to>
                                        <p:strVal val="visible"/>
                                      </p:to>
                                    </p:set>
                                    <p:anim calcmode="lin" valueType="num">
                                      <p:cBhvr additive="base">
                                        <p:cTn id="13" dur="500" fill="hold"/>
                                        <p:tgtEl>
                                          <p:spTgt spid="717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17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171">
                                            <p:txEl>
                                              <p:pRg st="2" end="2"/>
                                            </p:txEl>
                                          </p:spTgt>
                                        </p:tgtEl>
                                        <p:attrNameLst>
                                          <p:attrName>style.visibility</p:attrName>
                                        </p:attrNameLst>
                                      </p:cBhvr>
                                      <p:to>
                                        <p:strVal val="visible"/>
                                      </p:to>
                                    </p:set>
                                    <p:anim calcmode="lin" valueType="num">
                                      <p:cBhvr additive="base">
                                        <p:cTn id="19" dur="500" fill="hold"/>
                                        <p:tgtEl>
                                          <p:spTgt spid="717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17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GB" altLang="en-US" smtClean="0"/>
              <a:t>Problem</a:t>
            </a:r>
          </a:p>
        </p:txBody>
      </p:sp>
      <p:sp>
        <p:nvSpPr>
          <p:cNvPr id="25603" name="Content Placeholder 2"/>
          <p:cNvSpPr>
            <a:spLocks noGrp="1"/>
          </p:cNvSpPr>
          <p:nvPr>
            <p:ph idx="1"/>
          </p:nvPr>
        </p:nvSpPr>
        <p:spPr/>
        <p:txBody>
          <a:bodyPr/>
          <a:lstStyle/>
          <a:p>
            <a:r>
              <a:rPr lang="en-GB" altLang="en-US" dirty="0" smtClean="0"/>
              <a:t>There is no agreement about moral theory – which is the best cake.</a:t>
            </a:r>
          </a:p>
          <a:p>
            <a:r>
              <a:rPr lang="en-GB" altLang="en-US" dirty="0" smtClean="0"/>
              <a:t>How can professionals be asked to act morally when there is no agreement as to what ‘good’ morality means?</a:t>
            </a:r>
          </a:p>
          <a:p>
            <a:endParaRPr lang="en-GB" altLang="en-US" dirty="0"/>
          </a:p>
          <a:p>
            <a:r>
              <a:rPr lang="en-GB" altLang="en-US" dirty="0" err="1" smtClean="0"/>
              <a:t>Principilism</a:t>
            </a:r>
            <a:r>
              <a:rPr lang="en-GB" altLang="en-US" dirty="0" smtClean="0"/>
              <a:t> is a suggestion on how to accommodate this problem</a:t>
            </a:r>
          </a:p>
        </p:txBody>
      </p:sp>
      <p:sp>
        <p:nvSpPr>
          <p:cNvPr id="4" name="Footer Placeholder 3"/>
          <p:cNvSpPr>
            <a:spLocks noGrp="1"/>
          </p:cNvSpPr>
          <p:nvPr>
            <p:ph type="ftr" sz="quarter" idx="11"/>
          </p:nvPr>
        </p:nvSpPr>
        <p:spPr/>
        <p:txBody>
          <a:bodyPr/>
          <a:lstStyle/>
          <a:p>
            <a:pPr>
              <a:defRPr/>
            </a:pPr>
            <a:r>
              <a:rPr lang="en-GB"/>
              <a:t>CH 10/ 2013</a:t>
            </a:r>
          </a:p>
        </p:txBody>
      </p:sp>
      <p:sp>
        <p:nvSpPr>
          <p:cNvPr id="5" name="Slide Number Placeholder 4"/>
          <p:cNvSpPr>
            <a:spLocks noGrp="1"/>
          </p:cNvSpPr>
          <p:nvPr>
            <p:ph type="sldNum" sz="quarter" idx="12"/>
          </p:nvPr>
        </p:nvSpPr>
        <p:spPr/>
        <p:txBody>
          <a:bodyPr/>
          <a:lstStyle/>
          <a:p>
            <a:pPr>
              <a:defRPr/>
            </a:pPr>
            <a:fld id="{E450E639-4874-4AA7-84BE-0CF653E5B789}" type="slidenum">
              <a:rPr lang="en-GB"/>
              <a:pPr>
                <a:defRPr/>
              </a:pPr>
              <a:t>25</a:t>
            </a:fld>
            <a:endParaRPr lang="en-GB"/>
          </a:p>
        </p:txBody>
      </p:sp>
    </p:spTree>
    <p:extLst>
      <p:ext uri="{BB962C8B-B14F-4D97-AF65-F5344CB8AC3E}">
        <p14:creationId xmlns:p14="http://schemas.microsoft.com/office/powerpoint/2010/main" val="397156454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Bond p.48</a:t>
            </a:r>
            <a:endParaRPr lang="en-GB" dirty="0"/>
          </a:p>
        </p:txBody>
      </p:sp>
      <p:sp>
        <p:nvSpPr>
          <p:cNvPr id="3" name="Content Placeholder 2"/>
          <p:cNvSpPr>
            <a:spLocks noGrp="1"/>
          </p:cNvSpPr>
          <p:nvPr>
            <p:ph idx="1"/>
          </p:nvPr>
        </p:nvSpPr>
        <p:spPr/>
        <p:txBody>
          <a:bodyPr>
            <a:normAutofit lnSpcReduction="10000"/>
          </a:bodyPr>
          <a:lstStyle/>
          <a:p>
            <a:r>
              <a:rPr lang="en-GB" dirty="0" smtClean="0"/>
              <a:t>‘the use of a combination of ethical principles as a basis for professional ethics has many strengths. The principles act as vehicles for disseminating a terminology and ways of approaching ethical problems which take an </a:t>
            </a:r>
            <a:r>
              <a:rPr lang="en-GB" dirty="0" err="1" smtClean="0"/>
              <a:t>intergrationalist</a:t>
            </a:r>
            <a:r>
              <a:rPr lang="en-GB" dirty="0" smtClean="0"/>
              <a:t> approach to many of the major contemporary ethical models. These act as a metaphorical bridgehead between the different disciplines of moral philosophy and counselling.’</a:t>
            </a:r>
            <a:endParaRPr lang="en-GB" dirty="0"/>
          </a:p>
        </p:txBody>
      </p:sp>
    </p:spTree>
    <p:extLst>
      <p:ext uri="{BB962C8B-B14F-4D97-AF65-F5344CB8AC3E}">
        <p14:creationId xmlns:p14="http://schemas.microsoft.com/office/powerpoint/2010/main" val="322729107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Widdershoven</a:t>
            </a:r>
            <a:r>
              <a:rPr lang="en-GB" dirty="0" smtClean="0"/>
              <a:t> in </a:t>
            </a:r>
            <a:r>
              <a:rPr lang="en-GB" dirty="0" err="1" smtClean="0"/>
              <a:t>Fulford</a:t>
            </a:r>
            <a:r>
              <a:rPr lang="en-GB" dirty="0" smtClean="0"/>
              <a:t> et al. 2010</a:t>
            </a:r>
            <a:endParaRPr lang="en-GB" dirty="0"/>
          </a:p>
        </p:txBody>
      </p:sp>
      <p:sp>
        <p:nvSpPr>
          <p:cNvPr id="3" name="Content Placeholder 2"/>
          <p:cNvSpPr>
            <a:spLocks noGrp="1"/>
          </p:cNvSpPr>
          <p:nvPr>
            <p:ph idx="1"/>
          </p:nvPr>
        </p:nvSpPr>
        <p:spPr/>
        <p:txBody>
          <a:bodyPr>
            <a:normAutofit fontScale="55000" lnSpcReduction="20000"/>
          </a:bodyPr>
          <a:lstStyle/>
          <a:p>
            <a:r>
              <a:rPr lang="en-GB" dirty="0" smtClean="0"/>
              <a:t>This is an uncritical view giving the impression that the ‘dog’s breakfast’ of </a:t>
            </a:r>
            <a:r>
              <a:rPr lang="en-GB" dirty="0" err="1" smtClean="0"/>
              <a:t>Principilism</a:t>
            </a:r>
            <a:r>
              <a:rPr lang="en-GB" dirty="0" smtClean="0"/>
              <a:t> is universally agreed . It is not.</a:t>
            </a:r>
          </a:p>
          <a:p>
            <a:r>
              <a:rPr lang="en-GB" dirty="0" smtClean="0"/>
              <a:t>‘…the rise of </a:t>
            </a:r>
            <a:r>
              <a:rPr lang="en-GB" dirty="0" err="1"/>
              <a:t>P</a:t>
            </a:r>
            <a:r>
              <a:rPr lang="en-GB" dirty="0" err="1" smtClean="0"/>
              <a:t>rincipilism</a:t>
            </a:r>
            <a:r>
              <a:rPr lang="en-GB" dirty="0" smtClean="0"/>
              <a:t> has not been uncontested. Many authors have criticized the abstract and rationalist approach embodied in the “Georgetown mantra” and have proposed alternatives.’ – </a:t>
            </a:r>
            <a:r>
              <a:rPr lang="en-GB" dirty="0" err="1"/>
              <a:t>P</a:t>
            </a:r>
            <a:r>
              <a:rPr lang="en-GB" dirty="0" err="1" smtClean="0"/>
              <a:t>rincipilism</a:t>
            </a:r>
            <a:r>
              <a:rPr lang="en-GB" dirty="0" smtClean="0"/>
              <a:t> as Rational Problem Solving </a:t>
            </a:r>
          </a:p>
          <a:p>
            <a:r>
              <a:rPr lang="en-GB" dirty="0" smtClean="0"/>
              <a:t>or</a:t>
            </a:r>
          </a:p>
          <a:p>
            <a:r>
              <a:rPr lang="en-GB" dirty="0" smtClean="0"/>
              <a:t>Phenomenology -Problem solving by meaning making</a:t>
            </a:r>
          </a:p>
          <a:p>
            <a:r>
              <a:rPr lang="en-GB" dirty="0" smtClean="0"/>
              <a:t>Deconstruction – will to power and the openness towards being</a:t>
            </a:r>
          </a:p>
          <a:p>
            <a:r>
              <a:rPr lang="en-GB" dirty="0" smtClean="0"/>
              <a:t>Hermeneutics – understanding and dialogue</a:t>
            </a:r>
          </a:p>
          <a:p>
            <a:endParaRPr lang="en-GB" dirty="0"/>
          </a:p>
          <a:p>
            <a:r>
              <a:rPr lang="en-GB" dirty="0" err="1" smtClean="0"/>
              <a:t>Causistry</a:t>
            </a:r>
            <a:endParaRPr lang="en-GB" dirty="0" smtClean="0"/>
          </a:p>
          <a:p>
            <a:r>
              <a:rPr lang="en-GB" smtClean="0"/>
              <a:t>Ethics of Care</a:t>
            </a:r>
            <a:endParaRPr lang="en-GB" dirty="0" smtClean="0"/>
          </a:p>
          <a:p>
            <a:endParaRPr lang="en-GB" dirty="0" smtClean="0"/>
          </a:p>
          <a:p>
            <a:r>
              <a:rPr lang="en-GB" dirty="0" smtClean="0"/>
              <a:t>Which have a resonance with the values of Counselling?</a:t>
            </a:r>
          </a:p>
          <a:p>
            <a:endParaRPr lang="en-GB" dirty="0"/>
          </a:p>
          <a:p>
            <a:r>
              <a:rPr lang="en-GB" dirty="0" smtClean="0"/>
              <a:t>How do you critique practice ethics? </a:t>
            </a:r>
            <a:endParaRPr lang="en-GB" dirty="0"/>
          </a:p>
        </p:txBody>
      </p:sp>
    </p:spTree>
    <p:extLst>
      <p:ext uri="{BB962C8B-B14F-4D97-AF65-F5344CB8AC3E}">
        <p14:creationId xmlns:p14="http://schemas.microsoft.com/office/powerpoint/2010/main" val="79457137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Pre-B&amp;C</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err="1" smtClean="0"/>
              <a:t>Braker</a:t>
            </a:r>
            <a:r>
              <a:rPr lang="en-GB" dirty="0" smtClean="0"/>
              <a:t>, </a:t>
            </a:r>
            <a:r>
              <a:rPr lang="en-GB" i="1" dirty="0" smtClean="0"/>
              <a:t>Mental health Ethics – excellent 1</a:t>
            </a:r>
            <a:r>
              <a:rPr lang="en-GB" i="1" baseline="30000" dirty="0" smtClean="0"/>
              <a:t>st</a:t>
            </a:r>
            <a:r>
              <a:rPr lang="en-GB" i="1" dirty="0" smtClean="0"/>
              <a:t> chapter background – e-book</a:t>
            </a:r>
            <a:endParaRPr lang="en-GB" dirty="0" smtClean="0"/>
          </a:p>
          <a:p>
            <a:r>
              <a:rPr lang="en-GB" dirty="0" smtClean="0"/>
              <a:t>Scots philosopher William </a:t>
            </a:r>
            <a:r>
              <a:rPr lang="en-GB" dirty="0"/>
              <a:t>D</a:t>
            </a:r>
            <a:r>
              <a:rPr lang="en-GB" dirty="0" smtClean="0"/>
              <a:t>avid Ross (1877-1971) – 7 duties</a:t>
            </a:r>
            <a:endParaRPr lang="en-GB" dirty="0"/>
          </a:p>
        </p:txBody>
      </p:sp>
      <p:sp>
        <p:nvSpPr>
          <p:cNvPr id="6" name="Content Placeholder 5"/>
          <p:cNvSpPr>
            <a:spLocks noGrp="1"/>
          </p:cNvSpPr>
          <p:nvPr>
            <p:ph sz="half" idx="2"/>
          </p:nvPr>
        </p:nvSpPr>
        <p:spPr/>
        <p:txBody>
          <a:bodyPr>
            <a:normAutofit fontScale="92500" lnSpcReduction="10000"/>
          </a:bodyPr>
          <a:lstStyle/>
          <a:p>
            <a:r>
              <a:rPr lang="en-GB" dirty="0" smtClean="0"/>
              <a:t>Beneficence</a:t>
            </a:r>
          </a:p>
          <a:p>
            <a:r>
              <a:rPr lang="en-GB" dirty="0" smtClean="0"/>
              <a:t>Non-maleficence</a:t>
            </a:r>
          </a:p>
          <a:p>
            <a:r>
              <a:rPr lang="en-GB" dirty="0" smtClean="0"/>
              <a:t>Justice</a:t>
            </a:r>
          </a:p>
          <a:p>
            <a:r>
              <a:rPr lang="en-GB" dirty="0" smtClean="0"/>
              <a:t>Self-improvement</a:t>
            </a:r>
          </a:p>
          <a:p>
            <a:r>
              <a:rPr lang="en-GB" dirty="0" smtClean="0"/>
              <a:t>Reparation</a:t>
            </a:r>
          </a:p>
          <a:p>
            <a:r>
              <a:rPr lang="en-GB" dirty="0" smtClean="0"/>
              <a:t>Gratitude</a:t>
            </a:r>
          </a:p>
          <a:p>
            <a:r>
              <a:rPr lang="en-GB" dirty="0" smtClean="0"/>
              <a:t>Promise-keeping</a:t>
            </a:r>
          </a:p>
          <a:p>
            <a:r>
              <a:rPr lang="en-GB" dirty="0" smtClean="0"/>
              <a:t>Each principle is binding unless it conflicts with another moral principle. </a:t>
            </a:r>
          </a:p>
          <a:p>
            <a:endParaRPr lang="en-GB" dirty="0"/>
          </a:p>
        </p:txBody>
      </p:sp>
      <p:sp>
        <p:nvSpPr>
          <p:cNvPr id="4" name="Footer Placeholder 3"/>
          <p:cNvSpPr>
            <a:spLocks noGrp="1"/>
          </p:cNvSpPr>
          <p:nvPr>
            <p:ph type="ftr" sz="quarter" idx="11"/>
          </p:nvPr>
        </p:nvSpPr>
        <p:spPr/>
        <p:txBody>
          <a:bodyPr/>
          <a:lstStyle/>
          <a:p>
            <a:r>
              <a:rPr lang="en-GB" smtClean="0"/>
              <a:t>CH 2014/15 M6X 00120</a:t>
            </a:r>
            <a:endParaRPr lang="en-GB"/>
          </a:p>
        </p:txBody>
      </p:sp>
      <p:sp>
        <p:nvSpPr>
          <p:cNvPr id="5" name="Slide Number Placeholder 4"/>
          <p:cNvSpPr>
            <a:spLocks noGrp="1"/>
          </p:cNvSpPr>
          <p:nvPr>
            <p:ph type="sldNum" sz="quarter" idx="12"/>
          </p:nvPr>
        </p:nvSpPr>
        <p:spPr/>
        <p:txBody>
          <a:bodyPr/>
          <a:lstStyle/>
          <a:p>
            <a:fld id="{9F2A059E-E9C0-4886-8D57-E2D5CFA64860}" type="slidenum">
              <a:rPr lang="en-GB" smtClean="0"/>
              <a:pPr/>
              <a:t>28</a:t>
            </a:fld>
            <a:endParaRPr lang="en-GB"/>
          </a:p>
        </p:txBody>
      </p:sp>
    </p:spTree>
    <p:extLst>
      <p:ext uri="{BB962C8B-B14F-4D97-AF65-F5344CB8AC3E}">
        <p14:creationId xmlns:p14="http://schemas.microsoft.com/office/powerpoint/2010/main" val="42267709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err="1" smtClean="0"/>
              <a:t>Braker</a:t>
            </a:r>
            <a:endParaRPr lang="en-GB" dirty="0"/>
          </a:p>
        </p:txBody>
      </p:sp>
      <p:sp>
        <p:nvSpPr>
          <p:cNvPr id="8" name="Content Placeholder 7"/>
          <p:cNvSpPr>
            <a:spLocks noGrp="1"/>
          </p:cNvSpPr>
          <p:nvPr>
            <p:ph idx="1"/>
          </p:nvPr>
        </p:nvSpPr>
        <p:spPr/>
        <p:txBody>
          <a:bodyPr/>
          <a:lstStyle/>
          <a:p>
            <a:r>
              <a:rPr lang="en-GB" dirty="0" smtClean="0"/>
              <a:t>‘Where such conflict arises we have to make a choice. The principles offer no guidance as to what course of action we should take in balancing the potential effects of one action against another’</a:t>
            </a:r>
          </a:p>
          <a:p>
            <a:endParaRPr lang="en-GB" dirty="0"/>
          </a:p>
          <a:p>
            <a:r>
              <a:rPr lang="en-GB" dirty="0" smtClean="0"/>
              <a:t>This has been cited as one of the limitations of </a:t>
            </a:r>
            <a:r>
              <a:rPr lang="en-GB" dirty="0" err="1" smtClean="0"/>
              <a:t>principilism</a:t>
            </a:r>
            <a:endParaRPr lang="en-GB" dirty="0"/>
          </a:p>
        </p:txBody>
      </p:sp>
      <p:sp>
        <p:nvSpPr>
          <p:cNvPr id="5" name="Footer Placeholder 4"/>
          <p:cNvSpPr>
            <a:spLocks noGrp="1"/>
          </p:cNvSpPr>
          <p:nvPr>
            <p:ph type="ftr" sz="quarter" idx="11"/>
          </p:nvPr>
        </p:nvSpPr>
        <p:spPr/>
        <p:txBody>
          <a:bodyPr/>
          <a:lstStyle/>
          <a:p>
            <a:r>
              <a:rPr lang="en-GB" smtClean="0"/>
              <a:t>CH 2014/15 M6X 00120</a:t>
            </a:r>
            <a:endParaRPr lang="en-GB"/>
          </a:p>
        </p:txBody>
      </p:sp>
      <p:sp>
        <p:nvSpPr>
          <p:cNvPr id="6" name="Slide Number Placeholder 5"/>
          <p:cNvSpPr>
            <a:spLocks noGrp="1"/>
          </p:cNvSpPr>
          <p:nvPr>
            <p:ph type="sldNum" sz="quarter" idx="12"/>
          </p:nvPr>
        </p:nvSpPr>
        <p:spPr/>
        <p:txBody>
          <a:bodyPr/>
          <a:lstStyle/>
          <a:p>
            <a:fld id="{9F2A059E-E9C0-4886-8D57-E2D5CFA64860}" type="slidenum">
              <a:rPr lang="en-GB" smtClean="0"/>
              <a:pPr/>
              <a:t>29</a:t>
            </a:fld>
            <a:endParaRPr lang="en-GB"/>
          </a:p>
        </p:txBody>
      </p:sp>
    </p:spTree>
    <p:extLst>
      <p:ext uri="{BB962C8B-B14F-4D97-AF65-F5344CB8AC3E}">
        <p14:creationId xmlns:p14="http://schemas.microsoft.com/office/powerpoint/2010/main" val="195035348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4" name="Content Placeholder 3"/>
          <p:cNvSpPr>
            <a:spLocks noGrp="1"/>
          </p:cNvSpPr>
          <p:nvPr>
            <p:ph idx="1"/>
          </p:nvPr>
        </p:nvSpPr>
        <p:spPr/>
        <p:txBody>
          <a:bodyPr/>
          <a:lstStyle/>
          <a:p>
            <a:r>
              <a:rPr lang="en-GB" dirty="0" smtClean="0"/>
              <a:t>Note -  out of Ross’ 7 duties B&amp;C chose 4.</a:t>
            </a:r>
          </a:p>
          <a:p>
            <a:r>
              <a:rPr lang="en-GB" dirty="0" smtClean="0"/>
              <a:t>Shifting ground of choices</a:t>
            </a:r>
          </a:p>
          <a:p>
            <a:r>
              <a:rPr lang="en-GB" dirty="0" smtClean="0"/>
              <a:t>Pick and Mix ethics</a:t>
            </a:r>
          </a:p>
          <a:p>
            <a:endParaRPr lang="en-GB" dirty="0"/>
          </a:p>
          <a:p>
            <a:r>
              <a:rPr lang="en-GB" dirty="0" smtClean="0"/>
              <a:t>Counselling </a:t>
            </a:r>
            <a:r>
              <a:rPr lang="en-GB" smtClean="0"/>
              <a:t>– self-care</a:t>
            </a:r>
            <a:endParaRPr lang="en-GB" dirty="0"/>
          </a:p>
        </p:txBody>
      </p:sp>
    </p:spTree>
    <p:custDataLst>
      <p:tags r:id="rId1"/>
    </p:custDataLst>
    <p:extLst>
      <p:ext uri="{BB962C8B-B14F-4D97-AF65-F5344CB8AC3E}">
        <p14:creationId xmlns:p14="http://schemas.microsoft.com/office/powerpoint/2010/main" val="2331866400"/>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821</TotalTime>
  <Words>1335</Words>
  <Application>Microsoft Office PowerPoint</Application>
  <PresentationFormat>On-screen Show (4:3)</PresentationFormat>
  <Paragraphs>190</Paragraphs>
  <Slides>30</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30</vt:i4>
      </vt:variant>
    </vt:vector>
  </HeadingPairs>
  <TitlesOfParts>
    <vt:vector size="33" baseType="lpstr">
      <vt:lpstr>Arial</vt:lpstr>
      <vt:lpstr>Calibri</vt:lpstr>
      <vt:lpstr>Office Theme</vt:lpstr>
      <vt:lpstr>Principilism</vt:lpstr>
      <vt:lpstr>Aim</vt:lpstr>
      <vt:lpstr>Resources</vt:lpstr>
      <vt:lpstr>Ethical Codes, Standards and Regulations</vt:lpstr>
      <vt:lpstr>The Belmont Report</vt:lpstr>
      <vt:lpstr>The Belmont Report - Three Ethical Principles</vt:lpstr>
      <vt:lpstr>The Belmont Report</vt:lpstr>
      <vt:lpstr>The Belmont Report - Three Ethical Principles</vt:lpstr>
      <vt:lpstr>How to Apply the 3 Principles</vt:lpstr>
      <vt:lpstr>Most significant book</vt:lpstr>
      <vt:lpstr>Bond p.48</vt:lpstr>
      <vt:lpstr>Common Morality </vt:lpstr>
      <vt:lpstr>What is the intention of Principilism</vt:lpstr>
      <vt:lpstr>So</vt:lpstr>
      <vt:lpstr> morals and ethics</vt:lpstr>
      <vt:lpstr>PowerPoint Presentation</vt:lpstr>
      <vt:lpstr>The cake - ‘The Good Life’</vt:lpstr>
      <vt:lpstr>Many moral theories: Bond p.47</vt:lpstr>
      <vt:lpstr>Bond p.48</vt:lpstr>
      <vt:lpstr>Traditionally the most influential ‘cakes’</vt:lpstr>
      <vt:lpstr>PowerPoint Presentation</vt:lpstr>
      <vt:lpstr>PowerPoint Presentation</vt:lpstr>
      <vt:lpstr>PowerPoint Presentation</vt:lpstr>
      <vt:lpstr>Problem</vt:lpstr>
      <vt:lpstr>Problem</vt:lpstr>
      <vt:lpstr>Bond p.48</vt:lpstr>
      <vt:lpstr>Widdershoven in Fulford et al. 2010</vt:lpstr>
      <vt:lpstr>Pre-B&amp;C</vt:lpstr>
      <vt:lpstr>Braker</vt:lpstr>
      <vt:lpstr>PowerPoint Presentation</vt:lpstr>
    </vt:vector>
  </TitlesOfParts>
  <Company>HP</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 Hughes</dc:creator>
  <cp:lastModifiedBy>Carol U Hughes</cp:lastModifiedBy>
  <cp:revision>34</cp:revision>
  <dcterms:created xsi:type="dcterms:W3CDTF">2014-08-02T09:56:07Z</dcterms:created>
  <dcterms:modified xsi:type="dcterms:W3CDTF">2017-10-26T11:06:43Z</dcterms:modified>
</cp:coreProperties>
</file>