
<file path=[Content_Types].xml><?xml version="1.0" encoding="utf-8"?>
<Types xmlns="http://schemas.openxmlformats.org/package/2006/content-types"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ink/ink2.xml" ContentType="application/inkml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72"/>
  </p:notesMasterIdLst>
  <p:sldIdLst>
    <p:sldId id="719" r:id="rId24"/>
    <p:sldId id="301" r:id="rId25"/>
    <p:sldId id="302" r:id="rId26"/>
    <p:sldId id="329" r:id="rId27"/>
    <p:sldId id="534" r:id="rId28"/>
    <p:sldId id="726" r:id="rId29"/>
    <p:sldId id="400" r:id="rId30"/>
    <p:sldId id="326" r:id="rId31"/>
    <p:sldId id="344" r:id="rId32"/>
    <p:sldId id="340" r:id="rId33"/>
    <p:sldId id="341" r:id="rId34"/>
    <p:sldId id="343" r:id="rId35"/>
    <p:sldId id="722" r:id="rId36"/>
    <p:sldId id="337" r:id="rId37"/>
    <p:sldId id="333" r:id="rId38"/>
    <p:sldId id="335" r:id="rId39"/>
    <p:sldId id="334" r:id="rId40"/>
    <p:sldId id="723" r:id="rId41"/>
    <p:sldId id="725" r:id="rId42"/>
    <p:sldId id="256" r:id="rId43"/>
    <p:sldId id="264" r:id="rId44"/>
    <p:sldId id="265" r:id="rId45"/>
    <p:sldId id="266" r:id="rId46"/>
    <p:sldId id="257" r:id="rId47"/>
    <p:sldId id="269" r:id="rId48"/>
    <p:sldId id="268" r:id="rId49"/>
    <p:sldId id="267" r:id="rId50"/>
    <p:sldId id="346" r:id="rId51"/>
    <p:sldId id="342" r:id="rId52"/>
    <p:sldId id="727" r:id="rId53"/>
    <p:sldId id="347" r:id="rId54"/>
    <p:sldId id="728" r:id="rId55"/>
    <p:sldId id="729" r:id="rId56"/>
    <p:sldId id="730" r:id="rId57"/>
    <p:sldId id="731" r:id="rId58"/>
    <p:sldId id="732" r:id="rId59"/>
    <p:sldId id="349" r:id="rId60"/>
    <p:sldId id="357" r:id="rId61"/>
    <p:sldId id="351" r:id="rId62"/>
    <p:sldId id="353" r:id="rId63"/>
    <p:sldId id="354" r:id="rId64"/>
    <p:sldId id="352" r:id="rId65"/>
    <p:sldId id="733" r:id="rId66"/>
    <p:sldId id="345" r:id="rId67"/>
    <p:sldId id="734" r:id="rId68"/>
    <p:sldId id="735" r:id="rId69"/>
    <p:sldId id="355" r:id="rId70"/>
    <p:sldId id="721" r:id="rId7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F5E97B-E7F6-4DF9-8F56-39BF9C86C18A}" v="106" dt="2024-06-17T06:10:56.7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77253"/>
  </p:normalViewPr>
  <p:slideViewPr>
    <p:cSldViewPr snapToGrid="0">
      <p:cViewPr varScale="1">
        <p:scale>
          <a:sx n="96" d="100"/>
          <a:sy n="96" d="100"/>
        </p:scale>
        <p:origin x="117" y="18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3.xml"/><Relationship Id="rId21" Type="http://schemas.openxmlformats.org/officeDocument/2006/relationships/slideMaster" Target="slideMasters/slideMaster18.xml"/><Relationship Id="rId42" Type="http://schemas.openxmlformats.org/officeDocument/2006/relationships/slide" Target="slides/slide19.xml"/><Relationship Id="rId47" Type="http://schemas.openxmlformats.org/officeDocument/2006/relationships/slide" Target="slides/slide24.xml"/><Relationship Id="rId63" Type="http://schemas.openxmlformats.org/officeDocument/2006/relationships/slide" Target="slides/slide40.xml"/><Relationship Id="rId68" Type="http://schemas.openxmlformats.org/officeDocument/2006/relationships/slide" Target="slides/slide45.xml"/><Relationship Id="rId16" Type="http://schemas.openxmlformats.org/officeDocument/2006/relationships/slideMaster" Target="slideMasters/slideMaster1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3" Type="http://schemas.openxmlformats.org/officeDocument/2006/relationships/slide" Target="slides/slide30.xml"/><Relationship Id="rId58" Type="http://schemas.openxmlformats.org/officeDocument/2006/relationships/slide" Target="slides/slide35.xml"/><Relationship Id="rId66" Type="http://schemas.openxmlformats.org/officeDocument/2006/relationships/slide" Target="slides/slide43.xml"/><Relationship Id="rId7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61" Type="http://schemas.openxmlformats.org/officeDocument/2006/relationships/slide" Target="slides/slide38.xml"/><Relationship Id="rId19" Type="http://schemas.openxmlformats.org/officeDocument/2006/relationships/slideMaster" Target="slideMasters/slideMaster1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slide" Target="slides/slide25.xml"/><Relationship Id="rId56" Type="http://schemas.openxmlformats.org/officeDocument/2006/relationships/slide" Target="slides/slide33.xml"/><Relationship Id="rId64" Type="http://schemas.openxmlformats.org/officeDocument/2006/relationships/slide" Target="slides/slide41.xml"/><Relationship Id="rId69" Type="http://schemas.openxmlformats.org/officeDocument/2006/relationships/slide" Target="slides/slide46.xml"/><Relationship Id="rId77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51" Type="http://schemas.openxmlformats.org/officeDocument/2006/relationships/slide" Target="slides/slide28.xml"/><Relationship Id="rId72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slide" Target="slides/slide23.xml"/><Relationship Id="rId59" Type="http://schemas.openxmlformats.org/officeDocument/2006/relationships/slide" Target="slides/slide36.xml"/><Relationship Id="rId67" Type="http://schemas.openxmlformats.org/officeDocument/2006/relationships/slide" Target="slides/slide44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54" Type="http://schemas.openxmlformats.org/officeDocument/2006/relationships/slide" Target="slides/slide31.xml"/><Relationship Id="rId62" Type="http://schemas.openxmlformats.org/officeDocument/2006/relationships/slide" Target="slides/slide39.xml"/><Relationship Id="rId70" Type="http://schemas.openxmlformats.org/officeDocument/2006/relationships/slide" Target="slides/slide47.xml"/><Relationship Id="rId75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slide" Target="slides/slide26.xml"/><Relationship Id="rId57" Type="http://schemas.openxmlformats.org/officeDocument/2006/relationships/slide" Target="slides/slide34.xml"/><Relationship Id="rId10" Type="http://schemas.openxmlformats.org/officeDocument/2006/relationships/slideMaster" Target="slideMasters/slideMaster7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openxmlformats.org/officeDocument/2006/relationships/slide" Target="slides/slide29.xml"/><Relationship Id="rId60" Type="http://schemas.openxmlformats.org/officeDocument/2006/relationships/slide" Target="slides/slide37.xml"/><Relationship Id="rId65" Type="http://schemas.openxmlformats.org/officeDocument/2006/relationships/slide" Target="slides/slide42.xml"/><Relationship Id="rId73" Type="http://schemas.openxmlformats.org/officeDocument/2006/relationships/presProps" Target="presProps.xml"/><Relationship Id="rId78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39" Type="http://schemas.openxmlformats.org/officeDocument/2006/relationships/slide" Target="slides/slide16.xml"/><Relationship Id="rId34" Type="http://schemas.openxmlformats.org/officeDocument/2006/relationships/slide" Target="slides/slide11.xml"/><Relationship Id="rId50" Type="http://schemas.openxmlformats.org/officeDocument/2006/relationships/slide" Target="slides/slide27.xml"/><Relationship Id="rId55" Type="http://schemas.openxmlformats.org/officeDocument/2006/relationships/slide" Target="slides/slide32.xml"/><Relationship Id="rId76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71" Type="http://schemas.openxmlformats.org/officeDocument/2006/relationships/slide" Target="slides/slide48.xml"/><Relationship Id="rId2" Type="http://schemas.openxmlformats.org/officeDocument/2006/relationships/customXml" Target="../customXml/item2.xml"/><Relationship Id="rId29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14F5E97B-E7F6-4DF9-8F56-39BF9C86C18A}"/>
    <pc:docChg chg="undo custSel addSld delSld modSld sldOrd">
      <pc:chgData name="Stalin Jacob Wilson Packia Dhas" userId="050d7d71-3621-4503-95e8-1c9a9d962492" providerId="ADAL" clId="{14F5E97B-E7F6-4DF9-8F56-39BF9C86C18A}" dt="2024-06-17T09:06:58.804" v="292" actId="20577"/>
      <pc:docMkLst>
        <pc:docMk/>
      </pc:docMkLst>
      <pc:sldChg chg="modSp add">
        <pc:chgData name="Stalin Jacob Wilson Packia Dhas" userId="050d7d71-3621-4503-95e8-1c9a9d962492" providerId="ADAL" clId="{14F5E97B-E7F6-4DF9-8F56-39BF9C86C18A}" dt="2024-06-16T22:07:09.525" v="41" actId="20577"/>
        <pc:sldMkLst>
          <pc:docMk/>
          <pc:sldMk cId="2177293695" sldId="256"/>
        </pc:sldMkLst>
        <pc:graphicFrameChg chg="mod">
          <ac:chgData name="Stalin Jacob Wilson Packia Dhas" userId="050d7d71-3621-4503-95e8-1c9a9d962492" providerId="ADAL" clId="{14F5E97B-E7F6-4DF9-8F56-39BF9C86C18A}" dt="2024-06-16T22:07:09.525" v="41" actId="20577"/>
          <ac:graphicFrameMkLst>
            <pc:docMk/>
            <pc:sldMk cId="2177293695" sldId="256"/>
            <ac:graphicFrameMk id="23" creationId="{67B73770-6FA1-41E3-A1F3-351472E261FA}"/>
          </ac:graphicFrameMkLst>
        </pc:graphicFrameChg>
      </pc:sldChg>
      <pc:sldChg chg="modSp add ord">
        <pc:chgData name="Stalin Jacob Wilson Packia Dhas" userId="050d7d71-3621-4503-95e8-1c9a9d962492" providerId="ADAL" clId="{14F5E97B-E7F6-4DF9-8F56-39BF9C86C18A}" dt="2024-06-16T22:11:58.194" v="101" actId="403"/>
        <pc:sldMkLst>
          <pc:docMk/>
          <pc:sldMk cId="954203471" sldId="257"/>
        </pc:sldMkLst>
        <pc:spChg chg="mod">
          <ac:chgData name="Stalin Jacob Wilson Packia Dhas" userId="050d7d71-3621-4503-95e8-1c9a9d962492" providerId="ADAL" clId="{14F5E97B-E7F6-4DF9-8F56-39BF9C86C18A}" dt="2024-06-16T22:11:58.194" v="101" actId="403"/>
          <ac:spMkLst>
            <pc:docMk/>
            <pc:sldMk cId="954203471" sldId="257"/>
            <ac:spMk id="5" creationId="{80816912-B8B7-4CCA-B9BF-51523837D3CE}"/>
          </ac:spMkLst>
        </pc:spChg>
      </pc:sldChg>
      <pc:sldChg chg="add del">
        <pc:chgData name="Stalin Jacob Wilson Packia Dhas" userId="050d7d71-3621-4503-95e8-1c9a9d962492" providerId="ADAL" clId="{14F5E97B-E7F6-4DF9-8F56-39BF9C86C18A}" dt="2024-06-16T22:10:14.068" v="54" actId="47"/>
        <pc:sldMkLst>
          <pc:docMk/>
          <pc:sldMk cId="2810001158" sldId="258"/>
        </pc:sldMkLst>
      </pc:sldChg>
      <pc:sldChg chg="add del">
        <pc:chgData name="Stalin Jacob Wilson Packia Dhas" userId="050d7d71-3621-4503-95e8-1c9a9d962492" providerId="ADAL" clId="{14F5E97B-E7F6-4DF9-8F56-39BF9C86C18A}" dt="2024-06-16T22:10:50.239" v="57" actId="47"/>
        <pc:sldMkLst>
          <pc:docMk/>
          <pc:sldMk cId="33987612" sldId="259"/>
        </pc:sldMkLst>
      </pc:sldChg>
      <pc:sldChg chg="add">
        <pc:chgData name="Stalin Jacob Wilson Packia Dhas" userId="050d7d71-3621-4503-95e8-1c9a9d962492" providerId="ADAL" clId="{14F5E97B-E7F6-4DF9-8F56-39BF9C86C18A}" dt="2024-06-16T22:01:19.662" v="1"/>
        <pc:sldMkLst>
          <pc:docMk/>
          <pc:sldMk cId="3718695387" sldId="264"/>
        </pc:sldMkLst>
      </pc:sldChg>
      <pc:sldChg chg="modSp add mod">
        <pc:chgData name="Stalin Jacob Wilson Packia Dhas" userId="050d7d71-3621-4503-95e8-1c9a9d962492" providerId="ADAL" clId="{14F5E97B-E7F6-4DF9-8F56-39BF9C86C18A}" dt="2024-06-16T22:11:40.219" v="100" actId="20577"/>
        <pc:sldMkLst>
          <pc:docMk/>
          <pc:sldMk cId="1258383922" sldId="265"/>
        </pc:sldMkLst>
        <pc:spChg chg="mod">
          <ac:chgData name="Stalin Jacob Wilson Packia Dhas" userId="050d7d71-3621-4503-95e8-1c9a9d962492" providerId="ADAL" clId="{14F5E97B-E7F6-4DF9-8F56-39BF9C86C18A}" dt="2024-06-16T22:11:40.219" v="100" actId="20577"/>
          <ac:spMkLst>
            <pc:docMk/>
            <pc:sldMk cId="1258383922" sldId="265"/>
            <ac:spMk id="4" creationId="{79A2B743-3851-8EA0-09BE-0726238D1E36}"/>
          </ac:spMkLst>
        </pc:spChg>
      </pc:sldChg>
      <pc:sldChg chg="add">
        <pc:chgData name="Stalin Jacob Wilson Packia Dhas" userId="050d7d71-3621-4503-95e8-1c9a9d962492" providerId="ADAL" clId="{14F5E97B-E7F6-4DF9-8F56-39BF9C86C18A}" dt="2024-06-16T22:01:19.662" v="1"/>
        <pc:sldMkLst>
          <pc:docMk/>
          <pc:sldMk cId="530473412" sldId="266"/>
        </pc:sldMkLst>
      </pc:sldChg>
      <pc:sldChg chg="modSp add mod ord">
        <pc:chgData name="Stalin Jacob Wilson Packia Dhas" userId="050d7d71-3621-4503-95e8-1c9a9d962492" providerId="ADAL" clId="{14F5E97B-E7F6-4DF9-8F56-39BF9C86C18A}" dt="2024-06-16T22:16:14.993" v="109"/>
        <pc:sldMkLst>
          <pc:docMk/>
          <pc:sldMk cId="193569458" sldId="267"/>
        </pc:sldMkLst>
        <pc:spChg chg="mod">
          <ac:chgData name="Stalin Jacob Wilson Packia Dhas" userId="050d7d71-3621-4503-95e8-1c9a9d962492" providerId="ADAL" clId="{14F5E97B-E7F6-4DF9-8F56-39BF9C86C18A}" dt="2024-06-16T22:11:04.320" v="65" actId="20577"/>
          <ac:spMkLst>
            <pc:docMk/>
            <pc:sldMk cId="193569458" sldId="267"/>
            <ac:spMk id="3" creationId="{76D45831-EABA-466C-8415-1DACE817E05C}"/>
          </ac:spMkLst>
        </pc:spChg>
      </pc:sldChg>
      <pc:sldChg chg="modSp add mod">
        <pc:chgData name="Stalin Jacob Wilson Packia Dhas" userId="050d7d71-3621-4503-95e8-1c9a9d962492" providerId="ADAL" clId="{14F5E97B-E7F6-4DF9-8F56-39BF9C86C18A}" dt="2024-06-16T22:15:45.155" v="107" actId="20577"/>
        <pc:sldMkLst>
          <pc:docMk/>
          <pc:sldMk cId="2075238041" sldId="268"/>
        </pc:sldMkLst>
        <pc:spChg chg="mod">
          <ac:chgData name="Stalin Jacob Wilson Packia Dhas" userId="050d7d71-3621-4503-95e8-1c9a9d962492" providerId="ADAL" clId="{14F5E97B-E7F6-4DF9-8F56-39BF9C86C18A}" dt="2024-06-16T22:15:45.155" v="107" actId="20577"/>
          <ac:spMkLst>
            <pc:docMk/>
            <pc:sldMk cId="2075238041" sldId="268"/>
            <ac:spMk id="3" creationId="{E49D04C7-EBF8-4262-9964-832D27A57F40}"/>
          </ac:spMkLst>
        </pc:spChg>
        <pc:picChg chg="mod">
          <ac:chgData name="Stalin Jacob Wilson Packia Dhas" userId="050d7d71-3621-4503-95e8-1c9a9d962492" providerId="ADAL" clId="{14F5E97B-E7F6-4DF9-8F56-39BF9C86C18A}" dt="2024-06-16T22:15:15.076" v="103" actId="1076"/>
          <ac:picMkLst>
            <pc:docMk/>
            <pc:sldMk cId="2075238041" sldId="268"/>
            <ac:picMk id="1026" creationId="{ACAE545B-D29E-420C-949D-414DBDDAB499}"/>
          </ac:picMkLst>
        </pc:picChg>
      </pc:sldChg>
      <pc:sldChg chg="modSp add">
        <pc:chgData name="Stalin Jacob Wilson Packia Dhas" userId="050d7d71-3621-4503-95e8-1c9a9d962492" providerId="ADAL" clId="{14F5E97B-E7F6-4DF9-8F56-39BF9C86C18A}" dt="2024-06-16T22:11:29.906" v="98" actId="20577"/>
        <pc:sldMkLst>
          <pc:docMk/>
          <pc:sldMk cId="1699873375" sldId="269"/>
        </pc:sldMkLst>
        <pc:spChg chg="mod">
          <ac:chgData name="Stalin Jacob Wilson Packia Dhas" userId="050d7d71-3621-4503-95e8-1c9a9d962492" providerId="ADAL" clId="{14F5E97B-E7F6-4DF9-8F56-39BF9C86C18A}" dt="2024-06-16T22:11:29.906" v="98" actId="20577"/>
          <ac:spMkLst>
            <pc:docMk/>
            <pc:sldMk cId="1699873375" sldId="269"/>
            <ac:spMk id="3" creationId="{A541AE50-FEA0-41AE-9EA9-47A6A64947EC}"/>
          </ac:spMkLst>
        </pc:spChg>
      </pc:sldChg>
      <pc:sldChg chg="modSp mod">
        <pc:chgData name="Stalin Jacob Wilson Packia Dhas" userId="050d7d71-3621-4503-95e8-1c9a9d962492" providerId="ADAL" clId="{14F5E97B-E7F6-4DF9-8F56-39BF9C86C18A}" dt="2024-06-16T23:32:15.757" v="219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14F5E97B-E7F6-4DF9-8F56-39BF9C86C18A}" dt="2024-06-16T23:32:15.757" v="219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modSp mod">
        <pc:chgData name="Stalin Jacob Wilson Packia Dhas" userId="050d7d71-3621-4503-95e8-1c9a9d962492" providerId="ADAL" clId="{14F5E97B-E7F6-4DF9-8F56-39BF9C86C18A}" dt="2024-06-16T23:32:53.990" v="275" actId="20577"/>
        <pc:sldMkLst>
          <pc:docMk/>
          <pc:sldMk cId="3192266062" sldId="302"/>
        </pc:sldMkLst>
        <pc:spChg chg="mod">
          <ac:chgData name="Stalin Jacob Wilson Packia Dhas" userId="050d7d71-3621-4503-95e8-1c9a9d962492" providerId="ADAL" clId="{14F5E97B-E7F6-4DF9-8F56-39BF9C86C18A}" dt="2024-06-16T23:32:53.990" v="275" actId="20577"/>
          <ac:spMkLst>
            <pc:docMk/>
            <pc:sldMk cId="3192266062" sldId="302"/>
            <ac:spMk id="3" creationId="{00000000-0000-0000-0000-000000000000}"/>
          </ac:spMkLst>
        </pc:spChg>
      </pc:sldChg>
      <pc:sldChg chg="modAnim">
        <pc:chgData name="Stalin Jacob Wilson Packia Dhas" userId="050d7d71-3621-4503-95e8-1c9a9d962492" providerId="ADAL" clId="{14F5E97B-E7F6-4DF9-8F56-39BF9C86C18A}" dt="2024-06-16T23:39:22.347" v="285"/>
        <pc:sldMkLst>
          <pc:docMk/>
          <pc:sldMk cId="2564727278" sldId="326"/>
        </pc:sldMkLst>
      </pc:sldChg>
      <pc:sldChg chg="modAnim">
        <pc:chgData name="Stalin Jacob Wilson Packia Dhas" userId="050d7d71-3621-4503-95e8-1c9a9d962492" providerId="ADAL" clId="{14F5E97B-E7F6-4DF9-8F56-39BF9C86C18A}" dt="2024-06-16T23:37:45.613" v="276"/>
        <pc:sldMkLst>
          <pc:docMk/>
          <pc:sldMk cId="2902113309" sldId="329"/>
        </pc:sldMkLst>
      </pc:sldChg>
      <pc:sldChg chg="add">
        <pc:chgData name="Stalin Jacob Wilson Packia Dhas" userId="050d7d71-3621-4503-95e8-1c9a9d962492" providerId="ADAL" clId="{14F5E97B-E7F6-4DF9-8F56-39BF9C86C18A}" dt="2024-06-16T23:01:09.323" v="154"/>
        <pc:sldMkLst>
          <pc:docMk/>
          <pc:sldMk cId="3260471671" sldId="342"/>
        </pc:sldMkLst>
      </pc:sldChg>
      <pc:sldChg chg="add">
        <pc:chgData name="Stalin Jacob Wilson Packia Dhas" userId="050d7d71-3621-4503-95e8-1c9a9d962492" providerId="ADAL" clId="{14F5E97B-E7F6-4DF9-8F56-39BF9C86C18A}" dt="2024-06-16T23:31:00.969" v="156"/>
        <pc:sldMkLst>
          <pc:docMk/>
          <pc:sldMk cId="2575866801" sldId="345"/>
        </pc:sldMkLst>
      </pc:sldChg>
      <pc:sldChg chg="add">
        <pc:chgData name="Stalin Jacob Wilson Packia Dhas" userId="050d7d71-3621-4503-95e8-1c9a9d962492" providerId="ADAL" clId="{14F5E97B-E7F6-4DF9-8F56-39BF9C86C18A}" dt="2024-06-16T23:01:09.323" v="154"/>
        <pc:sldMkLst>
          <pc:docMk/>
          <pc:sldMk cId="1312507338" sldId="346"/>
        </pc:sldMkLst>
      </pc:sldChg>
      <pc:sldChg chg="add">
        <pc:chgData name="Stalin Jacob Wilson Packia Dhas" userId="050d7d71-3621-4503-95e8-1c9a9d962492" providerId="ADAL" clId="{14F5E97B-E7F6-4DF9-8F56-39BF9C86C18A}" dt="2024-06-16T23:01:09.323" v="154"/>
        <pc:sldMkLst>
          <pc:docMk/>
          <pc:sldMk cId="4231278590" sldId="347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2629218850" sldId="349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3739027497" sldId="351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2461476291" sldId="352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10212238" sldId="353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580375361" sldId="354"/>
        </pc:sldMkLst>
      </pc:sldChg>
      <pc:sldChg chg="add">
        <pc:chgData name="Stalin Jacob Wilson Packia Dhas" userId="050d7d71-3621-4503-95e8-1c9a9d962492" providerId="ADAL" clId="{14F5E97B-E7F6-4DF9-8F56-39BF9C86C18A}" dt="2024-06-16T23:31:00.969" v="156"/>
        <pc:sldMkLst>
          <pc:docMk/>
          <pc:sldMk cId="2984160558" sldId="355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189634352" sldId="357"/>
        </pc:sldMkLst>
      </pc:sldChg>
      <pc:sldChg chg="modSp mod">
        <pc:chgData name="Stalin Jacob Wilson Packia Dhas" userId="050d7d71-3621-4503-95e8-1c9a9d962492" providerId="ADAL" clId="{14F5E97B-E7F6-4DF9-8F56-39BF9C86C18A}" dt="2024-06-17T09:06:58.804" v="292" actId="20577"/>
        <pc:sldMkLst>
          <pc:docMk/>
          <pc:sldMk cId="3380877915" sldId="400"/>
        </pc:sldMkLst>
        <pc:spChg chg="mod">
          <ac:chgData name="Stalin Jacob Wilson Packia Dhas" userId="050d7d71-3621-4503-95e8-1c9a9d962492" providerId="ADAL" clId="{14F5E97B-E7F6-4DF9-8F56-39BF9C86C18A}" dt="2024-06-17T09:06:58.804" v="292" actId="20577"/>
          <ac:spMkLst>
            <pc:docMk/>
            <pc:sldMk cId="3380877915" sldId="400"/>
            <ac:spMk id="3" creationId="{00000000-0000-0000-0000-000000000000}"/>
          </ac:spMkLst>
        </pc:spChg>
      </pc:sldChg>
      <pc:sldChg chg="modAnim">
        <pc:chgData name="Stalin Jacob Wilson Packia Dhas" userId="050d7d71-3621-4503-95e8-1c9a9d962492" providerId="ADAL" clId="{14F5E97B-E7F6-4DF9-8F56-39BF9C86C18A}" dt="2024-06-16T23:38:14.252" v="280"/>
        <pc:sldMkLst>
          <pc:docMk/>
          <pc:sldMk cId="2018811882" sldId="534"/>
        </pc:sldMkLst>
      </pc:sldChg>
      <pc:sldChg chg="modSp mod">
        <pc:chgData name="Stalin Jacob Wilson Packia Dhas" userId="050d7d71-3621-4503-95e8-1c9a9d962492" providerId="ADAL" clId="{14F5E97B-E7F6-4DF9-8F56-39BF9C86C18A}" dt="2024-06-16T21:59:31.309" v="0" actId="1076"/>
        <pc:sldMkLst>
          <pc:docMk/>
          <pc:sldMk cId="1716788029" sldId="725"/>
        </pc:sldMkLst>
        <pc:spChg chg="mod">
          <ac:chgData name="Stalin Jacob Wilson Packia Dhas" userId="050d7d71-3621-4503-95e8-1c9a9d962492" providerId="ADAL" clId="{14F5E97B-E7F6-4DF9-8F56-39BF9C86C18A}" dt="2024-06-16T21:59:31.309" v="0" actId="1076"/>
          <ac:spMkLst>
            <pc:docMk/>
            <pc:sldMk cId="1716788029" sldId="725"/>
            <ac:spMk id="3" creationId="{00000000-0000-0000-0000-000000000000}"/>
          </ac:spMkLst>
        </pc:spChg>
      </pc:sldChg>
      <pc:sldChg chg="modAnim">
        <pc:chgData name="Stalin Jacob Wilson Packia Dhas" userId="050d7d71-3621-4503-95e8-1c9a9d962492" providerId="ADAL" clId="{14F5E97B-E7F6-4DF9-8F56-39BF9C86C18A}" dt="2024-06-16T23:38:41.642" v="282"/>
        <pc:sldMkLst>
          <pc:docMk/>
          <pc:sldMk cId="1008280338" sldId="726"/>
        </pc:sldMkLst>
      </pc:sldChg>
      <pc:sldChg chg="add">
        <pc:chgData name="Stalin Jacob Wilson Packia Dhas" userId="050d7d71-3621-4503-95e8-1c9a9d962492" providerId="ADAL" clId="{14F5E97B-E7F6-4DF9-8F56-39BF9C86C18A}" dt="2024-06-16T23:01:09.323" v="154"/>
        <pc:sldMkLst>
          <pc:docMk/>
          <pc:sldMk cId="1126200850" sldId="727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3877422554" sldId="728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248932640" sldId="729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332232052" sldId="730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3371999901" sldId="731"/>
        </pc:sldMkLst>
      </pc:sldChg>
      <pc:sldChg chg="add">
        <pc:chgData name="Stalin Jacob Wilson Packia Dhas" userId="050d7d71-3621-4503-95e8-1c9a9d962492" providerId="ADAL" clId="{14F5E97B-E7F6-4DF9-8F56-39BF9C86C18A}" dt="2024-06-16T23:30:20.027" v="155"/>
        <pc:sldMkLst>
          <pc:docMk/>
          <pc:sldMk cId="3120736081" sldId="732"/>
        </pc:sldMkLst>
      </pc:sldChg>
      <pc:sldChg chg="modSp add mod">
        <pc:chgData name="Stalin Jacob Wilson Packia Dhas" userId="050d7d71-3621-4503-95e8-1c9a9d962492" providerId="ADAL" clId="{14F5E97B-E7F6-4DF9-8F56-39BF9C86C18A}" dt="2024-06-16T23:31:07.190" v="158" actId="20577"/>
        <pc:sldMkLst>
          <pc:docMk/>
          <pc:sldMk cId="1758802644" sldId="733"/>
        </pc:sldMkLst>
        <pc:spChg chg="mod">
          <ac:chgData name="Stalin Jacob Wilson Packia Dhas" userId="050d7d71-3621-4503-95e8-1c9a9d962492" providerId="ADAL" clId="{14F5E97B-E7F6-4DF9-8F56-39BF9C86C18A}" dt="2024-06-16T23:31:07.190" v="158" actId="20577"/>
          <ac:spMkLst>
            <pc:docMk/>
            <pc:sldMk cId="1758802644" sldId="733"/>
            <ac:spMk id="7" creationId="{5776BDB1-661C-4EE5-A2F7-104DB1403817}"/>
          </ac:spMkLst>
        </pc:spChg>
      </pc:sldChg>
      <pc:sldChg chg="add">
        <pc:chgData name="Stalin Jacob Wilson Packia Dhas" userId="050d7d71-3621-4503-95e8-1c9a9d962492" providerId="ADAL" clId="{14F5E97B-E7F6-4DF9-8F56-39BF9C86C18A}" dt="2024-06-16T23:31:00.969" v="156"/>
        <pc:sldMkLst>
          <pc:docMk/>
          <pc:sldMk cId="472548519" sldId="734"/>
        </pc:sldMkLst>
      </pc:sldChg>
      <pc:sldChg chg="modSp add mod modAnim">
        <pc:chgData name="Stalin Jacob Wilson Packia Dhas" userId="050d7d71-3621-4503-95e8-1c9a9d962492" providerId="ADAL" clId="{14F5E97B-E7F6-4DF9-8F56-39BF9C86C18A}" dt="2024-06-17T06:10:56.750" v="291" actId="6549"/>
        <pc:sldMkLst>
          <pc:docMk/>
          <pc:sldMk cId="3011732644" sldId="735"/>
        </pc:sldMkLst>
        <pc:spChg chg="mod">
          <ac:chgData name="Stalin Jacob Wilson Packia Dhas" userId="050d7d71-3621-4503-95e8-1c9a9d962492" providerId="ADAL" clId="{14F5E97B-E7F6-4DF9-8F56-39BF9C86C18A}" dt="2024-06-17T06:10:56.750" v="291" actId="6549"/>
          <ac:spMkLst>
            <pc:docMk/>
            <pc:sldMk cId="3011732644" sldId="735"/>
            <ac:spMk id="3" creationId="{737B44F6-84F1-4105-8F9D-CAB4CBE2817E}"/>
          </ac:spMkLst>
        </pc:spChg>
        <pc:picChg chg="mod">
          <ac:chgData name="Stalin Jacob Wilson Packia Dhas" userId="050d7d71-3621-4503-95e8-1c9a9d962492" providerId="ADAL" clId="{14F5E97B-E7F6-4DF9-8F56-39BF9C86C18A}" dt="2024-06-17T00:18:00.004" v="289" actId="1076"/>
          <ac:picMkLst>
            <pc:docMk/>
            <pc:sldMk cId="3011732644" sldId="735"/>
            <ac:picMk id="7" creationId="{C7C20C81-87FC-457F-BA9D-DF005C0FBCDD}"/>
          </ac:picMkLst>
        </pc:picChg>
        <pc:picChg chg="mod">
          <ac:chgData name="Stalin Jacob Wilson Packia Dhas" userId="050d7d71-3621-4503-95e8-1c9a9d962492" providerId="ADAL" clId="{14F5E97B-E7F6-4DF9-8F56-39BF9C86C18A}" dt="2024-06-17T00:18:01.738" v="290" actId="1076"/>
          <ac:picMkLst>
            <pc:docMk/>
            <pc:sldMk cId="3011732644" sldId="735"/>
            <ac:picMk id="9" creationId="{1D328769-DE84-4EB8-884A-D0FBDD80E54F}"/>
          </ac:picMkLst>
        </pc:picChg>
        <pc:picChg chg="mod">
          <ac:chgData name="Stalin Jacob Wilson Packia Dhas" userId="050d7d71-3621-4503-95e8-1c9a9d962492" providerId="ADAL" clId="{14F5E97B-E7F6-4DF9-8F56-39BF9C86C18A}" dt="2024-06-17T00:17:55.610" v="287" actId="1076"/>
          <ac:picMkLst>
            <pc:docMk/>
            <pc:sldMk cId="3011732644" sldId="735"/>
            <ac:picMk id="13" creationId="{49FF28BD-7FF5-47E0-A30D-2B7F626AE5C1}"/>
          </ac:picMkLst>
        </pc:picChg>
        <pc:picChg chg="mod">
          <ac:chgData name="Stalin Jacob Wilson Packia Dhas" userId="050d7d71-3621-4503-95e8-1c9a9d962492" providerId="ADAL" clId="{14F5E97B-E7F6-4DF9-8F56-39BF9C86C18A}" dt="2024-06-17T00:17:57.754" v="288" actId="1076"/>
          <ac:picMkLst>
            <pc:docMk/>
            <pc:sldMk cId="3011732644" sldId="735"/>
            <ac:picMk id="20" creationId="{C02E97F2-2C7A-4E14-95B5-90A52B03105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C87F08C-849E-44BA-9B68-285B2BF7B4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587087-9840-435D-A3BA-BE39C9F158E3}">
      <dgm:prSet/>
      <dgm:spPr/>
      <dgm:t>
        <a:bodyPr/>
        <a:lstStyle/>
        <a:p>
          <a:r>
            <a:rPr lang="en-US" dirty="0"/>
            <a:t>Voltage rating is defined as the </a:t>
          </a:r>
          <a:r>
            <a:rPr lang="en-US" b="1" dirty="0"/>
            <a:t>maximum voltage </a:t>
          </a:r>
          <a:r>
            <a:rPr lang="en-US" dirty="0"/>
            <a:t>an </a:t>
          </a:r>
          <a:r>
            <a:rPr lang="en-US" b="1" dirty="0"/>
            <a:t>electrical appliances </a:t>
          </a:r>
          <a:r>
            <a:rPr lang="en-US" dirty="0"/>
            <a:t>can </a:t>
          </a:r>
          <a:r>
            <a:rPr lang="en-GB" dirty="0"/>
            <a:t>safely operate at or withstand without risk of damage.</a:t>
          </a:r>
          <a:endParaRPr lang="en-US" b="1" dirty="0"/>
        </a:p>
      </dgm:t>
    </dgm:pt>
    <dgm:pt modelId="{57D23423-61D7-4CD5-A165-7141B11E1977}" type="parTrans" cxnId="{E114BCFD-02C7-4167-AA6E-6609D06E5FB3}">
      <dgm:prSet/>
      <dgm:spPr/>
      <dgm:t>
        <a:bodyPr/>
        <a:lstStyle/>
        <a:p>
          <a:endParaRPr lang="en-US"/>
        </a:p>
      </dgm:t>
    </dgm:pt>
    <dgm:pt modelId="{85117BF9-DAB1-4D5D-9386-B9C91344AD02}" type="sibTrans" cxnId="{E114BCFD-02C7-4167-AA6E-6609D06E5FB3}">
      <dgm:prSet/>
      <dgm:spPr/>
      <dgm:t>
        <a:bodyPr/>
        <a:lstStyle/>
        <a:p>
          <a:endParaRPr lang="en-US"/>
        </a:p>
      </dgm:t>
    </dgm:pt>
    <dgm:pt modelId="{DCDE4F14-D7BC-424A-B18D-A615B5B00682}">
      <dgm:prSet/>
      <dgm:spPr/>
      <dgm:t>
        <a:bodyPr/>
        <a:lstStyle/>
        <a:p>
          <a:r>
            <a:rPr lang="en-US" dirty="0"/>
            <a:t>All the electrical equipments and components can withstand a </a:t>
          </a:r>
          <a:r>
            <a:rPr lang="en-US" b="1" dirty="0"/>
            <a:t>particular amount of voltage, which is mentioned in the equipment.</a:t>
          </a:r>
        </a:p>
      </dgm:t>
    </dgm:pt>
    <dgm:pt modelId="{10277EF5-CB07-4BA7-A24A-2EBC8D514464}" type="parTrans" cxnId="{79E8376C-3A2A-4357-9693-ECFC2C1BF15D}">
      <dgm:prSet/>
      <dgm:spPr/>
      <dgm:t>
        <a:bodyPr/>
        <a:lstStyle/>
        <a:p>
          <a:endParaRPr lang="en-US"/>
        </a:p>
      </dgm:t>
    </dgm:pt>
    <dgm:pt modelId="{68CDC41B-8906-407C-98FE-21D813C6DB68}" type="sibTrans" cxnId="{79E8376C-3A2A-4357-9693-ECFC2C1BF15D}">
      <dgm:prSet/>
      <dgm:spPr/>
      <dgm:t>
        <a:bodyPr/>
        <a:lstStyle/>
        <a:p>
          <a:endParaRPr lang="en-US"/>
        </a:p>
      </dgm:t>
    </dgm:pt>
    <dgm:pt modelId="{0D43C1BB-2910-4FF4-B736-A6AA6ADE7D57}" type="pres">
      <dgm:prSet presAssocID="{8C87F08C-849E-44BA-9B68-285B2BF7B426}" presName="linear" presStyleCnt="0">
        <dgm:presLayoutVars>
          <dgm:animLvl val="lvl"/>
          <dgm:resizeHandles val="exact"/>
        </dgm:presLayoutVars>
      </dgm:prSet>
      <dgm:spPr/>
    </dgm:pt>
    <dgm:pt modelId="{86C50102-C20B-42FC-BD5B-8B0C33C46E3E}" type="pres">
      <dgm:prSet presAssocID="{C2587087-9840-435D-A3BA-BE39C9F158E3}" presName="parentText" presStyleLbl="node1" presStyleIdx="0" presStyleCnt="2" custLinFactNeighborX="452" custLinFactNeighborY="11887">
        <dgm:presLayoutVars>
          <dgm:chMax val="0"/>
          <dgm:bulletEnabled val="1"/>
        </dgm:presLayoutVars>
      </dgm:prSet>
      <dgm:spPr/>
    </dgm:pt>
    <dgm:pt modelId="{A4A6EB48-709E-4AC5-9931-299E39F70064}" type="pres">
      <dgm:prSet presAssocID="{85117BF9-DAB1-4D5D-9386-B9C91344AD02}" presName="spacer" presStyleCnt="0"/>
      <dgm:spPr/>
    </dgm:pt>
    <dgm:pt modelId="{C5714683-2D26-4E87-98B2-9A95F3A9C6A4}" type="pres">
      <dgm:prSet presAssocID="{DCDE4F14-D7BC-424A-B18D-A615B5B006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2B05803-CB2B-41A4-AA9F-A55868FEC65C}" type="presOf" srcId="{C2587087-9840-435D-A3BA-BE39C9F158E3}" destId="{86C50102-C20B-42FC-BD5B-8B0C33C46E3E}" srcOrd="0" destOrd="0" presId="urn:microsoft.com/office/officeart/2005/8/layout/vList2"/>
    <dgm:cxn modelId="{79E8376C-3A2A-4357-9693-ECFC2C1BF15D}" srcId="{8C87F08C-849E-44BA-9B68-285B2BF7B426}" destId="{DCDE4F14-D7BC-424A-B18D-A615B5B00682}" srcOrd="1" destOrd="0" parTransId="{10277EF5-CB07-4BA7-A24A-2EBC8D514464}" sibTransId="{68CDC41B-8906-407C-98FE-21D813C6DB68}"/>
    <dgm:cxn modelId="{E7778CA1-8C78-45CE-8CB3-BE07DEA3C460}" type="presOf" srcId="{DCDE4F14-D7BC-424A-B18D-A615B5B00682}" destId="{C5714683-2D26-4E87-98B2-9A95F3A9C6A4}" srcOrd="0" destOrd="0" presId="urn:microsoft.com/office/officeart/2005/8/layout/vList2"/>
    <dgm:cxn modelId="{0D8155B5-05A8-42D1-AF77-98ED066C0EF3}" type="presOf" srcId="{8C87F08C-849E-44BA-9B68-285B2BF7B426}" destId="{0D43C1BB-2910-4FF4-B736-A6AA6ADE7D57}" srcOrd="0" destOrd="0" presId="urn:microsoft.com/office/officeart/2005/8/layout/vList2"/>
    <dgm:cxn modelId="{E114BCFD-02C7-4167-AA6E-6609D06E5FB3}" srcId="{8C87F08C-849E-44BA-9B68-285B2BF7B426}" destId="{C2587087-9840-435D-A3BA-BE39C9F158E3}" srcOrd="0" destOrd="0" parTransId="{57D23423-61D7-4CD5-A165-7141B11E1977}" sibTransId="{85117BF9-DAB1-4D5D-9386-B9C91344AD02}"/>
    <dgm:cxn modelId="{A87AD5A5-8C98-47C7-B12B-EC274C380C1A}" type="presParOf" srcId="{0D43C1BB-2910-4FF4-B736-A6AA6ADE7D57}" destId="{86C50102-C20B-42FC-BD5B-8B0C33C46E3E}" srcOrd="0" destOrd="0" presId="urn:microsoft.com/office/officeart/2005/8/layout/vList2"/>
    <dgm:cxn modelId="{8C9D5B78-3A8B-4CE5-8646-9E16781B7958}" type="presParOf" srcId="{0D43C1BB-2910-4FF4-B736-A6AA6ADE7D57}" destId="{A4A6EB48-709E-4AC5-9931-299E39F70064}" srcOrd="1" destOrd="0" presId="urn:microsoft.com/office/officeart/2005/8/layout/vList2"/>
    <dgm:cxn modelId="{D7D02DB6-8296-419C-9ECB-3A6B03F5B375}" type="presParOf" srcId="{0D43C1BB-2910-4FF4-B736-A6AA6ADE7D57}" destId="{C5714683-2D26-4E87-98B2-9A95F3A9C6A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0A4D796-CD2C-4459-A62C-96A9C69D2376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2508964-813F-4C51-A682-474D93A364D3}">
      <dgm:prSet/>
      <dgm:spPr/>
      <dgm:t>
        <a:bodyPr/>
        <a:lstStyle/>
        <a:p>
          <a:r>
            <a:rPr lang="en-IN" dirty="0"/>
            <a:t>AC current (Alternating current)</a:t>
          </a:r>
          <a:endParaRPr lang="en-US" dirty="0"/>
        </a:p>
      </dgm:t>
    </dgm:pt>
    <dgm:pt modelId="{C91C29C5-CA86-47FB-92DA-0DF7A719C676}" type="parTrans" cxnId="{03A9F6DE-8C19-4DE6-A3C6-59E45C833021}">
      <dgm:prSet/>
      <dgm:spPr/>
      <dgm:t>
        <a:bodyPr/>
        <a:lstStyle/>
        <a:p>
          <a:endParaRPr lang="en-US"/>
        </a:p>
      </dgm:t>
    </dgm:pt>
    <dgm:pt modelId="{7285E12E-9EB9-43C6-A248-BCEBBC71024B}" type="sibTrans" cxnId="{03A9F6DE-8C19-4DE6-A3C6-59E45C833021}">
      <dgm:prSet/>
      <dgm:spPr/>
      <dgm:t>
        <a:bodyPr/>
        <a:lstStyle/>
        <a:p>
          <a:endParaRPr lang="en-US"/>
        </a:p>
      </dgm:t>
    </dgm:pt>
    <dgm:pt modelId="{C85C187A-87DF-4C5A-8A70-3760A82463DC}">
      <dgm:prSet/>
      <dgm:spPr/>
      <dgm:t>
        <a:bodyPr/>
        <a:lstStyle/>
        <a:p>
          <a:r>
            <a:rPr lang="en-IN"/>
            <a:t>DC current (Direct current)</a:t>
          </a:r>
          <a:endParaRPr lang="en-US"/>
        </a:p>
      </dgm:t>
    </dgm:pt>
    <dgm:pt modelId="{7210AE86-F02B-4163-8487-BE8856AD10AD}" type="parTrans" cxnId="{FC86162A-1492-41C9-933C-0AB8D8DA07B3}">
      <dgm:prSet/>
      <dgm:spPr/>
      <dgm:t>
        <a:bodyPr/>
        <a:lstStyle/>
        <a:p>
          <a:endParaRPr lang="en-US"/>
        </a:p>
      </dgm:t>
    </dgm:pt>
    <dgm:pt modelId="{6C2CDBC6-B66F-4E09-B5C0-A4BE297AE1A4}" type="sibTrans" cxnId="{FC86162A-1492-41C9-933C-0AB8D8DA07B3}">
      <dgm:prSet/>
      <dgm:spPr/>
      <dgm:t>
        <a:bodyPr/>
        <a:lstStyle/>
        <a:p>
          <a:endParaRPr lang="en-US"/>
        </a:p>
      </dgm:t>
    </dgm:pt>
    <dgm:pt modelId="{F93FCB8F-386B-4A3B-8548-24C92837FDF6}" type="pres">
      <dgm:prSet presAssocID="{70A4D796-CD2C-4459-A62C-96A9C69D2376}" presName="linear" presStyleCnt="0">
        <dgm:presLayoutVars>
          <dgm:animLvl val="lvl"/>
          <dgm:resizeHandles val="exact"/>
        </dgm:presLayoutVars>
      </dgm:prSet>
      <dgm:spPr/>
    </dgm:pt>
    <dgm:pt modelId="{428E9766-8B6C-485F-8957-BD92E9EB6538}" type="pres">
      <dgm:prSet presAssocID="{12508964-813F-4C51-A682-474D93A364D3}" presName="parentText" presStyleLbl="node1" presStyleIdx="0" presStyleCnt="2" custScaleX="99573" custLinFactNeighborX="161" custLinFactNeighborY="-50998">
        <dgm:presLayoutVars>
          <dgm:chMax val="0"/>
          <dgm:bulletEnabled val="1"/>
        </dgm:presLayoutVars>
      </dgm:prSet>
      <dgm:spPr/>
    </dgm:pt>
    <dgm:pt modelId="{D4AA1092-29A2-45EF-8446-661676341CF1}" type="pres">
      <dgm:prSet presAssocID="{7285E12E-9EB9-43C6-A248-BCEBBC71024B}" presName="spacer" presStyleCnt="0"/>
      <dgm:spPr/>
    </dgm:pt>
    <dgm:pt modelId="{08331492-E123-4B74-8164-58DDB8933294}" type="pres">
      <dgm:prSet presAssocID="{C85C187A-87DF-4C5A-8A70-3760A82463DC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FEE50A26-C50F-4B0A-A883-B786990773A3}" type="presOf" srcId="{12508964-813F-4C51-A682-474D93A364D3}" destId="{428E9766-8B6C-485F-8957-BD92E9EB6538}" srcOrd="0" destOrd="0" presId="urn:microsoft.com/office/officeart/2005/8/layout/vList2"/>
    <dgm:cxn modelId="{FC86162A-1492-41C9-933C-0AB8D8DA07B3}" srcId="{70A4D796-CD2C-4459-A62C-96A9C69D2376}" destId="{C85C187A-87DF-4C5A-8A70-3760A82463DC}" srcOrd="1" destOrd="0" parTransId="{7210AE86-F02B-4163-8487-BE8856AD10AD}" sibTransId="{6C2CDBC6-B66F-4E09-B5C0-A4BE297AE1A4}"/>
    <dgm:cxn modelId="{B0223176-D822-4940-9751-E8DC5750074D}" type="presOf" srcId="{70A4D796-CD2C-4459-A62C-96A9C69D2376}" destId="{F93FCB8F-386B-4A3B-8548-24C92837FDF6}" srcOrd="0" destOrd="0" presId="urn:microsoft.com/office/officeart/2005/8/layout/vList2"/>
    <dgm:cxn modelId="{50EAB789-0443-4B25-AD00-088C26239EB3}" type="presOf" srcId="{C85C187A-87DF-4C5A-8A70-3760A82463DC}" destId="{08331492-E123-4B74-8164-58DDB8933294}" srcOrd="0" destOrd="0" presId="urn:microsoft.com/office/officeart/2005/8/layout/vList2"/>
    <dgm:cxn modelId="{03A9F6DE-8C19-4DE6-A3C6-59E45C833021}" srcId="{70A4D796-CD2C-4459-A62C-96A9C69D2376}" destId="{12508964-813F-4C51-A682-474D93A364D3}" srcOrd="0" destOrd="0" parTransId="{C91C29C5-CA86-47FB-92DA-0DF7A719C676}" sibTransId="{7285E12E-9EB9-43C6-A248-BCEBBC71024B}"/>
    <dgm:cxn modelId="{029DD94B-C7AE-427A-83EB-F9AD778118B8}" type="presParOf" srcId="{F93FCB8F-386B-4A3B-8548-24C92837FDF6}" destId="{428E9766-8B6C-485F-8957-BD92E9EB6538}" srcOrd="0" destOrd="0" presId="urn:microsoft.com/office/officeart/2005/8/layout/vList2"/>
    <dgm:cxn modelId="{4BD27091-881F-4932-A7BB-F00173B140F7}" type="presParOf" srcId="{F93FCB8F-386B-4A3B-8548-24C92837FDF6}" destId="{D4AA1092-29A2-45EF-8446-661676341CF1}" srcOrd="1" destOrd="0" presId="urn:microsoft.com/office/officeart/2005/8/layout/vList2"/>
    <dgm:cxn modelId="{AABF0B1E-551C-498C-B55B-D4CA1405C7BD}" type="presParOf" srcId="{F93FCB8F-386B-4A3B-8548-24C92837FDF6}" destId="{08331492-E123-4B74-8164-58DDB893329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E2CAD47-743B-4A67-9E31-CDC80607BC4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0B67BC-8786-46B4-A37A-68FA987A232E}">
      <dgm:prSet/>
      <dgm:spPr/>
      <dgm:t>
        <a:bodyPr/>
        <a:lstStyle/>
        <a:p>
          <a:r>
            <a:rPr lang="en-IN" dirty="0"/>
            <a:t>The flow of electric current </a:t>
          </a:r>
          <a:r>
            <a:rPr lang="en-IN" dirty="0">
              <a:solidFill>
                <a:srgbClr val="FFFF00"/>
              </a:solidFill>
            </a:rPr>
            <a:t>periodically reverses direction.</a:t>
          </a:r>
          <a:endParaRPr lang="en-US" dirty="0">
            <a:solidFill>
              <a:srgbClr val="FFFF00"/>
            </a:solidFill>
          </a:endParaRPr>
        </a:p>
      </dgm:t>
    </dgm:pt>
    <dgm:pt modelId="{620148A3-011F-4FDD-8709-3E4FCE1991EA}" type="parTrans" cxnId="{FE82F1C3-DC84-4317-AF36-5AE60EF8C4FA}">
      <dgm:prSet/>
      <dgm:spPr/>
      <dgm:t>
        <a:bodyPr/>
        <a:lstStyle/>
        <a:p>
          <a:endParaRPr lang="en-US"/>
        </a:p>
      </dgm:t>
    </dgm:pt>
    <dgm:pt modelId="{DA8E142A-4E2C-45CC-98B9-9CEDDF01A821}" type="sibTrans" cxnId="{FE82F1C3-DC84-4317-AF36-5AE60EF8C4FA}">
      <dgm:prSet/>
      <dgm:spPr/>
      <dgm:t>
        <a:bodyPr/>
        <a:lstStyle/>
        <a:p>
          <a:endParaRPr lang="en-US"/>
        </a:p>
      </dgm:t>
    </dgm:pt>
    <dgm:pt modelId="{CE37A719-BCE4-431C-A519-C3E074E57477}">
      <dgm:prSet/>
      <dgm:spPr/>
      <dgm:t>
        <a:bodyPr/>
        <a:lstStyle/>
        <a:p>
          <a:r>
            <a:rPr lang="en-IN" dirty="0"/>
            <a:t>An AC waveform can be </a:t>
          </a:r>
          <a:r>
            <a:rPr lang="en-IN" dirty="0">
              <a:solidFill>
                <a:srgbClr val="FFFF00"/>
              </a:solidFill>
            </a:rPr>
            <a:t>sinusoidal</a:t>
          </a:r>
          <a:r>
            <a:rPr lang="en-IN" dirty="0">
              <a:solidFill>
                <a:schemeClr val="bg1"/>
              </a:solidFill>
            </a:rPr>
            <a:t>, square, or sawtooth-shaped</a:t>
          </a:r>
          <a:r>
            <a:rPr lang="en-IN" dirty="0">
              <a:solidFill>
                <a:srgbClr val="FFFF00"/>
              </a:solidFill>
            </a:rPr>
            <a:t>. </a:t>
          </a:r>
          <a:r>
            <a:rPr lang="en-IN" dirty="0"/>
            <a:t>Some AC waveforms are irregular or complicated. </a:t>
          </a:r>
          <a:endParaRPr lang="en-US" dirty="0"/>
        </a:p>
      </dgm:t>
    </dgm:pt>
    <dgm:pt modelId="{0B092BF6-1D8E-4554-9332-1C39AC51AE65}" type="parTrans" cxnId="{19B1D97C-4355-4FB6-96EF-C970E83C605D}">
      <dgm:prSet/>
      <dgm:spPr/>
      <dgm:t>
        <a:bodyPr/>
        <a:lstStyle/>
        <a:p>
          <a:endParaRPr lang="en-US"/>
        </a:p>
      </dgm:t>
    </dgm:pt>
    <dgm:pt modelId="{C252A8AD-C121-42C6-9E14-86946A6CABE9}" type="sibTrans" cxnId="{19B1D97C-4355-4FB6-96EF-C970E83C605D}">
      <dgm:prSet/>
      <dgm:spPr/>
      <dgm:t>
        <a:bodyPr/>
        <a:lstStyle/>
        <a:p>
          <a:endParaRPr lang="en-US"/>
        </a:p>
      </dgm:t>
    </dgm:pt>
    <dgm:pt modelId="{ACDFFD5D-6701-4CB9-895C-9124B4F51014}">
      <dgm:prSet/>
      <dgm:spPr/>
      <dgm:t>
        <a:bodyPr/>
        <a:lstStyle/>
        <a:p>
          <a:r>
            <a:rPr lang="en-IN" dirty="0"/>
            <a:t>An example of sine-wave AC is common </a:t>
          </a:r>
          <a:r>
            <a:rPr lang="en-IN" dirty="0">
              <a:solidFill>
                <a:srgbClr val="FFFF00"/>
              </a:solidFill>
            </a:rPr>
            <a:t>household utility current.</a:t>
          </a:r>
          <a:endParaRPr lang="en-US" dirty="0">
            <a:solidFill>
              <a:srgbClr val="FFFF00"/>
            </a:solidFill>
          </a:endParaRPr>
        </a:p>
      </dgm:t>
    </dgm:pt>
    <dgm:pt modelId="{40445773-9D32-45C4-8D4D-74C962258DF7}" type="parTrans" cxnId="{F3D3CD2E-98EF-4E33-93A3-F43FB1276D31}">
      <dgm:prSet/>
      <dgm:spPr/>
      <dgm:t>
        <a:bodyPr/>
        <a:lstStyle/>
        <a:p>
          <a:endParaRPr lang="en-US"/>
        </a:p>
      </dgm:t>
    </dgm:pt>
    <dgm:pt modelId="{D60C7AEF-44C3-45AB-A37D-0E65F3A51784}" type="sibTrans" cxnId="{F3D3CD2E-98EF-4E33-93A3-F43FB1276D31}">
      <dgm:prSet/>
      <dgm:spPr/>
      <dgm:t>
        <a:bodyPr/>
        <a:lstStyle/>
        <a:p>
          <a:endParaRPr lang="en-US"/>
        </a:p>
      </dgm:t>
    </dgm:pt>
    <dgm:pt modelId="{B685968B-A793-4A54-B55B-5E71330AA883}" type="pres">
      <dgm:prSet presAssocID="{8E2CAD47-743B-4A67-9E31-CDC80607BC48}" presName="linear" presStyleCnt="0">
        <dgm:presLayoutVars>
          <dgm:animLvl val="lvl"/>
          <dgm:resizeHandles val="exact"/>
        </dgm:presLayoutVars>
      </dgm:prSet>
      <dgm:spPr/>
    </dgm:pt>
    <dgm:pt modelId="{895AB054-B5AA-404D-8B69-9E9854E5DBC0}" type="pres">
      <dgm:prSet presAssocID="{CC0B67BC-8786-46B4-A37A-68FA987A232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157F3DA-4CDB-42B0-8004-856F4AA0E2F4}" type="pres">
      <dgm:prSet presAssocID="{DA8E142A-4E2C-45CC-98B9-9CEDDF01A821}" presName="spacer" presStyleCnt="0"/>
      <dgm:spPr/>
    </dgm:pt>
    <dgm:pt modelId="{3D3C1BFB-BED5-42B3-B51D-F3A8C84630A6}" type="pres">
      <dgm:prSet presAssocID="{CE37A719-BCE4-431C-A519-C3E074E5747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42D3BBF-0E8B-49F7-8541-7A44601B6B94}" type="pres">
      <dgm:prSet presAssocID="{C252A8AD-C121-42C6-9E14-86946A6CABE9}" presName="spacer" presStyleCnt="0"/>
      <dgm:spPr/>
    </dgm:pt>
    <dgm:pt modelId="{A6AF8994-856F-4E01-9370-6DED133540AD}" type="pres">
      <dgm:prSet presAssocID="{ACDFFD5D-6701-4CB9-895C-9124B4F5101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C40C05-CA76-4B8E-A656-43CB65D31B7D}" type="presOf" srcId="{8E2CAD47-743B-4A67-9E31-CDC80607BC48}" destId="{B685968B-A793-4A54-B55B-5E71330AA883}" srcOrd="0" destOrd="0" presId="urn:microsoft.com/office/officeart/2005/8/layout/vList2"/>
    <dgm:cxn modelId="{F3D3CD2E-98EF-4E33-93A3-F43FB1276D31}" srcId="{8E2CAD47-743B-4A67-9E31-CDC80607BC48}" destId="{ACDFFD5D-6701-4CB9-895C-9124B4F51014}" srcOrd="2" destOrd="0" parTransId="{40445773-9D32-45C4-8D4D-74C962258DF7}" sibTransId="{D60C7AEF-44C3-45AB-A37D-0E65F3A51784}"/>
    <dgm:cxn modelId="{C651915E-96F0-461A-8CF8-A92AFFA3336B}" type="presOf" srcId="{CE37A719-BCE4-431C-A519-C3E074E57477}" destId="{3D3C1BFB-BED5-42B3-B51D-F3A8C84630A6}" srcOrd="0" destOrd="0" presId="urn:microsoft.com/office/officeart/2005/8/layout/vList2"/>
    <dgm:cxn modelId="{CA2E2851-976C-4E32-BD62-7DF9A1CDA020}" type="presOf" srcId="{CC0B67BC-8786-46B4-A37A-68FA987A232E}" destId="{895AB054-B5AA-404D-8B69-9E9854E5DBC0}" srcOrd="0" destOrd="0" presId="urn:microsoft.com/office/officeart/2005/8/layout/vList2"/>
    <dgm:cxn modelId="{19B1D97C-4355-4FB6-96EF-C970E83C605D}" srcId="{8E2CAD47-743B-4A67-9E31-CDC80607BC48}" destId="{CE37A719-BCE4-431C-A519-C3E074E57477}" srcOrd="1" destOrd="0" parTransId="{0B092BF6-1D8E-4554-9332-1C39AC51AE65}" sibTransId="{C252A8AD-C121-42C6-9E14-86946A6CABE9}"/>
    <dgm:cxn modelId="{FE82F1C3-DC84-4317-AF36-5AE60EF8C4FA}" srcId="{8E2CAD47-743B-4A67-9E31-CDC80607BC48}" destId="{CC0B67BC-8786-46B4-A37A-68FA987A232E}" srcOrd="0" destOrd="0" parTransId="{620148A3-011F-4FDD-8709-3E4FCE1991EA}" sibTransId="{DA8E142A-4E2C-45CC-98B9-9CEDDF01A821}"/>
    <dgm:cxn modelId="{163A62CB-FFD5-40B4-A413-57E98BED46AE}" type="presOf" srcId="{ACDFFD5D-6701-4CB9-895C-9124B4F51014}" destId="{A6AF8994-856F-4E01-9370-6DED133540AD}" srcOrd="0" destOrd="0" presId="urn:microsoft.com/office/officeart/2005/8/layout/vList2"/>
    <dgm:cxn modelId="{672DDB6D-F673-4079-88B7-24E94B135D0D}" type="presParOf" srcId="{B685968B-A793-4A54-B55B-5E71330AA883}" destId="{895AB054-B5AA-404D-8B69-9E9854E5DBC0}" srcOrd="0" destOrd="0" presId="urn:microsoft.com/office/officeart/2005/8/layout/vList2"/>
    <dgm:cxn modelId="{ADFCEA4F-0BBC-45C9-99E7-C2395AE386CD}" type="presParOf" srcId="{B685968B-A793-4A54-B55B-5E71330AA883}" destId="{8157F3DA-4CDB-42B0-8004-856F4AA0E2F4}" srcOrd="1" destOrd="0" presId="urn:microsoft.com/office/officeart/2005/8/layout/vList2"/>
    <dgm:cxn modelId="{87FBD8F7-545B-4F86-99E0-3F80B3CF14FD}" type="presParOf" srcId="{B685968B-A793-4A54-B55B-5E71330AA883}" destId="{3D3C1BFB-BED5-42B3-B51D-F3A8C84630A6}" srcOrd="2" destOrd="0" presId="urn:microsoft.com/office/officeart/2005/8/layout/vList2"/>
    <dgm:cxn modelId="{371494EB-C8A4-467C-813A-684967E70A55}" type="presParOf" srcId="{B685968B-A793-4A54-B55B-5E71330AA883}" destId="{442D3BBF-0E8B-49F7-8541-7A44601B6B94}" srcOrd="3" destOrd="0" presId="urn:microsoft.com/office/officeart/2005/8/layout/vList2"/>
    <dgm:cxn modelId="{05DFDD98-59A9-452C-9C6D-2D4981BFEE8D}" type="presParOf" srcId="{B685968B-A793-4A54-B55B-5E71330AA883}" destId="{A6AF8994-856F-4E01-9370-6DED133540A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D13618B-CD10-4358-A1AD-2F63C126187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A2C346-455A-4B8F-98DE-967BC2F2809D}">
      <dgm:prSet/>
      <dgm:spPr/>
      <dgm:t>
        <a:bodyPr/>
        <a:lstStyle/>
        <a:p>
          <a:r>
            <a:rPr lang="en-IN" dirty="0"/>
            <a:t>DC is the </a:t>
          </a:r>
          <a:r>
            <a:rPr lang="en-IN" b="1" dirty="0"/>
            <a:t>unidirectional flow of electric charge </a:t>
          </a:r>
          <a:r>
            <a:rPr lang="en-IN" dirty="0"/>
            <a:t>carriers</a:t>
          </a:r>
          <a:endParaRPr lang="en-US" dirty="0"/>
        </a:p>
      </dgm:t>
    </dgm:pt>
    <dgm:pt modelId="{9104AB83-B9C8-4861-8B24-3519E21BC7F7}" type="parTrans" cxnId="{B2F44F0B-9BBB-491F-AB74-55515306C5B5}">
      <dgm:prSet/>
      <dgm:spPr/>
      <dgm:t>
        <a:bodyPr/>
        <a:lstStyle/>
        <a:p>
          <a:endParaRPr lang="en-US"/>
        </a:p>
      </dgm:t>
    </dgm:pt>
    <dgm:pt modelId="{C63527AB-E7C7-46BD-A5F8-8D3735201828}" type="sibTrans" cxnId="{B2F44F0B-9BBB-491F-AB74-55515306C5B5}">
      <dgm:prSet/>
      <dgm:spPr/>
      <dgm:t>
        <a:bodyPr/>
        <a:lstStyle/>
        <a:p>
          <a:endParaRPr lang="en-US"/>
        </a:p>
      </dgm:t>
    </dgm:pt>
    <dgm:pt modelId="{338875E3-BE34-4213-A642-DB10A1B1E663}">
      <dgm:prSet/>
      <dgm:spPr/>
      <dgm:t>
        <a:bodyPr/>
        <a:lstStyle/>
        <a:p>
          <a:r>
            <a:rPr lang="en-IN" dirty="0"/>
            <a:t>The </a:t>
          </a:r>
          <a:r>
            <a:rPr lang="en-IN" b="1" dirty="0"/>
            <a:t>intensity of the current can vary with time</a:t>
          </a:r>
          <a:r>
            <a:rPr lang="en-IN" dirty="0"/>
            <a:t>, but the general </a:t>
          </a:r>
          <a:r>
            <a:rPr lang="en-IN" b="1" dirty="0"/>
            <a:t>direction</a:t>
          </a:r>
          <a:r>
            <a:rPr lang="en-IN" dirty="0"/>
            <a:t> of movement always stays the same.</a:t>
          </a:r>
          <a:endParaRPr lang="en-US" dirty="0"/>
        </a:p>
      </dgm:t>
    </dgm:pt>
    <dgm:pt modelId="{16351AD2-5B3E-47EE-ADB1-C8ABAF7F57F5}" type="parTrans" cxnId="{9B606346-FDC1-4E0B-B6DE-A32B2D48A8CA}">
      <dgm:prSet/>
      <dgm:spPr/>
      <dgm:t>
        <a:bodyPr/>
        <a:lstStyle/>
        <a:p>
          <a:endParaRPr lang="en-US"/>
        </a:p>
      </dgm:t>
    </dgm:pt>
    <dgm:pt modelId="{AFF6CD2B-6408-46AA-97D8-B162EC8DB623}" type="sibTrans" cxnId="{9B606346-FDC1-4E0B-B6DE-A32B2D48A8CA}">
      <dgm:prSet/>
      <dgm:spPr/>
      <dgm:t>
        <a:bodyPr/>
        <a:lstStyle/>
        <a:p>
          <a:endParaRPr lang="en-US"/>
        </a:p>
      </dgm:t>
    </dgm:pt>
    <dgm:pt modelId="{5B0F5DEA-D21A-41E7-8036-D2B136756066}" type="pres">
      <dgm:prSet presAssocID="{8D13618B-CD10-4358-A1AD-2F63C1261872}" presName="vert0" presStyleCnt="0">
        <dgm:presLayoutVars>
          <dgm:dir/>
          <dgm:animOne val="branch"/>
          <dgm:animLvl val="lvl"/>
        </dgm:presLayoutVars>
      </dgm:prSet>
      <dgm:spPr/>
    </dgm:pt>
    <dgm:pt modelId="{484798B6-E618-43A0-A657-338E118C619D}" type="pres">
      <dgm:prSet presAssocID="{2EA2C346-455A-4B8F-98DE-967BC2F2809D}" presName="thickLine" presStyleLbl="alignNode1" presStyleIdx="0" presStyleCnt="2"/>
      <dgm:spPr/>
    </dgm:pt>
    <dgm:pt modelId="{B151EFE2-8D12-4EE7-B404-C3C790B81FC5}" type="pres">
      <dgm:prSet presAssocID="{2EA2C346-455A-4B8F-98DE-967BC2F2809D}" presName="horz1" presStyleCnt="0"/>
      <dgm:spPr/>
    </dgm:pt>
    <dgm:pt modelId="{807DB8B2-E0ED-47A4-85E5-1173BBF50A56}" type="pres">
      <dgm:prSet presAssocID="{2EA2C346-455A-4B8F-98DE-967BC2F2809D}" presName="tx1" presStyleLbl="revTx" presStyleIdx="0" presStyleCnt="2"/>
      <dgm:spPr/>
    </dgm:pt>
    <dgm:pt modelId="{706C9E4F-9E7D-4722-9257-5A26D163892A}" type="pres">
      <dgm:prSet presAssocID="{2EA2C346-455A-4B8F-98DE-967BC2F2809D}" presName="vert1" presStyleCnt="0"/>
      <dgm:spPr/>
    </dgm:pt>
    <dgm:pt modelId="{D24C239B-DCAB-47F7-97D2-B36D02F5586E}" type="pres">
      <dgm:prSet presAssocID="{338875E3-BE34-4213-A642-DB10A1B1E663}" presName="thickLine" presStyleLbl="alignNode1" presStyleIdx="1" presStyleCnt="2"/>
      <dgm:spPr/>
    </dgm:pt>
    <dgm:pt modelId="{9D1B7310-FF8F-44BE-89C9-955358825574}" type="pres">
      <dgm:prSet presAssocID="{338875E3-BE34-4213-A642-DB10A1B1E663}" presName="horz1" presStyleCnt="0"/>
      <dgm:spPr/>
    </dgm:pt>
    <dgm:pt modelId="{B6F5B8D9-5AA7-4DA6-B2A9-672A5DF032D7}" type="pres">
      <dgm:prSet presAssocID="{338875E3-BE34-4213-A642-DB10A1B1E663}" presName="tx1" presStyleLbl="revTx" presStyleIdx="1" presStyleCnt="2"/>
      <dgm:spPr/>
    </dgm:pt>
    <dgm:pt modelId="{8F6C33EA-CFEC-40D5-B8E7-5EB1189D0B72}" type="pres">
      <dgm:prSet presAssocID="{338875E3-BE34-4213-A642-DB10A1B1E663}" presName="vert1" presStyleCnt="0"/>
      <dgm:spPr/>
    </dgm:pt>
  </dgm:ptLst>
  <dgm:cxnLst>
    <dgm:cxn modelId="{B2F44F0B-9BBB-491F-AB74-55515306C5B5}" srcId="{8D13618B-CD10-4358-A1AD-2F63C1261872}" destId="{2EA2C346-455A-4B8F-98DE-967BC2F2809D}" srcOrd="0" destOrd="0" parTransId="{9104AB83-B9C8-4861-8B24-3519E21BC7F7}" sibTransId="{C63527AB-E7C7-46BD-A5F8-8D3735201828}"/>
    <dgm:cxn modelId="{9B606346-FDC1-4E0B-B6DE-A32B2D48A8CA}" srcId="{8D13618B-CD10-4358-A1AD-2F63C1261872}" destId="{338875E3-BE34-4213-A642-DB10A1B1E663}" srcOrd="1" destOrd="0" parTransId="{16351AD2-5B3E-47EE-ADB1-C8ABAF7F57F5}" sibTransId="{AFF6CD2B-6408-46AA-97D8-B162EC8DB623}"/>
    <dgm:cxn modelId="{64BC5097-B438-4823-BAE3-920A6140ED2C}" type="presOf" srcId="{338875E3-BE34-4213-A642-DB10A1B1E663}" destId="{B6F5B8D9-5AA7-4DA6-B2A9-672A5DF032D7}" srcOrd="0" destOrd="0" presId="urn:microsoft.com/office/officeart/2008/layout/LinedList"/>
    <dgm:cxn modelId="{F71E97A5-7845-4C25-9AF4-0367B1FADD93}" type="presOf" srcId="{8D13618B-CD10-4358-A1AD-2F63C1261872}" destId="{5B0F5DEA-D21A-41E7-8036-D2B136756066}" srcOrd="0" destOrd="0" presId="urn:microsoft.com/office/officeart/2008/layout/LinedList"/>
    <dgm:cxn modelId="{EFE4F4AA-FFB5-49E8-A73A-4490052A1DC1}" type="presOf" srcId="{2EA2C346-455A-4B8F-98DE-967BC2F2809D}" destId="{807DB8B2-E0ED-47A4-85E5-1173BBF50A56}" srcOrd="0" destOrd="0" presId="urn:microsoft.com/office/officeart/2008/layout/LinedList"/>
    <dgm:cxn modelId="{114C06A1-77D2-47F8-A091-D679D4A6AA17}" type="presParOf" srcId="{5B0F5DEA-D21A-41E7-8036-D2B136756066}" destId="{484798B6-E618-43A0-A657-338E118C619D}" srcOrd="0" destOrd="0" presId="urn:microsoft.com/office/officeart/2008/layout/LinedList"/>
    <dgm:cxn modelId="{5CD7E5AD-3D2B-457C-9BF2-A59DCE6AB241}" type="presParOf" srcId="{5B0F5DEA-D21A-41E7-8036-D2B136756066}" destId="{B151EFE2-8D12-4EE7-B404-C3C790B81FC5}" srcOrd="1" destOrd="0" presId="urn:microsoft.com/office/officeart/2008/layout/LinedList"/>
    <dgm:cxn modelId="{E5F7BEB0-DDB2-4C5E-8198-F997C98AFF59}" type="presParOf" srcId="{B151EFE2-8D12-4EE7-B404-C3C790B81FC5}" destId="{807DB8B2-E0ED-47A4-85E5-1173BBF50A56}" srcOrd="0" destOrd="0" presId="urn:microsoft.com/office/officeart/2008/layout/LinedList"/>
    <dgm:cxn modelId="{301CBB17-3CAC-41BA-88D2-3F4D1D6A4E16}" type="presParOf" srcId="{B151EFE2-8D12-4EE7-B404-C3C790B81FC5}" destId="{706C9E4F-9E7D-4722-9257-5A26D163892A}" srcOrd="1" destOrd="0" presId="urn:microsoft.com/office/officeart/2008/layout/LinedList"/>
    <dgm:cxn modelId="{615EC76A-0457-4218-9E2F-DC4388185CF6}" type="presParOf" srcId="{5B0F5DEA-D21A-41E7-8036-D2B136756066}" destId="{D24C239B-DCAB-47F7-97D2-B36D02F5586E}" srcOrd="2" destOrd="0" presId="urn:microsoft.com/office/officeart/2008/layout/LinedList"/>
    <dgm:cxn modelId="{AAB32EA4-E555-450D-A1E7-BD85513B0B79}" type="presParOf" srcId="{5B0F5DEA-D21A-41E7-8036-D2B136756066}" destId="{9D1B7310-FF8F-44BE-89C9-955358825574}" srcOrd="3" destOrd="0" presId="urn:microsoft.com/office/officeart/2008/layout/LinedList"/>
    <dgm:cxn modelId="{4970F4F9-DA30-49F5-8927-2BC6FFB7765F}" type="presParOf" srcId="{9D1B7310-FF8F-44BE-89C9-955358825574}" destId="{B6F5B8D9-5AA7-4DA6-B2A9-672A5DF032D7}" srcOrd="0" destOrd="0" presId="urn:microsoft.com/office/officeart/2008/layout/LinedList"/>
    <dgm:cxn modelId="{794228C6-B0D6-42C2-B3E0-6500565941F7}" type="presParOf" srcId="{9D1B7310-FF8F-44BE-89C9-955358825574}" destId="{8F6C33EA-CFEC-40D5-B8E7-5EB1189D0B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C87F08C-849E-44BA-9B68-285B2BF7B4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587087-9840-435D-A3BA-BE39C9F158E3}">
      <dgm:prSet/>
      <dgm:spPr/>
      <dgm:t>
        <a:bodyPr/>
        <a:lstStyle/>
        <a:p>
          <a:r>
            <a:rPr lang="en-GB" dirty="0"/>
            <a:t>Current rating refers to the maximum amount of electric current that a conductor or device can safely carry without damaging it. </a:t>
          </a:r>
          <a:endParaRPr lang="en-US" dirty="0"/>
        </a:p>
      </dgm:t>
    </dgm:pt>
    <dgm:pt modelId="{57D23423-61D7-4CD5-A165-7141B11E1977}" type="parTrans" cxnId="{E114BCFD-02C7-4167-AA6E-6609D06E5FB3}">
      <dgm:prSet/>
      <dgm:spPr/>
      <dgm:t>
        <a:bodyPr/>
        <a:lstStyle/>
        <a:p>
          <a:endParaRPr lang="en-US"/>
        </a:p>
      </dgm:t>
    </dgm:pt>
    <dgm:pt modelId="{85117BF9-DAB1-4D5D-9386-B9C91344AD02}" type="sibTrans" cxnId="{E114BCFD-02C7-4167-AA6E-6609D06E5FB3}">
      <dgm:prSet/>
      <dgm:spPr/>
      <dgm:t>
        <a:bodyPr/>
        <a:lstStyle/>
        <a:p>
          <a:endParaRPr lang="en-US"/>
        </a:p>
      </dgm:t>
    </dgm:pt>
    <dgm:pt modelId="{DCDE4F14-D7BC-424A-B18D-A615B5B00682}">
      <dgm:prSet/>
      <dgm:spPr/>
      <dgm:t>
        <a:bodyPr/>
        <a:lstStyle/>
        <a:p>
          <a:r>
            <a:rPr lang="en-US" dirty="0"/>
            <a:t>The Current rating of the </a:t>
          </a:r>
          <a:r>
            <a:rPr lang="en-US" b="1" dirty="0"/>
            <a:t>LG projector is 1.7A </a:t>
          </a:r>
          <a:r>
            <a:rPr lang="en-US" dirty="0"/>
            <a:t>Direct Current. If the </a:t>
          </a:r>
          <a:r>
            <a:rPr lang="en-US" b="1" dirty="0"/>
            <a:t>current increases above 1.7A</a:t>
          </a:r>
          <a:r>
            <a:rPr lang="en-US" dirty="0"/>
            <a:t>, this projector may be damaged. So, it must be supplied with the rated current.</a:t>
          </a:r>
        </a:p>
      </dgm:t>
    </dgm:pt>
    <dgm:pt modelId="{10277EF5-CB07-4BA7-A24A-2EBC8D514464}" type="parTrans" cxnId="{79E8376C-3A2A-4357-9693-ECFC2C1BF15D}">
      <dgm:prSet/>
      <dgm:spPr/>
      <dgm:t>
        <a:bodyPr/>
        <a:lstStyle/>
        <a:p>
          <a:endParaRPr lang="en-US"/>
        </a:p>
      </dgm:t>
    </dgm:pt>
    <dgm:pt modelId="{68CDC41B-8906-407C-98FE-21D813C6DB68}" type="sibTrans" cxnId="{79E8376C-3A2A-4357-9693-ECFC2C1BF15D}">
      <dgm:prSet/>
      <dgm:spPr/>
      <dgm:t>
        <a:bodyPr/>
        <a:lstStyle/>
        <a:p>
          <a:endParaRPr lang="en-US"/>
        </a:p>
      </dgm:t>
    </dgm:pt>
    <dgm:pt modelId="{0D43C1BB-2910-4FF4-B736-A6AA6ADE7D57}" type="pres">
      <dgm:prSet presAssocID="{8C87F08C-849E-44BA-9B68-285B2BF7B426}" presName="linear" presStyleCnt="0">
        <dgm:presLayoutVars>
          <dgm:animLvl val="lvl"/>
          <dgm:resizeHandles val="exact"/>
        </dgm:presLayoutVars>
      </dgm:prSet>
      <dgm:spPr/>
    </dgm:pt>
    <dgm:pt modelId="{86C50102-C20B-42FC-BD5B-8B0C33C46E3E}" type="pres">
      <dgm:prSet presAssocID="{C2587087-9840-435D-A3BA-BE39C9F158E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4A6EB48-709E-4AC5-9931-299E39F70064}" type="pres">
      <dgm:prSet presAssocID="{85117BF9-DAB1-4D5D-9386-B9C91344AD02}" presName="spacer" presStyleCnt="0"/>
      <dgm:spPr/>
    </dgm:pt>
    <dgm:pt modelId="{C5714683-2D26-4E87-98B2-9A95F3A9C6A4}" type="pres">
      <dgm:prSet presAssocID="{DCDE4F14-D7BC-424A-B18D-A615B5B006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2B05803-CB2B-41A4-AA9F-A55868FEC65C}" type="presOf" srcId="{C2587087-9840-435D-A3BA-BE39C9F158E3}" destId="{86C50102-C20B-42FC-BD5B-8B0C33C46E3E}" srcOrd="0" destOrd="0" presId="urn:microsoft.com/office/officeart/2005/8/layout/vList2"/>
    <dgm:cxn modelId="{79E8376C-3A2A-4357-9693-ECFC2C1BF15D}" srcId="{8C87F08C-849E-44BA-9B68-285B2BF7B426}" destId="{DCDE4F14-D7BC-424A-B18D-A615B5B00682}" srcOrd="1" destOrd="0" parTransId="{10277EF5-CB07-4BA7-A24A-2EBC8D514464}" sibTransId="{68CDC41B-8906-407C-98FE-21D813C6DB68}"/>
    <dgm:cxn modelId="{E7778CA1-8C78-45CE-8CB3-BE07DEA3C460}" type="presOf" srcId="{DCDE4F14-D7BC-424A-B18D-A615B5B00682}" destId="{C5714683-2D26-4E87-98B2-9A95F3A9C6A4}" srcOrd="0" destOrd="0" presId="urn:microsoft.com/office/officeart/2005/8/layout/vList2"/>
    <dgm:cxn modelId="{0D8155B5-05A8-42D1-AF77-98ED066C0EF3}" type="presOf" srcId="{8C87F08C-849E-44BA-9B68-285B2BF7B426}" destId="{0D43C1BB-2910-4FF4-B736-A6AA6ADE7D57}" srcOrd="0" destOrd="0" presId="urn:microsoft.com/office/officeart/2005/8/layout/vList2"/>
    <dgm:cxn modelId="{E114BCFD-02C7-4167-AA6E-6609D06E5FB3}" srcId="{8C87F08C-849E-44BA-9B68-285B2BF7B426}" destId="{C2587087-9840-435D-A3BA-BE39C9F158E3}" srcOrd="0" destOrd="0" parTransId="{57D23423-61D7-4CD5-A165-7141B11E1977}" sibTransId="{85117BF9-DAB1-4D5D-9386-B9C91344AD02}"/>
    <dgm:cxn modelId="{A87AD5A5-8C98-47C7-B12B-EC274C380C1A}" type="presParOf" srcId="{0D43C1BB-2910-4FF4-B736-A6AA6ADE7D57}" destId="{86C50102-C20B-42FC-BD5B-8B0C33C46E3E}" srcOrd="0" destOrd="0" presId="urn:microsoft.com/office/officeart/2005/8/layout/vList2"/>
    <dgm:cxn modelId="{8C9D5B78-3A8B-4CE5-8646-9E16781B7958}" type="presParOf" srcId="{0D43C1BB-2910-4FF4-B736-A6AA6ADE7D57}" destId="{A4A6EB48-709E-4AC5-9931-299E39F70064}" srcOrd="1" destOrd="0" presId="urn:microsoft.com/office/officeart/2005/8/layout/vList2"/>
    <dgm:cxn modelId="{D7D02DB6-8296-419C-9ECB-3A6B03F5B375}" type="presParOf" srcId="{0D43C1BB-2910-4FF4-B736-A6AA6ADE7D57}" destId="{C5714683-2D26-4E87-98B2-9A95F3A9C6A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1F02811-A446-4B38-BDA9-0B56D6D479E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16D352A-2560-44C9-A2E3-37A9E39B3206}">
      <dgm:prSet/>
      <dgm:spPr/>
      <dgm:t>
        <a:bodyPr/>
        <a:lstStyle/>
        <a:p>
          <a:r>
            <a:rPr lang="en-IN" dirty="0"/>
            <a:t>Electrical power is the rate at which </a:t>
          </a:r>
          <a:r>
            <a:rPr lang="en-IN" dirty="0">
              <a:solidFill>
                <a:schemeClr val="bg1"/>
              </a:solidFill>
            </a:rPr>
            <a:t>electrical energy is converted into another form of energy</a:t>
          </a:r>
          <a:r>
            <a:rPr lang="en-IN" dirty="0"/>
            <a:t>, such as motion, heat, lights or electromagnetic field.</a:t>
          </a:r>
          <a:endParaRPr lang="en-US" dirty="0"/>
        </a:p>
      </dgm:t>
    </dgm:pt>
    <dgm:pt modelId="{CB1E74FD-A4BE-457E-BBC2-EAE777C1C78D}" type="parTrans" cxnId="{D2AE3ACC-501E-44C3-8C93-32805169033F}">
      <dgm:prSet/>
      <dgm:spPr/>
      <dgm:t>
        <a:bodyPr/>
        <a:lstStyle/>
        <a:p>
          <a:endParaRPr lang="en-US"/>
        </a:p>
      </dgm:t>
    </dgm:pt>
    <dgm:pt modelId="{7B49FD94-F661-4F58-808D-843EA18FF8BF}" type="sibTrans" cxnId="{D2AE3ACC-501E-44C3-8C93-32805169033F}">
      <dgm:prSet/>
      <dgm:spPr/>
      <dgm:t>
        <a:bodyPr/>
        <a:lstStyle/>
        <a:p>
          <a:endParaRPr lang="en-US"/>
        </a:p>
      </dgm:t>
    </dgm:pt>
    <dgm:pt modelId="{A11CCD0D-557A-463F-B04B-6D2FB61248CF}">
      <dgm:prSet/>
      <dgm:spPr/>
      <dgm:t>
        <a:bodyPr/>
        <a:lstStyle/>
        <a:p>
          <a:r>
            <a:rPr lang="en-IN" dirty="0"/>
            <a:t>The Electrical Power is represented by </a:t>
          </a:r>
          <a:r>
            <a:rPr lang="en-IN" b="1" dirty="0"/>
            <a:t>P</a:t>
          </a:r>
          <a:r>
            <a:rPr lang="en-IN" dirty="0"/>
            <a:t>. </a:t>
          </a:r>
          <a:endParaRPr lang="en-US" dirty="0"/>
        </a:p>
      </dgm:t>
    </dgm:pt>
    <dgm:pt modelId="{8C386433-CCF7-468C-ABBB-B789FBC40282}" type="parTrans" cxnId="{02A073B1-B80C-4AF5-99F2-557A4AAFB616}">
      <dgm:prSet/>
      <dgm:spPr/>
      <dgm:t>
        <a:bodyPr/>
        <a:lstStyle/>
        <a:p>
          <a:endParaRPr lang="en-US"/>
        </a:p>
      </dgm:t>
    </dgm:pt>
    <dgm:pt modelId="{D69DD1E7-D71B-473B-846F-946B91FFDDB6}" type="sibTrans" cxnId="{02A073B1-B80C-4AF5-99F2-557A4AAFB616}">
      <dgm:prSet/>
      <dgm:spPr/>
      <dgm:t>
        <a:bodyPr/>
        <a:lstStyle/>
        <a:p>
          <a:endParaRPr lang="en-US"/>
        </a:p>
      </dgm:t>
    </dgm:pt>
    <dgm:pt modelId="{CFA5AD6A-D72F-423F-A9ED-10A0534608BF}">
      <dgm:prSet/>
      <dgm:spPr/>
      <dgm:t>
        <a:bodyPr/>
        <a:lstStyle/>
        <a:p>
          <a:r>
            <a:rPr lang="en-IN" dirty="0"/>
            <a:t>The unit of power is </a:t>
          </a:r>
          <a:r>
            <a:rPr lang="en-IN" b="1" dirty="0"/>
            <a:t>Watt(W).</a:t>
          </a:r>
        </a:p>
        <a:p>
          <a:r>
            <a:rPr lang="en-IN" b="1" dirty="0"/>
            <a:t>1 Watt = 1Volt ×1Ampere </a:t>
          </a:r>
          <a:endParaRPr lang="en-US" dirty="0"/>
        </a:p>
      </dgm:t>
    </dgm:pt>
    <dgm:pt modelId="{F771F53D-4A61-42EB-95F9-DE69540036FA}" type="parTrans" cxnId="{CCA67026-E4D7-4C54-A730-ED7F93BCCE83}">
      <dgm:prSet/>
      <dgm:spPr/>
      <dgm:t>
        <a:bodyPr/>
        <a:lstStyle/>
        <a:p>
          <a:endParaRPr lang="en-US"/>
        </a:p>
      </dgm:t>
    </dgm:pt>
    <dgm:pt modelId="{3355C415-4E77-4892-BDAE-0AA6296EE44F}" type="sibTrans" cxnId="{CCA67026-E4D7-4C54-A730-ED7F93BCCE83}">
      <dgm:prSet/>
      <dgm:spPr/>
      <dgm:t>
        <a:bodyPr/>
        <a:lstStyle/>
        <a:p>
          <a:endParaRPr lang="en-US"/>
        </a:p>
      </dgm:t>
    </dgm:pt>
    <dgm:pt modelId="{61F23D2F-C864-4181-A2A3-84D63AAA6F7F}" type="pres">
      <dgm:prSet presAssocID="{A1F02811-A446-4B38-BDA9-0B56D6D479E5}" presName="linear" presStyleCnt="0">
        <dgm:presLayoutVars>
          <dgm:animLvl val="lvl"/>
          <dgm:resizeHandles val="exact"/>
        </dgm:presLayoutVars>
      </dgm:prSet>
      <dgm:spPr/>
    </dgm:pt>
    <dgm:pt modelId="{212D6A70-8359-4707-821A-228B93A09930}" type="pres">
      <dgm:prSet presAssocID="{516D352A-2560-44C9-A2E3-37A9E39B32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04F477-42F3-484F-B536-D586004CC64D}" type="pres">
      <dgm:prSet presAssocID="{7B49FD94-F661-4F58-808D-843EA18FF8BF}" presName="spacer" presStyleCnt="0"/>
      <dgm:spPr/>
    </dgm:pt>
    <dgm:pt modelId="{910A0B35-1860-48FC-A3E1-EBC84A340BD4}" type="pres">
      <dgm:prSet presAssocID="{A11CCD0D-557A-463F-B04B-6D2FB61248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E33AAA-AC1B-427D-B805-75162A32163C}" type="pres">
      <dgm:prSet presAssocID="{D69DD1E7-D71B-473B-846F-946B91FFDDB6}" presName="spacer" presStyleCnt="0"/>
      <dgm:spPr/>
    </dgm:pt>
    <dgm:pt modelId="{5F0D4FBB-1036-4129-B029-F4814EAC6B13}" type="pres">
      <dgm:prSet presAssocID="{CFA5AD6A-D72F-423F-A9ED-10A0534608B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CA67026-E4D7-4C54-A730-ED7F93BCCE83}" srcId="{A1F02811-A446-4B38-BDA9-0B56D6D479E5}" destId="{CFA5AD6A-D72F-423F-A9ED-10A0534608BF}" srcOrd="2" destOrd="0" parTransId="{F771F53D-4A61-42EB-95F9-DE69540036FA}" sibTransId="{3355C415-4E77-4892-BDAE-0AA6296EE44F}"/>
    <dgm:cxn modelId="{A442432F-F5F4-4552-B1BB-B31F960846E1}" type="presOf" srcId="{A1F02811-A446-4B38-BDA9-0B56D6D479E5}" destId="{61F23D2F-C864-4181-A2A3-84D63AAA6F7F}" srcOrd="0" destOrd="0" presId="urn:microsoft.com/office/officeart/2005/8/layout/vList2"/>
    <dgm:cxn modelId="{8DC15B63-42AE-4BAC-8642-EDF6C7B6202F}" type="presOf" srcId="{516D352A-2560-44C9-A2E3-37A9E39B3206}" destId="{212D6A70-8359-4707-821A-228B93A09930}" srcOrd="0" destOrd="0" presId="urn:microsoft.com/office/officeart/2005/8/layout/vList2"/>
    <dgm:cxn modelId="{5220A554-6E0F-4EFB-85AF-CF217F8BE0FF}" type="presOf" srcId="{CFA5AD6A-D72F-423F-A9ED-10A0534608BF}" destId="{5F0D4FBB-1036-4129-B029-F4814EAC6B13}" srcOrd="0" destOrd="0" presId="urn:microsoft.com/office/officeart/2005/8/layout/vList2"/>
    <dgm:cxn modelId="{076B1585-2223-447D-AECB-BF9DD38461B7}" type="presOf" srcId="{A11CCD0D-557A-463F-B04B-6D2FB61248CF}" destId="{910A0B35-1860-48FC-A3E1-EBC84A340BD4}" srcOrd="0" destOrd="0" presId="urn:microsoft.com/office/officeart/2005/8/layout/vList2"/>
    <dgm:cxn modelId="{02A073B1-B80C-4AF5-99F2-557A4AAFB616}" srcId="{A1F02811-A446-4B38-BDA9-0B56D6D479E5}" destId="{A11CCD0D-557A-463F-B04B-6D2FB61248CF}" srcOrd="1" destOrd="0" parTransId="{8C386433-CCF7-468C-ABBB-B789FBC40282}" sibTransId="{D69DD1E7-D71B-473B-846F-946B91FFDDB6}"/>
    <dgm:cxn modelId="{D2AE3ACC-501E-44C3-8C93-32805169033F}" srcId="{A1F02811-A446-4B38-BDA9-0B56D6D479E5}" destId="{516D352A-2560-44C9-A2E3-37A9E39B3206}" srcOrd="0" destOrd="0" parTransId="{CB1E74FD-A4BE-457E-BBC2-EAE777C1C78D}" sibTransId="{7B49FD94-F661-4F58-808D-843EA18FF8BF}"/>
    <dgm:cxn modelId="{36E89B02-6921-4E86-BDBC-C7F60AFBE530}" type="presParOf" srcId="{61F23D2F-C864-4181-A2A3-84D63AAA6F7F}" destId="{212D6A70-8359-4707-821A-228B93A09930}" srcOrd="0" destOrd="0" presId="urn:microsoft.com/office/officeart/2005/8/layout/vList2"/>
    <dgm:cxn modelId="{50EC582F-C32D-409B-84C5-96176EB2C5F7}" type="presParOf" srcId="{61F23D2F-C864-4181-A2A3-84D63AAA6F7F}" destId="{9D04F477-42F3-484F-B536-D586004CC64D}" srcOrd="1" destOrd="0" presId="urn:microsoft.com/office/officeart/2005/8/layout/vList2"/>
    <dgm:cxn modelId="{631B4BD6-5697-455A-AF5E-C9047B1E13EB}" type="presParOf" srcId="{61F23D2F-C864-4181-A2A3-84D63AAA6F7F}" destId="{910A0B35-1860-48FC-A3E1-EBC84A340BD4}" srcOrd="2" destOrd="0" presId="urn:microsoft.com/office/officeart/2005/8/layout/vList2"/>
    <dgm:cxn modelId="{C8B5F9CE-805D-48E9-B933-BD545E0EDB23}" type="presParOf" srcId="{61F23D2F-C864-4181-A2A3-84D63AAA6F7F}" destId="{AEE33AAA-AC1B-427D-B805-75162A32163C}" srcOrd="3" destOrd="0" presId="urn:microsoft.com/office/officeart/2005/8/layout/vList2"/>
    <dgm:cxn modelId="{32D00222-F623-4411-B738-020246BAE72B}" type="presParOf" srcId="{61F23D2F-C864-4181-A2A3-84D63AAA6F7F}" destId="{5F0D4FBB-1036-4129-B029-F4814EAC6B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8345C5F-C907-422F-87C4-B977B4319E1C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90E3D35A-C898-440A-96AA-4BF25EABB5B6}">
      <dgm:prSet/>
      <dgm:spPr/>
      <dgm:t>
        <a:bodyPr/>
        <a:lstStyle/>
        <a:p>
          <a:r>
            <a:rPr lang="en-US" dirty="0"/>
            <a:t>Used to </a:t>
          </a:r>
          <a:r>
            <a:rPr lang="en-US" dirty="0" err="1"/>
            <a:t>synchronise</a:t>
          </a:r>
          <a:r>
            <a:rPr lang="en-US" dirty="0"/>
            <a:t> Voltage and Current</a:t>
          </a:r>
        </a:p>
      </dgm:t>
    </dgm:pt>
    <dgm:pt modelId="{01F88069-2F27-44D6-9DA2-D83E94F40863}" type="parTrans" cxnId="{4CA7F1F1-6188-4061-A173-227E86F4BD08}">
      <dgm:prSet/>
      <dgm:spPr/>
      <dgm:t>
        <a:bodyPr/>
        <a:lstStyle/>
        <a:p>
          <a:endParaRPr lang="en-US"/>
        </a:p>
      </dgm:t>
    </dgm:pt>
    <dgm:pt modelId="{AA398333-5F85-4E79-997A-686B5552F841}" type="sibTrans" cxnId="{4CA7F1F1-6188-4061-A173-227E86F4BD08}">
      <dgm:prSet/>
      <dgm:spPr/>
      <dgm:t>
        <a:bodyPr/>
        <a:lstStyle/>
        <a:p>
          <a:endParaRPr lang="en-US"/>
        </a:p>
      </dgm:t>
    </dgm:pt>
    <dgm:pt modelId="{2983550E-E87B-4C17-A285-2E0221728991}">
      <dgm:prSet/>
      <dgm:spPr/>
      <dgm:t>
        <a:bodyPr/>
        <a:lstStyle/>
        <a:p>
          <a:r>
            <a:rPr lang="en-US" dirty="0"/>
            <a:t>Used in rectifier circuit (AC to DC conversion)</a:t>
          </a:r>
        </a:p>
      </dgm:t>
    </dgm:pt>
    <dgm:pt modelId="{6987F22D-E42B-4540-A588-72A3D3679B41}" type="parTrans" cxnId="{0EA596E4-79DE-4BA5-A45A-64E1BA661A21}">
      <dgm:prSet/>
      <dgm:spPr/>
      <dgm:t>
        <a:bodyPr/>
        <a:lstStyle/>
        <a:p>
          <a:endParaRPr lang="en-US"/>
        </a:p>
      </dgm:t>
    </dgm:pt>
    <dgm:pt modelId="{A36FBC6F-5754-41B5-9451-3407D7BA513C}" type="sibTrans" cxnId="{0EA596E4-79DE-4BA5-A45A-64E1BA661A21}">
      <dgm:prSet/>
      <dgm:spPr/>
      <dgm:t>
        <a:bodyPr/>
        <a:lstStyle/>
        <a:p>
          <a:endParaRPr lang="en-US"/>
        </a:p>
      </dgm:t>
    </dgm:pt>
    <dgm:pt modelId="{0EF687EA-CA3E-496D-95D9-C7D07A00628E}">
      <dgm:prSet/>
      <dgm:spPr/>
      <dgm:t>
        <a:bodyPr/>
        <a:lstStyle/>
        <a:p>
          <a:r>
            <a:rPr lang="en-US" dirty="0"/>
            <a:t>Used to store Electrical energy</a:t>
          </a:r>
        </a:p>
      </dgm:t>
    </dgm:pt>
    <dgm:pt modelId="{FBED5F52-83A5-47E8-97CD-C6668A3A0EE0}" type="parTrans" cxnId="{8E40B2FE-7645-4FC3-B02F-DAA8D25E53F1}">
      <dgm:prSet/>
      <dgm:spPr/>
      <dgm:t>
        <a:bodyPr/>
        <a:lstStyle/>
        <a:p>
          <a:endParaRPr lang="en-US"/>
        </a:p>
      </dgm:t>
    </dgm:pt>
    <dgm:pt modelId="{F217353E-709E-4682-B423-4DA0D624E078}" type="sibTrans" cxnId="{8E40B2FE-7645-4FC3-B02F-DAA8D25E53F1}">
      <dgm:prSet/>
      <dgm:spPr/>
      <dgm:t>
        <a:bodyPr/>
        <a:lstStyle/>
        <a:p>
          <a:endParaRPr lang="en-US"/>
        </a:p>
      </dgm:t>
    </dgm:pt>
    <dgm:pt modelId="{79090088-151F-4319-A615-EED791E443CD}" type="pres">
      <dgm:prSet presAssocID="{F8345C5F-C907-422F-87C4-B977B4319E1C}" presName="vert0" presStyleCnt="0">
        <dgm:presLayoutVars>
          <dgm:dir/>
          <dgm:animOne val="branch"/>
          <dgm:animLvl val="lvl"/>
        </dgm:presLayoutVars>
      </dgm:prSet>
      <dgm:spPr/>
    </dgm:pt>
    <dgm:pt modelId="{ABA6C615-95CB-406F-8C3A-B5EC6D96886F}" type="pres">
      <dgm:prSet presAssocID="{90E3D35A-C898-440A-96AA-4BF25EABB5B6}" presName="thickLine" presStyleLbl="alignNode1" presStyleIdx="0" presStyleCnt="3"/>
      <dgm:spPr/>
    </dgm:pt>
    <dgm:pt modelId="{D1F82835-CC96-4E68-862B-20FA8958A60E}" type="pres">
      <dgm:prSet presAssocID="{90E3D35A-C898-440A-96AA-4BF25EABB5B6}" presName="horz1" presStyleCnt="0"/>
      <dgm:spPr/>
    </dgm:pt>
    <dgm:pt modelId="{92189CCB-0186-45A1-8489-6558EF594797}" type="pres">
      <dgm:prSet presAssocID="{90E3D35A-C898-440A-96AA-4BF25EABB5B6}" presName="tx1" presStyleLbl="revTx" presStyleIdx="0" presStyleCnt="3"/>
      <dgm:spPr/>
    </dgm:pt>
    <dgm:pt modelId="{0281B48F-35F2-4F33-A342-9EB07D5FECA2}" type="pres">
      <dgm:prSet presAssocID="{90E3D35A-C898-440A-96AA-4BF25EABB5B6}" presName="vert1" presStyleCnt="0"/>
      <dgm:spPr/>
    </dgm:pt>
    <dgm:pt modelId="{E992C0E8-A7C3-4006-BB21-D6285FE785F3}" type="pres">
      <dgm:prSet presAssocID="{2983550E-E87B-4C17-A285-2E0221728991}" presName="thickLine" presStyleLbl="alignNode1" presStyleIdx="1" presStyleCnt="3"/>
      <dgm:spPr/>
    </dgm:pt>
    <dgm:pt modelId="{0DD7764C-E1BD-42AB-A070-B0F6CE3C3353}" type="pres">
      <dgm:prSet presAssocID="{2983550E-E87B-4C17-A285-2E0221728991}" presName="horz1" presStyleCnt="0"/>
      <dgm:spPr/>
    </dgm:pt>
    <dgm:pt modelId="{77504FF1-E715-4163-AE1D-41350EF18270}" type="pres">
      <dgm:prSet presAssocID="{2983550E-E87B-4C17-A285-2E0221728991}" presName="tx1" presStyleLbl="revTx" presStyleIdx="1" presStyleCnt="3"/>
      <dgm:spPr/>
    </dgm:pt>
    <dgm:pt modelId="{47ACD920-9FC1-4ED7-958F-E55ECD695CCF}" type="pres">
      <dgm:prSet presAssocID="{2983550E-E87B-4C17-A285-2E0221728991}" presName="vert1" presStyleCnt="0"/>
      <dgm:spPr/>
    </dgm:pt>
    <dgm:pt modelId="{2FA1ADD2-01D1-4048-AE75-7328702AF23A}" type="pres">
      <dgm:prSet presAssocID="{0EF687EA-CA3E-496D-95D9-C7D07A00628E}" presName="thickLine" presStyleLbl="alignNode1" presStyleIdx="2" presStyleCnt="3"/>
      <dgm:spPr/>
    </dgm:pt>
    <dgm:pt modelId="{E805D906-AA18-4826-9648-F709C8B567FB}" type="pres">
      <dgm:prSet presAssocID="{0EF687EA-CA3E-496D-95D9-C7D07A00628E}" presName="horz1" presStyleCnt="0"/>
      <dgm:spPr/>
    </dgm:pt>
    <dgm:pt modelId="{518688C9-3054-4201-B480-68D049AA8865}" type="pres">
      <dgm:prSet presAssocID="{0EF687EA-CA3E-496D-95D9-C7D07A00628E}" presName="tx1" presStyleLbl="revTx" presStyleIdx="2" presStyleCnt="3"/>
      <dgm:spPr/>
    </dgm:pt>
    <dgm:pt modelId="{79AB120E-2A22-4AD9-A7F5-24C90CB22496}" type="pres">
      <dgm:prSet presAssocID="{0EF687EA-CA3E-496D-95D9-C7D07A00628E}" presName="vert1" presStyleCnt="0"/>
      <dgm:spPr/>
    </dgm:pt>
  </dgm:ptLst>
  <dgm:cxnLst>
    <dgm:cxn modelId="{91BA1F43-6494-4447-8047-4189575AE7BE}" type="presOf" srcId="{90E3D35A-C898-440A-96AA-4BF25EABB5B6}" destId="{92189CCB-0186-45A1-8489-6558EF594797}" srcOrd="0" destOrd="0" presId="urn:microsoft.com/office/officeart/2008/layout/LinedList"/>
    <dgm:cxn modelId="{74B3FA5A-1DFE-4B6A-9925-20C3A8BE9071}" type="presOf" srcId="{2983550E-E87B-4C17-A285-2E0221728991}" destId="{77504FF1-E715-4163-AE1D-41350EF18270}" srcOrd="0" destOrd="0" presId="urn:microsoft.com/office/officeart/2008/layout/LinedList"/>
    <dgm:cxn modelId="{3BB9DB90-F925-41B6-BF00-60A0D64D0F31}" type="presOf" srcId="{F8345C5F-C907-422F-87C4-B977B4319E1C}" destId="{79090088-151F-4319-A615-EED791E443CD}" srcOrd="0" destOrd="0" presId="urn:microsoft.com/office/officeart/2008/layout/LinedList"/>
    <dgm:cxn modelId="{97FD5CA1-B872-4999-94D6-A58CF3D365BC}" type="presOf" srcId="{0EF687EA-CA3E-496D-95D9-C7D07A00628E}" destId="{518688C9-3054-4201-B480-68D049AA8865}" srcOrd="0" destOrd="0" presId="urn:microsoft.com/office/officeart/2008/layout/LinedList"/>
    <dgm:cxn modelId="{0EA596E4-79DE-4BA5-A45A-64E1BA661A21}" srcId="{F8345C5F-C907-422F-87C4-B977B4319E1C}" destId="{2983550E-E87B-4C17-A285-2E0221728991}" srcOrd="1" destOrd="0" parTransId="{6987F22D-E42B-4540-A588-72A3D3679B41}" sibTransId="{A36FBC6F-5754-41B5-9451-3407D7BA513C}"/>
    <dgm:cxn modelId="{4CA7F1F1-6188-4061-A173-227E86F4BD08}" srcId="{F8345C5F-C907-422F-87C4-B977B4319E1C}" destId="{90E3D35A-C898-440A-96AA-4BF25EABB5B6}" srcOrd="0" destOrd="0" parTransId="{01F88069-2F27-44D6-9DA2-D83E94F40863}" sibTransId="{AA398333-5F85-4E79-997A-686B5552F841}"/>
    <dgm:cxn modelId="{8E40B2FE-7645-4FC3-B02F-DAA8D25E53F1}" srcId="{F8345C5F-C907-422F-87C4-B977B4319E1C}" destId="{0EF687EA-CA3E-496D-95D9-C7D07A00628E}" srcOrd="2" destOrd="0" parTransId="{FBED5F52-83A5-47E8-97CD-C6668A3A0EE0}" sibTransId="{F217353E-709E-4682-B423-4DA0D624E078}"/>
    <dgm:cxn modelId="{0D13BB51-9DA1-4875-9147-47037565B247}" type="presParOf" srcId="{79090088-151F-4319-A615-EED791E443CD}" destId="{ABA6C615-95CB-406F-8C3A-B5EC6D96886F}" srcOrd="0" destOrd="0" presId="urn:microsoft.com/office/officeart/2008/layout/LinedList"/>
    <dgm:cxn modelId="{6BA32E11-1DEE-4DF5-BD78-FD1AD48CC7CF}" type="presParOf" srcId="{79090088-151F-4319-A615-EED791E443CD}" destId="{D1F82835-CC96-4E68-862B-20FA8958A60E}" srcOrd="1" destOrd="0" presId="urn:microsoft.com/office/officeart/2008/layout/LinedList"/>
    <dgm:cxn modelId="{08B3546A-7EDB-4647-BFE5-298AB0054D28}" type="presParOf" srcId="{D1F82835-CC96-4E68-862B-20FA8958A60E}" destId="{92189CCB-0186-45A1-8489-6558EF594797}" srcOrd="0" destOrd="0" presId="urn:microsoft.com/office/officeart/2008/layout/LinedList"/>
    <dgm:cxn modelId="{6D436877-D580-46E3-BC66-3E5122A5B9D6}" type="presParOf" srcId="{D1F82835-CC96-4E68-862B-20FA8958A60E}" destId="{0281B48F-35F2-4F33-A342-9EB07D5FECA2}" srcOrd="1" destOrd="0" presId="urn:microsoft.com/office/officeart/2008/layout/LinedList"/>
    <dgm:cxn modelId="{A0DE3EC6-2E09-41F3-8C62-F17FF6E786FE}" type="presParOf" srcId="{79090088-151F-4319-A615-EED791E443CD}" destId="{E992C0E8-A7C3-4006-BB21-D6285FE785F3}" srcOrd="2" destOrd="0" presId="urn:microsoft.com/office/officeart/2008/layout/LinedList"/>
    <dgm:cxn modelId="{D67C0FA5-49EF-4234-A6C6-A7927D305E3C}" type="presParOf" srcId="{79090088-151F-4319-A615-EED791E443CD}" destId="{0DD7764C-E1BD-42AB-A070-B0F6CE3C3353}" srcOrd="3" destOrd="0" presId="urn:microsoft.com/office/officeart/2008/layout/LinedList"/>
    <dgm:cxn modelId="{0BE0BBB4-71C4-4FEE-8C96-5DD51EC69D64}" type="presParOf" srcId="{0DD7764C-E1BD-42AB-A070-B0F6CE3C3353}" destId="{77504FF1-E715-4163-AE1D-41350EF18270}" srcOrd="0" destOrd="0" presId="urn:microsoft.com/office/officeart/2008/layout/LinedList"/>
    <dgm:cxn modelId="{F06615BE-EF6E-4F31-BF65-120FA9222097}" type="presParOf" srcId="{0DD7764C-E1BD-42AB-A070-B0F6CE3C3353}" destId="{47ACD920-9FC1-4ED7-958F-E55ECD695CCF}" srcOrd="1" destOrd="0" presId="urn:microsoft.com/office/officeart/2008/layout/LinedList"/>
    <dgm:cxn modelId="{6D0D2A83-3592-4F35-8531-2E9787F55BBB}" type="presParOf" srcId="{79090088-151F-4319-A615-EED791E443CD}" destId="{2FA1ADD2-01D1-4048-AE75-7328702AF23A}" srcOrd="4" destOrd="0" presId="urn:microsoft.com/office/officeart/2008/layout/LinedList"/>
    <dgm:cxn modelId="{34F335C1-5EB2-48E0-ACCA-0E3B488BFA34}" type="presParOf" srcId="{79090088-151F-4319-A615-EED791E443CD}" destId="{E805D906-AA18-4826-9648-F709C8B567FB}" srcOrd="5" destOrd="0" presId="urn:microsoft.com/office/officeart/2008/layout/LinedList"/>
    <dgm:cxn modelId="{6DC349C4-8461-4F29-A44B-56BE15D5FECE}" type="presParOf" srcId="{E805D906-AA18-4826-9648-F709C8B567FB}" destId="{518688C9-3054-4201-B480-68D049AA8865}" srcOrd="0" destOrd="0" presId="urn:microsoft.com/office/officeart/2008/layout/LinedList"/>
    <dgm:cxn modelId="{DA74D7F5-3A99-413F-BE6A-8BB8C4B2B1C3}" type="presParOf" srcId="{E805D906-AA18-4826-9648-F709C8B567FB}" destId="{79AB120E-2A22-4AD9-A7F5-24C90CB2249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50102-C20B-42FC-BD5B-8B0C33C46E3E}">
      <dsp:nvSpPr>
        <dsp:cNvPr id="0" name=""/>
        <dsp:cNvSpPr/>
      </dsp:nvSpPr>
      <dsp:spPr>
        <a:xfrm>
          <a:off x="0" y="508837"/>
          <a:ext cx="10447758" cy="21996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Voltage rating is defined as the </a:t>
          </a:r>
          <a:r>
            <a:rPr lang="en-US" sz="4000" b="1" kern="1200" dirty="0"/>
            <a:t>maximum voltage </a:t>
          </a:r>
          <a:r>
            <a:rPr lang="en-US" sz="4000" kern="1200" dirty="0"/>
            <a:t>an </a:t>
          </a:r>
          <a:r>
            <a:rPr lang="en-US" sz="4000" b="1" kern="1200" dirty="0"/>
            <a:t>electrical appliances </a:t>
          </a:r>
          <a:r>
            <a:rPr lang="en-US" sz="4000" kern="1200" dirty="0"/>
            <a:t>can </a:t>
          </a:r>
          <a:r>
            <a:rPr lang="en-GB" sz="4000" kern="1200" dirty="0"/>
            <a:t>safely operate at or withstand without risk of damage.</a:t>
          </a:r>
          <a:endParaRPr lang="en-US" sz="4000" b="1" kern="1200" dirty="0"/>
        </a:p>
      </dsp:txBody>
      <dsp:txXfrm>
        <a:off x="107376" y="616213"/>
        <a:ext cx="10233006" cy="1984848"/>
      </dsp:txXfrm>
    </dsp:sp>
    <dsp:sp modelId="{C5714683-2D26-4E87-98B2-9A95F3A9C6A4}">
      <dsp:nvSpPr>
        <dsp:cNvPr id="0" name=""/>
        <dsp:cNvSpPr/>
      </dsp:nvSpPr>
      <dsp:spPr>
        <a:xfrm>
          <a:off x="0" y="2809944"/>
          <a:ext cx="10447758" cy="219960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dirty="0"/>
            <a:t>All the electrical equipments and components can withstand a </a:t>
          </a:r>
          <a:r>
            <a:rPr lang="en-US" sz="4000" b="1" kern="1200" dirty="0"/>
            <a:t>particular amount of voltage, which is mentioned in the equipment.</a:t>
          </a:r>
        </a:p>
      </dsp:txBody>
      <dsp:txXfrm>
        <a:off x="107376" y="2917320"/>
        <a:ext cx="10233006" cy="19848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8E9766-8B6C-485F-8957-BD92E9EB6538}">
      <dsp:nvSpPr>
        <dsp:cNvPr id="0" name=""/>
        <dsp:cNvSpPr/>
      </dsp:nvSpPr>
      <dsp:spPr>
        <a:xfrm>
          <a:off x="33391" y="0"/>
          <a:ext cx="8878276" cy="23072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5800" kern="1200" dirty="0"/>
            <a:t>AC current (Alternating current)</a:t>
          </a:r>
          <a:endParaRPr lang="en-US" sz="5800" kern="1200" dirty="0"/>
        </a:p>
      </dsp:txBody>
      <dsp:txXfrm>
        <a:off x="146021" y="112630"/>
        <a:ext cx="8653016" cy="2081980"/>
      </dsp:txXfrm>
    </dsp:sp>
    <dsp:sp modelId="{08331492-E123-4B74-8164-58DDB8933294}">
      <dsp:nvSpPr>
        <dsp:cNvPr id="0" name=""/>
        <dsp:cNvSpPr/>
      </dsp:nvSpPr>
      <dsp:spPr>
        <a:xfrm>
          <a:off x="0" y="2496119"/>
          <a:ext cx="8916349" cy="230724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l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5800" kern="1200"/>
            <a:t>DC current (Direct current)</a:t>
          </a:r>
          <a:endParaRPr lang="en-US" sz="5800" kern="1200"/>
        </a:p>
      </dsp:txBody>
      <dsp:txXfrm>
        <a:off x="112630" y="2608749"/>
        <a:ext cx="8691089" cy="20819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AB054-B5AA-404D-8B69-9E9854E5DBC0}">
      <dsp:nvSpPr>
        <dsp:cNvPr id="0" name=""/>
        <dsp:cNvSpPr/>
      </dsp:nvSpPr>
      <dsp:spPr>
        <a:xfrm>
          <a:off x="0" y="44370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The flow of electric current </a:t>
          </a:r>
          <a:r>
            <a:rPr lang="en-IN" sz="2900" kern="1200" dirty="0">
              <a:solidFill>
                <a:srgbClr val="FFFF00"/>
              </a:solidFill>
            </a:rPr>
            <a:t>periodically reverses direction.</a:t>
          </a:r>
          <a:endParaRPr lang="en-US" sz="2900" kern="1200" dirty="0">
            <a:solidFill>
              <a:srgbClr val="FFFF00"/>
            </a:solidFill>
          </a:endParaRPr>
        </a:p>
      </dsp:txBody>
      <dsp:txXfrm>
        <a:off x="79193" y="123563"/>
        <a:ext cx="6333967" cy="1463892"/>
      </dsp:txXfrm>
    </dsp:sp>
    <dsp:sp modelId="{3D3C1BFB-BED5-42B3-B51D-F3A8C84630A6}">
      <dsp:nvSpPr>
        <dsp:cNvPr id="0" name=""/>
        <dsp:cNvSpPr/>
      </dsp:nvSpPr>
      <dsp:spPr>
        <a:xfrm>
          <a:off x="0" y="1750168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An AC waveform can be </a:t>
          </a:r>
          <a:r>
            <a:rPr lang="en-IN" sz="2900" kern="1200" dirty="0">
              <a:solidFill>
                <a:srgbClr val="FFFF00"/>
              </a:solidFill>
            </a:rPr>
            <a:t>sinusoidal</a:t>
          </a:r>
          <a:r>
            <a:rPr lang="en-IN" sz="2900" kern="1200" dirty="0">
              <a:solidFill>
                <a:schemeClr val="bg1"/>
              </a:solidFill>
            </a:rPr>
            <a:t>, square, or sawtooth-shaped</a:t>
          </a:r>
          <a:r>
            <a:rPr lang="en-IN" sz="2900" kern="1200" dirty="0">
              <a:solidFill>
                <a:srgbClr val="FFFF00"/>
              </a:solidFill>
            </a:rPr>
            <a:t>. </a:t>
          </a:r>
          <a:r>
            <a:rPr lang="en-IN" sz="2900" kern="1200" dirty="0"/>
            <a:t>Some AC waveforms are irregular or complicated. </a:t>
          </a:r>
          <a:endParaRPr lang="en-US" sz="2900" kern="1200" dirty="0"/>
        </a:p>
      </dsp:txBody>
      <dsp:txXfrm>
        <a:off x="79193" y="1829361"/>
        <a:ext cx="6333967" cy="1463892"/>
      </dsp:txXfrm>
    </dsp:sp>
    <dsp:sp modelId="{A6AF8994-856F-4E01-9370-6DED133540AD}">
      <dsp:nvSpPr>
        <dsp:cNvPr id="0" name=""/>
        <dsp:cNvSpPr/>
      </dsp:nvSpPr>
      <dsp:spPr>
        <a:xfrm>
          <a:off x="0" y="3455966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An example of sine-wave AC is common </a:t>
          </a:r>
          <a:r>
            <a:rPr lang="en-IN" sz="2900" kern="1200" dirty="0">
              <a:solidFill>
                <a:srgbClr val="FFFF00"/>
              </a:solidFill>
            </a:rPr>
            <a:t>household utility current.</a:t>
          </a:r>
          <a:endParaRPr lang="en-US" sz="2900" kern="1200" dirty="0">
            <a:solidFill>
              <a:srgbClr val="FFFF00"/>
            </a:solidFill>
          </a:endParaRPr>
        </a:p>
      </dsp:txBody>
      <dsp:txXfrm>
        <a:off x="79193" y="3535159"/>
        <a:ext cx="6333967" cy="146389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798B6-E618-43A0-A657-338E118C619D}">
      <dsp:nvSpPr>
        <dsp:cNvPr id="0" name=""/>
        <dsp:cNvSpPr/>
      </dsp:nvSpPr>
      <dsp:spPr>
        <a:xfrm>
          <a:off x="0" y="0"/>
          <a:ext cx="6147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DB8B2-E0ED-47A4-85E5-1173BBF50A56}">
      <dsp:nvSpPr>
        <dsp:cNvPr id="0" name=""/>
        <dsp:cNvSpPr/>
      </dsp:nvSpPr>
      <dsp:spPr>
        <a:xfrm>
          <a:off x="0" y="0"/>
          <a:ext cx="6147379" cy="2561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500" kern="1200" dirty="0"/>
            <a:t>DC is the </a:t>
          </a:r>
          <a:r>
            <a:rPr lang="en-IN" sz="3500" b="1" kern="1200" dirty="0"/>
            <a:t>unidirectional flow of electric charge </a:t>
          </a:r>
          <a:r>
            <a:rPr lang="en-IN" sz="3500" kern="1200" dirty="0"/>
            <a:t>carriers</a:t>
          </a:r>
          <a:endParaRPr lang="en-US" sz="3500" kern="1200" dirty="0"/>
        </a:p>
      </dsp:txBody>
      <dsp:txXfrm>
        <a:off x="0" y="0"/>
        <a:ext cx="6147379" cy="2561307"/>
      </dsp:txXfrm>
    </dsp:sp>
    <dsp:sp modelId="{D24C239B-DCAB-47F7-97D2-B36D02F5586E}">
      <dsp:nvSpPr>
        <dsp:cNvPr id="0" name=""/>
        <dsp:cNvSpPr/>
      </dsp:nvSpPr>
      <dsp:spPr>
        <a:xfrm>
          <a:off x="0" y="2561307"/>
          <a:ext cx="6147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5B8D9-5AA7-4DA6-B2A9-672A5DF032D7}">
      <dsp:nvSpPr>
        <dsp:cNvPr id="0" name=""/>
        <dsp:cNvSpPr/>
      </dsp:nvSpPr>
      <dsp:spPr>
        <a:xfrm>
          <a:off x="0" y="2561307"/>
          <a:ext cx="6147379" cy="25613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3350" tIns="133350" rIns="133350" bIns="133350" numCol="1" spcCol="1270" anchor="t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500" kern="1200" dirty="0"/>
            <a:t>The </a:t>
          </a:r>
          <a:r>
            <a:rPr lang="en-IN" sz="3500" b="1" kern="1200" dirty="0"/>
            <a:t>intensity of the current can vary with time</a:t>
          </a:r>
          <a:r>
            <a:rPr lang="en-IN" sz="3500" kern="1200" dirty="0"/>
            <a:t>, but the general </a:t>
          </a:r>
          <a:r>
            <a:rPr lang="en-IN" sz="3500" b="1" kern="1200" dirty="0"/>
            <a:t>direction</a:t>
          </a:r>
          <a:r>
            <a:rPr lang="en-IN" sz="3500" kern="1200" dirty="0"/>
            <a:t> of movement always stays the same.</a:t>
          </a:r>
          <a:endParaRPr lang="en-US" sz="3500" kern="1200" dirty="0"/>
        </a:p>
      </dsp:txBody>
      <dsp:txXfrm>
        <a:off x="0" y="2561307"/>
        <a:ext cx="6147379" cy="256130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50102-C20B-42FC-BD5B-8B0C33C46E3E}">
      <dsp:nvSpPr>
        <dsp:cNvPr id="0" name=""/>
        <dsp:cNvSpPr/>
      </dsp:nvSpPr>
      <dsp:spPr>
        <a:xfrm>
          <a:off x="0" y="63370"/>
          <a:ext cx="6768549" cy="243550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Current rating refers to the maximum amount of electric current that a conductor or device can safely carry without damaging it. </a:t>
          </a:r>
          <a:endParaRPr lang="en-US" sz="2800" kern="1200" dirty="0"/>
        </a:p>
      </dsp:txBody>
      <dsp:txXfrm>
        <a:off x="118891" y="182261"/>
        <a:ext cx="6530767" cy="2197719"/>
      </dsp:txXfrm>
    </dsp:sp>
    <dsp:sp modelId="{C5714683-2D26-4E87-98B2-9A95F3A9C6A4}">
      <dsp:nvSpPr>
        <dsp:cNvPr id="0" name=""/>
        <dsp:cNvSpPr/>
      </dsp:nvSpPr>
      <dsp:spPr>
        <a:xfrm>
          <a:off x="0" y="2579512"/>
          <a:ext cx="6768549" cy="2435501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The Current rating of the </a:t>
          </a:r>
          <a:r>
            <a:rPr lang="en-US" sz="2800" b="1" kern="1200" dirty="0"/>
            <a:t>LG projector is 1.7A </a:t>
          </a:r>
          <a:r>
            <a:rPr lang="en-US" sz="2800" kern="1200" dirty="0"/>
            <a:t>Direct Current. If the </a:t>
          </a:r>
          <a:r>
            <a:rPr lang="en-US" sz="2800" b="1" kern="1200" dirty="0"/>
            <a:t>current increases above 1.7A</a:t>
          </a:r>
          <a:r>
            <a:rPr lang="en-US" sz="2800" kern="1200" dirty="0"/>
            <a:t>, this projector may be damaged. So, it must be supplied with the rated current.</a:t>
          </a:r>
        </a:p>
      </dsp:txBody>
      <dsp:txXfrm>
        <a:off x="118891" y="2698403"/>
        <a:ext cx="6530767" cy="21977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D6A70-8359-4707-821A-228B93A09930}">
      <dsp:nvSpPr>
        <dsp:cNvPr id="0" name=""/>
        <dsp:cNvSpPr/>
      </dsp:nvSpPr>
      <dsp:spPr>
        <a:xfrm>
          <a:off x="0" y="40158"/>
          <a:ext cx="9962734" cy="1704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Electrical power is the rate at which </a:t>
          </a:r>
          <a:r>
            <a:rPr lang="en-IN" sz="3100" kern="1200" dirty="0">
              <a:solidFill>
                <a:schemeClr val="bg1"/>
              </a:solidFill>
            </a:rPr>
            <a:t>electrical energy is converted into another form of energy</a:t>
          </a:r>
          <a:r>
            <a:rPr lang="en-IN" sz="3100" kern="1200" dirty="0"/>
            <a:t>, such as motion, heat, lights or electromagnetic field.</a:t>
          </a:r>
          <a:endParaRPr lang="en-US" sz="3100" kern="1200" dirty="0"/>
        </a:p>
      </dsp:txBody>
      <dsp:txXfrm>
        <a:off x="83216" y="123374"/>
        <a:ext cx="9796302" cy="1538258"/>
      </dsp:txXfrm>
    </dsp:sp>
    <dsp:sp modelId="{910A0B35-1860-48FC-A3E1-EBC84A340BD4}">
      <dsp:nvSpPr>
        <dsp:cNvPr id="0" name=""/>
        <dsp:cNvSpPr/>
      </dsp:nvSpPr>
      <dsp:spPr>
        <a:xfrm>
          <a:off x="0" y="1834128"/>
          <a:ext cx="9962734" cy="170469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The Electrical Power is represented by </a:t>
          </a:r>
          <a:r>
            <a:rPr lang="en-IN" sz="3100" b="1" kern="1200" dirty="0"/>
            <a:t>P</a:t>
          </a:r>
          <a:r>
            <a:rPr lang="en-IN" sz="3100" kern="1200" dirty="0"/>
            <a:t>. </a:t>
          </a:r>
          <a:endParaRPr lang="en-US" sz="3100" kern="1200" dirty="0"/>
        </a:p>
      </dsp:txBody>
      <dsp:txXfrm>
        <a:off x="83216" y="1917344"/>
        <a:ext cx="9796302" cy="1538258"/>
      </dsp:txXfrm>
    </dsp:sp>
    <dsp:sp modelId="{5F0D4FBB-1036-4129-B029-F4814EAC6B13}">
      <dsp:nvSpPr>
        <dsp:cNvPr id="0" name=""/>
        <dsp:cNvSpPr/>
      </dsp:nvSpPr>
      <dsp:spPr>
        <a:xfrm>
          <a:off x="0" y="3628099"/>
          <a:ext cx="9962734" cy="17046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The unit of power is </a:t>
          </a:r>
          <a:r>
            <a:rPr lang="en-IN" sz="3100" b="1" kern="1200" dirty="0"/>
            <a:t>Watt(W).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b="1" kern="1200" dirty="0"/>
            <a:t>1 Watt = 1Volt ×1Ampere </a:t>
          </a:r>
          <a:endParaRPr lang="en-US" sz="3100" kern="1200" dirty="0"/>
        </a:p>
      </dsp:txBody>
      <dsp:txXfrm>
        <a:off x="83216" y="3711315"/>
        <a:ext cx="9796302" cy="153825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6C615-95CB-406F-8C3A-B5EC6D96886F}">
      <dsp:nvSpPr>
        <dsp:cNvPr id="0" name=""/>
        <dsp:cNvSpPr/>
      </dsp:nvSpPr>
      <dsp:spPr>
        <a:xfrm>
          <a:off x="0" y="2404"/>
          <a:ext cx="9675537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2189CCB-0186-45A1-8489-6558EF594797}">
      <dsp:nvSpPr>
        <dsp:cNvPr id="0" name=""/>
        <dsp:cNvSpPr/>
      </dsp:nvSpPr>
      <dsp:spPr>
        <a:xfrm>
          <a:off x="0" y="2404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to </a:t>
          </a:r>
          <a:r>
            <a:rPr lang="en-US" sz="4600" kern="1200" dirty="0" err="1"/>
            <a:t>synchronise</a:t>
          </a:r>
          <a:r>
            <a:rPr lang="en-US" sz="4600" kern="1200" dirty="0"/>
            <a:t> Voltage and Current</a:t>
          </a:r>
        </a:p>
      </dsp:txBody>
      <dsp:txXfrm>
        <a:off x="0" y="2404"/>
        <a:ext cx="9675537" cy="1640074"/>
      </dsp:txXfrm>
    </dsp:sp>
    <dsp:sp modelId="{E992C0E8-A7C3-4006-BB21-D6285FE785F3}">
      <dsp:nvSpPr>
        <dsp:cNvPr id="0" name=""/>
        <dsp:cNvSpPr/>
      </dsp:nvSpPr>
      <dsp:spPr>
        <a:xfrm>
          <a:off x="0" y="1642479"/>
          <a:ext cx="9675537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504FF1-E715-4163-AE1D-41350EF18270}">
      <dsp:nvSpPr>
        <dsp:cNvPr id="0" name=""/>
        <dsp:cNvSpPr/>
      </dsp:nvSpPr>
      <dsp:spPr>
        <a:xfrm>
          <a:off x="0" y="1642479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in rectifier circuit (AC to DC conversion)</a:t>
          </a:r>
        </a:p>
      </dsp:txBody>
      <dsp:txXfrm>
        <a:off x="0" y="1642479"/>
        <a:ext cx="9675537" cy="1640074"/>
      </dsp:txXfrm>
    </dsp:sp>
    <dsp:sp modelId="{2FA1ADD2-01D1-4048-AE75-7328702AF23A}">
      <dsp:nvSpPr>
        <dsp:cNvPr id="0" name=""/>
        <dsp:cNvSpPr/>
      </dsp:nvSpPr>
      <dsp:spPr>
        <a:xfrm>
          <a:off x="0" y="3282553"/>
          <a:ext cx="9675537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8688C9-3054-4201-B480-68D049AA8865}">
      <dsp:nvSpPr>
        <dsp:cNvPr id="0" name=""/>
        <dsp:cNvSpPr/>
      </dsp:nvSpPr>
      <dsp:spPr>
        <a:xfrm>
          <a:off x="0" y="3282553"/>
          <a:ext cx="9675537" cy="164007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5260" tIns="175260" rIns="175260" bIns="175260" numCol="1" spcCol="1270" anchor="t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600" kern="1200" dirty="0"/>
            <a:t>Used to store Electrical energy</a:t>
          </a:r>
        </a:p>
      </dsp:txBody>
      <dsp:txXfrm>
        <a:off x="0" y="3282553"/>
        <a:ext cx="9675537" cy="164007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5T09:19:43.80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21563 11706 52 0,'-26'17'27'15,"7"9"-90"-15</inkml:trace>
  <inkml:trace contextRef="#ctx0" brushRef="#br0" timeOffset="8419.43">12165 13695 25 0,'7'-5'71'0,"6"1"-12"0,-6-1-8 16,5 5-12-16,-4 0-10 0,-2 0-9 16,-6 0-9-16,6 0-16 0,0 0-15 15,-6 0-8-15,0 0-5 0,0 0-3 0,0 0 1 16,0 0 7-16,0 0 8 0,0 0 6 15,0 0 1-15,0 0-3 0,0 0-5 0,0 0-9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5T10:49:28.36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8251 16764 38 0,'0'9'33'15,"7"0"-11"-15,6-1-9 0,-6 0-14 0,5 1-24 16,2 0-33-16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17/06/2024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78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47336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96942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Capacitance is defined as the ratio of the electric charge (Q) stored on each conductor to the potential difference (V) between them.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9762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099DFACD-5FDB-4D95-8549-B35DDC1E2C37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55ABC-C089-44F3-B02E-4CE5CF7538AC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C213F10-CD44-4D7C-8F7B-A3ECD5849BC8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9E6C899-837E-4B70-953E-27177F68D652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AB0AB-1E89-4E21-922D-A952C05E1196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042A1E2-1B25-4C82-BC32-5934362B6A81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4736F06-2267-4AFF-83AD-B6D1097B02AB}" type="datetime1">
              <a:rPr lang="en-GB" noProof="0" smtClean="0"/>
              <a:t>17/06/2024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571C4C1-BDE8-48A3-AFDB-F61154A06052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2829EA-8F06-4D2C-A70A-A1DC7B834FCB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E50F863-139C-453C-A6AC-83CB63353B1A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F3669FF-A948-44AC-9DFD-9E691F70A125}" type="datetime1">
              <a:rPr lang="en-GB" noProof="0" smtClean="0"/>
              <a:t>17/06/2024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7E03B938-A95E-4267-9FB8-B83AE451C37D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43BF61-F291-4D80-A5B1-22FCB33CA992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7A2D0ED-4CB9-4B7F-ACE5-D9CA87647263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FC3001-6C81-4769-8061-F21722EA2628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E911E4-14C9-4D8E-8E9A-FCBAA0AA7D61}" type="datetime1">
              <a:rPr lang="en-GB" smtClean="0"/>
              <a:t>17/06/2024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200936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63E5140-AAB8-498F-B542-7DA9C98904E2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9382A-958D-40E2-B294-BD036EBCE4CC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588D2543-29F4-4C9D-AF95-AEA9E12E140A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54D987ED-7C2D-4CBE-AE16-212F4A1E2068}" type="datetime1">
              <a:rPr lang="en-GB" noProof="0" smtClean="0"/>
              <a:t>17/06/2024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2B4502F3-DB58-4E38-8873-D0BE2A34604B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2A6BB9-BDC9-4A50-943E-F0EE44F79551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6D5B02A1-AF83-4A14-874D-E7F9CA7C0F91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0BA6A57-EF81-4740-AA9D-05152DCC90BA}" type="datetime1">
              <a:rPr lang="en-GB" noProof="0" smtClean="0"/>
              <a:t>17/06/2024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FD679C35-1F8A-4CEC-BB94-54A455DBF154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454EE6-9A84-4095-994B-A82253279B5B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2B03442-12C3-4B79-A368-E08CE35ECF88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092350C-1CA1-465B-95AD-494F7EDCB15E}" type="datetime1">
              <a:rPr lang="en-GB" noProof="0" smtClean="0"/>
              <a:t>17/06/2024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462DE9F-D9EF-4E41-A5DB-CD51B29B7672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68007-B213-46F1-87E3-5B92B86E6D65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ACF14BD8-025C-4215-9EB0-975D0A28BADF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740AB01-9D27-40D7-A354-FBBAC7CF0848}" type="datetime1">
              <a:rPr lang="en-GB" noProof="0" smtClean="0"/>
              <a:t>17/06/2024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38377687-BB55-4A06-9952-06CF982AE51F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4CC9F-3E40-4936-9FA9-986AE77C0BE4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37801781-B4B2-4CCD-9DD5-9DB3341EE2A4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2A53D770-1C64-4534-863B-CEAD266F659C}" type="datetime1">
              <a:rPr lang="en-GB" noProof="0" smtClean="0"/>
              <a:t>17/06/2024</a:t>
            </a:fld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Lecture -1 / Fundamentals of Electrical and Electronic systems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DE433B49-E4BB-4B33-9E15-02E12A734345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62AF7-F93A-40EE-B9C7-D09E1FA9EECD}" type="datetime1">
              <a:rPr lang="en-GB" smtClean="0"/>
              <a:t>17/06/2024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9E30CE96-C437-457A-AC24-C0EDE142C0DE}" type="datetime1">
              <a:rPr lang="en-GB" smtClean="0"/>
              <a:t>17/06/2024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2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diagramLayout" Target="../diagrams/layout1.xml"/><Relationship Id="rId7" Type="http://schemas.openxmlformats.org/officeDocument/2006/relationships/customXml" Target="../ink/ink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32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33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4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jp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g"/><Relationship Id="rId1" Type="http://schemas.openxmlformats.org/officeDocument/2006/relationships/slideLayout" Target="../slideLayouts/slideLayout3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fif"/><Relationship Id="rId1" Type="http://schemas.openxmlformats.org/officeDocument/2006/relationships/slideLayout" Target="../slideLayouts/slideLayout3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g"/><Relationship Id="rId1" Type="http://schemas.openxmlformats.org/officeDocument/2006/relationships/slideLayout" Target="../slideLayouts/slideLayout3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37.pn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3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4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jpeg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7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5.xml"/><Relationship Id="rId4" Type="http://schemas.openxmlformats.org/officeDocument/2006/relationships/image" Target="../media/image49.jpe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3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image" Target="../media/image51.jpeg"/><Relationship Id="rId1" Type="http://schemas.openxmlformats.org/officeDocument/2006/relationships/slideLayout" Target="../slideLayouts/slideLayout37.xml"/><Relationship Id="rId5" Type="http://schemas.openxmlformats.org/officeDocument/2006/relationships/image" Target="../media/image54.png"/><Relationship Id="rId4" Type="http://schemas.openxmlformats.org/officeDocument/2006/relationships/image" Target="../media/image53.jpe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3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3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3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35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3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2.png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4.jpeg"/><Relationship Id="rId4" Type="http://schemas.openxmlformats.org/officeDocument/2006/relationships/image" Target="../media/image63.pn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35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3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jpeg"/><Relationship Id="rId2" Type="http://schemas.openxmlformats.org/officeDocument/2006/relationships/image" Target="../media/image68.jpeg"/><Relationship Id="rId1" Type="http://schemas.openxmlformats.org/officeDocument/2006/relationships/slideLayout" Target="../slideLayouts/slideLayout37.xml"/><Relationship Id="rId4" Type="http://schemas.openxmlformats.org/officeDocument/2006/relationships/image" Target="../media/image70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0.png"/><Relationship Id="rId2" Type="http://schemas.openxmlformats.org/officeDocument/2006/relationships/image" Target="../media/image650.pn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680.png"/><Relationship Id="rId4" Type="http://schemas.openxmlformats.org/officeDocument/2006/relationships/image" Target="../media/image71.pn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3.jpeg"/><Relationship Id="rId2" Type="http://schemas.openxmlformats.org/officeDocument/2006/relationships/image" Target="../media/image72.jpeg"/><Relationship Id="rId1" Type="http://schemas.openxmlformats.org/officeDocument/2006/relationships/slideLayout" Target="../slideLayouts/slideLayout35.xml"/><Relationship Id="rId5" Type="http://schemas.openxmlformats.org/officeDocument/2006/relationships/image" Target="../media/image75.png"/><Relationship Id="rId4" Type="http://schemas.openxmlformats.org/officeDocument/2006/relationships/image" Target="../media/image74.pn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7.png"/><Relationship Id="rId2" Type="http://schemas.openxmlformats.org/officeDocument/2006/relationships/image" Target="../media/image76.png"/><Relationship Id="rId1" Type="http://schemas.openxmlformats.org/officeDocument/2006/relationships/slideLayout" Target="../slideLayouts/slideLayout35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5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Fundamentals of Electrical </a:t>
            </a:r>
          </a:p>
          <a:p>
            <a:r>
              <a:rPr lang="en-GB" sz="4800" dirty="0"/>
              <a:t>and Electronic Systems</a:t>
            </a:r>
          </a:p>
          <a:p>
            <a:r>
              <a:rPr lang="en-GB" sz="4800" dirty="0"/>
              <a:t>(ACDA4018)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695807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 lnSpcReduction="10000"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Electricity?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Differentiate Electrical and Electronics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/ Potential Difference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Current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Types of Current</a:t>
            </a:r>
            <a:endParaRPr lang="en-US" sz="3200" b="1" dirty="0">
              <a:latin typeface="+mj-lt"/>
              <a:ea typeface="+mj-ea"/>
              <a:cs typeface="+mj-cs"/>
            </a:endParaRP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Electric</a:t>
            </a:r>
            <a:r>
              <a:rPr lang="en-US" sz="3200" b="1" dirty="0">
                <a:latin typeface="+mj-lt"/>
                <a:ea typeface="+mj-ea"/>
                <a:cs typeface="+mj-cs"/>
              </a:rPr>
              <a:t> Power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Resistance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Capacitance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Inductance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551071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 dirty="0"/>
              <a:t>Define basic terms used in electrical and Electronics</a:t>
            </a:r>
          </a:p>
          <a:p>
            <a:r>
              <a:rPr lang="en-IN" sz="3200" dirty="0"/>
              <a:t>Differentiate Electrical and Electronics. </a:t>
            </a:r>
          </a:p>
          <a:p>
            <a:r>
              <a:rPr lang="en-IN" sz="3200" dirty="0"/>
              <a:t>Define the types of current.</a:t>
            </a:r>
          </a:p>
          <a:p>
            <a:r>
              <a:rPr lang="en-IN" sz="3200" dirty="0"/>
              <a:t>Define Voltage, current and power rating.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89142" y="6461781"/>
            <a:ext cx="6504662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What is electricity?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990" y="1806679"/>
            <a:ext cx="10972800" cy="3917032"/>
          </a:xfrm>
        </p:spPr>
        <p:txBody>
          <a:bodyPr>
            <a:normAutofit/>
          </a:bodyPr>
          <a:lstStyle/>
          <a:p>
            <a:r>
              <a:rPr lang="en-IN" sz="3600" dirty="0"/>
              <a:t>A type of energy that occurs due to the </a:t>
            </a:r>
            <a:r>
              <a:rPr lang="en-IN" sz="3600" b="1" dirty="0"/>
              <a:t>movement of charged particles such as electrons </a:t>
            </a:r>
            <a:r>
              <a:rPr lang="en-IN" sz="3600" dirty="0"/>
              <a:t>or</a:t>
            </a:r>
            <a:r>
              <a:rPr lang="en-IN" sz="3600" b="1" dirty="0"/>
              <a:t> protons. </a:t>
            </a:r>
            <a:endParaRPr lang="en-US" sz="3600" dirty="0"/>
          </a:p>
          <a:p>
            <a:r>
              <a:rPr lang="en-US" sz="3600" dirty="0"/>
              <a:t>We do not create electricity; we </a:t>
            </a:r>
            <a:r>
              <a:rPr lang="en-US" sz="3600" b="1" dirty="0"/>
              <a:t>convert one form of energy into electrical energy.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BAD19-DC09-0542-98CF-B88D81CBC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211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4738" y="-95193"/>
            <a:ext cx="5145401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Atom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037" y="1565834"/>
                <a:ext cx="7409730" cy="45604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Atom has three particles</a:t>
                </a:r>
              </a:p>
              <a:p>
                <a:r>
                  <a:rPr lang="en-IN" sz="3200" b="1" dirty="0"/>
                  <a:t>Neutron</a:t>
                </a:r>
                <a:r>
                  <a:rPr lang="en-IN" sz="3200" dirty="0"/>
                  <a:t> – No charge</a:t>
                </a:r>
              </a:p>
              <a:p>
                <a:r>
                  <a:rPr lang="en-IN" sz="3200" b="1" dirty="0"/>
                  <a:t>Electron</a:t>
                </a:r>
                <a:r>
                  <a:rPr lang="en-IN" sz="3200" dirty="0"/>
                  <a:t> – Negative charge</a:t>
                </a:r>
              </a:p>
              <a:p>
                <a:pPr marL="0" indent="0">
                  <a:buNone/>
                </a:pPr>
                <a:r>
                  <a:rPr lang="en-IN" sz="3200" dirty="0"/>
                  <a:t>  (-1.6×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sz="3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sz="32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sz="3200" b="0" i="1" smtClean="0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sz="32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sz="3200" b="0" i="1" smtClean="0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sz="3200" dirty="0"/>
                  <a:t>)</a:t>
                </a:r>
              </a:p>
              <a:p>
                <a:r>
                  <a:rPr lang="en-IN" sz="3200" b="1" dirty="0"/>
                  <a:t>Proton </a:t>
                </a:r>
                <a:r>
                  <a:rPr lang="en-IN" sz="3200" dirty="0"/>
                  <a:t>– Positive charge (1.6×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sz="32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sz="32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sz="3200" i="1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sz="3200" dirty="0"/>
                  <a:t>)</a:t>
                </a:r>
              </a:p>
              <a:p>
                <a:pPr marL="0" indent="0">
                  <a:buNone/>
                </a:pPr>
                <a:r>
                  <a:rPr lang="en-IN" sz="3200" dirty="0"/>
                  <a:t>	</a:t>
                </a:r>
                <a:r>
                  <a:rPr lang="en-IN" sz="3200" b="1" dirty="0"/>
                  <a:t>Nucleus</a:t>
                </a:r>
                <a:r>
                  <a:rPr lang="en-IN" sz="3200" dirty="0"/>
                  <a:t> has </a:t>
                </a:r>
                <a:r>
                  <a:rPr lang="en-IN" sz="3200" b="1" dirty="0"/>
                  <a:t>proton and neutrons.</a:t>
                </a:r>
              </a:p>
              <a:p>
                <a:pPr marL="0" indent="0">
                  <a:buNone/>
                </a:pPr>
                <a:r>
                  <a:rPr lang="en-IN" sz="3200" dirty="0"/>
                  <a:t>	</a:t>
                </a:r>
                <a:r>
                  <a:rPr lang="en-IN" sz="3200" b="1" dirty="0"/>
                  <a:t>Electrons</a:t>
                </a:r>
                <a:r>
                  <a:rPr lang="en-IN" sz="3200" dirty="0"/>
                  <a:t> revolve round the </a:t>
                </a:r>
                <a:r>
                  <a:rPr lang="en-IN" sz="3200" b="1" dirty="0"/>
                  <a:t>nucleus.</a:t>
                </a:r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037" y="1565834"/>
                <a:ext cx="7409730" cy="4560483"/>
              </a:xfrm>
              <a:blipFill>
                <a:blip r:embed="rId3"/>
                <a:stretch>
                  <a:fillRect l="-2056" t="-2807" b="-1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1028" name="Picture 4" descr="Image result for at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3505" y="1921794"/>
            <a:ext cx="3297298" cy="172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84188F-F11C-1414-F28A-9D260C612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91617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811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2531" y="96890"/>
            <a:ext cx="5184743" cy="96890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Electric Charge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3804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Charge (q)</a:t>
            </a:r>
          </a:p>
          <a:p>
            <a:pPr>
              <a:lnSpc>
                <a:spcPct val="90000"/>
              </a:lnSpc>
            </a:pPr>
            <a:r>
              <a:rPr lang="en-IN" sz="2902" b="1" dirty="0"/>
              <a:t>Electric charge</a:t>
            </a:r>
            <a:r>
              <a:rPr lang="en-IN" sz="2902" dirty="0"/>
              <a:t> is the physical property of matter that </a:t>
            </a:r>
            <a:r>
              <a:rPr lang="en-IN" sz="2902" b="1" dirty="0"/>
              <a:t>causes it to experience a force </a:t>
            </a:r>
            <a:r>
              <a:rPr lang="en-IN" sz="2902" dirty="0"/>
              <a:t>when placed in an </a:t>
            </a:r>
            <a:r>
              <a:rPr lang="en-IN" sz="2902" b="1" dirty="0"/>
              <a:t>electromagnetic field</a:t>
            </a:r>
            <a:r>
              <a:rPr lang="en-IN" sz="2902" dirty="0"/>
              <a:t>.</a:t>
            </a:r>
          </a:p>
          <a:p>
            <a:pPr>
              <a:lnSpc>
                <a:spcPct val="90000"/>
              </a:lnSpc>
            </a:pPr>
            <a:r>
              <a:rPr lang="en-US" sz="2902" dirty="0"/>
              <a:t>Two basic charges 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en-US" b="1" dirty="0"/>
              <a:t>Positive 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en-US" b="1" dirty="0"/>
              <a:t>Negative</a:t>
            </a:r>
          </a:p>
          <a:p>
            <a:r>
              <a:rPr lang="en-IN" sz="2902" dirty="0"/>
              <a:t>The unit of electric charge is the </a:t>
            </a:r>
            <a:r>
              <a:rPr lang="en-IN" sz="2902" b="1" dirty="0"/>
              <a:t>Coulomb (C)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ECE4AD-A4C8-336D-F383-250E6FE80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412334" cy="365125"/>
          </a:xfrm>
        </p:spPr>
        <p:txBody>
          <a:bodyPr/>
          <a:lstStyle/>
          <a:p>
            <a:r>
              <a:rPr lang="en-GB" dirty="0"/>
              <a:t>Lecture -1 / 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100828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23416" y="-15383"/>
            <a:ext cx="5614693" cy="1159898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What is Electronics?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0649" y="1559395"/>
            <a:ext cx="11238336" cy="4199507"/>
          </a:xfrm>
        </p:spPr>
        <p:txBody>
          <a:bodyPr>
            <a:normAutofit/>
          </a:bodyPr>
          <a:lstStyle/>
          <a:p>
            <a:r>
              <a:rPr lang="en-GB" sz="3200" dirty="0"/>
              <a:t>Electronics is a branch </a:t>
            </a:r>
            <a:r>
              <a:rPr lang="en-GB" sz="3200"/>
              <a:t>of Electrical </a:t>
            </a:r>
            <a:r>
              <a:rPr lang="en-GB" sz="3200" dirty="0"/>
              <a:t>engineering that deals with the </a:t>
            </a:r>
            <a:r>
              <a:rPr lang="en-GB" sz="3200" b="1" dirty="0"/>
              <a:t>study, and application of devices and systems that control the flow of electrons </a:t>
            </a:r>
            <a:r>
              <a:rPr lang="en-GB" sz="3200" dirty="0"/>
              <a:t>or other charge carriers.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BBBD7C-F471-4C32-94B7-F654C3E2A5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24471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08779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903" y="136317"/>
            <a:ext cx="6412911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>
                <a:solidFill>
                  <a:schemeClr val="bg1"/>
                </a:solidFill>
              </a:rPr>
              <a:t>Differentiate Electrical and Electronics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857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8077738"/>
              </p:ext>
            </p:extLst>
          </p:nvPr>
        </p:nvGraphicFramePr>
        <p:xfrm>
          <a:off x="392595" y="1299883"/>
          <a:ext cx="11648661" cy="5154930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6659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64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062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2839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Sl. No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Electrical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Electronics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205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Electrical</a:t>
                      </a:r>
                      <a:r>
                        <a:rPr lang="en-IN" sz="2400" baseline="0" dirty="0"/>
                        <a:t> devices work with high voltage (110V or 220 V or 420V etc)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Electronics devices work with</a:t>
                      </a:r>
                      <a:r>
                        <a:rPr lang="en-IN" sz="2400" baseline="0" dirty="0"/>
                        <a:t> low voltage and current. (3V, 5V, 8V, 12V etc.)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2033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Most Electrical devices are designed to use electrical power rather than controlling it,  some exceptions exist, such as transformers and voltage regulators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</a:t>
                      </a:r>
                      <a:r>
                        <a:rPr lang="en-IN" sz="2400" baseline="0" dirty="0"/>
                        <a:t> devices control current and voltage.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839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Electrical</a:t>
                      </a:r>
                      <a:r>
                        <a:rPr lang="en-IN" sz="2400" baseline="0" dirty="0"/>
                        <a:t> devices work with AC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 devices work with DC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9490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 err="1"/>
                        <a:t>Eg</a:t>
                      </a:r>
                      <a:r>
                        <a:rPr lang="en-IN" sz="2400" dirty="0"/>
                        <a:t>:</a:t>
                      </a:r>
                      <a:r>
                        <a:rPr lang="en-IN" sz="2400" baseline="0" dirty="0"/>
                        <a:t> Fan, Iron, Mixer grinder,</a:t>
                      </a:r>
                      <a:r>
                        <a:rPr lang="en-IN" sz="2400" dirty="0"/>
                        <a:t> Air conditioner, Refrigerator</a:t>
                      </a:r>
                    </a:p>
                    <a:p>
                      <a:r>
                        <a:rPr lang="en-IN" sz="2400" dirty="0"/>
                        <a:t>Microwave oven, </a:t>
                      </a:r>
                      <a:r>
                        <a:rPr lang="en-IN" sz="2400" baseline="0" dirty="0"/>
                        <a:t>etc..,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 err="1"/>
                        <a:t>Eg</a:t>
                      </a:r>
                      <a:r>
                        <a:rPr lang="en-IN" sz="2400" dirty="0"/>
                        <a:t>: Mobile phone, laptop, </a:t>
                      </a:r>
                      <a:r>
                        <a:rPr lang="en-IN" sz="2400" dirty="0" err="1"/>
                        <a:t>etc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79BD3-1498-6928-B6F6-53A711037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658276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72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/>
              <a:pPr>
                <a:spcAft>
                  <a:spcPts val="544"/>
                </a:spcAft>
              </a:pPr>
              <a:t>9</a:t>
            </a:fld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087FC5F-FB30-41CC-A93C-C65DCE0E78FF}"/>
              </a:ext>
            </a:extLst>
          </p:cNvPr>
          <p:cNvSpPr txBox="1">
            <a:spLocks/>
          </p:cNvSpPr>
          <p:nvPr/>
        </p:nvSpPr>
        <p:spPr>
          <a:xfrm>
            <a:off x="2889544" y="44252"/>
            <a:ext cx="6412911" cy="11082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b="1" dirty="0">
                <a:solidFill>
                  <a:schemeClr val="bg1"/>
                </a:solidFill>
              </a:rPr>
              <a:t>Voltage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A13E937-C1CB-DDFC-DFE4-545FCDC45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00089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0E2FB6-F8D1-1BE5-ACC8-EED69B30D5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272630" cy="4542182"/>
          </a:xfrm>
        </p:spPr>
        <p:txBody>
          <a:bodyPr>
            <a:normAutofit/>
          </a:bodyPr>
          <a:lstStyle/>
          <a:p>
            <a:r>
              <a:rPr lang="en-IN" sz="2800" dirty="0"/>
              <a:t>Voltage is also called as </a:t>
            </a:r>
            <a:r>
              <a:rPr lang="en-IN" sz="2800" b="1" i="1" dirty="0"/>
              <a:t>electromotive force (EMF) or Potential difference.</a:t>
            </a:r>
          </a:p>
          <a:p>
            <a:r>
              <a:rPr lang="en-GB" sz="2800" dirty="0"/>
              <a:t>It is a measure of the </a:t>
            </a:r>
            <a:r>
              <a:rPr lang="en-GB" sz="2800" b="1" dirty="0"/>
              <a:t>electric potential energy per unit charge between two points</a:t>
            </a:r>
            <a:r>
              <a:rPr lang="en-GB" sz="2800" dirty="0"/>
              <a:t> in an electric circuit. </a:t>
            </a:r>
          </a:p>
          <a:p>
            <a:r>
              <a:rPr lang="en-GB" sz="2800" dirty="0"/>
              <a:t>It is the </a:t>
            </a:r>
            <a:r>
              <a:rPr lang="en-GB" sz="2800" b="1" dirty="0"/>
              <a:t>driving force </a:t>
            </a:r>
            <a:r>
              <a:rPr lang="en-GB" sz="2800" dirty="0"/>
              <a:t>that is </a:t>
            </a:r>
            <a:r>
              <a:rPr lang="en-GB" sz="2800" b="1" dirty="0"/>
              <a:t>responsible for the flow of electric current.</a:t>
            </a:r>
          </a:p>
          <a:p>
            <a:r>
              <a:rPr lang="en-IN" sz="2800" dirty="0"/>
              <a:t>Voltage is represented by </a:t>
            </a:r>
            <a:r>
              <a:rPr lang="en-IN" sz="2800" b="1" dirty="0"/>
              <a:t>(V) or (E)</a:t>
            </a:r>
          </a:p>
          <a:p>
            <a:r>
              <a:rPr lang="en-IN" sz="2800" dirty="0"/>
              <a:t>The unit of voltage is </a:t>
            </a:r>
            <a:r>
              <a:rPr lang="en-IN" sz="2800" b="1" dirty="0"/>
              <a:t>Volts</a:t>
            </a:r>
          </a:p>
          <a:p>
            <a:r>
              <a:rPr lang="en-IN" sz="2800" dirty="0"/>
              <a:t>The </a:t>
            </a:r>
            <a:r>
              <a:rPr lang="en-IN" sz="2800" b="1" dirty="0"/>
              <a:t>higher the voltage</a:t>
            </a:r>
            <a:r>
              <a:rPr lang="en-IN" sz="2800" dirty="0"/>
              <a:t>, the </a:t>
            </a:r>
            <a:r>
              <a:rPr lang="en-IN" sz="2800" b="1" dirty="0"/>
              <a:t>greater the flow of electrical current.</a:t>
            </a:r>
            <a:endParaRPr lang="en-GB" sz="2800" b="1" dirty="0"/>
          </a:p>
          <a:p>
            <a:endParaRPr lang="en-US" sz="2800" dirty="0"/>
          </a:p>
          <a:p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13639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4061" y="378998"/>
            <a:ext cx="5754460" cy="482787"/>
          </a:xfrm>
        </p:spPr>
        <p:txBody>
          <a:bodyPr>
            <a:normAutofit fontScale="90000"/>
          </a:bodyPr>
          <a:lstStyle/>
          <a:p>
            <a:r>
              <a:rPr lang="en-IN" sz="5350" b="1" dirty="0">
                <a:solidFill>
                  <a:schemeClr val="bg1">
                    <a:lumMod val="95000"/>
                  </a:schemeClr>
                </a:solidFill>
              </a:rPr>
              <a:t>Voltage Rating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10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5A3CA09-A8C7-445E-B997-6A8EE6F5C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4468494"/>
              </p:ext>
            </p:extLst>
          </p:nvPr>
        </p:nvGraphicFramePr>
        <p:xfrm>
          <a:off x="1038287" y="1216787"/>
          <a:ext cx="10447758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BFF9A9-9CB0-E097-B7C2-9C15A77BC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520852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0619DC4-3F4B-7749-E8D3-8D133DA3043A}"/>
                  </a:ext>
                </a:extLst>
              </p14:cNvPr>
              <p14:cNvContentPartPr/>
              <p14:nvPr/>
            </p14:nvContentPartPr>
            <p14:xfrm>
              <a:off x="4379400" y="4214160"/>
              <a:ext cx="3383640" cy="7164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0619DC4-3F4B-7749-E8D3-8D133DA3043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370040" y="4204800"/>
                <a:ext cx="3402360" cy="735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295943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7559" y="136525"/>
            <a:ext cx="7321858" cy="853018"/>
          </a:xfrm>
        </p:spPr>
        <p:txBody>
          <a:bodyPr anchor="b">
            <a:normAutofit/>
          </a:bodyPr>
          <a:lstStyle/>
          <a:p>
            <a:r>
              <a:rPr lang="en-IN" sz="4806" b="1" dirty="0">
                <a:solidFill>
                  <a:schemeClr val="bg1">
                    <a:lumMod val="95000"/>
                  </a:schemeClr>
                </a:solidFill>
              </a:rPr>
              <a:t>Voltage Rating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5076" y="1792518"/>
            <a:ext cx="5003412" cy="4443100"/>
          </a:xfrm>
        </p:spPr>
        <p:txBody>
          <a:bodyPr anchor="t">
            <a:normAutofit/>
          </a:bodyPr>
          <a:lstStyle/>
          <a:p>
            <a:r>
              <a:rPr lang="en-US" dirty="0"/>
              <a:t>The Voltage rating of the </a:t>
            </a:r>
            <a:r>
              <a:rPr lang="en-US" b="1" dirty="0"/>
              <a:t>SHARP TV is 120V </a:t>
            </a:r>
            <a:r>
              <a:rPr lang="en-US" dirty="0"/>
              <a:t>Alternating Current. </a:t>
            </a:r>
          </a:p>
          <a:p>
            <a:r>
              <a:rPr lang="en-US" dirty="0"/>
              <a:t>If the Voltage is increased above </a:t>
            </a:r>
            <a:r>
              <a:rPr lang="en-US" b="1" dirty="0"/>
              <a:t>120V,</a:t>
            </a:r>
            <a:r>
              <a:rPr lang="en-US" dirty="0"/>
              <a:t> this TV may be damaged. So, it must be supplied with the rated voltage.</a:t>
            </a:r>
          </a:p>
        </p:txBody>
      </p:sp>
      <p:pic>
        <p:nvPicPr>
          <p:cNvPr id="21" name="Picture 20" descr="Text&#10;&#10;Description automatically generated">
            <a:extLst>
              <a:ext uri="{FF2B5EF4-FFF2-40B4-BE49-F238E27FC236}">
                <a16:creationId xmlns:a16="http://schemas.microsoft.com/office/drawing/2014/main" id="{BD91BFB8-D5FC-4A5D-BA9D-F192985A97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4051" y="1890901"/>
            <a:ext cx="5488360" cy="2840225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679300B-4B12-32E8-128D-D69BDED93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220143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6373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45555" y="287527"/>
            <a:ext cx="2726007" cy="575054"/>
          </a:xfrm>
        </p:spPr>
        <p:txBody>
          <a:bodyPr anchor="b">
            <a:normAutofit fontScale="90000"/>
          </a:bodyPr>
          <a:lstStyle/>
          <a:p>
            <a:r>
              <a:rPr lang="en-IN" sz="4806" b="1" dirty="0">
                <a:solidFill>
                  <a:schemeClr val="bg1">
                    <a:lumMod val="95000"/>
                  </a:schemeClr>
                </a:solidFill>
              </a:rPr>
              <a:t>Voltmeter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60837" y="1723643"/>
            <a:ext cx="4709110" cy="3410713"/>
          </a:xfrm>
        </p:spPr>
        <p:txBody>
          <a:bodyPr anchor="t">
            <a:normAutofit/>
          </a:bodyPr>
          <a:lstStyle/>
          <a:p>
            <a:r>
              <a:rPr lang="en-US" sz="3200" b="1" dirty="0"/>
              <a:t>Voltmeter</a:t>
            </a:r>
            <a:r>
              <a:rPr lang="en-US" sz="3200" dirty="0"/>
              <a:t> is used for measuring the Voltage.</a:t>
            </a:r>
          </a:p>
          <a:p>
            <a:r>
              <a:rPr lang="en-US" sz="3200" dirty="0"/>
              <a:t>The voltage can be calculated using the formula </a:t>
            </a:r>
          </a:p>
          <a:p>
            <a:r>
              <a:rPr lang="en-US" sz="3200" b="1" dirty="0"/>
              <a:t>V=IR</a:t>
            </a:r>
          </a:p>
          <a:p>
            <a:endParaRPr lang="en-US" sz="1995" dirty="0"/>
          </a:p>
        </p:txBody>
      </p:sp>
      <p:pic>
        <p:nvPicPr>
          <p:cNvPr id="11" name="Picture 10" descr="A close-up of a watch&#10;&#10;Description automatically generated with low confidence">
            <a:extLst>
              <a:ext uri="{FF2B5EF4-FFF2-40B4-BE49-F238E27FC236}">
                <a16:creationId xmlns:a16="http://schemas.microsoft.com/office/drawing/2014/main" id="{917E0A03-B3D1-4871-B086-9FBA3370E94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5350" y="1289147"/>
            <a:ext cx="3994509" cy="4182732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12</a:t>
            </a:fld>
            <a:endParaRPr lang="en-US"/>
          </a:p>
        </p:txBody>
      </p:sp>
      <p:pic>
        <p:nvPicPr>
          <p:cNvPr id="1026" name="Picture 2" descr="Digital Voltmeter | ZV020 | RAVENCOURT | SE">
            <a:extLst>
              <a:ext uri="{FF2B5EF4-FFF2-40B4-BE49-F238E27FC236}">
                <a16:creationId xmlns:a16="http://schemas.microsoft.com/office/drawing/2014/main" id="{0963A318-5C6A-F47B-C546-9FFA8838C7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0719" y="3837235"/>
            <a:ext cx="3657495" cy="3020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64762B-639A-4FAB-E205-5FA6812B4E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78602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36846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6255" y="-89771"/>
            <a:ext cx="5945229" cy="1352233"/>
          </a:xfrm>
        </p:spPr>
        <p:txBody>
          <a:bodyPr>
            <a:normAutofit/>
          </a:bodyPr>
          <a:lstStyle/>
          <a:p>
            <a:r>
              <a:rPr lang="en-IN" sz="4353" dirty="0">
                <a:solidFill>
                  <a:schemeClr val="bg1">
                    <a:lumMod val="95000"/>
                  </a:schemeClr>
                </a:solidFill>
              </a:rPr>
              <a:t>What is Electric Current?</a:t>
            </a:r>
          </a:p>
        </p:txBody>
      </p:sp>
      <p:pic>
        <p:nvPicPr>
          <p:cNvPr id="7" name="Picture 6" descr="Electronics protoboard">
            <a:extLst>
              <a:ext uri="{FF2B5EF4-FFF2-40B4-BE49-F238E27FC236}">
                <a16:creationId xmlns:a16="http://schemas.microsoft.com/office/drawing/2014/main" id="{C53C0386-7D44-47D4-A537-6C1DD75B856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738" r="45742" b="-1"/>
          <a:stretch/>
        </p:blipFill>
        <p:spPr>
          <a:xfrm>
            <a:off x="454993" y="1752109"/>
            <a:ext cx="4368515" cy="42032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8916" y="1752109"/>
            <a:ext cx="6554183" cy="4123944"/>
          </a:xfrm>
        </p:spPr>
        <p:txBody>
          <a:bodyPr anchor="t">
            <a:normAutofit/>
          </a:bodyPr>
          <a:lstStyle/>
          <a:p>
            <a:r>
              <a:rPr lang="en-IN" dirty="0"/>
              <a:t>Electric Current is defined as the </a:t>
            </a:r>
            <a:r>
              <a:rPr lang="en-IN" b="1" dirty="0"/>
              <a:t>flow of electric charge carriers</a:t>
            </a:r>
            <a:r>
              <a:rPr lang="en-IN" dirty="0"/>
              <a:t> in an electric circuit.</a:t>
            </a:r>
          </a:p>
          <a:p>
            <a:r>
              <a:rPr lang="en-IN" dirty="0"/>
              <a:t>The charge carriers are usually </a:t>
            </a:r>
            <a:r>
              <a:rPr lang="en-IN" b="1" dirty="0"/>
              <a:t>electrons</a:t>
            </a:r>
            <a:r>
              <a:rPr lang="en-IN" dirty="0"/>
              <a:t> (negative charge) or </a:t>
            </a:r>
            <a:r>
              <a:rPr lang="en-IN" b="1" dirty="0"/>
              <a:t>holes</a:t>
            </a:r>
            <a:r>
              <a:rPr lang="en-IN" dirty="0"/>
              <a:t> (Positive charge). </a:t>
            </a:r>
          </a:p>
          <a:p>
            <a:r>
              <a:rPr lang="en-IN" dirty="0"/>
              <a:t>The electric current is represented by </a:t>
            </a:r>
            <a:r>
              <a:rPr lang="en-IN" b="1" dirty="0"/>
              <a:t>(I). </a:t>
            </a:r>
          </a:p>
          <a:p>
            <a:r>
              <a:rPr lang="en-IN" dirty="0"/>
              <a:t>The unit of Electric Current is Ampere </a:t>
            </a:r>
            <a:r>
              <a:rPr lang="en-IN" b="1" dirty="0"/>
              <a:t>(A).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918546" y="6355081"/>
            <a:ext cx="720705" cy="365124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>
                <a:solidFill>
                  <a:schemeClr val="tx1"/>
                </a:solidFill>
              </a:rPr>
              <a:pPr>
                <a:spcAft>
                  <a:spcPts val="544"/>
                </a:spcAft>
              </a:pPr>
              <a:t>13</a:t>
            </a:fld>
            <a:endParaRPr lang="en-US">
              <a:solidFill>
                <a:schemeClr val="tx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DFB941-67AC-AB48-B5AD-FF221E275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349018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83296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2292" y="136525"/>
            <a:ext cx="7455037" cy="83967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Direction of current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8929" y="2249621"/>
            <a:ext cx="5344816" cy="3785419"/>
          </a:xfrm>
        </p:spPr>
        <p:txBody>
          <a:bodyPr>
            <a:normAutofit/>
          </a:bodyPr>
          <a:lstStyle/>
          <a:p>
            <a:r>
              <a:rPr lang="en-US" sz="3600" dirty="0"/>
              <a:t>The direction of current flow is opposite to that of the direction of flow of electrons.</a:t>
            </a:r>
          </a:p>
          <a:p>
            <a:endParaRPr lang="en-US" sz="1814" dirty="0"/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93249EDB-3444-45FC-B920-AB001C0B8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046" y="1559014"/>
            <a:ext cx="4785283" cy="3403850"/>
          </a:xfrm>
          <a:prstGeom prst="rect">
            <a:avLst/>
          </a:prstGeom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>
                <a:solidFill>
                  <a:srgbClr val="303030"/>
                </a:solidFill>
              </a:rPr>
              <a:pPr>
                <a:spcAft>
                  <a:spcPts val="544"/>
                </a:spcAft>
              </a:pPr>
              <a:t>14</a:t>
            </a:fld>
            <a:endParaRPr lang="en-US">
              <a:solidFill>
                <a:srgbClr val="30303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7182A9-DFAD-5679-5804-A9F239B4F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6461781"/>
            <a:ext cx="7195830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81848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6307" y="-8007"/>
            <a:ext cx="6244107" cy="1025528"/>
          </a:xfrm>
        </p:spPr>
        <p:txBody>
          <a:bodyPr>
            <a:normAutofit/>
          </a:bodyPr>
          <a:lstStyle/>
          <a:p>
            <a:r>
              <a:rPr lang="en-IN" sz="5350" b="1" dirty="0">
                <a:solidFill>
                  <a:schemeClr val="bg1">
                    <a:lumMod val="95000"/>
                  </a:schemeClr>
                </a:solidFill>
              </a:rPr>
              <a:t>Types of Current</a:t>
            </a:r>
            <a:endParaRPr lang="en-IN" sz="535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15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77D064B3-1981-484A-9E69-A65C1C0425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2044011"/>
              </p:ext>
            </p:extLst>
          </p:nvPr>
        </p:nvGraphicFramePr>
        <p:xfrm>
          <a:off x="1454716" y="1280160"/>
          <a:ext cx="8916349" cy="48251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14866E-5AC0-B7DD-A0AE-6F1452523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03544" y="6461781"/>
            <a:ext cx="6533043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4898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7310" y="0"/>
            <a:ext cx="5438688" cy="1199015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Alternating current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829748B-9B55-47B6-B5BA-EF8D4B161B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587225"/>
              </p:ext>
            </p:extLst>
          </p:nvPr>
        </p:nvGraphicFramePr>
        <p:xfrm>
          <a:off x="427884" y="1265188"/>
          <a:ext cx="6492353" cy="5122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A7479E4A-6F7C-4E16-B060-E0110CD478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1770" y="2530723"/>
            <a:ext cx="3740464" cy="2591546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EDDEE3-46FD-47F6-D9E3-8F679BF26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674275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548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7259" y="-49819"/>
            <a:ext cx="5196855" cy="1325563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Direct Current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B2D9A85-9364-4815-B7B0-D7F22F3DE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89514042"/>
              </p:ext>
            </p:extLst>
          </p:nvPr>
        </p:nvGraphicFramePr>
        <p:xfrm>
          <a:off x="1101209" y="1580610"/>
          <a:ext cx="6147379" cy="5122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  <p:pic>
        <p:nvPicPr>
          <p:cNvPr id="8" name="Picture 7" descr="A picture containing shape&#10;&#10;Description automatically generated">
            <a:extLst>
              <a:ext uri="{FF2B5EF4-FFF2-40B4-BE49-F238E27FC236}">
                <a16:creationId xmlns:a16="http://schemas.microsoft.com/office/drawing/2014/main" id="{8EF7DD5E-7055-4641-A3B5-CC8127682C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1980" y="2383743"/>
            <a:ext cx="3757741" cy="2090514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7982F1-B667-692C-B1DB-7E29FB5B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87651" y="6461781"/>
            <a:ext cx="6348936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5158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2848" y="389122"/>
            <a:ext cx="5671869" cy="470989"/>
          </a:xfrm>
        </p:spPr>
        <p:txBody>
          <a:bodyPr>
            <a:normAutofit fontScale="90000"/>
          </a:bodyPr>
          <a:lstStyle/>
          <a:p>
            <a:r>
              <a:rPr lang="en-IN" sz="5350" b="1" dirty="0">
                <a:solidFill>
                  <a:schemeClr val="bg1"/>
                </a:solidFill>
              </a:rPr>
              <a:t>Current Rating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18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5A3CA09-A8C7-445E-B997-6A8EE6F5C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36641023"/>
              </p:ext>
            </p:extLst>
          </p:nvPr>
        </p:nvGraphicFramePr>
        <p:xfrm>
          <a:off x="437321" y="1224628"/>
          <a:ext cx="6768549" cy="507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4255B9-C711-6E0F-512E-B72B6D14E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34937" y="6461781"/>
            <a:ext cx="6201650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p:pic>
        <p:nvPicPr>
          <p:cNvPr id="4" name="Picture 3" descr="Text, letter&#10;&#10;Description automatically generated">
            <a:extLst>
              <a:ext uri="{FF2B5EF4-FFF2-40B4-BE49-F238E27FC236}">
                <a16:creationId xmlns:a16="http://schemas.microsoft.com/office/drawing/2014/main" id="{9E6A9AE9-9D75-44D5-A4E3-37B1BDD31B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1469" y="1527143"/>
            <a:ext cx="3834286" cy="4351337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09555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device, gauge, meter&#10;&#10;Description automatically generated">
            <a:extLst>
              <a:ext uri="{FF2B5EF4-FFF2-40B4-BE49-F238E27FC236}">
                <a16:creationId xmlns:a16="http://schemas.microsoft.com/office/drawing/2014/main" id="{B680FD1A-70E6-4471-83BF-9ED7EE4619E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0787" r="-1" b="-1"/>
          <a:stretch/>
        </p:blipFill>
        <p:spPr>
          <a:xfrm>
            <a:off x="268462" y="2685288"/>
            <a:ext cx="3415314" cy="374276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3898" y="258648"/>
            <a:ext cx="4219258" cy="749853"/>
          </a:xfrm>
        </p:spPr>
        <p:txBody>
          <a:bodyPr>
            <a:normAutofit/>
          </a:bodyPr>
          <a:lstStyle/>
          <a:p>
            <a:pPr algn="ctr"/>
            <a:r>
              <a:rPr lang="en-IN" sz="3537" b="1" dirty="0">
                <a:solidFill>
                  <a:schemeClr val="bg1">
                    <a:lumMod val="95000"/>
                  </a:schemeClr>
                </a:solidFill>
              </a:rPr>
              <a:t>Ammeter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7237290" y="1907427"/>
                <a:ext cx="3038586" cy="3742762"/>
              </a:xfrm>
            </p:spPr>
            <p:txBody>
              <a:bodyPr>
                <a:normAutofit/>
              </a:bodyPr>
              <a:lstStyle/>
              <a:p>
                <a:r>
                  <a:rPr lang="en-US" sz="2539" b="1" dirty="0"/>
                  <a:t>Ammeter</a:t>
                </a:r>
                <a:r>
                  <a:rPr lang="en-US" sz="2539" dirty="0"/>
                  <a:t> is used for measuring the current .</a:t>
                </a:r>
              </a:p>
              <a:p>
                <a:r>
                  <a:rPr lang="en-US" sz="2539" dirty="0"/>
                  <a:t>The current can be calculated using the formula </a:t>
                </a:r>
              </a:p>
              <a:p>
                <a14:m>
                  <m:oMath xmlns:m="http://schemas.openxmlformats.org/officeDocument/2006/math">
                    <m:r>
                      <a:rPr lang="en-GB" sz="1814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sz="1814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1814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1814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1814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US" sz="1814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7237290" y="1907427"/>
                <a:ext cx="3038586" cy="3742762"/>
              </a:xfrm>
              <a:blipFill>
                <a:blip r:embed="rId3"/>
                <a:stretch>
                  <a:fillRect l="-3006" t="-2606" r="-52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19</a:t>
            </a:fld>
            <a:endParaRPr lang="en-US"/>
          </a:p>
        </p:txBody>
      </p:sp>
      <p:pic>
        <p:nvPicPr>
          <p:cNvPr id="2050" name="Picture 2" descr="Digital Ammeter | Health and Care">
            <a:extLst>
              <a:ext uri="{FF2B5EF4-FFF2-40B4-BE49-F238E27FC236}">
                <a16:creationId xmlns:a16="http://schemas.microsoft.com/office/drawing/2014/main" id="{7E5794CE-35E7-1883-DE12-78EC8AA8A8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8015" y="1637717"/>
            <a:ext cx="2980674" cy="2980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248C01-3E6C-F30B-415F-36835CD6D3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85842" y="6461781"/>
            <a:ext cx="6250745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167880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5020" y="181948"/>
            <a:ext cx="7804555" cy="824135"/>
          </a:xfrm>
          <a:noFill/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bg1">
                    <a:lumMod val="95000"/>
                  </a:schemeClr>
                </a:solidFill>
              </a:rPr>
              <a:t>What is Electric power?</a:t>
            </a:r>
          </a:p>
        </p:txBody>
      </p:sp>
      <p:graphicFrame>
        <p:nvGraphicFramePr>
          <p:cNvPr id="23" name="Content Placeholder 4">
            <a:extLst>
              <a:ext uri="{FF2B5EF4-FFF2-40B4-BE49-F238E27FC236}">
                <a16:creationId xmlns:a16="http://schemas.microsoft.com/office/drawing/2014/main" id="{67B73770-6FA1-41E3-A1F3-351472E261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3522421"/>
              </p:ext>
            </p:extLst>
          </p:nvPr>
        </p:nvGraphicFramePr>
        <p:xfrm>
          <a:off x="1114633" y="1303104"/>
          <a:ext cx="9962734" cy="5372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E5F89E-DAF7-D8C9-4165-10DB57702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C96363-4F35-2873-3846-45BB8496E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8726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29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54"/>
    </mc:Choice>
    <mc:Fallback xmlns="">
      <p:transition spd="slow" advTm="22254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indoor, lamp, light&#10;&#10;Description automatically generated">
            <a:extLst>
              <a:ext uri="{FF2B5EF4-FFF2-40B4-BE49-F238E27FC236}">
                <a16:creationId xmlns:a16="http://schemas.microsoft.com/office/drawing/2014/main" id="{3E510D7F-1782-4584-9565-11C56EB691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690" b="7397"/>
          <a:stretch/>
        </p:blipFill>
        <p:spPr>
          <a:xfrm>
            <a:off x="838201" y="1988304"/>
            <a:ext cx="5793165" cy="41086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BF633C3-3942-416A-830A-94A9A10F8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5223" y="205842"/>
            <a:ext cx="5407249" cy="791149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E70985-FD64-4558-969A-41B77CE5E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66428" y="2171263"/>
            <a:ext cx="4090119" cy="374276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The </a:t>
            </a:r>
            <a:r>
              <a:rPr lang="en-US" b="1" dirty="0"/>
              <a:t>Electrical Energy </a:t>
            </a:r>
            <a:r>
              <a:rPr lang="en-US" dirty="0"/>
              <a:t>is converted into </a:t>
            </a:r>
            <a:r>
              <a:rPr lang="en-US" b="1" dirty="0"/>
              <a:t>Light Energy</a:t>
            </a:r>
            <a:r>
              <a:rPr lang="en-US" dirty="0"/>
              <a:t> in a Lamp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5ADE94-1C75-E6B3-154A-9BCA8CABB1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91CD44-435F-6307-81E6-F763D827F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47474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86953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D8FBF-1888-41AB-8F2B-B4F9EA5ACA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82400" y="156516"/>
            <a:ext cx="6174265" cy="981727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C80A1A-CBF7-4A5B-9072-09C2BD387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683" y="2104065"/>
            <a:ext cx="5761311" cy="417874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In a </a:t>
            </a:r>
            <a:r>
              <a:rPr lang="en-US" b="1" dirty="0"/>
              <a:t>Washing machine </a:t>
            </a:r>
            <a:r>
              <a:rPr lang="en-US" dirty="0"/>
              <a:t>the </a:t>
            </a:r>
            <a:r>
              <a:rPr lang="en-US" b="1" dirty="0"/>
              <a:t>Electrical energy</a:t>
            </a:r>
            <a:r>
              <a:rPr lang="en-US" dirty="0"/>
              <a:t> is converted into </a:t>
            </a:r>
            <a:r>
              <a:rPr lang="en-US" b="1" dirty="0"/>
              <a:t>Rotational force and Heat energy</a:t>
            </a:r>
            <a:r>
              <a:rPr lang="en-US" dirty="0"/>
              <a:t> (Hot water)</a:t>
            </a:r>
          </a:p>
        </p:txBody>
      </p:sp>
      <p:pic>
        <p:nvPicPr>
          <p:cNvPr id="6" name="Picture 5" descr="A white washing machine&#10;&#10;Description automatically generated">
            <a:extLst>
              <a:ext uri="{FF2B5EF4-FFF2-40B4-BE49-F238E27FC236}">
                <a16:creationId xmlns:a16="http://schemas.microsoft.com/office/drawing/2014/main" id="{B0808D51-D50A-4B45-B6D6-C03C719D228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99139" y="1224667"/>
            <a:ext cx="4736963" cy="4736963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3AB4BF4-A161-6B6F-FB62-1B0D96FBD0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A2B743-3851-8EA0-09BE-0726238D1E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456478" cy="365125"/>
          </a:xfrm>
        </p:spPr>
        <p:txBody>
          <a:bodyPr/>
          <a:lstStyle/>
          <a:p>
            <a:r>
              <a:rPr lang="en-GB" dirty="0"/>
              <a:t>Lecture -1 / Fundamentals of Electrical and Electronic systems</a:t>
            </a:r>
          </a:p>
        </p:txBody>
      </p:sp>
    </p:spTree>
    <p:extLst>
      <p:ext uri="{BB962C8B-B14F-4D97-AF65-F5344CB8AC3E}">
        <p14:creationId xmlns:p14="http://schemas.microsoft.com/office/powerpoint/2010/main" val="12583839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hot plate, stereo, kitchen appliance&#10;&#10;Description automatically generated">
            <a:extLst>
              <a:ext uri="{FF2B5EF4-FFF2-40B4-BE49-F238E27FC236}">
                <a16:creationId xmlns:a16="http://schemas.microsoft.com/office/drawing/2014/main" id="{8F73608B-250C-4B89-AF40-26BB1252EF5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08" r="8994" b="11394"/>
          <a:stretch/>
        </p:blipFill>
        <p:spPr>
          <a:xfrm>
            <a:off x="5504949" y="1261441"/>
            <a:ext cx="6209071" cy="491223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735851-38FF-464A-8B19-B2F8E16EB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87" y="2749154"/>
            <a:ext cx="5350583" cy="173435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/>
              <a:t>In an </a:t>
            </a:r>
            <a:r>
              <a:rPr lang="en-US" b="1" dirty="0"/>
              <a:t>Electric Stove </a:t>
            </a:r>
            <a:r>
              <a:rPr lang="en-US" dirty="0"/>
              <a:t>the Electric Energy is </a:t>
            </a:r>
            <a:r>
              <a:rPr lang="en-US" b="1" dirty="0"/>
              <a:t>converted</a:t>
            </a:r>
            <a:r>
              <a:rPr lang="en-US" dirty="0"/>
              <a:t> into </a:t>
            </a:r>
            <a:r>
              <a:rPr lang="en-US" b="1" dirty="0"/>
              <a:t>Heat Energy.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D5C90C4-2271-A742-856C-6C3B98766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CABA29F-8DCA-2000-959E-6B266F31F978}"/>
              </a:ext>
            </a:extLst>
          </p:cNvPr>
          <p:cNvSpPr txBox="1"/>
          <p:nvPr/>
        </p:nvSpPr>
        <p:spPr>
          <a:xfrm>
            <a:off x="3586921" y="257517"/>
            <a:ext cx="620907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200" dirty="0">
                <a:solidFill>
                  <a:schemeClr val="bg1">
                    <a:lumMod val="95000"/>
                  </a:schemeClr>
                </a:solidFill>
              </a:rPr>
              <a:t>Electric Power - Examples</a:t>
            </a:r>
            <a:endParaRPr lang="en-GB" sz="32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F01C61-7CEB-1363-0183-EBD6CE9CAF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52870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047341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92718" y="60469"/>
            <a:ext cx="5291328" cy="115922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What is one Watt?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816912-B8B7-4CCA-B9BF-51523837D3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079" y="1289619"/>
            <a:ext cx="11005036" cy="333283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IN" b="1" dirty="0"/>
              <a:t>One</a:t>
            </a:r>
            <a:r>
              <a:rPr lang="en-IN" dirty="0"/>
              <a:t> </a:t>
            </a:r>
            <a:r>
              <a:rPr lang="en-IN" b="1" dirty="0"/>
              <a:t>Watt</a:t>
            </a:r>
            <a:r>
              <a:rPr lang="en-IN" dirty="0"/>
              <a:t> is defined as the power resulting from the </a:t>
            </a:r>
            <a:r>
              <a:rPr lang="en-IN" b="1" dirty="0"/>
              <a:t>dissipation or conversion</a:t>
            </a:r>
            <a:r>
              <a:rPr lang="en-IN" dirty="0"/>
              <a:t> or </a:t>
            </a:r>
            <a:r>
              <a:rPr lang="en-IN" b="1" dirty="0"/>
              <a:t>storage</a:t>
            </a:r>
            <a:r>
              <a:rPr lang="en-IN" dirty="0"/>
              <a:t> of </a:t>
            </a:r>
            <a:r>
              <a:rPr lang="en-IN" b="1" dirty="0"/>
              <a:t>one joule </a:t>
            </a:r>
            <a:r>
              <a:rPr lang="en-IN" dirty="0"/>
              <a:t>of energy per</a:t>
            </a:r>
            <a:r>
              <a:rPr lang="en-IN" b="1" dirty="0"/>
              <a:t> second. 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r>
              <a:rPr lang="en-IN" dirty="0"/>
              <a:t>1 Watt = 1 Joule / 1 Second</a:t>
            </a:r>
          </a:p>
          <a:p>
            <a:pPr marL="0" indent="0">
              <a:buNone/>
            </a:pPr>
            <a:r>
              <a:rPr lang="en-IN" dirty="0"/>
              <a:t>1 Watt = 1 Volt × 1 Ampere</a:t>
            </a:r>
          </a:p>
          <a:p>
            <a:pPr marL="0" indent="0">
              <a:buNone/>
            </a:pPr>
            <a:endParaRPr lang="en-US" sz="24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5BB2347-3729-B27A-2977-2DB35BCE9A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schemeClr val="bg1"/>
                </a:solidFill>
              </a:rPr>
              <a:t>24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30F2844-5C4F-9A97-BC0A-69B61D6EB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569990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203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2A0F-997F-4605-B970-85C36F749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979" y="0"/>
            <a:ext cx="5049356" cy="114617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Electric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1AE50-FEA0-41AE-9EA9-47A6A6494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761294"/>
            <a:ext cx="10815796" cy="44156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Power can be calculated by the formula</a:t>
            </a:r>
          </a:p>
          <a:p>
            <a:pPr marL="0" indent="0">
              <a:buNone/>
            </a:pPr>
            <a:r>
              <a:rPr lang="en-IN" sz="3200" dirty="0"/>
              <a:t>	</a:t>
            </a:r>
            <a:r>
              <a:rPr lang="en-IN" sz="3200" b="1" dirty="0"/>
              <a:t>P = VI</a:t>
            </a:r>
          </a:p>
          <a:p>
            <a:pPr marL="0" indent="0">
              <a:buNone/>
            </a:pPr>
            <a:r>
              <a:rPr lang="en-IN" sz="3200" dirty="0"/>
              <a:t>Where, </a:t>
            </a:r>
          </a:p>
          <a:p>
            <a:pPr marL="0" indent="0">
              <a:buNone/>
            </a:pPr>
            <a:r>
              <a:rPr lang="en-IN" sz="3200" dirty="0"/>
              <a:t>	P – Electrical Power</a:t>
            </a:r>
          </a:p>
          <a:p>
            <a:pPr marL="0" indent="0">
              <a:buNone/>
            </a:pPr>
            <a:r>
              <a:rPr lang="en-IN" sz="3200" dirty="0"/>
              <a:t>	V – Voltage in Volts</a:t>
            </a:r>
          </a:p>
          <a:p>
            <a:pPr marL="0" indent="0">
              <a:buNone/>
            </a:pPr>
            <a:r>
              <a:rPr lang="en-IN" sz="3200" dirty="0"/>
              <a:t>	I  – Current in Ampere</a:t>
            </a:r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3602E-C49B-B2B8-0216-1166A5AE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schemeClr val="bg1"/>
                </a:solidFill>
              </a:rPr>
              <a:t>25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23B6C5-92A9-63E4-D006-CE835A681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668138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87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63BE-1F3E-4F5B-A6DB-2D29C4FE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153" y="46320"/>
            <a:ext cx="6087818" cy="119786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Power rating</a:t>
            </a:r>
          </a:p>
        </p:txBody>
      </p:sp>
      <p:pic>
        <p:nvPicPr>
          <p:cNvPr id="1026" name="Picture 2" descr="What does the wattage rating on a light bulb package mean? - Quora">
            <a:extLst>
              <a:ext uri="{FF2B5EF4-FFF2-40B4-BE49-F238E27FC236}">
                <a16:creationId xmlns:a16="http://schemas.microsoft.com/office/drawing/2014/main" id="{ACAE545B-D29E-420C-949D-414DBDDAB4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547"/>
          <a:stretch/>
        </p:blipFill>
        <p:spPr bwMode="auto">
          <a:xfrm>
            <a:off x="126256" y="1534819"/>
            <a:ext cx="6215794" cy="417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D04C7-EBF8-4262-9964-832D27A57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5222" y="1244184"/>
            <a:ext cx="5521187" cy="49269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Power rating refers to the </a:t>
            </a:r>
            <a:r>
              <a:rPr lang="en-GB" b="1" dirty="0"/>
              <a:t>maximum amount of power that a device or component can handle safely </a:t>
            </a:r>
            <a:r>
              <a:rPr lang="en-GB" dirty="0"/>
              <a:t>and operate effectively without being damaged.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In this Lamp, the </a:t>
            </a:r>
            <a:r>
              <a:rPr lang="en-US" b="1" dirty="0"/>
              <a:t>electrical energy is converted into light energy </a:t>
            </a:r>
            <a:r>
              <a:rPr lang="en-US" dirty="0"/>
              <a:t>at the rate of 60W.</a:t>
            </a:r>
          </a:p>
          <a:p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E8111-97D7-BC77-AE7D-65C7959B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48F31A-92DE-EEAB-2082-856E5F7CC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520852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8524A77-3DA8-0C5E-3FCD-A4B60B66772D}"/>
                  </a:ext>
                </a:extLst>
              </p14:cNvPr>
              <p14:cNvContentPartPr/>
              <p14:nvPr/>
            </p14:nvContentPartPr>
            <p14:xfrm>
              <a:off x="2970360" y="6035040"/>
              <a:ext cx="19440" cy="190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8524A77-3DA8-0C5E-3FCD-A4B60B66772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61000" y="6025680"/>
                <a:ext cx="38160" cy="37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52380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EC91C-37FB-411F-A50F-A77FFE670E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32009" y="36891"/>
            <a:ext cx="4056441" cy="1206379"/>
          </a:xfrm>
        </p:spPr>
        <p:txBody>
          <a:bodyPr>
            <a:normAutofit/>
          </a:bodyPr>
          <a:lstStyle/>
          <a:p>
            <a:pPr algn="ctr"/>
            <a:r>
              <a:rPr lang="en-US" sz="3600" b="1" dirty="0">
                <a:solidFill>
                  <a:schemeClr val="bg1"/>
                </a:solidFill>
              </a:rPr>
              <a:t>Wattmeter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45831-EABA-466C-8415-1DACE817E0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" y="2258288"/>
            <a:ext cx="3822192" cy="37730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Power in a circuit can be measured using </a:t>
            </a:r>
            <a:r>
              <a:rPr lang="en-US" b="1" dirty="0"/>
              <a:t>WATTMETER</a:t>
            </a:r>
            <a:r>
              <a:rPr lang="en-US" dirty="0"/>
              <a:t> </a:t>
            </a:r>
          </a:p>
          <a:p>
            <a:endParaRPr lang="en-US" sz="2000" dirty="0">
              <a:solidFill>
                <a:schemeClr val="bg1"/>
              </a:solidFill>
            </a:endParaRPr>
          </a:p>
        </p:txBody>
      </p:sp>
      <p:pic>
        <p:nvPicPr>
          <p:cNvPr id="1026" name="Picture 2" descr="Rishabh Watt Meter, Analog Meters, Accessories, Electrical Product &amp;amp;  Automation Products, Novatric Export">
            <a:extLst>
              <a:ext uri="{FF2B5EF4-FFF2-40B4-BE49-F238E27FC236}">
                <a16:creationId xmlns:a16="http://schemas.microsoft.com/office/drawing/2014/main" id="{D59834A1-DE93-4CBE-8F23-93FB97C665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62969" y="1805203"/>
            <a:ext cx="4412716" cy="4412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9167AE6-939E-5AEE-924C-49F922B89E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26FCAD-B288-E30E-3A11-AE1C42F7A8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09679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56945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56155F-B2BA-4109-A30B-F1A89A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190" y="172550"/>
            <a:ext cx="7650104" cy="802753"/>
          </a:xfrm>
        </p:spPr>
        <p:txBody>
          <a:bodyPr anchor="ctr">
            <a:no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What is Resistance?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F5E929-EF86-436C-BB4F-B1EDDC4F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4311" y="1755158"/>
            <a:ext cx="10111007" cy="2983150"/>
          </a:xfrm>
        </p:spPr>
        <p:txBody>
          <a:bodyPr anchor="t">
            <a:normAutofit/>
          </a:bodyPr>
          <a:lstStyle/>
          <a:p>
            <a:r>
              <a:rPr lang="en-IN" sz="3200" dirty="0"/>
              <a:t>Resistance is the </a:t>
            </a:r>
            <a:r>
              <a:rPr lang="en-IN" sz="3200" b="1" dirty="0"/>
              <a:t>opposition</a:t>
            </a:r>
            <a:r>
              <a:rPr lang="en-IN" sz="3200" dirty="0"/>
              <a:t> that a substance offers to the </a:t>
            </a:r>
            <a:r>
              <a:rPr lang="en-IN" sz="3200" b="1" dirty="0"/>
              <a:t>flow of electric current.  </a:t>
            </a:r>
          </a:p>
          <a:p>
            <a:r>
              <a:rPr lang="en-IN" sz="3200" dirty="0"/>
              <a:t>It is represented by the symbol </a:t>
            </a:r>
            <a:r>
              <a:rPr lang="en-IN" sz="3200" b="1" dirty="0"/>
              <a:t>R</a:t>
            </a:r>
            <a:r>
              <a:rPr lang="en-IN" sz="3200" dirty="0"/>
              <a:t>.  </a:t>
            </a:r>
          </a:p>
          <a:p>
            <a:r>
              <a:rPr lang="en-IN" sz="3200" dirty="0"/>
              <a:t>The standard unit of resistance is the </a:t>
            </a:r>
            <a:r>
              <a:rPr lang="en-IN" sz="3200" b="1" dirty="0"/>
              <a:t>ohm (</a:t>
            </a:r>
            <a:r>
              <a:rPr lang="el-GR" sz="3200" b="1" dirty="0">
                <a:latin typeface="Univers" panose="020B0503020202020204" pitchFamily="34" charset="0"/>
              </a:rPr>
              <a:t>Ω</a:t>
            </a:r>
            <a:r>
              <a:rPr lang="en-US" sz="3200" b="1" dirty="0">
                <a:latin typeface="Univers" panose="020B0503020202020204" pitchFamily="34" charset="0"/>
              </a:rPr>
              <a:t>)</a:t>
            </a:r>
            <a:r>
              <a:rPr lang="en-IN" sz="3200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9367D0-5F33-4D2B-A2D5-2AE626A35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46500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C51CD-6B96-4EA0-B6A6-311F67508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2507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84850" y="51008"/>
            <a:ext cx="4787331" cy="867429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en-IN" sz="4000" b="1" dirty="0">
                <a:solidFill>
                  <a:schemeClr val="bg1"/>
                </a:solidFill>
              </a:rPr>
              <a:t>Resistor (R)</a:t>
            </a:r>
          </a:p>
        </p:txBody>
      </p:sp>
      <p:pic>
        <p:nvPicPr>
          <p:cNvPr id="1028" name="Picture 4" descr="What is a Resistor: Types, Uses, Details » Electronics Notes">
            <a:extLst>
              <a:ext uri="{FF2B5EF4-FFF2-40B4-BE49-F238E27FC236}">
                <a16:creationId xmlns:a16="http://schemas.microsoft.com/office/drawing/2014/main" id="{78497585-4453-4752-A5B1-0BE4637959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432168" y="3104544"/>
            <a:ext cx="3415944" cy="2273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7099" y="1500127"/>
            <a:ext cx="5703036" cy="4534913"/>
          </a:xfrm>
        </p:spPr>
        <p:txBody>
          <a:bodyPr>
            <a:normAutofit/>
          </a:bodyPr>
          <a:lstStyle/>
          <a:p>
            <a:r>
              <a:rPr lang="en-IN" b="1" dirty="0"/>
              <a:t>Resistor</a:t>
            </a:r>
            <a:r>
              <a:rPr lang="en-IN" dirty="0"/>
              <a:t> is the </a:t>
            </a:r>
            <a:r>
              <a:rPr lang="en-IN" b="1" dirty="0"/>
              <a:t>component</a:t>
            </a:r>
            <a:r>
              <a:rPr lang="en-IN" dirty="0"/>
              <a:t> used to </a:t>
            </a:r>
            <a:r>
              <a:rPr lang="en-IN" b="1" dirty="0"/>
              <a:t>resist the flow of current</a:t>
            </a:r>
            <a:r>
              <a:rPr lang="en-IN" dirty="0"/>
              <a:t>.</a:t>
            </a:r>
          </a:p>
          <a:p>
            <a:r>
              <a:rPr lang="en-IN" dirty="0"/>
              <a:t>A resistor is a </a:t>
            </a:r>
            <a:r>
              <a:rPr lang="en-IN" b="1" dirty="0"/>
              <a:t>Passive electrical component</a:t>
            </a:r>
            <a:r>
              <a:rPr lang="en-IN" dirty="0"/>
              <a:t>, that limits or </a:t>
            </a:r>
            <a:r>
              <a:rPr lang="en-IN" b="1" dirty="0"/>
              <a:t>regulates the flow of electrical current </a:t>
            </a:r>
            <a:r>
              <a:rPr lang="en-IN" dirty="0"/>
              <a:t>in a circuit.</a:t>
            </a:r>
          </a:p>
          <a:p>
            <a:r>
              <a:rPr lang="en-IN" dirty="0"/>
              <a:t>Resistor can be </a:t>
            </a:r>
            <a:r>
              <a:rPr lang="en-IN" b="1" dirty="0"/>
              <a:t>either fixed or variable in nature</a:t>
            </a:r>
            <a:r>
              <a:rPr lang="en-IN" dirty="0"/>
              <a:t>.</a:t>
            </a:r>
          </a:p>
          <a:p>
            <a:endParaRPr lang="en-IN" sz="1900" dirty="0"/>
          </a:p>
          <a:p>
            <a:endParaRPr lang="en-IN" sz="1900" dirty="0"/>
          </a:p>
          <a:p>
            <a:pPr marL="0" indent="0">
              <a:buNone/>
            </a:pPr>
            <a:endParaRPr lang="en-IN" sz="1900" b="1" dirty="0"/>
          </a:p>
        </p:txBody>
      </p:sp>
      <p:pic>
        <p:nvPicPr>
          <p:cNvPr id="10" name="Picture 9" descr="Diagram, shape, arrow&#10;&#10;Description automatically generated">
            <a:extLst>
              <a:ext uri="{FF2B5EF4-FFF2-40B4-BE49-F238E27FC236}">
                <a16:creationId xmlns:a16="http://schemas.microsoft.com/office/drawing/2014/main" id="{D6295BAD-7676-4EC1-92C7-5B91B8E423A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97718" y="3812484"/>
            <a:ext cx="1275075" cy="8574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70135" y="1180364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Lecture -1 / Fundamentals of Electrical and Electronic systems</a:t>
            </a:r>
            <a:endParaRPr lang="en-US" sz="11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anchor="ctr"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29</a:t>
            </a:fld>
            <a:endParaRPr lang="en-US">
              <a:solidFill>
                <a:schemeClr val="bg1"/>
              </a:solidFill>
            </a:endParaRP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CD5E2529-239B-4794-BC2E-4336D7AAE53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8034" y="1728979"/>
            <a:ext cx="2162787" cy="794824"/>
          </a:xfrm>
          <a:prstGeom prst="rect">
            <a:avLst/>
          </a:prstGeom>
          <a:solidFill>
            <a:schemeClr val="accent1"/>
          </a:solidFill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91996D8-C451-4BFB-B449-F9D5CFCC9609}"/>
              </a:ext>
            </a:extLst>
          </p:cNvPr>
          <p:cNvSpPr txBox="1"/>
          <p:nvPr/>
        </p:nvSpPr>
        <p:spPr>
          <a:xfrm>
            <a:off x="6571218" y="3180546"/>
            <a:ext cx="15606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Symbol</a:t>
            </a:r>
          </a:p>
        </p:txBody>
      </p:sp>
    </p:spTree>
    <p:extLst>
      <p:ext uri="{BB962C8B-B14F-4D97-AF65-F5344CB8AC3E}">
        <p14:creationId xmlns:p14="http://schemas.microsoft.com/office/powerpoint/2010/main" val="3260471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5835" y="12419"/>
            <a:ext cx="4970877" cy="11357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>
                <a:solidFill>
                  <a:schemeClr val="bg1"/>
                </a:solidFill>
              </a:rPr>
              <a:t>Resistor (R)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468" y="1782981"/>
            <a:ext cx="7291664" cy="4393982"/>
          </a:xfrm>
        </p:spPr>
        <p:txBody>
          <a:bodyPr>
            <a:normAutofit/>
          </a:bodyPr>
          <a:lstStyle/>
          <a:p>
            <a:r>
              <a:rPr lang="en-IN" sz="3600" b="1" dirty="0"/>
              <a:t>Variable resistors </a:t>
            </a:r>
            <a:r>
              <a:rPr lang="en-IN" sz="3600" dirty="0"/>
              <a:t>are called as </a:t>
            </a:r>
            <a:r>
              <a:rPr lang="en-IN" sz="3600" b="1" dirty="0"/>
              <a:t>potentiometers</a:t>
            </a:r>
            <a:r>
              <a:rPr lang="en-IN" sz="3600" dirty="0"/>
              <a:t>.</a:t>
            </a:r>
          </a:p>
          <a:p>
            <a:r>
              <a:rPr lang="en-IN" sz="3600" dirty="0"/>
              <a:t>Symbol of variable resistor </a:t>
            </a:r>
          </a:p>
          <a:p>
            <a:pPr marL="0" indent="0">
              <a:buNone/>
            </a:pPr>
            <a:endParaRPr lang="en-IN" sz="3600" b="1" dirty="0"/>
          </a:p>
        </p:txBody>
      </p:sp>
      <p:pic>
        <p:nvPicPr>
          <p:cNvPr id="2054" name="Picture 6" descr="Variable Resistor Potentiometer Volume Type | Electronics Hub">
            <a:extLst>
              <a:ext uri="{FF2B5EF4-FFF2-40B4-BE49-F238E27FC236}">
                <a16:creationId xmlns:a16="http://schemas.microsoft.com/office/drawing/2014/main" id="{D363050F-E5CF-4E8D-BE15-5077FC3ECCF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154257" y="1274324"/>
            <a:ext cx="2705648" cy="2705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A picture containing antenna&#10;&#10;Description automatically generated">
            <a:extLst>
              <a:ext uri="{FF2B5EF4-FFF2-40B4-BE49-F238E27FC236}">
                <a16:creationId xmlns:a16="http://schemas.microsoft.com/office/drawing/2014/main" id="{51C64D3E-8C51-4B5B-AA93-DEEAC54F94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057" y="3592707"/>
            <a:ext cx="2183979" cy="2017580"/>
          </a:xfrm>
          <a:prstGeom prst="rect">
            <a:avLst/>
          </a:prstGeom>
        </p:spPr>
      </p:pic>
      <p:pic>
        <p:nvPicPr>
          <p:cNvPr id="2052" name="Picture 4" descr="RVFM Sliding Rheostat, 1750Ω, 0.3A | Rapid Online">
            <a:extLst>
              <a:ext uri="{FF2B5EF4-FFF2-40B4-BE49-F238E27FC236}">
                <a16:creationId xmlns:a16="http://schemas.microsoft.com/office/drawing/2014/main" id="{E0AB87F7-9954-4FBF-9641-F035B3CA02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66200" y="3234761"/>
            <a:ext cx="2590053" cy="25900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fontScale="62500" lnSpcReduction="20000"/>
          </a:bodyPr>
          <a:lstStyle/>
          <a:p>
            <a:pPr>
              <a:spcAft>
                <a:spcPts val="600"/>
              </a:spcAft>
            </a:pPr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mtClean="0"/>
              <a:pPr>
                <a:spcAft>
                  <a:spcPts val="600"/>
                </a:spcAft>
              </a:pPr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6200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D78515-6F44-42E7-A653-212BDD78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780661"/>
            <a:ext cx="3582073" cy="1463472"/>
          </a:xfrm>
        </p:spPr>
        <p:txBody>
          <a:bodyPr anchor="t">
            <a:normAutofit/>
          </a:bodyPr>
          <a:lstStyle/>
          <a:p>
            <a:r>
              <a:rPr lang="en-US" sz="4800">
                <a:solidFill>
                  <a:schemeClr val="bg1"/>
                </a:solidFill>
              </a:rPr>
              <a:t>Value of resistor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A50330-7211-4D2A-8D22-2999FA53A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55897" y="405350"/>
            <a:ext cx="4776711" cy="365125"/>
          </a:xfrm>
        </p:spPr>
        <p:txBody>
          <a:bodyPr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GB" sz="1100">
                <a:solidFill>
                  <a:schemeClr val="tx1">
                    <a:alpha val="80000"/>
                  </a:schemeClr>
                </a:solidFill>
              </a:rPr>
              <a:t>Lecture -1 / Fundamentals of Electrical and Electronic systems</a:t>
            </a:r>
            <a:endParaRPr lang="en-US" sz="1100">
              <a:solidFill>
                <a:schemeClr val="tx1">
                  <a:alpha val="8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A3F02-3FAF-44DA-AE84-9645E35280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55" y="1863283"/>
            <a:ext cx="5828931" cy="288698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The value of the resistor can be identified using the </a:t>
            </a:r>
            <a:r>
              <a:rPr lang="en-US" sz="3200" dirty="0" err="1"/>
              <a:t>colour</a:t>
            </a:r>
            <a:r>
              <a:rPr lang="en-US" sz="3200" dirty="0"/>
              <a:t> codes.</a:t>
            </a:r>
          </a:p>
          <a:p>
            <a:pPr marL="0" indent="0">
              <a:buNone/>
            </a:pPr>
            <a:r>
              <a:rPr lang="en-US" sz="3200" dirty="0"/>
              <a:t>The value of the resistance can be measured using </a:t>
            </a:r>
            <a:r>
              <a:rPr lang="en-US" sz="3200" b="1" dirty="0"/>
              <a:t>Ohmmeter or Multimeter. </a:t>
            </a:r>
          </a:p>
          <a:p>
            <a:pPr marL="0" indent="0">
              <a:buNone/>
            </a:pPr>
            <a:endParaRPr lang="en-US" sz="3200" dirty="0"/>
          </a:p>
        </p:txBody>
      </p:sp>
      <p:pic>
        <p:nvPicPr>
          <p:cNvPr id="1026" name="Picture 2" descr="How to Read Resistor Color Coding Scheme">
            <a:extLst>
              <a:ext uri="{FF2B5EF4-FFF2-40B4-BE49-F238E27FC236}">
                <a16:creationId xmlns:a16="http://schemas.microsoft.com/office/drawing/2014/main" id="{2A94CADD-3C2E-42A2-80E4-1F3D72EF56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40246" y="1589460"/>
            <a:ext cx="4792362" cy="19660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D6F0B-B53F-436B-951C-A09AAAAC0E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20FD74A4-47BC-4E99-9BF2-41233980B2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31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8AE267F-829B-9150-0782-A8652D52FAF6}"/>
              </a:ext>
            </a:extLst>
          </p:cNvPr>
          <p:cNvSpPr txBox="1">
            <a:spLocks/>
          </p:cNvSpPr>
          <p:nvPr/>
        </p:nvSpPr>
        <p:spPr>
          <a:xfrm>
            <a:off x="3862744" y="258933"/>
            <a:ext cx="4753482" cy="686151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6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7200">
                <a:solidFill>
                  <a:schemeClr val="bg1"/>
                </a:solidFill>
              </a:rPr>
              <a:t>Resistance</a:t>
            </a:r>
            <a:endParaRPr lang="en-US" sz="7200" dirty="0">
              <a:solidFill>
                <a:schemeClr val="bg1"/>
              </a:solidFill>
            </a:endParaRPr>
          </a:p>
        </p:txBody>
      </p:sp>
      <p:pic>
        <p:nvPicPr>
          <p:cNvPr id="7" name="Picture 2" descr="Ohm's Meter, Series Type 0-100Ω">
            <a:extLst>
              <a:ext uri="{FF2B5EF4-FFF2-40B4-BE49-F238E27FC236}">
                <a16:creationId xmlns:a16="http://schemas.microsoft.com/office/drawing/2014/main" id="{5534571D-26B3-1347-CBB6-255D064C58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4766" y="3364545"/>
            <a:ext cx="2940516" cy="3360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3127859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A56155F-B2BA-4109-A30B-F1A89A435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55190" y="172550"/>
            <a:ext cx="7650104" cy="802753"/>
          </a:xfrm>
        </p:spPr>
        <p:txBody>
          <a:bodyPr anchor="ctr">
            <a:noAutofit/>
          </a:bodyPr>
          <a:lstStyle/>
          <a:p>
            <a:r>
              <a:rPr lang="en-US" sz="5400" dirty="0">
                <a:solidFill>
                  <a:schemeClr val="bg1"/>
                </a:solidFill>
              </a:rPr>
              <a:t>What is Resistance?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4F5E929-EF86-436C-BB4F-B1EDDC4F8D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4311" y="1755158"/>
            <a:ext cx="10111007" cy="2983150"/>
          </a:xfrm>
        </p:spPr>
        <p:txBody>
          <a:bodyPr anchor="t">
            <a:normAutofit/>
          </a:bodyPr>
          <a:lstStyle/>
          <a:p>
            <a:r>
              <a:rPr lang="en-IN" sz="3200" dirty="0"/>
              <a:t>Resistance is the </a:t>
            </a:r>
            <a:r>
              <a:rPr lang="en-IN" sz="3200" b="1" dirty="0"/>
              <a:t>opposition</a:t>
            </a:r>
            <a:r>
              <a:rPr lang="en-IN" sz="3200" dirty="0"/>
              <a:t> that a substance offers to the </a:t>
            </a:r>
            <a:r>
              <a:rPr lang="en-IN" sz="3200" b="1" dirty="0"/>
              <a:t>flow of electric current.  </a:t>
            </a:r>
          </a:p>
          <a:p>
            <a:r>
              <a:rPr lang="en-IN" sz="3200" dirty="0"/>
              <a:t>It is represented by the symbol </a:t>
            </a:r>
            <a:r>
              <a:rPr lang="en-IN" sz="3200" b="1" dirty="0"/>
              <a:t>R</a:t>
            </a:r>
            <a:r>
              <a:rPr lang="en-IN" sz="3200" dirty="0"/>
              <a:t>.  </a:t>
            </a:r>
          </a:p>
          <a:p>
            <a:r>
              <a:rPr lang="en-IN" sz="3200" dirty="0"/>
              <a:t>The standard unit of resistance is the </a:t>
            </a:r>
            <a:r>
              <a:rPr lang="en-IN" sz="3200" b="1" dirty="0"/>
              <a:t>ohm (</a:t>
            </a:r>
            <a:r>
              <a:rPr lang="el-GR" sz="3200" b="1" dirty="0">
                <a:latin typeface="Univers" panose="020B0503020202020204" pitchFamily="34" charset="0"/>
              </a:rPr>
              <a:t>Ω</a:t>
            </a:r>
            <a:r>
              <a:rPr lang="en-US" sz="3200" b="1" dirty="0">
                <a:latin typeface="Univers" panose="020B0503020202020204" pitchFamily="34" charset="0"/>
              </a:rPr>
              <a:t>)</a:t>
            </a:r>
            <a:r>
              <a:rPr lang="en-IN" sz="3200" dirty="0"/>
              <a:t>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9367D0-5F33-4D2B-A2D5-2AE626A35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46500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08C51CD-6B96-4EA0-B6A6-311F67508F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FD74A4-47BC-4E99-9BF2-41233980B286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7422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2EDEAE1-8F95-4417-8541-9B241FBCE2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0116" y="142166"/>
            <a:ext cx="6627355" cy="846781"/>
          </a:xfrm>
        </p:spPr>
        <p:txBody>
          <a:bodyPr anchor="b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What is Capacitance?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D1B91B5-5935-400E-9E81-B411C7DA16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331710"/>
            <a:ext cx="5710844" cy="4861857"/>
          </a:xfrm>
        </p:spPr>
        <p:txBody>
          <a:bodyPr>
            <a:normAutofit lnSpcReduction="10000"/>
          </a:bodyPr>
          <a:lstStyle/>
          <a:p>
            <a:r>
              <a:rPr lang="en-IN" sz="3200" dirty="0"/>
              <a:t>Capacitance is defined as the ability of a component to </a:t>
            </a:r>
            <a:r>
              <a:rPr lang="en-IN" sz="3200" b="1" dirty="0"/>
              <a:t>store an electric charge</a:t>
            </a:r>
            <a:r>
              <a:rPr lang="en-IN" sz="3200" dirty="0"/>
              <a:t>.</a:t>
            </a:r>
          </a:p>
          <a:p>
            <a:r>
              <a:rPr lang="en-IN" sz="3200" dirty="0"/>
              <a:t>The capacitance is </a:t>
            </a:r>
            <a:r>
              <a:rPr lang="en-IN" sz="3200" b="1" dirty="0"/>
              <a:t>directly proportional </a:t>
            </a:r>
            <a:r>
              <a:rPr lang="en-IN" sz="3200" dirty="0"/>
              <a:t>to the </a:t>
            </a:r>
            <a:r>
              <a:rPr lang="en-IN" sz="3200" b="1" dirty="0"/>
              <a:t>surface areas of the plates</a:t>
            </a:r>
            <a:r>
              <a:rPr lang="en-IN" sz="3200" dirty="0"/>
              <a:t>,  and is </a:t>
            </a:r>
            <a:r>
              <a:rPr lang="en-IN" sz="3200" b="1" dirty="0"/>
              <a:t>inversely proportional </a:t>
            </a:r>
            <a:r>
              <a:rPr lang="en-IN" sz="3200" dirty="0"/>
              <a:t>to the </a:t>
            </a:r>
            <a:r>
              <a:rPr lang="en-IN" sz="3200" b="1" dirty="0"/>
              <a:t>separation</a:t>
            </a:r>
            <a:r>
              <a:rPr lang="en-IN" sz="3200" dirty="0"/>
              <a:t> between the </a:t>
            </a:r>
            <a:r>
              <a:rPr lang="en-IN" sz="3200" b="1" dirty="0"/>
              <a:t>plates</a:t>
            </a:r>
            <a:r>
              <a:rPr lang="en-IN" sz="3200" dirty="0"/>
              <a:t>.</a:t>
            </a:r>
          </a:p>
          <a:p>
            <a:r>
              <a:rPr lang="en-IN" sz="3200" dirty="0"/>
              <a:t>The unit of capacitance is </a:t>
            </a:r>
            <a:r>
              <a:rPr lang="en-IN" sz="3200" b="1" dirty="0"/>
              <a:t>Farad.</a:t>
            </a:r>
            <a:endParaRPr lang="en-US" sz="3200" dirty="0"/>
          </a:p>
          <a:p>
            <a:r>
              <a:rPr lang="en-US" sz="3200" dirty="0"/>
              <a:t>1 Farad = Coulomb / Volts</a:t>
            </a:r>
            <a:r>
              <a:rPr lang="en-IN" sz="3200" dirty="0"/>
              <a:t> </a:t>
            </a:r>
          </a:p>
        </p:txBody>
      </p:sp>
      <p:pic>
        <p:nvPicPr>
          <p:cNvPr id="1026" name="Picture 2" descr="The Most Effective Decoupling Capacitor Placement Guidelines | Tempo">
            <a:extLst>
              <a:ext uri="{FF2B5EF4-FFF2-40B4-BE49-F238E27FC236}">
                <a16:creationId xmlns:a16="http://schemas.microsoft.com/office/drawing/2014/main" id="{6465DD5A-B2D2-43B7-A7BD-2557793827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058" r="12294" b="-1"/>
          <a:stretch/>
        </p:blipFill>
        <p:spPr bwMode="auto">
          <a:xfrm>
            <a:off x="6096000" y="1123054"/>
            <a:ext cx="6094477" cy="573494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E37520-3712-4F48-9EB1-2565A8C5CA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441072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7158AAF-84C1-40D3-BD5E-01F6081AF9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9326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786" y="300710"/>
            <a:ext cx="5153303" cy="6885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dirty="0">
                <a:solidFill>
                  <a:schemeClr val="bg1"/>
                </a:solidFill>
              </a:rPr>
              <a:t>What is Capacitor? </a:t>
            </a:r>
          </a:p>
        </p:txBody>
      </p:sp>
      <p:pic>
        <p:nvPicPr>
          <p:cNvPr id="2052" name="Picture 4" descr="AC Motor Capacitors, एसी मोटर संधारित्र - Gupta Electromech, Delhi | ID:  6911896133">
            <a:extLst>
              <a:ext uri="{FF2B5EF4-FFF2-40B4-BE49-F238E27FC236}">
                <a16:creationId xmlns:a16="http://schemas.microsoft.com/office/drawing/2014/main" id="{811FA689-ED21-464C-B831-10D03EA7952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053734" y="1662183"/>
            <a:ext cx="1703972" cy="10002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65199" y="1718337"/>
            <a:ext cx="6088535" cy="429365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 capacitor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stores energy in the form of an </a:t>
            </a:r>
            <a:r>
              <a:rPr lang="en-US" sz="3200" b="1" dirty="0"/>
              <a:t>electric field</a:t>
            </a:r>
            <a:r>
              <a:rPr lang="en-US" sz="3200" dirty="0"/>
              <a:t>. </a:t>
            </a:r>
          </a:p>
          <a:p>
            <a:r>
              <a:rPr lang="en-US" sz="3200" dirty="0"/>
              <a:t>The symbol of capacitors</a:t>
            </a:r>
          </a:p>
          <a:p>
            <a:endParaRPr lang="en-US" sz="2400" dirty="0"/>
          </a:p>
          <a:p>
            <a:endParaRPr lang="en-US" sz="2400" dirty="0"/>
          </a:p>
          <a:p>
            <a:pPr marL="0"/>
            <a:endParaRPr lang="en-US" sz="24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C8D810D4-B2CC-4D05-A7BC-A70AD80852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5781" y="3493084"/>
            <a:ext cx="1275075" cy="1055234"/>
          </a:xfrm>
          <a:prstGeom prst="rect">
            <a:avLst/>
          </a:prstGeom>
        </p:spPr>
      </p:pic>
      <p:pic>
        <p:nvPicPr>
          <p:cNvPr id="12" name="Content Placeholder 6">
            <a:extLst>
              <a:ext uri="{FF2B5EF4-FFF2-40B4-BE49-F238E27FC236}">
                <a16:creationId xmlns:a16="http://schemas.microsoft.com/office/drawing/2014/main" id="{DD3C8E6D-9977-4F3E-B962-1E04F8940DF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91523" y="1292275"/>
            <a:ext cx="2963421" cy="1652107"/>
          </a:xfrm>
          <a:prstGeom prst="rect">
            <a:avLst/>
          </a:prstGeom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965199" y="6126480"/>
            <a:ext cx="3955734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-1 / Fundamentals of Electrical and Electronic systems</a:t>
            </a:r>
            <a:endParaRPr lang="en-US" sz="11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1146536" y="6035040"/>
            <a:ext cx="548640" cy="548640"/>
          </a:xfrm>
          <a:prstGeom prst="ellipse">
            <a:avLst/>
          </a:prstGeom>
          <a:solidFill>
            <a:schemeClr val="tx1">
              <a:alpha val="80000"/>
            </a:schemeClr>
          </a:solidFill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algn="ctr">
              <a:spcAft>
                <a:spcPts val="600"/>
              </a:spcAft>
            </a:pPr>
            <a:fld id="{A465DFF1-0632-DC41-8079-D9882AFED7B7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34</a:t>
            </a:fld>
            <a:endParaRPr lang="en-US">
              <a:solidFill>
                <a:schemeClr val="bg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94DACBF-7C41-CEFC-A2C8-C6E186E69AD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41222" y="4020701"/>
            <a:ext cx="4168051" cy="27244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320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5" y="4018137"/>
            <a:ext cx="5071221" cy="2129586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B2B8A10F-2F39-4E25-878B-7DD9D1BA7F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935" y="1308280"/>
            <a:ext cx="10843065" cy="3063165"/>
          </a:xfrm>
          <a:prstGeom prst="rect">
            <a:avLst/>
          </a:prstGeom>
        </p:spPr>
      </p:pic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C7AD4E-19C0-47E2-81F3-8789C5E872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35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461" y="4308113"/>
            <a:ext cx="10179297" cy="2000191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In this circuit, the </a:t>
            </a:r>
            <a:r>
              <a:rPr lang="en-US" b="1" dirty="0"/>
              <a:t>battery is connected to the LED </a:t>
            </a:r>
            <a:r>
              <a:rPr lang="en-US" dirty="0"/>
              <a:t>through a </a:t>
            </a:r>
            <a:r>
              <a:rPr lang="en-US" b="1" dirty="0"/>
              <a:t>switch, resistor and a capacitor</a:t>
            </a:r>
            <a:r>
              <a:rPr lang="en-US" dirty="0"/>
              <a:t>. </a:t>
            </a:r>
          </a:p>
          <a:p>
            <a:r>
              <a:rPr lang="en-US" dirty="0"/>
              <a:t>When the switch is closed, the </a:t>
            </a:r>
            <a:r>
              <a:rPr lang="en-US" b="1" dirty="0"/>
              <a:t>LED will glow, and the capacitor will begin to charge.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14539AF-6ADA-6401-3BA4-7F634954C020}"/>
              </a:ext>
            </a:extLst>
          </p:cNvPr>
          <p:cNvSpPr txBox="1"/>
          <p:nvPr/>
        </p:nvSpPr>
        <p:spPr>
          <a:xfrm>
            <a:off x="3521055" y="258229"/>
            <a:ext cx="640847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chemeClr val="bg1"/>
                </a:solidFill>
              </a:rPr>
              <a:t>Capacitor Circuit </a:t>
            </a:r>
            <a:endParaRPr lang="en-GB" sz="360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62627C-FB95-70D4-8FDB-1439F0AE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71758" y="6461781"/>
            <a:ext cx="6164829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1999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98682" y="213251"/>
            <a:ext cx="5071221" cy="756381"/>
          </a:xfrm>
          <a:noFill/>
        </p:spPr>
        <p:txBody>
          <a:bodyPr anchor="t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Picture 7" descr="Diagram&#10;&#10;Description automatically generated">
            <a:extLst>
              <a:ext uri="{FF2B5EF4-FFF2-40B4-BE49-F238E27FC236}">
                <a16:creationId xmlns:a16="http://schemas.microsoft.com/office/drawing/2014/main" id="{94CAB772-221B-4AC3-B38C-AE5372B19F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196" y="1133476"/>
            <a:ext cx="10843065" cy="303605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F4DCCF16-A757-49DC-BECB-BB37E0B4D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GB" sz="1050">
                <a:solidFill>
                  <a:schemeClr val="bg1"/>
                </a:solidFill>
              </a:rPr>
              <a:t>Lecture -1 / Fundamentals of Electrical and Electronic systems</a:t>
            </a:r>
            <a:endParaRPr lang="en-US" sz="1050">
              <a:solidFill>
                <a:schemeClr val="bg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2C934B-DE82-49F8-9152-5B10B31215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36</a:t>
            </a:fld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C47808-D447-43E7-BBDE-591CE63EA6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2811" y="4169534"/>
            <a:ext cx="10628252" cy="2138770"/>
          </a:xfrm>
          <a:noFill/>
        </p:spPr>
        <p:txBody>
          <a:bodyPr anchor="t">
            <a:normAutofit/>
          </a:bodyPr>
          <a:lstStyle/>
          <a:p>
            <a:r>
              <a:rPr lang="en-US" dirty="0"/>
              <a:t>When the </a:t>
            </a:r>
            <a:r>
              <a:rPr lang="en-US" b="1" dirty="0"/>
              <a:t>switch is opened the battery cannot supply power </a:t>
            </a:r>
            <a:r>
              <a:rPr lang="en-US" dirty="0"/>
              <a:t>to the circuit. </a:t>
            </a:r>
          </a:p>
          <a:p>
            <a:r>
              <a:rPr lang="en-US" dirty="0"/>
              <a:t>So, the </a:t>
            </a:r>
            <a:r>
              <a:rPr lang="en-US" b="1" dirty="0"/>
              <a:t>Capacitor discharges </a:t>
            </a:r>
            <a:r>
              <a:rPr lang="en-US" dirty="0"/>
              <a:t>and the </a:t>
            </a:r>
            <a:r>
              <a:rPr lang="en-US" b="1" dirty="0"/>
              <a:t>LED glows </a:t>
            </a:r>
            <a:r>
              <a:rPr lang="en-US" dirty="0"/>
              <a:t>for a </a:t>
            </a:r>
            <a:r>
              <a:rPr lang="en-US" b="1" dirty="0"/>
              <a:t>short duration</a:t>
            </a:r>
            <a:r>
              <a:rPr lang="en-US" dirty="0"/>
              <a:t>.</a:t>
            </a:r>
          </a:p>
          <a:p>
            <a:endParaRPr lang="en-US" sz="11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0736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52F20D-2971-4E10-AE59-88B490287D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34774" y="279366"/>
            <a:ext cx="5071221" cy="800731"/>
          </a:xfrm>
          <a:noFill/>
        </p:spPr>
        <p:txBody>
          <a:bodyPr anchor="t">
            <a:normAutofit/>
          </a:bodyPr>
          <a:lstStyle/>
          <a:p>
            <a:r>
              <a:rPr lang="en-US" sz="4800" b="1" dirty="0">
                <a:solidFill>
                  <a:schemeClr val="bg1"/>
                </a:solidFill>
              </a:rPr>
              <a:t>Capacitor circuit</a:t>
            </a:r>
          </a:p>
        </p:txBody>
      </p:sp>
      <p:pic>
        <p:nvPicPr>
          <p:cNvPr id="8" name="Content Placeholder 7" descr="Diagram&#10;&#10;Description automatically generated">
            <a:extLst>
              <a:ext uri="{FF2B5EF4-FFF2-40B4-BE49-F238E27FC236}">
                <a16:creationId xmlns:a16="http://schemas.microsoft.com/office/drawing/2014/main" id="{E87742B7-959C-4BBC-848F-EB0054960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6643" y="1959864"/>
            <a:ext cx="6765015" cy="3265248"/>
          </a:xfrm>
          <a:prstGeom prst="rect">
            <a:avLst/>
          </a:prstGeom>
        </p:spPr>
      </p:pic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3E766C1C-D955-448A-ADAE-A92F1BBA36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0936" y="6308832"/>
            <a:ext cx="8320722" cy="548640"/>
          </a:xfrm>
        </p:spPr>
        <p:txBody>
          <a:bodyPr anchor="ctr">
            <a:normAutofit/>
          </a:bodyPr>
          <a:lstStyle/>
          <a:p>
            <a:pPr algn="just">
              <a:spcAft>
                <a:spcPts val="600"/>
              </a:spcAft>
            </a:pPr>
            <a:r>
              <a:rPr lang="en-GB" sz="1050">
                <a:solidFill>
                  <a:schemeClr val="bg1"/>
                </a:solidFill>
              </a:rPr>
              <a:t>Lecture -1 / Fundamentals of Electrical and Electronic systems</a:t>
            </a:r>
            <a:endParaRPr lang="en-US" sz="1050">
              <a:solidFill>
                <a:schemeClr val="bg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ADCC5B4-3A94-429E-9C59-4A61BAB84E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309360"/>
            <a:ext cx="640080" cy="548640"/>
          </a:xfrm>
        </p:spPr>
        <p:txBody>
          <a:bodyPr>
            <a:normAutofit/>
          </a:bodyPr>
          <a:lstStyle/>
          <a:p>
            <a:pPr algn="ctr">
              <a:spcAft>
                <a:spcPts val="600"/>
              </a:spcAft>
            </a:pPr>
            <a:fld id="{ADAB4826-1CBB-4FF5-8E83-4BABF2965686}" type="slidenum">
              <a:rPr lang="en-US">
                <a:solidFill>
                  <a:schemeClr val="bg1"/>
                </a:solidFill>
              </a:rPr>
              <a:pPr algn="ctr">
                <a:spcAft>
                  <a:spcPts val="600"/>
                </a:spcAft>
              </a:pPr>
              <a:t>37</a:t>
            </a:fld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921885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9EB9ED-926C-4F9C-9EA7-FC0B8D176A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34471" y="-7129"/>
            <a:ext cx="4166963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Formula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C2C9606-EEDE-4E2D-BFE3-A589F25C2EA9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dirty="0"/>
                  <a:t>Capacitance is the </a:t>
                </a:r>
                <a:r>
                  <a:rPr lang="en-GB" b="1" dirty="0"/>
                  <a:t>ratio of the electric charge (Q) stored in a capacitor to the potential difference (V)</a:t>
                </a:r>
                <a:r>
                  <a:rPr lang="en-GB" dirty="0"/>
                  <a:t> between them.</a:t>
                </a:r>
              </a:p>
              <a:p>
                <a:pPr marL="0" indent="0">
                  <a:buNone/>
                </a:pPr>
                <a:r>
                  <a:rPr lang="en-US" dirty="0"/>
                  <a:t>Formula to calculate capacitance</a:t>
                </a:r>
              </a:p>
              <a:p>
                <a:pPr marL="0" indent="0">
                  <a:buNone/>
                </a:pPr>
                <a:r>
                  <a:rPr lang="en-US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𝐶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US" dirty="0"/>
                  <a:t>Where, </a:t>
                </a:r>
              </a:p>
              <a:p>
                <a:pPr lvl="1"/>
                <a:r>
                  <a:rPr lang="en-US" dirty="0"/>
                  <a:t>C – Capacitance</a:t>
                </a:r>
              </a:p>
              <a:p>
                <a:pPr lvl="1"/>
                <a:r>
                  <a:rPr lang="en-US" dirty="0"/>
                  <a:t>Q – Charge in Coulomb</a:t>
                </a:r>
              </a:p>
              <a:p>
                <a:pPr lvl="1"/>
                <a:r>
                  <a:rPr lang="en-US" dirty="0"/>
                  <a:t>V – Voltage in Volts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FC2C9606-EEDE-4E2D-BFE3-A589F25C2EA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111" t="-2648" r="-1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495D2E-A2B3-4441-8586-D827B2A69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502441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7EE8C4-1B02-40A3-A9D6-2A4350D2E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43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4768" y="245576"/>
            <a:ext cx="5410797" cy="611106"/>
          </a:xfrm>
        </p:spPr>
        <p:txBody>
          <a:bodyPr anchor="ctr">
            <a:normAutofit fontScale="90000"/>
          </a:bodyPr>
          <a:lstStyle/>
          <a:p>
            <a:r>
              <a:rPr lang="en-US" sz="5400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83FB34-527D-43E9-9EF5-652BEC4E4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fontScale="62500" lnSpcReduction="20000"/>
          </a:bodyPr>
          <a:lstStyle/>
          <a:p>
            <a:pPr>
              <a:spcAft>
                <a:spcPts val="600"/>
              </a:spcAft>
            </a:pPr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FF392C-060B-4176-B961-5F470E1DE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ADAB4826-1CBB-4FF5-8E83-4BABF2965686}" type="slidenum">
              <a:rPr lang="en-US" smtClean="0"/>
              <a:pPr>
                <a:spcAft>
                  <a:spcPts val="600"/>
                </a:spcAft>
              </a:pPr>
              <a:t>39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B00F7DCF-836A-4BBD-9C2C-07CFBB946097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512054" y="1431317"/>
          <a:ext cx="9675537" cy="492503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3902749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673758-1654-4CF1-80FA-24E447C000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8846" y="277027"/>
            <a:ext cx="5362713" cy="567604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D0C72B-054C-47FA-AC77-DA1AFCF215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Used to </a:t>
            </a:r>
            <a:r>
              <a:rPr lang="en-US" dirty="0" err="1"/>
              <a:t>synchronise</a:t>
            </a:r>
            <a:r>
              <a:rPr lang="en-US" dirty="0"/>
              <a:t> Voltage and Current (Power factor correction).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 descr="Chart&#10;&#10;Description automatically generated with medium confidence">
            <a:extLst>
              <a:ext uri="{FF2B5EF4-FFF2-40B4-BE49-F238E27FC236}">
                <a16:creationId xmlns:a16="http://schemas.microsoft.com/office/drawing/2014/main" id="{68F78E9B-45FF-4582-B1B5-BAFF2CBF91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5437" y="2766258"/>
            <a:ext cx="4059505" cy="1585744"/>
          </a:xfrm>
          <a:prstGeom prst="rect">
            <a:avLst/>
          </a:prstGeom>
        </p:spPr>
      </p:pic>
      <p:pic>
        <p:nvPicPr>
          <p:cNvPr id="7" name="Picture 6" descr="A picture containing chart&#10;&#10;Description automatically generated">
            <a:extLst>
              <a:ext uri="{FF2B5EF4-FFF2-40B4-BE49-F238E27FC236}">
                <a16:creationId xmlns:a16="http://schemas.microsoft.com/office/drawing/2014/main" id="{7F89E4B4-419B-4844-84F4-D2ADFD1A524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63665" y="2530703"/>
            <a:ext cx="4006205" cy="1879132"/>
          </a:xfrm>
          <a:prstGeom prst="rect">
            <a:avLst/>
          </a:prstGeom>
        </p:spPr>
      </p:pic>
      <p:sp>
        <p:nvSpPr>
          <p:cNvPr id="10" name="Arrow: Right 9">
            <a:extLst>
              <a:ext uri="{FF2B5EF4-FFF2-40B4-BE49-F238E27FC236}">
                <a16:creationId xmlns:a16="http://schemas.microsoft.com/office/drawing/2014/main" id="{86317F38-3805-4A0C-963B-15F6457E7C9E}"/>
              </a:ext>
            </a:extLst>
          </p:cNvPr>
          <p:cNvSpPr/>
          <p:nvPr/>
        </p:nvSpPr>
        <p:spPr>
          <a:xfrm>
            <a:off x="5135781" y="3470269"/>
            <a:ext cx="1527884" cy="548640"/>
          </a:xfrm>
          <a:prstGeom prst="rightArrow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A3B0A3F-EEAC-4FFC-999C-72A0452E96FC}"/>
              </a:ext>
            </a:extLst>
          </p:cNvPr>
          <p:cNvSpPr txBox="1"/>
          <p:nvPr/>
        </p:nvSpPr>
        <p:spPr>
          <a:xfrm>
            <a:off x="5193018" y="3559130"/>
            <a:ext cx="12325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Capacitor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5199796-EE15-4895-AD1E-ADFD4B87AAFB}"/>
              </a:ext>
            </a:extLst>
          </p:cNvPr>
          <p:cNvSpPr txBox="1"/>
          <p:nvPr/>
        </p:nvSpPr>
        <p:spPr>
          <a:xfrm>
            <a:off x="1125415" y="4650250"/>
            <a:ext cx="36857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Too many inductive loads are applied into a circuit, the current will lag the voltage.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6D962B6F-7DD9-454D-A838-DFF8CF222267}"/>
              </a:ext>
            </a:extLst>
          </p:cNvPr>
          <p:cNvSpPr txBox="1"/>
          <p:nvPr/>
        </p:nvSpPr>
        <p:spPr>
          <a:xfrm>
            <a:off x="6846544" y="4650250"/>
            <a:ext cx="46901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Using Capacitor, Voltage and current can be aligned. Voltage and Current will be in phase.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7BF7FD44-0614-40EA-A454-36CB2CD5BE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494083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 dirty="0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66B13FD-BF18-49D8-97BB-E4D3A720F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12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BE1B8-0A25-43B2-9353-9259AB150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6370" y="350290"/>
            <a:ext cx="5233838" cy="425977"/>
          </a:xfrm>
        </p:spPr>
        <p:txBody>
          <a:bodyPr>
            <a:normAutofit fontScale="90000"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Uses of Capacitor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A7EBD-102C-4B0F-8049-3C8C677145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Used in rectifier circuit (AC to DC conversion)</a:t>
            </a:r>
          </a:p>
          <a:p>
            <a:r>
              <a:rPr lang="en-GB" sz="2000" dirty="0"/>
              <a:t>In a rectifier circuit, the capacitor plays a crucial role in smoothing the output voltage</a:t>
            </a:r>
            <a:endParaRPr lang="en-US" sz="2000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 </a:t>
            </a:r>
          </a:p>
        </p:txBody>
      </p:sp>
      <p:pic>
        <p:nvPicPr>
          <p:cNvPr id="5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CE23FE14-3C96-4EC2-9B35-DE4F3D37E71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838" y="2944172"/>
            <a:ext cx="2828925" cy="2066925"/>
          </a:xfrm>
          <a:prstGeom prst="rect">
            <a:avLst/>
          </a:prstGeom>
        </p:spPr>
      </p:pic>
      <p:pic>
        <p:nvPicPr>
          <p:cNvPr id="7" name="Picture 6" descr="Chart&#10;&#10;Description automatically generated with low confidence">
            <a:extLst>
              <a:ext uri="{FF2B5EF4-FFF2-40B4-BE49-F238E27FC236}">
                <a16:creationId xmlns:a16="http://schemas.microsoft.com/office/drawing/2014/main" id="{933CA20D-4705-45DF-AA3A-860362DF4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7306" y="2991796"/>
            <a:ext cx="2847975" cy="1971675"/>
          </a:xfrm>
          <a:prstGeom prst="rect">
            <a:avLst/>
          </a:prstGeom>
        </p:spPr>
      </p:pic>
      <p:pic>
        <p:nvPicPr>
          <p:cNvPr id="9" name="Picture 8" descr="Chart, line chart&#10;&#10;Description automatically generated">
            <a:extLst>
              <a:ext uri="{FF2B5EF4-FFF2-40B4-BE49-F238E27FC236}">
                <a16:creationId xmlns:a16="http://schemas.microsoft.com/office/drawing/2014/main" id="{8DEAD6A7-E54C-4134-B9D5-26B4C37A7CF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77658" y="3037029"/>
            <a:ext cx="3162300" cy="151447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9345F4D4-09A2-4496-B78C-268EF6D1A9FE}"/>
              </a:ext>
            </a:extLst>
          </p:cNvPr>
          <p:cNvSpPr txBox="1"/>
          <p:nvPr/>
        </p:nvSpPr>
        <p:spPr>
          <a:xfrm>
            <a:off x="1124536" y="5146034"/>
            <a:ext cx="24047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AC Waveform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E4DB462-C41A-48FF-A55E-9B8989B566A0}"/>
              </a:ext>
            </a:extLst>
          </p:cNvPr>
          <p:cNvSpPr txBox="1"/>
          <p:nvPr/>
        </p:nvSpPr>
        <p:spPr>
          <a:xfrm>
            <a:off x="4848809" y="5011097"/>
            <a:ext cx="25611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/ Rectified Waveform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BA32EAD-29CF-41EC-AEAA-954218EC775C}"/>
              </a:ext>
            </a:extLst>
          </p:cNvPr>
          <p:cNvSpPr txBox="1"/>
          <p:nvPr/>
        </p:nvSpPr>
        <p:spPr>
          <a:xfrm>
            <a:off x="8104419" y="4963471"/>
            <a:ext cx="29888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DC Waveform filtered using Capacitors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E2E1D30-3CEB-4740-8C64-4C4B1DDC5D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391977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 dirty="0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D695638E-DD33-404E-A7BA-FF89BA5F3A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41</a:t>
            </a:fld>
            <a:endParaRPr lang="en-US"/>
          </a:p>
        </p:txBody>
      </p:sp>
      <p:pic>
        <p:nvPicPr>
          <p:cNvPr id="4" name="Picture 4" descr="Image result for power supply block diagram">
            <a:extLst>
              <a:ext uri="{FF2B5EF4-FFF2-40B4-BE49-F238E27FC236}">
                <a16:creationId xmlns:a16="http://schemas.microsoft.com/office/drawing/2014/main" id="{84D6C197-6DF5-06C5-BF67-15D96A9798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170" y="2773910"/>
            <a:ext cx="10259294" cy="3733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0375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EAFE5-D2EE-4DFA-9F77-260651A49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49186" y="322685"/>
            <a:ext cx="5896624" cy="591981"/>
          </a:xfrm>
        </p:spPr>
        <p:txBody>
          <a:bodyPr>
            <a:noAutofit/>
          </a:bodyPr>
          <a:lstStyle/>
          <a:p>
            <a:r>
              <a:rPr lang="en-US" sz="3200" b="1" dirty="0">
                <a:solidFill>
                  <a:schemeClr val="bg1"/>
                </a:solidFill>
              </a:rPr>
              <a:t>How to identify capacitor values?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D5324-5F14-4EE3-AE66-B77616663D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Capacitor values are mentioned in the capacitors</a:t>
            </a:r>
          </a:p>
          <a:p>
            <a:r>
              <a:rPr lang="en-US" dirty="0"/>
              <a:t>Multimeters are used to measure the capacitance value.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E7078CE-4854-4457-9437-A8703CBFA2F0}"/>
              </a:ext>
            </a:extLst>
          </p:cNvPr>
          <p:cNvSpPr txBox="1"/>
          <p:nvPr/>
        </p:nvSpPr>
        <p:spPr>
          <a:xfrm>
            <a:off x="1051559" y="1964073"/>
            <a:ext cx="6098344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US" sz="2000" dirty="0"/>
          </a:p>
        </p:txBody>
      </p:sp>
      <p:pic>
        <p:nvPicPr>
          <p:cNvPr id="6" name="Picture 5" descr="A picture containing tube&#10;&#10;Description automatically generated">
            <a:extLst>
              <a:ext uri="{FF2B5EF4-FFF2-40B4-BE49-F238E27FC236}">
                <a16:creationId xmlns:a16="http://schemas.microsoft.com/office/drawing/2014/main" id="{86A6BA55-7AE9-47FA-8F5B-CD43DE2A60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9481" y="3657849"/>
            <a:ext cx="2381250" cy="238125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0838C52-E647-4720-9057-B2814808387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36378" y="2885375"/>
            <a:ext cx="6810375" cy="310413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79C0FB2-87F3-4A45-A269-91EDEAC8D89E}"/>
              </a:ext>
            </a:extLst>
          </p:cNvPr>
          <p:cNvSpPr txBox="1"/>
          <p:nvPr/>
        </p:nvSpPr>
        <p:spPr>
          <a:xfrm>
            <a:off x="711591" y="5707409"/>
            <a:ext cx="3860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dirty="0"/>
              <a:t>Value of the capacitor is 47µF and the Voltage rating is 450V.</a:t>
            </a:r>
          </a:p>
          <a:p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7E657210-88FD-4BE2-8B2E-F5619CAD9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306060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 dirty="0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0EA38543-6E24-4EC5-A949-230284738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1476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550A457A-90DF-42D3-A329-E1F6B0B16C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8094" y="220199"/>
            <a:ext cx="4840010" cy="880668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What is Inductance?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A7882A5-6C62-4F32-BFFD-2999483C1D4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18" r="20433" b="1"/>
          <a:stretch/>
        </p:blipFill>
        <p:spPr>
          <a:xfrm>
            <a:off x="20" y="1190560"/>
            <a:ext cx="4397823" cy="4074911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10F59D7-DC10-4B65-A6F8-F06E2E0F9C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41315" y="1251930"/>
            <a:ext cx="7438875" cy="4925033"/>
          </a:xfrm>
        </p:spPr>
        <p:txBody>
          <a:bodyPr>
            <a:normAutofit/>
          </a:bodyPr>
          <a:lstStyle/>
          <a:p>
            <a:r>
              <a:rPr lang="en-US" sz="3200" b="0" i="0" dirty="0">
                <a:effectLst/>
              </a:rPr>
              <a:t>Inductance is defined as the </a:t>
            </a:r>
            <a:r>
              <a:rPr lang="en-US" sz="3200" b="1" i="0" dirty="0">
                <a:effectLst/>
              </a:rPr>
              <a:t>tendency of an electric conductor to oppose a change in the electric current flowing through</a:t>
            </a:r>
            <a:r>
              <a:rPr lang="en-US" sz="3200" i="0" dirty="0">
                <a:effectLst/>
              </a:rPr>
              <a:t> it</a:t>
            </a:r>
            <a:r>
              <a:rPr lang="en-US" sz="3200" b="0" i="0" dirty="0">
                <a:effectLst/>
              </a:rPr>
              <a:t>.</a:t>
            </a:r>
            <a:r>
              <a:rPr lang="en-US" sz="3200" b="1" i="0" dirty="0">
                <a:effectLst/>
              </a:rPr>
              <a:t> </a:t>
            </a:r>
            <a:r>
              <a:rPr lang="en-IN" sz="3200" b="1" dirty="0"/>
              <a:t> </a:t>
            </a:r>
          </a:p>
          <a:p>
            <a:r>
              <a:rPr lang="en-GB" sz="3200" dirty="0"/>
              <a:t>This </a:t>
            </a:r>
            <a:r>
              <a:rPr lang="en-GB" sz="3200" b="1" dirty="0"/>
              <a:t>opposition is due to the magnetic field </a:t>
            </a:r>
            <a:r>
              <a:rPr lang="en-GB" sz="3200" dirty="0"/>
              <a:t>created by the current.</a:t>
            </a:r>
            <a:endParaRPr lang="en-IN" sz="3200" b="1" dirty="0"/>
          </a:p>
          <a:p>
            <a:r>
              <a:rPr lang="en-IN" sz="3200" dirty="0"/>
              <a:t>The inductance is </a:t>
            </a:r>
            <a:r>
              <a:rPr lang="en-IN" sz="3200" b="1" dirty="0"/>
              <a:t>directly proportional to the number of turns in the coil.</a:t>
            </a:r>
          </a:p>
          <a:p>
            <a:r>
              <a:rPr lang="en-IN" sz="3200" dirty="0"/>
              <a:t>Inductance is represented by </a:t>
            </a:r>
            <a:r>
              <a:rPr lang="en-IN" sz="3200" b="1" dirty="0"/>
              <a:t>L</a:t>
            </a:r>
          </a:p>
          <a:p>
            <a:r>
              <a:rPr lang="en-IN" sz="3200" dirty="0"/>
              <a:t>Unit of inductance is </a:t>
            </a:r>
            <a:r>
              <a:rPr lang="en-IN" sz="3200" b="1" dirty="0"/>
              <a:t>Henry.</a:t>
            </a:r>
            <a:endParaRPr lang="en-US" sz="3200" dirty="0"/>
          </a:p>
          <a:p>
            <a:endParaRPr lang="en-US" sz="3200" dirty="0"/>
          </a:p>
          <a:p>
            <a:endParaRPr lang="en-IN" sz="3200" b="1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76BDB1-661C-4EE5-A2F7-104DB14038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 fontScale="62500" lnSpcReduction="2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Lecture -1 / Fundamentals of Electrical and Electronic systems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7356E07-108E-4FEB-BB7D-830AF3FB7F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mtClean="0"/>
              <a:pPr>
                <a:spcAft>
                  <a:spcPts val="600"/>
                </a:spcAft>
              </a:pPr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880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28181" y="-528"/>
            <a:ext cx="6091312" cy="120582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b="1" dirty="0">
                <a:solidFill>
                  <a:srgbClr val="FEFFFF"/>
                </a:solidFill>
              </a:rPr>
              <a:t>What is an Inductor?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1239" y="1825625"/>
            <a:ext cx="5773883" cy="3563159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3200" dirty="0"/>
              <a:t>An inductor is a </a:t>
            </a:r>
            <a:r>
              <a:rPr lang="en-US" sz="3200" b="1" dirty="0"/>
              <a:t>passive electronic component </a:t>
            </a:r>
            <a:r>
              <a:rPr lang="en-US" sz="3200" dirty="0"/>
              <a:t>that </a:t>
            </a:r>
            <a:r>
              <a:rPr lang="en-US" sz="3200" b="1" dirty="0"/>
              <a:t>stores energy in the form of  magnetic field</a:t>
            </a:r>
            <a:r>
              <a:rPr lang="en-US" sz="3200" dirty="0"/>
              <a:t>.</a:t>
            </a:r>
          </a:p>
          <a:p>
            <a:endParaRPr lang="en-US" sz="2400" dirty="0"/>
          </a:p>
          <a:p>
            <a:pPr marL="0"/>
            <a:endParaRPr lang="en-US" sz="2400" b="1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224489" y="2147919"/>
            <a:ext cx="2603731" cy="1855158"/>
          </a:xfrm>
          <a:prstGeom prst="rect">
            <a:avLst/>
          </a:prstGeom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795528" y="6382512"/>
            <a:ext cx="6757416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Lecture -1 / Fundamentals of Electrical and Electronic systems</a:t>
            </a:r>
            <a:endParaRPr lang="en-US" sz="1000" kern="1200">
              <a:solidFill>
                <a:schemeClr val="tx1">
                  <a:tint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707624" y="6382512"/>
            <a:ext cx="685800" cy="3200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A465DFF1-0632-DC41-8079-D9882AFED7B7}" type="slidenum">
              <a:rPr lang="en-US" sz="1000"/>
              <a:pPr>
                <a:spcAft>
                  <a:spcPts val="600"/>
                </a:spcAft>
              </a:pPr>
              <a:t>44</a:t>
            </a:fld>
            <a:endParaRPr lang="en-US" sz="100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C8E73DA0-A6D6-4FF2-AFFE-6A573F1ABA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2050" name="Picture 2" descr="High Strength Electric Choke at Best Price in Bhosari | Harikrushna Trading  Co.">
            <a:extLst>
              <a:ext uri="{FF2B5EF4-FFF2-40B4-BE49-F238E27FC236}">
                <a16:creationId xmlns:a16="http://schemas.microsoft.com/office/drawing/2014/main" id="{2B6645C1-1295-37EB-7E7B-35E4547903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0696" y="1620076"/>
            <a:ext cx="2143125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Content Placeholder 6" descr="Diagram, schematic&#10;&#10;Description automatically generated">
            <a:extLst>
              <a:ext uri="{FF2B5EF4-FFF2-40B4-BE49-F238E27FC236}">
                <a16:creationId xmlns:a16="http://schemas.microsoft.com/office/drawing/2014/main" id="{8DF43C46-3221-4A10-80D6-7323CEF22B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87968" y="4001294"/>
            <a:ext cx="5464796" cy="2040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866801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BB0C45-3CF0-4076-BF41-0621F810F6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7679" y="147472"/>
            <a:ext cx="7679764" cy="929764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Formula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6B929A-C9F0-40D4-95DD-4E01F46F3C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-1 / Fundamentals of Electrical and Electronic systems</a:t>
            </a: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C14A89-BBF4-41D4-B487-3778BCF83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BF203C-B400-4321-9A46-B048ADAD1FCD}" type="slidenum">
              <a:rPr lang="en-US" smtClean="0"/>
              <a:t>45</a:t>
            </a:fld>
            <a:endParaRPr lang="en-US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70561" y="1686202"/>
                <a:ext cx="10515600" cy="5477511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The voltage across the inductor is</a:t>
                </a:r>
              </a:p>
              <a:p>
                <a:endParaRPr lang="en-US" dirty="0"/>
              </a:p>
              <a:p>
                <a:pPr marL="0" indent="0">
                  <a:buNone/>
                </a:pPr>
                <a:r>
                  <a:rPr lang="en-US" dirty="0"/>
                  <a:t>Where,</a:t>
                </a:r>
              </a:p>
              <a:p>
                <a:pPr marL="457200" lvl="1" indent="0">
                  <a:buNone/>
                </a:pPr>
                <a:r>
                  <a:rPr lang="en-US" dirty="0"/>
                  <a:t>V – Voltage across the inductor</a:t>
                </a:r>
              </a:p>
              <a:p>
                <a:pPr marL="457200" lvl="1" indent="0">
                  <a:buNone/>
                </a:pPr>
                <a:r>
                  <a:rPr lang="en-US" dirty="0"/>
                  <a:t>L – Inductance of the inductor</a:t>
                </a:r>
              </a:p>
              <a:p>
                <a:pPr marL="457200" lvl="1" indent="0">
                  <a:buNone/>
                </a:pPr>
                <a14:m>
                  <m:oMath xmlns:m="http://schemas.openxmlformats.org/officeDocument/2006/math">
                    <m:f>
                      <m:fPr>
                        <m:ctrlPr>
                          <a:rPr lang="en-US" b="1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𝒅𝒊</m:t>
                        </m:r>
                      </m:num>
                      <m:den>
                        <m:r>
                          <a:rPr lang="en-US" b="1" i="1" smtClean="0">
                            <a:latin typeface="Cambria Math" panose="02040503050406030204" pitchFamily="18" charset="0"/>
                          </a:rPr>
                          <m:t>𝒅𝒕</m:t>
                        </m:r>
                      </m:den>
                    </m:f>
                  </m:oMath>
                </a14:m>
                <a:r>
                  <a:rPr lang="en-US" dirty="0"/>
                  <a:t> - Rate of change of current with respect to time</a:t>
                </a:r>
              </a:p>
              <a:p>
                <a:pPr marL="0" indent="0">
                  <a:buNone/>
                </a:pPr>
                <a:r>
                  <a:rPr lang="en-US" dirty="0"/>
                  <a:t>The Inductance can be calculated using</a:t>
                </a:r>
              </a:p>
              <a:p>
                <a:endParaRPr lang="en-US" dirty="0"/>
              </a:p>
              <a:p>
                <a:pPr lvl="1"/>
                <a:endParaRPr lang="en-US" dirty="0"/>
              </a:p>
            </p:txBody>
          </p:sp>
        </mc:Choice>
        <mc:Fallback xmlns="">
          <p:sp>
            <p:nvSpPr>
              <p:cNvPr id="9" name="Content Placeholder 8">
                <a:extLst>
                  <a:ext uri="{FF2B5EF4-FFF2-40B4-BE49-F238E27FC236}">
                    <a16:creationId xmlns:a16="http://schemas.microsoft.com/office/drawing/2014/main" id="{E34ACC0C-02BB-4EE2-891C-3383FE12364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70561" y="1686202"/>
                <a:ext cx="10515600" cy="5477511"/>
              </a:xfrm>
              <a:blipFill>
                <a:blip r:embed="rId2"/>
                <a:stretch>
                  <a:fillRect l="-1159" t="-189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/>
              <p:nvPr/>
            </p:nvSpPr>
            <p:spPr>
              <a:xfrm>
                <a:off x="2560533" y="2231563"/>
                <a:ext cx="1113503" cy="525913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𝑽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𝑳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𝒅𝒊</m:t>
                          </m:r>
                        </m:num>
                        <m:den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𝒅𝒕</m:t>
                          </m:r>
                        </m:den>
                      </m:f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0389A7DE-A9B5-49BE-A8BF-2608E0C29BD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60533" y="2231563"/>
                <a:ext cx="1113503" cy="525913"/>
              </a:xfrm>
              <a:prstGeom prst="rect">
                <a:avLst/>
              </a:prstGeom>
              <a:blipFill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11" descr="A picture containing diagram&#10;&#10;Description automatically generated">
            <a:extLst>
              <a:ext uri="{FF2B5EF4-FFF2-40B4-BE49-F238E27FC236}">
                <a16:creationId xmlns:a16="http://schemas.microsoft.com/office/drawing/2014/main" id="{1A980538-BB99-4B6A-A6DD-8037B0CE84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40703" y="2587317"/>
            <a:ext cx="2219325" cy="1285875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4B7D9E3-1407-49A4-9953-C700AC50F6E0}"/>
                  </a:ext>
                </a:extLst>
              </p:cNvPr>
              <p:cNvSpPr txBox="1"/>
              <p:nvPr/>
            </p:nvSpPr>
            <p:spPr>
              <a:xfrm>
                <a:off x="2947159" y="5106156"/>
                <a:ext cx="1113503" cy="674608"/>
              </a:xfrm>
              <a:prstGeom prst="rect">
                <a:avLst/>
              </a:prstGeom>
              <a:noFill/>
            </p:spPr>
            <p:txBody>
              <a:bodyPr wrap="squar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𝑳</m:t>
                      </m:r>
                      <m:r>
                        <a:rPr lang="en-US" b="1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b="1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US" b="1" i="1" smtClean="0">
                              <a:latin typeface="Cambria Math" panose="02040503050406030204" pitchFamily="18" charset="0"/>
                            </a:rPr>
                            <m:t>𝑽</m:t>
                          </m:r>
                        </m:num>
                        <m:den>
                          <m:f>
                            <m:fPr>
                              <m:type m:val="skw"/>
                              <m:ctrlP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</m:ctrlPr>
                            </m:fPr>
                            <m:num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𝒅𝒊</m:t>
                              </m:r>
                            </m:num>
                            <m:den>
                              <m:r>
                                <a:rPr lang="en-US" b="1" i="1" smtClean="0">
                                  <a:latin typeface="Cambria Math" panose="02040503050406030204" pitchFamily="18" charset="0"/>
                                </a:rPr>
                                <m:t>𝒅𝒕</m:t>
                              </m:r>
                            </m:den>
                          </m:f>
                        </m:den>
                      </m:f>
                    </m:oMath>
                  </m:oMathPara>
                </a14:m>
                <a:endParaRPr lang="en-US" b="1" dirty="0"/>
              </a:p>
            </p:txBody>
          </p:sp>
        </mc:Choice>
        <mc:Fallback xmlns=""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64B7D9E3-1407-49A4-9953-C700AC50F6E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47159" y="5106156"/>
                <a:ext cx="1113503" cy="674608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725485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85AF7-0C92-42F5-BD44-E33931BA54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1439" y="206866"/>
            <a:ext cx="5940567" cy="813162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FFFFFF"/>
                </a:solidFill>
              </a:rPr>
              <a:t>Uses of inductance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BA4FD84-81D3-46FA-A57E-85B5B38720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828800" y="2002536"/>
            <a:ext cx="4114800" cy="365125"/>
          </a:xfrm>
        </p:spPr>
        <p:txBody>
          <a:bodyPr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GB" sz="1100">
                <a:solidFill>
                  <a:srgbClr val="FFFFFF"/>
                </a:solidFill>
              </a:rPr>
              <a:t>Lecture -1 / Fundamentals of Electrical and Electronic systems</a:t>
            </a:r>
            <a:endParaRPr lang="en-US" sz="1100">
              <a:solidFill>
                <a:srgbClr val="FFFFFF"/>
              </a:solidFill>
            </a:endParaRPr>
          </a:p>
        </p:txBody>
      </p:sp>
      <p:pic>
        <p:nvPicPr>
          <p:cNvPr id="13" name="Picture 2" descr="electric motor Cheaper Than Retail Price&gt; Buy Clothing, Accessories and  lifestyle products for women &amp; men -">
            <a:extLst>
              <a:ext uri="{FF2B5EF4-FFF2-40B4-BE49-F238E27FC236}">
                <a16:creationId xmlns:a16="http://schemas.microsoft.com/office/drawing/2014/main" id="{49FF28BD-7FF5-47E0-A30D-2B7F626AE5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29" r="23809" b="3"/>
          <a:stretch/>
        </p:blipFill>
        <p:spPr bwMode="auto">
          <a:xfrm>
            <a:off x="597016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10" descr="Automotive Relay 12V 30 Amp, Automobile Relays, Truck Relay, Car Relay,  मोटर वाहन के रिले, ऑटोमोटिव रिले in Wazirpur, Delhi , Space Auto | ID:  6681167188">
            <a:extLst>
              <a:ext uri="{FF2B5EF4-FFF2-40B4-BE49-F238E27FC236}">
                <a16:creationId xmlns:a16="http://schemas.microsoft.com/office/drawing/2014/main" id="{C02E97F2-2C7A-4E14-95B5-90A52B0310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4" b="-4"/>
          <a:stretch/>
        </p:blipFill>
        <p:spPr bwMode="auto">
          <a:xfrm>
            <a:off x="3555237" y="1146068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7C20C81-87FC-457F-BA9D-DF005C0FBCD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5555" r="1" b="1"/>
          <a:stretch/>
        </p:blipFill>
        <p:spPr>
          <a:xfrm>
            <a:off x="6425862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pic>
        <p:nvPicPr>
          <p:cNvPr id="9" name="Picture 8" descr="A picture containing engine&#10;&#10;Description automatically generated">
            <a:extLst>
              <a:ext uri="{FF2B5EF4-FFF2-40B4-BE49-F238E27FC236}">
                <a16:creationId xmlns:a16="http://schemas.microsoft.com/office/drawing/2014/main" id="{1D328769-DE84-4EB8-884A-D0FBDD80E54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5882" r="8977" b="4"/>
          <a:stretch/>
        </p:blipFill>
        <p:spPr>
          <a:xfrm>
            <a:off x="9357397" y="1239177"/>
            <a:ext cx="2282932" cy="2282932"/>
          </a:xfrm>
          <a:custGeom>
            <a:avLst/>
            <a:gdLst/>
            <a:ahLst/>
            <a:cxnLst/>
            <a:rect l="l" t="t" r="r" b="b"/>
            <a:pathLst>
              <a:path w="2282932" h="2282932">
                <a:moveTo>
                  <a:pt x="1141466" y="0"/>
                </a:moveTo>
                <a:cubicBezTo>
                  <a:pt x="1771880" y="0"/>
                  <a:pt x="2282932" y="511052"/>
                  <a:pt x="2282932" y="1141466"/>
                </a:cubicBezTo>
                <a:cubicBezTo>
                  <a:pt x="2282932" y="1771880"/>
                  <a:pt x="1771880" y="2282932"/>
                  <a:pt x="1141466" y="2282932"/>
                </a:cubicBezTo>
                <a:cubicBezTo>
                  <a:pt x="511052" y="2282932"/>
                  <a:pt x="0" y="1771880"/>
                  <a:pt x="0" y="1141466"/>
                </a:cubicBezTo>
                <a:cubicBezTo>
                  <a:pt x="0" y="511052"/>
                  <a:pt x="511052" y="0"/>
                  <a:pt x="1141466" y="0"/>
                </a:cubicBez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7B44F6-84F1-4105-8F9D-CAB4CBE281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3117551"/>
            <a:ext cx="11074084" cy="3533583"/>
          </a:xfrm>
        </p:spPr>
        <p:txBody>
          <a:bodyPr anchor="ctr">
            <a:normAutofit/>
          </a:bodyPr>
          <a:lstStyle/>
          <a:p>
            <a:r>
              <a:rPr lang="en-US" dirty="0"/>
              <a:t>Used in Inductive proximity </a:t>
            </a:r>
            <a:r>
              <a:rPr lang="en-US" b="1" dirty="0"/>
              <a:t>Sensors</a:t>
            </a:r>
            <a:r>
              <a:rPr lang="en-US" dirty="0"/>
              <a:t> (used in traffic lights to detect traffic density)</a:t>
            </a:r>
          </a:p>
          <a:p>
            <a:r>
              <a:rPr lang="en-US" dirty="0"/>
              <a:t>Used in </a:t>
            </a:r>
            <a:r>
              <a:rPr lang="en-US" b="1" dirty="0"/>
              <a:t>Tuning Circuits </a:t>
            </a:r>
            <a:r>
              <a:rPr lang="en-US" dirty="0"/>
              <a:t>to select the desired frequency. (radio)</a:t>
            </a:r>
          </a:p>
          <a:p>
            <a:r>
              <a:rPr lang="en-US" dirty="0"/>
              <a:t>Chock, an AC supply and allow only DC to pass.</a:t>
            </a:r>
          </a:p>
          <a:p>
            <a:r>
              <a:rPr lang="en-US"/>
              <a:t>Used </a:t>
            </a:r>
            <a:r>
              <a:rPr lang="en-US" dirty="0"/>
              <a:t>in </a:t>
            </a:r>
            <a:r>
              <a:rPr lang="en-US" b="1" dirty="0"/>
              <a:t>Induction motor, Transformers,</a:t>
            </a:r>
            <a:r>
              <a:rPr lang="en-US" dirty="0"/>
              <a:t> </a:t>
            </a:r>
            <a:r>
              <a:rPr lang="en-US" b="1" dirty="0"/>
              <a:t>Relays and so many</a:t>
            </a:r>
            <a:r>
              <a:rPr lang="en-US" dirty="0"/>
              <a:t>.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6833C63-831B-49F6-B66A-3A40BC414E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04320" y="6455664"/>
            <a:ext cx="448056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9DBF203C-B400-4321-9A46-B048ADAD1FCD}" type="slidenum">
              <a:rPr lang="en-US" sz="1100"/>
              <a:pPr>
                <a:spcAft>
                  <a:spcPts val="600"/>
                </a:spcAft>
              </a:pPr>
              <a:t>46</a:t>
            </a:fld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3011732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97C586-97E1-460B-94ED-282B5D9DED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0365" y="116688"/>
            <a:ext cx="6931270" cy="76097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300" b="1" dirty="0">
                <a:solidFill>
                  <a:schemeClr val="bg1"/>
                </a:solidFill>
              </a:rPr>
              <a:t>Inductance measurement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5F002-3F73-4CCD-912E-3C1D55D5BB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11237" y="1986634"/>
            <a:ext cx="4681826" cy="291062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dirty="0"/>
              <a:t>Inductance is measured using </a:t>
            </a:r>
            <a:r>
              <a:rPr lang="en-US" b="1" dirty="0"/>
              <a:t>Oscilloscope and Function generator </a:t>
            </a:r>
            <a:r>
              <a:rPr lang="en-US"/>
              <a:t>or </a:t>
            </a:r>
            <a:r>
              <a:rPr lang="en-US" b="1"/>
              <a:t>LCR </a:t>
            </a:r>
            <a:r>
              <a:rPr lang="en-US" b="1" dirty="0"/>
              <a:t>multimeter</a:t>
            </a:r>
            <a:r>
              <a:rPr lang="en-US" sz="2400" dirty="0"/>
              <a:t>.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1E6EE71-B4FD-4EB4-BE3B-E8D7E67441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363" y="1524001"/>
            <a:ext cx="1943100" cy="381000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853BBC-BD80-4B4E-A373-A62CD5C16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058399" y="6206401"/>
            <a:ext cx="1356259" cy="369332"/>
          </a:xfrm>
        </p:spPr>
        <p:txBody>
          <a:bodyPr vert="horz" lIns="91440" tIns="45720" rIns="91440" bIns="45720" rtlCol="0" anchor="ctr">
            <a:normAutofit fontScale="55000" lnSpcReduction="2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DBF203C-B400-4321-9A46-B048ADAD1FCD}" type="slidenum">
              <a:rPr lang="en-US" sz="4400">
                <a:solidFill>
                  <a:schemeClr val="bg1"/>
                </a:solidFill>
              </a:rPr>
              <a:pPr>
                <a:lnSpc>
                  <a:spcPct val="90000"/>
                </a:lnSpc>
                <a:spcAft>
                  <a:spcPts val="600"/>
                </a:spcAft>
              </a:pPr>
              <a:t>47</a:t>
            </a:fld>
            <a:endParaRPr lang="en-US" sz="4400" dirty="0">
              <a:solidFill>
                <a:schemeClr val="bg1"/>
              </a:solidFill>
            </a:endParaRP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DEDA8F18-81E2-4705-A67E-E9676C2ADA4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1944" y="2463104"/>
            <a:ext cx="2619375" cy="193178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B02D89C-13E4-45D0-8E18-70EC8C3407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859713" y="6025942"/>
            <a:ext cx="349726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>
              <a:spcAft>
                <a:spcPts val="600"/>
              </a:spcAft>
            </a:pPr>
            <a:r>
              <a:rPr lang="en-GB" sz="1000" kern="1200">
                <a:solidFill>
                  <a:schemeClr val="bg1">
                    <a:alpha val="60000"/>
                  </a:schemeClr>
                </a:solidFill>
                <a:latin typeface="+mn-lt"/>
                <a:ea typeface="+mn-ea"/>
                <a:cs typeface="+mn-cs"/>
              </a:rPr>
              <a:t>Lecture -1 / Fundamentals of Electrical and Electronic systems</a:t>
            </a:r>
            <a:endParaRPr lang="en-US" sz="1000" kern="1200">
              <a:solidFill>
                <a:schemeClr val="bg1">
                  <a:alpha val="60000"/>
                </a:schemeClr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8416055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73568" y="6461781"/>
            <a:ext cx="6263019" cy="365125"/>
          </a:xfrm>
        </p:spPr>
        <p:txBody>
          <a:bodyPr/>
          <a:lstStyle/>
          <a:p>
            <a:r>
              <a:rPr lang="en-GB"/>
              <a:t>Lecture -1 / Fundamentals of Electrical and Electronic systems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2305</Words>
  <Application>Microsoft Office PowerPoint</Application>
  <PresentationFormat>Widescreen</PresentationFormat>
  <Paragraphs>324</Paragraphs>
  <Slides>48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48</vt:i4>
      </vt:variant>
    </vt:vector>
  </HeadingPairs>
  <TitlesOfParts>
    <vt:vector size="73" baseType="lpstr">
      <vt:lpstr>Arial</vt:lpstr>
      <vt:lpstr>Calibri</vt:lpstr>
      <vt:lpstr>Calibri Light</vt:lpstr>
      <vt:lpstr>Cambria Math</vt:lpstr>
      <vt:lpstr>Univers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Content</vt:lpstr>
      <vt:lpstr>Learning Outcome</vt:lpstr>
      <vt:lpstr>What is electricity?</vt:lpstr>
      <vt:lpstr>Atom</vt:lpstr>
      <vt:lpstr>Electric Charge</vt:lpstr>
      <vt:lpstr>What is Electronics?</vt:lpstr>
      <vt:lpstr>Differentiate Electrical and Electronics</vt:lpstr>
      <vt:lpstr>PowerPoint Presentation</vt:lpstr>
      <vt:lpstr>Voltage Rating</vt:lpstr>
      <vt:lpstr>Voltage Rating</vt:lpstr>
      <vt:lpstr>Voltmeter</vt:lpstr>
      <vt:lpstr>What is Electric Current?</vt:lpstr>
      <vt:lpstr>Direction of current flow</vt:lpstr>
      <vt:lpstr>Types of Current</vt:lpstr>
      <vt:lpstr>Alternating current</vt:lpstr>
      <vt:lpstr>Direct Current</vt:lpstr>
      <vt:lpstr>Current Rating</vt:lpstr>
      <vt:lpstr>Ammeter</vt:lpstr>
      <vt:lpstr>What is Electric power?</vt:lpstr>
      <vt:lpstr>Electric Power - Examples</vt:lpstr>
      <vt:lpstr>Electric Power - Examples</vt:lpstr>
      <vt:lpstr>PowerPoint Presentation</vt:lpstr>
      <vt:lpstr>What is one Watt?</vt:lpstr>
      <vt:lpstr>Electric Power</vt:lpstr>
      <vt:lpstr>Power rating</vt:lpstr>
      <vt:lpstr>Wattmeter</vt:lpstr>
      <vt:lpstr>What is Resistance?</vt:lpstr>
      <vt:lpstr>Resistor (R)</vt:lpstr>
      <vt:lpstr>Resistor (R)</vt:lpstr>
      <vt:lpstr>Value of resistor</vt:lpstr>
      <vt:lpstr>What is Resistance?</vt:lpstr>
      <vt:lpstr>What is Capacitance?</vt:lpstr>
      <vt:lpstr>What is Capacitor? </vt:lpstr>
      <vt:lpstr>Capacitor circuit</vt:lpstr>
      <vt:lpstr>Capacitor circuit</vt:lpstr>
      <vt:lpstr>Capacitor circuit</vt:lpstr>
      <vt:lpstr>Formula</vt:lpstr>
      <vt:lpstr>Uses of Capacitor</vt:lpstr>
      <vt:lpstr>Uses of Capacitor</vt:lpstr>
      <vt:lpstr>Uses of Capacitor</vt:lpstr>
      <vt:lpstr>How to identify capacitor values?</vt:lpstr>
      <vt:lpstr>What is Inductance?</vt:lpstr>
      <vt:lpstr>What is an Inductor?</vt:lpstr>
      <vt:lpstr>Formula</vt:lpstr>
      <vt:lpstr>Uses of inductance</vt:lpstr>
      <vt:lpstr>Inductance measurement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109</cp:revision>
  <dcterms:created xsi:type="dcterms:W3CDTF">2021-03-09T15:35:42Z</dcterms:created>
  <dcterms:modified xsi:type="dcterms:W3CDTF">2024-06-17T09:07:07Z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