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notesMasterIdLst>
    <p:notesMasterId r:id="rId42"/>
  </p:notesMasterIdLst>
  <p:sldIdLst>
    <p:sldId id="284" r:id="rId2"/>
    <p:sldId id="313" r:id="rId3"/>
    <p:sldId id="314" r:id="rId4"/>
    <p:sldId id="315" r:id="rId5"/>
    <p:sldId id="316" r:id="rId6"/>
    <p:sldId id="317" r:id="rId7"/>
    <p:sldId id="318" r:id="rId8"/>
    <p:sldId id="319" r:id="rId9"/>
    <p:sldId id="320" r:id="rId10"/>
    <p:sldId id="321" r:id="rId11"/>
    <p:sldId id="258" r:id="rId12"/>
    <p:sldId id="322" r:id="rId13"/>
    <p:sldId id="323" r:id="rId14"/>
    <p:sldId id="260" r:id="rId15"/>
    <p:sldId id="262" r:id="rId16"/>
    <p:sldId id="305" r:id="rId17"/>
    <p:sldId id="263" r:id="rId18"/>
    <p:sldId id="264" r:id="rId19"/>
    <p:sldId id="268" r:id="rId20"/>
    <p:sldId id="306" r:id="rId21"/>
    <p:sldId id="269" r:id="rId22"/>
    <p:sldId id="270" r:id="rId23"/>
    <p:sldId id="271" r:id="rId24"/>
    <p:sldId id="287" r:id="rId25"/>
    <p:sldId id="272" r:id="rId26"/>
    <p:sldId id="273" r:id="rId27"/>
    <p:sldId id="274" r:id="rId28"/>
    <p:sldId id="275" r:id="rId29"/>
    <p:sldId id="276" r:id="rId30"/>
    <p:sldId id="277" r:id="rId31"/>
    <p:sldId id="278" r:id="rId32"/>
    <p:sldId id="279" r:id="rId33"/>
    <p:sldId id="324" r:id="rId34"/>
    <p:sldId id="282" r:id="rId35"/>
    <p:sldId id="311" r:id="rId36"/>
    <p:sldId id="312" r:id="rId37"/>
    <p:sldId id="304" r:id="rId38"/>
    <p:sldId id="310" r:id="rId39"/>
    <p:sldId id="288" r:id="rId40"/>
    <p:sldId id="283" r:id="rId41"/>
  </p:sldIdLst>
  <p:sldSz cx="9144000" cy="6858000" type="screen4x3"/>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4B54DC-07D6-4E54-B6C9-D4262DB2C9BB}" v="16" dt="2022-11-22T15:47:14.9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25" autoAdjust="0"/>
    <p:restoredTop sz="66879" autoAdjust="0"/>
  </p:normalViewPr>
  <p:slideViewPr>
    <p:cSldViewPr>
      <p:cViewPr varScale="1">
        <p:scale>
          <a:sx n="71" d="100"/>
          <a:sy n="71" d="100"/>
        </p:scale>
        <p:origin x="1401"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1" Type="http://schemas.openxmlformats.org/officeDocument/2006/relationships/hyperlink" Target="about:blank"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s://www.pengreen.org/wp-content/uploads/2018/05/Pen-Green-Key-Concepts-Schemas.pdf"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1" Type="http://schemas.openxmlformats.org/officeDocument/2006/relationships/hyperlink" Target="about:blank"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s://www.pengreen.org/wp-content/uploads/2018/05/Pen-Green-Key-Concepts-Schemas.pdf" TargetMode="Externa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04FBC0-25FF-4C58-9326-98D6D960B3B6}" type="doc">
      <dgm:prSet loTypeId="urn:microsoft.com/office/officeart/2005/8/layout/vList2" loCatId="list" qsTypeId="urn:microsoft.com/office/officeart/2005/8/quickstyle/simple1" qsCatId="simple" csTypeId="urn:microsoft.com/office/officeart/2005/8/colors/accent5_2" csCatId="accent5"/>
      <dgm:spPr/>
      <dgm:t>
        <a:bodyPr/>
        <a:lstStyle/>
        <a:p>
          <a:endParaRPr lang="en-US"/>
        </a:p>
      </dgm:t>
    </dgm:pt>
    <dgm:pt modelId="{EFCD313A-5CF7-43D0-84CF-7A6837A620AE}">
      <dgm:prSet/>
      <dgm:spPr/>
      <dgm:t>
        <a:bodyPr/>
        <a:lstStyle/>
        <a:p>
          <a:r>
            <a:rPr lang="en-GB"/>
            <a:t>Piaget</a:t>
          </a:r>
          <a:endParaRPr lang="en-US"/>
        </a:p>
      </dgm:t>
    </dgm:pt>
    <dgm:pt modelId="{B59F1795-52B8-4CA2-8EBD-8B88D193B427}" type="parTrans" cxnId="{BBF39F44-A1B4-4EE2-94FF-2BE27C769ADB}">
      <dgm:prSet/>
      <dgm:spPr/>
      <dgm:t>
        <a:bodyPr/>
        <a:lstStyle/>
        <a:p>
          <a:endParaRPr lang="en-US"/>
        </a:p>
      </dgm:t>
    </dgm:pt>
    <dgm:pt modelId="{9C207A76-07A2-4644-9B87-820794B13683}" type="sibTrans" cxnId="{BBF39F44-A1B4-4EE2-94FF-2BE27C769ADB}">
      <dgm:prSet/>
      <dgm:spPr/>
      <dgm:t>
        <a:bodyPr/>
        <a:lstStyle/>
        <a:p>
          <a:endParaRPr lang="en-US"/>
        </a:p>
      </dgm:t>
    </dgm:pt>
    <dgm:pt modelId="{C6AEDC52-3AA9-4A24-9CC0-289A19F2D896}">
      <dgm:prSet/>
      <dgm:spPr/>
      <dgm:t>
        <a:bodyPr/>
        <a:lstStyle/>
        <a:p>
          <a:r>
            <a:rPr lang="en-GB"/>
            <a:t>Vygotsky</a:t>
          </a:r>
          <a:endParaRPr lang="en-US"/>
        </a:p>
      </dgm:t>
    </dgm:pt>
    <dgm:pt modelId="{F196454A-64FA-426D-9CFA-9A7EACBBA503}" type="parTrans" cxnId="{A3693AE9-4A41-489B-91E9-622ADAACA8A0}">
      <dgm:prSet/>
      <dgm:spPr/>
      <dgm:t>
        <a:bodyPr/>
        <a:lstStyle/>
        <a:p>
          <a:endParaRPr lang="en-US"/>
        </a:p>
      </dgm:t>
    </dgm:pt>
    <dgm:pt modelId="{D92A4FDF-94F7-4F1F-B2DA-C50F31B622F8}" type="sibTrans" cxnId="{A3693AE9-4A41-489B-91E9-622ADAACA8A0}">
      <dgm:prSet/>
      <dgm:spPr/>
      <dgm:t>
        <a:bodyPr/>
        <a:lstStyle/>
        <a:p>
          <a:endParaRPr lang="en-US"/>
        </a:p>
      </dgm:t>
    </dgm:pt>
    <dgm:pt modelId="{828579D7-9B6F-40CE-8609-BAF040CC2683}">
      <dgm:prSet/>
      <dgm:spPr/>
      <dgm:t>
        <a:bodyPr/>
        <a:lstStyle/>
        <a:p>
          <a:r>
            <a:rPr lang="en-GB"/>
            <a:t>Bruner</a:t>
          </a:r>
          <a:endParaRPr lang="en-US"/>
        </a:p>
      </dgm:t>
    </dgm:pt>
    <dgm:pt modelId="{CEAACFBF-64CB-4737-91CC-EA4F597A26B9}" type="parTrans" cxnId="{1D9E312C-8301-4E9C-8151-8FBCED648FCC}">
      <dgm:prSet/>
      <dgm:spPr/>
      <dgm:t>
        <a:bodyPr/>
        <a:lstStyle/>
        <a:p>
          <a:endParaRPr lang="en-US"/>
        </a:p>
      </dgm:t>
    </dgm:pt>
    <dgm:pt modelId="{A0FE2593-BA89-4470-92FC-6C1802CFFDD7}" type="sibTrans" cxnId="{1D9E312C-8301-4E9C-8151-8FBCED648FCC}">
      <dgm:prSet/>
      <dgm:spPr/>
      <dgm:t>
        <a:bodyPr/>
        <a:lstStyle/>
        <a:p>
          <a:endParaRPr lang="en-US"/>
        </a:p>
      </dgm:t>
    </dgm:pt>
    <dgm:pt modelId="{B870DBBF-4293-4884-8661-26FAA4F8B4A4}" type="pres">
      <dgm:prSet presAssocID="{4404FBC0-25FF-4C58-9326-98D6D960B3B6}" presName="linear" presStyleCnt="0">
        <dgm:presLayoutVars>
          <dgm:animLvl val="lvl"/>
          <dgm:resizeHandles val="exact"/>
        </dgm:presLayoutVars>
      </dgm:prSet>
      <dgm:spPr/>
    </dgm:pt>
    <dgm:pt modelId="{21A1D6BE-1206-4D42-B5EC-B07511C4C94C}" type="pres">
      <dgm:prSet presAssocID="{EFCD313A-5CF7-43D0-84CF-7A6837A620AE}" presName="parentText" presStyleLbl="node1" presStyleIdx="0" presStyleCnt="3">
        <dgm:presLayoutVars>
          <dgm:chMax val="0"/>
          <dgm:bulletEnabled val="1"/>
        </dgm:presLayoutVars>
      </dgm:prSet>
      <dgm:spPr/>
    </dgm:pt>
    <dgm:pt modelId="{D7F26B1A-2698-4333-9ED4-AC20CA6029B6}" type="pres">
      <dgm:prSet presAssocID="{9C207A76-07A2-4644-9B87-820794B13683}" presName="spacer" presStyleCnt="0"/>
      <dgm:spPr/>
    </dgm:pt>
    <dgm:pt modelId="{CB3632CC-DD7D-4220-8F39-21E4756A569E}" type="pres">
      <dgm:prSet presAssocID="{C6AEDC52-3AA9-4A24-9CC0-289A19F2D896}" presName="parentText" presStyleLbl="node1" presStyleIdx="1" presStyleCnt="3">
        <dgm:presLayoutVars>
          <dgm:chMax val="0"/>
          <dgm:bulletEnabled val="1"/>
        </dgm:presLayoutVars>
      </dgm:prSet>
      <dgm:spPr/>
    </dgm:pt>
    <dgm:pt modelId="{3F99BF21-065A-46FA-AEA7-66F0FF3C6EA4}" type="pres">
      <dgm:prSet presAssocID="{D92A4FDF-94F7-4F1F-B2DA-C50F31B622F8}" presName="spacer" presStyleCnt="0"/>
      <dgm:spPr/>
    </dgm:pt>
    <dgm:pt modelId="{096FC62F-9EE8-4340-8CEC-5499B2D875D9}" type="pres">
      <dgm:prSet presAssocID="{828579D7-9B6F-40CE-8609-BAF040CC2683}" presName="parentText" presStyleLbl="node1" presStyleIdx="2" presStyleCnt="3">
        <dgm:presLayoutVars>
          <dgm:chMax val="0"/>
          <dgm:bulletEnabled val="1"/>
        </dgm:presLayoutVars>
      </dgm:prSet>
      <dgm:spPr/>
    </dgm:pt>
  </dgm:ptLst>
  <dgm:cxnLst>
    <dgm:cxn modelId="{1D9E312C-8301-4E9C-8151-8FBCED648FCC}" srcId="{4404FBC0-25FF-4C58-9326-98D6D960B3B6}" destId="{828579D7-9B6F-40CE-8609-BAF040CC2683}" srcOrd="2" destOrd="0" parTransId="{CEAACFBF-64CB-4737-91CC-EA4F597A26B9}" sibTransId="{A0FE2593-BA89-4470-92FC-6C1802CFFDD7}"/>
    <dgm:cxn modelId="{BBF39F44-A1B4-4EE2-94FF-2BE27C769ADB}" srcId="{4404FBC0-25FF-4C58-9326-98D6D960B3B6}" destId="{EFCD313A-5CF7-43D0-84CF-7A6837A620AE}" srcOrd="0" destOrd="0" parTransId="{B59F1795-52B8-4CA2-8EBD-8B88D193B427}" sibTransId="{9C207A76-07A2-4644-9B87-820794B13683}"/>
    <dgm:cxn modelId="{E26B0E67-F0FB-40B3-96E9-D504D6D6A2ED}" type="presOf" srcId="{828579D7-9B6F-40CE-8609-BAF040CC2683}" destId="{096FC62F-9EE8-4340-8CEC-5499B2D875D9}" srcOrd="0" destOrd="0" presId="urn:microsoft.com/office/officeart/2005/8/layout/vList2"/>
    <dgm:cxn modelId="{B4DD6691-058B-4DDC-A1E6-4C109F5A0CC7}" type="presOf" srcId="{C6AEDC52-3AA9-4A24-9CC0-289A19F2D896}" destId="{CB3632CC-DD7D-4220-8F39-21E4756A569E}" srcOrd="0" destOrd="0" presId="urn:microsoft.com/office/officeart/2005/8/layout/vList2"/>
    <dgm:cxn modelId="{B9D9E9DB-8FF3-4AC8-9112-2BE5D115D5B4}" type="presOf" srcId="{EFCD313A-5CF7-43D0-84CF-7A6837A620AE}" destId="{21A1D6BE-1206-4D42-B5EC-B07511C4C94C}" srcOrd="0" destOrd="0" presId="urn:microsoft.com/office/officeart/2005/8/layout/vList2"/>
    <dgm:cxn modelId="{599863E2-D78E-4449-B740-CD648F4E1AE8}" type="presOf" srcId="{4404FBC0-25FF-4C58-9326-98D6D960B3B6}" destId="{B870DBBF-4293-4884-8661-26FAA4F8B4A4}" srcOrd="0" destOrd="0" presId="urn:microsoft.com/office/officeart/2005/8/layout/vList2"/>
    <dgm:cxn modelId="{A3693AE9-4A41-489B-91E9-622ADAACA8A0}" srcId="{4404FBC0-25FF-4C58-9326-98D6D960B3B6}" destId="{C6AEDC52-3AA9-4A24-9CC0-289A19F2D896}" srcOrd="1" destOrd="0" parTransId="{F196454A-64FA-426D-9CFA-9A7EACBBA503}" sibTransId="{D92A4FDF-94F7-4F1F-B2DA-C50F31B622F8}"/>
    <dgm:cxn modelId="{3DBA492F-B025-459F-8D39-631C72626A94}" type="presParOf" srcId="{B870DBBF-4293-4884-8661-26FAA4F8B4A4}" destId="{21A1D6BE-1206-4D42-B5EC-B07511C4C94C}" srcOrd="0" destOrd="0" presId="urn:microsoft.com/office/officeart/2005/8/layout/vList2"/>
    <dgm:cxn modelId="{B02BB10D-74F4-4472-90CD-8CCE9B6BB5A3}" type="presParOf" srcId="{B870DBBF-4293-4884-8661-26FAA4F8B4A4}" destId="{D7F26B1A-2698-4333-9ED4-AC20CA6029B6}" srcOrd="1" destOrd="0" presId="urn:microsoft.com/office/officeart/2005/8/layout/vList2"/>
    <dgm:cxn modelId="{5AE6FE96-3503-4EFD-A3D4-DB8B95662748}" type="presParOf" srcId="{B870DBBF-4293-4884-8661-26FAA4F8B4A4}" destId="{CB3632CC-DD7D-4220-8F39-21E4756A569E}" srcOrd="2" destOrd="0" presId="urn:microsoft.com/office/officeart/2005/8/layout/vList2"/>
    <dgm:cxn modelId="{993AEBF8-D2CF-4A3B-84E2-818F48AC6B0D}" type="presParOf" srcId="{B870DBBF-4293-4884-8661-26FAA4F8B4A4}" destId="{3F99BF21-065A-46FA-AEA7-66F0FF3C6EA4}" srcOrd="3" destOrd="0" presId="urn:microsoft.com/office/officeart/2005/8/layout/vList2"/>
    <dgm:cxn modelId="{BB8841AA-E235-4A02-A77B-5149D60F1684}" type="presParOf" srcId="{B870DBBF-4293-4884-8661-26FAA4F8B4A4}" destId="{096FC62F-9EE8-4340-8CEC-5499B2D875D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CEC064-D962-4044-9FE1-9D00DB7EAAA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77BAE83-136D-4ED5-9E6D-35C138A42C23}">
      <dgm:prSet custT="1"/>
      <dgm:spPr/>
      <dgm:t>
        <a:bodyPr/>
        <a:lstStyle/>
        <a:p>
          <a:pPr>
            <a:lnSpc>
              <a:spcPct val="100000"/>
            </a:lnSpc>
          </a:pPr>
          <a:r>
            <a:rPr lang="en-US" sz="1600" dirty="0"/>
            <a:t>Intellectual development occurs through active interaction with the world</a:t>
          </a:r>
        </a:p>
      </dgm:t>
    </dgm:pt>
    <dgm:pt modelId="{483F8838-0E9C-4176-A3BF-9004CB69EDF5}" type="parTrans" cxnId="{3776A63E-A7F1-4800-AFF2-BDE98E75C216}">
      <dgm:prSet/>
      <dgm:spPr/>
      <dgm:t>
        <a:bodyPr/>
        <a:lstStyle/>
        <a:p>
          <a:endParaRPr lang="en-US"/>
        </a:p>
      </dgm:t>
    </dgm:pt>
    <dgm:pt modelId="{1255DF34-5A11-433D-BF9C-1621E06E419B}" type="sibTrans" cxnId="{3776A63E-A7F1-4800-AFF2-BDE98E75C216}">
      <dgm:prSet/>
      <dgm:spPr/>
      <dgm:t>
        <a:bodyPr/>
        <a:lstStyle/>
        <a:p>
          <a:endParaRPr lang="en-US"/>
        </a:p>
      </dgm:t>
    </dgm:pt>
    <dgm:pt modelId="{6DD57ED3-D251-4AD9-8609-1387A453AF16}">
      <dgm:prSet/>
      <dgm:spPr/>
      <dgm:t>
        <a:bodyPr/>
        <a:lstStyle/>
        <a:p>
          <a:pPr>
            <a:lnSpc>
              <a:spcPct val="100000"/>
            </a:lnSpc>
          </a:pPr>
          <a:r>
            <a:rPr lang="en-US"/>
            <a:t>Intellectual development occurs as a process</a:t>
          </a:r>
        </a:p>
      </dgm:t>
    </dgm:pt>
    <dgm:pt modelId="{E0300C5E-559E-4BB7-99A6-57D1A58B1DDA}" type="parTrans" cxnId="{14934498-5B93-4755-8258-7F1AA751175D}">
      <dgm:prSet/>
      <dgm:spPr/>
      <dgm:t>
        <a:bodyPr/>
        <a:lstStyle/>
        <a:p>
          <a:endParaRPr lang="en-US"/>
        </a:p>
      </dgm:t>
    </dgm:pt>
    <dgm:pt modelId="{4AEDB88F-8C04-40FB-A24F-6624ED24207D}" type="sibTrans" cxnId="{14934498-5B93-4755-8258-7F1AA751175D}">
      <dgm:prSet/>
      <dgm:spPr/>
      <dgm:t>
        <a:bodyPr/>
        <a:lstStyle/>
        <a:p>
          <a:endParaRPr lang="en-US"/>
        </a:p>
      </dgm:t>
    </dgm:pt>
    <dgm:pt modelId="{2B5B63A1-401C-4229-ACC6-A765C7267CCF}">
      <dgm:prSet/>
      <dgm:spPr/>
      <dgm:t>
        <a:bodyPr/>
        <a:lstStyle/>
        <a:p>
          <a:pPr>
            <a:lnSpc>
              <a:spcPct val="100000"/>
            </a:lnSpc>
          </a:pPr>
          <a:r>
            <a:rPr lang="en-US" dirty="0"/>
            <a:t>Individuals construct their understanding of the world	</a:t>
          </a:r>
        </a:p>
      </dgm:t>
    </dgm:pt>
    <dgm:pt modelId="{549BB5FA-819B-44CA-81C2-24EF5596A58A}" type="parTrans" cxnId="{87B2A4C5-7980-40AE-81B7-687145F04269}">
      <dgm:prSet/>
      <dgm:spPr/>
      <dgm:t>
        <a:bodyPr/>
        <a:lstStyle/>
        <a:p>
          <a:endParaRPr lang="en-US"/>
        </a:p>
      </dgm:t>
    </dgm:pt>
    <dgm:pt modelId="{0D3A5889-7337-4DB7-A92D-ADEABE3B5D41}" type="sibTrans" cxnId="{87B2A4C5-7980-40AE-81B7-687145F04269}">
      <dgm:prSet/>
      <dgm:spPr/>
      <dgm:t>
        <a:bodyPr/>
        <a:lstStyle/>
        <a:p>
          <a:endParaRPr lang="en-US"/>
        </a:p>
      </dgm:t>
    </dgm:pt>
    <dgm:pt modelId="{BEE95A5F-26DA-401C-9913-8CC7E940CCA9}" type="pres">
      <dgm:prSet presAssocID="{E9CEC064-D962-4044-9FE1-9D00DB7EAAAF}" presName="root" presStyleCnt="0">
        <dgm:presLayoutVars>
          <dgm:dir/>
          <dgm:resizeHandles val="exact"/>
        </dgm:presLayoutVars>
      </dgm:prSet>
      <dgm:spPr/>
    </dgm:pt>
    <dgm:pt modelId="{577913C7-6CD6-475D-B695-FF504E41EECC}" type="pres">
      <dgm:prSet presAssocID="{577BAE83-136D-4ED5-9E6D-35C138A42C23}" presName="compNode" presStyleCnt="0"/>
      <dgm:spPr/>
    </dgm:pt>
    <dgm:pt modelId="{982DC983-A838-4659-A757-77FEE12EB31E}" type="pres">
      <dgm:prSet presAssocID="{577BAE83-136D-4ED5-9E6D-35C138A42C23}" presName="bgRect" presStyleLbl="bgShp" presStyleIdx="0" presStyleCnt="3" custLinFactNeighborX="617" custLinFactNeighborY="-43"/>
      <dgm:spPr/>
    </dgm:pt>
    <dgm:pt modelId="{CD633BE3-2B74-46CF-95F8-24CC9670942D}" type="pres">
      <dgm:prSet presAssocID="{577BAE83-136D-4ED5-9E6D-35C138A42C2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arth Globe Americas"/>
        </a:ext>
      </dgm:extLst>
    </dgm:pt>
    <dgm:pt modelId="{0E76846F-91A8-4A75-BDE1-7A02B415A4C2}" type="pres">
      <dgm:prSet presAssocID="{577BAE83-136D-4ED5-9E6D-35C138A42C23}" presName="spaceRect" presStyleCnt="0"/>
      <dgm:spPr/>
    </dgm:pt>
    <dgm:pt modelId="{AE68AEB8-F80F-414C-BDB5-4FE659702A6B}" type="pres">
      <dgm:prSet presAssocID="{577BAE83-136D-4ED5-9E6D-35C138A42C23}" presName="parTx" presStyleLbl="revTx" presStyleIdx="0" presStyleCnt="3">
        <dgm:presLayoutVars>
          <dgm:chMax val="0"/>
          <dgm:chPref val="0"/>
        </dgm:presLayoutVars>
      </dgm:prSet>
      <dgm:spPr/>
    </dgm:pt>
    <dgm:pt modelId="{5B28E829-C3DF-4047-B34D-7FB02D5C6603}" type="pres">
      <dgm:prSet presAssocID="{1255DF34-5A11-433D-BF9C-1621E06E419B}" presName="sibTrans" presStyleCnt="0"/>
      <dgm:spPr/>
    </dgm:pt>
    <dgm:pt modelId="{284D7DE5-AA7B-457F-B7D7-87E913F860D1}" type="pres">
      <dgm:prSet presAssocID="{6DD57ED3-D251-4AD9-8609-1387A453AF16}" presName="compNode" presStyleCnt="0"/>
      <dgm:spPr/>
    </dgm:pt>
    <dgm:pt modelId="{0FBEBB39-3EF3-467F-9D25-CF381B7A4C19}" type="pres">
      <dgm:prSet presAssocID="{6DD57ED3-D251-4AD9-8609-1387A453AF16}" presName="bgRect" presStyleLbl="bgShp" presStyleIdx="1" presStyleCnt="3"/>
      <dgm:spPr/>
    </dgm:pt>
    <dgm:pt modelId="{2E2B9CC6-848B-4D47-A0D7-B0BEFB9D35F3}" type="pres">
      <dgm:prSet presAssocID="{6DD57ED3-D251-4AD9-8609-1387A453AF1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91068701-9125-4361-B165-075DCF9BED84}" type="pres">
      <dgm:prSet presAssocID="{6DD57ED3-D251-4AD9-8609-1387A453AF16}" presName="spaceRect" presStyleCnt="0"/>
      <dgm:spPr/>
    </dgm:pt>
    <dgm:pt modelId="{EFB26EE6-4789-4D10-B299-A70B701FBA9B}" type="pres">
      <dgm:prSet presAssocID="{6DD57ED3-D251-4AD9-8609-1387A453AF16}" presName="parTx" presStyleLbl="revTx" presStyleIdx="1" presStyleCnt="3">
        <dgm:presLayoutVars>
          <dgm:chMax val="0"/>
          <dgm:chPref val="0"/>
        </dgm:presLayoutVars>
      </dgm:prSet>
      <dgm:spPr/>
    </dgm:pt>
    <dgm:pt modelId="{A24F35F2-CB8D-468F-8FDB-B90B60C9A89F}" type="pres">
      <dgm:prSet presAssocID="{4AEDB88F-8C04-40FB-A24F-6624ED24207D}" presName="sibTrans" presStyleCnt="0"/>
      <dgm:spPr/>
    </dgm:pt>
    <dgm:pt modelId="{B091D1B1-603F-47C8-A272-444253D08688}" type="pres">
      <dgm:prSet presAssocID="{2B5B63A1-401C-4229-ACC6-A765C7267CCF}" presName="compNode" presStyleCnt="0"/>
      <dgm:spPr/>
    </dgm:pt>
    <dgm:pt modelId="{17677836-3EAD-4E5F-AE34-2B7A257BC914}" type="pres">
      <dgm:prSet presAssocID="{2B5B63A1-401C-4229-ACC6-A765C7267CCF}" presName="bgRect" presStyleLbl="bgShp" presStyleIdx="2" presStyleCnt="3"/>
      <dgm:spPr/>
    </dgm:pt>
    <dgm:pt modelId="{812A18BE-1A1A-46A8-9518-04808E5328FE}" type="pres">
      <dgm:prSet presAssocID="{2B5B63A1-401C-4229-ACC6-A765C7267CC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8E92C648-2FC4-430D-86A6-34EADC5AA5A1}" type="pres">
      <dgm:prSet presAssocID="{2B5B63A1-401C-4229-ACC6-A765C7267CCF}" presName="spaceRect" presStyleCnt="0"/>
      <dgm:spPr/>
    </dgm:pt>
    <dgm:pt modelId="{7AED3322-09EE-4FCE-A990-93F4F953DCBD}" type="pres">
      <dgm:prSet presAssocID="{2B5B63A1-401C-4229-ACC6-A765C7267CCF}" presName="parTx" presStyleLbl="revTx" presStyleIdx="2" presStyleCnt="3">
        <dgm:presLayoutVars>
          <dgm:chMax val="0"/>
          <dgm:chPref val="0"/>
        </dgm:presLayoutVars>
      </dgm:prSet>
      <dgm:spPr/>
    </dgm:pt>
  </dgm:ptLst>
  <dgm:cxnLst>
    <dgm:cxn modelId="{3776A63E-A7F1-4800-AFF2-BDE98E75C216}" srcId="{E9CEC064-D962-4044-9FE1-9D00DB7EAAAF}" destId="{577BAE83-136D-4ED5-9E6D-35C138A42C23}" srcOrd="0" destOrd="0" parTransId="{483F8838-0E9C-4176-A3BF-9004CB69EDF5}" sibTransId="{1255DF34-5A11-433D-BF9C-1621E06E419B}"/>
    <dgm:cxn modelId="{B332F743-B169-4D28-83B2-292963F53C69}" type="presOf" srcId="{2B5B63A1-401C-4229-ACC6-A765C7267CCF}" destId="{7AED3322-09EE-4FCE-A990-93F4F953DCBD}" srcOrd="0" destOrd="0" presId="urn:microsoft.com/office/officeart/2018/2/layout/IconVerticalSolidList"/>
    <dgm:cxn modelId="{6AFCB967-0371-4152-8145-25161DE8B2A5}" type="presOf" srcId="{E9CEC064-D962-4044-9FE1-9D00DB7EAAAF}" destId="{BEE95A5F-26DA-401C-9913-8CC7E940CCA9}" srcOrd="0" destOrd="0" presId="urn:microsoft.com/office/officeart/2018/2/layout/IconVerticalSolidList"/>
    <dgm:cxn modelId="{0D915F4C-311F-4006-81E1-A0548CDBC2BF}" type="presOf" srcId="{6DD57ED3-D251-4AD9-8609-1387A453AF16}" destId="{EFB26EE6-4789-4D10-B299-A70B701FBA9B}" srcOrd="0" destOrd="0" presId="urn:microsoft.com/office/officeart/2018/2/layout/IconVerticalSolidList"/>
    <dgm:cxn modelId="{14934498-5B93-4755-8258-7F1AA751175D}" srcId="{E9CEC064-D962-4044-9FE1-9D00DB7EAAAF}" destId="{6DD57ED3-D251-4AD9-8609-1387A453AF16}" srcOrd="1" destOrd="0" parTransId="{E0300C5E-559E-4BB7-99A6-57D1A58B1DDA}" sibTransId="{4AEDB88F-8C04-40FB-A24F-6624ED24207D}"/>
    <dgm:cxn modelId="{1CAEB0BF-0C80-490D-8058-831DED79AA90}" type="presOf" srcId="{577BAE83-136D-4ED5-9E6D-35C138A42C23}" destId="{AE68AEB8-F80F-414C-BDB5-4FE659702A6B}" srcOrd="0" destOrd="0" presId="urn:microsoft.com/office/officeart/2018/2/layout/IconVerticalSolidList"/>
    <dgm:cxn modelId="{87B2A4C5-7980-40AE-81B7-687145F04269}" srcId="{E9CEC064-D962-4044-9FE1-9D00DB7EAAAF}" destId="{2B5B63A1-401C-4229-ACC6-A765C7267CCF}" srcOrd="2" destOrd="0" parTransId="{549BB5FA-819B-44CA-81C2-24EF5596A58A}" sibTransId="{0D3A5889-7337-4DB7-A92D-ADEABE3B5D41}"/>
    <dgm:cxn modelId="{EFF225C1-894E-41C1-A1D2-453C2C71C46D}" type="presParOf" srcId="{BEE95A5F-26DA-401C-9913-8CC7E940CCA9}" destId="{577913C7-6CD6-475D-B695-FF504E41EECC}" srcOrd="0" destOrd="0" presId="urn:microsoft.com/office/officeart/2018/2/layout/IconVerticalSolidList"/>
    <dgm:cxn modelId="{6363A529-B797-419A-B828-69BBCC0D2988}" type="presParOf" srcId="{577913C7-6CD6-475D-B695-FF504E41EECC}" destId="{982DC983-A838-4659-A757-77FEE12EB31E}" srcOrd="0" destOrd="0" presId="urn:microsoft.com/office/officeart/2018/2/layout/IconVerticalSolidList"/>
    <dgm:cxn modelId="{60855445-76D4-40DE-BD86-06425D7516BA}" type="presParOf" srcId="{577913C7-6CD6-475D-B695-FF504E41EECC}" destId="{CD633BE3-2B74-46CF-95F8-24CC9670942D}" srcOrd="1" destOrd="0" presId="urn:microsoft.com/office/officeart/2018/2/layout/IconVerticalSolidList"/>
    <dgm:cxn modelId="{6946A8DC-185E-4969-B336-DFBC70EA385F}" type="presParOf" srcId="{577913C7-6CD6-475D-B695-FF504E41EECC}" destId="{0E76846F-91A8-4A75-BDE1-7A02B415A4C2}" srcOrd="2" destOrd="0" presId="urn:microsoft.com/office/officeart/2018/2/layout/IconVerticalSolidList"/>
    <dgm:cxn modelId="{9A1D00CB-1235-4673-8E8D-2484983480A1}" type="presParOf" srcId="{577913C7-6CD6-475D-B695-FF504E41EECC}" destId="{AE68AEB8-F80F-414C-BDB5-4FE659702A6B}" srcOrd="3" destOrd="0" presId="urn:microsoft.com/office/officeart/2018/2/layout/IconVerticalSolidList"/>
    <dgm:cxn modelId="{1F09E5E9-8468-467A-9261-F5CEC9039185}" type="presParOf" srcId="{BEE95A5F-26DA-401C-9913-8CC7E940CCA9}" destId="{5B28E829-C3DF-4047-B34D-7FB02D5C6603}" srcOrd="1" destOrd="0" presId="urn:microsoft.com/office/officeart/2018/2/layout/IconVerticalSolidList"/>
    <dgm:cxn modelId="{41E56912-0CDF-44C0-BA33-BE20FF840648}" type="presParOf" srcId="{BEE95A5F-26DA-401C-9913-8CC7E940CCA9}" destId="{284D7DE5-AA7B-457F-B7D7-87E913F860D1}" srcOrd="2" destOrd="0" presId="urn:microsoft.com/office/officeart/2018/2/layout/IconVerticalSolidList"/>
    <dgm:cxn modelId="{B04DB33D-1EB0-431B-8646-25D625EB2051}" type="presParOf" srcId="{284D7DE5-AA7B-457F-B7D7-87E913F860D1}" destId="{0FBEBB39-3EF3-467F-9D25-CF381B7A4C19}" srcOrd="0" destOrd="0" presId="urn:microsoft.com/office/officeart/2018/2/layout/IconVerticalSolidList"/>
    <dgm:cxn modelId="{029366E7-0880-4D80-B390-81A79F7FDD27}" type="presParOf" srcId="{284D7DE5-AA7B-457F-B7D7-87E913F860D1}" destId="{2E2B9CC6-848B-4D47-A0D7-B0BEFB9D35F3}" srcOrd="1" destOrd="0" presId="urn:microsoft.com/office/officeart/2018/2/layout/IconVerticalSolidList"/>
    <dgm:cxn modelId="{F15C4CF7-0F97-4FB1-8201-6F134CE0194D}" type="presParOf" srcId="{284D7DE5-AA7B-457F-B7D7-87E913F860D1}" destId="{91068701-9125-4361-B165-075DCF9BED84}" srcOrd="2" destOrd="0" presId="urn:microsoft.com/office/officeart/2018/2/layout/IconVerticalSolidList"/>
    <dgm:cxn modelId="{362EE41E-0920-4F72-9153-FD2F44D345BC}" type="presParOf" srcId="{284D7DE5-AA7B-457F-B7D7-87E913F860D1}" destId="{EFB26EE6-4789-4D10-B299-A70B701FBA9B}" srcOrd="3" destOrd="0" presId="urn:microsoft.com/office/officeart/2018/2/layout/IconVerticalSolidList"/>
    <dgm:cxn modelId="{918326CE-1552-4E95-96D6-50668FE34D80}" type="presParOf" srcId="{BEE95A5F-26DA-401C-9913-8CC7E940CCA9}" destId="{A24F35F2-CB8D-468F-8FDB-B90B60C9A89F}" srcOrd="3" destOrd="0" presId="urn:microsoft.com/office/officeart/2018/2/layout/IconVerticalSolidList"/>
    <dgm:cxn modelId="{9D421D44-ACF4-48E9-8AD1-7882158723DA}" type="presParOf" srcId="{BEE95A5F-26DA-401C-9913-8CC7E940CCA9}" destId="{B091D1B1-603F-47C8-A272-444253D08688}" srcOrd="4" destOrd="0" presId="urn:microsoft.com/office/officeart/2018/2/layout/IconVerticalSolidList"/>
    <dgm:cxn modelId="{418F41A5-2628-4CB5-80F8-F3E45DB62BA8}" type="presParOf" srcId="{B091D1B1-603F-47C8-A272-444253D08688}" destId="{17677836-3EAD-4E5F-AE34-2B7A257BC914}" srcOrd="0" destOrd="0" presId="urn:microsoft.com/office/officeart/2018/2/layout/IconVerticalSolidList"/>
    <dgm:cxn modelId="{ABE0EF2F-BD7F-4BA8-94D9-C89D2B35CE84}" type="presParOf" srcId="{B091D1B1-603F-47C8-A272-444253D08688}" destId="{812A18BE-1A1A-46A8-9518-04808E5328FE}" srcOrd="1" destOrd="0" presId="urn:microsoft.com/office/officeart/2018/2/layout/IconVerticalSolidList"/>
    <dgm:cxn modelId="{8B5D5546-1596-4C3D-BB45-3D7C14438E2F}" type="presParOf" srcId="{B091D1B1-603F-47C8-A272-444253D08688}" destId="{8E92C648-2FC4-430D-86A6-34EADC5AA5A1}" srcOrd="2" destOrd="0" presId="urn:microsoft.com/office/officeart/2018/2/layout/IconVerticalSolidList"/>
    <dgm:cxn modelId="{AA6BF8D5-24BF-4E90-BA9E-99289F1886A3}" type="presParOf" srcId="{B091D1B1-603F-47C8-A272-444253D08688}" destId="{7AED3322-09EE-4FCE-A990-93F4F953DCB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1479E4-75F9-4B00-BB75-E888A556333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D8180D3-4FFD-45B6-B320-2D7AD4D4735C}">
      <dgm:prSet/>
      <dgm:spPr/>
      <dgm:t>
        <a:bodyPr/>
        <a:lstStyle/>
        <a:p>
          <a:r>
            <a:rPr lang="en-GB"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YouTube - Piaget's Cognitive Stages of Development</a:t>
          </a:r>
          <a:endParaRPr lang="en-US" dirty="0">
            <a:solidFill>
              <a:schemeClr val="bg1"/>
            </a:solidFill>
          </a:endParaRPr>
        </a:p>
      </dgm:t>
    </dgm:pt>
    <dgm:pt modelId="{3A9BF497-6E80-4CC1-B0FB-F714BA7FD52B}" type="parTrans" cxnId="{6F7DC823-BB2E-426D-B568-4F7E4E7A313E}">
      <dgm:prSet/>
      <dgm:spPr/>
      <dgm:t>
        <a:bodyPr/>
        <a:lstStyle/>
        <a:p>
          <a:endParaRPr lang="en-US"/>
        </a:p>
      </dgm:t>
    </dgm:pt>
    <dgm:pt modelId="{A0505CBD-E9C8-4CDA-B7CE-51F248658BD1}" type="sibTrans" cxnId="{6F7DC823-BB2E-426D-B568-4F7E4E7A313E}">
      <dgm:prSet/>
      <dgm:spPr/>
      <dgm:t>
        <a:bodyPr/>
        <a:lstStyle/>
        <a:p>
          <a:endParaRPr lang="en-US"/>
        </a:p>
      </dgm:t>
    </dgm:pt>
    <dgm:pt modelId="{84610599-788D-43C0-BB89-C5B3C1E3C5D2}">
      <dgm:prSet/>
      <dgm:spPr/>
      <dgm:t>
        <a:bodyPr/>
        <a:lstStyle/>
        <a:p>
          <a:r>
            <a:rPr lang="en-GB" dirty="0"/>
            <a:t>Watch the video and make notes</a:t>
          </a:r>
          <a:endParaRPr lang="en-US" dirty="0"/>
        </a:p>
      </dgm:t>
    </dgm:pt>
    <dgm:pt modelId="{28F177DB-E0BD-402A-BEF1-CF98841BB41F}" type="parTrans" cxnId="{A7C2B5AF-9DFD-4699-B201-550A147B0BF6}">
      <dgm:prSet/>
      <dgm:spPr/>
      <dgm:t>
        <a:bodyPr/>
        <a:lstStyle/>
        <a:p>
          <a:endParaRPr lang="en-US"/>
        </a:p>
      </dgm:t>
    </dgm:pt>
    <dgm:pt modelId="{1E9E494C-99A6-45FC-8613-BFFE4B8CCBDF}" type="sibTrans" cxnId="{A7C2B5AF-9DFD-4699-B201-550A147B0BF6}">
      <dgm:prSet/>
      <dgm:spPr/>
      <dgm:t>
        <a:bodyPr/>
        <a:lstStyle/>
        <a:p>
          <a:endParaRPr lang="en-US"/>
        </a:p>
      </dgm:t>
    </dgm:pt>
    <dgm:pt modelId="{AFB97E20-D2DF-44AE-8A93-4E493829A9C0}">
      <dgm:prSet/>
      <dgm:spPr/>
      <dgm:t>
        <a:bodyPr/>
        <a:lstStyle/>
        <a:p>
          <a:r>
            <a:rPr lang="cy-GB"/>
            <a:t>Gwyliwch y fideo a gwneud nodiadau</a:t>
          </a:r>
          <a:br>
            <a:rPr lang="en-GB"/>
          </a:br>
          <a:endParaRPr lang="en-US"/>
        </a:p>
      </dgm:t>
    </dgm:pt>
    <dgm:pt modelId="{0446F2AB-528A-4C59-9A1C-2A69208C0B3D}" type="parTrans" cxnId="{321F164C-3762-4F58-9214-425F4611C49A}">
      <dgm:prSet/>
      <dgm:spPr/>
      <dgm:t>
        <a:bodyPr/>
        <a:lstStyle/>
        <a:p>
          <a:endParaRPr lang="en-US"/>
        </a:p>
      </dgm:t>
    </dgm:pt>
    <dgm:pt modelId="{43F24CAA-27FD-48BA-8DEE-C1F84230D4A6}" type="sibTrans" cxnId="{321F164C-3762-4F58-9214-425F4611C49A}">
      <dgm:prSet/>
      <dgm:spPr/>
      <dgm:t>
        <a:bodyPr/>
        <a:lstStyle/>
        <a:p>
          <a:endParaRPr lang="en-US"/>
        </a:p>
      </dgm:t>
    </dgm:pt>
    <dgm:pt modelId="{0C52A3DB-6A3C-479E-AC74-D1507AD69281}" type="pres">
      <dgm:prSet presAssocID="{1A1479E4-75F9-4B00-BB75-E888A5563335}" presName="linear" presStyleCnt="0">
        <dgm:presLayoutVars>
          <dgm:animLvl val="lvl"/>
          <dgm:resizeHandles val="exact"/>
        </dgm:presLayoutVars>
      </dgm:prSet>
      <dgm:spPr/>
    </dgm:pt>
    <dgm:pt modelId="{1A6C839D-6645-4E0B-8793-743567EFE625}" type="pres">
      <dgm:prSet presAssocID="{3D8180D3-4FFD-45B6-B320-2D7AD4D4735C}" presName="parentText" presStyleLbl="node1" presStyleIdx="0" presStyleCnt="3">
        <dgm:presLayoutVars>
          <dgm:chMax val="0"/>
          <dgm:bulletEnabled val="1"/>
        </dgm:presLayoutVars>
      </dgm:prSet>
      <dgm:spPr/>
    </dgm:pt>
    <dgm:pt modelId="{DD7FF29A-86C9-4C82-B3B7-8AD3838002E1}" type="pres">
      <dgm:prSet presAssocID="{A0505CBD-E9C8-4CDA-B7CE-51F248658BD1}" presName="spacer" presStyleCnt="0"/>
      <dgm:spPr/>
    </dgm:pt>
    <dgm:pt modelId="{403E685B-91D0-4033-BB5D-72898220FA60}" type="pres">
      <dgm:prSet presAssocID="{84610599-788D-43C0-BB89-C5B3C1E3C5D2}" presName="parentText" presStyleLbl="node1" presStyleIdx="1" presStyleCnt="3">
        <dgm:presLayoutVars>
          <dgm:chMax val="0"/>
          <dgm:bulletEnabled val="1"/>
        </dgm:presLayoutVars>
      </dgm:prSet>
      <dgm:spPr/>
    </dgm:pt>
    <dgm:pt modelId="{6FD0B165-91D5-4430-8B83-BF4C455C8932}" type="pres">
      <dgm:prSet presAssocID="{1E9E494C-99A6-45FC-8613-BFFE4B8CCBDF}" presName="spacer" presStyleCnt="0"/>
      <dgm:spPr/>
    </dgm:pt>
    <dgm:pt modelId="{9B7019B5-0B36-4FA7-A817-947E24721846}" type="pres">
      <dgm:prSet presAssocID="{AFB97E20-D2DF-44AE-8A93-4E493829A9C0}" presName="parentText" presStyleLbl="node1" presStyleIdx="2" presStyleCnt="3">
        <dgm:presLayoutVars>
          <dgm:chMax val="0"/>
          <dgm:bulletEnabled val="1"/>
        </dgm:presLayoutVars>
      </dgm:prSet>
      <dgm:spPr/>
    </dgm:pt>
  </dgm:ptLst>
  <dgm:cxnLst>
    <dgm:cxn modelId="{6F7DC823-BB2E-426D-B568-4F7E4E7A313E}" srcId="{1A1479E4-75F9-4B00-BB75-E888A5563335}" destId="{3D8180D3-4FFD-45B6-B320-2D7AD4D4735C}" srcOrd="0" destOrd="0" parTransId="{3A9BF497-6E80-4CC1-B0FB-F714BA7FD52B}" sibTransId="{A0505CBD-E9C8-4CDA-B7CE-51F248658BD1}"/>
    <dgm:cxn modelId="{E3C03D2D-DD6E-49D0-AB9B-A0EA6C938B7D}" type="presOf" srcId="{AFB97E20-D2DF-44AE-8A93-4E493829A9C0}" destId="{9B7019B5-0B36-4FA7-A817-947E24721846}" srcOrd="0" destOrd="0" presId="urn:microsoft.com/office/officeart/2005/8/layout/vList2"/>
    <dgm:cxn modelId="{321F164C-3762-4F58-9214-425F4611C49A}" srcId="{1A1479E4-75F9-4B00-BB75-E888A5563335}" destId="{AFB97E20-D2DF-44AE-8A93-4E493829A9C0}" srcOrd="2" destOrd="0" parTransId="{0446F2AB-528A-4C59-9A1C-2A69208C0B3D}" sibTransId="{43F24CAA-27FD-48BA-8DEE-C1F84230D4A6}"/>
    <dgm:cxn modelId="{8AAEF64D-503F-4230-B8F0-FF4C86866E1D}" type="presOf" srcId="{3D8180D3-4FFD-45B6-B320-2D7AD4D4735C}" destId="{1A6C839D-6645-4E0B-8793-743567EFE625}" srcOrd="0" destOrd="0" presId="urn:microsoft.com/office/officeart/2005/8/layout/vList2"/>
    <dgm:cxn modelId="{9F658092-5212-4023-90CA-A3953BB3C6F0}" type="presOf" srcId="{84610599-788D-43C0-BB89-C5B3C1E3C5D2}" destId="{403E685B-91D0-4033-BB5D-72898220FA60}" srcOrd="0" destOrd="0" presId="urn:microsoft.com/office/officeart/2005/8/layout/vList2"/>
    <dgm:cxn modelId="{A7C2B5AF-9DFD-4699-B201-550A147B0BF6}" srcId="{1A1479E4-75F9-4B00-BB75-E888A5563335}" destId="{84610599-788D-43C0-BB89-C5B3C1E3C5D2}" srcOrd="1" destOrd="0" parTransId="{28F177DB-E0BD-402A-BEF1-CF98841BB41F}" sibTransId="{1E9E494C-99A6-45FC-8613-BFFE4B8CCBDF}"/>
    <dgm:cxn modelId="{265F9CFA-08B3-4716-8B32-2DCF8F4AB988}" type="presOf" srcId="{1A1479E4-75F9-4B00-BB75-E888A5563335}" destId="{0C52A3DB-6A3C-479E-AC74-D1507AD69281}" srcOrd="0" destOrd="0" presId="urn:microsoft.com/office/officeart/2005/8/layout/vList2"/>
    <dgm:cxn modelId="{3A4DBE19-9E0D-465B-96D9-BE08FAFB5A2A}" type="presParOf" srcId="{0C52A3DB-6A3C-479E-AC74-D1507AD69281}" destId="{1A6C839D-6645-4E0B-8793-743567EFE625}" srcOrd="0" destOrd="0" presId="urn:microsoft.com/office/officeart/2005/8/layout/vList2"/>
    <dgm:cxn modelId="{FE87A1F9-E8F2-4AE1-A215-C159E4680493}" type="presParOf" srcId="{0C52A3DB-6A3C-479E-AC74-D1507AD69281}" destId="{DD7FF29A-86C9-4C82-B3B7-8AD3838002E1}" srcOrd="1" destOrd="0" presId="urn:microsoft.com/office/officeart/2005/8/layout/vList2"/>
    <dgm:cxn modelId="{0C1890AE-09DA-4CAA-84DE-B4212BB1ECCE}" type="presParOf" srcId="{0C52A3DB-6A3C-479E-AC74-D1507AD69281}" destId="{403E685B-91D0-4033-BB5D-72898220FA60}" srcOrd="2" destOrd="0" presId="urn:microsoft.com/office/officeart/2005/8/layout/vList2"/>
    <dgm:cxn modelId="{7D2F0631-10A3-4B98-B5A0-AB9DC3208B13}" type="presParOf" srcId="{0C52A3DB-6A3C-479E-AC74-D1507AD69281}" destId="{6FD0B165-91D5-4430-8B83-BF4C455C8932}" srcOrd="3" destOrd="0" presId="urn:microsoft.com/office/officeart/2005/8/layout/vList2"/>
    <dgm:cxn modelId="{2A8C8F97-2D29-4240-B58C-D12C97D7B25C}" type="presParOf" srcId="{0C52A3DB-6A3C-479E-AC74-D1507AD69281}" destId="{9B7019B5-0B36-4FA7-A817-947E2472184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1372B5-7A59-4443-A542-A76E91043FD8}"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DB8EB4D1-9616-42EA-A6CD-439F7377F854}">
      <dgm:prSet/>
      <dgm:spPr/>
      <dgm:t>
        <a:bodyPr/>
        <a:lstStyle/>
        <a:p>
          <a:r>
            <a:rPr lang="cy-GB" noProof="0" dirty="0"/>
            <a:t>Darllenwch y canlynol a rhannwch eich syniadau</a:t>
          </a:r>
        </a:p>
        <a:p>
          <a:r>
            <a:rPr lang="en-GB" dirty="0"/>
            <a:t>
Read the following and share your thoughts</a:t>
          </a:r>
          <a:endParaRPr lang="en-US" dirty="0"/>
        </a:p>
      </dgm:t>
    </dgm:pt>
    <dgm:pt modelId="{1A195AC5-7ABC-4C91-B590-B6ED1184C7DA}" type="parTrans" cxnId="{5812CF35-3365-4A67-9DA7-00C22AA4CCE0}">
      <dgm:prSet/>
      <dgm:spPr/>
      <dgm:t>
        <a:bodyPr/>
        <a:lstStyle/>
        <a:p>
          <a:endParaRPr lang="en-US"/>
        </a:p>
      </dgm:t>
    </dgm:pt>
    <dgm:pt modelId="{6137AE58-A94A-498A-B512-F6E0AB2D67A8}" type="sibTrans" cxnId="{5812CF35-3365-4A67-9DA7-00C22AA4CCE0}">
      <dgm:prSet/>
      <dgm:spPr/>
      <dgm:t>
        <a:bodyPr/>
        <a:lstStyle/>
        <a:p>
          <a:endParaRPr lang="en-US"/>
        </a:p>
      </dgm:t>
    </dgm:pt>
    <dgm:pt modelId="{DAF309B2-7C64-4EED-9FB9-27CFD3AFDE0A}">
      <dgm:prSet/>
      <dgm:spPr/>
      <dgm:t>
        <a:bodyPr/>
        <a:lstStyle/>
        <a:p>
          <a:r>
            <a:rPr lang="en-GB" dirty="0">
              <a:hlinkClick xmlns:r="http://schemas.openxmlformats.org/officeDocument/2006/relationships" r:id="rId1"/>
            </a:rPr>
            <a:t>https://www.pengreen.org/wp-content/uploads/2018/05/Pen-Green-Key-Concepts-Schemas.pdf</a:t>
          </a:r>
          <a:endParaRPr lang="en-US" dirty="0"/>
        </a:p>
      </dgm:t>
    </dgm:pt>
    <dgm:pt modelId="{04FEEBA3-F797-42B0-B2EE-0E891A93E4D1}" type="parTrans" cxnId="{BF0477D0-F30B-4B79-9AC7-AE695DA004C7}">
      <dgm:prSet/>
      <dgm:spPr/>
      <dgm:t>
        <a:bodyPr/>
        <a:lstStyle/>
        <a:p>
          <a:endParaRPr lang="en-US"/>
        </a:p>
      </dgm:t>
    </dgm:pt>
    <dgm:pt modelId="{7806129F-4319-4D69-9207-7F4DACCC9AE4}" type="sibTrans" cxnId="{BF0477D0-F30B-4B79-9AC7-AE695DA004C7}">
      <dgm:prSet/>
      <dgm:spPr/>
      <dgm:t>
        <a:bodyPr/>
        <a:lstStyle/>
        <a:p>
          <a:endParaRPr lang="en-US"/>
        </a:p>
      </dgm:t>
    </dgm:pt>
    <dgm:pt modelId="{4580A476-E643-4D73-BB71-ADA789D631E3}" type="pres">
      <dgm:prSet presAssocID="{421372B5-7A59-4443-A542-A76E91043FD8}" presName="vert0" presStyleCnt="0">
        <dgm:presLayoutVars>
          <dgm:dir/>
          <dgm:animOne val="branch"/>
          <dgm:animLvl val="lvl"/>
        </dgm:presLayoutVars>
      </dgm:prSet>
      <dgm:spPr/>
    </dgm:pt>
    <dgm:pt modelId="{1B8B6DA8-3795-4EFE-ABBC-C43E72129754}" type="pres">
      <dgm:prSet presAssocID="{DB8EB4D1-9616-42EA-A6CD-439F7377F854}" presName="thickLine" presStyleLbl="alignNode1" presStyleIdx="0" presStyleCnt="2"/>
      <dgm:spPr/>
    </dgm:pt>
    <dgm:pt modelId="{41ECC812-E22C-4969-A148-970E574A24C2}" type="pres">
      <dgm:prSet presAssocID="{DB8EB4D1-9616-42EA-A6CD-439F7377F854}" presName="horz1" presStyleCnt="0"/>
      <dgm:spPr/>
    </dgm:pt>
    <dgm:pt modelId="{5FC000D3-ABB0-4D99-8F05-02AFD582FA80}" type="pres">
      <dgm:prSet presAssocID="{DB8EB4D1-9616-42EA-A6CD-439F7377F854}" presName="tx1" presStyleLbl="revTx" presStyleIdx="0" presStyleCnt="2"/>
      <dgm:spPr/>
    </dgm:pt>
    <dgm:pt modelId="{25AE423F-1B88-4F65-9851-96C17D684551}" type="pres">
      <dgm:prSet presAssocID="{DB8EB4D1-9616-42EA-A6CD-439F7377F854}" presName="vert1" presStyleCnt="0"/>
      <dgm:spPr/>
    </dgm:pt>
    <dgm:pt modelId="{3DB8EB3B-8181-4F7B-80AC-1ED87832902D}" type="pres">
      <dgm:prSet presAssocID="{DAF309B2-7C64-4EED-9FB9-27CFD3AFDE0A}" presName="thickLine" presStyleLbl="alignNode1" presStyleIdx="1" presStyleCnt="2"/>
      <dgm:spPr/>
    </dgm:pt>
    <dgm:pt modelId="{BFC376AD-C9FB-4A88-A00E-12E56E52EAA7}" type="pres">
      <dgm:prSet presAssocID="{DAF309B2-7C64-4EED-9FB9-27CFD3AFDE0A}" presName="horz1" presStyleCnt="0"/>
      <dgm:spPr/>
    </dgm:pt>
    <dgm:pt modelId="{3A9BD6A0-AFC4-4A71-B503-0BA086AAF4D1}" type="pres">
      <dgm:prSet presAssocID="{DAF309B2-7C64-4EED-9FB9-27CFD3AFDE0A}" presName="tx1" presStyleLbl="revTx" presStyleIdx="1" presStyleCnt="2"/>
      <dgm:spPr/>
    </dgm:pt>
    <dgm:pt modelId="{B66C5771-305A-43C5-A944-2828226B76F3}" type="pres">
      <dgm:prSet presAssocID="{DAF309B2-7C64-4EED-9FB9-27CFD3AFDE0A}" presName="vert1" presStyleCnt="0"/>
      <dgm:spPr/>
    </dgm:pt>
  </dgm:ptLst>
  <dgm:cxnLst>
    <dgm:cxn modelId="{3CB2A915-A762-4310-9ED7-8E02AF563C29}" type="presOf" srcId="{421372B5-7A59-4443-A542-A76E91043FD8}" destId="{4580A476-E643-4D73-BB71-ADA789D631E3}" srcOrd="0" destOrd="0" presId="urn:microsoft.com/office/officeart/2008/layout/LinedList"/>
    <dgm:cxn modelId="{5812CF35-3365-4A67-9DA7-00C22AA4CCE0}" srcId="{421372B5-7A59-4443-A542-A76E91043FD8}" destId="{DB8EB4D1-9616-42EA-A6CD-439F7377F854}" srcOrd="0" destOrd="0" parTransId="{1A195AC5-7ABC-4C91-B590-B6ED1184C7DA}" sibTransId="{6137AE58-A94A-498A-B512-F6E0AB2D67A8}"/>
    <dgm:cxn modelId="{A2A05B38-DE05-43DA-AB84-C57E41A3487F}" type="presOf" srcId="{DAF309B2-7C64-4EED-9FB9-27CFD3AFDE0A}" destId="{3A9BD6A0-AFC4-4A71-B503-0BA086AAF4D1}" srcOrd="0" destOrd="0" presId="urn:microsoft.com/office/officeart/2008/layout/LinedList"/>
    <dgm:cxn modelId="{9FD41D8A-41C2-4CC3-A3AA-607F8A99711A}" type="presOf" srcId="{DB8EB4D1-9616-42EA-A6CD-439F7377F854}" destId="{5FC000D3-ABB0-4D99-8F05-02AFD582FA80}" srcOrd="0" destOrd="0" presId="urn:microsoft.com/office/officeart/2008/layout/LinedList"/>
    <dgm:cxn modelId="{BF0477D0-F30B-4B79-9AC7-AE695DA004C7}" srcId="{421372B5-7A59-4443-A542-A76E91043FD8}" destId="{DAF309B2-7C64-4EED-9FB9-27CFD3AFDE0A}" srcOrd="1" destOrd="0" parTransId="{04FEEBA3-F797-42B0-B2EE-0E891A93E4D1}" sibTransId="{7806129F-4319-4D69-9207-7F4DACCC9AE4}"/>
    <dgm:cxn modelId="{5D206CAE-95CC-41FB-BE0F-DA2151C36BE5}" type="presParOf" srcId="{4580A476-E643-4D73-BB71-ADA789D631E3}" destId="{1B8B6DA8-3795-4EFE-ABBC-C43E72129754}" srcOrd="0" destOrd="0" presId="urn:microsoft.com/office/officeart/2008/layout/LinedList"/>
    <dgm:cxn modelId="{18FC5277-118E-4E73-AB33-D3A3A9C07FF7}" type="presParOf" srcId="{4580A476-E643-4D73-BB71-ADA789D631E3}" destId="{41ECC812-E22C-4969-A148-970E574A24C2}" srcOrd="1" destOrd="0" presId="urn:microsoft.com/office/officeart/2008/layout/LinedList"/>
    <dgm:cxn modelId="{174A5346-D4E8-400E-9143-050E05C199F6}" type="presParOf" srcId="{41ECC812-E22C-4969-A148-970E574A24C2}" destId="{5FC000D3-ABB0-4D99-8F05-02AFD582FA80}" srcOrd="0" destOrd="0" presId="urn:microsoft.com/office/officeart/2008/layout/LinedList"/>
    <dgm:cxn modelId="{A7055275-EED3-4D86-ACEE-6250977ED640}" type="presParOf" srcId="{41ECC812-E22C-4969-A148-970E574A24C2}" destId="{25AE423F-1B88-4F65-9851-96C17D684551}" srcOrd="1" destOrd="0" presId="urn:microsoft.com/office/officeart/2008/layout/LinedList"/>
    <dgm:cxn modelId="{08B9F7A7-851D-474D-8C77-858109DAFE01}" type="presParOf" srcId="{4580A476-E643-4D73-BB71-ADA789D631E3}" destId="{3DB8EB3B-8181-4F7B-80AC-1ED87832902D}" srcOrd="2" destOrd="0" presId="urn:microsoft.com/office/officeart/2008/layout/LinedList"/>
    <dgm:cxn modelId="{0B210611-DF33-4D5D-8D44-2B61FB19E504}" type="presParOf" srcId="{4580A476-E643-4D73-BB71-ADA789D631E3}" destId="{BFC376AD-C9FB-4A88-A00E-12E56E52EAA7}" srcOrd="3" destOrd="0" presId="urn:microsoft.com/office/officeart/2008/layout/LinedList"/>
    <dgm:cxn modelId="{49771C26-938F-48AC-94FC-9617F5A9EAE8}" type="presParOf" srcId="{BFC376AD-C9FB-4A88-A00E-12E56E52EAA7}" destId="{3A9BD6A0-AFC4-4A71-B503-0BA086AAF4D1}" srcOrd="0" destOrd="0" presId="urn:microsoft.com/office/officeart/2008/layout/LinedList"/>
    <dgm:cxn modelId="{4743226A-6C72-48FD-9739-010B2097A423}" type="presParOf" srcId="{BFC376AD-C9FB-4A88-A00E-12E56E52EAA7}" destId="{B66C5771-305A-43C5-A944-2828226B76F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1D6BE-1206-4D42-B5EC-B07511C4C94C}">
      <dsp:nvSpPr>
        <dsp:cNvPr id="0" name=""/>
        <dsp:cNvSpPr/>
      </dsp:nvSpPr>
      <dsp:spPr>
        <a:xfrm>
          <a:off x="0" y="226606"/>
          <a:ext cx="4697730"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Piaget</a:t>
          </a:r>
          <a:endParaRPr lang="en-US" sz="6500" kern="1200"/>
        </a:p>
      </dsp:txBody>
      <dsp:txXfrm>
        <a:off x="76105" y="302711"/>
        <a:ext cx="4545520" cy="1406815"/>
      </dsp:txXfrm>
    </dsp:sp>
    <dsp:sp modelId="{CB3632CC-DD7D-4220-8F39-21E4756A569E}">
      <dsp:nvSpPr>
        <dsp:cNvPr id="0" name=""/>
        <dsp:cNvSpPr/>
      </dsp:nvSpPr>
      <dsp:spPr>
        <a:xfrm>
          <a:off x="0" y="1972831"/>
          <a:ext cx="4697730"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Vygotsky</a:t>
          </a:r>
          <a:endParaRPr lang="en-US" sz="6500" kern="1200"/>
        </a:p>
      </dsp:txBody>
      <dsp:txXfrm>
        <a:off x="76105" y="2048936"/>
        <a:ext cx="4545520" cy="1406815"/>
      </dsp:txXfrm>
    </dsp:sp>
    <dsp:sp modelId="{096FC62F-9EE8-4340-8CEC-5499B2D875D9}">
      <dsp:nvSpPr>
        <dsp:cNvPr id="0" name=""/>
        <dsp:cNvSpPr/>
      </dsp:nvSpPr>
      <dsp:spPr>
        <a:xfrm>
          <a:off x="0" y="3719056"/>
          <a:ext cx="4697730"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Bruner</a:t>
          </a:r>
          <a:endParaRPr lang="en-US" sz="6500" kern="1200"/>
        </a:p>
      </dsp:txBody>
      <dsp:txXfrm>
        <a:off x="76105" y="3795161"/>
        <a:ext cx="4545520" cy="1406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DC983-A838-4659-A757-77FEE12EB31E}">
      <dsp:nvSpPr>
        <dsp:cNvPr id="0" name=""/>
        <dsp:cNvSpPr/>
      </dsp:nvSpPr>
      <dsp:spPr>
        <a:xfrm>
          <a:off x="0" y="0"/>
          <a:ext cx="38862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633BE3-2B74-46CF-95F8-24CC9670942D}">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68AEB8-F80F-414C-BDB5-4FE659702A6B}">
      <dsp:nvSpPr>
        <dsp:cNvPr id="0" name=""/>
        <dsp:cNvSpPr/>
      </dsp:nvSpPr>
      <dsp:spPr>
        <a:xfrm>
          <a:off x="1435590" y="531"/>
          <a:ext cx="24506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11200">
            <a:lnSpc>
              <a:spcPct val="100000"/>
            </a:lnSpc>
            <a:spcBef>
              <a:spcPct val="0"/>
            </a:spcBef>
            <a:spcAft>
              <a:spcPct val="35000"/>
            </a:spcAft>
            <a:buNone/>
          </a:pPr>
          <a:r>
            <a:rPr lang="en-US" sz="1600" kern="1200" dirty="0"/>
            <a:t>Intellectual development occurs through active interaction with the world</a:t>
          </a:r>
        </a:p>
      </dsp:txBody>
      <dsp:txXfrm>
        <a:off x="1435590" y="531"/>
        <a:ext cx="2450609" cy="1242935"/>
      </dsp:txXfrm>
    </dsp:sp>
    <dsp:sp modelId="{0FBEBB39-3EF3-467F-9D25-CF381B7A4C19}">
      <dsp:nvSpPr>
        <dsp:cNvPr id="0" name=""/>
        <dsp:cNvSpPr/>
      </dsp:nvSpPr>
      <dsp:spPr>
        <a:xfrm>
          <a:off x="0" y="1554201"/>
          <a:ext cx="38862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2B9CC6-848B-4D47-A0D7-B0BEFB9D35F3}">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B26EE6-4789-4D10-B299-A70B701FBA9B}">
      <dsp:nvSpPr>
        <dsp:cNvPr id="0" name=""/>
        <dsp:cNvSpPr/>
      </dsp:nvSpPr>
      <dsp:spPr>
        <a:xfrm>
          <a:off x="1435590" y="1554201"/>
          <a:ext cx="24506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US" sz="1900" kern="1200"/>
            <a:t>Intellectual development occurs as a process</a:t>
          </a:r>
        </a:p>
      </dsp:txBody>
      <dsp:txXfrm>
        <a:off x="1435590" y="1554201"/>
        <a:ext cx="2450609" cy="1242935"/>
      </dsp:txXfrm>
    </dsp:sp>
    <dsp:sp modelId="{17677836-3EAD-4E5F-AE34-2B7A257BC914}">
      <dsp:nvSpPr>
        <dsp:cNvPr id="0" name=""/>
        <dsp:cNvSpPr/>
      </dsp:nvSpPr>
      <dsp:spPr>
        <a:xfrm>
          <a:off x="0" y="3107870"/>
          <a:ext cx="38862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2A18BE-1A1A-46A8-9518-04808E5328FE}">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ED3322-09EE-4FCE-A990-93F4F953DCBD}">
      <dsp:nvSpPr>
        <dsp:cNvPr id="0" name=""/>
        <dsp:cNvSpPr/>
      </dsp:nvSpPr>
      <dsp:spPr>
        <a:xfrm>
          <a:off x="1435590" y="3107870"/>
          <a:ext cx="24506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US" sz="1900" kern="1200" dirty="0"/>
            <a:t>Individuals construct their understanding of the world	</a:t>
          </a:r>
        </a:p>
      </dsp:txBody>
      <dsp:txXfrm>
        <a:off x="1435590" y="3107870"/>
        <a:ext cx="24506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C839D-6645-4E0B-8793-743567EFE625}">
      <dsp:nvSpPr>
        <dsp:cNvPr id="0" name=""/>
        <dsp:cNvSpPr/>
      </dsp:nvSpPr>
      <dsp:spPr>
        <a:xfrm>
          <a:off x="0" y="49571"/>
          <a:ext cx="78867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YouTube - Piaget's Cognitive Stages of Development</a:t>
          </a:r>
          <a:endParaRPr lang="en-US" sz="3400" kern="1200" dirty="0">
            <a:solidFill>
              <a:schemeClr val="bg1"/>
            </a:solidFill>
          </a:endParaRPr>
        </a:p>
      </dsp:txBody>
      <dsp:txXfrm>
        <a:off x="66025" y="115596"/>
        <a:ext cx="7754650" cy="1220470"/>
      </dsp:txXfrm>
    </dsp:sp>
    <dsp:sp modelId="{403E685B-91D0-4033-BB5D-72898220FA60}">
      <dsp:nvSpPr>
        <dsp:cNvPr id="0" name=""/>
        <dsp:cNvSpPr/>
      </dsp:nvSpPr>
      <dsp:spPr>
        <a:xfrm>
          <a:off x="0" y="1500011"/>
          <a:ext cx="78867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Watch the video and make notes</a:t>
          </a:r>
          <a:endParaRPr lang="en-US" sz="3400" kern="1200" dirty="0"/>
        </a:p>
      </dsp:txBody>
      <dsp:txXfrm>
        <a:off x="66025" y="1566036"/>
        <a:ext cx="7754650" cy="1220470"/>
      </dsp:txXfrm>
    </dsp:sp>
    <dsp:sp modelId="{9B7019B5-0B36-4FA7-A817-947E24721846}">
      <dsp:nvSpPr>
        <dsp:cNvPr id="0" name=""/>
        <dsp:cNvSpPr/>
      </dsp:nvSpPr>
      <dsp:spPr>
        <a:xfrm>
          <a:off x="0" y="2950451"/>
          <a:ext cx="78867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cy-GB" sz="3400" kern="1200"/>
            <a:t>Gwyliwch y fideo a gwneud nodiadau</a:t>
          </a:r>
          <a:br>
            <a:rPr lang="en-GB" sz="3400" kern="1200"/>
          </a:br>
          <a:endParaRPr lang="en-US" sz="3400" kern="1200"/>
        </a:p>
      </dsp:txBody>
      <dsp:txXfrm>
        <a:off x="66025" y="3016476"/>
        <a:ext cx="7754650" cy="1220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8B6DA8-3795-4EFE-ABBC-C43E72129754}">
      <dsp:nvSpPr>
        <dsp:cNvPr id="0" name=""/>
        <dsp:cNvSpPr/>
      </dsp:nvSpPr>
      <dsp:spPr>
        <a:xfrm>
          <a:off x="0" y="0"/>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C000D3-ABB0-4D99-8F05-02AFD582FA80}">
      <dsp:nvSpPr>
        <dsp:cNvPr id="0" name=""/>
        <dsp:cNvSpPr/>
      </dsp:nvSpPr>
      <dsp:spPr>
        <a:xfrm>
          <a:off x="0" y="0"/>
          <a:ext cx="78867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cy-GB" sz="3000" kern="1200" noProof="0" dirty="0"/>
            <a:t>Darllenwch y canlynol a rhannwch eich syniadau</a:t>
          </a:r>
        </a:p>
        <a:p>
          <a:pPr marL="0" lvl="0" indent="0" algn="l" defTabSz="1333500">
            <a:lnSpc>
              <a:spcPct val="90000"/>
            </a:lnSpc>
            <a:spcBef>
              <a:spcPct val="0"/>
            </a:spcBef>
            <a:spcAft>
              <a:spcPct val="35000"/>
            </a:spcAft>
            <a:buNone/>
          </a:pPr>
          <a:r>
            <a:rPr lang="en-GB" sz="3000" kern="1200" dirty="0"/>
            <a:t>
Read the following and share your thoughts</a:t>
          </a:r>
          <a:endParaRPr lang="en-US" sz="3000" kern="1200" dirty="0"/>
        </a:p>
      </dsp:txBody>
      <dsp:txXfrm>
        <a:off x="0" y="0"/>
        <a:ext cx="7886700" cy="2176272"/>
      </dsp:txXfrm>
    </dsp:sp>
    <dsp:sp modelId="{3DB8EB3B-8181-4F7B-80AC-1ED87832902D}">
      <dsp:nvSpPr>
        <dsp:cNvPr id="0" name=""/>
        <dsp:cNvSpPr/>
      </dsp:nvSpPr>
      <dsp:spPr>
        <a:xfrm>
          <a:off x="0" y="2176272"/>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9BD6A0-AFC4-4A71-B503-0BA086AAF4D1}">
      <dsp:nvSpPr>
        <dsp:cNvPr id="0" name=""/>
        <dsp:cNvSpPr/>
      </dsp:nvSpPr>
      <dsp:spPr>
        <a:xfrm>
          <a:off x="0" y="2176272"/>
          <a:ext cx="78867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hlinkClick xmlns:r="http://schemas.openxmlformats.org/officeDocument/2006/relationships" r:id="rId1"/>
            </a:rPr>
            <a:t>https://www.pengreen.org/wp-content/uploads/2018/05/Pen-Green-Key-Concepts-Schemas.pdf</a:t>
          </a:r>
          <a:endParaRPr lang="en-US" sz="3000" kern="1200" dirty="0"/>
        </a:p>
      </dsp:txBody>
      <dsp:txXfrm>
        <a:off x="0" y="2176272"/>
        <a:ext cx="7886700" cy="21762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0"/>
            <a:ext cx="2945659" cy="496411"/>
          </a:xfrm>
          <a:prstGeom prst="rect">
            <a:avLst/>
          </a:prstGeom>
        </p:spPr>
        <p:txBody>
          <a:bodyPr vert="horz" lIns="91440" tIns="45720" rIns="91440" bIns="45720" rtlCol="0"/>
          <a:lstStyle>
            <a:lvl1pPr algn="r">
              <a:defRPr sz="1200"/>
            </a:lvl1pPr>
          </a:lstStyle>
          <a:p>
            <a:fld id="{4AE66705-489B-4038-A33A-A8E23EEE3DDE}" type="datetimeFigureOut">
              <a:rPr lang="en-GB" smtClean="0"/>
              <a:pPr/>
              <a:t>23/11/2022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30091"/>
            <a:ext cx="2945659" cy="496411"/>
          </a:xfrm>
          <a:prstGeom prst="rect">
            <a:avLst/>
          </a:prstGeom>
        </p:spPr>
        <p:txBody>
          <a:bodyPr vert="horz" lIns="91440" tIns="45720" rIns="91440" bIns="45720" rtlCol="0" anchor="b"/>
          <a:lstStyle>
            <a:lvl1pPr algn="r">
              <a:defRPr sz="1200"/>
            </a:lvl1pPr>
          </a:lstStyle>
          <a:p>
            <a:fld id="{B9E3927F-25D7-41A9-A378-612442A4F26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9E3927F-25D7-41A9-A378-612442A4F261}"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1" dirty="0"/>
          </a:p>
          <a:p>
            <a:r>
              <a:rPr lang="en-GB" b="1" dirty="0" err="1"/>
              <a:t>Monotropy</a:t>
            </a:r>
            <a:r>
              <a:rPr lang="en-GB" b="1" dirty="0"/>
              <a:t> – attachment to one person</a:t>
            </a:r>
          </a:p>
        </p:txBody>
      </p:sp>
      <p:sp>
        <p:nvSpPr>
          <p:cNvPr id="4" name="Slide Number Placeholder 3"/>
          <p:cNvSpPr>
            <a:spLocks noGrp="1"/>
          </p:cNvSpPr>
          <p:nvPr>
            <p:ph type="sldNum" sz="quarter" idx="10"/>
          </p:nvPr>
        </p:nvSpPr>
        <p:spPr/>
        <p:txBody>
          <a:bodyPr/>
          <a:lstStyle/>
          <a:p>
            <a:fld id="{71852081-B7C3-4BE2-A09E-ADEA8903154F}" type="slidenum">
              <a:rPr lang="en-GB" smtClean="0"/>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6</a:t>
            </a:fld>
            <a:endParaRPr lang="en-GB"/>
          </a:p>
        </p:txBody>
      </p:sp>
    </p:spTree>
    <p:extLst>
      <p:ext uri="{BB962C8B-B14F-4D97-AF65-F5344CB8AC3E}">
        <p14:creationId xmlns:p14="http://schemas.microsoft.com/office/powerpoint/2010/main" val="40866205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8</a:t>
            </a:fld>
            <a:endParaRPr lang="en-GB"/>
          </a:p>
        </p:txBody>
      </p:sp>
    </p:spTree>
    <p:extLst>
      <p:ext uri="{BB962C8B-B14F-4D97-AF65-F5344CB8AC3E}">
        <p14:creationId xmlns:p14="http://schemas.microsoft.com/office/powerpoint/2010/main" val="2809804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10</a:t>
            </a:fld>
            <a:endParaRPr lang="en-GB"/>
          </a:p>
        </p:txBody>
      </p:sp>
    </p:spTree>
    <p:extLst>
      <p:ext uri="{BB962C8B-B14F-4D97-AF65-F5344CB8AC3E}">
        <p14:creationId xmlns:p14="http://schemas.microsoft.com/office/powerpoint/2010/main" val="2688501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800" b="1" dirty="0"/>
              <a:t>Knowing through the formation,</a:t>
            </a:r>
            <a:r>
              <a:rPr lang="en-GB" sz="1800" b="1" baseline="0" dirty="0"/>
              <a:t> memorisation and recall of ideas.</a:t>
            </a:r>
          </a:p>
          <a:p>
            <a:endParaRPr lang="en-GB" sz="1800" b="1" baseline="0" dirty="0"/>
          </a:p>
          <a:p>
            <a:r>
              <a:rPr lang="en-GB" sz="1800" b="1" baseline="0" dirty="0"/>
              <a:t>Past  - cognition was generally described in terms of involvement of mental structures and process through which we acquire and use knowledge.</a:t>
            </a:r>
          </a:p>
          <a:p>
            <a:endParaRPr lang="en-GB" sz="1800" b="1" baseline="0" dirty="0"/>
          </a:p>
          <a:p>
            <a:r>
              <a:rPr lang="en-GB" sz="1800" b="1" baseline="0" dirty="0"/>
              <a:t>However, contemporary views now associate cognitive processes and functions of the brain with our emotional states- a more holistic approach.</a:t>
            </a:r>
          </a:p>
          <a:p>
            <a:endParaRPr lang="en-GB" sz="1800" b="1" baseline="0" dirty="0"/>
          </a:p>
          <a:p>
            <a:r>
              <a:rPr lang="en-GB" sz="1800" b="1" baseline="0" dirty="0"/>
              <a:t>Mental processes such as reasoning, remembering, solving problems and even day dreaming constitute the vast area of cognitive effort, combined with social and emotional influences. </a:t>
            </a:r>
          </a:p>
          <a:p>
            <a:endParaRPr lang="en-GB" sz="1800" b="1" dirty="0"/>
          </a:p>
          <a:p>
            <a:r>
              <a:rPr lang="en-GB" sz="1800" b="1" dirty="0"/>
              <a:t>Cognitive development-</a:t>
            </a:r>
            <a:r>
              <a:rPr lang="en-GB" sz="1800" b="1" baseline="0" dirty="0"/>
              <a:t> changes in one’s mental abilities that take place throughout our lifespan. It is an enormous topic including, attention decision making memory and critical and creative thinking.</a:t>
            </a:r>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700" dirty="0"/>
              <a:t>Zoologist</a:t>
            </a:r>
          </a:p>
          <a:p>
            <a:pPr>
              <a:buNone/>
            </a:pPr>
            <a:r>
              <a:rPr lang="en-US" sz="1700" dirty="0"/>
              <a:t>Dissatisfied with the idea that Intelligence is fixed</a:t>
            </a:r>
          </a:p>
          <a:p>
            <a:pPr>
              <a:buNone/>
            </a:pPr>
            <a:r>
              <a:rPr lang="en-US" sz="1700" dirty="0"/>
              <a:t>Intelligence regarded as a process. Biological maturation and interaction with environment</a:t>
            </a:r>
          </a:p>
          <a:p>
            <a:pPr>
              <a:buNone/>
            </a:pPr>
            <a:r>
              <a:rPr lang="en-US" sz="1700" dirty="0"/>
              <a:t>Worked with Binet</a:t>
            </a:r>
          </a:p>
          <a:p>
            <a:pPr>
              <a:buNone/>
            </a:pPr>
            <a:r>
              <a:rPr lang="en-US" sz="1700" dirty="0"/>
              <a:t>Interested in mistakes children made</a:t>
            </a:r>
          </a:p>
          <a:p>
            <a:pPr>
              <a:buNone/>
            </a:pPr>
            <a:r>
              <a:rPr lang="en-US" sz="1700" dirty="0"/>
              <a:t>Method - Clinical interviews, informal experiments, natural experiments</a:t>
            </a:r>
          </a:p>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13</a:t>
            </a:fld>
            <a:endParaRPr lang="en-GB"/>
          </a:p>
        </p:txBody>
      </p:sp>
    </p:spTree>
    <p:extLst>
      <p:ext uri="{BB962C8B-B14F-4D97-AF65-F5344CB8AC3E}">
        <p14:creationId xmlns:p14="http://schemas.microsoft.com/office/powerpoint/2010/main" val="3642496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nSpc>
                <a:spcPct val="90000"/>
              </a:lnSpc>
            </a:pPr>
            <a:r>
              <a:rPr lang="en-US" sz="1800" b="1" dirty="0"/>
              <a:t>Intellectual development occurs through active interaction with the world</a:t>
            </a:r>
          </a:p>
          <a:p>
            <a:pPr>
              <a:lnSpc>
                <a:spcPct val="90000"/>
              </a:lnSpc>
            </a:pPr>
            <a:endParaRPr lang="en-US" sz="1800" b="1" dirty="0"/>
          </a:p>
          <a:p>
            <a:pPr>
              <a:lnSpc>
                <a:spcPct val="90000"/>
              </a:lnSpc>
            </a:pPr>
            <a:r>
              <a:rPr lang="en-US" sz="1800" b="1" dirty="0"/>
              <a:t>Child</a:t>
            </a:r>
          </a:p>
          <a:p>
            <a:pPr lvl="1">
              <a:lnSpc>
                <a:spcPct val="90000"/>
              </a:lnSpc>
            </a:pPr>
            <a:r>
              <a:rPr lang="en-US" sz="1800" b="1" dirty="0">
                <a:solidFill>
                  <a:srgbClr val="FF0000"/>
                </a:solidFill>
              </a:rPr>
              <a:t>Understanding happens as child interacts and discovers the world- exploring</a:t>
            </a:r>
            <a:r>
              <a:rPr lang="en-US" sz="1800" b="1" baseline="0" dirty="0">
                <a:solidFill>
                  <a:srgbClr val="FF0000"/>
                </a:solidFill>
              </a:rPr>
              <a:t> </a:t>
            </a:r>
            <a:endParaRPr lang="en-US" sz="1800" b="1" dirty="0">
              <a:solidFill>
                <a:srgbClr val="FF0000"/>
              </a:solidFill>
            </a:endParaRPr>
          </a:p>
          <a:p>
            <a:pPr lvl="1">
              <a:lnSpc>
                <a:spcPct val="90000"/>
              </a:lnSpc>
            </a:pPr>
            <a:r>
              <a:rPr lang="en-US" sz="1800" b="1" dirty="0">
                <a:solidFill>
                  <a:srgbClr val="FF0000"/>
                </a:solidFill>
              </a:rPr>
              <a:t>Children curious and self-motivated-</a:t>
            </a:r>
          </a:p>
          <a:p>
            <a:pPr>
              <a:lnSpc>
                <a:spcPct val="90000"/>
              </a:lnSpc>
            </a:pPr>
            <a:r>
              <a:rPr lang="en-US" sz="1800" b="1" dirty="0"/>
              <a:t>Intellectual development occurs as a process</a:t>
            </a:r>
          </a:p>
          <a:p>
            <a:pPr lvl="1">
              <a:lnSpc>
                <a:spcPct val="90000"/>
              </a:lnSpc>
            </a:pPr>
            <a:r>
              <a:rPr lang="en-US" sz="1800" b="1" dirty="0"/>
              <a:t>Children think in a qualitatively different way to adults</a:t>
            </a:r>
          </a:p>
          <a:p>
            <a:pPr lvl="1">
              <a:lnSpc>
                <a:spcPct val="90000"/>
              </a:lnSpc>
            </a:pPr>
            <a:r>
              <a:rPr lang="en-US" sz="1800" b="1" dirty="0"/>
              <a:t>Intelligence develops in stages- we are not</a:t>
            </a:r>
            <a:r>
              <a:rPr lang="en-US" sz="1800" b="1" baseline="0" dirty="0"/>
              <a:t> born thinkers, but through our development of motor and perceptual skills we construct and refine mental structures. </a:t>
            </a:r>
            <a:endParaRPr lang="en-US" sz="1800" b="1" dirty="0"/>
          </a:p>
          <a:p>
            <a:pPr>
              <a:lnSpc>
                <a:spcPct val="90000"/>
              </a:lnSpc>
            </a:pPr>
            <a:r>
              <a:rPr lang="en-US" sz="1800" b="1" dirty="0"/>
              <a:t>Individuals construct their understanding of the world</a:t>
            </a:r>
            <a:r>
              <a:rPr lang="en-GB" sz="1800" b="1" dirty="0"/>
              <a:t>	</a:t>
            </a:r>
          </a:p>
          <a:p>
            <a:pPr lvl="1">
              <a:lnSpc>
                <a:spcPct val="90000"/>
              </a:lnSpc>
            </a:pPr>
            <a:r>
              <a:rPr lang="en-US" sz="1800" b="1" dirty="0"/>
              <a:t>Interaction builds individual mental framework for understanding wo</a:t>
            </a:r>
            <a:r>
              <a:rPr lang="en-US" sz="1800" dirty="0"/>
              <a:t>rld</a:t>
            </a:r>
            <a:endParaRPr lang="en-GB" sz="1800" dirty="0"/>
          </a:p>
          <a:p>
            <a:endParaRPr lang="en-GB"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14</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17</a:t>
            </a:fld>
            <a:endParaRPr lang="en-GB"/>
          </a:p>
        </p:txBody>
      </p:sp>
    </p:spTree>
    <p:extLst>
      <p:ext uri="{BB962C8B-B14F-4D97-AF65-F5344CB8AC3E}">
        <p14:creationId xmlns:p14="http://schemas.microsoft.com/office/powerpoint/2010/main" val="1470898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eaLnBrk="1" hangingPunct="1">
              <a:lnSpc>
                <a:spcPct val="80000"/>
              </a:lnSpc>
            </a:pPr>
            <a:r>
              <a:rPr lang="en-GB" sz="1800" b="1" dirty="0"/>
              <a:t>Stages of conceptual development</a:t>
            </a:r>
          </a:p>
          <a:p>
            <a:pPr eaLnBrk="1" hangingPunct="1">
              <a:lnSpc>
                <a:spcPct val="80000"/>
              </a:lnSpc>
              <a:buFont typeface="Wingdings" pitchFamily="2" charset="2"/>
              <a:buNone/>
            </a:pPr>
            <a:endParaRPr lang="en-GB" sz="1800" b="1" dirty="0"/>
          </a:p>
          <a:p>
            <a:pPr eaLnBrk="1" hangingPunct="1">
              <a:lnSpc>
                <a:spcPct val="80000"/>
              </a:lnSpc>
            </a:pPr>
            <a:r>
              <a:rPr lang="en-GB" sz="1800" b="1" dirty="0"/>
              <a:t>Object permanence</a:t>
            </a:r>
          </a:p>
          <a:p>
            <a:pPr lvl="1" eaLnBrk="1" hangingPunct="1">
              <a:lnSpc>
                <a:spcPct val="80000"/>
              </a:lnSpc>
            </a:pPr>
            <a:r>
              <a:rPr lang="en-GB" sz="1800" b="1" dirty="0"/>
              <a:t>At about 8 months, babies realise an object continues  to exist when they can no longer see it</a:t>
            </a:r>
          </a:p>
          <a:p>
            <a:pPr lvl="1" eaLnBrk="1" hangingPunct="1">
              <a:lnSpc>
                <a:spcPct val="80000"/>
              </a:lnSpc>
            </a:pPr>
            <a:endParaRPr lang="en-GB" sz="1800" b="1" dirty="0"/>
          </a:p>
          <a:p>
            <a:pPr eaLnBrk="1" hangingPunct="1">
              <a:lnSpc>
                <a:spcPct val="80000"/>
              </a:lnSpc>
            </a:pPr>
            <a:r>
              <a:rPr lang="en-GB" sz="1800" b="1" dirty="0"/>
              <a:t>*Conservation</a:t>
            </a:r>
          </a:p>
          <a:p>
            <a:pPr lvl="1" eaLnBrk="1" hangingPunct="1">
              <a:lnSpc>
                <a:spcPct val="80000"/>
              </a:lnSpc>
            </a:pPr>
            <a:r>
              <a:rPr lang="en-GB" sz="1800" b="1" dirty="0"/>
              <a:t>Changes to shape or form – children under 6yrs found this difficult. Children who are five will not understand that both rows</a:t>
            </a:r>
            <a:r>
              <a:rPr lang="en-GB" sz="1800" b="1" baseline="0" dirty="0"/>
              <a:t> of beads above have the same no of sweets. Different shape glasses with same amount of liquid in. this is only mastered between (6-8 years). Links to a term Centration- children can only focus on one characteristic </a:t>
            </a:r>
            <a:r>
              <a:rPr lang="en-GB" sz="1800" b="1" baseline="0" dirty="0" err="1"/>
              <a:t>e.g</a:t>
            </a:r>
            <a:r>
              <a:rPr lang="en-GB" sz="1800" b="1" baseline="0" dirty="0"/>
              <a:t> liquid in the glass children may only focus on the height. </a:t>
            </a:r>
            <a:endParaRPr lang="en-GB" sz="1800" b="1" dirty="0"/>
          </a:p>
          <a:p>
            <a:pPr lvl="1" eaLnBrk="1" hangingPunct="1">
              <a:lnSpc>
                <a:spcPct val="80000"/>
              </a:lnSpc>
              <a:buFont typeface="Wingdings" pitchFamily="2" charset="2"/>
              <a:buNone/>
            </a:pPr>
            <a:endParaRPr lang="en-GB" sz="1800" b="1" dirty="0"/>
          </a:p>
          <a:p>
            <a:pPr eaLnBrk="1" hangingPunct="1">
              <a:lnSpc>
                <a:spcPct val="80000"/>
              </a:lnSpc>
            </a:pPr>
            <a:r>
              <a:rPr lang="en-GB" sz="1800" b="1" dirty="0"/>
              <a:t>*Egocentrism</a:t>
            </a:r>
          </a:p>
          <a:p>
            <a:pPr lvl="1" eaLnBrk="1" hangingPunct="1">
              <a:lnSpc>
                <a:spcPct val="80000"/>
              </a:lnSpc>
            </a:pPr>
            <a:r>
              <a:rPr lang="en-GB" sz="1800" b="1" dirty="0"/>
              <a:t>Piaget believed young children were ‘egocentric’, they could only see  things from their own viewpoint. Used the three mountains test where children</a:t>
            </a:r>
            <a:r>
              <a:rPr lang="en-GB" sz="1800" b="1" baseline="0" dirty="0"/>
              <a:t> were asked to describe the view point of a doll. Basically four chairs around table, child sat in one chair and experimenter placed the doll in a different place, child asked to describe viewpoint of the doll in each of the three places, then the child was shown three pictures and asked to point to the one which the doll could see. Pre operational stage children could not identify the dolls view point.</a:t>
            </a:r>
            <a:endParaRPr lang="en-US" sz="1800" b="1" dirty="0"/>
          </a:p>
          <a:p>
            <a:pPr eaLnBrk="1" hangingPunct="1">
              <a:lnSpc>
                <a:spcPct val="80000"/>
              </a:lnSpc>
            </a:pPr>
            <a:r>
              <a:rPr lang="en-GB" sz="1800" b="1" dirty="0"/>
              <a:t>Animism</a:t>
            </a:r>
          </a:p>
          <a:p>
            <a:pPr eaLnBrk="1" hangingPunct="1">
              <a:lnSpc>
                <a:spcPct val="80000"/>
              </a:lnSpc>
            </a:pPr>
            <a:r>
              <a:rPr lang="en-GB" sz="1800" b="1" dirty="0"/>
              <a:t>	Egocentrism</a:t>
            </a:r>
            <a:r>
              <a:rPr lang="en-GB" sz="1800" b="1" baseline="0" dirty="0"/>
              <a:t> that is said to be responsible for animism- belief that objects have human characteristics or qualities </a:t>
            </a:r>
            <a:r>
              <a:rPr lang="en-GB" sz="1800" b="1" baseline="0" dirty="0" err="1"/>
              <a:t>e.g</a:t>
            </a:r>
            <a:r>
              <a:rPr lang="en-GB" sz="1800" b="1" baseline="0" dirty="0"/>
              <a:t> sun with a face on</a:t>
            </a:r>
            <a:endParaRPr lang="en-GB" sz="1800" b="1" dirty="0"/>
          </a:p>
          <a:p>
            <a:pPr lvl="1" eaLnBrk="1" hangingPunct="1">
              <a:lnSpc>
                <a:spcPct val="80000"/>
              </a:lnSpc>
            </a:pPr>
            <a:r>
              <a:rPr lang="en-GB" sz="1800" b="1" dirty="0"/>
              <a:t>Or When young children put human characteristics in drawings of animals</a:t>
            </a:r>
          </a:p>
          <a:p>
            <a:pPr lvl="1" eaLnBrk="1" hangingPunct="1">
              <a:lnSpc>
                <a:spcPct val="80000"/>
              </a:lnSpc>
            </a:pPr>
            <a:r>
              <a:rPr lang="en-GB" sz="1800" b="1" dirty="0"/>
              <a:t>‘Blaming’ inanimate objects for things e.g. bumping into a table and saying “naughty table”</a:t>
            </a:r>
          </a:p>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18</a:t>
            </a:fld>
            <a:endParaRPr lang="en-GB"/>
          </a:p>
        </p:txBody>
      </p:sp>
    </p:spTree>
    <p:extLst>
      <p:ext uri="{BB962C8B-B14F-4D97-AF65-F5344CB8AC3E}">
        <p14:creationId xmlns:p14="http://schemas.microsoft.com/office/powerpoint/2010/main" val="15105719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6050424D-D4BA-4575-A96B-610FEE482271}" type="slidenum">
              <a:rPr lang="en-GB"/>
              <a:pPr/>
              <a:t>19</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r>
              <a:rPr lang="en-GB" sz="1800" b="1" dirty="0"/>
              <a:t>Green leaves on trees</a:t>
            </a:r>
          </a:p>
          <a:p>
            <a:pPr eaLnBrk="1" hangingPunct="1"/>
            <a:endParaRPr lang="en-GB" sz="1800" b="1" dirty="0"/>
          </a:p>
          <a:p>
            <a:pPr eaLnBrk="1" hangingPunct="1"/>
            <a:r>
              <a:rPr lang="en-GB" sz="1800" b="1" dirty="0"/>
              <a:t>Sees a leaf on floor orange</a:t>
            </a:r>
          </a:p>
          <a:p>
            <a:pPr eaLnBrk="1" hangingPunct="1"/>
            <a:endParaRPr lang="en-GB" sz="1800" b="1" dirty="0"/>
          </a:p>
          <a:p>
            <a:pPr eaLnBrk="1" hangingPunct="1"/>
            <a:r>
              <a:rPr lang="en-GB" sz="1800" b="1" dirty="0"/>
              <a:t>So now adapts</a:t>
            </a:r>
            <a:r>
              <a:rPr lang="en-GB" sz="1800" b="1" baseline="0" dirty="0"/>
              <a:t> the schema to understand that leaves can be different colours.</a:t>
            </a:r>
          </a:p>
          <a:p>
            <a:pPr eaLnBrk="1" hangingPunct="1"/>
            <a:endParaRPr lang="en-GB" sz="1800" b="1"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6050424D-D4BA-4575-A96B-610FEE482271}" type="slidenum">
              <a:rPr lang="en-GB"/>
              <a:pPr/>
              <a:t>20</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r>
              <a:rPr lang="en-GB" sz="1800" b="1" dirty="0"/>
              <a:t>Green leaves on trees</a:t>
            </a:r>
          </a:p>
          <a:p>
            <a:pPr eaLnBrk="1" hangingPunct="1"/>
            <a:endParaRPr lang="en-GB" sz="1800" b="1" dirty="0"/>
          </a:p>
          <a:p>
            <a:pPr eaLnBrk="1" hangingPunct="1"/>
            <a:r>
              <a:rPr lang="en-GB" sz="1800" b="1" dirty="0"/>
              <a:t>Sees a leaf on floor orange</a:t>
            </a:r>
          </a:p>
          <a:p>
            <a:pPr eaLnBrk="1" hangingPunct="1"/>
            <a:endParaRPr lang="en-GB" sz="1800" b="1" dirty="0"/>
          </a:p>
          <a:p>
            <a:pPr eaLnBrk="1" hangingPunct="1"/>
            <a:r>
              <a:rPr lang="en-GB" sz="1800" b="1" dirty="0"/>
              <a:t>So now adapts</a:t>
            </a:r>
            <a:r>
              <a:rPr lang="en-GB" sz="1800" b="1" baseline="0" dirty="0"/>
              <a:t> the schema to understand that leaves can be different colours.</a:t>
            </a:r>
          </a:p>
          <a:p>
            <a:pPr eaLnBrk="1" hangingPunct="1"/>
            <a:endParaRPr lang="en-GB" sz="1800" b="1" dirty="0"/>
          </a:p>
        </p:txBody>
      </p:sp>
    </p:spTree>
    <p:extLst>
      <p:ext uri="{BB962C8B-B14F-4D97-AF65-F5344CB8AC3E}">
        <p14:creationId xmlns:p14="http://schemas.microsoft.com/office/powerpoint/2010/main" val="3065456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21</a:t>
            </a:fld>
            <a:endParaRPr lang="en-GB"/>
          </a:p>
        </p:txBody>
      </p:sp>
    </p:spTree>
    <p:extLst>
      <p:ext uri="{BB962C8B-B14F-4D97-AF65-F5344CB8AC3E}">
        <p14:creationId xmlns:p14="http://schemas.microsoft.com/office/powerpoint/2010/main" val="1775531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Influence</a:t>
            </a:r>
            <a:r>
              <a:rPr lang="en-GB" sz="1800" b="1" baseline="0" dirty="0"/>
              <a:t> on practice today</a:t>
            </a:r>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22</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Built upon the work of Piaget, particularly with regard to </a:t>
            </a:r>
            <a:r>
              <a:rPr lang="en-US" sz="1200" i="1" dirty="0"/>
              <a:t>‘schemas’</a:t>
            </a:r>
          </a:p>
          <a:p>
            <a:r>
              <a:rPr lang="en-US" sz="1200" dirty="0"/>
              <a:t>‘Schemas as </a:t>
            </a:r>
            <a:r>
              <a:rPr lang="en-US" sz="1200" i="1" dirty="0"/>
              <a:t>cognitive constants’ (</a:t>
            </a:r>
            <a:r>
              <a:rPr lang="en-US" sz="1200" dirty="0"/>
              <a:t>Lindon,</a:t>
            </a:r>
            <a:r>
              <a:rPr lang="en-US" sz="1200" i="1" dirty="0"/>
              <a:t> </a:t>
            </a:r>
            <a:r>
              <a:rPr lang="en-US" sz="1200" dirty="0"/>
              <a:t>2012</a:t>
            </a:r>
            <a:r>
              <a:rPr lang="en-US" sz="1200" i="1" dirty="0"/>
              <a:t>)</a:t>
            </a:r>
            <a:endParaRPr lang="en-US" sz="1200" dirty="0"/>
          </a:p>
          <a:p>
            <a:r>
              <a:rPr lang="en-US" sz="1200" dirty="0"/>
              <a:t>‘A schema is a pattern of repeated actions. Clusters of schemas develop into later concepts.’ (</a:t>
            </a:r>
            <a:r>
              <a:rPr lang="en-US" sz="1200" dirty="0" err="1"/>
              <a:t>Athey</a:t>
            </a:r>
            <a:r>
              <a:rPr lang="en-US" sz="1200" dirty="0"/>
              <a:t>, 2007) </a:t>
            </a:r>
          </a:p>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23</a:t>
            </a:fld>
            <a:endParaRPr lang="en-GB"/>
          </a:p>
        </p:txBody>
      </p:sp>
    </p:spTree>
    <p:extLst>
      <p:ext uri="{BB962C8B-B14F-4D97-AF65-F5344CB8AC3E}">
        <p14:creationId xmlns:p14="http://schemas.microsoft.com/office/powerpoint/2010/main" val="42013855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His</a:t>
            </a:r>
            <a:r>
              <a:rPr lang="en-GB" sz="1800" b="1" baseline="0" dirty="0"/>
              <a:t> ideas have important educational applications like </a:t>
            </a:r>
            <a:r>
              <a:rPr lang="en-GB" sz="1800" b="1" baseline="0" dirty="0" err="1"/>
              <a:t>piaget</a:t>
            </a:r>
            <a:r>
              <a:rPr lang="en-GB" sz="1800" b="1" baseline="0" dirty="0"/>
              <a:t> he suggests the importance of opportunities for active exploration but the explanation would be assisted in a </a:t>
            </a:r>
            <a:r>
              <a:rPr lang="en-GB" sz="1800" b="1" baseline="0" dirty="0" err="1"/>
              <a:t>Vygotskian</a:t>
            </a:r>
            <a:r>
              <a:rPr lang="en-GB" sz="1800" b="1" baseline="0" dirty="0"/>
              <a:t> classroom.</a:t>
            </a:r>
          </a:p>
          <a:p>
            <a:endParaRPr lang="en-GB" sz="1800" b="1" baseline="0" dirty="0"/>
          </a:p>
          <a:p>
            <a:r>
              <a:rPr lang="en-GB" sz="1800" b="1" baseline="0" dirty="0"/>
              <a:t>To be effective the assistive processes would have to be within the zone of proximal development of each child.</a:t>
            </a:r>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25</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b="1" dirty="0"/>
              <a:t>The ZPD is about "can do with help", not as a permanent state but as a stage towards being able to do something on your own. The key to "stretching" the learner is to know what is in that person's ZPD—what comes next, for them.</a:t>
            </a:r>
          </a:p>
          <a:p>
            <a:endParaRPr lang="en-GB"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26</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2000" b="1" dirty="0"/>
              <a:t>Influenced</a:t>
            </a:r>
            <a:r>
              <a:rPr lang="en-GB" sz="2000" baseline="0" dirty="0"/>
              <a:t> by </a:t>
            </a:r>
            <a:r>
              <a:rPr lang="en-GB" sz="2000" baseline="0" dirty="0" err="1"/>
              <a:t>vygotsky</a:t>
            </a:r>
            <a:r>
              <a:rPr lang="en-GB" sz="2000" baseline="0" dirty="0"/>
              <a:t> </a:t>
            </a:r>
            <a:endParaRPr lang="en-GB" sz="2000"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27</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BC219A82-4F15-4C04-9D7B-1BE33381A848}" type="slidenum">
              <a:rPr lang="en-GB"/>
              <a:pPr/>
              <a:t>28</a:t>
            </a:fld>
            <a:endParaRPr lang="en-GB"/>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pPr eaLnBrk="1" hangingPunct="1"/>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Enactive knowledge stored</a:t>
            </a:r>
            <a:r>
              <a:rPr lang="en-GB" sz="1800" b="1" baseline="0" dirty="0"/>
              <a:t> as motor responses </a:t>
            </a:r>
          </a:p>
          <a:p>
            <a:endParaRPr lang="en-GB" sz="1800" b="1" baseline="0" dirty="0"/>
          </a:p>
          <a:p>
            <a:r>
              <a:rPr lang="en-GB" sz="1800" b="1" baseline="0" dirty="0"/>
              <a:t>Iconic- Knowledge stores as pictorial images </a:t>
            </a:r>
          </a:p>
          <a:p>
            <a:endParaRPr lang="en-GB" sz="1800" b="1" baseline="0" dirty="0"/>
          </a:p>
          <a:p>
            <a:r>
              <a:rPr lang="en-GB" sz="1800" b="1" baseline="0" dirty="0"/>
              <a:t>Symbolic- knowledge stored as symbols e.g. language </a:t>
            </a:r>
          </a:p>
          <a:p>
            <a:endParaRPr lang="en-GB" sz="1800" b="1" dirty="0"/>
          </a:p>
        </p:txBody>
      </p:sp>
      <p:sp>
        <p:nvSpPr>
          <p:cNvPr id="4" name="Slide Number Placeholder 3"/>
          <p:cNvSpPr>
            <a:spLocks noGrp="1"/>
          </p:cNvSpPr>
          <p:nvPr>
            <p:ph type="sldNum" sz="quarter" idx="10"/>
          </p:nvPr>
        </p:nvSpPr>
        <p:spPr/>
        <p:txBody>
          <a:bodyPr/>
          <a:lstStyle/>
          <a:p>
            <a:fld id="{5706C8F4-5BE4-44C1-87DC-B8346A4F421D}" type="slidenum">
              <a:rPr lang="en-GB" smtClean="0"/>
              <a:pPr/>
              <a:t>29</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31</a:t>
            </a:fld>
            <a:endParaRPr lang="en-GB"/>
          </a:p>
        </p:txBody>
      </p:sp>
    </p:spTree>
    <p:extLst>
      <p:ext uri="{BB962C8B-B14F-4D97-AF65-F5344CB8AC3E}">
        <p14:creationId xmlns:p14="http://schemas.microsoft.com/office/powerpoint/2010/main" val="25199614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706C8F4-5BE4-44C1-87DC-B8346A4F421D}" type="slidenum">
              <a:rPr lang="en-GB" smtClean="0"/>
              <a:pPr/>
              <a:t>32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34</a:t>
            </a:fld>
            <a:endParaRPr lang="en-GB"/>
          </a:p>
        </p:txBody>
      </p:sp>
    </p:spTree>
    <p:extLst>
      <p:ext uri="{BB962C8B-B14F-4D97-AF65-F5344CB8AC3E}">
        <p14:creationId xmlns:p14="http://schemas.microsoft.com/office/powerpoint/2010/main" val="25557588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35</a:t>
            </a:fld>
            <a:endParaRPr lang="en-GB"/>
          </a:p>
        </p:txBody>
      </p:sp>
    </p:spTree>
    <p:extLst>
      <p:ext uri="{BB962C8B-B14F-4D97-AF65-F5344CB8AC3E}">
        <p14:creationId xmlns:p14="http://schemas.microsoft.com/office/powerpoint/2010/main" val="32667217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36</a:t>
            </a:fld>
            <a:endParaRPr lang="en-GB"/>
          </a:p>
        </p:txBody>
      </p:sp>
    </p:spTree>
    <p:extLst>
      <p:ext uri="{BB962C8B-B14F-4D97-AF65-F5344CB8AC3E}">
        <p14:creationId xmlns:p14="http://schemas.microsoft.com/office/powerpoint/2010/main" val="1275863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3927F-25D7-41A9-A378-612442A4F261}" type="slidenum">
              <a:rPr lang="en-GB" smtClean="0"/>
              <a:pPr/>
              <a:t>40</a:t>
            </a:fld>
            <a:endParaRPr lang="en-GB"/>
          </a:p>
        </p:txBody>
      </p:sp>
    </p:spTree>
    <p:extLst>
      <p:ext uri="{BB962C8B-B14F-4D97-AF65-F5344CB8AC3E}">
        <p14:creationId xmlns:p14="http://schemas.microsoft.com/office/powerpoint/2010/main" val="2320215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FD5D76-41B2-456C-BCA7-7A002B2B8CC9}" type="datetimeFigureOut">
              <a:rPr lang="en-GB" smtClean="0"/>
              <a:pPr/>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2809906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D5D76-41B2-456C-BCA7-7A002B2B8CC9}" type="datetimeFigureOut">
              <a:rPr lang="en-GB" smtClean="0"/>
              <a:pPr/>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2213809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FD5D76-41B2-456C-BCA7-7A002B2B8CC9}" type="datetimeFigureOut">
              <a:rPr lang="en-GB" smtClean="0"/>
              <a:pPr/>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1297097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FD5D76-41B2-456C-BCA7-7A002B2B8CC9}" type="datetimeFigureOut">
              <a:rPr lang="en-GB" smtClean="0"/>
              <a:pPr/>
              <a:t>23/11/2022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2158556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FD5D76-41B2-456C-BCA7-7A002B2B8CC9}" type="datetimeFigureOut">
              <a:rPr lang="en-GB" smtClean="0"/>
              <a:pPr/>
              <a:t>23/11/2022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1079481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FD5D76-41B2-456C-BCA7-7A002B2B8CC9}" type="datetimeFigureOut">
              <a:rPr lang="en-GB" smtClean="0"/>
              <a:pPr/>
              <a:t>23/11/2022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1142337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D5D76-41B2-456C-BCA7-7A002B2B8CC9}" type="datetimeFigureOut">
              <a:rPr lang="en-GB" smtClean="0"/>
              <a:pPr/>
              <a:t>23/11/2022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658243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FD5D76-41B2-456C-BCA7-7A002B2B8CC9}" type="datetimeFigureOut">
              <a:rPr lang="en-GB" smtClean="0"/>
              <a:pPr/>
              <a:t>23/11/2022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2430516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FD5D76-41B2-456C-BCA7-7A002B2B8CC9}" type="datetimeFigureOut">
              <a:rPr lang="en-GB" smtClean="0"/>
              <a:pPr/>
              <a:t>23/11/2022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1276300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D5D76-41B2-456C-BCA7-7A002B2B8CC9}" type="datetimeFigureOut">
              <a:rPr lang="en-GB" smtClean="0"/>
              <a:pPr/>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129739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D5D76-41B2-456C-BCA7-7A002B2B8CC9}" type="datetimeFigureOut">
              <a:rPr lang="en-GB" smtClean="0"/>
              <a:pPr/>
              <a:t>23/11/2022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BD20B5-EB30-4CBF-BE7F-862B65502A07}" type="slidenum">
              <a:rPr lang="en-GB" smtClean="0"/>
              <a:pPr/>
              <a:t>‹#›</a:t>
            </a:fld>
            <a:endParaRPr lang="en-GB"/>
          </a:p>
        </p:txBody>
      </p:sp>
    </p:spTree>
    <p:extLst>
      <p:ext uri="{BB962C8B-B14F-4D97-AF65-F5344CB8AC3E}">
        <p14:creationId xmlns:p14="http://schemas.microsoft.com/office/powerpoint/2010/main" val="5837810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73163" y="4572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173163"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35563"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7"/>
          <p:cNvSpPr>
            <a:spLocks noGrp="1" noChangeArrowheads="1"/>
          </p:cNvSpPr>
          <p:nvPr>
            <p:ph type="dt" sz="half" idx="10"/>
          </p:nvPr>
        </p:nvSpPr>
        <p:spPr>
          <a:ln/>
        </p:spPr>
        <p:txBody>
          <a:bodyPr/>
          <a:lstStyle>
            <a:lvl1pPr>
              <a:defRPr/>
            </a:lvl1pPr>
          </a:lstStyle>
          <a:p>
            <a:pPr>
              <a:defRPr/>
            </a:pPr>
            <a:endParaRPr lang="en-GB"/>
          </a:p>
        </p:txBody>
      </p:sp>
      <p:sp>
        <p:nvSpPr>
          <p:cNvPr id="6" name="Rectangle 28"/>
          <p:cNvSpPr>
            <a:spLocks noGrp="1" noChangeArrowheads="1"/>
          </p:cNvSpPr>
          <p:nvPr>
            <p:ph type="ftr" sz="quarter" idx="11"/>
          </p:nvPr>
        </p:nvSpPr>
        <p:spPr>
          <a:ln/>
        </p:spPr>
        <p:txBody>
          <a:bodyPr/>
          <a:lstStyle>
            <a:lvl1pPr>
              <a:defRPr/>
            </a:lvl1pPr>
          </a:lstStyle>
          <a:p>
            <a:pPr>
              <a:defRPr/>
            </a:pPr>
            <a:endParaRPr lang="en-GB"/>
          </a:p>
        </p:txBody>
      </p:sp>
      <p:sp>
        <p:nvSpPr>
          <p:cNvPr id="7" name="Rectangle 29"/>
          <p:cNvSpPr>
            <a:spLocks noGrp="1" noChangeArrowheads="1"/>
          </p:cNvSpPr>
          <p:nvPr>
            <p:ph type="sldNum" sz="quarter" idx="12"/>
          </p:nvPr>
        </p:nvSpPr>
        <p:spPr>
          <a:ln/>
        </p:spPr>
        <p:txBody>
          <a:bodyPr/>
          <a:lstStyle>
            <a:lvl1pPr>
              <a:defRPr/>
            </a:lvl1pPr>
          </a:lstStyle>
          <a:p>
            <a:pPr>
              <a:defRPr/>
            </a:pPr>
            <a:fld id="{384E445E-FFE1-4386-999E-7684C1233F09}" type="slidenum">
              <a:rPr lang="en-GB"/>
              <a:pPr>
                <a:defRPr/>
              </a:pPr>
              <a:t>‹#›</a:t>
            </a:fld>
            <a:endParaRPr lang="en-GB"/>
          </a:p>
        </p:txBody>
      </p:sp>
    </p:spTree>
    <p:extLst>
      <p:ext uri="{BB962C8B-B14F-4D97-AF65-F5344CB8AC3E}">
        <p14:creationId xmlns:p14="http://schemas.microsoft.com/office/powerpoint/2010/main" val="3344885677"/>
      </p:ext>
    </p:extLst>
  </p:cSld>
  <p:clrMapOvr>
    <a:masterClrMapping/>
  </p:clrMapOvr>
  <p:transition>
    <p:comb/>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FD5D76-41B2-456C-BCA7-7A002B2B8CC9}" type="datetimeFigureOut">
              <a:rPr lang="en-GB" smtClean="0"/>
              <a:pPr/>
              <a:t>23/11/2022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BD20B5-EB30-4CBF-BE7F-862B65502A07}" type="slidenum">
              <a:rPr lang="en-GB" smtClean="0"/>
              <a:pPr/>
              <a:t>‹#›</a:t>
            </a:fld>
            <a:endParaRPr lang="en-GB"/>
          </a:p>
        </p:txBody>
      </p:sp>
    </p:spTree>
    <p:extLst>
      <p:ext uri="{BB962C8B-B14F-4D97-AF65-F5344CB8AC3E}">
        <p14:creationId xmlns:p14="http://schemas.microsoft.com/office/powerpoint/2010/main" val="1454382757"/>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g0LFewt4Zk4"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QTsewNrHUHU"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video.google.com/videoplay?docid=-3634664472704568591"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13" Type="http://schemas.openxmlformats.org/officeDocument/2006/relationships/image" Target="../media/image6.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2.xml"/><Relationship Id="rId11" Type="http://schemas.openxmlformats.org/officeDocument/2006/relationships/image" Target="../media/image4.svg"/><Relationship Id="rId5" Type="http://schemas.openxmlformats.org/officeDocument/2006/relationships/diagramQuickStyle" Target="../diagrams/quickStyle2.xml"/><Relationship Id="rId10" Type="http://schemas.openxmlformats.org/officeDocument/2006/relationships/image" Target="../media/image3.png"/><Relationship Id="rId4" Type="http://schemas.openxmlformats.org/officeDocument/2006/relationships/diagramLayout" Target="../diagrams/layout2.xml"/><Relationship Id="rId9" Type="http://schemas.openxmlformats.org/officeDocument/2006/relationships/image" Target="../media/image2.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about:blank"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hyperlink" Target="https://create.kahoot.it/share/physical-development/e399b126-96d9-47ef-aafd-0093f0e3f0bd"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libdoc.who.int/php/WHO_PHP_14_(part6).pdf"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Title 1"/>
          <p:cNvSpPr>
            <a:spLocks noGrp="1"/>
          </p:cNvSpPr>
          <p:nvPr>
            <p:ph type="ctrTitle" idx="4294967295"/>
          </p:nvPr>
        </p:nvSpPr>
        <p:spPr>
          <a:xfrm>
            <a:off x="1331640" y="692696"/>
            <a:ext cx="7540625" cy="2928937"/>
          </a:xfrm>
        </p:spPr>
        <p:txBody>
          <a:bodyPr vert="horz" lIns="91440" tIns="45720" rIns="91440" bIns="45720" rtlCol="0" anchor="b">
            <a:normAutofit/>
          </a:bodyPr>
          <a:lstStyle/>
          <a:p>
            <a:r>
              <a:rPr lang="cy-GB" sz="4200" kern="1200" dirty="0">
                <a:latin typeface="+mj-lt"/>
                <a:ea typeface="+mj-ea"/>
                <a:cs typeface="+mj-cs"/>
              </a:rPr>
              <a:t>Ymlyniad </a:t>
            </a:r>
            <a:br>
              <a:rPr lang="cy-GB" sz="4200" kern="1200" dirty="0">
                <a:latin typeface="+mj-lt"/>
                <a:ea typeface="+mj-ea"/>
                <a:cs typeface="+mj-cs"/>
              </a:rPr>
            </a:br>
            <a:r>
              <a:rPr lang="cy-GB" sz="4200" kern="1200" spc="200" dirty="0">
                <a:latin typeface="+mj-lt"/>
                <a:ea typeface="+mj-ea"/>
                <a:cs typeface="+mj-cs"/>
              </a:rPr>
              <a:t>Datblygiad Gwybyddol</a:t>
            </a:r>
            <a:br>
              <a:rPr lang="en-US" sz="4200" kern="1200" spc="200" dirty="0">
                <a:latin typeface="+mj-lt"/>
                <a:ea typeface="+mj-ea"/>
                <a:cs typeface="+mj-cs"/>
              </a:rPr>
            </a:br>
            <a:r>
              <a:rPr lang="en-US" sz="4200" kern="1200" spc="200" dirty="0">
                <a:latin typeface="+mj-lt"/>
                <a:ea typeface="+mj-ea"/>
                <a:cs typeface="+mj-cs"/>
              </a:rPr>
              <a:t>Attachment</a:t>
            </a:r>
            <a:br>
              <a:rPr lang="en-US" sz="4200" kern="1200" spc="200" dirty="0">
                <a:latin typeface="+mj-lt"/>
                <a:ea typeface="+mj-ea"/>
                <a:cs typeface="+mj-cs"/>
              </a:rPr>
            </a:br>
            <a:r>
              <a:rPr lang="en-US" sz="4200" kern="1200" spc="200" dirty="0">
                <a:latin typeface="+mj-lt"/>
                <a:ea typeface="+mj-ea"/>
                <a:cs typeface="+mj-cs"/>
              </a:rPr>
              <a:t>Cognitive Development</a:t>
            </a:r>
          </a:p>
        </p:txBody>
      </p:sp>
      <p:sp>
        <p:nvSpPr>
          <p:cNvPr id="3" name="Subtitle 2"/>
          <p:cNvSpPr>
            <a:spLocks noGrp="1"/>
          </p:cNvSpPr>
          <p:nvPr>
            <p:ph type="subTitle" idx="4294967295"/>
          </p:nvPr>
        </p:nvSpPr>
        <p:spPr>
          <a:xfrm>
            <a:off x="1639888" y="4870450"/>
            <a:ext cx="7504112" cy="1458913"/>
          </a:xfrm>
        </p:spPr>
        <p:txBody>
          <a:bodyPr vert="horz" lIns="91440" tIns="45720" rIns="91440" bIns="45720" rtlCol="0" anchor="ctr">
            <a:normAutofit/>
          </a:bodyPr>
          <a:lstStyle/>
          <a:p>
            <a:pPr marL="0" indent="0">
              <a:buNone/>
            </a:pPr>
            <a:r>
              <a:rPr lang="en-US" sz="4400" kern="1200" dirty="0">
                <a:solidFill>
                  <a:schemeClr val="tx1"/>
                </a:solidFill>
                <a:latin typeface="+mn-lt"/>
                <a:ea typeface="+mn-ea"/>
                <a:cs typeface="+mn-cs"/>
              </a:rPr>
              <a:t>ECES4009 </a:t>
            </a:r>
            <a:r>
              <a:rPr lang="en-US" sz="4400" kern="1200" dirty="0" err="1">
                <a:solidFill>
                  <a:schemeClr val="tx1"/>
                </a:solidFill>
                <a:latin typeface="+mn-lt"/>
                <a:ea typeface="+mn-ea"/>
                <a:cs typeface="+mn-cs"/>
              </a:rPr>
              <a:t>Darlith</a:t>
            </a:r>
            <a:r>
              <a:rPr lang="en-US" sz="4400" kern="1200" dirty="0">
                <a:solidFill>
                  <a:schemeClr val="tx1"/>
                </a:solidFill>
                <a:latin typeface="+mn-lt"/>
                <a:ea typeface="+mn-ea"/>
                <a:cs typeface="+mn-cs"/>
              </a:rPr>
              <a:t>/Lecture 3B</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050"/>
                                        </p:tgtEl>
                                        <p:attrNameLst>
                                          <p:attrName>style.visibility</p:attrName>
                                        </p:attrNameLst>
                                      </p:cBhvr>
                                      <p:to>
                                        <p:strVal val="visible"/>
                                      </p:to>
                                    </p:set>
                                    <p:animEffect transition="in" filter="fade">
                                      <p:cBhvr>
                                        <p:cTn id="10" dur="7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11DB2C47-2F33-D92A-FB3F-F9DFB2704163}"/>
              </a:ext>
            </a:extLst>
          </p:cNvPr>
          <p:cNvSpPr>
            <a:spLocks noGrp="1"/>
          </p:cNvSpPr>
          <p:nvPr>
            <p:ph type="title"/>
          </p:nvPr>
        </p:nvSpPr>
        <p:spPr>
          <a:xfrm>
            <a:off x="628650" y="1412488"/>
            <a:ext cx="2174391" cy="4363844"/>
          </a:xfrm>
        </p:spPr>
        <p:txBody>
          <a:bodyPr anchor="t">
            <a:normAutofit/>
          </a:bodyPr>
          <a:lstStyle/>
          <a:p>
            <a:r>
              <a:rPr lang="cy-GB" sz="3500">
                <a:solidFill>
                  <a:srgbClr val="FFFFFF"/>
                </a:solidFill>
              </a:rPr>
              <a:t>Amcanion y Sesiwn </a:t>
            </a:r>
            <a:r>
              <a:rPr lang="en-GB" sz="3500">
                <a:solidFill>
                  <a:srgbClr val="FFFFFF"/>
                </a:solidFill>
              </a:rPr>
              <a:t>Session </a:t>
            </a:r>
            <a:br>
              <a:rPr lang="en-GB" sz="3500">
                <a:solidFill>
                  <a:srgbClr val="FFFFFF"/>
                </a:solidFill>
              </a:rPr>
            </a:br>
            <a:r>
              <a:rPr lang="en-GB" sz="3500">
                <a:solidFill>
                  <a:srgbClr val="FFFFFF"/>
                </a:solidFill>
              </a:rPr>
              <a:t>Objectives</a:t>
            </a:r>
          </a:p>
        </p:txBody>
      </p:sp>
      <p:sp>
        <p:nvSpPr>
          <p:cNvPr id="8" name="Content Placeholder 7">
            <a:extLst>
              <a:ext uri="{FF2B5EF4-FFF2-40B4-BE49-F238E27FC236}">
                <a16:creationId xmlns:a16="http://schemas.microsoft.com/office/drawing/2014/main" id="{F3C03BC5-141A-A389-8363-82610EFF232A}"/>
              </a:ext>
            </a:extLst>
          </p:cNvPr>
          <p:cNvSpPr>
            <a:spLocks noGrp="1"/>
          </p:cNvSpPr>
          <p:nvPr>
            <p:ph sz="half" idx="1"/>
          </p:nvPr>
        </p:nvSpPr>
        <p:spPr>
          <a:xfrm>
            <a:off x="3285641" y="1412489"/>
            <a:ext cx="2570462" cy="4363844"/>
          </a:xfrm>
        </p:spPr>
        <p:txBody>
          <a:bodyPr>
            <a:normAutofit/>
          </a:bodyPr>
          <a:lstStyle/>
          <a:p>
            <a:r>
              <a:rPr lang="cy-GB" sz="2400" dirty="0"/>
              <a:t>Archwilio ymlyniad a damcaniaethau ymlyniad</a:t>
            </a:r>
          </a:p>
          <a:p>
            <a:endParaRPr lang="cy-GB" sz="1700" dirty="0"/>
          </a:p>
          <a:p>
            <a:r>
              <a:rPr lang="cy-GB" sz="2400" dirty="0"/>
              <a:t>Archwilio’n fyr ddamcaniaethau datblygu gwybyddol (Caiff hyn ei ystyried ymhellach yn ECES4010)</a:t>
            </a:r>
            <a:endParaRPr lang="en-GB" sz="1700" dirty="0"/>
          </a:p>
        </p:txBody>
      </p:sp>
      <p:cxnSp>
        <p:nvCxnSpPr>
          <p:cNvPr id="12" name="Straight Connector 15">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BBBF7066-2AC9-5BFF-FEDD-49BDA168FC23}"/>
              </a:ext>
            </a:extLst>
          </p:cNvPr>
          <p:cNvSpPr>
            <a:spLocks noGrp="1"/>
          </p:cNvSpPr>
          <p:nvPr>
            <p:ph sz="half" idx="2"/>
          </p:nvPr>
        </p:nvSpPr>
        <p:spPr>
          <a:xfrm>
            <a:off x="6338703" y="1412489"/>
            <a:ext cx="2398275" cy="4363844"/>
          </a:xfrm>
        </p:spPr>
        <p:txBody>
          <a:bodyPr>
            <a:normAutofit/>
          </a:bodyPr>
          <a:lstStyle/>
          <a:p>
            <a:r>
              <a:rPr lang="en-GB" sz="2400" dirty="0"/>
              <a:t>To explore attachment and attachment theories</a:t>
            </a:r>
          </a:p>
          <a:p>
            <a:r>
              <a:rPr lang="en-GB" sz="2400" dirty="0"/>
              <a:t>To briefly explore cognitive development theories (This will be further considered in ECES4010)</a:t>
            </a:r>
          </a:p>
        </p:txBody>
      </p:sp>
    </p:spTree>
    <p:extLst>
      <p:ext uri="{BB962C8B-B14F-4D97-AF65-F5344CB8AC3E}">
        <p14:creationId xmlns:p14="http://schemas.microsoft.com/office/powerpoint/2010/main" val="124040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28650" y="1412488"/>
            <a:ext cx="2174391" cy="4363844"/>
          </a:xfrm>
        </p:spPr>
        <p:txBody>
          <a:bodyPr anchor="t">
            <a:normAutofit/>
          </a:bodyPr>
          <a:lstStyle/>
          <a:p>
            <a:r>
              <a:rPr lang="cy-GB" sz="3200">
                <a:solidFill>
                  <a:srgbClr val="FFFFFF"/>
                </a:solidFill>
              </a:rPr>
              <a:t>Ymlyniad</a:t>
            </a:r>
            <a:r>
              <a:rPr lang="en-GB" sz="3200">
                <a:solidFill>
                  <a:srgbClr val="FFFFFF"/>
                </a:solidFill>
              </a:rPr>
              <a:t>      Attachment</a:t>
            </a:r>
          </a:p>
        </p:txBody>
      </p:sp>
      <p:sp>
        <p:nvSpPr>
          <p:cNvPr id="2" name="Content Placeholder 1"/>
          <p:cNvSpPr>
            <a:spLocks noGrp="1"/>
          </p:cNvSpPr>
          <p:nvPr>
            <p:ph sz="half" idx="1"/>
          </p:nvPr>
        </p:nvSpPr>
        <p:spPr>
          <a:xfrm>
            <a:off x="3285641" y="620688"/>
            <a:ext cx="2570462" cy="5155645"/>
          </a:xfrm>
        </p:spPr>
        <p:txBody>
          <a:bodyPr>
            <a:normAutofit/>
          </a:bodyPr>
          <a:lstStyle/>
          <a:p>
            <a:pPr>
              <a:buFont typeface="Arial" panose="020B0604020202020204" pitchFamily="34" charset="0"/>
              <a:buChar char="•"/>
              <a:defRPr/>
            </a:pPr>
            <a:r>
              <a:rPr lang="cy-GB" sz="2000" dirty="0"/>
              <a:t>Diffinnir ymlyniad yn berthynas weithredol, ddwys, emosiynol rhwng 2 berson sy'n dioddef dros amser
Cwlwm emosiynol parhaus i berson arbennig, a nodweddir gan duedd i geisio a chynnal agosrwydd, yn enwedig yn ystod cyfnodau o straen. </a:t>
            </a:r>
          </a:p>
          <a:p>
            <a:endParaRPr lang="en-GB" sz="1700" dirty="0"/>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20D108F-4BAC-4AB4-8056-29E64130E719}"/>
              </a:ext>
            </a:extLst>
          </p:cNvPr>
          <p:cNvSpPr>
            <a:spLocks noGrp="1"/>
          </p:cNvSpPr>
          <p:nvPr>
            <p:ph sz="half" idx="2"/>
          </p:nvPr>
        </p:nvSpPr>
        <p:spPr>
          <a:xfrm>
            <a:off x="6338703" y="548680"/>
            <a:ext cx="2398275" cy="5832648"/>
          </a:xfrm>
        </p:spPr>
        <p:txBody>
          <a:bodyPr>
            <a:normAutofit/>
          </a:bodyPr>
          <a:lstStyle/>
          <a:p>
            <a:pPr>
              <a:buFont typeface="Arial" panose="020B0604020202020204" pitchFamily="34" charset="0"/>
              <a:buChar char="•"/>
              <a:defRPr/>
            </a:pPr>
            <a:r>
              <a:rPr lang="en-US" sz="2000" dirty="0"/>
              <a:t>Attachment is defined as an active, intense, emotional relationship between 2 people that endures over time</a:t>
            </a:r>
          </a:p>
          <a:p>
            <a:pPr>
              <a:buFont typeface="Arial" panose="020B0604020202020204" pitchFamily="34" charset="0"/>
              <a:buChar char="•"/>
              <a:defRPr/>
            </a:pPr>
            <a:r>
              <a:rPr lang="en-US" sz="2000" dirty="0"/>
              <a:t>An enduring emotional tie to a special person, characterized by a tendency to seek and maintain closeness, especially during times of stress. </a:t>
            </a:r>
          </a:p>
          <a:p>
            <a:pPr marL="0" indent="0">
              <a:buNone/>
              <a:defRPr/>
            </a:pPr>
            <a:r>
              <a:rPr lang="en-US" sz="2000" dirty="0"/>
              <a:t>   Boyd &amp; Bee 2014</a:t>
            </a:r>
          </a:p>
          <a:p>
            <a:endParaRPr lang="en-GB" sz="1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02217D3-3B21-4FFD-B6B0-E0C8895569B0}"/>
              </a:ext>
            </a:extLst>
          </p:cNvPr>
          <p:cNvSpPr>
            <a:spLocks noGrp="1"/>
          </p:cNvSpPr>
          <p:nvPr>
            <p:ph type="title"/>
          </p:nvPr>
        </p:nvSpPr>
        <p:spPr>
          <a:xfrm>
            <a:off x="628650" y="1412488"/>
            <a:ext cx="2174391" cy="4363844"/>
          </a:xfrm>
        </p:spPr>
        <p:txBody>
          <a:bodyPr anchor="t">
            <a:normAutofit/>
          </a:bodyPr>
          <a:lstStyle/>
          <a:p>
            <a:r>
              <a:rPr lang="cy-GB" sz="2700">
                <a:solidFill>
                  <a:srgbClr val="FFFFFF"/>
                </a:solidFill>
              </a:rPr>
              <a:t>Pwysigrwydd ymlyniad</a:t>
            </a:r>
            <a:br>
              <a:rPr lang="en-GB" sz="2700">
                <a:solidFill>
                  <a:srgbClr val="FFFFFF"/>
                </a:solidFill>
              </a:rPr>
            </a:br>
            <a:r>
              <a:rPr lang="en-GB" sz="2700">
                <a:solidFill>
                  <a:srgbClr val="FFFFFF"/>
                </a:solidFill>
              </a:rPr>
              <a:t>Importance of attachment</a:t>
            </a:r>
          </a:p>
        </p:txBody>
      </p:sp>
      <p:sp>
        <p:nvSpPr>
          <p:cNvPr id="3" name="Content Placeholder 2">
            <a:extLst>
              <a:ext uri="{FF2B5EF4-FFF2-40B4-BE49-F238E27FC236}">
                <a16:creationId xmlns:a16="http://schemas.microsoft.com/office/drawing/2014/main" id="{B272F8A6-71CA-4634-970F-EFB8BF9A7DAA}"/>
              </a:ext>
            </a:extLst>
          </p:cNvPr>
          <p:cNvSpPr>
            <a:spLocks noGrp="1"/>
          </p:cNvSpPr>
          <p:nvPr>
            <p:ph sz="half" idx="1"/>
          </p:nvPr>
        </p:nvSpPr>
        <p:spPr>
          <a:xfrm>
            <a:off x="3285641" y="620688"/>
            <a:ext cx="2570462" cy="5155645"/>
          </a:xfrm>
        </p:spPr>
        <p:txBody>
          <a:bodyPr>
            <a:normAutofit lnSpcReduction="10000"/>
          </a:bodyPr>
          <a:lstStyle/>
          <a:p>
            <a:r>
              <a:rPr lang="cy-GB" sz="2000" dirty="0"/>
              <a:t>Daw'r baban diogel yn blentyn dyfeisgar hyblyg
Mae'r plentyn sy'n osgoi yn tueddu i gael ei or-reoli</a:t>
            </a:r>
          </a:p>
          <a:p>
            <a:r>
              <a:rPr lang="cy-GB" sz="2000" dirty="0"/>
              <a:t>Mae'r plentyn amwys yn tueddu i gael ei dan-reoli
</a:t>
            </a:r>
            <a:r>
              <a:rPr lang="cy-GB" sz="2000" dirty="0" err="1"/>
              <a:t>Bowlby</a:t>
            </a:r>
            <a:r>
              <a:rPr lang="cy-GB" sz="2000" dirty="0"/>
              <a:t> (1969)- mae’r model gweithio mewnol plentyndod yn dod yn fodel ar gyfer cymhwysedd emosiynol a gwybyddol cymdeithasol yr oedolyn</a:t>
            </a:r>
          </a:p>
          <a:p>
            <a:endParaRPr lang="en-GB" sz="1700" dirty="0"/>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9C831BF8-29CE-435D-9121-B70A055ED796}"/>
              </a:ext>
            </a:extLst>
          </p:cNvPr>
          <p:cNvSpPr>
            <a:spLocks noGrp="1"/>
          </p:cNvSpPr>
          <p:nvPr>
            <p:ph sz="half" idx="2"/>
          </p:nvPr>
        </p:nvSpPr>
        <p:spPr>
          <a:xfrm>
            <a:off x="6338703" y="620688"/>
            <a:ext cx="2398275" cy="5155645"/>
          </a:xfrm>
        </p:spPr>
        <p:txBody>
          <a:bodyPr>
            <a:noAutofit/>
          </a:bodyPr>
          <a:lstStyle/>
          <a:p>
            <a:r>
              <a:rPr lang="en-GB" sz="2000" dirty="0"/>
              <a:t>The secure infant becomes a flexible resourceful child</a:t>
            </a:r>
          </a:p>
          <a:p>
            <a:r>
              <a:rPr lang="en-GB" sz="2000" dirty="0"/>
              <a:t>The avoidant child tends to be over-controlled</a:t>
            </a:r>
          </a:p>
          <a:p>
            <a:r>
              <a:rPr lang="en-GB" sz="2000" dirty="0"/>
              <a:t>The ambivalent child tends to be under-controlled</a:t>
            </a:r>
          </a:p>
          <a:p>
            <a:r>
              <a:rPr lang="en-GB" sz="2000" dirty="0"/>
              <a:t>Bowlby (1969)- the childhood internal working model becomes the model for the adult’s social emotional and cognitive competence</a:t>
            </a:r>
          </a:p>
          <a:p>
            <a:r>
              <a:rPr lang="en-GB" sz="2000" dirty="0"/>
              <a:t>(</a:t>
            </a:r>
            <a:r>
              <a:rPr lang="en-GB" sz="2000" dirty="0" err="1"/>
              <a:t>Claveirole</a:t>
            </a:r>
            <a:r>
              <a:rPr lang="en-GB" sz="2000" dirty="0"/>
              <a:t> &amp; </a:t>
            </a:r>
            <a:r>
              <a:rPr lang="en-GB" sz="2000" dirty="0" err="1"/>
              <a:t>Gaughan</a:t>
            </a:r>
            <a:r>
              <a:rPr lang="en-GB" sz="2000" dirty="0"/>
              <a:t>, 2011)</a:t>
            </a:r>
          </a:p>
        </p:txBody>
      </p:sp>
    </p:spTree>
    <p:extLst>
      <p:ext uri="{BB962C8B-B14F-4D97-AF65-F5344CB8AC3E}">
        <p14:creationId xmlns:p14="http://schemas.microsoft.com/office/powerpoint/2010/main" val="2384068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28650" y="1412488"/>
            <a:ext cx="2174391" cy="4363844"/>
          </a:xfrm>
        </p:spPr>
        <p:txBody>
          <a:bodyPr anchor="t">
            <a:normAutofit/>
          </a:bodyPr>
          <a:lstStyle/>
          <a:p>
            <a:r>
              <a:rPr lang="cy-GB" sz="3500">
                <a:solidFill>
                  <a:srgbClr val="FFFFFF"/>
                </a:solidFill>
              </a:rPr>
              <a:t>Bowlby</a:t>
            </a:r>
            <a:r>
              <a:rPr lang="en-GB" sz="3500">
                <a:solidFill>
                  <a:srgbClr val="FFFFFF"/>
                </a:solidFill>
              </a:rPr>
              <a:t> (1958)</a:t>
            </a:r>
          </a:p>
        </p:txBody>
      </p:sp>
      <p:sp>
        <p:nvSpPr>
          <p:cNvPr id="2" name="Content Placeholder 1"/>
          <p:cNvSpPr>
            <a:spLocks noGrp="1"/>
          </p:cNvSpPr>
          <p:nvPr>
            <p:ph sz="half" idx="1"/>
          </p:nvPr>
        </p:nvSpPr>
        <p:spPr>
          <a:xfrm>
            <a:off x="3285641" y="620688"/>
            <a:ext cx="2570462" cy="5976663"/>
          </a:xfrm>
        </p:spPr>
        <p:txBody>
          <a:bodyPr>
            <a:normAutofit/>
          </a:bodyPr>
          <a:lstStyle/>
          <a:p>
            <a:pPr>
              <a:buFontTx/>
              <a:buChar char="o"/>
            </a:pPr>
            <a:r>
              <a:rPr lang="cy-GB" sz="1600" dirty="0"/>
              <a:t>Pwysleisiodd bwysigrwydd ymlyniad
Ar y dechrau cydnabu'r pwysigrwydd rhwng y fam a'r plentyn</a:t>
            </a:r>
          </a:p>
          <a:p>
            <a:pPr>
              <a:buFontTx/>
              <a:buChar char="o"/>
            </a:pPr>
            <a:r>
              <a:rPr lang="cy-GB" sz="1600" dirty="0"/>
              <a:t>Diwygiodd ei ddamcaniaeth i ystyried gofalwyr cynradd eraill</a:t>
            </a:r>
          </a:p>
          <a:p>
            <a:pPr marL="0" indent="0">
              <a:buNone/>
            </a:pPr>
            <a:r>
              <a:rPr lang="cy-GB" sz="1600" dirty="0"/>
              <a:t>Camau ymateb i wahanu:</a:t>
            </a:r>
          </a:p>
          <a:p>
            <a:r>
              <a:rPr lang="cy-GB" sz="1600" dirty="0"/>
              <a:t>Protest</a:t>
            </a:r>
          </a:p>
          <a:p>
            <a:r>
              <a:rPr lang="cy-GB" sz="1600" dirty="0"/>
              <a:t>Anobaith </a:t>
            </a:r>
          </a:p>
          <a:p>
            <a:r>
              <a:rPr lang="cy-GB" sz="1600" dirty="0"/>
              <a:t>Dieithrio
Ond – </a:t>
            </a:r>
            <a:r>
              <a:rPr lang="cy-GB" sz="1600" dirty="0" err="1"/>
              <a:t>Monotropi</a:t>
            </a:r>
            <a:r>
              <a:rPr lang="cy-GB" sz="1600" dirty="0"/>
              <a:t> wedi ei feirniadu.</a:t>
            </a:r>
          </a:p>
          <a:p>
            <a:r>
              <a:rPr lang="cy-GB" sz="1600" dirty="0">
                <a:hlinkClick r:id="rId3">
                  <a:extLst>
                    <a:ext uri="{A12FA001-AC4F-418D-AE19-62706E023703}">
                      <ahyp:hlinkClr xmlns:ahyp="http://schemas.microsoft.com/office/drawing/2018/hyperlinkcolor" val="tx"/>
                    </a:ext>
                  </a:extLst>
                </a:hlinkClick>
              </a:rPr>
              <a:t>http://www.youtube.com/watch?v=g0LFewt4Zk4</a:t>
            </a:r>
            <a:endParaRPr lang="cy-GB" sz="1600" dirty="0"/>
          </a:p>
          <a:p>
            <a:pPr>
              <a:buFontTx/>
              <a:buChar char="o"/>
            </a:pPr>
            <a:endParaRPr lang="en-GB" sz="1400" dirty="0"/>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E2371158-DDF2-4243-8531-F1D12C3B58AE}"/>
              </a:ext>
            </a:extLst>
          </p:cNvPr>
          <p:cNvSpPr>
            <a:spLocks noGrp="1"/>
          </p:cNvSpPr>
          <p:nvPr>
            <p:ph sz="half" idx="2"/>
          </p:nvPr>
        </p:nvSpPr>
        <p:spPr>
          <a:xfrm>
            <a:off x="6338703" y="620688"/>
            <a:ext cx="2398275" cy="5976663"/>
          </a:xfrm>
        </p:spPr>
        <p:txBody>
          <a:bodyPr>
            <a:normAutofit/>
          </a:bodyPr>
          <a:lstStyle/>
          <a:p>
            <a:pPr>
              <a:buFontTx/>
              <a:buChar char="o"/>
            </a:pPr>
            <a:r>
              <a:rPr lang="en-GB" sz="1600" dirty="0"/>
              <a:t>Emphasised the importance of attachment</a:t>
            </a:r>
          </a:p>
          <a:p>
            <a:pPr>
              <a:buFontTx/>
              <a:buChar char="o"/>
            </a:pPr>
            <a:r>
              <a:rPr lang="en-GB" sz="1600" dirty="0"/>
              <a:t>At first recognised the importance between mother and child</a:t>
            </a:r>
          </a:p>
          <a:p>
            <a:pPr>
              <a:buFontTx/>
              <a:buChar char="o"/>
            </a:pPr>
            <a:r>
              <a:rPr lang="en-GB" sz="1600" dirty="0"/>
              <a:t>Then revised his theory to take other primary carers into consideration</a:t>
            </a:r>
          </a:p>
          <a:p>
            <a:pPr marL="0" indent="0">
              <a:buNone/>
            </a:pPr>
            <a:r>
              <a:rPr lang="en-GB" sz="1600" dirty="0"/>
              <a:t>Stages of response to separation:</a:t>
            </a:r>
          </a:p>
          <a:p>
            <a:r>
              <a:rPr lang="en-GB" sz="1600" dirty="0"/>
              <a:t>Protest</a:t>
            </a:r>
          </a:p>
          <a:p>
            <a:r>
              <a:rPr lang="en-GB" sz="1600" dirty="0"/>
              <a:t>Despair </a:t>
            </a:r>
          </a:p>
          <a:p>
            <a:r>
              <a:rPr lang="en-GB" sz="1600" dirty="0"/>
              <a:t>Detachment</a:t>
            </a:r>
          </a:p>
          <a:p>
            <a:r>
              <a:rPr lang="en-GB" sz="1600" dirty="0"/>
              <a:t>But - Monotropy criticised.</a:t>
            </a:r>
          </a:p>
          <a:p>
            <a:r>
              <a:rPr lang="en-GB" sz="1600" dirty="0">
                <a:hlinkClick r:id="rId3">
                  <a:extLst>
                    <a:ext uri="{A12FA001-AC4F-418D-AE19-62706E023703}">
                      <ahyp:hlinkClr xmlns:ahyp="http://schemas.microsoft.com/office/drawing/2018/hyperlinkcolor" val="tx"/>
                    </a:ext>
                  </a:extLst>
                </a:hlinkClick>
              </a:rPr>
              <a:t>http://www.youtube.com/watch?v=g0LFewt4Zk4</a:t>
            </a:r>
            <a:endParaRPr lang="en-GB" sz="1600" dirty="0"/>
          </a:p>
          <a:p>
            <a:endParaRPr lang="en-GB"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5">
            <a:extLst>
              <a:ext uri="{FF2B5EF4-FFF2-40B4-BE49-F238E27FC236}">
                <a16:creationId xmlns:a16="http://schemas.microsoft.com/office/drawing/2014/main" id="{FBAD00DB-9EEE-4585-9E1A-BC7A79EE4446}"/>
              </a:ext>
            </a:extLst>
          </p:cNvPr>
          <p:cNvSpPr>
            <a:spLocks noGrp="1"/>
          </p:cNvSpPr>
          <p:nvPr>
            <p:ph type="title"/>
          </p:nvPr>
        </p:nvSpPr>
        <p:spPr>
          <a:xfrm>
            <a:off x="628650" y="1412488"/>
            <a:ext cx="2174391" cy="4363844"/>
          </a:xfrm>
        </p:spPr>
        <p:txBody>
          <a:bodyPr anchor="t">
            <a:normAutofit/>
          </a:bodyPr>
          <a:lstStyle/>
          <a:p>
            <a:r>
              <a:rPr lang="en-GB" sz="3500">
                <a:solidFill>
                  <a:srgbClr val="FFFFFF"/>
                </a:solidFill>
              </a:rPr>
              <a:t>Mary Ainsworth</a:t>
            </a:r>
          </a:p>
        </p:txBody>
      </p:sp>
      <p:sp>
        <p:nvSpPr>
          <p:cNvPr id="2" name="Content Placeholder 1"/>
          <p:cNvSpPr>
            <a:spLocks noGrp="1"/>
          </p:cNvSpPr>
          <p:nvPr>
            <p:ph sz="half" idx="1"/>
          </p:nvPr>
        </p:nvSpPr>
        <p:spPr>
          <a:xfrm>
            <a:off x="3285641" y="620688"/>
            <a:ext cx="2570462" cy="5760640"/>
          </a:xfrm>
        </p:spPr>
        <p:txBody>
          <a:bodyPr>
            <a:normAutofit lnSpcReduction="10000"/>
          </a:bodyPr>
          <a:lstStyle/>
          <a:p>
            <a:pPr>
              <a:buFontTx/>
              <a:buChar char="o"/>
            </a:pPr>
            <a:r>
              <a:rPr lang="cy-GB" sz="1600" dirty="0"/>
              <a:t>Mary </a:t>
            </a:r>
            <a:r>
              <a:rPr lang="cy-GB" sz="1600" dirty="0" err="1"/>
              <a:t>Ainsworth</a:t>
            </a:r>
            <a:r>
              <a:rPr lang="cy-GB" sz="1600" dirty="0"/>
              <a:t> -Ychwanegwyd at ddamcaniaeth </a:t>
            </a:r>
            <a:r>
              <a:rPr lang="cy-GB" sz="1600" dirty="0" err="1"/>
              <a:t>Bowlby</a:t>
            </a:r>
            <a:r>
              <a:rPr lang="cy-GB" sz="1600" dirty="0"/>
              <a:t> drwy awgrymu pe bai prif ofalwr y plentyn yn darparu "sylfaen ddiogel" – y byddai'r plentyn mewn sefyllfa well i feithrin perthnasoedd newydd. </a:t>
            </a:r>
          </a:p>
          <a:p>
            <a:pPr>
              <a:buFont typeface="Wingdings" pitchFamily="2" charset="2"/>
              <a:buNone/>
            </a:pPr>
            <a:endParaRPr lang="cy-GB" sz="1600" dirty="0"/>
          </a:p>
          <a:p>
            <a:r>
              <a:rPr lang="cy-GB" sz="1600" dirty="0"/>
              <a:t>Y Sefyllfa Ryfedd
Osgoi</a:t>
            </a:r>
          </a:p>
          <a:p>
            <a:r>
              <a:rPr lang="cy-GB" sz="1600" dirty="0"/>
              <a:t>Amwys / gwrthsefyll
Anhrefnus</a:t>
            </a:r>
          </a:p>
          <a:p>
            <a:r>
              <a:rPr lang="cy-GB" sz="1600" dirty="0"/>
              <a:t>Mae strategaethau ymdopi amwys, osgoi a di-drefn yn ffyrdd aneffeithiol y mae'r plentyn yn ceisio cynnal ymlyniadau
</a:t>
            </a:r>
            <a:r>
              <a:rPr lang="cy-GB" sz="1600" dirty="0">
                <a:hlinkClick r:id="rId3">
                  <a:extLst>
                    <a:ext uri="{A12FA001-AC4F-418D-AE19-62706E023703}">
                      <ahyp:hlinkClr xmlns:ahyp="http://schemas.microsoft.com/office/drawing/2018/hyperlinkcolor" val="tx"/>
                    </a:ext>
                  </a:extLst>
                </a:hlinkClick>
              </a:rPr>
              <a:t>https://www.youtube.com/watch?v=QTsewNrHUHU</a:t>
            </a:r>
            <a:endParaRPr lang="cy-GB" sz="1600" dirty="0"/>
          </a:p>
          <a:p>
            <a:pPr marL="0" indent="0">
              <a:buNone/>
            </a:pPr>
            <a:endParaRPr lang="en-GB" sz="1200" dirty="0">
              <a:hlinkClick r:id="rId4"/>
            </a:endParaRPr>
          </a:p>
        </p:txBody>
      </p:sp>
      <p:cxnSp>
        <p:nvCxnSpPr>
          <p:cNvPr id="9" name="Straight Connector 1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73E648E-2F28-4F61-81C4-6880DF287D5B}"/>
              </a:ext>
            </a:extLst>
          </p:cNvPr>
          <p:cNvSpPr>
            <a:spLocks noGrp="1"/>
          </p:cNvSpPr>
          <p:nvPr>
            <p:ph sz="half" idx="2"/>
          </p:nvPr>
        </p:nvSpPr>
        <p:spPr>
          <a:xfrm>
            <a:off x="6338703" y="620688"/>
            <a:ext cx="2398275" cy="5688632"/>
          </a:xfrm>
        </p:spPr>
        <p:txBody>
          <a:bodyPr>
            <a:normAutofit lnSpcReduction="10000"/>
          </a:bodyPr>
          <a:lstStyle/>
          <a:p>
            <a:pPr>
              <a:buFontTx/>
              <a:buChar char="o"/>
            </a:pPr>
            <a:r>
              <a:rPr lang="en-GB" sz="1600" i="1" dirty="0"/>
              <a:t>Mary Ainsworth -</a:t>
            </a:r>
            <a:r>
              <a:rPr lang="en-GB" sz="1600" dirty="0"/>
              <a:t>Added to Bowlby’s theory by suggesting that if the child’s primary carer provided a “secure base” – the child would be better equipped to build new relationships. </a:t>
            </a:r>
          </a:p>
          <a:p>
            <a:pPr>
              <a:buFont typeface="Wingdings" pitchFamily="2" charset="2"/>
              <a:buNone/>
            </a:pPr>
            <a:endParaRPr lang="en-GB" sz="1600" dirty="0"/>
          </a:p>
          <a:p>
            <a:r>
              <a:rPr lang="en-GB" sz="1600" i="1" dirty="0"/>
              <a:t>The Strange Situation</a:t>
            </a:r>
          </a:p>
          <a:p>
            <a:r>
              <a:rPr lang="en-GB" sz="1600" i="1" dirty="0"/>
              <a:t>Avoidant</a:t>
            </a:r>
          </a:p>
          <a:p>
            <a:r>
              <a:rPr lang="en-GB" sz="1600" i="1" dirty="0"/>
              <a:t>Ambivalent / resistant</a:t>
            </a:r>
          </a:p>
          <a:p>
            <a:r>
              <a:rPr lang="en-GB" sz="1600" i="1" dirty="0"/>
              <a:t>Disorganised</a:t>
            </a:r>
          </a:p>
          <a:p>
            <a:r>
              <a:rPr lang="en-GB" sz="1600" i="1" dirty="0"/>
              <a:t>Ambivalent, avoidant and disorganised coping strategies are ineffective ways that the child tries to maintain attachments</a:t>
            </a:r>
          </a:p>
          <a:p>
            <a:r>
              <a:rPr lang="en-GB" sz="1600" i="1" dirty="0">
                <a:hlinkClick r:id="rId3">
                  <a:extLst>
                    <a:ext uri="{A12FA001-AC4F-418D-AE19-62706E023703}">
                      <ahyp:hlinkClr xmlns:ahyp="http://schemas.microsoft.com/office/drawing/2018/hyperlinkcolor" val="tx"/>
                    </a:ext>
                  </a:extLst>
                </a:hlinkClick>
              </a:rPr>
              <a:t>https://www.youtube.com/watch?v=QTsewNrHUHU</a:t>
            </a:r>
            <a:endParaRPr lang="en-GB" sz="1600" i="1" dirty="0"/>
          </a:p>
          <a:p>
            <a:endParaRPr lang="en-GB"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93435A-56D2-41DC-8E6E-FBA3E43C07A8}"/>
              </a:ext>
            </a:extLst>
          </p:cNvPr>
          <p:cNvSpPr>
            <a:spLocks noGrp="1"/>
          </p:cNvSpPr>
          <p:nvPr>
            <p:ph type="title"/>
          </p:nvPr>
        </p:nvSpPr>
        <p:spPr>
          <a:xfrm>
            <a:off x="628650" y="1412488"/>
            <a:ext cx="2174391" cy="4363844"/>
          </a:xfrm>
        </p:spPr>
        <p:txBody>
          <a:bodyPr anchor="t">
            <a:normAutofit/>
          </a:bodyPr>
          <a:lstStyle/>
          <a:p>
            <a:r>
              <a:rPr lang="en-GB" sz="3500">
                <a:solidFill>
                  <a:srgbClr val="FFFFFF"/>
                </a:solidFill>
              </a:rPr>
              <a:t>TASG (15 mun)                 TASK (15 mins)</a:t>
            </a:r>
          </a:p>
        </p:txBody>
      </p:sp>
      <p:sp>
        <p:nvSpPr>
          <p:cNvPr id="3" name="Content Placeholder 2">
            <a:extLst>
              <a:ext uri="{FF2B5EF4-FFF2-40B4-BE49-F238E27FC236}">
                <a16:creationId xmlns:a16="http://schemas.microsoft.com/office/drawing/2014/main" id="{0446B341-317E-4D2D-8401-A7A84FDC4953}"/>
              </a:ext>
            </a:extLst>
          </p:cNvPr>
          <p:cNvSpPr>
            <a:spLocks noGrp="1"/>
          </p:cNvSpPr>
          <p:nvPr>
            <p:ph sz="half" idx="1"/>
          </p:nvPr>
        </p:nvSpPr>
        <p:spPr>
          <a:xfrm>
            <a:off x="3285641" y="620688"/>
            <a:ext cx="2570462" cy="5155645"/>
          </a:xfrm>
        </p:spPr>
        <p:txBody>
          <a:bodyPr>
            <a:normAutofit/>
          </a:bodyPr>
          <a:lstStyle/>
          <a:p>
            <a:r>
              <a:rPr lang="cy-GB" sz="1800" dirty="0"/>
              <a:t>Beth, yn eich barn chi, yw'r ffactorau a allai effeithio ar ymlyniad?</a:t>
            </a:r>
          </a:p>
          <a:p>
            <a:r>
              <a:rPr lang="cy-GB" sz="1800" dirty="0"/>
              <a:t>Yn eich grwpiau rhestrwch ffactorau
Wedyn rhifwch, o ran pa ffactorau sydd bwysicaf yn eich barn chi gan roi1 i’r pwysicaf.</a:t>
            </a:r>
          </a:p>
          <a:p>
            <a:r>
              <a:rPr lang="cy-GB" sz="1800" dirty="0"/>
              <a:t>Rhannwch eich 5 gorau
Byddwch yn barod i gyfiawnhau eich syniadau.</a:t>
            </a:r>
          </a:p>
          <a:p>
            <a:endParaRPr lang="en-GB" sz="1700" dirty="0"/>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BA761AB-4C89-4E67-8DBB-83B0C55D8AE2}"/>
              </a:ext>
            </a:extLst>
          </p:cNvPr>
          <p:cNvSpPr>
            <a:spLocks noGrp="1"/>
          </p:cNvSpPr>
          <p:nvPr>
            <p:ph sz="half" idx="2"/>
          </p:nvPr>
        </p:nvSpPr>
        <p:spPr>
          <a:xfrm>
            <a:off x="6338703" y="620688"/>
            <a:ext cx="2398275" cy="5155645"/>
          </a:xfrm>
        </p:spPr>
        <p:txBody>
          <a:bodyPr>
            <a:normAutofit/>
          </a:bodyPr>
          <a:lstStyle/>
          <a:p>
            <a:r>
              <a:rPr lang="en-GB" sz="1800" dirty="0"/>
              <a:t>What do you think are the factors that could affect attachment?</a:t>
            </a:r>
          </a:p>
          <a:p>
            <a:r>
              <a:rPr lang="en-GB" sz="1800" dirty="0"/>
              <a:t>In your groups list factors</a:t>
            </a:r>
          </a:p>
          <a:p>
            <a:r>
              <a:rPr lang="en-GB" sz="1800" dirty="0"/>
              <a:t>Then number in terms of which factors you consider to be most important. 1 being most important.</a:t>
            </a:r>
          </a:p>
          <a:p>
            <a:r>
              <a:rPr lang="en-GB" sz="1800" dirty="0"/>
              <a:t>Share your top 5</a:t>
            </a:r>
          </a:p>
          <a:p>
            <a:r>
              <a:rPr lang="en-GB" sz="1800" dirty="0"/>
              <a:t>Be prepared to justify your ideas.</a:t>
            </a:r>
          </a:p>
          <a:p>
            <a:endParaRPr lang="en-GB" sz="1700" dirty="0"/>
          </a:p>
        </p:txBody>
      </p:sp>
    </p:spTree>
    <p:extLst>
      <p:ext uri="{BB962C8B-B14F-4D97-AF65-F5344CB8AC3E}">
        <p14:creationId xmlns:p14="http://schemas.microsoft.com/office/powerpoint/2010/main" val="2893416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C7BE74-FC90-4F1F-B7F1-DD054FE85596}"/>
              </a:ext>
            </a:extLst>
          </p:cNvPr>
          <p:cNvSpPr>
            <a:spLocks noGrp="1"/>
          </p:cNvSpPr>
          <p:nvPr>
            <p:ph type="title"/>
          </p:nvPr>
        </p:nvSpPr>
        <p:spPr>
          <a:xfrm>
            <a:off x="628650" y="1412488"/>
            <a:ext cx="2174391" cy="4363844"/>
          </a:xfrm>
        </p:spPr>
        <p:txBody>
          <a:bodyPr anchor="t">
            <a:normAutofit/>
          </a:bodyPr>
          <a:lstStyle/>
          <a:p>
            <a:r>
              <a:rPr lang="en-GB" sz="3200">
                <a:solidFill>
                  <a:srgbClr val="FFFFFF"/>
                </a:solidFill>
              </a:rPr>
              <a:t>FFACTORAU          FACTORS</a:t>
            </a:r>
          </a:p>
        </p:txBody>
      </p:sp>
      <p:sp>
        <p:nvSpPr>
          <p:cNvPr id="3" name="Content Placeholder 2">
            <a:extLst>
              <a:ext uri="{FF2B5EF4-FFF2-40B4-BE49-F238E27FC236}">
                <a16:creationId xmlns:a16="http://schemas.microsoft.com/office/drawing/2014/main" id="{A80DEAB1-8843-4E11-9948-9A68C12AE59E}"/>
              </a:ext>
            </a:extLst>
          </p:cNvPr>
          <p:cNvSpPr>
            <a:spLocks noGrp="1"/>
          </p:cNvSpPr>
          <p:nvPr>
            <p:ph sz="half" idx="1"/>
          </p:nvPr>
        </p:nvSpPr>
        <p:spPr>
          <a:xfrm>
            <a:off x="3285641" y="548680"/>
            <a:ext cx="2570462" cy="5760640"/>
          </a:xfrm>
        </p:spPr>
        <p:txBody>
          <a:bodyPr>
            <a:normAutofit fontScale="77500" lnSpcReduction="20000"/>
          </a:bodyPr>
          <a:lstStyle/>
          <a:p>
            <a:pPr>
              <a:buFont typeface="Times" pitchFamily="18" charset="0"/>
              <a:buChar char="•"/>
            </a:pPr>
            <a:r>
              <a:rPr lang="cy-GB" altLang="en-US" sz="1900" dirty="0"/>
              <a:t>Cyfle i ymlyniad 
Ansawdd y gofal </a:t>
            </a:r>
          </a:p>
          <a:p>
            <a:pPr lvl="2">
              <a:buFont typeface="Times" pitchFamily="18" charset="0"/>
              <a:buChar char="•"/>
            </a:pPr>
            <a:r>
              <a:rPr lang="cy-GB" altLang="en-US" sz="1900" dirty="0"/>
              <a:t>ymateb yn brydlon ac yn gyson
cysoni rhyngweithio – y "ddawns emosiynol" wedi’i thiwnio'n sensitif</a:t>
            </a:r>
          </a:p>
          <a:p>
            <a:pPr>
              <a:buFont typeface="Times" pitchFamily="18" charset="0"/>
              <a:buChar char="•"/>
            </a:pPr>
            <a:r>
              <a:rPr lang="cy-GB" altLang="en-US" sz="1900" dirty="0"/>
              <a:t>Nodweddion babanod</a:t>
            </a:r>
          </a:p>
          <a:p>
            <a:pPr lvl="1">
              <a:buFont typeface="Times" pitchFamily="18" charset="0"/>
              <a:buChar char="•"/>
            </a:pPr>
            <a:r>
              <a:rPr lang="cy-GB" altLang="en-US" sz="1900" dirty="0"/>
              <a:t>tymer babanod, anghenion arbennig, rhagflas, neu afiechydon, amgylchiadau teuluol</a:t>
            </a:r>
          </a:p>
          <a:p>
            <a:pPr>
              <a:buFont typeface="Times" pitchFamily="18" charset="0"/>
              <a:buChar char="•"/>
            </a:pPr>
            <a:r>
              <a:rPr lang="cy-GB" altLang="en-US" sz="1900" dirty="0"/>
              <a:t>Gall straen danseilio ymlyniad
Modelau gweithio mewnol rhieni</a:t>
            </a:r>
          </a:p>
          <a:p>
            <a:pPr lvl="2">
              <a:buFont typeface="Times" pitchFamily="18" charset="0"/>
              <a:buChar char="•"/>
            </a:pPr>
            <a:r>
              <a:rPr lang="cy-GB" altLang="en-US" sz="1900" dirty="0"/>
              <a:t>Profiadau ymlyniad y rhieni eu hunain
Gallu rhieni i dderbyn eu gorffennol</a:t>
            </a:r>
          </a:p>
          <a:p>
            <a:endParaRPr lang="en-GB" sz="1100" dirty="0"/>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41B4366-56C9-4BBD-BB91-3E436E92B6CE}"/>
              </a:ext>
            </a:extLst>
          </p:cNvPr>
          <p:cNvSpPr>
            <a:spLocks noGrp="1"/>
          </p:cNvSpPr>
          <p:nvPr>
            <p:ph sz="half" idx="2"/>
          </p:nvPr>
        </p:nvSpPr>
        <p:spPr>
          <a:xfrm>
            <a:off x="6338703" y="548680"/>
            <a:ext cx="2398275" cy="5760640"/>
          </a:xfrm>
        </p:spPr>
        <p:txBody>
          <a:bodyPr>
            <a:normAutofit fontScale="77500" lnSpcReduction="20000"/>
          </a:bodyPr>
          <a:lstStyle/>
          <a:p>
            <a:pPr>
              <a:buFont typeface="Times" pitchFamily="18" charset="0"/>
              <a:buChar char="•"/>
            </a:pPr>
            <a:r>
              <a:rPr lang="en-US" altLang="en-US" sz="1800" dirty="0"/>
              <a:t>Opportunity for attachment </a:t>
            </a:r>
          </a:p>
          <a:p>
            <a:pPr>
              <a:buFont typeface="Times" pitchFamily="18" charset="0"/>
              <a:buChar char="•"/>
            </a:pPr>
            <a:r>
              <a:rPr lang="en-US" altLang="en-US" sz="1800" dirty="0"/>
              <a:t>Quality of caregiving </a:t>
            </a:r>
          </a:p>
          <a:p>
            <a:pPr lvl="2">
              <a:buFont typeface="Times" pitchFamily="18" charset="0"/>
              <a:buChar char="•"/>
            </a:pPr>
            <a:r>
              <a:rPr lang="en-US" altLang="en-US" sz="1800" dirty="0"/>
              <a:t>respond promptly and consistently</a:t>
            </a:r>
          </a:p>
          <a:p>
            <a:pPr lvl="2">
              <a:buFont typeface="Times" pitchFamily="18" charset="0"/>
              <a:buChar char="•"/>
            </a:pPr>
            <a:r>
              <a:rPr lang="en-US" altLang="en-US" sz="1800" dirty="0"/>
              <a:t>interactional synchrony – the sensitively tuned “emotional dance”</a:t>
            </a:r>
          </a:p>
          <a:p>
            <a:pPr>
              <a:buFont typeface="Times" pitchFamily="18" charset="0"/>
              <a:buChar char="•"/>
            </a:pPr>
            <a:r>
              <a:rPr lang="en-US" altLang="en-US" sz="1800" dirty="0"/>
              <a:t>Infant characteristics</a:t>
            </a:r>
          </a:p>
          <a:p>
            <a:pPr lvl="1">
              <a:buFont typeface="Times" pitchFamily="18" charset="0"/>
              <a:buChar char="•"/>
            </a:pPr>
            <a:r>
              <a:rPr lang="en-US" altLang="en-US" sz="1800" dirty="0"/>
              <a:t>infant's temperament, special needs, prematurity, or illnesses, family circumstances</a:t>
            </a:r>
          </a:p>
          <a:p>
            <a:pPr>
              <a:buFont typeface="Times" pitchFamily="18" charset="0"/>
              <a:buChar char="•"/>
            </a:pPr>
            <a:r>
              <a:rPr lang="en-US" altLang="en-US" sz="1800" dirty="0"/>
              <a:t>Stress can undermine attachment</a:t>
            </a:r>
          </a:p>
          <a:p>
            <a:pPr>
              <a:buFont typeface="Times" pitchFamily="18" charset="0"/>
              <a:buChar char="•"/>
            </a:pPr>
            <a:r>
              <a:rPr lang="en-US" altLang="en-US" sz="1800" dirty="0"/>
              <a:t>Parents’ internal working models</a:t>
            </a:r>
          </a:p>
          <a:p>
            <a:pPr lvl="2">
              <a:buFont typeface="Times" pitchFamily="18" charset="0"/>
              <a:buChar char="•"/>
            </a:pPr>
            <a:r>
              <a:rPr lang="en-US" altLang="en-US" sz="1800" dirty="0"/>
              <a:t>Parents’ own attachment experiences</a:t>
            </a:r>
          </a:p>
          <a:p>
            <a:pPr lvl="2">
              <a:buFont typeface="Times" pitchFamily="18" charset="0"/>
              <a:buChar char="•"/>
            </a:pPr>
            <a:r>
              <a:rPr lang="en-US" altLang="en-US" sz="1800" dirty="0"/>
              <a:t>Parents’ ability to accept their past</a:t>
            </a:r>
          </a:p>
          <a:p>
            <a:endParaRPr lang="en-GB" sz="1100" dirty="0"/>
          </a:p>
        </p:txBody>
      </p:sp>
    </p:spTree>
    <p:extLst>
      <p:ext uri="{BB962C8B-B14F-4D97-AF65-F5344CB8AC3E}">
        <p14:creationId xmlns:p14="http://schemas.microsoft.com/office/powerpoint/2010/main" val="46238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20D50D0-9A0B-42C7-B70A-3C8E49562BF9}"/>
              </a:ext>
            </a:extLst>
          </p:cNvPr>
          <p:cNvSpPr>
            <a:spLocks noGrp="1"/>
          </p:cNvSpPr>
          <p:nvPr>
            <p:ph type="title"/>
          </p:nvPr>
        </p:nvSpPr>
        <p:spPr>
          <a:xfrm>
            <a:off x="628650" y="1412488"/>
            <a:ext cx="2174391" cy="4363844"/>
          </a:xfrm>
        </p:spPr>
        <p:txBody>
          <a:bodyPr anchor="t">
            <a:normAutofit/>
          </a:bodyPr>
          <a:lstStyle/>
          <a:p>
            <a:r>
              <a:rPr lang="cy-GB" sz="3500">
                <a:solidFill>
                  <a:srgbClr val="FFFFFF"/>
                </a:solidFill>
              </a:rPr>
              <a:t>Effaith hirdymor      </a:t>
            </a:r>
            <a:br>
              <a:rPr lang="en-GB" sz="3500">
                <a:solidFill>
                  <a:srgbClr val="FFFFFF"/>
                </a:solidFill>
              </a:rPr>
            </a:br>
            <a:r>
              <a:rPr lang="en-GB" sz="3500">
                <a:solidFill>
                  <a:srgbClr val="FFFFFF"/>
                </a:solidFill>
              </a:rPr>
              <a:t>Long term impact</a:t>
            </a:r>
          </a:p>
        </p:txBody>
      </p:sp>
      <p:sp>
        <p:nvSpPr>
          <p:cNvPr id="3" name="Content Placeholder 2">
            <a:extLst>
              <a:ext uri="{FF2B5EF4-FFF2-40B4-BE49-F238E27FC236}">
                <a16:creationId xmlns:a16="http://schemas.microsoft.com/office/drawing/2014/main" id="{CE06E7CB-6077-4C92-BF8C-183DE86F87C2}"/>
              </a:ext>
            </a:extLst>
          </p:cNvPr>
          <p:cNvSpPr>
            <a:spLocks noGrp="1"/>
          </p:cNvSpPr>
          <p:nvPr>
            <p:ph sz="half" idx="1"/>
          </p:nvPr>
        </p:nvSpPr>
        <p:spPr>
          <a:xfrm>
            <a:off x="3285641" y="620688"/>
            <a:ext cx="2570462" cy="5155645"/>
          </a:xfrm>
        </p:spPr>
        <p:txBody>
          <a:bodyPr>
            <a:normAutofit/>
          </a:bodyPr>
          <a:lstStyle/>
          <a:p>
            <a:r>
              <a:rPr lang="cy-GB" sz="1800" dirty="0"/>
              <a:t>Plant sydd ag ymlyniad diogel</a:t>
            </a:r>
          </a:p>
          <a:p>
            <a:pPr lvl="1"/>
            <a:r>
              <a:rPr lang="cy-GB" sz="1800" dirty="0"/>
              <a:t> Mwy cymdeithasol</a:t>
            </a:r>
          </a:p>
          <a:p>
            <a:pPr lvl="1"/>
            <a:r>
              <a:rPr lang="cy-GB" sz="1800" dirty="0"/>
              <a:t>Ymddygiad mwy cadarnhaol
Llai o lynu</a:t>
            </a:r>
          </a:p>
          <a:p>
            <a:pPr lvl="1"/>
            <a:r>
              <a:rPr lang="cy-GB" sz="1800" dirty="0"/>
              <a:t>Llai dibynnol ar athrawon
Llai aflonyddgar</a:t>
            </a:r>
          </a:p>
          <a:p>
            <a:pPr lvl="1"/>
            <a:r>
              <a:rPr lang="cy-GB" sz="1800" dirty="0"/>
              <a:t>Llai ymosodol
Mwy o empathi</a:t>
            </a:r>
          </a:p>
          <a:p>
            <a:pPr lvl="1"/>
            <a:r>
              <a:rPr lang="cy-GB" sz="1800" dirty="0"/>
              <a:t>Mwy aeddfed yn emosiynol</a:t>
            </a:r>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B7980CB-3B4E-40AD-9D3F-1DD9E9DC3465}"/>
              </a:ext>
            </a:extLst>
          </p:cNvPr>
          <p:cNvSpPr>
            <a:spLocks noGrp="1"/>
          </p:cNvSpPr>
          <p:nvPr>
            <p:ph sz="half" idx="2"/>
          </p:nvPr>
        </p:nvSpPr>
        <p:spPr>
          <a:xfrm>
            <a:off x="6338703" y="620688"/>
            <a:ext cx="2398275" cy="5155645"/>
          </a:xfrm>
        </p:spPr>
        <p:txBody>
          <a:bodyPr>
            <a:normAutofit/>
          </a:bodyPr>
          <a:lstStyle/>
          <a:p>
            <a:r>
              <a:rPr lang="en-GB" sz="1800" dirty="0"/>
              <a:t>Securely attached children</a:t>
            </a:r>
          </a:p>
          <a:p>
            <a:pPr lvl="1"/>
            <a:r>
              <a:rPr lang="en-GB" sz="1800" dirty="0"/>
              <a:t>More sociable</a:t>
            </a:r>
          </a:p>
          <a:p>
            <a:pPr lvl="1"/>
            <a:r>
              <a:rPr lang="en-GB" sz="1800" dirty="0"/>
              <a:t>More positive behaviour</a:t>
            </a:r>
          </a:p>
          <a:p>
            <a:pPr lvl="1"/>
            <a:r>
              <a:rPr lang="en-GB" sz="1800" dirty="0"/>
              <a:t>Less clinging</a:t>
            </a:r>
          </a:p>
          <a:p>
            <a:pPr lvl="1"/>
            <a:r>
              <a:rPr lang="en-GB" sz="1800" dirty="0"/>
              <a:t>Less dependent on teachers</a:t>
            </a:r>
          </a:p>
          <a:p>
            <a:pPr lvl="1"/>
            <a:r>
              <a:rPr lang="en-GB" sz="1800" dirty="0"/>
              <a:t>Less disruptive</a:t>
            </a:r>
          </a:p>
          <a:p>
            <a:pPr lvl="1"/>
            <a:r>
              <a:rPr lang="en-GB" sz="1800" dirty="0"/>
              <a:t>Less aggressive</a:t>
            </a:r>
          </a:p>
          <a:p>
            <a:pPr lvl="1"/>
            <a:r>
              <a:rPr lang="en-GB" sz="1800" dirty="0"/>
              <a:t>More empathetic</a:t>
            </a:r>
          </a:p>
          <a:p>
            <a:pPr lvl="1"/>
            <a:r>
              <a:rPr lang="en-GB" sz="1800" dirty="0"/>
              <a:t>More emotionally mature</a:t>
            </a:r>
          </a:p>
          <a:p>
            <a:pPr marL="393192" lvl="1" indent="0">
              <a:buNone/>
            </a:pPr>
            <a:r>
              <a:rPr lang="en-GB" sz="1800" dirty="0"/>
              <a:t>(Boyd and Bee, 2014, p.277)</a:t>
            </a:r>
            <a:endParaRPr lang="cy-GB" sz="1800" dirty="0"/>
          </a:p>
          <a:p>
            <a:endParaRPr lang="en-GB" sz="1600" dirty="0"/>
          </a:p>
        </p:txBody>
      </p:sp>
    </p:spTree>
    <p:extLst>
      <p:ext uri="{BB962C8B-B14F-4D97-AF65-F5344CB8AC3E}">
        <p14:creationId xmlns:p14="http://schemas.microsoft.com/office/powerpoint/2010/main" val="210733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283839-8129-4857-811A-046872692C79}"/>
              </a:ext>
            </a:extLst>
          </p:cNvPr>
          <p:cNvSpPr>
            <a:spLocks noGrp="1"/>
          </p:cNvSpPr>
          <p:nvPr>
            <p:ph type="title"/>
          </p:nvPr>
        </p:nvSpPr>
        <p:spPr>
          <a:xfrm>
            <a:off x="628650" y="1412488"/>
            <a:ext cx="2174391" cy="4363844"/>
          </a:xfrm>
        </p:spPr>
        <p:txBody>
          <a:bodyPr anchor="t">
            <a:normAutofit/>
          </a:bodyPr>
          <a:lstStyle/>
          <a:p>
            <a:r>
              <a:rPr lang="en-GB" sz="3500">
                <a:solidFill>
                  <a:srgbClr val="FFFFFF"/>
                </a:solidFill>
              </a:rPr>
              <a:t>TASG                 TASK</a:t>
            </a:r>
          </a:p>
        </p:txBody>
      </p:sp>
      <p:sp>
        <p:nvSpPr>
          <p:cNvPr id="3" name="Content Placeholder 2">
            <a:extLst>
              <a:ext uri="{FF2B5EF4-FFF2-40B4-BE49-F238E27FC236}">
                <a16:creationId xmlns:a16="http://schemas.microsoft.com/office/drawing/2014/main" id="{42830CD7-F180-41A9-B510-51B7F4B7BDFE}"/>
              </a:ext>
            </a:extLst>
          </p:cNvPr>
          <p:cNvSpPr>
            <a:spLocks noGrp="1"/>
          </p:cNvSpPr>
          <p:nvPr>
            <p:ph sz="half" idx="1"/>
          </p:nvPr>
        </p:nvSpPr>
        <p:spPr>
          <a:xfrm>
            <a:off x="3285641" y="1412489"/>
            <a:ext cx="2570462" cy="4363844"/>
          </a:xfrm>
        </p:spPr>
        <p:txBody>
          <a:bodyPr>
            <a:normAutofit/>
          </a:bodyPr>
          <a:lstStyle/>
          <a:p>
            <a:r>
              <a:rPr lang="cy-GB" sz="2000" dirty="0"/>
              <a:t>I beth mae hyn yn dda?
Beth yw goblygiadau materion ymlyniad i ymarferwyr?</a:t>
            </a:r>
          </a:p>
          <a:p>
            <a:r>
              <a:rPr lang="cy-GB" sz="2000" dirty="0"/>
              <a:t>Trafodwch mewn grŵp bach
Adborth</a:t>
            </a:r>
          </a:p>
          <a:p>
            <a:endParaRPr lang="en-GB" sz="1700" dirty="0"/>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82836CD-D92F-482B-A9F3-F7BBC53DEB5F}"/>
              </a:ext>
            </a:extLst>
          </p:cNvPr>
          <p:cNvSpPr>
            <a:spLocks noGrp="1"/>
          </p:cNvSpPr>
          <p:nvPr>
            <p:ph sz="half" idx="2"/>
          </p:nvPr>
        </p:nvSpPr>
        <p:spPr>
          <a:xfrm>
            <a:off x="6338703" y="1412489"/>
            <a:ext cx="2398275" cy="4363844"/>
          </a:xfrm>
        </p:spPr>
        <p:txBody>
          <a:bodyPr>
            <a:normAutofit/>
          </a:bodyPr>
          <a:lstStyle/>
          <a:p>
            <a:r>
              <a:rPr lang="en-GB" sz="2000" dirty="0"/>
              <a:t>So what?</a:t>
            </a:r>
          </a:p>
          <a:p>
            <a:r>
              <a:rPr lang="en-GB" sz="2000" dirty="0"/>
              <a:t>What are the implications of attachment issues for practitioners?</a:t>
            </a:r>
          </a:p>
          <a:p>
            <a:r>
              <a:rPr lang="en-GB" sz="2000" dirty="0"/>
              <a:t>Discuss in a small group</a:t>
            </a:r>
          </a:p>
          <a:p>
            <a:r>
              <a:rPr lang="en-GB" sz="2000" dirty="0"/>
              <a:t>Feedback</a:t>
            </a:r>
          </a:p>
          <a:p>
            <a:endParaRPr lang="en-GB" sz="1700" dirty="0"/>
          </a:p>
        </p:txBody>
      </p:sp>
    </p:spTree>
    <p:extLst>
      <p:ext uri="{BB962C8B-B14F-4D97-AF65-F5344CB8AC3E}">
        <p14:creationId xmlns:p14="http://schemas.microsoft.com/office/powerpoint/2010/main" val="2201430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963507"/>
            <a:ext cx="2620771" cy="4930986"/>
          </a:xfrm>
        </p:spPr>
        <p:txBody>
          <a:bodyPr>
            <a:normAutofit/>
          </a:bodyPr>
          <a:lstStyle/>
          <a:p>
            <a:pPr algn="r"/>
            <a:r>
              <a:rPr lang="cy-GB" sz="3100" dirty="0">
                <a:solidFill>
                  <a:schemeClr val="accent1"/>
                </a:solidFill>
              </a:rPr>
              <a:t>Beth yw datblygiad gwybyddol?</a:t>
            </a:r>
            <a:br>
              <a:rPr lang="cy-GB" sz="3100" dirty="0">
                <a:solidFill>
                  <a:schemeClr val="accent1"/>
                </a:solidFill>
              </a:rPr>
            </a:br>
            <a:br>
              <a:rPr lang="en-GB" sz="3100" dirty="0">
                <a:solidFill>
                  <a:schemeClr val="accent1"/>
                </a:solidFill>
              </a:rPr>
            </a:br>
            <a:r>
              <a:rPr lang="en-GB" sz="3100" dirty="0">
                <a:solidFill>
                  <a:schemeClr val="accent1"/>
                </a:solidFill>
              </a:rPr>
              <a:t>What is cognitive development?</a:t>
            </a:r>
            <a:br>
              <a:rPr lang="en-GB" sz="3100" dirty="0">
                <a:solidFill>
                  <a:schemeClr val="accent1"/>
                </a:solidFill>
              </a:rPr>
            </a:br>
            <a:endParaRPr lang="en-GB" sz="3100" dirty="0">
              <a:solidFill>
                <a:schemeClr val="accent1"/>
              </a:solidFill>
            </a:endParaRPr>
          </a:p>
        </p:txBody>
      </p:sp>
      <p:cxnSp>
        <p:nvCxnSpPr>
          <p:cNvPr id="16" name="Straight Connector 15">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1"/>
          </p:nvPr>
        </p:nvSpPr>
        <p:spPr>
          <a:xfrm>
            <a:off x="3732022" y="963507"/>
            <a:ext cx="4688205" cy="2304627"/>
          </a:xfrm>
        </p:spPr>
        <p:txBody>
          <a:bodyPr anchor="b">
            <a:normAutofit/>
          </a:bodyPr>
          <a:lstStyle/>
          <a:p>
            <a:r>
              <a:rPr lang="cy-GB" sz="1700"/>
              <a:t>Sut mae person yn gweld, yn meddwl ac yn meithrin dealltwriaeth o'i fyd, drwy ryngweithio a dylanwad ffactorau genetig a dysgedig</a:t>
            </a:r>
            <a:r>
              <a:rPr lang="en-GB" sz="1700"/>
              <a:t>. </a:t>
            </a:r>
          </a:p>
        </p:txBody>
      </p:sp>
      <p:sp>
        <p:nvSpPr>
          <p:cNvPr id="9" name="Content Placeholder 8">
            <a:extLst>
              <a:ext uri="{FF2B5EF4-FFF2-40B4-BE49-F238E27FC236}">
                <a16:creationId xmlns:a16="http://schemas.microsoft.com/office/drawing/2014/main" id="{F02BFBC9-B74A-4AD4-8990-D274BA8CDE4D}"/>
              </a:ext>
            </a:extLst>
          </p:cNvPr>
          <p:cNvSpPr>
            <a:spLocks noGrp="1"/>
          </p:cNvSpPr>
          <p:nvPr>
            <p:ph sz="half" idx="2"/>
          </p:nvPr>
        </p:nvSpPr>
        <p:spPr>
          <a:xfrm>
            <a:off x="3732022" y="3589866"/>
            <a:ext cx="4688205" cy="2304628"/>
          </a:xfrm>
        </p:spPr>
        <p:txBody>
          <a:bodyPr>
            <a:normAutofit/>
          </a:bodyPr>
          <a:lstStyle/>
          <a:p>
            <a:r>
              <a:rPr lang="en-GB" sz="1700" dirty="0"/>
              <a:t>‘How a person perceives, thinks and gains an understanding of his or her world, through the interaction and influence of genetic and learned factors’ </a:t>
            </a:r>
          </a:p>
          <a:p>
            <a:pPr>
              <a:buNone/>
            </a:pPr>
            <a:r>
              <a:rPr lang="en-GB" sz="1700" dirty="0"/>
              <a:t>(</a:t>
            </a:r>
            <a:r>
              <a:rPr lang="en-GB" sz="1700" dirty="0" err="1"/>
              <a:t>Plotnik</a:t>
            </a:r>
            <a:r>
              <a:rPr lang="en-GB" sz="1700" dirty="0"/>
              <a:t>, 1999, cited in Boyd &amp; Bee, 2014)</a:t>
            </a:r>
          </a:p>
          <a:p>
            <a:endParaRPr lang="en-GB" sz="1700" dirty="0"/>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23CE51-44D0-B44E-3842-228B1A4565EA}"/>
              </a:ext>
            </a:extLst>
          </p:cNvPr>
          <p:cNvSpPr>
            <a:spLocks noGrp="1"/>
          </p:cNvSpPr>
          <p:nvPr>
            <p:ph type="title"/>
          </p:nvPr>
        </p:nvSpPr>
        <p:spPr>
          <a:xfrm>
            <a:off x="628650" y="557189"/>
            <a:ext cx="2530602" cy="5567891"/>
          </a:xfrm>
        </p:spPr>
        <p:txBody>
          <a:bodyPr>
            <a:normAutofit/>
          </a:bodyPr>
          <a:lstStyle/>
          <a:p>
            <a:r>
              <a:rPr lang="cy-GB" sz="3100" dirty="0"/>
              <a:t>Damcaniaethwyr allweddol- Datblygiad Gwybyddol</a:t>
            </a:r>
            <a:br>
              <a:rPr lang="en-GB" sz="3100" dirty="0"/>
            </a:br>
            <a:br>
              <a:rPr lang="en-GB" sz="3100" dirty="0"/>
            </a:br>
            <a:r>
              <a:rPr lang="en-GB" sz="3100" dirty="0"/>
              <a:t>Key theorists- Cognitive Development</a:t>
            </a:r>
          </a:p>
        </p:txBody>
      </p:sp>
      <p:graphicFrame>
        <p:nvGraphicFramePr>
          <p:cNvPr id="6" name="Content Placeholder 3">
            <a:extLst>
              <a:ext uri="{FF2B5EF4-FFF2-40B4-BE49-F238E27FC236}">
                <a16:creationId xmlns:a16="http://schemas.microsoft.com/office/drawing/2014/main" id="{0E75E323-3F88-BFF6-6577-591803E94E43}"/>
              </a:ext>
            </a:extLst>
          </p:cNvPr>
          <p:cNvGraphicFramePr>
            <a:graphicFrameLocks noGrp="1"/>
          </p:cNvGraphicFramePr>
          <p:nvPr>
            <p:ph idx="1"/>
            <p:extLst>
              <p:ext uri="{D42A27DB-BD31-4B8C-83A1-F6EECF244321}">
                <p14:modId xmlns:p14="http://schemas.microsoft.com/office/powerpoint/2010/main" val="1071247594"/>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5170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590AD17-97D8-024B-CE02-14A88FC85D6F}"/>
              </a:ext>
            </a:extLst>
          </p:cNvPr>
          <p:cNvSpPr>
            <a:spLocks noGrp="1"/>
          </p:cNvSpPr>
          <p:nvPr>
            <p:ph type="title"/>
          </p:nvPr>
        </p:nvSpPr>
        <p:spPr>
          <a:xfrm>
            <a:off x="628650" y="365125"/>
            <a:ext cx="7886700" cy="1828444"/>
          </a:xfrm>
        </p:spPr>
        <p:txBody>
          <a:bodyPr>
            <a:normAutofit/>
          </a:bodyPr>
          <a:lstStyle/>
          <a:p>
            <a:r>
              <a:rPr lang="en-GB" sz="4500"/>
              <a:t>Piaget</a:t>
            </a:r>
          </a:p>
        </p:txBody>
      </p:sp>
      <p:sp>
        <p:nvSpPr>
          <p:cNvPr id="5" name="Content Placeholder 4">
            <a:extLst>
              <a:ext uri="{FF2B5EF4-FFF2-40B4-BE49-F238E27FC236}">
                <a16:creationId xmlns:a16="http://schemas.microsoft.com/office/drawing/2014/main" id="{50B60A0B-41B8-AAC1-9480-3F224B8116A3}"/>
              </a:ext>
            </a:extLst>
          </p:cNvPr>
          <p:cNvSpPr>
            <a:spLocks noGrp="1"/>
          </p:cNvSpPr>
          <p:nvPr>
            <p:ph sz="half" idx="1"/>
          </p:nvPr>
        </p:nvSpPr>
        <p:spPr>
          <a:xfrm>
            <a:off x="628650" y="2398626"/>
            <a:ext cx="3868820" cy="3730460"/>
          </a:xfrm>
        </p:spPr>
        <p:txBody>
          <a:bodyPr>
            <a:normAutofit/>
          </a:bodyPr>
          <a:lstStyle/>
          <a:p>
            <a:r>
              <a:rPr lang="cy-GB" sz="2400" dirty="0"/>
              <a:t>Seicolegydd datblygiadol dylanwadol o'r Swistir mewn ymchwil i ddatblygiad gwybyddol plant</a:t>
            </a:r>
            <a:r>
              <a:rPr lang="cy-GB" sz="2400" baseline="0" dirty="0"/>
              <a:t>. </a:t>
            </a:r>
          </a:p>
          <a:p>
            <a:r>
              <a:rPr lang="cy-GB" sz="2400" dirty="0"/>
              <a:t>Dysgu sy'n canolbwyntio ar y plentyn (yn ystyried y plentyn yn ddysgwr gweithredol)</a:t>
            </a:r>
          </a:p>
          <a:p>
            <a:endParaRPr lang="en-GB" sz="1700" dirty="0"/>
          </a:p>
        </p:txBody>
      </p:sp>
      <p:sp>
        <p:nvSpPr>
          <p:cNvPr id="6" name="Content Placeholder 5">
            <a:extLst>
              <a:ext uri="{FF2B5EF4-FFF2-40B4-BE49-F238E27FC236}">
                <a16:creationId xmlns:a16="http://schemas.microsoft.com/office/drawing/2014/main" id="{8E1E4DD2-4C3D-172F-9072-07F4C1A36968}"/>
              </a:ext>
            </a:extLst>
          </p:cNvPr>
          <p:cNvSpPr>
            <a:spLocks noGrp="1"/>
          </p:cNvSpPr>
          <p:nvPr>
            <p:ph sz="half" idx="2"/>
          </p:nvPr>
        </p:nvSpPr>
        <p:spPr>
          <a:xfrm>
            <a:off x="4641865" y="2398626"/>
            <a:ext cx="3873484" cy="3730460"/>
          </a:xfrm>
        </p:spPr>
        <p:txBody>
          <a:bodyPr>
            <a:normAutofit/>
          </a:bodyPr>
          <a:lstStyle/>
          <a:p>
            <a:r>
              <a:rPr lang="en-GB" sz="2400" dirty="0"/>
              <a:t>Swiss developmental</a:t>
            </a:r>
            <a:r>
              <a:rPr lang="en-GB" sz="2400" baseline="0" dirty="0"/>
              <a:t> psychologist influential figure in research in children’s cognitive development. </a:t>
            </a:r>
          </a:p>
          <a:p>
            <a:r>
              <a:rPr lang="en-GB" sz="2400" baseline="0" dirty="0"/>
              <a:t>Child centred learning (views child as an active learner)</a:t>
            </a:r>
            <a:endParaRPr lang="en-GB" sz="2400" dirty="0"/>
          </a:p>
          <a:p>
            <a:endParaRPr lang="en-GB" sz="1700" dirty="0"/>
          </a:p>
        </p:txBody>
      </p:sp>
    </p:spTree>
    <p:extLst>
      <p:ext uri="{BB962C8B-B14F-4D97-AF65-F5344CB8AC3E}">
        <p14:creationId xmlns:p14="http://schemas.microsoft.com/office/powerpoint/2010/main" val="3316801045"/>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623316" y="332656"/>
            <a:ext cx="7886700" cy="1325563"/>
          </a:xfrm>
        </p:spPr>
        <p:txBody>
          <a:bodyPr vert="horz" lIns="91440" tIns="45720" rIns="91440" bIns="45720" rtlCol="0" anchor="ctr">
            <a:normAutofit fontScale="90000"/>
          </a:bodyPr>
          <a:lstStyle/>
          <a:p>
            <a:r>
              <a:rPr lang="cy-GB" sz="3600" dirty="0"/>
              <a:t>Datblygiad deallusol/ gwybyddol</a:t>
            </a:r>
            <a:br>
              <a:rPr lang="en-US" sz="3600" dirty="0"/>
            </a:br>
            <a:r>
              <a:rPr lang="en-US" sz="3600" dirty="0"/>
              <a:t>Intellectual/cognitive development         Piaget’s theory</a:t>
            </a:r>
            <a:endParaRPr lang="en-US" sz="5000" dirty="0"/>
          </a:p>
        </p:txBody>
      </p:sp>
      <p:sp>
        <p:nvSpPr>
          <p:cNvPr id="3" name="Content Placeholder 2"/>
          <p:cNvSpPr>
            <a:spLocks noGrp="1"/>
          </p:cNvSpPr>
          <p:nvPr>
            <p:ph sz="half" idx="1"/>
          </p:nvPr>
        </p:nvSpPr>
        <p:spPr/>
        <p:txBody>
          <a:bodyPr vert="horz" lIns="45720" tIns="45720" rIns="45720" bIns="45720" rtlCol="0" anchor="ctr">
            <a:normAutofit/>
          </a:bodyPr>
          <a:lstStyle/>
          <a:p>
            <a:pPr marL="0" indent="0">
              <a:buNone/>
            </a:pPr>
            <a:r>
              <a:rPr lang="en-US" dirty="0"/>
              <a:t>	</a:t>
            </a:r>
          </a:p>
        </p:txBody>
      </p:sp>
      <p:graphicFrame>
        <p:nvGraphicFramePr>
          <p:cNvPr id="4100" name="Content Placeholder 4">
            <a:extLst>
              <a:ext uri="{FF2B5EF4-FFF2-40B4-BE49-F238E27FC236}">
                <a16:creationId xmlns:a16="http://schemas.microsoft.com/office/drawing/2014/main" id="{10A964B1-A527-486E-9425-F12C57406542}"/>
              </a:ext>
            </a:extLst>
          </p:cNvPr>
          <p:cNvGraphicFramePr>
            <a:graphicFrameLocks noGrp="1"/>
          </p:cNvGraphicFramePr>
          <p:nvPr>
            <p:ph sz="half" idx="2"/>
            <p:extLst>
              <p:ext uri="{D42A27DB-BD31-4B8C-83A1-F6EECF244321}">
                <p14:modId xmlns:p14="http://schemas.microsoft.com/office/powerpoint/2010/main" val="3943751181"/>
              </p:ext>
            </p:extLst>
          </p:nvPr>
        </p:nvGraphicFramePr>
        <p:xfrm>
          <a:off x="4860032" y="1825625"/>
          <a:ext cx="38862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Rounded Corners 5">
            <a:extLst>
              <a:ext uri="{FF2B5EF4-FFF2-40B4-BE49-F238E27FC236}">
                <a16:creationId xmlns:a16="http://schemas.microsoft.com/office/drawing/2014/main" id="{AB10401E-F9CF-4F36-9572-FB8E50A054AD}"/>
              </a:ext>
            </a:extLst>
          </p:cNvPr>
          <p:cNvSpPr/>
          <p:nvPr/>
        </p:nvSpPr>
        <p:spPr>
          <a:xfrm>
            <a:off x="397768" y="1825625"/>
            <a:ext cx="3886200" cy="124293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7" name="Rectangle 6" descr="Earth Globe Americas">
            <a:extLst>
              <a:ext uri="{FF2B5EF4-FFF2-40B4-BE49-F238E27FC236}">
                <a16:creationId xmlns:a16="http://schemas.microsoft.com/office/drawing/2014/main" id="{86F24B79-0F96-4863-AF51-ECE3BDA447CF}"/>
              </a:ext>
            </a:extLst>
          </p:cNvPr>
          <p:cNvSpPr/>
          <p:nvPr/>
        </p:nvSpPr>
        <p:spPr>
          <a:xfrm>
            <a:off x="773756" y="2105816"/>
            <a:ext cx="683614" cy="683614"/>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grpSp>
        <p:nvGrpSpPr>
          <p:cNvPr id="8" name="Group 7">
            <a:extLst>
              <a:ext uri="{FF2B5EF4-FFF2-40B4-BE49-F238E27FC236}">
                <a16:creationId xmlns:a16="http://schemas.microsoft.com/office/drawing/2014/main" id="{725CF906-4CE5-43D7-84FC-20ADA7F5B8D3}"/>
              </a:ext>
            </a:extLst>
          </p:cNvPr>
          <p:cNvGrpSpPr/>
          <p:nvPr/>
        </p:nvGrpSpPr>
        <p:grpSpPr>
          <a:xfrm>
            <a:off x="1833358" y="1826156"/>
            <a:ext cx="2450609" cy="1242935"/>
            <a:chOff x="1435590" y="531"/>
            <a:chExt cx="2450609" cy="1242935"/>
          </a:xfrm>
        </p:grpSpPr>
        <p:sp>
          <p:nvSpPr>
            <p:cNvPr id="19" name="Rectangle 18">
              <a:extLst>
                <a:ext uri="{FF2B5EF4-FFF2-40B4-BE49-F238E27FC236}">
                  <a16:creationId xmlns:a16="http://schemas.microsoft.com/office/drawing/2014/main" id="{D965266D-433D-47D6-B243-F55A8150B232}"/>
                </a:ext>
              </a:extLst>
            </p:cNvPr>
            <p:cNvSpPr/>
            <p:nvPr/>
          </p:nvSpPr>
          <p:spPr>
            <a:xfrm>
              <a:off x="1435590" y="531"/>
              <a:ext cx="2450609" cy="1242935"/>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0" name="TextBox 19">
              <a:extLst>
                <a:ext uri="{FF2B5EF4-FFF2-40B4-BE49-F238E27FC236}">
                  <a16:creationId xmlns:a16="http://schemas.microsoft.com/office/drawing/2014/main" id="{FCB73F6C-4079-4CB0-960B-28C4A4570D1A}"/>
                </a:ext>
              </a:extLst>
            </p:cNvPr>
            <p:cNvSpPr txBox="1"/>
            <p:nvPr/>
          </p:nvSpPr>
          <p:spPr>
            <a:xfrm>
              <a:off x="1435590" y="531"/>
              <a:ext cx="2450609" cy="124293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1544" tIns="131544" rIns="131544" bIns="131544" numCol="1" spcCol="1270" anchor="ctr" anchorCtr="0">
              <a:noAutofit/>
            </a:bodyPr>
            <a:lstStyle/>
            <a:p>
              <a:pPr lvl="0" defTabSz="711200">
                <a:spcBef>
                  <a:spcPct val="0"/>
                </a:spcBef>
                <a:spcAft>
                  <a:spcPct val="35000"/>
                </a:spcAft>
              </a:pPr>
              <a:r>
                <a:rPr lang="cy-GB" sz="1600" dirty="0"/>
                <a:t>Mae datblygiad deallusol yn digwydd drwy ryngweithio gweithredol â'r byd</a:t>
              </a:r>
              <a:r>
                <a:rPr lang="en-US" sz="1600" dirty="0"/>
                <a:t>
</a:t>
              </a:r>
              <a:endParaRPr lang="en-US" sz="1600" kern="1200" dirty="0"/>
            </a:p>
          </p:txBody>
        </p:sp>
      </p:grpSp>
      <p:sp>
        <p:nvSpPr>
          <p:cNvPr id="9" name="Rectangle: Rounded Corners 8">
            <a:extLst>
              <a:ext uri="{FF2B5EF4-FFF2-40B4-BE49-F238E27FC236}">
                <a16:creationId xmlns:a16="http://schemas.microsoft.com/office/drawing/2014/main" id="{A903BFCE-5198-4402-BCE2-4FBA32604501}"/>
              </a:ext>
            </a:extLst>
          </p:cNvPr>
          <p:cNvSpPr/>
          <p:nvPr/>
        </p:nvSpPr>
        <p:spPr>
          <a:xfrm>
            <a:off x="397768" y="3379826"/>
            <a:ext cx="3886200" cy="124293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0" name="Rectangle 9" descr="Head with Gears">
            <a:extLst>
              <a:ext uri="{FF2B5EF4-FFF2-40B4-BE49-F238E27FC236}">
                <a16:creationId xmlns:a16="http://schemas.microsoft.com/office/drawing/2014/main" id="{5053CC0F-AC70-435D-AEAB-1DB64BD2ACFE}"/>
              </a:ext>
            </a:extLst>
          </p:cNvPr>
          <p:cNvSpPr/>
          <p:nvPr/>
        </p:nvSpPr>
        <p:spPr>
          <a:xfrm>
            <a:off x="773756" y="3659486"/>
            <a:ext cx="683614" cy="683614"/>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grpSp>
        <p:nvGrpSpPr>
          <p:cNvPr id="11" name="Group 10">
            <a:extLst>
              <a:ext uri="{FF2B5EF4-FFF2-40B4-BE49-F238E27FC236}">
                <a16:creationId xmlns:a16="http://schemas.microsoft.com/office/drawing/2014/main" id="{01FF80E9-960A-4BF0-A005-9C3B5A38BD6F}"/>
              </a:ext>
            </a:extLst>
          </p:cNvPr>
          <p:cNvGrpSpPr/>
          <p:nvPr/>
        </p:nvGrpSpPr>
        <p:grpSpPr>
          <a:xfrm>
            <a:off x="1833358" y="3379826"/>
            <a:ext cx="2450609" cy="1242935"/>
            <a:chOff x="1435590" y="1554201"/>
            <a:chExt cx="2450609" cy="1242935"/>
          </a:xfrm>
        </p:grpSpPr>
        <p:sp>
          <p:nvSpPr>
            <p:cNvPr id="17" name="Rectangle 16">
              <a:extLst>
                <a:ext uri="{FF2B5EF4-FFF2-40B4-BE49-F238E27FC236}">
                  <a16:creationId xmlns:a16="http://schemas.microsoft.com/office/drawing/2014/main" id="{0A470284-AB23-47CE-851F-BEC4DE45E5F0}"/>
                </a:ext>
              </a:extLst>
            </p:cNvPr>
            <p:cNvSpPr/>
            <p:nvPr/>
          </p:nvSpPr>
          <p:spPr>
            <a:xfrm>
              <a:off x="1435590" y="1554201"/>
              <a:ext cx="2450609" cy="1242935"/>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8" name="TextBox 17">
              <a:extLst>
                <a:ext uri="{FF2B5EF4-FFF2-40B4-BE49-F238E27FC236}">
                  <a16:creationId xmlns:a16="http://schemas.microsoft.com/office/drawing/2014/main" id="{E7E695D6-031B-4195-9AB8-A8BFE1785DEF}"/>
                </a:ext>
              </a:extLst>
            </p:cNvPr>
            <p:cNvSpPr txBox="1"/>
            <p:nvPr/>
          </p:nvSpPr>
          <p:spPr>
            <a:xfrm>
              <a:off x="1435590" y="1554201"/>
              <a:ext cx="2450609" cy="124293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1544" tIns="131544" rIns="131544" bIns="131544" numCol="1" spcCol="1270" anchor="ctr" anchorCtr="0">
              <a:noAutofit/>
            </a:bodyPr>
            <a:lstStyle/>
            <a:p>
              <a:pPr lvl="0" defTabSz="844550">
                <a:spcBef>
                  <a:spcPct val="0"/>
                </a:spcBef>
                <a:spcAft>
                  <a:spcPct val="35000"/>
                </a:spcAft>
              </a:pPr>
              <a:r>
                <a:rPr lang="cy-GB" sz="1900" dirty="0"/>
                <a:t>Mae datblygiad deallusol yn digwydd drwy broses</a:t>
              </a:r>
              <a:r>
                <a:rPr lang="en-US" sz="1900" dirty="0"/>
                <a:t>
</a:t>
              </a:r>
              <a:endParaRPr lang="en-US" sz="1900" kern="1200" dirty="0"/>
            </a:p>
          </p:txBody>
        </p:sp>
      </p:grpSp>
      <p:sp>
        <p:nvSpPr>
          <p:cNvPr id="12" name="Rectangle: Rounded Corners 11">
            <a:extLst>
              <a:ext uri="{FF2B5EF4-FFF2-40B4-BE49-F238E27FC236}">
                <a16:creationId xmlns:a16="http://schemas.microsoft.com/office/drawing/2014/main" id="{84E6C349-3344-41FC-8E0F-5165EC3C8B8D}"/>
              </a:ext>
            </a:extLst>
          </p:cNvPr>
          <p:cNvSpPr/>
          <p:nvPr/>
        </p:nvSpPr>
        <p:spPr>
          <a:xfrm>
            <a:off x="397768" y="4933495"/>
            <a:ext cx="3886200" cy="124293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3" name="Rectangle 12" descr="Group">
            <a:extLst>
              <a:ext uri="{FF2B5EF4-FFF2-40B4-BE49-F238E27FC236}">
                <a16:creationId xmlns:a16="http://schemas.microsoft.com/office/drawing/2014/main" id="{1042AF75-460C-4FE3-9D78-0ADB072E1C86}"/>
              </a:ext>
            </a:extLst>
          </p:cNvPr>
          <p:cNvSpPr/>
          <p:nvPr/>
        </p:nvSpPr>
        <p:spPr>
          <a:xfrm>
            <a:off x="773756" y="5213156"/>
            <a:ext cx="683614" cy="683614"/>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grpSp>
        <p:nvGrpSpPr>
          <p:cNvPr id="14" name="Group 13">
            <a:extLst>
              <a:ext uri="{FF2B5EF4-FFF2-40B4-BE49-F238E27FC236}">
                <a16:creationId xmlns:a16="http://schemas.microsoft.com/office/drawing/2014/main" id="{F740EEBB-6716-4B70-91C4-194B33CD9EE8}"/>
              </a:ext>
            </a:extLst>
          </p:cNvPr>
          <p:cNvGrpSpPr/>
          <p:nvPr/>
        </p:nvGrpSpPr>
        <p:grpSpPr>
          <a:xfrm>
            <a:off x="1833358" y="4933495"/>
            <a:ext cx="2450609" cy="1242935"/>
            <a:chOff x="1435590" y="3107870"/>
            <a:chExt cx="2450609" cy="1242935"/>
          </a:xfrm>
        </p:grpSpPr>
        <p:sp>
          <p:nvSpPr>
            <p:cNvPr id="15" name="Rectangle 14">
              <a:extLst>
                <a:ext uri="{FF2B5EF4-FFF2-40B4-BE49-F238E27FC236}">
                  <a16:creationId xmlns:a16="http://schemas.microsoft.com/office/drawing/2014/main" id="{2F2CD164-31E8-48F2-885D-71CEC43E357E}"/>
                </a:ext>
              </a:extLst>
            </p:cNvPr>
            <p:cNvSpPr/>
            <p:nvPr/>
          </p:nvSpPr>
          <p:spPr>
            <a:xfrm>
              <a:off x="1435590" y="3107870"/>
              <a:ext cx="2450609" cy="1242935"/>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6" name="TextBox 15">
              <a:extLst>
                <a:ext uri="{FF2B5EF4-FFF2-40B4-BE49-F238E27FC236}">
                  <a16:creationId xmlns:a16="http://schemas.microsoft.com/office/drawing/2014/main" id="{054AF5AE-EBBB-4262-A496-477E539E2436}"/>
                </a:ext>
              </a:extLst>
            </p:cNvPr>
            <p:cNvSpPr txBox="1"/>
            <p:nvPr/>
          </p:nvSpPr>
          <p:spPr>
            <a:xfrm>
              <a:off x="1435590" y="3107870"/>
              <a:ext cx="2450609" cy="124293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1544" tIns="131544" rIns="131544" bIns="131544" numCol="1" spcCol="1270" anchor="ctr" anchorCtr="0">
              <a:noAutofit/>
            </a:bodyPr>
            <a:lstStyle/>
            <a:p>
              <a:pPr lvl="0" defTabSz="844550">
                <a:spcBef>
                  <a:spcPct val="0"/>
                </a:spcBef>
                <a:spcAft>
                  <a:spcPct val="35000"/>
                </a:spcAft>
              </a:pPr>
              <a:r>
                <a:rPr lang="cy-GB" sz="1900" dirty="0"/>
                <a:t>Unigolion yn adeiladu eu dealltwriaeth o'r byd</a:t>
              </a:r>
              <a:r>
                <a:rPr lang="en-US" sz="1900" kern="1200" dirty="0"/>
                <a:t>	</a:t>
              </a:r>
            </a:p>
          </p:txBody>
        </p:sp>
      </p:gr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066801" y="457200"/>
            <a:ext cx="7878762" cy="1143000"/>
          </a:xfrm>
        </p:spPr>
        <p:txBody>
          <a:bodyPr>
            <a:normAutofit fontScale="90000"/>
          </a:bodyPr>
          <a:lstStyle/>
          <a:p>
            <a:r>
              <a:rPr lang="cy-GB" dirty="0"/>
              <a:t>Camau datblygiad gwybyddol</a:t>
            </a:r>
            <a:r>
              <a:rPr lang="en-GB" dirty="0"/>
              <a:t> 
</a:t>
            </a:r>
          </a:p>
        </p:txBody>
      </p:sp>
      <p:graphicFrame>
        <p:nvGraphicFramePr>
          <p:cNvPr id="43034" name="Group 26"/>
          <p:cNvGraphicFramePr>
            <a:graphicFrameLocks noGrp="1"/>
          </p:cNvGraphicFramePr>
          <p:nvPr>
            <p:ph sz="half" idx="2"/>
            <p:extLst>
              <p:ext uri="{D42A27DB-BD31-4B8C-83A1-F6EECF244321}">
                <p14:modId xmlns:p14="http://schemas.microsoft.com/office/powerpoint/2010/main" val="4268405059"/>
              </p:ext>
            </p:extLst>
          </p:nvPr>
        </p:nvGraphicFramePr>
        <p:xfrm>
          <a:off x="899592" y="1268760"/>
          <a:ext cx="7572325" cy="4983417"/>
        </p:xfrm>
        <a:graphic>
          <a:graphicData uri="http://schemas.openxmlformats.org/drawingml/2006/table">
            <a:tbl>
              <a:tblPr/>
              <a:tblGrid>
                <a:gridCol w="1800200">
                  <a:extLst>
                    <a:ext uri="{9D8B030D-6E8A-4147-A177-3AD203B41FA5}">
                      <a16:colId xmlns:a16="http://schemas.microsoft.com/office/drawing/2014/main" val="20000"/>
                    </a:ext>
                  </a:extLst>
                </a:gridCol>
                <a:gridCol w="2304256">
                  <a:extLst>
                    <a:ext uri="{9D8B030D-6E8A-4147-A177-3AD203B41FA5}">
                      <a16:colId xmlns:a16="http://schemas.microsoft.com/office/drawing/2014/main" val="20001"/>
                    </a:ext>
                  </a:extLst>
                </a:gridCol>
                <a:gridCol w="3467869">
                  <a:extLst>
                    <a:ext uri="{9D8B030D-6E8A-4147-A177-3AD203B41FA5}">
                      <a16:colId xmlns:a16="http://schemas.microsoft.com/office/drawing/2014/main" val="20002"/>
                    </a:ext>
                  </a:extLst>
                </a:gridCol>
              </a:tblGrid>
              <a:tr h="119221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sng" strike="noStrike" cap="none" normalizeH="0" baseline="0" noProof="0">
                          <a:ln>
                            <a:noFill/>
                          </a:ln>
                          <a:solidFill>
                            <a:schemeClr val="tx1"/>
                          </a:solidFill>
                          <a:effectLst/>
                          <a:latin typeface="Arial" charset="0"/>
                        </a:rPr>
                        <a:t>OED
</a:t>
                      </a:r>
                      <a:r>
                        <a:rPr kumimoji="1" lang="cy-GB" sz="1400" b="0" i="0" u="none" strike="noStrike" cap="none" normalizeH="0" baseline="0" noProof="0">
                          <a:ln>
                            <a:noFill/>
                          </a:ln>
                          <a:solidFill>
                            <a:schemeClr val="tx1"/>
                          </a:solidFill>
                          <a:effectLst/>
                          <a:latin typeface="Arial" charset="0"/>
                        </a:rPr>
                        <a:t>Geni - 18 mis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sng" strike="noStrike" cap="none" normalizeH="0" baseline="0" noProof="0">
                          <a:ln>
                            <a:noFill/>
                          </a:ln>
                          <a:solidFill>
                            <a:schemeClr val="tx1"/>
                          </a:solidFill>
                          <a:effectLst/>
                          <a:latin typeface="Arial" charset="0"/>
                        </a:rPr>
                        <a:t>CAM</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Synhwyryddimotor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sng" strike="noStrike" cap="none" normalizeH="0" baseline="0" noProof="0">
                          <a:ln>
                            <a:noFill/>
                          </a:ln>
                          <a:solidFill>
                            <a:schemeClr val="tx1"/>
                          </a:solidFill>
                          <a:effectLst/>
                          <a:latin typeface="Arial" charset="0"/>
                        </a:rPr>
                        <a:t>YMDDYGIAD
</a:t>
                      </a:r>
                      <a:r>
                        <a:rPr kumimoji="1" lang="cy-GB" sz="1400" b="0" i="0" u="none" strike="noStrike" cap="none" normalizeH="0" baseline="0" noProof="0">
                          <a:ln>
                            <a:noFill/>
                          </a:ln>
                          <a:solidFill>
                            <a:schemeClr val="tx1"/>
                          </a:solidFill>
                          <a:effectLst/>
                          <a:latin typeface="Arial" charset="0"/>
                        </a:rPr>
                        <a:t>Dysgu drwy synhwyrau
Dysgu drwy atgyrch
Trin deunyddiau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192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18 – 6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Cynweithredol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Ffurfio syniadau yn seiliedig ar eu canfyddiadau eu hunain
Dim ond ar un newidyn y gall ganolbwyntio ar y tro
Gor-gyffredinoli yn seiliedig ar brofiad cyfyngedig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953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6 – 12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Gweithredol Diriaethol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Ffurfio syniadau yn seiliedig ar resymu
Cyfyngu ar feddwl i wrthrychau a digwyddiadau cyfarwydd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46138">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12 mlwydd a hŷn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a:ln>
                            <a:noFill/>
                          </a:ln>
                          <a:solidFill>
                            <a:schemeClr val="tx1"/>
                          </a:solidFill>
                          <a:effectLst/>
                          <a:latin typeface="Arial" charset="0"/>
                        </a:rPr>
                        <a:t>Gweithredol Ffurfiol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cy-GB" sz="1400" b="0" i="0" u="none" strike="noStrike" cap="none" normalizeH="0" baseline="0" noProof="0" dirty="0">
                          <a:ln>
                            <a:noFill/>
                          </a:ln>
                          <a:solidFill>
                            <a:schemeClr val="tx1"/>
                          </a:solidFill>
                          <a:effectLst/>
                          <a:latin typeface="Arial" charset="0"/>
                        </a:rPr>
                        <a:t>Meddyliwch yn gysyniadol
Meddwl yn ddamcaniaethol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5145" name="Text Box 25"/>
          <p:cNvSpPr txBox="1">
            <a:spLocks noChangeArrowheads="1"/>
          </p:cNvSpPr>
          <p:nvPr/>
        </p:nvSpPr>
        <p:spPr bwMode="auto">
          <a:xfrm>
            <a:off x="2590800" y="6248400"/>
            <a:ext cx="5450018" cy="307777"/>
          </a:xfrm>
          <a:prstGeom prst="rect">
            <a:avLst/>
          </a:prstGeom>
          <a:noFill/>
          <a:ln w="9525">
            <a:noFill/>
            <a:miter lim="800000"/>
            <a:headEnd/>
            <a:tailEnd/>
          </a:ln>
        </p:spPr>
        <p:txBody>
          <a:bodyPr wrap="none">
            <a:spAutoFit/>
          </a:bodyPr>
          <a:lstStyle/>
          <a:p>
            <a:r>
              <a:rPr lang="en-GB" sz="1400" dirty="0">
                <a:latin typeface="Arial" charset="0"/>
              </a:rPr>
              <a:t>Piaget, J. (1976) </a:t>
            </a:r>
            <a:r>
              <a:rPr lang="en-GB" sz="1400" i="1" dirty="0">
                <a:latin typeface="Arial" charset="0"/>
              </a:rPr>
              <a:t>The child and reality</a:t>
            </a:r>
            <a:r>
              <a:rPr lang="en-GB" sz="1400" dirty="0">
                <a:latin typeface="Arial" charset="0"/>
              </a:rPr>
              <a:t>. New York, Penguin Books</a:t>
            </a:r>
          </a:p>
        </p:txBody>
      </p:sp>
    </p:spTree>
  </p:cSld>
  <p:clrMapOvr>
    <a:masterClrMapping/>
  </p:clrMapOvr>
  <p:transition>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066801" y="457200"/>
            <a:ext cx="7878762" cy="1143000"/>
          </a:xfrm>
        </p:spPr>
        <p:txBody>
          <a:bodyPr>
            <a:normAutofit/>
          </a:bodyPr>
          <a:lstStyle/>
          <a:p>
            <a:pPr eaLnBrk="1" hangingPunct="1"/>
            <a:r>
              <a:rPr lang="en-GB" dirty="0"/>
              <a:t>Stages of cognitive development </a:t>
            </a:r>
          </a:p>
        </p:txBody>
      </p:sp>
      <p:graphicFrame>
        <p:nvGraphicFramePr>
          <p:cNvPr id="43034" name="Group 26"/>
          <p:cNvGraphicFramePr>
            <a:graphicFrameLocks noGrp="1"/>
          </p:cNvGraphicFramePr>
          <p:nvPr>
            <p:ph sz="half" idx="2"/>
          </p:nvPr>
        </p:nvGraphicFramePr>
        <p:xfrm>
          <a:off x="838200" y="1295400"/>
          <a:ext cx="7705725" cy="4752976"/>
        </p:xfrm>
        <a:graphic>
          <a:graphicData uri="http://schemas.openxmlformats.org/drawingml/2006/table">
            <a:tbl>
              <a:tblPr/>
              <a:tblGrid>
                <a:gridCol w="1927225">
                  <a:extLst>
                    <a:ext uri="{9D8B030D-6E8A-4147-A177-3AD203B41FA5}">
                      <a16:colId xmlns:a16="http://schemas.microsoft.com/office/drawing/2014/main" val="20000"/>
                    </a:ext>
                  </a:extLst>
                </a:gridCol>
                <a:gridCol w="2406650">
                  <a:extLst>
                    <a:ext uri="{9D8B030D-6E8A-4147-A177-3AD203B41FA5}">
                      <a16:colId xmlns:a16="http://schemas.microsoft.com/office/drawing/2014/main" val="20001"/>
                    </a:ext>
                  </a:extLst>
                </a:gridCol>
                <a:gridCol w="3371850">
                  <a:extLst>
                    <a:ext uri="{9D8B030D-6E8A-4147-A177-3AD203B41FA5}">
                      <a16:colId xmlns:a16="http://schemas.microsoft.com/office/drawing/2014/main" val="20002"/>
                    </a:ext>
                  </a:extLst>
                </a:gridCol>
              </a:tblGrid>
              <a:tr h="119221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sng" strike="noStrike" cap="none" normalizeH="0" baseline="0" dirty="0">
                          <a:ln>
                            <a:noFill/>
                          </a:ln>
                          <a:solidFill>
                            <a:schemeClr val="tx1"/>
                          </a:solidFill>
                          <a:effectLst/>
                          <a:latin typeface="Arial" charset="0"/>
                        </a:rPr>
                        <a:t>AGE</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Birth  - 18 months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sng" strike="noStrike" cap="none" normalizeH="0" baseline="0">
                          <a:ln>
                            <a:noFill/>
                          </a:ln>
                          <a:solidFill>
                            <a:schemeClr val="tx1"/>
                          </a:solidFill>
                          <a:effectLst/>
                          <a:latin typeface="Arial" charset="0"/>
                        </a:rPr>
                        <a:t>STAGE</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Sensorimotor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sng" strike="noStrike" cap="none" normalizeH="0" baseline="0">
                          <a:ln>
                            <a:noFill/>
                          </a:ln>
                          <a:solidFill>
                            <a:schemeClr val="tx1"/>
                          </a:solidFill>
                          <a:effectLst/>
                          <a:latin typeface="Arial" charset="0"/>
                        </a:rPr>
                        <a:t>BEHAVIOUR</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Learn through senses</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Learn through reflexes</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Manipulate materials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192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18 – 6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Preoperational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Form ideas based on their own perceptions</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Can only focus on one variable at a time</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Overgeneralize based on limited experience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953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6 – 12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Concrete Operational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Form ideas based on reasoning</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a:ln>
                            <a:noFill/>
                          </a:ln>
                          <a:solidFill>
                            <a:schemeClr val="tx1"/>
                          </a:solidFill>
                          <a:effectLst/>
                          <a:latin typeface="Arial" charset="0"/>
                        </a:rPr>
                        <a:t>Limit thinking to objects and familiar events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46138">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12 years and older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Formal Operational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Think conceptually</a:t>
                      </a:r>
                    </a:p>
                    <a:p>
                      <a:pPr marL="0" marR="0" lvl="0" indent="0" algn="l" defTabSz="914400" rtl="0" eaLnBrk="1" fontAlgn="base" latinLnBrk="0" hangingPunct="1">
                        <a:lnSpc>
                          <a:spcPct val="100000"/>
                        </a:lnSpc>
                        <a:spcBef>
                          <a:spcPct val="20000"/>
                        </a:spcBef>
                        <a:spcAft>
                          <a:spcPct val="0"/>
                        </a:spcAft>
                        <a:buClr>
                          <a:schemeClr val="accent1"/>
                        </a:buClr>
                        <a:buSzTx/>
                        <a:buFontTx/>
                        <a:buNone/>
                        <a:tabLst/>
                      </a:pPr>
                      <a:r>
                        <a:rPr kumimoji="1" lang="en-GB" sz="1400" b="0" i="0" u="none" strike="noStrike" cap="none" normalizeH="0" baseline="0" dirty="0">
                          <a:ln>
                            <a:noFill/>
                          </a:ln>
                          <a:solidFill>
                            <a:schemeClr val="tx1"/>
                          </a:solidFill>
                          <a:effectLst/>
                          <a:latin typeface="Arial" charset="0"/>
                        </a:rPr>
                        <a:t>Think hypothetically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5145" name="Text Box 25"/>
          <p:cNvSpPr txBox="1">
            <a:spLocks noChangeArrowheads="1"/>
          </p:cNvSpPr>
          <p:nvPr/>
        </p:nvSpPr>
        <p:spPr bwMode="auto">
          <a:xfrm>
            <a:off x="2590800" y="6248400"/>
            <a:ext cx="5419561" cy="307777"/>
          </a:xfrm>
          <a:prstGeom prst="rect">
            <a:avLst/>
          </a:prstGeom>
          <a:noFill/>
          <a:ln w="9525">
            <a:noFill/>
            <a:miter lim="800000"/>
            <a:headEnd/>
            <a:tailEnd/>
          </a:ln>
        </p:spPr>
        <p:txBody>
          <a:bodyPr wrap="none">
            <a:spAutoFit/>
          </a:bodyPr>
          <a:lstStyle/>
          <a:p>
            <a:r>
              <a:rPr lang="en-GB" sz="1400" dirty="0">
                <a:latin typeface="Arial" charset="0"/>
              </a:rPr>
              <a:t>Piaget, J. (1976) </a:t>
            </a:r>
            <a:r>
              <a:rPr lang="en-GB" sz="1400" i="1" dirty="0">
                <a:latin typeface="Arial" charset="0"/>
              </a:rPr>
              <a:t>The child and reality</a:t>
            </a:r>
            <a:r>
              <a:rPr lang="en-GB" sz="1400" dirty="0">
                <a:latin typeface="Arial" charset="0"/>
              </a:rPr>
              <a:t>. New York, Penguin Books</a:t>
            </a:r>
          </a:p>
        </p:txBody>
      </p:sp>
    </p:spTree>
    <p:extLst>
      <p:ext uri="{BB962C8B-B14F-4D97-AF65-F5344CB8AC3E}">
        <p14:creationId xmlns:p14="http://schemas.microsoft.com/office/powerpoint/2010/main" val="1192837677"/>
      </p:ext>
    </p:extLst>
  </p:cSld>
  <p:clrMapOvr>
    <a:masterClrMapping/>
  </p:clrMapOvr>
  <p:transition>
    <p:comb/>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557188"/>
            <a:ext cx="7886700" cy="1133499"/>
          </a:xfrm>
        </p:spPr>
        <p:txBody>
          <a:bodyPr>
            <a:noAutofit/>
          </a:bodyPr>
          <a:lstStyle/>
          <a:p>
            <a:pPr algn="ctr"/>
            <a:r>
              <a:rPr lang="cy-GB" sz="3200" b="1" dirty="0"/>
              <a:t>Enghreifftiau o'r camau hyn</a:t>
            </a:r>
            <a:br>
              <a:rPr lang="en-GB" sz="3200" b="1" dirty="0"/>
            </a:br>
            <a:br>
              <a:rPr lang="en-GB" sz="3200" b="1" dirty="0"/>
            </a:br>
            <a:r>
              <a:rPr lang="en-GB" sz="3200" b="1" dirty="0"/>
              <a:t>Examples of these stages </a:t>
            </a:r>
          </a:p>
        </p:txBody>
      </p:sp>
      <p:graphicFrame>
        <p:nvGraphicFramePr>
          <p:cNvPr id="24" name="Content Placeholder 1">
            <a:extLst>
              <a:ext uri="{FF2B5EF4-FFF2-40B4-BE49-F238E27FC236}">
                <a16:creationId xmlns:a16="http://schemas.microsoft.com/office/drawing/2014/main" id="{BACAD4B1-C896-0639-FCB6-E5A3311BC648}"/>
              </a:ext>
            </a:extLst>
          </p:cNvPr>
          <p:cNvGraphicFramePr>
            <a:graphicFrameLocks noGrp="1"/>
          </p:cNvGraphicFramePr>
          <p:nvPr>
            <p:ph idx="1"/>
            <p:extLst>
              <p:ext uri="{D42A27DB-BD31-4B8C-83A1-F6EECF244321}">
                <p14:modId xmlns:p14="http://schemas.microsoft.com/office/powerpoint/2010/main" val="1205916647"/>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20742"/>
            <a:ext cx="7886700" cy="1325563"/>
          </a:xfrm>
        </p:spPr>
        <p:txBody>
          <a:bodyPr>
            <a:normAutofit/>
          </a:bodyPr>
          <a:lstStyle/>
          <a:p>
            <a:r>
              <a:rPr lang="cy-GB" sz="2100">
                <a:solidFill>
                  <a:srgbClr val="FFFFFF"/>
                </a:solidFill>
              </a:rPr>
              <a:t>Nodweddion datblygiad gwybyddol </a:t>
            </a:r>
            <a:br>
              <a:rPr lang="en-GB" sz="2100">
                <a:solidFill>
                  <a:srgbClr val="FFFFFF"/>
                </a:solidFill>
              </a:rPr>
            </a:br>
            <a:br>
              <a:rPr lang="en-GB" sz="2100">
                <a:solidFill>
                  <a:srgbClr val="FFFFFF"/>
                </a:solidFill>
              </a:rPr>
            </a:br>
            <a:br>
              <a:rPr lang="en-GB" sz="2100">
                <a:solidFill>
                  <a:srgbClr val="FFFFFF"/>
                </a:solidFill>
              </a:rPr>
            </a:br>
            <a:r>
              <a:rPr lang="en-GB" sz="2100">
                <a:solidFill>
                  <a:srgbClr val="FFFFFF"/>
                </a:solidFill>
              </a:rPr>
              <a:t>Characteristics of cognitive development </a:t>
            </a: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1"/>
          </p:nvPr>
        </p:nvSpPr>
        <p:spPr>
          <a:xfrm>
            <a:off x="628650" y="2266345"/>
            <a:ext cx="3823335" cy="3910617"/>
          </a:xfrm>
        </p:spPr>
        <p:txBody>
          <a:bodyPr>
            <a:normAutofit/>
          </a:bodyPr>
          <a:lstStyle/>
          <a:p>
            <a:r>
              <a:rPr lang="cy-GB" sz="1800">
                <a:solidFill>
                  <a:srgbClr val="FFFFFF"/>
                </a:solidFill>
              </a:rPr>
              <a:t>Sefydlogrwydd gwrthrychau- 'os na allaf ei weld, nid yw'n bodoli’ </a:t>
            </a:r>
          </a:p>
          <a:p>
            <a:r>
              <a:rPr lang="cy-GB" sz="1800">
                <a:solidFill>
                  <a:srgbClr val="FFFFFF"/>
                </a:solidFill>
              </a:rPr>
              <a:t>Hunanganolrwydd</a:t>
            </a:r>
          </a:p>
          <a:p>
            <a:pPr lvl="1"/>
            <a:r>
              <a:rPr lang="cy-GB" sz="1800">
                <a:solidFill>
                  <a:srgbClr val="FFFFFF"/>
                </a:solidFill>
              </a:rPr>
              <a:t>Dim ond o'i safbwynt ei hun y gall plentyn weld digwyddiadau. </a:t>
            </a:r>
          </a:p>
          <a:p>
            <a:r>
              <a:rPr lang="cy-GB" sz="1800">
                <a:solidFill>
                  <a:srgbClr val="FFFFFF"/>
                </a:solidFill>
              </a:rPr>
              <a:t>Canoli </a:t>
            </a:r>
          </a:p>
          <a:p>
            <a:pPr lvl="1"/>
            <a:r>
              <a:rPr lang="cy-GB" sz="1800">
                <a:solidFill>
                  <a:srgbClr val="FFFFFF"/>
                </a:solidFill>
              </a:rPr>
              <a:t>Canolbwyntio'n unig ar agwedd ganolog ar dasg neu wrthrych</a:t>
            </a:r>
          </a:p>
          <a:p>
            <a:pPr lvl="1"/>
            <a:endParaRPr lang="cy-GB" sz="1800">
              <a:solidFill>
                <a:srgbClr val="FFFFFF"/>
              </a:solidFill>
            </a:endParaRPr>
          </a:p>
          <a:p>
            <a:pPr lvl="1"/>
            <a:r>
              <a:rPr lang="cy-GB" sz="1800">
                <a:solidFill>
                  <a:srgbClr val="FFFFFF"/>
                </a:solidFill>
              </a:rPr>
              <a:t>Animistiaeth </a:t>
            </a:r>
          </a:p>
          <a:p>
            <a:pPr lvl="1"/>
            <a:r>
              <a:rPr lang="cy-GB" sz="1800">
                <a:solidFill>
                  <a:srgbClr val="FFFFFF"/>
                </a:solidFill>
              </a:rPr>
              <a:t>Gweld gwrthrychau difywyd yn greaduriaid byw</a:t>
            </a:r>
          </a:p>
          <a:p>
            <a:endParaRPr lang="en-GB" sz="1800">
              <a:solidFill>
                <a:srgbClr val="FFFFFF"/>
              </a:solidFill>
            </a:endParaRPr>
          </a:p>
          <a:p>
            <a:pPr lvl="1">
              <a:buFont typeface="Courier New" pitchFamily="49" charset="0"/>
              <a:buChar char="o"/>
            </a:pPr>
            <a:endParaRPr lang="en-GB" sz="1800">
              <a:solidFill>
                <a:srgbClr val="FFFFFF"/>
              </a:solidFill>
            </a:endParaRPr>
          </a:p>
        </p:txBody>
      </p:sp>
      <p:sp>
        <p:nvSpPr>
          <p:cNvPr id="4" name="Content Placeholder 3">
            <a:extLst>
              <a:ext uri="{FF2B5EF4-FFF2-40B4-BE49-F238E27FC236}">
                <a16:creationId xmlns:a16="http://schemas.microsoft.com/office/drawing/2014/main" id="{2086B3FF-E2E6-4A6E-8990-59E51F7FFED6}"/>
              </a:ext>
            </a:extLst>
          </p:cNvPr>
          <p:cNvSpPr>
            <a:spLocks noGrp="1"/>
          </p:cNvSpPr>
          <p:nvPr>
            <p:ph sz="half" idx="2"/>
          </p:nvPr>
        </p:nvSpPr>
        <p:spPr>
          <a:xfrm>
            <a:off x="4692015" y="2266345"/>
            <a:ext cx="3823335" cy="3910618"/>
          </a:xfrm>
        </p:spPr>
        <p:txBody>
          <a:bodyPr>
            <a:normAutofit/>
          </a:bodyPr>
          <a:lstStyle/>
          <a:p>
            <a:r>
              <a:rPr lang="en-GB" sz="1900">
                <a:solidFill>
                  <a:srgbClr val="FFFFFF"/>
                </a:solidFill>
              </a:rPr>
              <a:t>Object permanence - ‘if I can’t see it, it doesn't exist’  </a:t>
            </a:r>
          </a:p>
          <a:p>
            <a:r>
              <a:rPr lang="en-GB" sz="1900">
                <a:solidFill>
                  <a:srgbClr val="FFFFFF"/>
                </a:solidFill>
              </a:rPr>
              <a:t>Egocentrism</a:t>
            </a:r>
          </a:p>
          <a:p>
            <a:pPr lvl="1"/>
            <a:r>
              <a:rPr lang="en-GB" sz="1900">
                <a:solidFill>
                  <a:srgbClr val="FFFFFF"/>
                </a:solidFill>
              </a:rPr>
              <a:t>Child can only view events from their own point of view. </a:t>
            </a:r>
          </a:p>
          <a:p>
            <a:r>
              <a:rPr lang="en-GB" sz="1900">
                <a:solidFill>
                  <a:srgbClr val="FFFFFF"/>
                </a:solidFill>
              </a:rPr>
              <a:t>Centration </a:t>
            </a:r>
          </a:p>
          <a:p>
            <a:pPr lvl="1"/>
            <a:r>
              <a:rPr lang="en-GB" sz="1900">
                <a:solidFill>
                  <a:srgbClr val="FFFFFF"/>
                </a:solidFill>
              </a:rPr>
              <a:t>Focus only on central aspect of a task or object</a:t>
            </a:r>
          </a:p>
          <a:p>
            <a:r>
              <a:rPr lang="en-GB" sz="1900">
                <a:solidFill>
                  <a:srgbClr val="FFFFFF"/>
                </a:solidFill>
              </a:rPr>
              <a:t>Animism </a:t>
            </a:r>
          </a:p>
          <a:p>
            <a:pPr lvl="1"/>
            <a:r>
              <a:rPr lang="en-GB" sz="1900">
                <a:solidFill>
                  <a:srgbClr val="FFFFFF"/>
                </a:solidFill>
              </a:rPr>
              <a:t>View inanimate objects as living creatures</a:t>
            </a:r>
          </a:p>
          <a:p>
            <a:pPr lvl="1">
              <a:buNone/>
            </a:pPr>
            <a:endParaRPr lang="en-GB" sz="1900">
              <a:solidFill>
                <a:srgbClr val="FFFFFF"/>
              </a:solidFill>
            </a:endParaRPr>
          </a:p>
          <a:p>
            <a:pPr lvl="1">
              <a:buNone/>
            </a:pPr>
            <a:endParaRPr lang="en-GB" sz="1900">
              <a:solidFill>
                <a:srgbClr val="FFFFFF"/>
              </a:solidFill>
            </a:endParaRPr>
          </a:p>
          <a:p>
            <a:endParaRPr lang="en-GB" sz="1900">
              <a:solidFill>
                <a:srgbClr val="FFFFFF"/>
              </a:solidFill>
            </a:endParaRPr>
          </a:p>
        </p:txBody>
      </p:sp>
    </p:spTree>
  </p:cSld>
  <p:clrMapOvr>
    <a:overrideClrMapping bg1="dk1" tx1="lt1" bg2="dk2" tx2="lt2" accent1="accent1" accent2="accent2" accent3="accent3" accent4="accent4" accent5="accent5" accent6="accent6" hlink="hlink" folHlink="folHlink"/>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31863" y="96838"/>
            <a:ext cx="7158037" cy="1387475"/>
          </a:xfrm>
        </p:spPr>
        <p:txBody>
          <a:bodyPr/>
          <a:lstStyle/>
          <a:p>
            <a:r>
              <a:rPr lang="cy-GB" dirty="0"/>
              <a:t>Sgema 
</a:t>
            </a:r>
            <a:endParaRPr lang="cy-GB" dirty="0">
              <a:solidFill>
                <a:schemeClr val="accent2"/>
              </a:solidFill>
              <a:latin typeface="Bookman Old Style" pitchFamily="18" charset="0"/>
            </a:endParaRPr>
          </a:p>
        </p:txBody>
      </p:sp>
      <p:sp>
        <p:nvSpPr>
          <p:cNvPr id="11267" name="Rectangle 3"/>
          <p:cNvSpPr>
            <a:spLocks noGrp="1" noChangeArrowheads="1"/>
          </p:cNvSpPr>
          <p:nvPr>
            <p:ph idx="1"/>
          </p:nvPr>
        </p:nvSpPr>
        <p:spPr>
          <a:xfrm>
            <a:off x="611188" y="1484313"/>
            <a:ext cx="7923212" cy="5113337"/>
          </a:xfrm>
        </p:spPr>
        <p:txBody>
          <a:bodyPr/>
          <a:lstStyle/>
          <a:p>
            <a:pPr>
              <a:buNone/>
            </a:pPr>
            <a:r>
              <a:rPr lang="en-GB" sz="2000" dirty="0"/>
              <a:t>	</a:t>
            </a:r>
            <a:r>
              <a:rPr lang="cy-GB" sz="2000" dirty="0"/>
              <a:t>Defnyddiodd </a:t>
            </a:r>
            <a:r>
              <a:rPr lang="cy-GB" sz="2000" dirty="0" err="1"/>
              <a:t>Piaget</a:t>
            </a:r>
            <a:r>
              <a:rPr lang="cy-GB" sz="2000" dirty="0"/>
              <a:t> dermau i ddisgrifio'r broses y mae plant yn mynd 
drwyddi er mwyn datblygu a newid eu cysyniadau o'r byd</a:t>
            </a:r>
            <a:r>
              <a:rPr lang="en-GB" sz="2000" dirty="0"/>
              <a:t>
</a:t>
            </a:r>
          </a:p>
        </p:txBody>
      </p:sp>
      <p:sp>
        <p:nvSpPr>
          <p:cNvPr id="11268" name="AutoShape 4"/>
          <p:cNvSpPr>
            <a:spLocks noChangeArrowheads="1"/>
          </p:cNvSpPr>
          <p:nvPr/>
        </p:nvSpPr>
        <p:spPr bwMode="auto">
          <a:xfrm>
            <a:off x="3708400" y="2565400"/>
            <a:ext cx="266382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a:r>
              <a:rPr lang="cy-GB" dirty="0">
                <a:latin typeface="Bookman Old Style" pitchFamily="18" charset="0"/>
                <a:cs typeface="Arial" charset="0"/>
              </a:rPr>
              <a:t>Sgema gwreiddiol</a:t>
            </a:r>
            <a:r>
              <a:rPr lang="en-GB" dirty="0">
                <a:latin typeface="Bookman Old Style" pitchFamily="18" charset="0"/>
                <a:cs typeface="Arial" charset="0"/>
              </a:rPr>
              <a:t>
</a:t>
            </a:r>
          </a:p>
        </p:txBody>
      </p:sp>
      <p:sp>
        <p:nvSpPr>
          <p:cNvPr id="11269" name="AutoShape 5"/>
          <p:cNvSpPr>
            <a:spLocks noChangeArrowheads="1"/>
          </p:cNvSpPr>
          <p:nvPr/>
        </p:nvSpPr>
        <p:spPr bwMode="auto">
          <a:xfrm>
            <a:off x="611188" y="3211513"/>
            <a:ext cx="7705725" cy="577850"/>
          </a:xfrm>
          <a:prstGeom prst="roundRect">
            <a:avLst>
              <a:gd name="adj" fmla="val 16667"/>
            </a:avLst>
          </a:prstGeom>
          <a:solidFill>
            <a:schemeClr val="accent1"/>
          </a:solidFill>
          <a:ln w="9525">
            <a:solidFill>
              <a:schemeClr val="tx1"/>
            </a:solidFill>
            <a:round/>
            <a:headEnd/>
            <a:tailEnd/>
          </a:ln>
        </p:spPr>
        <p:txBody>
          <a:bodyPr wrap="none" anchor="ctr"/>
          <a:lstStyle/>
          <a:p>
            <a:pPr algn="ctr"/>
            <a:r>
              <a:rPr lang="cy-GB" dirty="0">
                <a:latin typeface="Bookman Old Style" pitchFamily="18" charset="0"/>
                <a:cs typeface="Arial" charset="0"/>
              </a:rPr>
              <a:t>Profiad newydd – CYMHATHU profiad i'r sgema presennol</a:t>
            </a:r>
            <a:r>
              <a:rPr lang="en-GB" dirty="0">
                <a:latin typeface="Bookman Old Style" pitchFamily="18" charset="0"/>
                <a:cs typeface="Arial" charset="0"/>
              </a:rPr>
              <a:t>
</a:t>
            </a:r>
          </a:p>
        </p:txBody>
      </p:sp>
      <p:sp>
        <p:nvSpPr>
          <p:cNvPr id="11270" name="AutoShape 6"/>
          <p:cNvSpPr>
            <a:spLocks noChangeArrowheads="1"/>
          </p:cNvSpPr>
          <p:nvPr/>
        </p:nvSpPr>
        <p:spPr bwMode="auto">
          <a:xfrm>
            <a:off x="1619250" y="4149725"/>
            <a:ext cx="626427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a:r>
              <a:rPr lang="pt-BR" dirty="0">
                <a:latin typeface="Bookman Old Style" pitchFamily="18" charset="0"/>
                <a:cs typeface="Arial" charset="0"/>
              </a:rPr>
              <a:t>Teimlad nad ydynt yn deall </a:t>
            </a:r>
            <a:r>
              <a:rPr lang="en-GB" dirty="0">
                <a:latin typeface="Bookman Old Style" pitchFamily="18" charset="0"/>
                <a:cs typeface="Arial" charset="0"/>
              </a:rPr>
              <a:t>(ANGHYDBWYSEDD)</a:t>
            </a:r>
          </a:p>
        </p:txBody>
      </p:sp>
      <p:sp>
        <p:nvSpPr>
          <p:cNvPr id="11271" name="AutoShape 7"/>
          <p:cNvSpPr>
            <a:spLocks noChangeArrowheads="1"/>
          </p:cNvSpPr>
          <p:nvPr/>
        </p:nvSpPr>
        <p:spPr bwMode="auto">
          <a:xfrm>
            <a:off x="1258888" y="4868863"/>
            <a:ext cx="6913562"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a:r>
              <a:rPr lang="en-GB" dirty="0" err="1">
                <a:latin typeface="Bookman Old Style" pitchFamily="18" charset="0"/>
                <a:cs typeface="Arial" charset="0"/>
              </a:rPr>
              <a:t>Newid</a:t>
            </a:r>
            <a:r>
              <a:rPr lang="en-GB" dirty="0">
                <a:latin typeface="Bookman Old Style" pitchFamily="18" charset="0"/>
                <a:cs typeface="Arial" charset="0"/>
              </a:rPr>
              <a:t> </a:t>
            </a:r>
            <a:r>
              <a:rPr lang="en-GB" dirty="0" err="1">
                <a:latin typeface="Bookman Old Style" pitchFamily="18" charset="0"/>
                <a:cs typeface="Arial" charset="0"/>
              </a:rPr>
              <a:t>yn</a:t>
            </a:r>
            <a:r>
              <a:rPr lang="en-GB" dirty="0">
                <a:latin typeface="Bookman Old Style" pitchFamily="18" charset="0"/>
                <a:cs typeface="Arial" charset="0"/>
              </a:rPr>
              <a:t> y </a:t>
            </a:r>
            <a:r>
              <a:rPr lang="en-GB" dirty="0" err="1">
                <a:latin typeface="Bookman Old Style" pitchFamily="18" charset="0"/>
                <a:cs typeface="Arial" charset="0"/>
              </a:rPr>
              <a:t>sgema</a:t>
            </a:r>
            <a:r>
              <a:rPr lang="en-GB" dirty="0">
                <a:latin typeface="Bookman Old Style" pitchFamily="18" charset="0"/>
                <a:cs typeface="Arial" charset="0"/>
              </a:rPr>
              <a:t> </a:t>
            </a:r>
            <a:r>
              <a:rPr lang="en-GB" dirty="0" err="1">
                <a:latin typeface="Bookman Old Style" pitchFamily="18" charset="0"/>
                <a:cs typeface="Arial" charset="0"/>
              </a:rPr>
              <a:t>gwreiddiol</a:t>
            </a:r>
            <a:r>
              <a:rPr lang="en-GB" dirty="0">
                <a:latin typeface="Bookman Old Style" pitchFamily="18" charset="0"/>
                <a:cs typeface="Arial" charset="0"/>
              </a:rPr>
              <a:t> </a:t>
            </a:r>
            <a:r>
              <a:rPr lang="en-GB" dirty="0" err="1">
                <a:latin typeface="Bookman Old Style" pitchFamily="18" charset="0"/>
                <a:cs typeface="Arial" charset="0"/>
              </a:rPr>
              <a:t>i</a:t>
            </a:r>
            <a:r>
              <a:rPr lang="en-GB" dirty="0">
                <a:latin typeface="Bookman Old Style" pitchFamily="18" charset="0"/>
                <a:cs typeface="Arial" charset="0"/>
              </a:rPr>
              <a:t> GANIATAU SYNIADAU NEWYDD 
</a:t>
            </a:r>
          </a:p>
        </p:txBody>
      </p:sp>
      <p:sp>
        <p:nvSpPr>
          <p:cNvPr id="11272" name="AutoShape 8"/>
          <p:cNvSpPr>
            <a:spLocks noChangeArrowheads="1"/>
          </p:cNvSpPr>
          <p:nvPr/>
        </p:nvSpPr>
        <p:spPr bwMode="auto">
          <a:xfrm>
            <a:off x="2051050" y="5661025"/>
            <a:ext cx="5113338"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a:r>
              <a:rPr lang="en-GB" dirty="0" err="1">
                <a:latin typeface="Bookman Old Style" pitchFamily="18" charset="0"/>
                <a:cs typeface="Arial" charset="0"/>
              </a:rPr>
              <a:t>Teimlad</a:t>
            </a:r>
            <a:r>
              <a:rPr lang="en-GB" dirty="0">
                <a:latin typeface="Bookman Old Style" pitchFamily="18" charset="0"/>
                <a:cs typeface="Arial" charset="0"/>
              </a:rPr>
              <a:t> o </a:t>
            </a:r>
            <a:r>
              <a:rPr lang="en-GB" dirty="0" err="1">
                <a:latin typeface="Bookman Old Style" pitchFamily="18" charset="0"/>
                <a:cs typeface="Arial" charset="0"/>
              </a:rPr>
              <a:t>ddealltwriaeth</a:t>
            </a:r>
            <a:r>
              <a:rPr lang="en-GB" dirty="0">
                <a:latin typeface="Bookman Old Style" pitchFamily="18" charset="0"/>
                <a:cs typeface="Arial" charset="0"/>
              </a:rPr>
              <a:t> (EQUILIBRATION)</a:t>
            </a:r>
          </a:p>
        </p:txBody>
      </p:sp>
      <p:sp>
        <p:nvSpPr>
          <p:cNvPr id="11273" name="Line 9"/>
          <p:cNvSpPr>
            <a:spLocks noChangeShapeType="1"/>
          </p:cNvSpPr>
          <p:nvPr/>
        </p:nvSpPr>
        <p:spPr bwMode="auto">
          <a:xfrm>
            <a:off x="5003800" y="2997200"/>
            <a:ext cx="0" cy="360363"/>
          </a:xfrm>
          <a:prstGeom prst="line">
            <a:avLst/>
          </a:prstGeom>
          <a:noFill/>
          <a:ln w="9525">
            <a:solidFill>
              <a:schemeClr val="tx1"/>
            </a:solidFill>
            <a:round/>
            <a:headEnd/>
            <a:tailEnd type="triangle" w="med" len="med"/>
          </a:ln>
        </p:spPr>
        <p:txBody>
          <a:bodyPr/>
          <a:lstStyle/>
          <a:p>
            <a:endParaRPr lang="en-GB"/>
          </a:p>
        </p:txBody>
      </p:sp>
      <p:sp>
        <p:nvSpPr>
          <p:cNvPr id="11274" name="Line 10"/>
          <p:cNvSpPr>
            <a:spLocks noChangeShapeType="1"/>
          </p:cNvSpPr>
          <p:nvPr/>
        </p:nvSpPr>
        <p:spPr bwMode="auto">
          <a:xfrm>
            <a:off x="5148263" y="3789363"/>
            <a:ext cx="0" cy="360362"/>
          </a:xfrm>
          <a:prstGeom prst="line">
            <a:avLst/>
          </a:prstGeom>
          <a:noFill/>
          <a:ln w="9525">
            <a:solidFill>
              <a:schemeClr val="tx1"/>
            </a:solidFill>
            <a:round/>
            <a:headEnd/>
            <a:tailEnd type="triangle" w="med" len="med"/>
          </a:ln>
        </p:spPr>
        <p:txBody>
          <a:bodyPr/>
          <a:lstStyle/>
          <a:p>
            <a:endParaRPr lang="en-GB"/>
          </a:p>
        </p:txBody>
      </p:sp>
      <p:sp>
        <p:nvSpPr>
          <p:cNvPr id="11275" name="Line 11"/>
          <p:cNvSpPr>
            <a:spLocks noChangeShapeType="1"/>
          </p:cNvSpPr>
          <p:nvPr/>
        </p:nvSpPr>
        <p:spPr bwMode="auto">
          <a:xfrm>
            <a:off x="4716463" y="4508500"/>
            <a:ext cx="0" cy="360363"/>
          </a:xfrm>
          <a:prstGeom prst="line">
            <a:avLst/>
          </a:prstGeom>
          <a:noFill/>
          <a:ln w="9525">
            <a:solidFill>
              <a:schemeClr val="tx1"/>
            </a:solidFill>
            <a:round/>
            <a:headEnd/>
            <a:tailEnd type="triangle" w="med" len="med"/>
          </a:ln>
        </p:spPr>
        <p:txBody>
          <a:bodyPr/>
          <a:lstStyle/>
          <a:p>
            <a:endParaRPr lang="en-GB"/>
          </a:p>
        </p:txBody>
      </p:sp>
      <p:sp>
        <p:nvSpPr>
          <p:cNvPr id="11276" name="Line 12"/>
          <p:cNvSpPr>
            <a:spLocks noChangeShapeType="1"/>
          </p:cNvSpPr>
          <p:nvPr/>
        </p:nvSpPr>
        <p:spPr bwMode="auto">
          <a:xfrm>
            <a:off x="5364163" y="5300663"/>
            <a:ext cx="0" cy="360362"/>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31863" y="96838"/>
            <a:ext cx="7158037" cy="1387475"/>
          </a:xfrm>
        </p:spPr>
        <p:txBody>
          <a:bodyPr/>
          <a:lstStyle/>
          <a:p>
            <a:pPr eaLnBrk="1" hangingPunct="1"/>
            <a:r>
              <a:rPr lang="en-GB">
                <a:solidFill>
                  <a:schemeClr val="tx1"/>
                </a:solidFill>
              </a:rPr>
              <a:t>Schema</a:t>
            </a:r>
            <a:r>
              <a:rPr lang="en-GB">
                <a:solidFill>
                  <a:schemeClr val="accent2"/>
                </a:solidFill>
                <a:latin typeface="Bookman Old Style" pitchFamily="18" charset="0"/>
              </a:rPr>
              <a:t> </a:t>
            </a:r>
          </a:p>
        </p:txBody>
      </p:sp>
      <p:sp>
        <p:nvSpPr>
          <p:cNvPr id="11267" name="Rectangle 3"/>
          <p:cNvSpPr>
            <a:spLocks noGrp="1" noChangeArrowheads="1"/>
          </p:cNvSpPr>
          <p:nvPr>
            <p:ph idx="1"/>
          </p:nvPr>
        </p:nvSpPr>
        <p:spPr>
          <a:xfrm>
            <a:off x="611188" y="1484313"/>
            <a:ext cx="7923212" cy="5113337"/>
          </a:xfrm>
        </p:spPr>
        <p:txBody>
          <a:bodyPr/>
          <a:lstStyle/>
          <a:p>
            <a:pPr eaLnBrk="1" hangingPunct="1">
              <a:buFont typeface="Wingdings" pitchFamily="2" charset="2"/>
              <a:buNone/>
            </a:pPr>
            <a:r>
              <a:rPr lang="en-GB" sz="2000"/>
              <a:t>	Piaget </a:t>
            </a:r>
            <a:r>
              <a:rPr lang="en-GB" sz="2000" dirty="0"/>
              <a:t>used terms to describe the process children go </a:t>
            </a:r>
          </a:p>
          <a:p>
            <a:pPr eaLnBrk="1" hangingPunct="1">
              <a:buFont typeface="Wingdings" pitchFamily="2" charset="2"/>
              <a:buNone/>
            </a:pPr>
            <a:r>
              <a:rPr lang="en-GB" sz="2000" dirty="0"/>
              <a:t>through in order to develop and change their concepts </a:t>
            </a:r>
          </a:p>
          <a:p>
            <a:pPr eaLnBrk="1" hangingPunct="1">
              <a:buFont typeface="Wingdings" pitchFamily="2" charset="2"/>
              <a:buNone/>
            </a:pPr>
            <a:r>
              <a:rPr lang="en-GB" sz="2000" dirty="0"/>
              <a:t>of the world</a:t>
            </a:r>
          </a:p>
        </p:txBody>
      </p:sp>
      <p:sp>
        <p:nvSpPr>
          <p:cNvPr id="11268" name="AutoShape 4"/>
          <p:cNvSpPr>
            <a:spLocks noChangeArrowheads="1"/>
          </p:cNvSpPr>
          <p:nvPr/>
        </p:nvSpPr>
        <p:spPr bwMode="auto">
          <a:xfrm>
            <a:off x="3708400" y="2565400"/>
            <a:ext cx="266382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a:latin typeface="Bookman Old Style" pitchFamily="18" charset="0"/>
                <a:cs typeface="Arial" charset="0"/>
              </a:rPr>
              <a:t>Original schema</a:t>
            </a:r>
          </a:p>
        </p:txBody>
      </p:sp>
      <p:sp>
        <p:nvSpPr>
          <p:cNvPr id="11269" name="AutoShape 5"/>
          <p:cNvSpPr>
            <a:spLocks noChangeArrowheads="1"/>
          </p:cNvSpPr>
          <p:nvPr/>
        </p:nvSpPr>
        <p:spPr bwMode="auto">
          <a:xfrm>
            <a:off x="611188" y="3357563"/>
            <a:ext cx="770572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a:latin typeface="Bookman Old Style" pitchFamily="18" charset="0"/>
                <a:cs typeface="Arial" charset="0"/>
              </a:rPr>
              <a:t>New experience – ASSIMILATION of experience into existing schema</a:t>
            </a:r>
          </a:p>
        </p:txBody>
      </p:sp>
      <p:sp>
        <p:nvSpPr>
          <p:cNvPr id="11270" name="AutoShape 6"/>
          <p:cNvSpPr>
            <a:spLocks noChangeArrowheads="1"/>
          </p:cNvSpPr>
          <p:nvPr/>
        </p:nvSpPr>
        <p:spPr bwMode="auto">
          <a:xfrm>
            <a:off x="1619250" y="4149725"/>
            <a:ext cx="6264275"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a:latin typeface="Bookman Old Style" pitchFamily="18" charset="0"/>
                <a:cs typeface="Arial" charset="0"/>
              </a:rPr>
              <a:t>Feeling of not understanding (DISEQUILIBRIUM)</a:t>
            </a:r>
          </a:p>
        </p:txBody>
      </p:sp>
      <p:sp>
        <p:nvSpPr>
          <p:cNvPr id="11271" name="AutoShape 7"/>
          <p:cNvSpPr>
            <a:spLocks noChangeArrowheads="1"/>
          </p:cNvSpPr>
          <p:nvPr/>
        </p:nvSpPr>
        <p:spPr bwMode="auto">
          <a:xfrm>
            <a:off x="1258888" y="4868863"/>
            <a:ext cx="6913562"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dirty="0">
                <a:latin typeface="Bookman Old Style" pitchFamily="18" charset="0"/>
                <a:cs typeface="Arial" charset="0"/>
              </a:rPr>
              <a:t>Change to original schema to ACCCOMMODATE new ideas</a:t>
            </a:r>
          </a:p>
        </p:txBody>
      </p:sp>
      <p:sp>
        <p:nvSpPr>
          <p:cNvPr id="11272" name="AutoShape 8"/>
          <p:cNvSpPr>
            <a:spLocks noChangeArrowheads="1"/>
          </p:cNvSpPr>
          <p:nvPr/>
        </p:nvSpPr>
        <p:spPr bwMode="auto">
          <a:xfrm>
            <a:off x="2051050" y="5661025"/>
            <a:ext cx="5113338" cy="431800"/>
          </a:xfrm>
          <a:prstGeom prst="roundRect">
            <a:avLst>
              <a:gd name="adj" fmla="val 16667"/>
            </a:avLst>
          </a:prstGeom>
          <a:solidFill>
            <a:schemeClr val="accent1"/>
          </a:solidFill>
          <a:ln w="9525">
            <a:solidFill>
              <a:schemeClr val="tx1"/>
            </a:solidFill>
            <a:round/>
            <a:headEnd/>
            <a:tailEnd/>
          </a:ln>
        </p:spPr>
        <p:txBody>
          <a:bodyPr wrap="none" anchor="ctr"/>
          <a:lstStyle/>
          <a:p>
            <a:pPr algn="ctr" eaLnBrk="1" hangingPunct="1"/>
            <a:r>
              <a:rPr lang="en-GB">
                <a:latin typeface="Bookman Old Style" pitchFamily="18" charset="0"/>
                <a:cs typeface="Arial" charset="0"/>
              </a:rPr>
              <a:t>Feeling of understanding (EQUILIBRATION)</a:t>
            </a:r>
          </a:p>
        </p:txBody>
      </p:sp>
      <p:sp>
        <p:nvSpPr>
          <p:cNvPr id="11273" name="Line 9"/>
          <p:cNvSpPr>
            <a:spLocks noChangeShapeType="1"/>
          </p:cNvSpPr>
          <p:nvPr/>
        </p:nvSpPr>
        <p:spPr bwMode="auto">
          <a:xfrm>
            <a:off x="5003800" y="2997200"/>
            <a:ext cx="0" cy="360363"/>
          </a:xfrm>
          <a:prstGeom prst="line">
            <a:avLst/>
          </a:prstGeom>
          <a:noFill/>
          <a:ln w="9525">
            <a:solidFill>
              <a:schemeClr val="tx1"/>
            </a:solidFill>
            <a:round/>
            <a:headEnd/>
            <a:tailEnd type="triangle" w="med" len="med"/>
          </a:ln>
        </p:spPr>
        <p:txBody>
          <a:bodyPr/>
          <a:lstStyle/>
          <a:p>
            <a:endParaRPr lang="en-GB"/>
          </a:p>
        </p:txBody>
      </p:sp>
      <p:sp>
        <p:nvSpPr>
          <p:cNvPr id="11274" name="Line 10"/>
          <p:cNvSpPr>
            <a:spLocks noChangeShapeType="1"/>
          </p:cNvSpPr>
          <p:nvPr/>
        </p:nvSpPr>
        <p:spPr bwMode="auto">
          <a:xfrm>
            <a:off x="5148263" y="3789363"/>
            <a:ext cx="0" cy="360362"/>
          </a:xfrm>
          <a:prstGeom prst="line">
            <a:avLst/>
          </a:prstGeom>
          <a:noFill/>
          <a:ln w="9525">
            <a:solidFill>
              <a:schemeClr val="tx1"/>
            </a:solidFill>
            <a:round/>
            <a:headEnd/>
            <a:tailEnd type="triangle" w="med" len="med"/>
          </a:ln>
        </p:spPr>
        <p:txBody>
          <a:bodyPr/>
          <a:lstStyle/>
          <a:p>
            <a:endParaRPr lang="en-GB"/>
          </a:p>
        </p:txBody>
      </p:sp>
      <p:sp>
        <p:nvSpPr>
          <p:cNvPr id="11275" name="Line 11"/>
          <p:cNvSpPr>
            <a:spLocks noChangeShapeType="1"/>
          </p:cNvSpPr>
          <p:nvPr/>
        </p:nvSpPr>
        <p:spPr bwMode="auto">
          <a:xfrm>
            <a:off x="4716463" y="4508500"/>
            <a:ext cx="0" cy="360363"/>
          </a:xfrm>
          <a:prstGeom prst="line">
            <a:avLst/>
          </a:prstGeom>
          <a:noFill/>
          <a:ln w="9525">
            <a:solidFill>
              <a:schemeClr val="tx1"/>
            </a:solidFill>
            <a:round/>
            <a:headEnd/>
            <a:tailEnd type="triangle" w="med" len="med"/>
          </a:ln>
        </p:spPr>
        <p:txBody>
          <a:bodyPr/>
          <a:lstStyle/>
          <a:p>
            <a:endParaRPr lang="en-GB"/>
          </a:p>
        </p:txBody>
      </p:sp>
      <p:sp>
        <p:nvSpPr>
          <p:cNvPr id="11276" name="Line 12"/>
          <p:cNvSpPr>
            <a:spLocks noChangeShapeType="1"/>
          </p:cNvSpPr>
          <p:nvPr/>
        </p:nvSpPr>
        <p:spPr bwMode="auto">
          <a:xfrm>
            <a:off x="5364163" y="5300663"/>
            <a:ext cx="0" cy="360362"/>
          </a:xfrm>
          <a:prstGeom prst="line">
            <a:avLst/>
          </a:prstGeom>
          <a:noFill/>
          <a:ln w="9525">
            <a:solidFill>
              <a:schemeClr val="tx1"/>
            </a:solidFill>
            <a:round/>
            <a:headEnd/>
            <a:tailEnd type="triangle" w="med" len="med"/>
          </a:ln>
        </p:spPr>
        <p:txBody>
          <a:bodyPr/>
          <a:lstStyle/>
          <a:p>
            <a:endParaRPr lang="en-GB"/>
          </a:p>
        </p:txBody>
      </p:sp>
    </p:spTree>
    <p:extLst>
      <p:ext uri="{BB962C8B-B14F-4D97-AF65-F5344CB8AC3E}">
        <p14:creationId xmlns:p14="http://schemas.microsoft.com/office/powerpoint/2010/main" val="545740"/>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20742"/>
            <a:ext cx="7886700" cy="1325563"/>
          </a:xfrm>
        </p:spPr>
        <p:txBody>
          <a:bodyPr vert="horz" lIns="91440" tIns="45720" rIns="91440" bIns="45720" rtlCol="0">
            <a:normAutofit/>
          </a:bodyPr>
          <a:lstStyle/>
          <a:p>
            <a:r>
              <a:rPr lang="en-US" sz="2800" kern="1200">
                <a:solidFill>
                  <a:srgbClr val="FFFFFF"/>
                </a:solidFill>
                <a:latin typeface="+mj-lt"/>
                <a:ea typeface="+mj-ea"/>
                <a:cs typeface="+mj-cs"/>
              </a:rPr>
              <a:t>Beirniadaethau ar ddamcaniaeth Piaget</a:t>
            </a:r>
            <a:br>
              <a:rPr lang="en-US" sz="2800" kern="1200">
                <a:solidFill>
                  <a:srgbClr val="FFFFFF"/>
                </a:solidFill>
                <a:latin typeface="+mj-lt"/>
                <a:ea typeface="+mj-ea"/>
                <a:cs typeface="+mj-cs"/>
              </a:rPr>
            </a:br>
            <a:br>
              <a:rPr lang="en-US" sz="2800" kern="1200">
                <a:solidFill>
                  <a:srgbClr val="FFFFFF"/>
                </a:solidFill>
                <a:latin typeface="+mj-lt"/>
                <a:ea typeface="+mj-ea"/>
                <a:cs typeface="+mj-cs"/>
              </a:rPr>
            </a:br>
            <a:r>
              <a:rPr lang="en-US" sz="2800" kern="1200">
                <a:solidFill>
                  <a:srgbClr val="FFFFFF"/>
                </a:solidFill>
                <a:latin typeface="+mj-lt"/>
                <a:ea typeface="+mj-ea"/>
                <a:cs typeface="+mj-cs"/>
              </a:rPr>
              <a:t> Criticisms of Piagetian theory </a:t>
            </a:r>
          </a:p>
        </p:txBody>
      </p:sp>
      <p:cxnSp>
        <p:nvCxnSpPr>
          <p:cNvPr id="15" name="Straight Connector 18">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1"/>
          </p:nvPr>
        </p:nvSpPr>
        <p:spPr>
          <a:xfrm>
            <a:off x="628650" y="2266345"/>
            <a:ext cx="3823335" cy="3910617"/>
          </a:xfrm>
        </p:spPr>
        <p:txBody>
          <a:bodyPr vert="horz" lIns="91440" tIns="45720" rIns="91440" bIns="45720" rtlCol="0">
            <a:normAutofit/>
          </a:bodyPr>
          <a:lstStyle/>
          <a:p>
            <a:pPr marL="285750" indent="-228600" defTabSz="914400">
              <a:spcAft>
                <a:spcPts val="600"/>
              </a:spcAft>
              <a:buFont typeface="Arial" panose="020B0604020202020204" pitchFamily="34" charset="0"/>
              <a:buChar char="•"/>
            </a:pPr>
            <a:r>
              <a:rPr lang="en-US" sz="2100">
                <a:solidFill>
                  <a:srgbClr val="FFFFFF"/>
                </a:solidFill>
              </a:rPr>
              <a:t>Mae natur y tasgau yn tanamcangyfrif gallu plant ar wahanol oedrannau
Ychydig o ffocws ar ddatblygiad emosiynol a chymdeithasol</a:t>
            </a:r>
          </a:p>
          <a:p>
            <a:pPr marL="285750" indent="-228600" defTabSz="914400">
              <a:spcAft>
                <a:spcPts val="600"/>
              </a:spcAft>
              <a:buFont typeface="Arial" panose="020B0604020202020204" pitchFamily="34" charset="0"/>
              <a:buChar char="•"/>
            </a:pPr>
            <a:r>
              <a:rPr lang="en-US" sz="2100">
                <a:solidFill>
                  <a:srgbClr val="FFFFFF"/>
                </a:solidFill>
              </a:rPr>
              <a:t>Nid yw rhai seicolegwyr yn cytuno â'r dull datblygu fesul camau 
Nid yw'n esbonio datblygiad annormal</a:t>
            </a:r>
          </a:p>
        </p:txBody>
      </p:sp>
      <p:sp>
        <p:nvSpPr>
          <p:cNvPr id="4" name="Content Placeholder 3">
            <a:extLst>
              <a:ext uri="{FF2B5EF4-FFF2-40B4-BE49-F238E27FC236}">
                <a16:creationId xmlns:a16="http://schemas.microsoft.com/office/drawing/2014/main" id="{4D665F94-B5D3-7063-481B-07760F81865D}"/>
              </a:ext>
            </a:extLst>
          </p:cNvPr>
          <p:cNvSpPr>
            <a:spLocks noGrp="1"/>
          </p:cNvSpPr>
          <p:nvPr>
            <p:ph sz="half" idx="2"/>
          </p:nvPr>
        </p:nvSpPr>
        <p:spPr>
          <a:xfrm>
            <a:off x="4692015" y="2266345"/>
            <a:ext cx="3823335" cy="3910618"/>
          </a:xfrm>
        </p:spPr>
        <p:txBody>
          <a:bodyPr>
            <a:normAutofit/>
          </a:bodyPr>
          <a:lstStyle/>
          <a:p>
            <a:r>
              <a:rPr lang="en-US" sz="2100">
                <a:solidFill>
                  <a:srgbClr val="FFFFFF"/>
                </a:solidFill>
              </a:rPr>
              <a:t>Nature of tasks underestimates children's ability at various ages</a:t>
            </a:r>
          </a:p>
          <a:p>
            <a:r>
              <a:rPr lang="en-US" sz="2100">
                <a:solidFill>
                  <a:srgbClr val="FFFFFF"/>
                </a:solidFill>
              </a:rPr>
              <a:t>Little focus on emotional and social development</a:t>
            </a:r>
          </a:p>
          <a:p>
            <a:r>
              <a:rPr lang="en-US" sz="2100">
                <a:solidFill>
                  <a:srgbClr val="FFFFFF"/>
                </a:solidFill>
              </a:rPr>
              <a:t>Some psychologists  do not agree with the stage approach to development </a:t>
            </a:r>
          </a:p>
          <a:p>
            <a:r>
              <a:rPr lang="en-US" sz="2100">
                <a:solidFill>
                  <a:srgbClr val="FFFFFF"/>
                </a:solidFill>
              </a:rPr>
              <a:t>Does not explain abnormal development</a:t>
            </a:r>
          </a:p>
          <a:p>
            <a:endParaRPr lang="en-GB" sz="2100" dirty="0">
              <a:solidFill>
                <a:srgbClr val="FFFFFF"/>
              </a:solidFill>
            </a:endParaRPr>
          </a:p>
        </p:txBody>
      </p:sp>
      <p:sp>
        <p:nvSpPr>
          <p:cNvPr id="12" name="TextBox 11">
            <a:extLst>
              <a:ext uri="{FF2B5EF4-FFF2-40B4-BE49-F238E27FC236}">
                <a16:creationId xmlns:a16="http://schemas.microsoft.com/office/drawing/2014/main" id="{823EA9AF-28A4-4539-89BA-87799FD2000D}"/>
              </a:ext>
            </a:extLst>
          </p:cNvPr>
          <p:cNvSpPr txBox="1"/>
          <p:nvPr/>
        </p:nvSpPr>
        <p:spPr>
          <a:xfrm>
            <a:off x="4692015" y="2266345"/>
            <a:ext cx="3823335" cy="3910618"/>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endParaRPr lang="en-US" sz="2100" dirty="0">
              <a:solidFill>
                <a:srgbClr val="FFFFFF"/>
              </a:solidFill>
            </a:endParaRPr>
          </a:p>
        </p:txBody>
      </p:sp>
    </p:spTree>
  </p:cSld>
  <p:clrMapOvr>
    <a:overrideClrMapping bg1="dk1" tx1="lt1" bg2="dk2" tx2="lt2" accent1="accent1" accent2="accent2" accent3="accent3" accent4="accent4" accent5="accent5" accent6="accent6" hlink="hlink" folHlink="folHlink"/>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20742"/>
            <a:ext cx="7886700" cy="1325563"/>
          </a:xfrm>
        </p:spPr>
        <p:txBody>
          <a:bodyPr vert="horz" lIns="91440" tIns="45720" rIns="91440" bIns="45720" rtlCol="0" anchor="ctr">
            <a:normAutofit/>
          </a:bodyPr>
          <a:lstStyle/>
          <a:p>
            <a:r>
              <a:rPr lang="en-US" sz="2800" kern="1200">
                <a:solidFill>
                  <a:srgbClr val="FFFFFF"/>
                </a:solidFill>
                <a:latin typeface="+mj-lt"/>
                <a:ea typeface="+mj-ea"/>
                <a:cs typeface="+mj-cs"/>
              </a:rPr>
              <a:t>Agweddau cadarnhaol ar ddamcaniaeth Piaget</a:t>
            </a:r>
            <a:br>
              <a:rPr lang="en-US" sz="2800" kern="1200">
                <a:solidFill>
                  <a:srgbClr val="FFFFFF"/>
                </a:solidFill>
                <a:latin typeface="+mj-lt"/>
                <a:ea typeface="+mj-ea"/>
                <a:cs typeface="+mj-cs"/>
              </a:rPr>
            </a:br>
            <a:br>
              <a:rPr lang="en-US" sz="2800" kern="1200">
                <a:solidFill>
                  <a:srgbClr val="FFFFFF"/>
                </a:solidFill>
                <a:latin typeface="+mj-lt"/>
                <a:ea typeface="+mj-ea"/>
                <a:cs typeface="+mj-cs"/>
              </a:rPr>
            </a:br>
            <a:r>
              <a:rPr lang="en-US" sz="2800" kern="1200">
                <a:solidFill>
                  <a:srgbClr val="FFFFFF"/>
                </a:solidFill>
                <a:latin typeface="+mj-lt"/>
                <a:ea typeface="+mj-ea"/>
                <a:cs typeface="+mj-cs"/>
              </a:rPr>
              <a:t>Positive aspects of Piagetian theory</a:t>
            </a:r>
          </a:p>
        </p:txBody>
      </p:sp>
      <p:cxnSp>
        <p:nvCxnSpPr>
          <p:cNvPr id="19" name="Straight Connector 18">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628650" y="2266345"/>
            <a:ext cx="3823335" cy="3910617"/>
          </a:xfrm>
        </p:spPr>
        <p:txBody>
          <a:bodyPr vert="horz" lIns="91440" tIns="45720" rIns="91440" bIns="45720" rtlCol="0">
            <a:normAutofit/>
          </a:bodyPr>
          <a:lstStyle/>
          <a:p>
            <a:r>
              <a:rPr lang="en-US" sz="1900">
                <a:solidFill>
                  <a:srgbClr val="FFFFFF"/>
                </a:solidFill>
              </a:rPr>
              <a:t>Useful framework for exploring children's cognitive development </a:t>
            </a:r>
          </a:p>
          <a:p>
            <a:r>
              <a:rPr lang="en-US" sz="1900">
                <a:solidFill>
                  <a:srgbClr val="FFFFFF"/>
                </a:solidFill>
              </a:rPr>
              <a:t>Useful view of children as active constructors of knowledge</a:t>
            </a:r>
          </a:p>
          <a:p>
            <a:r>
              <a:rPr lang="en-US" sz="1900">
                <a:solidFill>
                  <a:srgbClr val="FFFFFF"/>
                </a:solidFill>
              </a:rPr>
              <a:t>Discovery learning promotes learning by building up schemas. ‘Doing’ is better than ‘telling’ </a:t>
            </a:r>
          </a:p>
          <a:p>
            <a:r>
              <a:rPr lang="en-US" sz="1900">
                <a:solidFill>
                  <a:srgbClr val="FFFFFF"/>
                </a:solidFill>
              </a:rPr>
              <a:t>Enables educators to match teaching strategy to cognitive age.  </a:t>
            </a:r>
          </a:p>
          <a:p>
            <a:r>
              <a:rPr lang="en-US" sz="1900">
                <a:solidFill>
                  <a:srgbClr val="FFFFFF"/>
                </a:solidFill>
              </a:rPr>
              <a:t>(Doherty  and Hughes, 2009)</a:t>
            </a:r>
          </a:p>
          <a:p>
            <a:endParaRPr lang="en-US" sz="1900">
              <a:solidFill>
                <a:srgbClr val="FFFFFF"/>
              </a:solidFill>
            </a:endParaRPr>
          </a:p>
        </p:txBody>
      </p:sp>
      <p:sp>
        <p:nvSpPr>
          <p:cNvPr id="12" name="TextBox 11">
            <a:extLst>
              <a:ext uri="{FF2B5EF4-FFF2-40B4-BE49-F238E27FC236}">
                <a16:creationId xmlns:a16="http://schemas.microsoft.com/office/drawing/2014/main" id="{2CD83215-42FE-4E80-98FC-97166795E277}"/>
              </a:ext>
            </a:extLst>
          </p:cNvPr>
          <p:cNvSpPr txBox="1"/>
          <p:nvPr/>
        </p:nvSpPr>
        <p:spPr>
          <a:xfrm>
            <a:off x="4692015" y="2266345"/>
            <a:ext cx="3823335" cy="3910618"/>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sz="1900">
                <a:solidFill>
                  <a:srgbClr val="FFFFFF"/>
                </a:solidFill>
              </a:rPr>
              <a:t>Fframwaith defnyddiol ar gyfer archwilio datblygiad gwybyddol plant 
Barn ddefnyddiol am blant yn adeiladwyr gwybodaeth gweithredol</a:t>
            </a:r>
          </a:p>
          <a:p>
            <a:pPr marL="285750" indent="-228600" defTabSz="914400">
              <a:lnSpc>
                <a:spcPct val="90000"/>
              </a:lnSpc>
              <a:spcAft>
                <a:spcPts val="600"/>
              </a:spcAft>
              <a:buFont typeface="Arial" panose="020B0604020202020204" pitchFamily="34" charset="0"/>
              <a:buChar char="•"/>
            </a:pPr>
            <a:r>
              <a:rPr lang="en-US" sz="1900">
                <a:solidFill>
                  <a:srgbClr val="FFFFFF"/>
                </a:solidFill>
              </a:rPr>
              <a:t>Mae dysgu darganfod yn hyrwyddo dysgu drwy adeiladu sgemâu. Gwell 'gwneud' na 'dweud' 
Galluogi addysgwyr i baru’r strategaeth addysgu â’r oedran gwybyddol. </a:t>
            </a:r>
          </a:p>
        </p:txBody>
      </p:sp>
    </p:spTree>
  </p:cSld>
  <p:clrMapOvr>
    <a:overrideClrMapping bg1="dk1" tx1="lt1" bg2="dk2" tx2="lt2" accent1="accent1" accent2="accent2" accent3="accent3" accent4="accent4" accent5="accent5" accent6="accent6" hlink="hlink" folHlink="folHlink"/>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467" name="Rectangle 19463">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ChangeArrowheads="1"/>
          </p:cNvSpPr>
          <p:nvPr>
            <p:ph type="title"/>
          </p:nvPr>
        </p:nvSpPr>
        <p:spPr>
          <a:xfrm>
            <a:off x="628650" y="620742"/>
            <a:ext cx="7886700" cy="1325563"/>
          </a:xfrm>
        </p:spPr>
        <p:txBody>
          <a:bodyPr vert="horz" lIns="91440" tIns="45720" rIns="91440" bIns="45720" rtlCol="0">
            <a:normAutofit/>
          </a:bodyPr>
          <a:lstStyle/>
          <a:p>
            <a:r>
              <a:rPr lang="en-US" kern="1200">
                <a:solidFill>
                  <a:srgbClr val="FFFFFF"/>
                </a:solidFill>
                <a:latin typeface="+mj-lt"/>
                <a:ea typeface="+mj-ea"/>
                <a:cs typeface="+mj-cs"/>
              </a:rPr>
              <a:t>Chris Athey </a:t>
            </a:r>
          </a:p>
        </p:txBody>
      </p:sp>
      <p:cxnSp>
        <p:nvCxnSpPr>
          <p:cNvPr id="19468" name="Straight Connector 19465">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19459" name="Rectangle 3"/>
          <p:cNvSpPr>
            <a:spLocks noGrp="1" noChangeArrowheads="1"/>
          </p:cNvSpPr>
          <p:nvPr>
            <p:ph sz="half" idx="1"/>
          </p:nvPr>
        </p:nvSpPr>
        <p:spPr>
          <a:xfrm>
            <a:off x="628650" y="2266345"/>
            <a:ext cx="3823335" cy="3910617"/>
          </a:xfrm>
        </p:spPr>
        <p:txBody>
          <a:bodyPr vert="horz" lIns="91440" tIns="45720" rIns="91440" bIns="45720" rtlCol="0">
            <a:normAutofit/>
          </a:bodyPr>
          <a:lstStyle/>
          <a:p>
            <a:pPr marL="285750" indent="-228600" defTabSz="914400">
              <a:spcAft>
                <a:spcPts val="600"/>
              </a:spcAft>
              <a:buFont typeface="Arial" panose="020B0604020202020204" pitchFamily="34" charset="0"/>
              <a:buChar char="•"/>
            </a:pPr>
            <a:r>
              <a:rPr lang="en-US" sz="2100">
                <a:solidFill>
                  <a:srgbClr val="FFFFFF"/>
                </a:solidFill>
              </a:rPr>
              <a:t>Wedi'i adeiladu ar waith Piaget, yn enwedig o ran </a:t>
            </a:r>
            <a:r>
              <a:rPr lang="en-US" sz="2100" i="1">
                <a:solidFill>
                  <a:srgbClr val="FFFFFF"/>
                </a:solidFill>
              </a:rPr>
              <a:t>‘sgemâu’</a:t>
            </a:r>
          </a:p>
          <a:p>
            <a:endParaRPr lang="en-US" sz="2100">
              <a:solidFill>
                <a:srgbClr val="FFFFFF"/>
              </a:solidFill>
            </a:endParaRPr>
          </a:p>
        </p:txBody>
      </p:sp>
      <p:sp>
        <p:nvSpPr>
          <p:cNvPr id="2" name="Content Placeholder 1">
            <a:extLst>
              <a:ext uri="{FF2B5EF4-FFF2-40B4-BE49-F238E27FC236}">
                <a16:creationId xmlns:a16="http://schemas.microsoft.com/office/drawing/2014/main" id="{74DD0F99-BAF4-A1D8-899A-1D71B8F92F3E}"/>
              </a:ext>
            </a:extLst>
          </p:cNvPr>
          <p:cNvSpPr>
            <a:spLocks noGrp="1"/>
          </p:cNvSpPr>
          <p:nvPr>
            <p:ph sz="half" idx="2"/>
          </p:nvPr>
        </p:nvSpPr>
        <p:spPr>
          <a:xfrm>
            <a:off x="4692015" y="2266345"/>
            <a:ext cx="3823335" cy="3910618"/>
          </a:xfrm>
        </p:spPr>
        <p:txBody>
          <a:bodyPr>
            <a:normAutofit/>
          </a:bodyPr>
          <a:lstStyle/>
          <a:p>
            <a:pPr marL="285750">
              <a:spcAft>
                <a:spcPts val="600"/>
              </a:spcAft>
            </a:pPr>
            <a:r>
              <a:rPr lang="en-US" sz="2100">
                <a:solidFill>
                  <a:srgbClr val="FFFFFF"/>
                </a:solidFill>
              </a:rPr>
              <a:t>Built upon the work of Piaget, particularly with regard to </a:t>
            </a:r>
            <a:r>
              <a:rPr lang="en-US" sz="2100" i="1">
                <a:solidFill>
                  <a:srgbClr val="FFFFFF"/>
                </a:solidFill>
              </a:rPr>
              <a:t>‘schemas’</a:t>
            </a:r>
          </a:p>
          <a:p>
            <a:pPr marL="57150" indent="0" defTabSz="914400">
              <a:spcAft>
                <a:spcPts val="600"/>
              </a:spcAft>
              <a:buNone/>
            </a:pPr>
            <a:endParaRPr lang="en-US" sz="2100" i="1">
              <a:solidFill>
                <a:srgbClr val="FFFFFF"/>
              </a:solidFill>
            </a:endParaRPr>
          </a:p>
          <a:p>
            <a:pPr marL="285750" indent="-228600" defTabSz="914400">
              <a:spcAft>
                <a:spcPts val="600"/>
              </a:spcAft>
              <a:buFont typeface="Arial" panose="020B0604020202020204" pitchFamily="34" charset="0"/>
              <a:buChar char="•"/>
            </a:pPr>
            <a:r>
              <a:rPr lang="en-US" sz="2100">
                <a:solidFill>
                  <a:srgbClr val="FFFFFF"/>
                </a:solidFill>
              </a:rPr>
              <a:t>‘Schemas as </a:t>
            </a:r>
            <a:r>
              <a:rPr lang="en-US" sz="2100" i="1">
                <a:solidFill>
                  <a:srgbClr val="FFFFFF"/>
                </a:solidFill>
              </a:rPr>
              <a:t>cognitive constants’ (</a:t>
            </a:r>
            <a:r>
              <a:rPr lang="en-US" sz="2100">
                <a:solidFill>
                  <a:srgbClr val="FFFFFF"/>
                </a:solidFill>
              </a:rPr>
              <a:t>Lindon,</a:t>
            </a:r>
            <a:r>
              <a:rPr lang="en-US" sz="2100" i="1">
                <a:solidFill>
                  <a:srgbClr val="FFFFFF"/>
                </a:solidFill>
              </a:rPr>
              <a:t> </a:t>
            </a:r>
            <a:r>
              <a:rPr lang="en-US" sz="2100">
                <a:solidFill>
                  <a:srgbClr val="FFFFFF"/>
                </a:solidFill>
              </a:rPr>
              <a:t>2012</a:t>
            </a:r>
            <a:r>
              <a:rPr lang="en-US" sz="2100" i="1">
                <a:solidFill>
                  <a:srgbClr val="FFFFFF"/>
                </a:solidFill>
              </a:rPr>
              <a:t>)</a:t>
            </a:r>
            <a:endParaRPr lang="en-US" sz="2100">
              <a:solidFill>
                <a:srgbClr val="FFFFFF"/>
              </a:solidFill>
            </a:endParaRPr>
          </a:p>
          <a:p>
            <a:pPr marL="285750" indent="-228600" defTabSz="914400">
              <a:spcAft>
                <a:spcPts val="600"/>
              </a:spcAft>
              <a:buFont typeface="Arial" panose="020B0604020202020204" pitchFamily="34" charset="0"/>
              <a:buChar char="•"/>
            </a:pPr>
            <a:r>
              <a:rPr lang="en-US" sz="2100">
                <a:solidFill>
                  <a:srgbClr val="FFFFFF"/>
                </a:solidFill>
              </a:rPr>
              <a:t>‘A schema is a pattern of repeated actions. Clusters of schemas develop into later concepts.’ (Athey, 2007) </a:t>
            </a:r>
          </a:p>
          <a:p>
            <a:endParaRPr lang="en-US" sz="2100">
              <a:solidFill>
                <a:srgbClr val="FFFFFF"/>
              </a:solidFill>
            </a:endParaRPr>
          </a:p>
          <a:p>
            <a:endParaRPr lang="en-US" sz="2100">
              <a:solidFill>
                <a:srgbClr val="FFFFFF"/>
              </a:solidFill>
            </a:endParaRPr>
          </a:p>
          <a:p>
            <a:endParaRPr lang="en-US" sz="2100">
              <a:solidFill>
                <a:srgbClr val="FFFFFF"/>
              </a:solidFill>
            </a:endParaRPr>
          </a:p>
          <a:p>
            <a:endParaRPr lang="en-GB" sz="2100" dirty="0">
              <a:solidFill>
                <a:srgbClr val="FFFFFF"/>
              </a:solidFill>
            </a:endParaRPr>
          </a:p>
        </p:txBody>
      </p:sp>
      <p:sp>
        <p:nvSpPr>
          <p:cNvPr id="12" name="TextBox 11">
            <a:extLst>
              <a:ext uri="{FF2B5EF4-FFF2-40B4-BE49-F238E27FC236}">
                <a16:creationId xmlns:a16="http://schemas.microsoft.com/office/drawing/2014/main" id="{384DC7ED-E020-45E7-90A6-346569A366F8}"/>
              </a:ext>
            </a:extLst>
          </p:cNvPr>
          <p:cNvSpPr txBox="1"/>
          <p:nvPr/>
        </p:nvSpPr>
        <p:spPr>
          <a:xfrm>
            <a:off x="6217272" y="1608667"/>
            <a:ext cx="2566467" cy="4501127"/>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endParaRPr lang="en-US" sz="1700" dirty="0"/>
          </a:p>
        </p:txBody>
      </p:sp>
    </p:spTree>
  </p:cSld>
  <p:clrMapOvr>
    <a:overrideClrMapping bg1="dk1" tx1="lt1" bg2="dk2" tx2="lt2" accent1="accent1" accent2="accent2" accent3="accent3" accent4="accent4" accent5="accent5" accent6="accent6" hlink="hlink" folHlink="folHlink"/>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5AA96-18D4-47FD-963E-7E21A8CD4E0C}"/>
              </a:ext>
            </a:extLst>
          </p:cNvPr>
          <p:cNvSpPr>
            <a:spLocks noGrp="1"/>
          </p:cNvSpPr>
          <p:nvPr>
            <p:ph type="title"/>
          </p:nvPr>
        </p:nvSpPr>
        <p:spPr>
          <a:xfrm>
            <a:off x="628650" y="557188"/>
            <a:ext cx="7886700" cy="1133499"/>
          </a:xfrm>
        </p:spPr>
        <p:txBody>
          <a:bodyPr>
            <a:noAutofit/>
          </a:bodyPr>
          <a:lstStyle/>
          <a:p>
            <a:pPr algn="ctr"/>
            <a:r>
              <a:rPr lang="cy-GB" sz="3200" b="1" dirty="0"/>
              <a:t>Sgemâu</a:t>
            </a:r>
            <a:br>
              <a:rPr lang="en-GB" sz="3200" b="1" dirty="0"/>
            </a:br>
            <a:br>
              <a:rPr lang="en-GB" sz="3200" b="1" dirty="0"/>
            </a:br>
            <a:r>
              <a:rPr lang="en-GB" sz="3200" b="1" dirty="0"/>
              <a:t>Schemas</a:t>
            </a:r>
          </a:p>
        </p:txBody>
      </p:sp>
      <p:graphicFrame>
        <p:nvGraphicFramePr>
          <p:cNvPr id="5" name="Content Placeholder 2">
            <a:extLst>
              <a:ext uri="{FF2B5EF4-FFF2-40B4-BE49-F238E27FC236}">
                <a16:creationId xmlns:a16="http://schemas.microsoft.com/office/drawing/2014/main" id="{929B87FF-BB1F-4F69-B917-1B79D1E2168B}"/>
              </a:ext>
            </a:extLst>
          </p:cNvPr>
          <p:cNvGraphicFramePr>
            <a:graphicFrameLocks noGrp="1"/>
          </p:cNvGraphicFramePr>
          <p:nvPr>
            <p:ph idx="1"/>
            <p:extLst>
              <p:ext uri="{D42A27DB-BD31-4B8C-83A1-F6EECF244321}">
                <p14:modId xmlns:p14="http://schemas.microsoft.com/office/powerpoint/2010/main" val="1399037391"/>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18303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20742"/>
            <a:ext cx="7886700" cy="1325563"/>
          </a:xfrm>
        </p:spPr>
        <p:txBody>
          <a:bodyPr vert="horz" lIns="91440" tIns="45720" rIns="91440" bIns="45720" rtlCol="0">
            <a:normAutofit/>
          </a:bodyPr>
          <a:lstStyle/>
          <a:p>
            <a:r>
              <a:rPr lang="en-US" kern="1200">
                <a:solidFill>
                  <a:srgbClr val="FFFFFF"/>
                </a:solidFill>
                <a:latin typeface="+mj-lt"/>
                <a:ea typeface="+mj-ea"/>
                <a:cs typeface="+mj-cs"/>
              </a:rPr>
              <a:t>Vygotsky</a:t>
            </a:r>
          </a:p>
        </p:txBody>
      </p:sp>
      <p:cxnSp>
        <p:nvCxnSpPr>
          <p:cNvPr id="15" name="Straight Connector 18">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1"/>
          </p:nvPr>
        </p:nvSpPr>
        <p:spPr>
          <a:xfrm>
            <a:off x="628650" y="2266345"/>
            <a:ext cx="3823335" cy="3910617"/>
          </a:xfrm>
        </p:spPr>
        <p:txBody>
          <a:bodyPr vert="horz" lIns="91440" tIns="45720" rIns="91440" bIns="45720" rtlCol="0">
            <a:normAutofit/>
          </a:bodyPr>
          <a:lstStyle/>
          <a:p>
            <a:pPr marL="285750" indent="-228600" defTabSz="914400">
              <a:spcAft>
                <a:spcPts val="600"/>
              </a:spcAft>
              <a:buFont typeface="Arial" panose="020B0604020202020204" pitchFamily="34" charset="0"/>
              <a:buChar char="•"/>
            </a:pPr>
            <a:r>
              <a:rPr lang="en-US" sz="2100" dirty="0">
                <a:solidFill>
                  <a:srgbClr val="FFFFFF"/>
                </a:solidFill>
              </a:rPr>
              <a:t>Mae </a:t>
            </a:r>
            <a:r>
              <a:rPr lang="en-US" sz="2100">
                <a:solidFill>
                  <a:srgbClr val="FFFFFF"/>
                </a:solidFill>
              </a:rPr>
              <a:t>angen</a:t>
            </a:r>
            <a:r>
              <a:rPr lang="en-US" sz="2100" dirty="0">
                <a:solidFill>
                  <a:srgbClr val="FFFFFF"/>
                </a:solidFill>
              </a:rPr>
              <a:t> </a:t>
            </a:r>
            <a:r>
              <a:rPr lang="en-US" sz="2100">
                <a:solidFill>
                  <a:srgbClr val="FFFFFF"/>
                </a:solidFill>
              </a:rPr>
              <a:t>deall</a:t>
            </a:r>
            <a:r>
              <a:rPr lang="en-US" sz="2100" dirty="0">
                <a:solidFill>
                  <a:srgbClr val="FFFFFF"/>
                </a:solidFill>
              </a:rPr>
              <a:t> </a:t>
            </a:r>
            <a:r>
              <a:rPr lang="en-US" sz="2100">
                <a:solidFill>
                  <a:srgbClr val="FFFFFF"/>
                </a:solidFill>
              </a:rPr>
              <a:t>ffactorau</a:t>
            </a:r>
            <a:r>
              <a:rPr lang="en-US" sz="2100" dirty="0">
                <a:solidFill>
                  <a:srgbClr val="FFFFFF"/>
                </a:solidFill>
              </a:rPr>
              <a:t> </a:t>
            </a:r>
            <a:r>
              <a:rPr lang="en-US" sz="2100">
                <a:solidFill>
                  <a:srgbClr val="FFFFFF"/>
                </a:solidFill>
              </a:rPr>
              <a:t>cymdeithasol</a:t>
            </a:r>
            <a:r>
              <a:rPr lang="en-US" sz="2100" dirty="0">
                <a:solidFill>
                  <a:srgbClr val="FFFFFF"/>
                </a:solidFill>
              </a:rPr>
              <a:t> a </a:t>
            </a:r>
            <a:r>
              <a:rPr lang="en-US" sz="2100">
                <a:solidFill>
                  <a:srgbClr val="FFFFFF"/>
                </a:solidFill>
              </a:rPr>
              <a:t>diwylliannol</a:t>
            </a:r>
            <a:r>
              <a:rPr lang="en-US" sz="2100" dirty="0">
                <a:solidFill>
                  <a:srgbClr val="FFFFFF"/>
                </a:solidFill>
              </a:rPr>
              <a:t> </a:t>
            </a:r>
            <a:r>
              <a:rPr lang="en-US" sz="2100">
                <a:solidFill>
                  <a:srgbClr val="FFFFFF"/>
                </a:solidFill>
              </a:rPr>
              <a:t>wrth</a:t>
            </a:r>
            <a:r>
              <a:rPr lang="en-US" sz="2100" dirty="0">
                <a:solidFill>
                  <a:srgbClr val="FFFFFF"/>
                </a:solidFill>
              </a:rPr>
              <a:t> </a:t>
            </a:r>
            <a:r>
              <a:rPr lang="en-US" sz="2100">
                <a:solidFill>
                  <a:srgbClr val="FFFFFF"/>
                </a:solidFill>
              </a:rPr>
              <a:t>esbonio</a:t>
            </a:r>
            <a:r>
              <a:rPr lang="en-US" sz="2100" dirty="0">
                <a:solidFill>
                  <a:srgbClr val="FFFFFF"/>
                </a:solidFill>
              </a:rPr>
              <a:t> </a:t>
            </a:r>
            <a:r>
              <a:rPr lang="en-US" sz="2100">
                <a:solidFill>
                  <a:srgbClr val="FFFFFF"/>
                </a:solidFill>
              </a:rPr>
              <a:t>datblygiad</a:t>
            </a:r>
            <a:r>
              <a:rPr lang="en-US" sz="2100" dirty="0">
                <a:solidFill>
                  <a:srgbClr val="FFFFFF"/>
                </a:solidFill>
              </a:rPr>
              <a:t> </a:t>
            </a:r>
            <a:r>
              <a:rPr lang="en-US" sz="2100">
                <a:solidFill>
                  <a:srgbClr val="FFFFFF"/>
                </a:solidFill>
              </a:rPr>
              <a:t>gwybyddol</a:t>
            </a:r>
            <a:r>
              <a:rPr lang="en-US" sz="2100" dirty="0">
                <a:solidFill>
                  <a:srgbClr val="FFFFFF"/>
                </a:solidFill>
              </a:rPr>
              <a:t>.</a:t>
            </a:r>
            <a:endParaRPr lang="en-US" sz="2100">
              <a:solidFill>
                <a:srgbClr val="FFFFFF"/>
              </a:solidFill>
            </a:endParaRPr>
          </a:p>
          <a:p>
            <a:pPr marL="285750" indent="-228600" defTabSz="914400">
              <a:spcAft>
                <a:spcPts val="600"/>
              </a:spcAft>
              <a:buFont typeface="Arial" panose="020B0604020202020204" pitchFamily="34" charset="0"/>
              <a:buChar char="•"/>
            </a:pPr>
            <a:r>
              <a:rPr lang="en-US" sz="2100" dirty="0">
                <a:solidFill>
                  <a:srgbClr val="FFFFFF"/>
                </a:solidFill>
              </a:rPr>
              <a:t>Mae </a:t>
            </a:r>
            <a:r>
              <a:rPr lang="en-US" sz="2100">
                <a:solidFill>
                  <a:srgbClr val="FFFFFF"/>
                </a:solidFill>
              </a:rPr>
              <a:t>damcaniaeth</a:t>
            </a:r>
            <a:r>
              <a:rPr lang="en-US" sz="2100" dirty="0">
                <a:solidFill>
                  <a:srgbClr val="FFFFFF"/>
                </a:solidFill>
              </a:rPr>
              <a:t> </a:t>
            </a:r>
            <a:r>
              <a:rPr lang="en-US" sz="2100">
                <a:solidFill>
                  <a:srgbClr val="FFFFFF"/>
                </a:solidFill>
              </a:rPr>
              <a:t>ddiwylliannol</a:t>
            </a:r>
            <a:r>
              <a:rPr lang="en-US" sz="2100" dirty="0">
                <a:solidFill>
                  <a:srgbClr val="FFFFFF"/>
                </a:solidFill>
              </a:rPr>
              <a:t> </a:t>
            </a:r>
            <a:r>
              <a:rPr lang="en-US" sz="2100">
                <a:solidFill>
                  <a:srgbClr val="FFFFFF"/>
                </a:solidFill>
              </a:rPr>
              <a:t>gymdeithasol</a:t>
            </a:r>
            <a:r>
              <a:rPr lang="en-US" sz="2100" dirty="0">
                <a:solidFill>
                  <a:srgbClr val="FFFFFF"/>
                </a:solidFill>
              </a:rPr>
              <a:t> Vygotsky </a:t>
            </a:r>
            <a:r>
              <a:rPr lang="en-US" sz="2100">
                <a:solidFill>
                  <a:srgbClr val="FFFFFF"/>
                </a:solidFill>
              </a:rPr>
              <a:t>yn</a:t>
            </a:r>
            <a:r>
              <a:rPr lang="en-US" sz="2100" dirty="0">
                <a:solidFill>
                  <a:srgbClr val="FFFFFF"/>
                </a:solidFill>
              </a:rPr>
              <a:t> </a:t>
            </a:r>
            <a:r>
              <a:rPr lang="en-US" sz="2100">
                <a:solidFill>
                  <a:srgbClr val="FFFFFF"/>
                </a:solidFill>
              </a:rPr>
              <a:t>honni</a:t>
            </a:r>
            <a:r>
              <a:rPr lang="en-US" sz="2100" dirty="0">
                <a:solidFill>
                  <a:srgbClr val="FFFFFF"/>
                </a:solidFill>
              </a:rPr>
              <a:t> bod </a:t>
            </a:r>
            <a:r>
              <a:rPr lang="en-US" sz="2100">
                <a:solidFill>
                  <a:srgbClr val="FFFFFF"/>
                </a:solidFill>
              </a:rPr>
              <a:t>mathau</a:t>
            </a:r>
            <a:r>
              <a:rPr lang="en-US" sz="2100" dirty="0">
                <a:solidFill>
                  <a:srgbClr val="FFFFFF"/>
                </a:solidFill>
              </a:rPr>
              <a:t> </a:t>
            </a:r>
            <a:r>
              <a:rPr lang="en-US" sz="2100">
                <a:solidFill>
                  <a:srgbClr val="FFFFFF"/>
                </a:solidFill>
              </a:rPr>
              <a:t>cymhleth</a:t>
            </a:r>
            <a:r>
              <a:rPr lang="en-US" sz="2100" dirty="0">
                <a:solidFill>
                  <a:srgbClr val="FFFFFF"/>
                </a:solidFill>
              </a:rPr>
              <a:t> o </a:t>
            </a:r>
            <a:r>
              <a:rPr lang="en-US" sz="2100">
                <a:solidFill>
                  <a:srgbClr val="FFFFFF"/>
                </a:solidFill>
              </a:rPr>
              <a:t>feddwl</a:t>
            </a:r>
            <a:r>
              <a:rPr lang="en-US" sz="2100" dirty="0">
                <a:solidFill>
                  <a:srgbClr val="FFFFFF"/>
                </a:solidFill>
              </a:rPr>
              <a:t> </a:t>
            </a:r>
            <a:r>
              <a:rPr lang="en-US" sz="2100">
                <a:solidFill>
                  <a:srgbClr val="FFFFFF"/>
                </a:solidFill>
              </a:rPr>
              <a:t>yn</a:t>
            </a:r>
            <a:r>
              <a:rPr lang="en-US" sz="2100" dirty="0">
                <a:solidFill>
                  <a:srgbClr val="FFFFFF"/>
                </a:solidFill>
              </a:rPr>
              <a:t> </a:t>
            </a:r>
            <a:r>
              <a:rPr lang="en-US" sz="2100">
                <a:solidFill>
                  <a:srgbClr val="FFFFFF"/>
                </a:solidFill>
              </a:rPr>
              <a:t>deillio</a:t>
            </a:r>
            <a:r>
              <a:rPr lang="en-US" sz="2100" dirty="0">
                <a:solidFill>
                  <a:srgbClr val="FFFFFF"/>
                </a:solidFill>
              </a:rPr>
              <a:t> o </a:t>
            </a:r>
            <a:r>
              <a:rPr lang="en-US" sz="2100">
                <a:solidFill>
                  <a:srgbClr val="FFFFFF"/>
                </a:solidFill>
              </a:rPr>
              <a:t>ryngweithio</a:t>
            </a:r>
            <a:r>
              <a:rPr lang="en-US" sz="2100" dirty="0">
                <a:solidFill>
                  <a:srgbClr val="FFFFFF"/>
                </a:solidFill>
              </a:rPr>
              <a:t> </a:t>
            </a:r>
            <a:r>
              <a:rPr lang="en-US" sz="2100">
                <a:solidFill>
                  <a:srgbClr val="FFFFFF"/>
                </a:solidFill>
              </a:rPr>
              <a:t>cymdeithasol</a:t>
            </a:r>
            <a:r>
              <a:rPr lang="en-US" sz="2100" dirty="0">
                <a:solidFill>
                  <a:srgbClr val="FFFFFF"/>
                </a:solidFill>
              </a:rPr>
              <a:t> </a:t>
            </a:r>
            <a:r>
              <a:rPr lang="en-US" sz="2100">
                <a:solidFill>
                  <a:srgbClr val="FFFFFF"/>
                </a:solidFill>
              </a:rPr>
              <a:t>yn</a:t>
            </a:r>
            <a:r>
              <a:rPr lang="en-US" sz="2100" dirty="0">
                <a:solidFill>
                  <a:srgbClr val="FFFFFF"/>
                </a:solidFill>
              </a:rPr>
              <a:t> </a:t>
            </a:r>
            <a:r>
              <a:rPr lang="en-US" sz="2100">
                <a:solidFill>
                  <a:srgbClr val="FFFFFF"/>
                </a:solidFill>
              </a:rPr>
              <a:t>hytrach</a:t>
            </a:r>
            <a:r>
              <a:rPr lang="en-US" sz="2100" dirty="0">
                <a:solidFill>
                  <a:srgbClr val="FFFFFF"/>
                </a:solidFill>
              </a:rPr>
              <a:t> nag o </a:t>
            </a:r>
            <a:r>
              <a:rPr lang="en-US" sz="2100">
                <a:solidFill>
                  <a:srgbClr val="FFFFFF"/>
                </a:solidFill>
              </a:rPr>
              <a:t>archwiliadau</a:t>
            </a:r>
            <a:r>
              <a:rPr lang="en-US" sz="2100" dirty="0">
                <a:solidFill>
                  <a:srgbClr val="FFFFFF"/>
                </a:solidFill>
              </a:rPr>
              <a:t> </a:t>
            </a:r>
            <a:r>
              <a:rPr lang="en-US" sz="2100">
                <a:solidFill>
                  <a:srgbClr val="FFFFFF"/>
                </a:solidFill>
              </a:rPr>
              <a:t>preifat</a:t>
            </a:r>
            <a:r>
              <a:rPr lang="en-US" sz="2100" dirty="0">
                <a:solidFill>
                  <a:srgbClr val="FFFFFF"/>
                </a:solidFill>
              </a:rPr>
              <a:t> y </a:t>
            </a:r>
            <a:r>
              <a:rPr lang="en-US" sz="2100">
                <a:solidFill>
                  <a:srgbClr val="FFFFFF"/>
                </a:solidFill>
              </a:rPr>
              <a:t>plentyn</a:t>
            </a:r>
            <a:r>
              <a:rPr lang="en-US" sz="2100" dirty="0">
                <a:solidFill>
                  <a:srgbClr val="FFFFFF"/>
                </a:solidFill>
              </a:rPr>
              <a:t> </a:t>
            </a:r>
            <a:r>
              <a:rPr lang="en-US" sz="2100">
                <a:solidFill>
                  <a:srgbClr val="FFFFFF"/>
                </a:solidFill>
              </a:rPr>
              <a:t>fel</a:t>
            </a:r>
            <a:r>
              <a:rPr lang="en-US" sz="2100" dirty="0">
                <a:solidFill>
                  <a:srgbClr val="FFFFFF"/>
                </a:solidFill>
              </a:rPr>
              <a:t> y </a:t>
            </a:r>
            <a:r>
              <a:rPr lang="en-US" sz="2100">
                <a:solidFill>
                  <a:srgbClr val="FFFFFF"/>
                </a:solidFill>
              </a:rPr>
              <a:t>credai</a:t>
            </a:r>
            <a:r>
              <a:rPr lang="en-US" sz="2100" dirty="0">
                <a:solidFill>
                  <a:srgbClr val="FFFFFF"/>
                </a:solidFill>
              </a:rPr>
              <a:t> Piaget (Boyd a Bee, 2014)</a:t>
            </a:r>
            <a:endParaRPr lang="en-US" sz="2100">
              <a:solidFill>
                <a:srgbClr val="FFFFFF"/>
              </a:solidFill>
            </a:endParaRPr>
          </a:p>
          <a:p>
            <a:endParaRPr lang="en-US" sz="2100" dirty="0">
              <a:solidFill>
                <a:srgbClr val="FFFFFF"/>
              </a:solidFill>
            </a:endParaRPr>
          </a:p>
          <a:p>
            <a:endParaRPr lang="en-US" sz="2100" dirty="0">
              <a:solidFill>
                <a:srgbClr val="FFFFFF"/>
              </a:solidFill>
            </a:endParaRPr>
          </a:p>
        </p:txBody>
      </p:sp>
      <p:sp>
        <p:nvSpPr>
          <p:cNvPr id="4" name="Content Placeholder 3">
            <a:extLst>
              <a:ext uri="{FF2B5EF4-FFF2-40B4-BE49-F238E27FC236}">
                <a16:creationId xmlns:a16="http://schemas.microsoft.com/office/drawing/2014/main" id="{10C439F9-586D-2481-CE24-B8EA2DBBB528}"/>
              </a:ext>
            </a:extLst>
          </p:cNvPr>
          <p:cNvSpPr>
            <a:spLocks noGrp="1"/>
          </p:cNvSpPr>
          <p:nvPr>
            <p:ph sz="half" idx="2"/>
          </p:nvPr>
        </p:nvSpPr>
        <p:spPr>
          <a:xfrm>
            <a:off x="4692015" y="2266345"/>
            <a:ext cx="3823335" cy="3910618"/>
          </a:xfrm>
        </p:spPr>
        <p:txBody>
          <a:bodyPr>
            <a:normAutofit/>
          </a:bodyPr>
          <a:lstStyle/>
          <a:p>
            <a:r>
              <a:rPr lang="en-US" sz="2100" dirty="0">
                <a:solidFill>
                  <a:srgbClr val="FFFFFF"/>
                </a:solidFill>
              </a:rPr>
              <a:t>Social and cultural factors need to be understood when explaining cognitive development.</a:t>
            </a:r>
          </a:p>
          <a:p>
            <a:r>
              <a:rPr lang="en-US" sz="2100" dirty="0">
                <a:solidFill>
                  <a:srgbClr val="FFFFFF"/>
                </a:solidFill>
              </a:rPr>
              <a:t>Vygotsky’s socio cultural theory asserts that complex forms of thinking have there origins from social interactions rather than in the child’s privates explorations as Piaget thought (Boyd and Bee, 2014)</a:t>
            </a:r>
          </a:p>
          <a:p>
            <a:endParaRPr lang="en-GB" sz="2100" dirty="0">
              <a:solidFill>
                <a:srgbClr val="FFFFFF"/>
              </a:solidFill>
            </a:endParaRPr>
          </a:p>
        </p:txBody>
      </p:sp>
      <p:sp>
        <p:nvSpPr>
          <p:cNvPr id="12" name="TextBox 11">
            <a:extLst>
              <a:ext uri="{FF2B5EF4-FFF2-40B4-BE49-F238E27FC236}">
                <a16:creationId xmlns:a16="http://schemas.microsoft.com/office/drawing/2014/main" id="{9A45CDF5-7288-4883-8CDB-2036E91C5AA8}"/>
              </a:ext>
            </a:extLst>
          </p:cNvPr>
          <p:cNvSpPr txBox="1"/>
          <p:nvPr/>
        </p:nvSpPr>
        <p:spPr>
          <a:xfrm>
            <a:off x="4692015" y="2266345"/>
            <a:ext cx="3823335" cy="3910618"/>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endParaRPr lang="en-US" sz="2100" dirty="0">
              <a:solidFill>
                <a:srgbClr val="FFFFFF"/>
              </a:solidFill>
            </a:endParaRPr>
          </a:p>
        </p:txBody>
      </p:sp>
    </p:spTree>
  </p:cSld>
  <p:clrMapOvr>
    <a:overrideClrMapping bg1="dk1" tx1="lt1" bg2="dk2" tx2="lt2" accent1="accent1" accent2="accent2" accent3="accent3" accent4="accent4" accent5="accent5" accent6="accent6" hlink="hlink" folHlink="folHlink"/>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768096" y="585216"/>
            <a:ext cx="2834314" cy="1499616"/>
          </a:xfrm>
        </p:spPr>
        <p:txBody>
          <a:bodyPr>
            <a:normAutofit fontScale="90000"/>
          </a:bodyPr>
          <a:lstStyle/>
          <a:p>
            <a:r>
              <a:rPr lang="en-GB" sz="3700">
                <a:solidFill>
                  <a:srgbClr val="FFFFFF"/>
                </a:solidFill>
              </a:rPr>
              <a:t>Zone of Proximal Development</a:t>
            </a:r>
          </a:p>
        </p:txBody>
      </p:sp>
      <p:sp>
        <p:nvSpPr>
          <p:cNvPr id="2" name="Content Placeholder 1"/>
          <p:cNvSpPr>
            <a:spLocks noGrp="1"/>
          </p:cNvSpPr>
          <p:nvPr>
            <p:ph idx="1"/>
          </p:nvPr>
        </p:nvSpPr>
        <p:spPr>
          <a:xfrm>
            <a:off x="768096" y="2286000"/>
            <a:ext cx="2843784" cy="3931920"/>
          </a:xfrm>
        </p:spPr>
        <p:txBody>
          <a:bodyPr>
            <a:normAutofit/>
          </a:bodyPr>
          <a:lstStyle/>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a:p>
            <a:endParaRPr lang="en-GB" dirty="0">
              <a:solidFill>
                <a:srgbClr val="FFFFFF"/>
              </a:solidFill>
            </a:endParaRPr>
          </a:p>
        </p:txBody>
      </p:sp>
      <p:pic>
        <p:nvPicPr>
          <p:cNvPr id="1026" name="Picture 2" descr="http://www.learningandteaching.info/learning/graphics/zpd.GIF"/>
          <p:cNvPicPr>
            <a:picLocks noChangeAspect="1" noChangeArrowheads="1"/>
          </p:cNvPicPr>
          <p:nvPr/>
        </p:nvPicPr>
        <p:blipFill>
          <a:blip r:embed="rId3" cstate="print"/>
          <a:stretch>
            <a:fillRect/>
          </a:stretch>
        </p:blipFill>
        <p:spPr bwMode="auto">
          <a:xfrm>
            <a:off x="4572000" y="1996821"/>
            <a:ext cx="4091940" cy="2864358"/>
          </a:xfrm>
          <a:prstGeom prst="rect">
            <a:avLst/>
          </a:prstGeom>
          <a:noFill/>
        </p:spPr>
      </p:pic>
      <p:sp>
        <p:nvSpPr>
          <p:cNvPr id="4" name="TextBox 3">
            <a:extLst>
              <a:ext uri="{FF2B5EF4-FFF2-40B4-BE49-F238E27FC236}">
                <a16:creationId xmlns:a16="http://schemas.microsoft.com/office/drawing/2014/main" id="{B294B2BA-62C0-4E37-9CAA-7B45E15E3C00}"/>
              </a:ext>
            </a:extLst>
          </p:cNvPr>
          <p:cNvSpPr txBox="1"/>
          <p:nvPr/>
        </p:nvSpPr>
        <p:spPr>
          <a:xfrm>
            <a:off x="4562529" y="5229201"/>
            <a:ext cx="4101411" cy="1200329"/>
          </a:xfrm>
          <a:prstGeom prst="rect">
            <a:avLst/>
          </a:prstGeom>
          <a:noFill/>
        </p:spPr>
        <p:txBody>
          <a:bodyPr wrap="square" rtlCol="0">
            <a:spAutoFit/>
          </a:bodyPr>
          <a:lstStyle/>
          <a:p>
            <a:r>
              <a:rPr lang="en-GB" dirty="0">
                <a:hlinkClick r:id="rId4"/>
              </a:rPr>
              <a:t>YouTube - VYGOTSKY'S DEVELOPMENTAL THEORY: AN INTRODUCTION ( DAVIDSON FILMS )</a:t>
            </a:r>
            <a:endParaRPr lang="en-GB" dirty="0"/>
          </a:p>
          <a:p>
            <a:endParaRPr lang="en-GB" dirty="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20742"/>
            <a:ext cx="7886700" cy="1325563"/>
          </a:xfrm>
        </p:spPr>
        <p:txBody>
          <a:bodyPr vert="horz" lIns="91440" tIns="45720" rIns="91440" bIns="45720" rtlCol="0" anchor="ctr">
            <a:normAutofit/>
          </a:bodyPr>
          <a:lstStyle/>
          <a:p>
            <a:r>
              <a:rPr lang="en-US" kern="1200">
                <a:solidFill>
                  <a:srgbClr val="FFFFFF"/>
                </a:solidFill>
                <a:latin typeface="+mj-lt"/>
                <a:ea typeface="+mj-ea"/>
                <a:cs typeface="+mj-cs"/>
              </a:rPr>
              <a:t>Bruner </a:t>
            </a:r>
          </a:p>
        </p:txBody>
      </p:sp>
      <p:cxnSp>
        <p:nvCxnSpPr>
          <p:cNvPr id="19" name="Straight Connector 18">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628650" y="2266345"/>
            <a:ext cx="3823335" cy="3910617"/>
          </a:xfrm>
        </p:spPr>
        <p:txBody>
          <a:bodyPr vert="horz" lIns="91440" tIns="45720" rIns="91440" bIns="45720" rtlCol="0">
            <a:normAutofit/>
          </a:bodyPr>
          <a:lstStyle/>
          <a:p>
            <a:r>
              <a:rPr lang="en-US" sz="2100">
                <a:solidFill>
                  <a:srgbClr val="FFFFFF"/>
                </a:solidFill>
              </a:rPr>
              <a:t>Cognitive development does not happen in isolation social context is crucial.</a:t>
            </a:r>
          </a:p>
          <a:p>
            <a:r>
              <a:rPr lang="en-US" sz="2100">
                <a:solidFill>
                  <a:srgbClr val="FFFFFF"/>
                </a:solidFill>
              </a:rPr>
              <a:t>Past learning, stage of development and individual differences influence development </a:t>
            </a:r>
          </a:p>
          <a:p>
            <a:r>
              <a:rPr lang="en-US" sz="2100">
                <a:solidFill>
                  <a:srgbClr val="FFFFFF"/>
                </a:solidFill>
              </a:rPr>
              <a:t>Bruner proposed three stages of intellectual development. </a:t>
            </a:r>
          </a:p>
        </p:txBody>
      </p:sp>
      <p:sp>
        <p:nvSpPr>
          <p:cNvPr id="12" name="TextBox 11">
            <a:extLst>
              <a:ext uri="{FF2B5EF4-FFF2-40B4-BE49-F238E27FC236}">
                <a16:creationId xmlns:a16="http://schemas.microsoft.com/office/drawing/2014/main" id="{1F85BD19-434F-40D0-9D70-34262D7E5359}"/>
              </a:ext>
            </a:extLst>
          </p:cNvPr>
          <p:cNvSpPr txBox="1"/>
          <p:nvPr/>
        </p:nvSpPr>
        <p:spPr>
          <a:xfrm>
            <a:off x="4692015" y="2266345"/>
            <a:ext cx="3823335" cy="3910618"/>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sz="2100">
                <a:solidFill>
                  <a:srgbClr val="FFFFFF"/>
                </a:solidFill>
              </a:rPr>
              <a:t>Nid yw datblygiad gwybyddol yn digwydd ar wahân mae cyd-destun cymdeithasol yn hollbwysig.</a:t>
            </a:r>
          </a:p>
          <a:p>
            <a:pPr marL="285750" indent="-228600" defTabSz="914400">
              <a:lnSpc>
                <a:spcPct val="90000"/>
              </a:lnSpc>
              <a:spcAft>
                <a:spcPts val="600"/>
              </a:spcAft>
              <a:buFont typeface="Arial" panose="020B0604020202020204" pitchFamily="34" charset="0"/>
              <a:buChar char="•"/>
            </a:pPr>
            <a:r>
              <a:rPr lang="en-US" sz="2100">
                <a:solidFill>
                  <a:srgbClr val="FFFFFF"/>
                </a:solidFill>
              </a:rPr>
              <a:t>Mae dysgu yn y gorffennol, cyfnod datblygu a gwahaniaethau unigol yn dylanwadu ar ddatblygiad 
Cynigiodd Bruner dri cham o ddatblygiad deallusol. </a:t>
            </a:r>
          </a:p>
        </p:txBody>
      </p:sp>
    </p:spTree>
  </p:cSld>
  <p:clrMapOvr>
    <a:overrideClrMapping bg1="dk1" tx1="lt1" bg2="dk2" tx2="lt2" accent1="accent1" accent2="accent2" accent3="accent3" accent4="accent4" accent5="accent5" accent6="accent6" hlink="hlink" folHlink="folHlink"/>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729" name="Rectangle 30727">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p:cNvSpPr>
            <a:spLocks noGrp="1" noChangeArrowheads="1"/>
          </p:cNvSpPr>
          <p:nvPr>
            <p:ph type="title"/>
          </p:nvPr>
        </p:nvSpPr>
        <p:spPr>
          <a:xfrm>
            <a:off x="628650" y="620742"/>
            <a:ext cx="7886700" cy="1325563"/>
          </a:xfrm>
        </p:spPr>
        <p:txBody>
          <a:bodyPr vert="horz" lIns="91440" tIns="45720" rIns="91440" bIns="45720" rtlCol="0" anchor="ctr">
            <a:normAutofit/>
          </a:bodyPr>
          <a:lstStyle/>
          <a:p>
            <a:r>
              <a:rPr lang="en-US" sz="2800" kern="1200">
                <a:solidFill>
                  <a:srgbClr val="FFFFFF"/>
                </a:solidFill>
                <a:latin typeface="+mj-lt"/>
                <a:ea typeface="+mj-ea"/>
                <a:cs typeface="+mj-cs"/>
              </a:rPr>
              <a:t>Gwaith Bruner</a:t>
            </a:r>
            <a:br>
              <a:rPr lang="en-US" sz="2800" kern="1200">
                <a:solidFill>
                  <a:srgbClr val="FFFFFF"/>
                </a:solidFill>
                <a:latin typeface="+mj-lt"/>
                <a:ea typeface="+mj-ea"/>
                <a:cs typeface="+mj-cs"/>
              </a:rPr>
            </a:br>
            <a:br>
              <a:rPr lang="en-US" sz="2800" kern="1200">
                <a:solidFill>
                  <a:srgbClr val="FFFFFF"/>
                </a:solidFill>
                <a:latin typeface="+mj-lt"/>
                <a:ea typeface="+mj-ea"/>
                <a:cs typeface="+mj-cs"/>
              </a:rPr>
            </a:br>
            <a:r>
              <a:rPr lang="en-US" sz="2800" kern="1200">
                <a:solidFill>
                  <a:srgbClr val="FFFFFF"/>
                </a:solidFill>
                <a:latin typeface="+mj-lt"/>
                <a:ea typeface="+mj-ea"/>
                <a:cs typeface="+mj-cs"/>
              </a:rPr>
              <a:t>Bruner’s work</a:t>
            </a:r>
          </a:p>
        </p:txBody>
      </p:sp>
      <p:cxnSp>
        <p:nvCxnSpPr>
          <p:cNvPr id="30730" name="Straight Connector 30729">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0723" name="Rectangle 3"/>
          <p:cNvSpPr>
            <a:spLocks noGrp="1" noChangeArrowheads="1"/>
          </p:cNvSpPr>
          <p:nvPr>
            <p:ph idx="1"/>
          </p:nvPr>
        </p:nvSpPr>
        <p:spPr>
          <a:xfrm>
            <a:off x="628650" y="2266345"/>
            <a:ext cx="3823335" cy="3910617"/>
          </a:xfrm>
        </p:spPr>
        <p:txBody>
          <a:bodyPr vert="horz" lIns="91440" tIns="45720" rIns="91440" bIns="45720" rtlCol="0">
            <a:normAutofit/>
          </a:bodyPr>
          <a:lstStyle/>
          <a:p>
            <a:r>
              <a:rPr lang="en-US" sz="2100">
                <a:solidFill>
                  <a:srgbClr val="FFFFFF"/>
                </a:solidFill>
              </a:rPr>
              <a:t>A cognitive and developmental psychologist</a:t>
            </a:r>
          </a:p>
          <a:p>
            <a:r>
              <a:rPr lang="en-US" sz="2100">
                <a:solidFill>
                  <a:srgbClr val="FFFFFF"/>
                </a:solidFill>
              </a:rPr>
              <a:t>Strong links with work by Vygotsky</a:t>
            </a:r>
          </a:p>
          <a:p>
            <a:r>
              <a:rPr lang="en-US" sz="2100">
                <a:solidFill>
                  <a:srgbClr val="FFFFFF"/>
                </a:solidFill>
              </a:rPr>
              <a:t>Views children as </a:t>
            </a:r>
            <a:r>
              <a:rPr lang="en-US" sz="2100" i="1">
                <a:solidFill>
                  <a:srgbClr val="FFFFFF"/>
                </a:solidFill>
              </a:rPr>
              <a:t>active problem</a:t>
            </a:r>
            <a:r>
              <a:rPr lang="en-US" sz="2100">
                <a:solidFill>
                  <a:srgbClr val="FFFFFF"/>
                </a:solidFill>
              </a:rPr>
              <a:t> solvers</a:t>
            </a:r>
          </a:p>
          <a:p>
            <a:r>
              <a:rPr lang="en-US" sz="2100">
                <a:solidFill>
                  <a:srgbClr val="FFFFFF"/>
                </a:solidFill>
              </a:rPr>
              <a:t>Sees learning as a </a:t>
            </a:r>
            <a:r>
              <a:rPr lang="en-US" sz="2100" i="1">
                <a:solidFill>
                  <a:srgbClr val="FFFFFF"/>
                </a:solidFill>
              </a:rPr>
              <a:t>continual process</a:t>
            </a:r>
            <a:r>
              <a:rPr lang="en-US" sz="2100">
                <a:solidFill>
                  <a:srgbClr val="FFFFFF"/>
                </a:solidFill>
              </a:rPr>
              <a:t> going through three stages.</a:t>
            </a:r>
          </a:p>
        </p:txBody>
      </p:sp>
      <p:sp>
        <p:nvSpPr>
          <p:cNvPr id="12" name="TextBox 11">
            <a:extLst>
              <a:ext uri="{FF2B5EF4-FFF2-40B4-BE49-F238E27FC236}">
                <a16:creationId xmlns:a16="http://schemas.microsoft.com/office/drawing/2014/main" id="{F39F06BE-E5EC-4CB3-9BAE-6B84029E877A}"/>
              </a:ext>
            </a:extLst>
          </p:cNvPr>
          <p:cNvSpPr txBox="1"/>
          <p:nvPr/>
        </p:nvSpPr>
        <p:spPr>
          <a:xfrm>
            <a:off x="4692015" y="2266345"/>
            <a:ext cx="3823335" cy="3910618"/>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sz="2100">
                <a:solidFill>
                  <a:srgbClr val="FFFFFF"/>
                </a:solidFill>
              </a:rPr>
              <a:t>Seicolegydd gwybyddol a datblygiadol
Cysylltiadau cryf â gwaith gan Vygotsky</a:t>
            </a:r>
          </a:p>
          <a:p>
            <a:pPr marL="285750" indent="-228600" defTabSz="914400">
              <a:lnSpc>
                <a:spcPct val="90000"/>
              </a:lnSpc>
              <a:spcAft>
                <a:spcPts val="600"/>
              </a:spcAft>
              <a:buFont typeface="Arial" panose="020B0604020202020204" pitchFamily="34" charset="0"/>
              <a:buChar char="•"/>
            </a:pPr>
            <a:r>
              <a:rPr lang="en-US" sz="2100">
                <a:solidFill>
                  <a:srgbClr val="FFFFFF"/>
                </a:solidFill>
              </a:rPr>
              <a:t>Yn ystyried plant yn </a:t>
            </a:r>
            <a:r>
              <a:rPr lang="en-US" sz="2100" i="1">
                <a:solidFill>
                  <a:srgbClr val="FFFFFF"/>
                </a:solidFill>
              </a:rPr>
              <a:t>ddatryswyr problemau gweithredol</a:t>
            </a:r>
            <a:r>
              <a:rPr lang="en-US" sz="2100">
                <a:solidFill>
                  <a:srgbClr val="FFFFFF"/>
                </a:solidFill>
              </a:rPr>
              <a:t>
Yn ystyried dysgu yn broses barhaus wrth fynd drwy dri cham</a:t>
            </a:r>
          </a:p>
        </p:txBody>
      </p:sp>
    </p:spTree>
  </p:cSld>
  <p:clrMapOvr>
    <a:overrideClrMapping bg1="dk1" tx1="lt1" bg2="dk2" tx2="lt2" accent1="accent1" accent2="accent2" accent3="accent3" accent4="accent4" accent5="accent5" accent6="accent6" hlink="hlink" folHlink="folHlink"/>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585" name="Rectangle 24583">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p:cNvSpPr>
            <a:spLocks noGrp="1" noChangeArrowheads="1"/>
          </p:cNvSpPr>
          <p:nvPr>
            <p:ph type="title"/>
          </p:nvPr>
        </p:nvSpPr>
        <p:spPr>
          <a:xfrm>
            <a:off x="628650" y="620742"/>
            <a:ext cx="7886700" cy="1325563"/>
          </a:xfrm>
        </p:spPr>
        <p:txBody>
          <a:bodyPr vert="horz" lIns="91440" tIns="45720" rIns="91440" bIns="45720" rtlCol="0" anchor="ctr">
            <a:normAutofit/>
          </a:bodyPr>
          <a:lstStyle/>
          <a:p>
            <a:r>
              <a:rPr lang="en-US" sz="2800" kern="1200">
                <a:solidFill>
                  <a:srgbClr val="FFFFFF"/>
                </a:solidFill>
                <a:latin typeface="+mj-lt"/>
                <a:ea typeface="+mj-ea"/>
                <a:cs typeface="+mj-cs"/>
              </a:rPr>
              <a:t>Dulliau cynrychiolaeth</a:t>
            </a:r>
            <a:br>
              <a:rPr lang="en-US" sz="2800" kern="1200">
                <a:solidFill>
                  <a:srgbClr val="FFFFFF"/>
                </a:solidFill>
                <a:latin typeface="+mj-lt"/>
                <a:ea typeface="+mj-ea"/>
                <a:cs typeface="+mj-cs"/>
              </a:rPr>
            </a:br>
            <a:br>
              <a:rPr lang="en-US" sz="2800" kern="1200">
                <a:solidFill>
                  <a:srgbClr val="FFFFFF"/>
                </a:solidFill>
                <a:latin typeface="+mj-lt"/>
                <a:ea typeface="+mj-ea"/>
                <a:cs typeface="+mj-cs"/>
              </a:rPr>
            </a:br>
            <a:r>
              <a:rPr lang="en-US" sz="2800" kern="1200">
                <a:solidFill>
                  <a:srgbClr val="FFFFFF"/>
                </a:solidFill>
                <a:latin typeface="+mj-lt"/>
                <a:ea typeface="+mj-ea"/>
                <a:cs typeface="+mj-cs"/>
              </a:rPr>
              <a:t>Modes of representation</a:t>
            </a:r>
          </a:p>
        </p:txBody>
      </p:sp>
      <p:cxnSp>
        <p:nvCxnSpPr>
          <p:cNvPr id="24586" name="Straight Connector 24585">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4579" name="Rectangle 3"/>
          <p:cNvSpPr>
            <a:spLocks noGrp="1" noChangeArrowheads="1"/>
          </p:cNvSpPr>
          <p:nvPr>
            <p:ph idx="1"/>
          </p:nvPr>
        </p:nvSpPr>
        <p:spPr>
          <a:xfrm>
            <a:off x="628650" y="2266345"/>
            <a:ext cx="3823335" cy="3910617"/>
          </a:xfrm>
        </p:spPr>
        <p:txBody>
          <a:bodyPr vert="horz" lIns="91440" tIns="45720" rIns="91440" bIns="45720" rtlCol="0">
            <a:normAutofit/>
          </a:bodyPr>
          <a:lstStyle/>
          <a:p>
            <a:r>
              <a:rPr lang="en-US" sz="1900">
                <a:solidFill>
                  <a:srgbClr val="FFFFFF"/>
                </a:solidFill>
              </a:rPr>
              <a:t>When adults represent something they are bringing back information from a previous experience. </a:t>
            </a:r>
          </a:p>
          <a:p>
            <a:r>
              <a:rPr lang="en-US" sz="1900">
                <a:solidFill>
                  <a:srgbClr val="FFFFFF"/>
                </a:solidFill>
              </a:rPr>
              <a:t>Bruner believes that  this recall is processed in 3 inter-related ways.</a:t>
            </a:r>
          </a:p>
          <a:p>
            <a:r>
              <a:rPr lang="en-US" sz="1900">
                <a:solidFill>
                  <a:srgbClr val="FFFFFF"/>
                </a:solidFill>
              </a:rPr>
              <a:t>Enactive mode</a:t>
            </a:r>
          </a:p>
          <a:p>
            <a:r>
              <a:rPr lang="en-US" sz="1900">
                <a:solidFill>
                  <a:srgbClr val="FFFFFF"/>
                </a:solidFill>
              </a:rPr>
              <a:t>Iconic mode</a:t>
            </a:r>
          </a:p>
          <a:p>
            <a:r>
              <a:rPr lang="en-US" sz="1900">
                <a:solidFill>
                  <a:srgbClr val="FFFFFF"/>
                </a:solidFill>
              </a:rPr>
              <a:t>Symbolic mode</a:t>
            </a:r>
          </a:p>
          <a:p>
            <a:r>
              <a:rPr lang="en-US" sz="1900">
                <a:solidFill>
                  <a:srgbClr val="FFFFFF"/>
                </a:solidFill>
              </a:rPr>
              <a:t>These are not seen as age dependent or unchangeable </a:t>
            </a:r>
          </a:p>
          <a:p>
            <a:endParaRPr lang="en-US" sz="1900">
              <a:solidFill>
                <a:srgbClr val="FFFFFF"/>
              </a:solidFill>
            </a:endParaRPr>
          </a:p>
        </p:txBody>
      </p:sp>
      <p:sp>
        <p:nvSpPr>
          <p:cNvPr id="12" name="TextBox 11">
            <a:extLst>
              <a:ext uri="{FF2B5EF4-FFF2-40B4-BE49-F238E27FC236}">
                <a16:creationId xmlns:a16="http://schemas.microsoft.com/office/drawing/2014/main" id="{167E64A4-B62B-4B1B-93AD-9FA7397A12CF}"/>
              </a:ext>
            </a:extLst>
          </p:cNvPr>
          <p:cNvSpPr txBox="1"/>
          <p:nvPr/>
        </p:nvSpPr>
        <p:spPr>
          <a:xfrm>
            <a:off x="4692015" y="2266345"/>
            <a:ext cx="3823335" cy="391061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900">
                <a:solidFill>
                  <a:srgbClr val="FFFFFF"/>
                </a:solidFill>
              </a:rPr>
              <a:t>Pan fydd oedolion yn cynrychioli rhywbeth y maent yn dod â gwybodaeth yn ôl o brofiad blaenorol. </a:t>
            </a:r>
          </a:p>
          <a:p>
            <a:pPr indent="-228600" defTabSz="914400">
              <a:lnSpc>
                <a:spcPct val="90000"/>
              </a:lnSpc>
              <a:spcAft>
                <a:spcPts val="600"/>
              </a:spcAft>
              <a:buFont typeface="Arial" panose="020B0604020202020204" pitchFamily="34" charset="0"/>
              <a:buChar char="•"/>
            </a:pPr>
            <a:r>
              <a:rPr lang="en-US" sz="1900">
                <a:solidFill>
                  <a:srgbClr val="FFFFFF"/>
                </a:solidFill>
              </a:rPr>
              <a:t>Cred Bruner fod yr adalw hwn yn cael ei brosesu mewn 3 ffordd ryngberthynol.</a:t>
            </a:r>
          </a:p>
          <a:p>
            <a:pPr indent="-228600" defTabSz="914400">
              <a:lnSpc>
                <a:spcPct val="90000"/>
              </a:lnSpc>
              <a:spcAft>
                <a:spcPts val="600"/>
              </a:spcAft>
              <a:buFont typeface="Arial" panose="020B0604020202020204" pitchFamily="34" charset="0"/>
              <a:buChar char="•"/>
            </a:pPr>
            <a:r>
              <a:rPr lang="en-US" sz="1900">
                <a:solidFill>
                  <a:srgbClr val="FFFFFF"/>
                </a:solidFill>
              </a:rPr>
              <a:t>Modd enactif
Modd eiconig</a:t>
            </a:r>
          </a:p>
          <a:p>
            <a:pPr indent="-228600" defTabSz="914400">
              <a:lnSpc>
                <a:spcPct val="90000"/>
              </a:lnSpc>
              <a:spcAft>
                <a:spcPts val="600"/>
              </a:spcAft>
              <a:buFont typeface="Arial" panose="020B0604020202020204" pitchFamily="34" charset="0"/>
              <a:buChar char="•"/>
            </a:pPr>
            <a:r>
              <a:rPr lang="en-US" sz="1900">
                <a:solidFill>
                  <a:srgbClr val="FFFFFF"/>
                </a:solidFill>
              </a:rPr>
              <a:t>Modd symbolaidd
Nid yw'r rhain yn cael eu hystyried yn ddibynnol ar oedran nac yn ddigyfnewid </a:t>
            </a:r>
          </a:p>
        </p:txBody>
      </p:sp>
    </p:spTree>
  </p:cSld>
  <p:clrMapOvr>
    <a:overrideClrMapping bg1="dk1" tx1="lt1" bg2="dk2" tx2="lt2" accent1="accent1" accent2="accent2" accent3="accent3" accent4="accent4" accent5="accent5" accent6="accent6" hlink="hlink" folHlink="folHlink"/>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18" name="Rectangle 25617">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p:cNvSpPr>
            <a:spLocks noGrp="1" noChangeArrowheads="1"/>
          </p:cNvSpPr>
          <p:nvPr>
            <p:ph type="title"/>
          </p:nvPr>
        </p:nvSpPr>
        <p:spPr>
          <a:xfrm>
            <a:off x="852298" y="502021"/>
            <a:ext cx="4070644" cy="1667997"/>
          </a:xfrm>
        </p:spPr>
        <p:txBody>
          <a:bodyPr vert="horz" lIns="91440" tIns="45720" rIns="91440" bIns="45720" rtlCol="0" anchor="b">
            <a:normAutofit/>
          </a:bodyPr>
          <a:lstStyle/>
          <a:p>
            <a:r>
              <a:rPr lang="en-US" sz="3500" b="1" dirty="0" err="1"/>
              <a:t>Modd</a:t>
            </a:r>
            <a:r>
              <a:rPr lang="en-US" sz="3500" b="1" dirty="0"/>
              <a:t> </a:t>
            </a:r>
            <a:r>
              <a:rPr lang="en-US" sz="3500" b="1" dirty="0" err="1"/>
              <a:t>enactif</a:t>
            </a:r>
            <a:br>
              <a:rPr lang="en-US" sz="3500" b="1" dirty="0"/>
            </a:br>
            <a:r>
              <a:rPr lang="en-US" sz="3500" b="1" dirty="0"/>
              <a:t>Enactive mode</a:t>
            </a:r>
          </a:p>
        </p:txBody>
      </p:sp>
      <p:sp>
        <p:nvSpPr>
          <p:cNvPr id="25603" name="Rectangle 3"/>
          <p:cNvSpPr>
            <a:spLocks noGrp="1" noChangeArrowheads="1"/>
          </p:cNvSpPr>
          <p:nvPr>
            <p:ph type="body" sz="half" idx="1"/>
          </p:nvPr>
        </p:nvSpPr>
        <p:spPr>
          <a:xfrm>
            <a:off x="852298" y="2405467"/>
            <a:ext cx="4070645" cy="3535083"/>
          </a:xfrm>
        </p:spPr>
        <p:txBody>
          <a:bodyPr vert="horz" lIns="91440" tIns="45720" rIns="91440" bIns="45720" rtlCol="0" anchor="t">
            <a:normAutofit/>
          </a:bodyPr>
          <a:lstStyle/>
          <a:p>
            <a:r>
              <a:rPr lang="en-US" sz="1700"/>
              <a:t>Pan fyddwn yn cynrychioli pethau drwy </a:t>
            </a:r>
            <a:r>
              <a:rPr lang="en-US" sz="1700" u="sng"/>
              <a:t>wneud</a:t>
            </a:r>
            <a:r>
              <a:rPr lang="en-US" sz="1700"/>
              <a:t> hyn, gelwir hyn yn ddull deddfu. Mae hon yn agwedd bwysig ar addysg gynnar ac mae staff yn aml yn canolbwyntio ar y broses yn hytrach na’r hyn a gynhyrchir.</a:t>
            </a:r>
          </a:p>
          <a:p>
            <a:endParaRPr lang="en-US" sz="1700"/>
          </a:p>
          <a:p>
            <a:r>
              <a:rPr lang="en-US" sz="1700"/>
              <a:t>When we represent things through </a:t>
            </a:r>
            <a:r>
              <a:rPr lang="en-US" sz="1700" u="sng"/>
              <a:t>doing </a:t>
            </a:r>
            <a:r>
              <a:rPr lang="en-US" sz="1700"/>
              <a:t>this is termed the enactive mode. This is an important aspect of early education and staff often focus on process rather than product.</a:t>
            </a:r>
          </a:p>
          <a:p>
            <a:endParaRPr lang="en-US" sz="1700"/>
          </a:p>
          <a:p>
            <a:endParaRPr lang="en-US" sz="1700"/>
          </a:p>
        </p:txBody>
      </p:sp>
      <p:pic>
        <p:nvPicPr>
          <p:cNvPr id="25604" name="Picture 4" descr="A sepia photograh of a young boy baking with dough."/>
          <p:cNvPicPr>
            <a:picLocks noGrp="1" noChangeAspect="1" noChangeArrowheads="1"/>
          </p:cNvPicPr>
          <p:nvPr>
            <p:ph sz="half" idx="2"/>
          </p:nvPr>
        </p:nvPicPr>
        <p:blipFill rotWithShape="1">
          <a:blip r:embed="rId2" cstate="print"/>
          <a:srcRect l="23027" r="4601" b="4"/>
          <a:stretch/>
        </p:blipFill>
        <p:spPr>
          <a:xfrm>
            <a:off x="5285634" y="975645"/>
            <a:ext cx="3332586"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a:noFill/>
        </p:spPr>
      </p:pic>
      <p:sp>
        <p:nvSpPr>
          <p:cNvPr id="25620" name="Rectangle 2561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22" name="Rectangle 2562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comb/>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3" name="Rectangle 26632">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p:cNvSpPr>
            <a:spLocks noGrp="1" noChangeArrowheads="1"/>
          </p:cNvSpPr>
          <p:nvPr>
            <p:ph type="title"/>
          </p:nvPr>
        </p:nvSpPr>
        <p:spPr>
          <a:xfrm>
            <a:off x="687956" y="4583953"/>
            <a:ext cx="3514393" cy="1465973"/>
          </a:xfrm>
        </p:spPr>
        <p:txBody>
          <a:bodyPr vert="horz" lIns="91440" tIns="45720" rIns="91440" bIns="45720" rtlCol="0" anchor="t">
            <a:normAutofit/>
          </a:bodyPr>
          <a:lstStyle/>
          <a:p>
            <a:r>
              <a:rPr lang="en-US" sz="3500" b="1" dirty="0" err="1"/>
              <a:t>Modd</a:t>
            </a:r>
            <a:r>
              <a:rPr lang="en-US" sz="3500" b="1" dirty="0"/>
              <a:t> </a:t>
            </a:r>
            <a:r>
              <a:rPr lang="en-US" sz="3500" b="1" dirty="0" err="1"/>
              <a:t>eiconig</a:t>
            </a:r>
            <a:br>
              <a:rPr lang="en-US" sz="3500" b="1" dirty="0"/>
            </a:br>
            <a:r>
              <a:rPr lang="en-US" sz="3500" b="1" dirty="0"/>
              <a:t>Iconic mode</a:t>
            </a:r>
          </a:p>
        </p:txBody>
      </p:sp>
      <p:pic>
        <p:nvPicPr>
          <p:cNvPr id="26628" name="Picture 4" descr="A photograph of shortbread biscuits."/>
          <p:cNvPicPr>
            <a:picLocks noGrp="1" noChangeAspect="1" noChangeArrowheads="1"/>
          </p:cNvPicPr>
          <p:nvPr>
            <p:ph sz="half" idx="2"/>
          </p:nvPr>
        </p:nvPicPr>
        <p:blipFill rotWithShape="1">
          <a:blip r:embed="rId3" cstate="print"/>
          <a:srcRect t="5059" b="25397"/>
          <a:stretch/>
        </p:blipFill>
        <p:spPr>
          <a:xfrm>
            <a:off x="20" y="432"/>
            <a:ext cx="9143980" cy="4244759"/>
          </a:xfrm>
          <a:prstGeom prst="rect">
            <a:avLst/>
          </a:prstGeom>
          <a:noFill/>
        </p:spPr>
      </p:pic>
      <p:sp>
        <p:nvSpPr>
          <p:cNvPr id="26627" name="Rectangle 3"/>
          <p:cNvSpPr>
            <a:spLocks noGrp="1" noChangeArrowheads="1"/>
          </p:cNvSpPr>
          <p:nvPr>
            <p:ph type="body" sz="half" idx="1"/>
          </p:nvPr>
        </p:nvSpPr>
        <p:spPr>
          <a:xfrm>
            <a:off x="4572000" y="4245191"/>
            <a:ext cx="4229100" cy="1804735"/>
          </a:xfrm>
        </p:spPr>
        <p:txBody>
          <a:bodyPr vert="horz" lIns="91440" tIns="45720" rIns="91440" bIns="45720" rtlCol="0">
            <a:normAutofit lnSpcReduction="10000"/>
          </a:bodyPr>
          <a:lstStyle/>
          <a:p>
            <a:r>
              <a:rPr lang="en-US" sz="1600" dirty="0" err="1"/>
              <a:t>Anogir</a:t>
            </a:r>
            <a:r>
              <a:rPr lang="en-US" sz="1600" dirty="0"/>
              <a:t> plant </a:t>
            </a:r>
            <a:r>
              <a:rPr lang="en-US" sz="1600" dirty="0" err="1"/>
              <a:t>mewn</a:t>
            </a:r>
            <a:r>
              <a:rPr lang="en-US" sz="1600" dirty="0"/>
              <a:t> </a:t>
            </a:r>
            <a:r>
              <a:rPr lang="en-US" sz="1600" dirty="0" err="1"/>
              <a:t>lleoliadau</a:t>
            </a:r>
            <a:r>
              <a:rPr lang="en-US" sz="1600" dirty="0"/>
              <a:t> </a:t>
            </a:r>
            <a:r>
              <a:rPr lang="en-US" sz="1600" dirty="0" err="1"/>
              <a:t>addysg</a:t>
            </a:r>
            <a:r>
              <a:rPr lang="en-US" sz="1600" dirty="0"/>
              <a:t> </a:t>
            </a:r>
            <a:r>
              <a:rPr lang="en-US" sz="1600" dirty="0" err="1"/>
              <a:t>gynnar</a:t>
            </a:r>
            <a:r>
              <a:rPr lang="en-US" sz="1600" dirty="0"/>
              <a:t> a </a:t>
            </a:r>
            <a:r>
              <a:rPr lang="en-US" sz="1600" dirty="0" err="1"/>
              <a:t>gofal</a:t>
            </a:r>
            <a:r>
              <a:rPr lang="en-US" sz="1600" dirty="0"/>
              <a:t> plant </a:t>
            </a:r>
            <a:r>
              <a:rPr lang="en-US" sz="1600" dirty="0" err="1"/>
              <a:t>yn</a:t>
            </a:r>
            <a:r>
              <a:rPr lang="en-US" sz="1600" dirty="0"/>
              <a:t> </a:t>
            </a:r>
            <a:r>
              <a:rPr lang="en-US" sz="1600" dirty="0" err="1"/>
              <a:t>aml</a:t>
            </a:r>
            <a:r>
              <a:rPr lang="en-US" sz="1600" dirty="0"/>
              <a:t> </a:t>
            </a:r>
            <a:r>
              <a:rPr lang="en-US" sz="1600" dirty="0" err="1"/>
              <a:t>i</a:t>
            </a:r>
            <a:r>
              <a:rPr lang="en-US" sz="1600" dirty="0"/>
              <a:t> </a:t>
            </a:r>
            <a:r>
              <a:rPr lang="en-US" sz="1600" dirty="0" err="1"/>
              <a:t>gofnodi</a:t>
            </a:r>
            <a:r>
              <a:rPr lang="en-US" sz="1600" dirty="0"/>
              <a:t> </a:t>
            </a:r>
            <a:r>
              <a:rPr lang="en-US" sz="1600" dirty="0" err="1"/>
              <a:t>profiadau</a:t>
            </a:r>
            <a:r>
              <a:rPr lang="en-US" sz="1600" dirty="0"/>
              <a:t> </a:t>
            </a:r>
            <a:r>
              <a:rPr lang="en-US" sz="1600" dirty="0" err="1"/>
              <a:t>gan</a:t>
            </a:r>
            <a:r>
              <a:rPr lang="en-US" sz="1600" dirty="0"/>
              <a:t> </a:t>
            </a:r>
            <a:r>
              <a:rPr lang="en-US" sz="1600" dirty="0" err="1"/>
              <a:t>ddefnyddio</a:t>
            </a:r>
            <a:r>
              <a:rPr lang="en-US" sz="1600" dirty="0"/>
              <a:t> </a:t>
            </a:r>
            <a:r>
              <a:rPr lang="en-US" sz="1600" dirty="0" err="1"/>
              <a:t>ffotograffau</a:t>
            </a:r>
            <a:r>
              <a:rPr lang="en-US" sz="1600" dirty="0"/>
              <a:t>, </a:t>
            </a:r>
            <a:r>
              <a:rPr lang="en-US" sz="1600" dirty="0" err="1"/>
              <a:t>lluniau</a:t>
            </a:r>
            <a:r>
              <a:rPr lang="en-US" sz="1600" dirty="0"/>
              <a:t> a </a:t>
            </a:r>
            <a:r>
              <a:rPr lang="en-US" sz="1600" dirty="0" err="1"/>
              <a:t>bellach</a:t>
            </a:r>
            <a:r>
              <a:rPr lang="en-US" sz="1600" dirty="0"/>
              <a:t> </a:t>
            </a:r>
            <a:r>
              <a:rPr lang="en-US" sz="1600" dirty="0" err="1"/>
              <a:t>tâp</a:t>
            </a:r>
            <a:r>
              <a:rPr lang="en-US" sz="1600" dirty="0"/>
              <a:t> </a:t>
            </a:r>
            <a:r>
              <a:rPr lang="en-US" sz="1600" dirty="0" err="1"/>
              <a:t>fideo</a:t>
            </a:r>
            <a:r>
              <a:rPr lang="en-US" sz="1600" dirty="0"/>
              <a:t>.</a:t>
            </a:r>
          </a:p>
          <a:p>
            <a:r>
              <a:rPr lang="en-US" sz="1600" dirty="0"/>
              <a:t>Children in early education and childcare settings are often encouraged to record experiences using photographs, pictures and now video tape.</a:t>
            </a:r>
          </a:p>
          <a:p>
            <a:endParaRPr lang="en-US" sz="1100" dirty="0"/>
          </a:p>
          <a:p>
            <a:pPr marL="0"/>
            <a:endParaRPr lang="en-US" sz="1100" dirty="0"/>
          </a:p>
        </p:txBody>
      </p:sp>
      <p:sp>
        <p:nvSpPr>
          <p:cNvPr id="26635" name="Rectangle 26634">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7" name="Rectangle 26636">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comb/>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185" name="Rectangle 50184">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p:cNvSpPr>
            <a:spLocks noGrp="1" noChangeArrowheads="1"/>
          </p:cNvSpPr>
          <p:nvPr>
            <p:ph type="title"/>
          </p:nvPr>
        </p:nvSpPr>
        <p:spPr>
          <a:xfrm>
            <a:off x="852298" y="502021"/>
            <a:ext cx="4070644" cy="1270795"/>
          </a:xfrm>
        </p:spPr>
        <p:txBody>
          <a:bodyPr anchor="b">
            <a:normAutofit/>
          </a:bodyPr>
          <a:lstStyle/>
          <a:p>
            <a:r>
              <a:rPr lang="cy-GB" sz="3500" b="1" dirty="0"/>
              <a:t>Modd symbolaidd
</a:t>
            </a:r>
            <a:r>
              <a:rPr lang="en-GB" sz="3500" b="1" dirty="0"/>
              <a:t>Symbolic mode</a:t>
            </a:r>
            <a:endParaRPr lang="cy-GB" sz="3500" b="1" dirty="0"/>
          </a:p>
        </p:txBody>
      </p:sp>
      <p:sp>
        <p:nvSpPr>
          <p:cNvPr id="27651" name="Rectangle 3"/>
          <p:cNvSpPr>
            <a:spLocks noGrp="1" noChangeArrowheads="1"/>
          </p:cNvSpPr>
          <p:nvPr>
            <p:ph idx="1"/>
          </p:nvPr>
        </p:nvSpPr>
        <p:spPr>
          <a:xfrm>
            <a:off x="822276" y="1782898"/>
            <a:ext cx="4070645" cy="4310398"/>
          </a:xfrm>
        </p:spPr>
        <p:txBody>
          <a:bodyPr anchor="t">
            <a:normAutofit/>
          </a:bodyPr>
          <a:lstStyle/>
          <a:p>
            <a:r>
              <a:rPr lang="cy-GB" sz="1700" dirty="0"/>
              <a:t>Mae </a:t>
            </a:r>
            <a:r>
              <a:rPr lang="cy-GB" sz="1700" dirty="0" err="1"/>
              <a:t>Bruner</a:t>
            </a:r>
            <a:r>
              <a:rPr lang="cy-GB" sz="1700" dirty="0"/>
              <a:t> yn esbonio bod plant yn defnyddio'r modd symbolaidd i </a:t>
            </a:r>
            <a:r>
              <a:rPr lang="cy-GB" sz="1700" b="1" dirty="0"/>
              <a:t>gynrychioli</a:t>
            </a:r>
            <a:r>
              <a:rPr lang="cy-GB" sz="1700" dirty="0"/>
              <a:t> rhywbeth.</a:t>
            </a:r>
          </a:p>
          <a:p>
            <a:r>
              <a:rPr lang="cy-GB" sz="1700" dirty="0"/>
              <a:t>Pan ysgrifennwn y gair 'merch' i olygu merch a'r rhifolion '4' i gynrychioli'r rhif pedwar. Mewn geiriau eraill, mae plant yn defnyddio '</a:t>
            </a:r>
            <a:r>
              <a:rPr lang="cy-GB" sz="1700" b="1" dirty="0"/>
              <a:t>cod</a:t>
            </a:r>
            <a:r>
              <a:rPr lang="cy-GB" sz="1700" dirty="0"/>
              <a:t>' i ddangos beth maen nhw'n ei olygu.</a:t>
            </a:r>
          </a:p>
          <a:p>
            <a:r>
              <a:rPr lang="en-GB" sz="1700" dirty="0"/>
              <a:t>Bruner explains that children use the symbolic mode to </a:t>
            </a:r>
            <a:r>
              <a:rPr lang="en-GB" sz="1700" b="1" dirty="0"/>
              <a:t>represent</a:t>
            </a:r>
            <a:r>
              <a:rPr lang="en-GB" sz="1700" dirty="0"/>
              <a:t> something.</a:t>
            </a:r>
          </a:p>
          <a:p>
            <a:r>
              <a:rPr lang="en-GB" sz="1700" dirty="0"/>
              <a:t> When we write the word ‘girl’ to mean a girl and the numeral ‘4’ to represent the number four. In other words, children are using a ‘</a:t>
            </a:r>
            <a:r>
              <a:rPr lang="en-GB" sz="1700" b="1" dirty="0"/>
              <a:t>code</a:t>
            </a:r>
            <a:r>
              <a:rPr lang="en-GB" sz="1700" dirty="0"/>
              <a:t>’ to show what they mean.</a:t>
            </a:r>
          </a:p>
          <a:p>
            <a:endParaRPr lang="cy-GB" sz="1700" dirty="0"/>
          </a:p>
        </p:txBody>
      </p:sp>
      <p:pic>
        <p:nvPicPr>
          <p:cNvPr id="50180" name="Picture 4" descr="http://www.articlia.com/blog/wp-content/uploads/2010/01/pic-kids-writing.jpg"/>
          <p:cNvPicPr>
            <a:picLocks noChangeAspect="1" noChangeArrowheads="1"/>
          </p:cNvPicPr>
          <p:nvPr/>
        </p:nvPicPr>
        <p:blipFill rotWithShape="1">
          <a:blip r:embed="rId3" cstate="print"/>
          <a:srcRect l="14208" r="10791" b="-2"/>
          <a:stretch/>
        </p:blipFill>
        <p:spPr bwMode="auto">
          <a:xfrm>
            <a:off x="5285634" y="975645"/>
            <a:ext cx="3332586"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a:noFill/>
        </p:spPr>
      </p:pic>
      <p:sp>
        <p:nvSpPr>
          <p:cNvPr id="50187" name="Rectangle 50186">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9" name="Rectangle 50188">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5DCCDAC-FEA5-9E44-0E21-6EA04F301A8A}"/>
              </a:ext>
            </a:extLst>
          </p:cNvPr>
          <p:cNvSpPr>
            <a:spLocks noGrp="1"/>
          </p:cNvSpPr>
          <p:nvPr>
            <p:ph type="title"/>
          </p:nvPr>
        </p:nvSpPr>
        <p:spPr>
          <a:xfrm>
            <a:off x="628650" y="620742"/>
            <a:ext cx="7886700" cy="1325563"/>
          </a:xfrm>
        </p:spPr>
        <p:txBody>
          <a:bodyPr>
            <a:normAutofit/>
          </a:bodyPr>
          <a:lstStyle/>
          <a:p>
            <a:r>
              <a:rPr lang="sv-SE" sz="3700" b="1">
                <a:solidFill>
                  <a:srgbClr val="FFFFFF"/>
                </a:solidFill>
                <a:latin typeface="Calibri Light" panose="020F0302020204030204" pitchFamily="34" charset="0"/>
                <a:cs typeface="Calibri Light" panose="020F0302020204030204" pitchFamily="34" charset="0"/>
              </a:rPr>
              <a:t>Dylanwad Bruner ar arfer cyfredol </a:t>
            </a:r>
            <a:r>
              <a:rPr lang="en-US" sz="3700" b="1">
                <a:solidFill>
                  <a:srgbClr val="FFFFFF"/>
                </a:solidFill>
                <a:latin typeface="Calibri Light" panose="020F0302020204030204" pitchFamily="34" charset="0"/>
                <a:cs typeface="Calibri Light" panose="020F0302020204030204" pitchFamily="34" charset="0"/>
              </a:rPr>
              <a:t>Influence of Bruner on current practice</a:t>
            </a:r>
            <a:endParaRPr lang="en-GB" sz="3700" b="1">
              <a:solidFill>
                <a:srgbClr val="FFFFFF"/>
              </a:solidFill>
              <a:latin typeface="Calibri Light" panose="020F0302020204030204" pitchFamily="34" charset="0"/>
              <a:cs typeface="Calibri Light" panose="020F0302020204030204" pitchFamily="34" charset="0"/>
            </a:endParaRPr>
          </a:p>
        </p:txBody>
      </p:sp>
      <p:cxnSp>
        <p:nvCxnSpPr>
          <p:cNvPr id="13" name="Straight Connector 12">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9198CBE7-3DCC-FC9E-D8E4-DFA42E1AF1BF}"/>
              </a:ext>
            </a:extLst>
          </p:cNvPr>
          <p:cNvSpPr>
            <a:spLocks noGrp="1"/>
          </p:cNvSpPr>
          <p:nvPr>
            <p:ph sz="half" idx="1"/>
          </p:nvPr>
        </p:nvSpPr>
        <p:spPr>
          <a:xfrm>
            <a:off x="628650" y="2266345"/>
            <a:ext cx="3823335" cy="3910617"/>
          </a:xfrm>
        </p:spPr>
        <p:txBody>
          <a:bodyPr>
            <a:normAutofit/>
          </a:bodyPr>
          <a:lstStyle/>
          <a:p>
            <a:r>
              <a:rPr lang="cy-GB" sz="2100" dirty="0">
                <a:solidFill>
                  <a:srgbClr val="FFFFFF"/>
                </a:solidFill>
              </a:rPr>
              <a:t>Gall oedolion helpu dysgu plant drwy '</a:t>
            </a:r>
            <a:r>
              <a:rPr lang="cy-GB" sz="2100" i="1" dirty="0" err="1">
                <a:solidFill>
                  <a:srgbClr val="FFFFFF"/>
                </a:solidFill>
              </a:rPr>
              <a:t>sgaffaldiau</a:t>
            </a:r>
            <a:r>
              <a:rPr lang="cy-GB" sz="2100" dirty="0">
                <a:solidFill>
                  <a:srgbClr val="FFFFFF"/>
                </a:solidFill>
              </a:rPr>
              <a:t>' – cynorthwyo'r plentyn i ddatblygu mewn ffyrdd na fyddent yn bosibl heb gymorth</a:t>
            </a:r>
          </a:p>
          <a:p>
            <a:r>
              <a:rPr lang="cy-GB" sz="2100" noProof="0" dirty="0">
                <a:solidFill>
                  <a:srgbClr val="FFFFFF"/>
                </a:solidFill>
              </a:rPr>
              <a:t>Mae cysyniad y </a:t>
            </a:r>
            <a:r>
              <a:rPr lang="cy-GB" sz="2100" i="1" noProof="0" dirty="0">
                <a:solidFill>
                  <a:srgbClr val="FFFFFF"/>
                </a:solidFill>
              </a:rPr>
              <a:t>'cwricwlwm troellog</a:t>
            </a:r>
            <a:r>
              <a:rPr lang="cy-GB" sz="2100" noProof="0" dirty="0">
                <a:solidFill>
                  <a:srgbClr val="FFFFFF"/>
                </a:solidFill>
              </a:rPr>
              <a:t>' – er mwyn i blant ddysgu, yn cydnabod y gallai fod angen i blant ailedrych ar yr un pwnc ond ar lefel uwch </a:t>
            </a:r>
          </a:p>
          <a:p>
            <a:r>
              <a:rPr lang="cy-GB" sz="2100" noProof="0" dirty="0">
                <a:solidFill>
                  <a:srgbClr val="FFFFFF"/>
                </a:solidFill>
              </a:rPr>
              <a:t>Gweler gwaith Janet </a:t>
            </a:r>
            <a:r>
              <a:rPr lang="cy-GB" sz="2100" noProof="0" dirty="0" err="1">
                <a:solidFill>
                  <a:srgbClr val="FFFFFF"/>
                </a:solidFill>
              </a:rPr>
              <a:t>Moyles</a:t>
            </a:r>
            <a:r>
              <a:rPr lang="cy-GB" sz="2100" noProof="0" dirty="0">
                <a:solidFill>
                  <a:srgbClr val="FFFFFF"/>
                </a:solidFill>
              </a:rPr>
              <a:t> a'r troellwr chwarae</a:t>
            </a:r>
            <a:endParaRPr lang="en-GB" sz="2100" dirty="0">
              <a:solidFill>
                <a:srgbClr val="FFFFFF"/>
              </a:solidFill>
            </a:endParaRPr>
          </a:p>
          <a:p>
            <a:endParaRPr lang="en-GB" sz="2100" dirty="0">
              <a:solidFill>
                <a:srgbClr val="FFFFFF"/>
              </a:solidFill>
            </a:endParaRPr>
          </a:p>
          <a:p>
            <a:endParaRPr lang="en-GB" sz="2100" dirty="0">
              <a:solidFill>
                <a:srgbClr val="FFFFFF"/>
              </a:solidFill>
            </a:endParaRPr>
          </a:p>
        </p:txBody>
      </p:sp>
      <p:sp>
        <p:nvSpPr>
          <p:cNvPr id="6" name="Content Placeholder 5">
            <a:extLst>
              <a:ext uri="{FF2B5EF4-FFF2-40B4-BE49-F238E27FC236}">
                <a16:creationId xmlns:a16="http://schemas.microsoft.com/office/drawing/2014/main" id="{5A45132D-0C6D-30C5-E3D6-FA40E46744D7}"/>
              </a:ext>
            </a:extLst>
          </p:cNvPr>
          <p:cNvSpPr>
            <a:spLocks noGrp="1"/>
          </p:cNvSpPr>
          <p:nvPr>
            <p:ph sz="half" idx="2"/>
          </p:nvPr>
        </p:nvSpPr>
        <p:spPr>
          <a:xfrm>
            <a:off x="4692015" y="2266345"/>
            <a:ext cx="3823335" cy="3910618"/>
          </a:xfrm>
        </p:spPr>
        <p:txBody>
          <a:bodyPr>
            <a:normAutofit/>
          </a:bodyPr>
          <a:lstStyle/>
          <a:p>
            <a:r>
              <a:rPr lang="en-GB" sz="1900">
                <a:solidFill>
                  <a:srgbClr val="FFFFFF"/>
                </a:solidFill>
              </a:rPr>
              <a:t>Adults can help children’s learning through </a:t>
            </a:r>
            <a:r>
              <a:rPr lang="en-GB" sz="1900" i="1">
                <a:solidFill>
                  <a:srgbClr val="FFFFFF"/>
                </a:solidFill>
              </a:rPr>
              <a:t>‘scaffolding’ – </a:t>
            </a:r>
            <a:r>
              <a:rPr lang="en-GB" sz="1900">
                <a:solidFill>
                  <a:srgbClr val="FFFFFF"/>
                </a:solidFill>
              </a:rPr>
              <a:t>assist the child to develop in ways that would not be possible unaided</a:t>
            </a:r>
          </a:p>
          <a:p>
            <a:r>
              <a:rPr lang="en-US" sz="1900">
                <a:solidFill>
                  <a:srgbClr val="FFFFFF"/>
                </a:solidFill>
              </a:rPr>
              <a:t>Concept of the </a:t>
            </a:r>
            <a:r>
              <a:rPr lang="en-US" sz="1900" i="1">
                <a:solidFill>
                  <a:srgbClr val="FFFFFF"/>
                </a:solidFill>
              </a:rPr>
              <a:t>‘spiral curriculum’</a:t>
            </a:r>
            <a:r>
              <a:rPr lang="en-US" sz="1900">
                <a:solidFill>
                  <a:srgbClr val="FFFFFF"/>
                </a:solidFill>
              </a:rPr>
              <a:t> – in order for children to learn, </a:t>
            </a:r>
            <a:r>
              <a:rPr lang="en-GB" sz="1900">
                <a:solidFill>
                  <a:srgbClr val="FFFFFF"/>
                </a:solidFill>
              </a:rPr>
              <a:t>recognises</a:t>
            </a:r>
            <a:r>
              <a:rPr lang="en-US" sz="1900">
                <a:solidFill>
                  <a:srgbClr val="FFFFFF"/>
                </a:solidFill>
              </a:rPr>
              <a:t> that children may need to revisit the same topic but at a higher level </a:t>
            </a:r>
          </a:p>
          <a:p>
            <a:r>
              <a:rPr lang="en-GB" sz="1900">
                <a:solidFill>
                  <a:srgbClr val="FFFFFF"/>
                </a:solidFill>
              </a:rPr>
              <a:t>See the work of Janet Moyles and the play spiral</a:t>
            </a:r>
            <a:endParaRPr lang="en-US" sz="1900">
              <a:solidFill>
                <a:srgbClr val="FFFFFF"/>
              </a:solidFill>
            </a:endParaRPr>
          </a:p>
          <a:p>
            <a:endParaRPr lang="en-US" sz="1900">
              <a:solidFill>
                <a:srgbClr val="FFFFFF"/>
              </a:solidFill>
            </a:endParaRPr>
          </a:p>
          <a:p>
            <a:endParaRPr lang="en-GB" sz="1900" i="1">
              <a:solidFill>
                <a:srgbClr val="FFFFFF"/>
              </a:solidFill>
            </a:endParaRPr>
          </a:p>
          <a:p>
            <a:endParaRPr lang="en-GB" sz="1900">
              <a:solidFill>
                <a:srgbClr val="FFFFFF"/>
              </a:solidFill>
            </a:endParaRPr>
          </a:p>
        </p:txBody>
      </p:sp>
    </p:spTree>
    <p:extLst>
      <p:ext uri="{BB962C8B-B14F-4D97-AF65-F5344CB8AC3E}">
        <p14:creationId xmlns:p14="http://schemas.microsoft.com/office/powerpoint/2010/main" val="973207493"/>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20742"/>
            <a:ext cx="7886700" cy="1325563"/>
          </a:xfrm>
        </p:spPr>
        <p:txBody>
          <a:bodyPr vert="horz" lIns="91440" tIns="45720" rIns="91440" bIns="45720" rtlCol="0" anchor="ctr">
            <a:normAutofit/>
          </a:bodyPr>
          <a:lstStyle/>
          <a:p>
            <a:r>
              <a:rPr lang="en-US" kern="1200">
                <a:solidFill>
                  <a:srgbClr val="FFFFFF"/>
                </a:solidFill>
                <a:latin typeface="+mj-lt"/>
                <a:ea typeface="+mj-ea"/>
                <a:cs typeface="+mj-cs"/>
              </a:rPr>
              <a:t>Cyfarfod llawn Plenary </a:t>
            </a:r>
          </a:p>
        </p:txBody>
      </p:sp>
      <p:cxnSp>
        <p:nvCxnSpPr>
          <p:cNvPr id="19" name="Straight Connector 18">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628650" y="2266345"/>
            <a:ext cx="3823335" cy="3910617"/>
          </a:xfrm>
        </p:spPr>
        <p:txBody>
          <a:bodyPr vert="horz" lIns="91440" tIns="45720" rIns="91440" bIns="45720" rtlCol="0">
            <a:normAutofit/>
          </a:bodyPr>
          <a:lstStyle/>
          <a:p>
            <a:r>
              <a:rPr lang="en-US" sz="1600">
                <a:solidFill>
                  <a:srgbClr val="FFFFFF"/>
                </a:solidFill>
              </a:rPr>
              <a:t>In this session we have critically explored three approaches to cognitive development:</a:t>
            </a:r>
          </a:p>
          <a:p>
            <a:pPr lvl="1"/>
            <a:r>
              <a:rPr lang="en-US" sz="1600">
                <a:solidFill>
                  <a:srgbClr val="FFFFFF"/>
                </a:solidFill>
              </a:rPr>
              <a:t>Piaget’s  cognitive development theories</a:t>
            </a:r>
          </a:p>
          <a:p>
            <a:pPr lvl="1"/>
            <a:r>
              <a:rPr lang="en-US" sz="1600">
                <a:solidFill>
                  <a:srgbClr val="FFFFFF"/>
                </a:solidFill>
              </a:rPr>
              <a:t>Vygotsky and Bruner’s social constructivist theories and information processing perspectives.</a:t>
            </a:r>
          </a:p>
          <a:p>
            <a:pPr lvl="1"/>
            <a:endParaRPr lang="en-US" sz="1600">
              <a:solidFill>
                <a:srgbClr val="FFFFFF"/>
              </a:solidFill>
            </a:endParaRPr>
          </a:p>
          <a:p>
            <a:pPr marL="128016" lvl="1"/>
            <a:r>
              <a:rPr lang="en-US" sz="1600">
                <a:solidFill>
                  <a:srgbClr val="FFFFFF"/>
                </a:solidFill>
              </a:rPr>
              <a:t>TASK (20 MINS)</a:t>
            </a:r>
          </a:p>
          <a:p>
            <a:pPr lvl="1"/>
            <a:r>
              <a:rPr lang="en-US" sz="1600">
                <a:solidFill>
                  <a:srgbClr val="FFFFFF"/>
                </a:solidFill>
              </a:rPr>
              <a:t>Create a picture to illustrate each theory</a:t>
            </a:r>
          </a:p>
          <a:p>
            <a:pPr lvl="1"/>
            <a:r>
              <a:rPr lang="en-US" sz="1600">
                <a:solidFill>
                  <a:srgbClr val="FFFFFF"/>
                </a:solidFill>
              </a:rPr>
              <a:t>Identify similarities and differences between the three theorists</a:t>
            </a:r>
          </a:p>
        </p:txBody>
      </p:sp>
      <p:sp>
        <p:nvSpPr>
          <p:cNvPr id="12" name="TextBox 11">
            <a:extLst>
              <a:ext uri="{FF2B5EF4-FFF2-40B4-BE49-F238E27FC236}">
                <a16:creationId xmlns:a16="http://schemas.microsoft.com/office/drawing/2014/main" id="{78A4BAF2-02F4-4DD3-86F5-EA396727364E}"/>
              </a:ext>
            </a:extLst>
          </p:cNvPr>
          <p:cNvSpPr txBox="1"/>
          <p:nvPr/>
        </p:nvSpPr>
        <p:spPr>
          <a:xfrm>
            <a:off x="4692015" y="2266345"/>
            <a:ext cx="3823335" cy="391061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600">
                <a:solidFill>
                  <a:srgbClr val="FFFFFF"/>
                </a:solidFill>
              </a:rPr>
              <a:t>Yn y sesiwn hon rydym wedi archwilio'n feirniadol dri dull o ddatblygu gwybyddol:</a:t>
            </a:r>
          </a:p>
          <a:p>
            <a:pPr marL="285750" indent="-228600" defTabSz="914400">
              <a:lnSpc>
                <a:spcPct val="90000"/>
              </a:lnSpc>
              <a:spcAft>
                <a:spcPts val="600"/>
              </a:spcAft>
              <a:buFont typeface="Arial" panose="020B0604020202020204" pitchFamily="34" charset="0"/>
              <a:buChar char="•"/>
            </a:pPr>
            <a:r>
              <a:rPr lang="en-US" sz="1600">
                <a:solidFill>
                  <a:srgbClr val="FFFFFF"/>
                </a:solidFill>
              </a:rPr>
              <a:t>Damcaniaethau datblygiad gwybyddol Piaget
Damcaniaethau adeiladwaith cymdeithasol Vygotsky a Bruner a safbwyntiau prosesu gwybodaeth.</a:t>
            </a:r>
          </a:p>
          <a:p>
            <a:pPr lvl="1" indent="-228600" defTabSz="914400">
              <a:lnSpc>
                <a:spcPct val="90000"/>
              </a:lnSpc>
              <a:spcAft>
                <a:spcPts val="600"/>
              </a:spcAft>
              <a:buFont typeface="Arial" panose="020B0604020202020204" pitchFamily="34" charset="0"/>
              <a:buChar char="•"/>
            </a:pPr>
            <a:endParaRPr lang="en-US" sz="1600">
              <a:solidFill>
                <a:srgbClr val="FFFFFF"/>
              </a:solidFill>
            </a:endParaRPr>
          </a:p>
          <a:p>
            <a:pPr marL="128016" lvl="1" indent="-228600" defTabSz="914400">
              <a:lnSpc>
                <a:spcPct val="90000"/>
              </a:lnSpc>
              <a:spcAft>
                <a:spcPts val="600"/>
              </a:spcAft>
              <a:buFont typeface="Arial" panose="020B0604020202020204" pitchFamily="34" charset="0"/>
              <a:buChar char="•"/>
            </a:pPr>
            <a:r>
              <a:rPr lang="en-US" sz="1600">
                <a:solidFill>
                  <a:srgbClr val="FFFFFF"/>
                </a:solidFill>
              </a:rPr>
              <a:t>TASG (20 MUN)</a:t>
            </a:r>
          </a:p>
          <a:p>
            <a:pPr marL="413766" lvl="1" indent="-228600" defTabSz="914400">
              <a:lnSpc>
                <a:spcPct val="90000"/>
              </a:lnSpc>
              <a:spcAft>
                <a:spcPts val="600"/>
              </a:spcAft>
              <a:buFont typeface="Arial" panose="020B0604020202020204" pitchFamily="34" charset="0"/>
              <a:buChar char="•"/>
            </a:pPr>
            <a:r>
              <a:rPr lang="en-US" sz="1600">
                <a:solidFill>
                  <a:srgbClr val="FFFFFF"/>
                </a:solidFill>
              </a:rPr>
              <a:t>Tynnwch lun i ddangos pob damcaniaeth
Nodwch y pethau sy’n debyg ac sy’n wahanol rhwng y tair damcaniaeth</a:t>
            </a:r>
          </a:p>
        </p:txBody>
      </p:sp>
    </p:spTree>
  </p:cSld>
  <p:clrMapOvr>
    <a:overrideClrMapping bg1="dk1" tx1="lt1" bg2="dk2" tx2="lt2" accent1="accent1" accent2="accent2" accent3="accent3" accent4="accent4" accent5="accent5" accent6="accent6" hlink="hlink" folHlink="folHlink"/>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9DF63-D25E-416A-8870-27C5F6D1989C}"/>
              </a:ext>
            </a:extLst>
          </p:cNvPr>
          <p:cNvSpPr>
            <a:spLocks noGrp="1"/>
          </p:cNvSpPr>
          <p:nvPr>
            <p:ph type="title"/>
          </p:nvPr>
        </p:nvSpPr>
        <p:spPr>
          <a:xfrm>
            <a:off x="107504" y="365126"/>
            <a:ext cx="8784976" cy="1335681"/>
          </a:xfrm>
        </p:spPr>
        <p:txBody>
          <a:bodyPr>
            <a:noAutofit/>
          </a:bodyPr>
          <a:lstStyle/>
          <a:p>
            <a:r>
              <a:rPr lang="cy-GB" sz="3200" dirty="0"/>
              <a:t>Damcaniaethau prosesu gwybodaeth datblygiad gwybyddol                       </a:t>
            </a:r>
            <a:r>
              <a:rPr lang="en-GB" sz="3200" dirty="0"/>
              <a:t>Information-processing theories of cognitive development</a:t>
            </a:r>
          </a:p>
        </p:txBody>
      </p:sp>
      <p:sp>
        <p:nvSpPr>
          <p:cNvPr id="3" name="Content Placeholder 2">
            <a:extLst>
              <a:ext uri="{FF2B5EF4-FFF2-40B4-BE49-F238E27FC236}">
                <a16:creationId xmlns:a16="http://schemas.microsoft.com/office/drawing/2014/main" id="{D63C58B4-2F69-4D77-B0A7-778D6DD48542}"/>
              </a:ext>
            </a:extLst>
          </p:cNvPr>
          <p:cNvSpPr>
            <a:spLocks noGrp="1"/>
          </p:cNvSpPr>
          <p:nvPr>
            <p:ph sz="half" idx="1"/>
          </p:nvPr>
        </p:nvSpPr>
        <p:spPr/>
        <p:txBody>
          <a:bodyPr>
            <a:normAutofit fontScale="62500" lnSpcReduction="20000"/>
          </a:bodyPr>
          <a:lstStyle/>
          <a:p>
            <a:r>
              <a:rPr lang="cy-GB" dirty="0"/>
              <a:t>Buom yn archwilio damcaniaethau datblygu gwybyddol ym maes datblygiad corfforol yr wythnos ddiwethaf
Proses </a:t>
            </a:r>
            <a:r>
              <a:rPr lang="cy-GB" dirty="0" err="1"/>
              <a:t>Gwybyddu</a:t>
            </a:r>
            <a:r>
              <a:rPr lang="cy-GB" dirty="0"/>
              <a:t> </a:t>
            </a:r>
          </a:p>
          <a:p>
            <a:r>
              <a:rPr lang="cy-GB" dirty="0"/>
              <a:t>Sut mae'r ymennydd yn prosesu'r wybodaeth sydd ar gael yn yr amgylchedd cyfagos
Cred sy'n canolbwyntio ar strwythurau seicolegol ac sy'n esbonio'r ffordd rydyn ni'n ymddwyn er gwaethaf ein diwylliant neu ein hamgylchedd cymdeithasol.</a:t>
            </a:r>
          </a:p>
          <a:p>
            <a:r>
              <a:rPr lang="cy-GB" dirty="0"/>
              <a:t>Natur neu fagwraeth?</a:t>
            </a:r>
          </a:p>
          <a:p>
            <a:r>
              <a:rPr lang="cy-GB" dirty="0"/>
              <a:t>Ymchwilio i'r damcaniaethau hyn ymhellach a chyflwyno eich canfyddiadau yr wythnos nesaf
</a:t>
            </a:r>
          </a:p>
        </p:txBody>
      </p:sp>
      <p:sp>
        <p:nvSpPr>
          <p:cNvPr id="4" name="Content Placeholder 3">
            <a:extLst>
              <a:ext uri="{FF2B5EF4-FFF2-40B4-BE49-F238E27FC236}">
                <a16:creationId xmlns:a16="http://schemas.microsoft.com/office/drawing/2014/main" id="{77BAFF3D-7AC2-FC92-5DEE-58EA44D3E51F}"/>
              </a:ext>
            </a:extLst>
          </p:cNvPr>
          <p:cNvSpPr>
            <a:spLocks noGrp="1"/>
          </p:cNvSpPr>
          <p:nvPr>
            <p:ph sz="half" idx="2"/>
          </p:nvPr>
        </p:nvSpPr>
        <p:spPr/>
        <p:txBody>
          <a:bodyPr>
            <a:normAutofit fontScale="62500" lnSpcReduction="20000"/>
          </a:bodyPr>
          <a:lstStyle/>
          <a:p>
            <a:r>
              <a:rPr lang="en-GB" dirty="0"/>
              <a:t>We explored IP theories of physical development last week</a:t>
            </a:r>
          </a:p>
          <a:p>
            <a:r>
              <a:rPr lang="en-GB" dirty="0"/>
              <a:t>Process of Cognition </a:t>
            </a:r>
          </a:p>
          <a:p>
            <a:r>
              <a:rPr lang="en-GB" dirty="0"/>
              <a:t>How the brain processes the information available in the surrounding environment</a:t>
            </a:r>
          </a:p>
          <a:p>
            <a:r>
              <a:rPr lang="en-GB" dirty="0"/>
              <a:t>Belief centred around psychological structures that explain the way we behave despite our culture or social environment.</a:t>
            </a:r>
          </a:p>
          <a:p>
            <a:r>
              <a:rPr lang="en-GB" dirty="0"/>
              <a:t>Nature or nurture?</a:t>
            </a:r>
          </a:p>
          <a:p>
            <a:r>
              <a:rPr lang="en-GB" dirty="0"/>
              <a:t>Research these theories further and present your findings next week</a:t>
            </a:r>
          </a:p>
          <a:p>
            <a:endParaRPr lang="en-GB" dirty="0"/>
          </a:p>
        </p:txBody>
      </p:sp>
    </p:spTree>
    <p:extLst>
      <p:ext uri="{BB962C8B-B14F-4D97-AF65-F5344CB8AC3E}">
        <p14:creationId xmlns:p14="http://schemas.microsoft.com/office/powerpoint/2010/main" val="23112053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0BC0F-42E3-4697-A8F0-8316DF403993}"/>
              </a:ext>
            </a:extLst>
          </p:cNvPr>
          <p:cNvSpPr>
            <a:spLocks noGrp="1"/>
          </p:cNvSpPr>
          <p:nvPr>
            <p:ph type="title"/>
          </p:nvPr>
        </p:nvSpPr>
        <p:spPr/>
        <p:txBody>
          <a:bodyPr/>
          <a:lstStyle/>
          <a:p>
            <a:r>
              <a:rPr lang="cy-GB" dirty="0"/>
              <a:t>I Grynhoi         </a:t>
            </a:r>
            <a:r>
              <a:rPr lang="en-GB" dirty="0"/>
              <a:t>Summing up</a:t>
            </a:r>
          </a:p>
        </p:txBody>
      </p:sp>
      <p:sp>
        <p:nvSpPr>
          <p:cNvPr id="3" name="Content Placeholder 2">
            <a:extLst>
              <a:ext uri="{FF2B5EF4-FFF2-40B4-BE49-F238E27FC236}">
                <a16:creationId xmlns:a16="http://schemas.microsoft.com/office/drawing/2014/main" id="{378686D4-F538-435C-8E9A-8CFFDA3274F4}"/>
              </a:ext>
            </a:extLst>
          </p:cNvPr>
          <p:cNvSpPr>
            <a:spLocks noGrp="1"/>
          </p:cNvSpPr>
          <p:nvPr>
            <p:ph sz="half" idx="1"/>
          </p:nvPr>
        </p:nvSpPr>
        <p:spPr/>
        <p:txBody>
          <a:bodyPr>
            <a:normAutofit fontScale="92500" lnSpcReduction="10000"/>
          </a:bodyPr>
          <a:lstStyle/>
          <a:p>
            <a:r>
              <a:rPr lang="cy-GB" dirty="0" err="1"/>
              <a:t>Piaget</a:t>
            </a:r>
            <a:r>
              <a:rPr lang="cy-GB" dirty="0"/>
              <a:t> – rhyngweithio unigol â'r amgylchedd
</a:t>
            </a:r>
            <a:r>
              <a:rPr lang="cy-GB" dirty="0" err="1"/>
              <a:t>Vygotsky</a:t>
            </a:r>
            <a:r>
              <a:rPr lang="cy-GB" dirty="0"/>
              <a:t>/</a:t>
            </a:r>
            <a:r>
              <a:rPr lang="cy-GB" dirty="0" err="1"/>
              <a:t>Bruner</a:t>
            </a:r>
            <a:r>
              <a:rPr lang="cy-GB" dirty="0"/>
              <a:t> – rhyngweithio cymdeithasol â'r amgylchedd a diwylliant</a:t>
            </a:r>
          </a:p>
          <a:p>
            <a:r>
              <a:rPr lang="cy-GB" dirty="0"/>
              <a:t>Modelau </a:t>
            </a:r>
            <a:r>
              <a:rPr lang="cy-GB"/>
              <a:t>Prosesu Gwybodaeth </a:t>
            </a:r>
            <a:r>
              <a:rPr lang="cy-GB" dirty="0"/>
              <a:t>– Mecanweithiau sy'n arwain at newid o ran ffyrdd o feddwl
</a:t>
            </a:r>
          </a:p>
        </p:txBody>
      </p:sp>
      <p:sp>
        <p:nvSpPr>
          <p:cNvPr id="4" name="Content Placeholder 3">
            <a:extLst>
              <a:ext uri="{FF2B5EF4-FFF2-40B4-BE49-F238E27FC236}">
                <a16:creationId xmlns:a16="http://schemas.microsoft.com/office/drawing/2014/main" id="{07E8A950-02C7-5407-2843-EB62191E3920}"/>
              </a:ext>
            </a:extLst>
          </p:cNvPr>
          <p:cNvSpPr>
            <a:spLocks noGrp="1"/>
          </p:cNvSpPr>
          <p:nvPr>
            <p:ph sz="half" idx="2"/>
          </p:nvPr>
        </p:nvSpPr>
        <p:spPr/>
        <p:txBody>
          <a:bodyPr>
            <a:normAutofit fontScale="92500" lnSpcReduction="10000"/>
          </a:bodyPr>
          <a:lstStyle/>
          <a:p>
            <a:r>
              <a:rPr lang="en-GB" dirty="0"/>
              <a:t>Piaget – individual interactions with environment</a:t>
            </a:r>
          </a:p>
          <a:p>
            <a:r>
              <a:rPr lang="en-GB" dirty="0"/>
              <a:t>Vygotsky/Bruner – social interactions with environment and culture</a:t>
            </a:r>
          </a:p>
          <a:p>
            <a:r>
              <a:rPr lang="en-GB" dirty="0"/>
              <a:t>IP models – Mechanisms which lead to a change in thinking</a:t>
            </a:r>
          </a:p>
          <a:p>
            <a:endParaRPr lang="en-GB" dirty="0"/>
          </a:p>
        </p:txBody>
      </p:sp>
    </p:spTree>
    <p:extLst>
      <p:ext uri="{BB962C8B-B14F-4D97-AF65-F5344CB8AC3E}">
        <p14:creationId xmlns:p14="http://schemas.microsoft.com/office/powerpoint/2010/main" val="14492225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GWEITHGAREDD ANGHYDAMSEROL
</a:t>
            </a:r>
          </a:p>
        </p:txBody>
      </p:sp>
      <p:sp>
        <p:nvSpPr>
          <p:cNvPr id="6" name="Text Placeholder 5">
            <a:extLst>
              <a:ext uri="{FF2B5EF4-FFF2-40B4-BE49-F238E27FC236}">
                <a16:creationId xmlns:a16="http://schemas.microsoft.com/office/drawing/2014/main" id="{8A360443-22F0-4AC4-BABD-2D893C9743DA}"/>
              </a:ext>
            </a:extLst>
          </p:cNvPr>
          <p:cNvSpPr>
            <a:spLocks noGrp="1"/>
          </p:cNvSpPr>
          <p:nvPr>
            <p:ph type="body" idx="1"/>
          </p:nvPr>
        </p:nvSpPr>
        <p:spPr>
          <a:xfrm>
            <a:off x="768096" y="1844824"/>
            <a:ext cx="3566160" cy="822960"/>
          </a:xfrm>
        </p:spPr>
        <p:txBody>
          <a:bodyPr>
            <a:normAutofit fontScale="70000" lnSpcReduction="20000"/>
          </a:bodyPr>
          <a:lstStyle/>
          <a:p>
            <a:r>
              <a:rPr lang="cy-GB" dirty="0"/>
              <a:t>Ar gael ar-lein drwy Lyfrgell Y Drindod Dewi Sant</a:t>
            </a:r>
            <a:r>
              <a:rPr lang="en-GB" dirty="0"/>
              <a:t>
</a:t>
            </a:r>
          </a:p>
        </p:txBody>
      </p:sp>
      <p:pic>
        <p:nvPicPr>
          <p:cNvPr id="1030" name="Picture 6">
            <a:extLst>
              <a:ext uri="{FF2B5EF4-FFF2-40B4-BE49-F238E27FC236}">
                <a16:creationId xmlns:a16="http://schemas.microsoft.com/office/drawing/2014/main" id="{35B4B2D8-F95D-40B6-AFB8-3FB211F4543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1341875" y="2854790"/>
            <a:ext cx="2418601" cy="3684588"/>
          </a:xfrm>
          <a:prstGeom prst="rect">
            <a:avLst/>
          </a:prstGeom>
          <a:noFill/>
          <a:extLst>
            <a:ext uri="{909E8E84-426E-40DD-AFC4-6F175D3DCCD1}">
              <a14:hiddenFill xmlns:a14="http://schemas.microsoft.com/office/drawing/2010/main">
                <a:solidFill>
                  <a:srgbClr val="FFFFFF"/>
                </a:solidFill>
              </a14:hiddenFill>
            </a:ext>
          </a:extLst>
        </p:spPr>
      </p:pic>
      <p:sp>
        <p:nvSpPr>
          <p:cNvPr id="7" name="Text Placeholder 6">
            <a:extLst>
              <a:ext uri="{FF2B5EF4-FFF2-40B4-BE49-F238E27FC236}">
                <a16:creationId xmlns:a16="http://schemas.microsoft.com/office/drawing/2014/main" id="{E2AE4B78-81FC-4544-A9C8-8DFD41E2DF1F}"/>
              </a:ext>
            </a:extLst>
          </p:cNvPr>
          <p:cNvSpPr>
            <a:spLocks noGrp="1"/>
          </p:cNvSpPr>
          <p:nvPr>
            <p:ph type="body" sz="quarter" idx="3"/>
          </p:nvPr>
        </p:nvSpPr>
        <p:spPr/>
        <p:txBody>
          <a:bodyPr>
            <a:normAutofit fontScale="70000" lnSpcReduction="20000"/>
          </a:bodyPr>
          <a:lstStyle/>
          <a:p>
            <a:r>
              <a:rPr lang="cy-GB" dirty="0"/>
              <a:t>
</a:t>
            </a:r>
          </a:p>
        </p:txBody>
      </p:sp>
      <p:sp>
        <p:nvSpPr>
          <p:cNvPr id="8" name="Content Placeholder 7">
            <a:extLst>
              <a:ext uri="{FF2B5EF4-FFF2-40B4-BE49-F238E27FC236}">
                <a16:creationId xmlns:a16="http://schemas.microsoft.com/office/drawing/2014/main" id="{29B8E5D6-2010-4D92-A5BC-5C7ECCEC8D24}"/>
              </a:ext>
            </a:extLst>
          </p:cNvPr>
          <p:cNvSpPr>
            <a:spLocks noGrp="1"/>
          </p:cNvSpPr>
          <p:nvPr>
            <p:ph sz="quarter" idx="4"/>
          </p:nvPr>
        </p:nvSpPr>
        <p:spPr/>
        <p:txBody>
          <a:bodyPr>
            <a:normAutofit fontScale="92500"/>
          </a:bodyPr>
          <a:lstStyle/>
          <a:p>
            <a:r>
              <a:rPr lang="cy-GB" dirty="0"/>
              <a:t>Darllenwch Adran 1 Pennod 1 – Datblygu Rhywedd</a:t>
            </a:r>
          </a:p>
          <a:p>
            <a:r>
              <a:rPr lang="cy-GB" dirty="0"/>
              <a:t>Gweler hefyd </a:t>
            </a:r>
            <a:r>
              <a:rPr lang="cy-GB" dirty="0" err="1"/>
              <a:t>Smidt</a:t>
            </a:r>
            <a:r>
              <a:rPr lang="cy-GB" dirty="0"/>
              <a:t>, S. (2013)</a:t>
            </a:r>
          </a:p>
          <a:p>
            <a:r>
              <a:rPr lang="cy-GB" dirty="0"/>
              <a:t>Mae'r plentyn sy'n datblygu yn yr 21ain ganrif: safbwynt byd-eang ar ddatblygiad plant</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ASYNCHRONOUS ACTIVITY</a:t>
            </a:r>
          </a:p>
        </p:txBody>
      </p:sp>
      <p:sp>
        <p:nvSpPr>
          <p:cNvPr id="6" name="Text Placeholder 5">
            <a:extLst>
              <a:ext uri="{FF2B5EF4-FFF2-40B4-BE49-F238E27FC236}">
                <a16:creationId xmlns:a16="http://schemas.microsoft.com/office/drawing/2014/main" id="{8A360443-22F0-4AC4-BABD-2D893C9743DA}"/>
              </a:ext>
            </a:extLst>
          </p:cNvPr>
          <p:cNvSpPr>
            <a:spLocks noGrp="1"/>
          </p:cNvSpPr>
          <p:nvPr>
            <p:ph type="body" idx="1"/>
          </p:nvPr>
        </p:nvSpPr>
        <p:spPr>
          <a:xfrm>
            <a:off x="768096" y="1844824"/>
            <a:ext cx="3566160" cy="360040"/>
          </a:xfrm>
        </p:spPr>
        <p:txBody>
          <a:bodyPr>
            <a:normAutofit fontScale="70000" lnSpcReduction="20000"/>
          </a:bodyPr>
          <a:lstStyle/>
          <a:p>
            <a:r>
              <a:rPr lang="en-GB" dirty="0"/>
              <a:t>Available online via UWTSD Library</a:t>
            </a:r>
          </a:p>
        </p:txBody>
      </p:sp>
      <p:pic>
        <p:nvPicPr>
          <p:cNvPr id="1030" name="Picture 6">
            <a:extLst>
              <a:ext uri="{FF2B5EF4-FFF2-40B4-BE49-F238E27FC236}">
                <a16:creationId xmlns:a16="http://schemas.microsoft.com/office/drawing/2014/main" id="{35B4B2D8-F95D-40B6-AFB8-3FB211F4543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1355306" y="2505075"/>
            <a:ext cx="2418601" cy="3684588"/>
          </a:xfrm>
          <a:prstGeom prst="rect">
            <a:avLst/>
          </a:prstGeom>
          <a:noFill/>
          <a:extLst>
            <a:ext uri="{909E8E84-426E-40DD-AFC4-6F175D3DCCD1}">
              <a14:hiddenFill xmlns:a14="http://schemas.microsoft.com/office/drawing/2010/main">
                <a:solidFill>
                  <a:srgbClr val="FFFFFF"/>
                </a:solidFill>
              </a14:hiddenFill>
            </a:ext>
          </a:extLst>
        </p:spPr>
      </p:pic>
      <p:sp>
        <p:nvSpPr>
          <p:cNvPr id="7" name="Text Placeholder 6">
            <a:extLst>
              <a:ext uri="{FF2B5EF4-FFF2-40B4-BE49-F238E27FC236}">
                <a16:creationId xmlns:a16="http://schemas.microsoft.com/office/drawing/2014/main" id="{E2AE4B78-81FC-4544-A9C8-8DFD41E2DF1F}"/>
              </a:ext>
            </a:extLst>
          </p:cNvPr>
          <p:cNvSpPr>
            <a:spLocks noGrp="1"/>
          </p:cNvSpPr>
          <p:nvPr>
            <p:ph type="body" sz="quarter" idx="3"/>
          </p:nvPr>
        </p:nvSpPr>
        <p:spPr/>
        <p:txBody>
          <a:bodyPr>
            <a:normAutofit fontScale="70000" lnSpcReduction="20000"/>
          </a:bodyPr>
          <a:lstStyle/>
          <a:p>
            <a:endParaRPr lang="en-GB" dirty="0"/>
          </a:p>
        </p:txBody>
      </p:sp>
      <p:sp>
        <p:nvSpPr>
          <p:cNvPr id="8" name="Content Placeholder 7">
            <a:extLst>
              <a:ext uri="{FF2B5EF4-FFF2-40B4-BE49-F238E27FC236}">
                <a16:creationId xmlns:a16="http://schemas.microsoft.com/office/drawing/2014/main" id="{29B8E5D6-2010-4D92-A5BC-5C7ECCEC8D24}"/>
              </a:ext>
            </a:extLst>
          </p:cNvPr>
          <p:cNvSpPr>
            <a:spLocks noGrp="1"/>
          </p:cNvSpPr>
          <p:nvPr>
            <p:ph sz="quarter" idx="4"/>
          </p:nvPr>
        </p:nvSpPr>
        <p:spPr/>
        <p:txBody>
          <a:bodyPr>
            <a:normAutofit lnSpcReduction="10000"/>
          </a:bodyPr>
          <a:lstStyle/>
          <a:p>
            <a:r>
              <a:rPr lang="en-GB" dirty="0"/>
              <a:t>Read Section 1</a:t>
            </a:r>
          </a:p>
          <a:p>
            <a:r>
              <a:rPr lang="en-GB" dirty="0"/>
              <a:t>Chapter 1 – Gender Development</a:t>
            </a:r>
          </a:p>
          <a:p>
            <a:r>
              <a:rPr lang="en-GB" dirty="0"/>
              <a:t>Also see Smidt, S. (2013)</a:t>
            </a:r>
          </a:p>
          <a:p>
            <a:r>
              <a:rPr lang="en-GB" dirty="0"/>
              <a:t>The developing child in the 21st century a global perspective on child development</a:t>
            </a:r>
          </a:p>
          <a:p>
            <a:endParaRPr lang="en-GB" dirty="0"/>
          </a:p>
        </p:txBody>
      </p:sp>
    </p:spTree>
    <p:extLst>
      <p:ext uri="{BB962C8B-B14F-4D97-AF65-F5344CB8AC3E}">
        <p14:creationId xmlns:p14="http://schemas.microsoft.com/office/powerpoint/2010/main" val="34133265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E234CF4-802C-4AA1-B540-36C3B838C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5228"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455228"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9D800584-727A-48CF-8223-244AD9717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225" y="-1"/>
            <a:ext cx="3778758" cy="685799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DB7BB7-6FE4-4AB9-ADBB-47F6C1F2E25D}"/>
              </a:ext>
            </a:extLst>
          </p:cNvPr>
          <p:cNvSpPr>
            <a:spLocks noGrp="1"/>
          </p:cNvSpPr>
          <p:nvPr>
            <p:ph type="title"/>
          </p:nvPr>
        </p:nvSpPr>
        <p:spPr>
          <a:xfrm>
            <a:off x="874987" y="1332952"/>
            <a:ext cx="2945174" cy="3921176"/>
          </a:xfrm>
        </p:spPr>
        <p:txBody>
          <a:bodyPr anchor="ctr">
            <a:normAutofit/>
          </a:bodyPr>
          <a:lstStyle/>
          <a:p>
            <a:r>
              <a:rPr lang="en-GB" sz="4700"/>
              <a:t>Cwis KAHOOT</a:t>
            </a:r>
            <a:br>
              <a:rPr lang="en-GB" sz="4700"/>
            </a:br>
            <a:br>
              <a:rPr lang="en-GB" sz="4700"/>
            </a:br>
            <a:r>
              <a:rPr lang="en-GB" sz="4700"/>
              <a:t>KAHOOT QuIZ</a:t>
            </a:r>
          </a:p>
        </p:txBody>
      </p:sp>
      <p:grpSp>
        <p:nvGrpSpPr>
          <p:cNvPr id="11" name="Group 15">
            <a:extLst>
              <a:ext uri="{FF2B5EF4-FFF2-40B4-BE49-F238E27FC236}">
                <a16:creationId xmlns:a16="http://schemas.microsoft.com/office/drawing/2014/main" id="{B0CED441-B73B-4907-9AF2-614CEAC6A1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36" y="73152"/>
            <a:ext cx="884223" cy="232963"/>
            <a:chOff x="5422392" y="64008"/>
            <a:chExt cx="1178966" cy="232963"/>
          </a:xfrm>
        </p:grpSpPr>
        <p:sp>
          <p:nvSpPr>
            <p:cNvPr id="17" name="Rectangle 64">
              <a:extLst>
                <a:ext uri="{FF2B5EF4-FFF2-40B4-BE49-F238E27FC236}">
                  <a16:creationId xmlns:a16="http://schemas.microsoft.com/office/drawing/2014/main" id="{A03170C9-14E4-4D47-827E-51518FA9C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6">
              <a:extLst>
                <a:ext uri="{FF2B5EF4-FFF2-40B4-BE49-F238E27FC236}">
                  <a16:creationId xmlns:a16="http://schemas.microsoft.com/office/drawing/2014/main" id="{757EFF12-1826-499E-94C2-AF4400A66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20CC511B-2DB0-4523-82ED-40CCC5C7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6">
              <a:extLst>
                <a:ext uri="{FF2B5EF4-FFF2-40B4-BE49-F238E27FC236}">
                  <a16:creationId xmlns:a16="http://schemas.microsoft.com/office/drawing/2014/main" id="{6CB93565-67D6-49DD-8D4E-4685AC81A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AE9D45A7-FFB3-4E69-A4EC-FAA3489B0E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A29467A6-0F59-4991-89B5-35408BD725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AA726CA1-9A94-4AF0-B9DD-3572C692A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EB03BD70-FD68-460B-A88B-005DAB5BE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C1040543-6AB1-4FE1-8946-59D0E7BB8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BEEF4851-38D3-48A2-B05D-269771626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DEC37F16-C638-42B2-AA09-CA5142D85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0AC31779-80E9-4BF3-9703-F63FE8094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D71CA5FF-D764-4C4E-8854-E5875684F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1A1FA9D-7285-4D42-ADF3-BC14114B2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A1E40F6A-5F88-46D9-A510-00D54F0B8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938C555D-926A-4092-966E-1BC7E455F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58D049FF-3E13-4E3E-A5BE-CF5253B8E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A16547CF-5B03-4E57-B466-A0FDCECAD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84C012C4-5959-40D5-8A7B-8542BD4B9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8C7DF75A-2C0D-4388-A295-397333ADBD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8D6AEDC-1FF6-4476-B046-ABF5F4E51A92}"/>
              </a:ext>
            </a:extLst>
          </p:cNvPr>
          <p:cNvSpPr>
            <a:spLocks noGrp="1"/>
          </p:cNvSpPr>
          <p:nvPr>
            <p:ph idx="1"/>
          </p:nvPr>
        </p:nvSpPr>
        <p:spPr>
          <a:xfrm>
            <a:off x="4815840" y="499833"/>
            <a:ext cx="3825240" cy="5581226"/>
          </a:xfrm>
        </p:spPr>
        <p:txBody>
          <a:bodyPr anchor="ctr">
            <a:normAutofit/>
          </a:bodyPr>
          <a:lstStyle/>
          <a:p>
            <a:r>
              <a:rPr lang="en-GB" sz="1900">
                <a:hlinkClick r:id="rId2"/>
              </a:rPr>
              <a:t>https://create.kahoot.it/share/physical-development/e399b126-96d9-47ef-aafd-0093f0e3f0bd</a:t>
            </a:r>
            <a:endParaRPr lang="en-GB" sz="1900"/>
          </a:p>
          <a:p>
            <a:endParaRPr lang="en-GB" sz="1900"/>
          </a:p>
        </p:txBody>
      </p:sp>
    </p:spTree>
    <p:extLst>
      <p:ext uri="{BB962C8B-B14F-4D97-AF65-F5344CB8AC3E}">
        <p14:creationId xmlns:p14="http://schemas.microsoft.com/office/powerpoint/2010/main" val="41590333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67C2EE-AFA7-458A-8695-51B546F47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5228"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D800584-727A-48CF-8223-244AD9717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225" y="0"/>
            <a:ext cx="8688775"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4986" y="721805"/>
            <a:ext cx="7694049" cy="2147520"/>
          </a:xfrm>
        </p:spPr>
        <p:txBody>
          <a:bodyPr anchor="b">
            <a:normAutofit/>
          </a:bodyPr>
          <a:lstStyle/>
          <a:p>
            <a:r>
              <a:rPr lang="en-US" sz="5200"/>
              <a:t>Cyfeiriadau/References </a:t>
            </a:r>
          </a:p>
        </p:txBody>
      </p:sp>
      <p:grpSp>
        <p:nvGrpSpPr>
          <p:cNvPr id="14" name="Group 13">
            <a:extLst>
              <a:ext uri="{FF2B5EF4-FFF2-40B4-BE49-F238E27FC236}">
                <a16:creationId xmlns:a16="http://schemas.microsoft.com/office/drawing/2014/main" id="{1221A507-76C4-489F-9F32-ECC44C5D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40" y="73152"/>
            <a:ext cx="884223" cy="232963"/>
            <a:chOff x="1188720" y="73152"/>
            <a:chExt cx="1178966" cy="232963"/>
          </a:xfrm>
        </p:grpSpPr>
        <p:sp>
          <p:nvSpPr>
            <p:cNvPr id="15" name="Rectangle 64">
              <a:extLst>
                <a:ext uri="{FF2B5EF4-FFF2-40B4-BE49-F238E27FC236}">
                  <a16:creationId xmlns:a16="http://schemas.microsoft.com/office/drawing/2014/main" id="{7DC847D7-5EB9-4FE0-B168-3DE1EB4EF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F6F873C5-6B08-4AFE-A352-0A7CBBF46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B0DB0814-1ED8-487C-B9C3-0A3D8FCF9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F5F3852A-F720-4D40-A134-9973D3E1F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1B5D5737-4218-40BA-8AF2-1AE5DECD3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B935F463-D65C-49FE-A92B-41F5ECDA68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F6CA73CF-0DFE-4798-BC6E-C387843B4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98C7D6EA-A5D9-4522-AE62-F469FE68F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04050F1-B046-473B-B19A-E9E56235E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975EDD96-1800-4F89-BFE1-9B91350FB6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20884670-A662-4E05-AAE8-45BD005263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3FF1EA1E-0B30-4AB3-9D10-CAFB149C8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45623CE9-FC05-43E5-A0BF-7BD5F22B8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E5FDD108-3711-4CC4-AA3A-62731494D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A17CDDB6-3812-4D05-B01E-102B32F6B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D6726100-858D-44CA-B0A8-DC13EA7B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C299ED46-3E2E-408F-82A1-FB2A0A2B9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772859DA-EE4D-4BF7-B000-0718B4A0F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666A5CAC-B220-49E0-A1BC-AD5F16827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6690C2E3-0443-48E4-8F94-E3D9113FF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455228" cy="36240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74986" y="3509010"/>
            <a:ext cx="7694050" cy="3057328"/>
          </a:xfrm>
        </p:spPr>
        <p:txBody>
          <a:bodyPr anchor="ctr">
            <a:normAutofit/>
          </a:bodyPr>
          <a:lstStyle/>
          <a:p>
            <a:r>
              <a:rPr lang="en-GB" sz="1300"/>
              <a:t>Ainsworth, M ( 1972)  The effects of maternal deprivation : a review of findings and controversty in the context of research strategy. Available at  </a:t>
            </a:r>
            <a:r>
              <a:rPr lang="en-GB" sz="1300">
                <a:hlinkClick r:id="rId3"/>
              </a:rPr>
              <a:t>http://libdoc.who.int/php/WHO_PHP_14_(part6).pdf</a:t>
            </a:r>
            <a:r>
              <a:rPr lang="en-GB" sz="1300"/>
              <a:t> ( Accessed 17.2.15)</a:t>
            </a:r>
          </a:p>
          <a:p>
            <a:r>
              <a:rPr lang="en-GB" sz="1300"/>
              <a:t>Athey, C. (2007) </a:t>
            </a:r>
            <a:r>
              <a:rPr lang="en-GB" sz="1300" i="1"/>
              <a:t>Extending Thought in Young Children A Parent - Teacher Partnership</a:t>
            </a:r>
            <a:r>
              <a:rPr lang="en-GB" sz="1300"/>
              <a:t>. London:Sage</a:t>
            </a:r>
          </a:p>
          <a:p>
            <a:r>
              <a:rPr lang="en-GB" sz="1300"/>
              <a:t>Bowlby, J. (1958) The nature of a child’s tie to his mother</a:t>
            </a:r>
            <a:r>
              <a:rPr lang="en-GB" sz="1300" i="1"/>
              <a:t>. International Journal of Psychoanalysis </a:t>
            </a:r>
            <a:r>
              <a:rPr lang="en-GB" sz="1300"/>
              <a:t>39 350-373</a:t>
            </a:r>
          </a:p>
          <a:p>
            <a:r>
              <a:rPr lang="en-GB" sz="1300"/>
              <a:t>Boyd, D. &amp; Bee, H. (2014) Lifespan Development. 4</a:t>
            </a:r>
            <a:r>
              <a:rPr lang="en-GB" sz="1300" baseline="30000"/>
              <a:t>th</a:t>
            </a:r>
            <a:r>
              <a:rPr lang="en-GB" sz="1300"/>
              <a:t> Edition. Pearson. Allyn and Bacon. </a:t>
            </a:r>
          </a:p>
          <a:p>
            <a:r>
              <a:rPr lang="en-GB" sz="1300"/>
              <a:t>Claveirole, A. amd Gaughan, M. ( eds) (2011) </a:t>
            </a:r>
            <a:r>
              <a:rPr lang="en-GB" sz="1300" i="1"/>
              <a:t>Understanding Children and Young People’s Mental Health</a:t>
            </a:r>
            <a:r>
              <a:rPr lang="en-GB" sz="1300"/>
              <a:t>. Chichester: Wiley-Blackwell</a:t>
            </a:r>
          </a:p>
          <a:p>
            <a:r>
              <a:rPr lang="en-GB" sz="1300"/>
              <a:t>Doherty, J. &amp; Hughes, M. (2009) </a:t>
            </a:r>
            <a:r>
              <a:rPr lang="en-GB" sz="1300" i="1"/>
              <a:t>Child Development Theory and Practice </a:t>
            </a:r>
            <a:r>
              <a:rPr lang="en-GB" sz="1300"/>
              <a:t>Harlow: Pearson</a:t>
            </a:r>
          </a:p>
          <a:p>
            <a:r>
              <a:rPr lang="en-GB" sz="1300"/>
              <a:t>Lindon, J (2012)  </a:t>
            </a:r>
            <a:r>
              <a:rPr lang="en-GB" sz="1300" i="1"/>
              <a:t>Understanding Child Development</a:t>
            </a:r>
            <a:r>
              <a:rPr lang="en-GB" sz="1300"/>
              <a:t>. London: Hodder Arnold.</a:t>
            </a:r>
          </a:p>
          <a:p>
            <a:r>
              <a:rPr lang="en-GB" sz="1300"/>
              <a:t>Piaget, J. (1976) </a:t>
            </a:r>
            <a:r>
              <a:rPr lang="en-GB" sz="1300" i="1"/>
              <a:t>The child and reality</a:t>
            </a:r>
            <a:r>
              <a:rPr lang="en-GB" sz="1300"/>
              <a:t>. New York, Penguin Books</a:t>
            </a:r>
          </a:p>
          <a:p>
            <a:endParaRPr lang="en-GB" sz="1300"/>
          </a:p>
          <a:p>
            <a:endParaRPr lang="en-US" sz="1300"/>
          </a:p>
        </p:txBody>
      </p:sp>
    </p:spTree>
  </p:cSld>
  <p:clrMapOvr>
    <a:masterClrMapping/>
  </p:clrMapOvr>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1274</TotalTime>
  <Words>3880</Words>
  <Application>Microsoft Office PowerPoint</Application>
  <PresentationFormat>On-screen Show (4:3)</PresentationFormat>
  <Paragraphs>431</Paragraphs>
  <Slides>40</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Arial</vt:lpstr>
      <vt:lpstr>Bookman Old Style</vt:lpstr>
      <vt:lpstr>Calibri</vt:lpstr>
      <vt:lpstr>Calibri Light</vt:lpstr>
      <vt:lpstr>Courier New</vt:lpstr>
      <vt:lpstr>Times</vt:lpstr>
      <vt:lpstr>Wingdings</vt:lpstr>
      <vt:lpstr>Office Theme</vt:lpstr>
      <vt:lpstr>Ymlyniad  Datblygiad Gwybyddol Attachment Cognitive Development</vt:lpstr>
      <vt:lpstr>Amcanion y Sesiwn Session  Objectives</vt:lpstr>
      <vt:lpstr>Ymlyniad      Attachment</vt:lpstr>
      <vt:lpstr>Pwysigrwydd ymlyniad Importance of attachment</vt:lpstr>
      <vt:lpstr>Bowlby (1958)</vt:lpstr>
      <vt:lpstr>Mary Ainsworth</vt:lpstr>
      <vt:lpstr>TASG (15 mun)                 TASK (15 mins)</vt:lpstr>
      <vt:lpstr>FFACTORAU          FACTORS</vt:lpstr>
      <vt:lpstr>Effaith hirdymor       Long term impact</vt:lpstr>
      <vt:lpstr>TASG                 TASK</vt:lpstr>
      <vt:lpstr>Beth yw datblygiad gwybyddol?  What is cognitive development? </vt:lpstr>
      <vt:lpstr>Damcaniaethwyr allweddol- Datblygiad Gwybyddol  Key theorists- Cognitive Development</vt:lpstr>
      <vt:lpstr>Piaget</vt:lpstr>
      <vt:lpstr>Datblygiad deallusol/ gwybyddol Intellectual/cognitive development         Piaget’s theory</vt:lpstr>
      <vt:lpstr>Camau datblygiad gwybyddol 
</vt:lpstr>
      <vt:lpstr>Stages of cognitive development </vt:lpstr>
      <vt:lpstr>Enghreifftiau o'r camau hyn  Examples of these stages </vt:lpstr>
      <vt:lpstr>Nodweddion datblygiad gwybyddol    Characteristics of cognitive development </vt:lpstr>
      <vt:lpstr>Sgema 
</vt:lpstr>
      <vt:lpstr>Schema </vt:lpstr>
      <vt:lpstr>Beirniadaethau ar ddamcaniaeth Piaget   Criticisms of Piagetian theory </vt:lpstr>
      <vt:lpstr>Agweddau cadarnhaol ar ddamcaniaeth Piaget  Positive aspects of Piagetian theory</vt:lpstr>
      <vt:lpstr>Chris Athey </vt:lpstr>
      <vt:lpstr>Sgemâu  Schemas</vt:lpstr>
      <vt:lpstr>Vygotsky</vt:lpstr>
      <vt:lpstr>Zone of Proximal Development</vt:lpstr>
      <vt:lpstr>Bruner </vt:lpstr>
      <vt:lpstr>Gwaith Bruner  Bruner’s work</vt:lpstr>
      <vt:lpstr>Dulliau cynrychiolaeth  Modes of representation</vt:lpstr>
      <vt:lpstr>Modd enactif Enactive mode</vt:lpstr>
      <vt:lpstr>Modd eiconig Iconic mode</vt:lpstr>
      <vt:lpstr>Modd symbolaidd
Symbolic mode</vt:lpstr>
      <vt:lpstr>Dylanwad Bruner ar arfer cyfredol Influence of Bruner on current practice</vt:lpstr>
      <vt:lpstr>Cyfarfod llawn Plenary </vt:lpstr>
      <vt:lpstr>Damcaniaethau prosesu gwybodaeth datblygiad gwybyddol                       Information-processing theories of cognitive development</vt:lpstr>
      <vt:lpstr>I Grynhoi         Summing up</vt:lpstr>
      <vt:lpstr>GWEITHGAREDD ANGHYDAMSEROL
</vt:lpstr>
      <vt:lpstr>ASYNCHRONOUS ACTIVITY</vt:lpstr>
      <vt:lpstr>Cwis KAHOOT  KAHOOT QuIZ</vt:lpstr>
      <vt:lpstr>Cyfeiriadau/References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Development</dc:title>
  <dc:creator>Alison Murphy</dc:creator>
  <cp:lastModifiedBy>Alison Murphy</cp:lastModifiedBy>
  <cp:revision>7</cp:revision>
  <dcterms:created xsi:type="dcterms:W3CDTF">2021-03-03T12:26:11Z</dcterms:created>
  <dcterms:modified xsi:type="dcterms:W3CDTF">2022-11-23T13:40:52Z</dcterms:modified>
</cp:coreProperties>
</file>