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7"/>
  </p:handoutMasterIdLst>
  <p:sldIdLst>
    <p:sldId id="256" r:id="rId2"/>
    <p:sldId id="257" r:id="rId3"/>
    <p:sldId id="258" r:id="rId4"/>
    <p:sldId id="269" r:id="rId5"/>
    <p:sldId id="270" r:id="rId6"/>
    <p:sldId id="265" r:id="rId7"/>
    <p:sldId id="266" r:id="rId8"/>
    <p:sldId id="259" r:id="rId9"/>
    <p:sldId id="260" r:id="rId10"/>
    <p:sldId id="262" r:id="rId11"/>
    <p:sldId id="263" r:id="rId12"/>
    <p:sldId id="264" r:id="rId13"/>
    <p:sldId id="267" r:id="rId14"/>
    <p:sldId id="268" r:id="rId15"/>
    <p:sldId id="261" r:id="rId16"/>
  </p:sldIdLst>
  <p:sldSz cx="12192000" cy="6858000"/>
  <p:notesSz cx="6669088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 autoAdjust="0"/>
  </p:normalViewPr>
  <p:slideViewPr>
    <p:cSldViewPr snapToGrid="0">
      <p:cViewPr varScale="1">
        <p:scale>
          <a:sx n="81" d="100"/>
          <a:sy n="81" d="100"/>
        </p:scale>
        <p:origin x="-78" y="-70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1590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96412"/>
          </a:xfrm>
          <a:prstGeom prst="rect">
            <a:avLst/>
          </a:prstGeom>
        </p:spPr>
        <p:txBody>
          <a:bodyPr vert="horz" lIns="94838" tIns="47419" rIns="94838" bIns="47419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96412"/>
          </a:xfrm>
          <a:prstGeom prst="rect">
            <a:avLst/>
          </a:prstGeom>
        </p:spPr>
        <p:txBody>
          <a:bodyPr vert="horz" lIns="94838" tIns="47419" rIns="94838" bIns="47419" rtlCol="0"/>
          <a:lstStyle>
            <a:lvl1pPr algn="r">
              <a:defRPr sz="1200"/>
            </a:lvl1pPr>
          </a:lstStyle>
          <a:p>
            <a:fld id="{71420F56-6FDB-45A3-8F7A-CF6B63AD3CD1}" type="datetimeFigureOut">
              <a:rPr lang="cy-GB" smtClean="0"/>
              <a:t>08/02/2016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30091"/>
            <a:ext cx="2889938" cy="496412"/>
          </a:xfrm>
          <a:prstGeom prst="rect">
            <a:avLst/>
          </a:prstGeom>
        </p:spPr>
        <p:txBody>
          <a:bodyPr vert="horz" lIns="94838" tIns="47419" rIns="94838" bIns="47419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430091"/>
            <a:ext cx="2889938" cy="496412"/>
          </a:xfrm>
          <a:prstGeom prst="rect">
            <a:avLst/>
          </a:prstGeom>
        </p:spPr>
        <p:txBody>
          <a:bodyPr vert="horz" lIns="94838" tIns="47419" rIns="94838" bIns="47419" rtlCol="0" anchor="b"/>
          <a:lstStyle>
            <a:lvl1pPr algn="r">
              <a:defRPr sz="1200"/>
            </a:lvl1pPr>
          </a:lstStyle>
          <a:p>
            <a:fld id="{A0C9715B-6F39-4ECB-8D40-E7BA610AB829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2452791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E2A8-5F31-48DB-AEBD-D0BDE5F209E4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E98BC-0B7D-4B5C-95CB-29CD0F915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397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E2A8-5F31-48DB-AEBD-D0BDE5F209E4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E98BC-0B7D-4B5C-95CB-29CD0F915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51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E2A8-5F31-48DB-AEBD-D0BDE5F209E4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E98BC-0B7D-4B5C-95CB-29CD0F915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6749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E2A8-5F31-48DB-AEBD-D0BDE5F209E4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E98BC-0B7D-4B5C-95CB-29CD0F915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25154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E2A8-5F31-48DB-AEBD-D0BDE5F209E4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E98BC-0B7D-4B5C-95CB-29CD0F915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4554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E2A8-5F31-48DB-AEBD-D0BDE5F209E4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E98BC-0B7D-4B5C-95CB-29CD0F915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22674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E2A8-5F31-48DB-AEBD-D0BDE5F209E4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E98BC-0B7D-4B5C-95CB-29CD0F915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715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E2A8-5F31-48DB-AEBD-D0BDE5F209E4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E98BC-0B7D-4B5C-95CB-29CD0F915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211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E2A8-5F31-48DB-AEBD-D0BDE5F209E4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E98BC-0B7D-4B5C-95CB-29CD0F915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436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E2A8-5F31-48DB-AEBD-D0BDE5F209E4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E98BC-0B7D-4B5C-95CB-29CD0F915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589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5E2A8-5F31-48DB-AEBD-D0BDE5F209E4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CE98BC-0B7D-4B5C-95CB-29CD0F915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2546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C5E2A8-5F31-48DB-AEBD-D0BDE5F209E4}" type="datetimeFigureOut">
              <a:rPr lang="en-GB" smtClean="0"/>
              <a:t>08/02/2016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E98BC-0B7D-4B5C-95CB-29CD0F915B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67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infed.org/archives/Bernard_davi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y-GB" sz="3100" noProof="0" dirty="0" err="1" smtClean="0"/>
              <a:t>Critique</a:t>
            </a:r>
            <a:r>
              <a:rPr lang="cy-GB" sz="3100" noProof="0" dirty="0" smtClean="0"/>
              <a:t> the </a:t>
            </a:r>
            <a:r>
              <a:rPr lang="cy-GB" sz="3100" noProof="0" dirty="0" err="1" smtClean="0"/>
              <a:t>social</a:t>
            </a:r>
            <a:r>
              <a:rPr lang="cy-GB" sz="3100" noProof="0" dirty="0" smtClean="0"/>
              <a:t>, </a:t>
            </a:r>
            <a:r>
              <a:rPr lang="cy-GB" sz="3100" noProof="0" dirty="0" err="1" smtClean="0"/>
              <a:t>pedagogical</a:t>
            </a:r>
            <a:r>
              <a:rPr lang="cy-GB" sz="3100" noProof="0" dirty="0" smtClean="0"/>
              <a:t> </a:t>
            </a:r>
            <a:r>
              <a:rPr lang="cy-GB" sz="3100" noProof="0" dirty="0" err="1" smtClean="0"/>
              <a:t>and</a:t>
            </a:r>
            <a:r>
              <a:rPr lang="cy-GB" sz="3100" noProof="0" dirty="0" smtClean="0"/>
              <a:t> </a:t>
            </a:r>
            <a:r>
              <a:rPr lang="cy-GB" sz="3100" noProof="0" dirty="0" err="1" smtClean="0"/>
              <a:t>recreational</a:t>
            </a:r>
            <a:r>
              <a:rPr lang="cy-GB" sz="3100" noProof="0" dirty="0" smtClean="0"/>
              <a:t> </a:t>
            </a:r>
            <a:r>
              <a:rPr lang="cy-GB" sz="3100" noProof="0" dirty="0" err="1" smtClean="0"/>
              <a:t>tasks</a:t>
            </a:r>
            <a:r>
              <a:rPr lang="cy-GB" sz="3100" noProof="0" dirty="0" smtClean="0"/>
              <a:t> </a:t>
            </a:r>
            <a:r>
              <a:rPr lang="cy-GB" sz="3100" noProof="0" dirty="0" err="1" smtClean="0"/>
              <a:t>required</a:t>
            </a:r>
            <a:r>
              <a:rPr lang="cy-GB" sz="3100" noProof="0" dirty="0" smtClean="0"/>
              <a:t> of </a:t>
            </a:r>
            <a:r>
              <a:rPr lang="cy-GB" sz="3100" noProof="0" dirty="0" err="1" smtClean="0"/>
              <a:t>Youth</a:t>
            </a:r>
            <a:r>
              <a:rPr lang="cy-GB" sz="3100" noProof="0" dirty="0" smtClean="0"/>
              <a:t> </a:t>
            </a:r>
            <a:r>
              <a:rPr lang="cy-GB" sz="3100" noProof="0" dirty="0" err="1" smtClean="0"/>
              <a:t>and</a:t>
            </a:r>
            <a:r>
              <a:rPr lang="cy-GB" sz="3100" noProof="0" dirty="0" smtClean="0"/>
              <a:t> </a:t>
            </a:r>
            <a:r>
              <a:rPr lang="cy-GB" sz="3100" noProof="0" dirty="0" err="1" smtClean="0"/>
              <a:t>Community</a:t>
            </a:r>
            <a:r>
              <a:rPr lang="cy-GB" sz="3100" noProof="0" dirty="0" smtClean="0"/>
              <a:t> </a:t>
            </a:r>
            <a:r>
              <a:rPr lang="cy-GB" sz="3100" noProof="0" dirty="0" err="1" smtClean="0"/>
              <a:t>Workers</a:t>
            </a:r>
            <a:r>
              <a:rPr lang="cy-GB" sz="3100" noProof="0" dirty="0" smtClean="0"/>
              <a:t>.</a:t>
            </a:r>
            <a:r>
              <a:rPr lang="cy-GB" noProof="0" dirty="0" smtClean="0"/>
              <a:t/>
            </a:r>
            <a:br>
              <a:rPr lang="cy-GB" noProof="0" dirty="0" smtClean="0"/>
            </a:br>
            <a:endParaRPr lang="cy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y-GB" sz="3100" noProof="0" dirty="0" smtClean="0">
                <a:latin typeface="+mj-lt"/>
                <a:ea typeface="+mj-ea"/>
                <a:cs typeface="+mj-cs"/>
              </a:rPr>
              <a:t>Trafodwch yn feirniadol y tasgau cymdeithasol, pedagogaidd a hamdden sy’n ofynnol gan Weithwyr Ieuenctid a Chymuned.</a:t>
            </a:r>
            <a:endParaRPr lang="cy-GB" sz="3100" noProof="0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7661542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err="1" smtClean="0"/>
              <a:t>Structure</a:t>
            </a:r>
            <a:r>
              <a:rPr lang="cy-GB" noProof="0" dirty="0" smtClean="0"/>
              <a:t>				Strwythur</a:t>
            </a:r>
            <a:endParaRPr lang="cy-GB" noProof="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 err="1" smtClean="0"/>
              <a:t>Aim</a:t>
            </a:r>
            <a:endParaRPr lang="cy-GB" noProof="0" dirty="0" smtClean="0"/>
          </a:p>
          <a:p>
            <a:r>
              <a:rPr lang="cy-GB" noProof="0" dirty="0" err="1" smtClean="0"/>
              <a:t>Starting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off</a:t>
            </a:r>
            <a:r>
              <a:rPr lang="cy-GB" noProof="0" dirty="0" smtClean="0"/>
              <a:t>, </a:t>
            </a:r>
            <a:r>
              <a:rPr lang="cy-GB" noProof="0" dirty="0" err="1" smtClean="0"/>
              <a:t>where</a:t>
            </a:r>
            <a:r>
              <a:rPr lang="cy-GB" noProof="0" dirty="0" smtClean="0"/>
              <a:t> </a:t>
            </a:r>
            <a:r>
              <a:rPr lang="cy-GB" noProof="0" dirty="0" err="1" smtClean="0"/>
              <a:t>are</a:t>
            </a:r>
            <a:r>
              <a:rPr lang="cy-GB" noProof="0" dirty="0" smtClean="0"/>
              <a:t>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skills</a:t>
            </a:r>
            <a:r>
              <a:rPr lang="cy-GB" noProof="0" dirty="0" smtClean="0"/>
              <a:t> </a:t>
            </a:r>
            <a:r>
              <a:rPr lang="cy-GB" noProof="0" dirty="0" err="1" smtClean="0"/>
              <a:t>necessary</a:t>
            </a:r>
            <a:endParaRPr lang="cy-GB" noProof="0" dirty="0" smtClean="0"/>
          </a:p>
          <a:p>
            <a:r>
              <a:rPr lang="cy-GB" noProof="0" dirty="0" err="1" smtClean="0"/>
              <a:t>Definitions</a:t>
            </a:r>
            <a:endParaRPr lang="cy-GB" noProof="0" dirty="0" smtClean="0"/>
          </a:p>
          <a:p>
            <a:r>
              <a:rPr lang="cy-GB" noProof="0" dirty="0" err="1" smtClean="0"/>
              <a:t>Origins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</a:t>
            </a:r>
            <a:endParaRPr lang="cy-GB" noProof="0" dirty="0" smtClean="0"/>
          </a:p>
          <a:p>
            <a:r>
              <a:rPr lang="cy-GB" noProof="0" dirty="0" err="1" smtClean="0"/>
              <a:t>Tasks</a:t>
            </a:r>
            <a:r>
              <a:rPr lang="cy-GB" noProof="0" dirty="0" smtClean="0"/>
              <a:t> of the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educator</a:t>
            </a:r>
            <a:endParaRPr lang="cy-GB" noProof="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noProof="0" dirty="0" smtClean="0"/>
              <a:t>Nod</a:t>
            </a:r>
          </a:p>
          <a:p>
            <a:r>
              <a:rPr lang="cy-GB" noProof="0" dirty="0" smtClean="0"/>
              <a:t>Cychwyn arni. Ble mae angen sgiliau cymdeithasol?</a:t>
            </a:r>
          </a:p>
          <a:p>
            <a:r>
              <a:rPr lang="cy-GB" noProof="0" dirty="0" smtClean="0"/>
              <a:t>Diffiniadau</a:t>
            </a:r>
          </a:p>
          <a:p>
            <a:r>
              <a:rPr lang="cy-GB" noProof="0" dirty="0" smtClean="0"/>
              <a:t>Gwreiddiau addysg gymdeithasol mewn Gwaith Ieuenctid</a:t>
            </a:r>
          </a:p>
          <a:p>
            <a:r>
              <a:rPr lang="cy-GB" noProof="0" dirty="0" smtClean="0"/>
              <a:t>Tasgau’r addysgwr cymdeithasol</a:t>
            </a:r>
          </a:p>
          <a:p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706319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2400" noProof="0" dirty="0" err="1" smtClean="0"/>
              <a:t>Tasks</a:t>
            </a:r>
            <a:r>
              <a:rPr lang="cy-GB" sz="2400" noProof="0" dirty="0" smtClean="0"/>
              <a:t> of the Professional </a:t>
            </a:r>
            <a:r>
              <a:rPr lang="cy-GB" sz="2400" noProof="0" dirty="0" err="1" smtClean="0"/>
              <a:t>Youth</a:t>
            </a:r>
            <a:r>
              <a:rPr lang="cy-GB" sz="2400" noProof="0" dirty="0" smtClean="0"/>
              <a:t> </a:t>
            </a:r>
            <a:r>
              <a:rPr lang="cy-GB" sz="2400" noProof="0" dirty="0" err="1" smtClean="0"/>
              <a:t>and</a:t>
            </a:r>
            <a:r>
              <a:rPr lang="cy-GB" sz="2400" noProof="0" dirty="0" smtClean="0"/>
              <a:t> </a:t>
            </a:r>
            <a:r>
              <a:rPr lang="cy-GB" sz="2400" noProof="0" dirty="0" err="1" smtClean="0"/>
              <a:t>Community</a:t>
            </a:r>
            <a:r>
              <a:rPr lang="cy-GB" sz="2400" noProof="0" dirty="0" smtClean="0"/>
              <a:t> </a:t>
            </a:r>
            <a:r>
              <a:rPr lang="cy-GB" sz="2400" noProof="0" dirty="0" err="1" smtClean="0"/>
              <a:t>Worker</a:t>
            </a:r>
            <a:r>
              <a:rPr lang="cy-GB" sz="2400" noProof="0" dirty="0" smtClean="0"/>
              <a:t/>
            </a:r>
            <a:br>
              <a:rPr lang="cy-GB" sz="2400" noProof="0" dirty="0" smtClean="0"/>
            </a:br>
            <a:r>
              <a:rPr lang="cy-GB" sz="2400" dirty="0" smtClean="0"/>
              <a:t>Tasgau’r Gweithiwr Ieuenctid a Chymuned Proffesiynol</a:t>
            </a:r>
            <a:endParaRPr lang="cy-GB" sz="2400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 err="1" smtClean="0"/>
              <a:t>Critique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, </a:t>
            </a:r>
            <a:r>
              <a:rPr lang="cy-GB" noProof="0" dirty="0" err="1" smtClean="0"/>
              <a:t>pedagogical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recreational</a:t>
            </a:r>
            <a:r>
              <a:rPr lang="cy-GB" noProof="0" dirty="0" smtClean="0"/>
              <a:t> </a:t>
            </a:r>
            <a:r>
              <a:rPr lang="cy-GB" noProof="0" dirty="0" err="1" smtClean="0"/>
              <a:t>tasks</a:t>
            </a:r>
            <a:r>
              <a:rPr lang="cy-GB" noProof="0" dirty="0" smtClean="0"/>
              <a:t> </a:t>
            </a:r>
            <a:r>
              <a:rPr lang="cy-GB" noProof="0" dirty="0" err="1" smtClean="0"/>
              <a:t>required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Community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Workers</a:t>
            </a:r>
            <a:r>
              <a:rPr lang="cy-GB" noProof="0" dirty="0" smtClean="0"/>
              <a:t>.</a:t>
            </a:r>
          </a:p>
          <a:p>
            <a:pPr marL="0" indent="0">
              <a:buNone/>
            </a:pP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cy-GB" dirty="0" smtClean="0"/>
              <a:t>Trafodwch yn feirniadol y tasgau cymdeithasol, pedagogaidd a hamdden sy’n ofynnol gan Weithwyr Ieuenctid a Chymuned</a:t>
            </a:r>
            <a:r>
              <a:rPr lang="cy-GB" sz="3100" dirty="0" smtClean="0">
                <a:solidFill>
                  <a:prstClr val="black"/>
                </a:solidFill>
                <a:latin typeface="Calibri Light" panose="020F0302020204030204"/>
              </a:rPr>
              <a:t>.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20468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noProof="0" dirty="0" smtClean="0"/>
              <a:t>NOS		</a:t>
            </a:r>
            <a:r>
              <a:rPr lang="cy-GB" dirty="0"/>
              <a:t>	</a:t>
            </a:r>
            <a:r>
              <a:rPr lang="cy-GB" dirty="0" smtClean="0"/>
              <a:t> 	</a:t>
            </a:r>
            <a:r>
              <a:rPr lang="cy-GB" noProof="0" dirty="0" smtClean="0"/>
              <a:t>Safonau Galwedigaethol 					Cenedlaethol (NOS)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noProof="0" dirty="0" err="1" smtClean="0"/>
              <a:t>Enable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develop</a:t>
            </a:r>
            <a:r>
              <a:rPr lang="cy-GB" noProof="0" dirty="0" smtClean="0"/>
              <a:t> </a:t>
            </a:r>
            <a:r>
              <a:rPr lang="cy-GB" noProof="0" dirty="0" err="1" smtClean="0"/>
              <a:t>holistically</a:t>
            </a:r>
            <a:r>
              <a:rPr lang="cy-GB" noProof="0" dirty="0" smtClean="0"/>
              <a:t>, </a:t>
            </a:r>
            <a:r>
              <a:rPr lang="cy-GB" noProof="0" dirty="0" err="1" smtClean="0"/>
              <a:t>working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with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them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facilitate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their</a:t>
            </a:r>
            <a:r>
              <a:rPr lang="cy-GB" noProof="0" dirty="0" smtClean="0"/>
              <a:t> </a:t>
            </a:r>
            <a:r>
              <a:rPr lang="cy-GB" noProof="0" dirty="0" err="1" smtClean="0"/>
              <a:t>personal</a:t>
            </a:r>
            <a:r>
              <a:rPr lang="cy-GB" noProof="0" dirty="0" smtClean="0"/>
              <a:t>,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educational</a:t>
            </a:r>
            <a:r>
              <a:rPr lang="cy-GB" noProof="0" dirty="0" smtClean="0"/>
              <a:t> </a:t>
            </a:r>
            <a:r>
              <a:rPr lang="cy-GB" noProof="0" dirty="0" err="1" smtClean="0"/>
              <a:t>development</a:t>
            </a:r>
            <a:r>
              <a:rPr lang="cy-GB" noProof="0" dirty="0" smtClean="0"/>
              <a:t>, to </a:t>
            </a:r>
            <a:r>
              <a:rPr lang="cy-GB" noProof="0" dirty="0" err="1" smtClean="0"/>
              <a:t>enable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them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develop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their</a:t>
            </a:r>
            <a:r>
              <a:rPr lang="cy-GB" noProof="0" dirty="0" smtClean="0"/>
              <a:t> </a:t>
            </a:r>
            <a:r>
              <a:rPr lang="cy-GB" noProof="0" dirty="0" err="1" smtClean="0"/>
              <a:t>voice</a:t>
            </a:r>
            <a:r>
              <a:rPr lang="cy-GB" noProof="0" dirty="0" smtClean="0"/>
              <a:t>, </a:t>
            </a:r>
            <a:r>
              <a:rPr lang="cy-GB" noProof="0" dirty="0" err="1" smtClean="0"/>
              <a:t>influence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place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society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reach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their</a:t>
            </a:r>
            <a:r>
              <a:rPr lang="cy-GB" noProof="0" dirty="0" smtClean="0"/>
              <a:t> </a:t>
            </a:r>
            <a:r>
              <a:rPr lang="cy-GB" noProof="0" dirty="0" err="1" smtClean="0"/>
              <a:t>full</a:t>
            </a:r>
            <a:r>
              <a:rPr lang="cy-GB" noProof="0" dirty="0" smtClean="0"/>
              <a:t> </a:t>
            </a:r>
            <a:r>
              <a:rPr lang="cy-GB" noProof="0" dirty="0" err="1" smtClean="0"/>
              <a:t>potential</a:t>
            </a:r>
            <a:endParaRPr lang="cy-GB" noProof="0" dirty="0" smtClean="0"/>
          </a:p>
          <a:p>
            <a:pPr algn="r"/>
            <a:r>
              <a:rPr lang="cy-GB" noProof="0" dirty="0" smtClean="0"/>
              <a:t>LSIS, 2012</a:t>
            </a:r>
            <a:r>
              <a:rPr lang="cy-GB" i="1" noProof="0" dirty="0" smtClean="0"/>
              <a:t>.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0"/>
            <a:r>
              <a:rPr lang="cy-GB" dirty="0" smtClean="0"/>
              <a:t>Galluogi pobl ifanc i ddatblygu’n gyfannol, gan weithio gyda hwy i hwyluso eu datblygiad personol, cymdeithasol ac addysgol, i’w galluogi i ddatblygu eu llais, eu dylanwad a’u safle mewn cymdeithas i gyrraedd eu llawn botensial' </a:t>
            </a:r>
            <a:r>
              <a:rPr lang="cy-GB" dirty="0" smtClean="0">
                <a:solidFill>
                  <a:srgbClr val="000000"/>
                </a:solidFill>
                <a:latin typeface="Arial"/>
              </a:rPr>
              <a:t>	</a:t>
            </a:r>
          </a:p>
          <a:p>
            <a:pPr lvl="0"/>
            <a:endParaRPr lang="cy-GB" dirty="0" smtClean="0"/>
          </a:p>
          <a:p>
            <a:pPr lvl="0" algn="r"/>
            <a:r>
              <a:rPr lang="cy-GB" dirty="0" smtClean="0">
                <a:solidFill>
                  <a:prstClr val="black"/>
                </a:solidFill>
              </a:rPr>
              <a:t>LSIS, 2012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446184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smtClean="0"/>
              <a:t>NOS </a:t>
            </a:r>
            <a:r>
              <a:rPr lang="cy-GB" noProof="0" dirty="0" err="1" smtClean="0"/>
              <a:t>Continued</a:t>
            </a:r>
            <a:r>
              <a:rPr lang="cy-GB" noProof="0" dirty="0" smtClean="0"/>
              <a:t> 		</a:t>
            </a:r>
            <a:r>
              <a:rPr lang="cy-GB" dirty="0" smtClean="0">
                <a:solidFill>
                  <a:prstClr val="black"/>
                </a:solidFill>
              </a:rPr>
              <a:t> 	NOS parhad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 err="1" smtClean="0"/>
              <a:t>This</a:t>
            </a:r>
            <a:r>
              <a:rPr lang="cy-GB" noProof="0" dirty="0" smtClean="0"/>
              <a:t> </a:t>
            </a:r>
            <a:r>
              <a:rPr lang="cy-GB" noProof="0" dirty="0" err="1" smtClean="0"/>
              <a:t>statement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refers</a:t>
            </a:r>
            <a:r>
              <a:rPr lang="cy-GB" noProof="0" dirty="0" smtClean="0"/>
              <a:t> to the </a:t>
            </a:r>
            <a:r>
              <a:rPr lang="cy-GB" noProof="0" dirty="0" err="1" smtClean="0"/>
              <a:t>holistic</a:t>
            </a:r>
            <a:r>
              <a:rPr lang="cy-GB" noProof="0" dirty="0" smtClean="0"/>
              <a:t> </a:t>
            </a:r>
            <a:r>
              <a:rPr lang="cy-GB" noProof="0" dirty="0" err="1" smtClean="0"/>
              <a:t>development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, </a:t>
            </a:r>
            <a:r>
              <a:rPr lang="cy-GB" noProof="0" dirty="0" err="1" smtClean="0"/>
              <a:t>recognising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that</a:t>
            </a:r>
            <a:r>
              <a:rPr lang="cy-GB" noProof="0" dirty="0" smtClean="0"/>
              <a:t> </a:t>
            </a:r>
            <a:r>
              <a:rPr lang="cy-GB" noProof="0" dirty="0" err="1" smtClean="0"/>
              <a:t>personal</a:t>
            </a:r>
            <a:r>
              <a:rPr lang="cy-GB" noProof="0" dirty="0" smtClean="0"/>
              <a:t>,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educational</a:t>
            </a:r>
            <a:r>
              <a:rPr lang="cy-GB" noProof="0" dirty="0" smtClean="0"/>
              <a:t> </a:t>
            </a:r>
            <a:r>
              <a:rPr lang="cy-GB" noProof="0" dirty="0" err="1" smtClean="0"/>
              <a:t>development</a:t>
            </a:r>
            <a:r>
              <a:rPr lang="cy-GB" noProof="0" dirty="0" smtClean="0"/>
              <a:t> can </a:t>
            </a:r>
            <a:r>
              <a:rPr lang="cy-GB" noProof="0" dirty="0" err="1" smtClean="0"/>
              <a:t>also</a:t>
            </a:r>
            <a:r>
              <a:rPr lang="cy-GB" noProof="0" dirty="0" smtClean="0"/>
              <a:t> </a:t>
            </a:r>
            <a:r>
              <a:rPr lang="cy-GB" noProof="0" dirty="0" err="1" smtClean="0"/>
              <a:t>include</a:t>
            </a:r>
            <a:r>
              <a:rPr lang="cy-GB" noProof="0" dirty="0" smtClean="0"/>
              <a:t>,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example</a:t>
            </a:r>
            <a:r>
              <a:rPr lang="cy-GB" noProof="0" dirty="0" smtClean="0"/>
              <a:t>, </a:t>
            </a:r>
            <a:r>
              <a:rPr lang="cy-GB" noProof="0" dirty="0" err="1" smtClean="0"/>
              <a:t>physical</a:t>
            </a:r>
            <a:r>
              <a:rPr lang="cy-GB" noProof="0" dirty="0" smtClean="0"/>
              <a:t>, </a:t>
            </a:r>
            <a:r>
              <a:rPr lang="cy-GB" noProof="0" dirty="0" err="1" smtClean="0"/>
              <a:t>political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spiritual</a:t>
            </a:r>
            <a:r>
              <a:rPr lang="cy-GB" noProof="0" dirty="0" smtClean="0"/>
              <a:t> </a:t>
            </a:r>
            <a:r>
              <a:rPr lang="cy-GB" noProof="0" dirty="0" err="1" smtClean="0"/>
              <a:t>development</a:t>
            </a:r>
            <a:r>
              <a:rPr lang="cy-GB" noProof="0" dirty="0" smtClean="0"/>
              <a:t>.</a:t>
            </a:r>
          </a:p>
          <a:p>
            <a:endParaRPr lang="cy-GB" noProof="0" dirty="0" smtClean="0"/>
          </a:p>
          <a:p>
            <a:pPr marL="0" indent="0" algn="r">
              <a:buNone/>
            </a:pPr>
            <a:r>
              <a:rPr lang="cy-GB" noProof="0" dirty="0" smtClean="0"/>
              <a:t>LSIS, 2012.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dirty="0" smtClean="0"/>
              <a:t>Mae’r datganiad hwn yn cyfeirio at ddatblygiad cyfannol pobl ifanc, gan gydnabod y gall datblygiad personol, cymdeithasol ac addysgol hefyd gynnwys, er enghraifft, ddatblygiad corfforol, gwleidyddol ac ysbrydol. </a:t>
            </a:r>
          </a:p>
          <a:p>
            <a:pPr marL="0" indent="0" algn="r">
              <a:buNone/>
            </a:pPr>
            <a:r>
              <a:rPr lang="cy-GB" dirty="0" smtClean="0"/>
              <a:t>			LSIS, 2012.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4263579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4000" noProof="0" dirty="0" err="1" smtClean="0"/>
              <a:t>Where</a:t>
            </a:r>
            <a:r>
              <a:rPr lang="cy-GB" sz="4000" noProof="0" dirty="0" smtClean="0"/>
              <a:t> </a:t>
            </a:r>
            <a:r>
              <a:rPr lang="cy-GB" sz="4000" noProof="0" dirty="0" err="1" smtClean="0"/>
              <a:t>and</a:t>
            </a:r>
            <a:r>
              <a:rPr lang="cy-GB" sz="4000" noProof="0" dirty="0" smtClean="0"/>
              <a:t> </a:t>
            </a:r>
            <a:r>
              <a:rPr lang="cy-GB" sz="4000" noProof="0" dirty="0" err="1" smtClean="0"/>
              <a:t>in</a:t>
            </a:r>
            <a:r>
              <a:rPr lang="cy-GB" sz="4000" noProof="0" dirty="0" smtClean="0"/>
              <a:t> </a:t>
            </a:r>
            <a:r>
              <a:rPr lang="cy-GB" sz="4000" noProof="0" dirty="0" err="1" smtClean="0"/>
              <a:t>which</a:t>
            </a:r>
            <a:r>
              <a:rPr lang="cy-GB" sz="4000" noProof="0" dirty="0" smtClean="0"/>
              <a:t> </a:t>
            </a:r>
            <a:r>
              <a:rPr lang="cy-GB" sz="4000" noProof="0" dirty="0" err="1" smtClean="0"/>
              <a:t>contexts</a:t>
            </a:r>
            <a:r>
              <a:rPr lang="cy-GB" sz="4000" noProof="0" dirty="0" smtClean="0"/>
              <a:t> </a:t>
            </a:r>
            <a:r>
              <a:rPr lang="cy-GB" sz="4000" noProof="0" dirty="0" err="1" smtClean="0"/>
              <a:t>are</a:t>
            </a:r>
            <a:r>
              <a:rPr lang="cy-GB" sz="4000" noProof="0" dirty="0" smtClean="0"/>
              <a:t> </a:t>
            </a:r>
            <a:r>
              <a:rPr lang="cy-GB" sz="4000" noProof="0" dirty="0" err="1" smtClean="0"/>
              <a:t>social</a:t>
            </a:r>
            <a:r>
              <a:rPr lang="cy-GB" sz="4000" noProof="0" dirty="0" smtClean="0"/>
              <a:t> </a:t>
            </a:r>
            <a:r>
              <a:rPr lang="cy-GB" sz="4000" noProof="0" dirty="0" err="1" smtClean="0"/>
              <a:t>skills</a:t>
            </a:r>
            <a:r>
              <a:rPr lang="cy-GB" sz="4000" noProof="0" dirty="0" smtClean="0"/>
              <a:t> </a:t>
            </a:r>
            <a:r>
              <a:rPr lang="cy-GB" sz="4000" noProof="0" dirty="0" err="1" smtClean="0"/>
              <a:t>needed</a:t>
            </a:r>
            <a:r>
              <a:rPr lang="cy-GB" sz="4000" noProof="0" dirty="0" smtClean="0"/>
              <a:t>?</a:t>
            </a:r>
            <a:endParaRPr lang="cy-GB" sz="4000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sz="4000" dirty="0" smtClean="0"/>
              <a:t>Ble ac ym mha gyd-destunau y mae angen sgiliau cymdeithasol?</a:t>
            </a:r>
            <a:endParaRPr lang="cy-GB" sz="4000" dirty="0"/>
          </a:p>
        </p:txBody>
      </p:sp>
    </p:spTree>
    <p:extLst>
      <p:ext uri="{BB962C8B-B14F-4D97-AF65-F5344CB8AC3E}">
        <p14:creationId xmlns:p14="http://schemas.microsoft.com/office/powerpoint/2010/main" val="35916207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practice</a:t>
            </a:r>
            <a:r>
              <a:rPr lang="cy-GB" noProof="0" dirty="0" smtClean="0"/>
              <a:t>				Yn ymarferol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your</a:t>
            </a:r>
            <a:r>
              <a:rPr lang="cy-GB" noProof="0" dirty="0" smtClean="0"/>
              <a:t> </a:t>
            </a:r>
            <a:r>
              <a:rPr lang="cy-GB" noProof="0" dirty="0" err="1" smtClean="0"/>
              <a:t>experience</a:t>
            </a:r>
            <a:r>
              <a:rPr lang="cy-GB" noProof="0" dirty="0" smtClean="0"/>
              <a:t> </a:t>
            </a:r>
            <a:r>
              <a:rPr lang="cy-GB" noProof="0" dirty="0" err="1" smtClean="0"/>
              <a:t>how</a:t>
            </a:r>
            <a:r>
              <a:rPr lang="cy-GB" noProof="0" dirty="0" smtClean="0"/>
              <a:t> can </a:t>
            </a:r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 </a:t>
            </a:r>
            <a:r>
              <a:rPr lang="cy-GB" noProof="0" dirty="0" err="1" smtClean="0"/>
              <a:t>enhance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skills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?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 smtClean="0"/>
              <a:t>Yn eich profiad chi sut gall gwaith ieuenctid gyfoethogi sgiliau cymdeithasol pobl ifanc?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76430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err="1" smtClean="0"/>
              <a:t>What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?</a:t>
            </a:r>
            <a:br>
              <a:rPr lang="cy-GB" noProof="0" dirty="0" smtClean="0"/>
            </a:br>
            <a:r>
              <a:rPr lang="cy-GB" dirty="0" smtClean="0"/>
              <a:t>Beth yw addysg gymdeithasol?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noProof="0" dirty="0" smtClean="0"/>
              <a:t>The </a:t>
            </a:r>
            <a:r>
              <a:rPr lang="cy-GB" noProof="0" dirty="0" err="1" smtClean="0"/>
              <a:t>origins</a:t>
            </a:r>
            <a:r>
              <a:rPr lang="cy-GB" noProof="0" dirty="0" smtClean="0"/>
              <a:t> of the </a:t>
            </a:r>
            <a:r>
              <a:rPr lang="cy-GB" noProof="0" dirty="0" err="1" smtClean="0"/>
              <a:t>notion</a:t>
            </a:r>
            <a:r>
              <a:rPr lang="cy-GB" noProof="0" dirty="0" smtClean="0"/>
              <a:t> of '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' </a:t>
            </a:r>
            <a:r>
              <a:rPr lang="cy-GB" noProof="0" dirty="0" err="1" smtClean="0"/>
              <a:t>are</a:t>
            </a:r>
            <a:r>
              <a:rPr lang="cy-GB" noProof="0" dirty="0" smtClean="0"/>
              <a:t> </a:t>
            </a:r>
            <a:r>
              <a:rPr lang="cy-GB" noProof="0" dirty="0" err="1" smtClean="0"/>
              <a:t>very</a:t>
            </a:r>
            <a:r>
              <a:rPr lang="cy-GB" noProof="0" dirty="0" smtClean="0"/>
              <a:t> far </a:t>
            </a:r>
            <a:r>
              <a:rPr lang="cy-GB" noProof="0" dirty="0" err="1" smtClean="0"/>
              <a:t>from</a:t>
            </a:r>
            <a:r>
              <a:rPr lang="cy-GB" noProof="0" dirty="0" smtClean="0"/>
              <a:t> </a:t>
            </a:r>
            <a:r>
              <a:rPr lang="cy-GB" noProof="0" dirty="0" err="1" smtClean="0"/>
              <a:t>clear</a:t>
            </a:r>
            <a:r>
              <a:rPr lang="cy-GB" noProof="0" dirty="0" smtClean="0"/>
              <a:t>, </a:t>
            </a:r>
          </a:p>
          <a:p>
            <a:endParaRPr lang="cy-GB" noProof="0" dirty="0" smtClean="0"/>
          </a:p>
          <a:p>
            <a:r>
              <a:rPr lang="cy-GB" noProof="0" dirty="0" smtClean="0"/>
              <a:t>the </a:t>
            </a:r>
            <a:r>
              <a:rPr lang="cy-GB" noProof="0" dirty="0" err="1" smtClean="0"/>
              <a:t>Albemarle</a:t>
            </a:r>
            <a:r>
              <a:rPr lang="cy-GB" noProof="0" dirty="0" smtClean="0"/>
              <a:t> </a:t>
            </a:r>
            <a:r>
              <a:rPr lang="cy-GB" noProof="0" dirty="0" err="1" smtClean="0"/>
              <a:t>Report</a:t>
            </a:r>
            <a:r>
              <a:rPr lang="cy-GB" noProof="0" dirty="0" smtClean="0"/>
              <a:t> </a:t>
            </a:r>
            <a:r>
              <a:rPr lang="cy-GB" noProof="0" dirty="0" err="1" smtClean="0"/>
              <a:t>referred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it</a:t>
            </a:r>
            <a:r>
              <a:rPr lang="cy-GB" noProof="0" dirty="0" smtClean="0"/>
              <a:t>, </a:t>
            </a:r>
            <a:r>
              <a:rPr lang="cy-GB" noProof="0" dirty="0" err="1" smtClean="0"/>
              <a:t>though</a:t>
            </a:r>
            <a:r>
              <a:rPr lang="cy-GB" noProof="0" dirty="0" smtClean="0"/>
              <a:t>, </a:t>
            </a:r>
            <a:r>
              <a:rPr lang="cy-GB" noProof="0" dirty="0" err="1" smtClean="0"/>
              <a:t>it</a:t>
            </a:r>
            <a:r>
              <a:rPr lang="cy-GB" noProof="0" dirty="0" smtClean="0"/>
              <a:t> </a:t>
            </a:r>
            <a:r>
              <a:rPr lang="cy-GB" noProof="0" dirty="0" err="1" smtClean="0"/>
              <a:t>would</a:t>
            </a:r>
            <a:r>
              <a:rPr lang="cy-GB" noProof="0" dirty="0" smtClean="0"/>
              <a:t> </a:t>
            </a:r>
            <a:r>
              <a:rPr lang="cy-GB" noProof="0" dirty="0" err="1" smtClean="0"/>
              <a:t>seem</a:t>
            </a:r>
            <a:r>
              <a:rPr lang="cy-GB" noProof="0" dirty="0" smtClean="0"/>
              <a:t>,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a </a:t>
            </a:r>
            <a:r>
              <a:rPr lang="cy-GB" noProof="0" dirty="0" err="1" smtClean="0"/>
              <a:t>very</a:t>
            </a:r>
            <a:r>
              <a:rPr lang="cy-GB" noProof="0" dirty="0" smtClean="0"/>
              <a:t> </a:t>
            </a:r>
            <a:r>
              <a:rPr lang="cy-GB" noProof="0" dirty="0" err="1" smtClean="0"/>
              <a:t>unspecific</a:t>
            </a:r>
            <a:r>
              <a:rPr lang="cy-GB" noProof="0" dirty="0" smtClean="0"/>
              <a:t> </a:t>
            </a:r>
            <a:r>
              <a:rPr lang="cy-GB" noProof="0" dirty="0" err="1" smtClean="0"/>
              <a:t>way</a:t>
            </a:r>
            <a:r>
              <a:rPr lang="cy-GB" noProof="0" dirty="0" smtClean="0"/>
              <a:t>: '..... </a:t>
            </a:r>
            <a:r>
              <a:rPr lang="cy-GB" noProof="0" dirty="0" err="1" smtClean="0"/>
              <a:t>it</a:t>
            </a:r>
            <a:r>
              <a:rPr lang="cy-GB" noProof="0" dirty="0" smtClean="0"/>
              <a:t> is the </a:t>
            </a:r>
            <a:r>
              <a:rPr lang="cy-GB" noProof="0" dirty="0" err="1" smtClean="0"/>
              <a:t>task</a:t>
            </a:r>
            <a:r>
              <a:rPr lang="cy-GB" noProof="0" dirty="0" smtClean="0"/>
              <a:t> of the (</a:t>
            </a:r>
            <a:r>
              <a:rPr lang="cy-GB" noProof="0" dirty="0" err="1" smtClean="0"/>
              <a:t>Youth</a:t>
            </a:r>
            <a:r>
              <a:rPr lang="cy-GB" noProof="0" dirty="0" smtClean="0"/>
              <a:t>) Service to offer,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its</a:t>
            </a:r>
            <a:r>
              <a:rPr lang="cy-GB" noProof="0" dirty="0" smtClean="0"/>
              <a:t> </a:t>
            </a:r>
            <a:r>
              <a:rPr lang="cy-GB" noProof="0" dirty="0" err="1" smtClean="0"/>
              <a:t>own</a:t>
            </a:r>
            <a:r>
              <a:rPr lang="cy-GB" noProof="0" dirty="0" smtClean="0"/>
              <a:t> </a:t>
            </a:r>
            <a:r>
              <a:rPr lang="cy-GB" noProof="0" dirty="0" err="1" smtClean="0"/>
              <a:t>different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environment</a:t>
            </a:r>
            <a:r>
              <a:rPr lang="cy-GB" noProof="0" dirty="0" smtClean="0"/>
              <a:t>,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 of the </a:t>
            </a:r>
            <a:r>
              <a:rPr lang="cy-GB" noProof="0" dirty="0" err="1" smtClean="0"/>
              <a:t>kind</a:t>
            </a:r>
            <a:r>
              <a:rPr lang="cy-GB" noProof="0" dirty="0" smtClean="0"/>
              <a:t> </a:t>
            </a:r>
            <a:r>
              <a:rPr lang="cy-GB" noProof="0" dirty="0" err="1" smtClean="0"/>
              <a:t>that</a:t>
            </a:r>
            <a:r>
              <a:rPr lang="cy-GB" noProof="0" dirty="0" smtClean="0"/>
              <a:t> </a:t>
            </a:r>
            <a:r>
              <a:rPr lang="cy-GB" noProof="0" dirty="0" err="1" smtClean="0"/>
              <a:t>has</a:t>
            </a:r>
            <a:r>
              <a:rPr lang="cy-GB" noProof="0" dirty="0" smtClean="0"/>
              <a:t> long </a:t>
            </a:r>
            <a:r>
              <a:rPr lang="cy-GB" noProof="0" dirty="0" err="1" smtClean="0"/>
              <a:t>been</a:t>
            </a:r>
            <a:r>
              <a:rPr lang="cy-GB" noProof="0" dirty="0" smtClean="0"/>
              <a:t> </a:t>
            </a:r>
            <a:r>
              <a:rPr lang="cy-GB" noProof="0" dirty="0" err="1" smtClean="0"/>
              <a:t>valued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corporate</a:t>
            </a:r>
            <a:r>
              <a:rPr lang="cy-GB" noProof="0" dirty="0" smtClean="0"/>
              <a:t> </a:t>
            </a:r>
            <a:r>
              <a:rPr lang="cy-GB" noProof="0" dirty="0" err="1" smtClean="0"/>
              <a:t>life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those</a:t>
            </a:r>
            <a:r>
              <a:rPr lang="cy-GB" noProof="0" dirty="0" smtClean="0"/>
              <a:t> </a:t>
            </a:r>
            <a:r>
              <a:rPr lang="cy-GB" noProof="0" dirty="0" err="1" smtClean="0"/>
              <a:t>pursuing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formal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schools</a:t>
            </a:r>
            <a:r>
              <a:rPr lang="cy-GB" noProof="0" dirty="0" smtClean="0"/>
              <a:t>, </a:t>
            </a:r>
            <a:r>
              <a:rPr lang="cy-GB" noProof="0" dirty="0" err="1" smtClean="0"/>
              <a:t>technical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colleges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universities</a:t>
            </a:r>
            <a:r>
              <a:rPr lang="cy-GB" noProof="0" dirty="0" smtClean="0"/>
              <a:t>.' 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 dirty="0" smtClean="0"/>
              <a:t>Mae gwreiddiau’r syniad o ‘addysg gymdeithasol</a:t>
            </a:r>
            <a:r>
              <a:rPr lang="cy-GB" dirty="0" smtClean="0"/>
              <a:t>’ ymhell o fod yn glir,</a:t>
            </a:r>
          </a:p>
          <a:p>
            <a:endParaRPr lang="cy-GB" dirty="0" smtClean="0"/>
          </a:p>
          <a:p>
            <a:pPr lvl="0"/>
            <a:r>
              <a:rPr lang="cy-GB" dirty="0" smtClean="0">
                <a:solidFill>
                  <a:prstClr val="black"/>
                </a:solidFill>
              </a:rPr>
              <a:t>er i Adroddiad </a:t>
            </a:r>
            <a:r>
              <a:rPr lang="cy-GB" dirty="0" err="1" smtClean="0">
                <a:solidFill>
                  <a:prstClr val="black"/>
                </a:solidFill>
              </a:rPr>
              <a:t>Albemarle</a:t>
            </a:r>
            <a:r>
              <a:rPr lang="cy-GB" dirty="0" smtClean="0">
                <a:solidFill>
                  <a:prstClr val="black"/>
                </a:solidFill>
              </a:rPr>
              <a:t> gyfeirio ato, fe ymddengys, mewn modd amhenodol iawn: '..... </a:t>
            </a:r>
            <a:r>
              <a:rPr lang="cy-GB" dirty="0" err="1" smtClean="0">
                <a:solidFill>
                  <a:prstClr val="black"/>
                </a:solidFill>
              </a:rPr>
              <a:t>it</a:t>
            </a:r>
            <a:r>
              <a:rPr lang="cy-GB" dirty="0" smtClean="0">
                <a:solidFill>
                  <a:prstClr val="black"/>
                </a:solidFill>
              </a:rPr>
              <a:t> is the </a:t>
            </a:r>
            <a:r>
              <a:rPr lang="cy-GB" dirty="0" err="1" smtClean="0">
                <a:solidFill>
                  <a:prstClr val="black"/>
                </a:solidFill>
              </a:rPr>
              <a:t>task</a:t>
            </a:r>
            <a:r>
              <a:rPr lang="cy-GB" dirty="0" smtClean="0">
                <a:solidFill>
                  <a:prstClr val="black"/>
                </a:solidFill>
              </a:rPr>
              <a:t> of the (</a:t>
            </a:r>
            <a:r>
              <a:rPr lang="cy-GB" dirty="0" err="1" smtClean="0">
                <a:solidFill>
                  <a:prstClr val="black"/>
                </a:solidFill>
              </a:rPr>
              <a:t>Youth</a:t>
            </a:r>
            <a:r>
              <a:rPr lang="cy-GB" dirty="0" smtClean="0">
                <a:solidFill>
                  <a:prstClr val="black"/>
                </a:solidFill>
              </a:rPr>
              <a:t>) Service to offer, </a:t>
            </a:r>
            <a:r>
              <a:rPr lang="cy-GB" dirty="0" err="1" smtClean="0">
                <a:solidFill>
                  <a:prstClr val="black"/>
                </a:solidFill>
              </a:rPr>
              <a:t>in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its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own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different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environment</a:t>
            </a:r>
            <a:r>
              <a:rPr lang="cy-GB" dirty="0" smtClean="0">
                <a:solidFill>
                  <a:prstClr val="black"/>
                </a:solidFill>
              </a:rPr>
              <a:t>, </a:t>
            </a:r>
            <a:r>
              <a:rPr lang="cy-GB" dirty="0" err="1" smtClean="0">
                <a:solidFill>
                  <a:prstClr val="black"/>
                </a:solidFill>
              </a:rPr>
              <a:t>social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education</a:t>
            </a:r>
            <a:r>
              <a:rPr lang="cy-GB" dirty="0" smtClean="0">
                <a:solidFill>
                  <a:prstClr val="black"/>
                </a:solidFill>
              </a:rPr>
              <a:t> of the </a:t>
            </a:r>
            <a:r>
              <a:rPr lang="cy-GB" dirty="0" err="1" smtClean="0">
                <a:solidFill>
                  <a:prstClr val="black"/>
                </a:solidFill>
              </a:rPr>
              <a:t>kind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that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has</a:t>
            </a:r>
            <a:r>
              <a:rPr lang="cy-GB" dirty="0" smtClean="0">
                <a:solidFill>
                  <a:prstClr val="black"/>
                </a:solidFill>
              </a:rPr>
              <a:t> long </a:t>
            </a:r>
            <a:r>
              <a:rPr lang="cy-GB" dirty="0" err="1" smtClean="0">
                <a:solidFill>
                  <a:prstClr val="black"/>
                </a:solidFill>
              </a:rPr>
              <a:t>been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valued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in</a:t>
            </a:r>
            <a:r>
              <a:rPr lang="cy-GB" dirty="0" smtClean="0">
                <a:solidFill>
                  <a:prstClr val="black"/>
                </a:solidFill>
              </a:rPr>
              <a:t> the </a:t>
            </a:r>
            <a:r>
              <a:rPr lang="cy-GB" dirty="0" err="1" smtClean="0">
                <a:solidFill>
                  <a:prstClr val="black"/>
                </a:solidFill>
              </a:rPr>
              <a:t>corporate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life</a:t>
            </a:r>
            <a:r>
              <a:rPr lang="cy-GB" dirty="0" smtClean="0">
                <a:solidFill>
                  <a:prstClr val="black"/>
                </a:solidFill>
              </a:rPr>
              <a:t> of </a:t>
            </a:r>
            <a:r>
              <a:rPr lang="cy-GB" dirty="0" err="1" smtClean="0">
                <a:solidFill>
                  <a:prstClr val="black"/>
                </a:solidFill>
              </a:rPr>
              <a:t>those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pursuing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formal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education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in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schools</a:t>
            </a:r>
            <a:r>
              <a:rPr lang="cy-GB" dirty="0" smtClean="0">
                <a:solidFill>
                  <a:prstClr val="black"/>
                </a:solidFill>
              </a:rPr>
              <a:t>, </a:t>
            </a:r>
            <a:r>
              <a:rPr lang="cy-GB" dirty="0" err="1" smtClean="0">
                <a:solidFill>
                  <a:prstClr val="black"/>
                </a:solidFill>
              </a:rPr>
              <a:t>technical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colleges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and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universities</a:t>
            </a:r>
            <a:r>
              <a:rPr lang="cy-GB" dirty="0" smtClean="0">
                <a:solidFill>
                  <a:prstClr val="black"/>
                </a:solidFill>
              </a:rPr>
              <a:t>.'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255789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 err="1" smtClean="0"/>
              <a:t>By</a:t>
            </a:r>
            <a:r>
              <a:rPr lang="cy-GB" noProof="0" dirty="0" smtClean="0"/>
              <a:t> 1969 </a:t>
            </a:r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 was </a:t>
            </a:r>
            <a:r>
              <a:rPr lang="cy-GB" noProof="0" dirty="0" err="1" smtClean="0"/>
              <a:t>stating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categorically</a:t>
            </a:r>
            <a:r>
              <a:rPr lang="cy-GB" noProof="0" dirty="0" smtClean="0"/>
              <a:t>:</a:t>
            </a:r>
          </a:p>
          <a:p>
            <a:pPr marL="0" indent="0">
              <a:buNone/>
            </a:pPr>
            <a:endParaRPr lang="cy-GB" noProof="0" dirty="0" smtClean="0"/>
          </a:p>
          <a:p>
            <a:r>
              <a:rPr lang="cy-GB" noProof="0" dirty="0" smtClean="0"/>
              <a:t> 'The </a:t>
            </a:r>
            <a:r>
              <a:rPr lang="cy-GB" noProof="0" dirty="0" err="1" smtClean="0"/>
              <a:t>primary</a:t>
            </a:r>
            <a:r>
              <a:rPr lang="cy-GB" noProof="0" dirty="0" smtClean="0"/>
              <a:t> </a:t>
            </a:r>
            <a:r>
              <a:rPr lang="cy-GB" noProof="0" dirty="0" err="1" smtClean="0"/>
              <a:t>goal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 is the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'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 smtClean="0"/>
              <a:t>Erbyn 1969 roedd gwaith ieuencti</a:t>
            </a:r>
            <a:r>
              <a:rPr lang="cy-GB" dirty="0" smtClean="0"/>
              <a:t>d yn datgan yn bendant:</a:t>
            </a:r>
          </a:p>
          <a:p>
            <a:endParaRPr lang="cy-GB" dirty="0" smtClean="0"/>
          </a:p>
          <a:p>
            <a:pPr lvl="0"/>
            <a:r>
              <a:rPr lang="cy-GB" dirty="0" smtClean="0">
                <a:solidFill>
                  <a:prstClr val="black"/>
                </a:solidFill>
              </a:rPr>
              <a:t>'The </a:t>
            </a:r>
            <a:r>
              <a:rPr lang="cy-GB" dirty="0" err="1" smtClean="0">
                <a:solidFill>
                  <a:prstClr val="black"/>
                </a:solidFill>
              </a:rPr>
              <a:t>primary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goal</a:t>
            </a:r>
            <a:r>
              <a:rPr lang="cy-GB" dirty="0" smtClean="0">
                <a:solidFill>
                  <a:prstClr val="black"/>
                </a:solidFill>
              </a:rPr>
              <a:t> of </a:t>
            </a:r>
            <a:r>
              <a:rPr lang="cy-GB" dirty="0" err="1" smtClean="0">
                <a:solidFill>
                  <a:prstClr val="black"/>
                </a:solidFill>
              </a:rPr>
              <a:t>youth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work</a:t>
            </a:r>
            <a:r>
              <a:rPr lang="cy-GB" dirty="0" smtClean="0">
                <a:solidFill>
                  <a:prstClr val="black"/>
                </a:solidFill>
              </a:rPr>
              <a:t> is the </a:t>
            </a:r>
            <a:r>
              <a:rPr lang="cy-GB" dirty="0" err="1" smtClean="0">
                <a:solidFill>
                  <a:prstClr val="black"/>
                </a:solidFill>
              </a:rPr>
              <a:t>social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education</a:t>
            </a:r>
            <a:r>
              <a:rPr lang="cy-GB" dirty="0" smtClean="0">
                <a:solidFill>
                  <a:prstClr val="black"/>
                </a:solidFill>
              </a:rPr>
              <a:t> of </a:t>
            </a:r>
            <a:r>
              <a:rPr lang="cy-GB" dirty="0" err="1" smtClean="0">
                <a:solidFill>
                  <a:prstClr val="black"/>
                </a:solidFill>
              </a:rPr>
              <a:t>young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people</a:t>
            </a:r>
            <a:r>
              <a:rPr lang="cy-GB" dirty="0" smtClean="0">
                <a:solidFill>
                  <a:prstClr val="black"/>
                </a:solidFill>
              </a:rPr>
              <a:t>'</a:t>
            </a:r>
          </a:p>
          <a:p>
            <a:endParaRPr lang="cy-GB" dirty="0" smtClean="0"/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4136893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 dirty="0" err="1" smtClean="0"/>
              <a:t>What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?</a:t>
            </a:r>
            <a:br>
              <a:rPr lang="cy-GB" noProof="0" dirty="0" smtClean="0"/>
            </a:br>
            <a:r>
              <a:rPr lang="cy-GB" dirty="0" smtClean="0"/>
              <a:t>Beth yw Addysg Gymdeithasol mewn Gwaith Ieuenctid?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y-GB" noProof="0" dirty="0" smtClean="0"/>
              <a:t>... </a:t>
            </a:r>
            <a:r>
              <a:rPr lang="cy-GB" noProof="0" dirty="0" err="1" smtClean="0"/>
              <a:t>any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person's</a:t>
            </a:r>
            <a:r>
              <a:rPr lang="cy-GB" noProof="0" dirty="0" smtClean="0"/>
              <a:t> </a:t>
            </a:r>
            <a:r>
              <a:rPr lang="cy-GB" noProof="0" dirty="0" err="1" smtClean="0"/>
              <a:t>meetings</a:t>
            </a:r>
            <a:r>
              <a:rPr lang="cy-GB" noProof="0" dirty="0" smtClean="0"/>
              <a:t> </a:t>
            </a:r>
            <a:r>
              <a:rPr lang="cy-GB" noProof="0" dirty="0" err="1" smtClean="0"/>
              <a:t>with</a:t>
            </a:r>
            <a:r>
              <a:rPr lang="cy-GB" noProof="0" dirty="0" smtClean="0"/>
              <a:t> </a:t>
            </a:r>
            <a:r>
              <a:rPr lang="cy-GB" noProof="0" dirty="0" err="1" smtClean="0"/>
              <a:t>others</a:t>
            </a:r>
            <a:r>
              <a:rPr lang="cy-GB" noProof="0" dirty="0" smtClean="0"/>
              <a:t>, </a:t>
            </a:r>
            <a:r>
              <a:rPr lang="cy-GB" noProof="0" dirty="0" err="1" smtClean="0"/>
              <a:t>with</a:t>
            </a:r>
            <a:r>
              <a:rPr lang="cy-GB" noProof="0" dirty="0" smtClean="0"/>
              <a:t> his </a:t>
            </a:r>
            <a:r>
              <a:rPr lang="cy-GB" noProof="0" dirty="0" err="1" smtClean="0"/>
              <a:t>capacity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these</a:t>
            </a:r>
            <a:r>
              <a:rPr lang="cy-GB" noProof="0" dirty="0" smtClean="0"/>
              <a:t> </a:t>
            </a:r>
            <a:r>
              <a:rPr lang="cy-GB" noProof="0" dirty="0" err="1" smtClean="0"/>
              <a:t>meetings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accept</a:t>
            </a:r>
            <a:r>
              <a:rPr lang="cy-GB" noProof="0" dirty="0" smtClean="0"/>
              <a:t> </a:t>
            </a:r>
            <a:r>
              <a:rPr lang="cy-GB" noProof="0" dirty="0" err="1" smtClean="0"/>
              <a:t>others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be </a:t>
            </a:r>
            <a:r>
              <a:rPr lang="cy-GB" noProof="0" dirty="0" err="1" smtClean="0"/>
              <a:t>accepted</a:t>
            </a:r>
            <a:r>
              <a:rPr lang="cy-GB" noProof="0" dirty="0" smtClean="0"/>
              <a:t> </a:t>
            </a:r>
            <a:r>
              <a:rPr lang="cy-GB" noProof="0" dirty="0" err="1" smtClean="0"/>
              <a:t>by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them</a:t>
            </a:r>
            <a:r>
              <a:rPr lang="cy-GB" noProof="0" dirty="0" smtClean="0"/>
              <a:t>,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(</a:t>
            </a:r>
            <a:r>
              <a:rPr lang="cy-GB" noProof="0" dirty="0" err="1" smtClean="0"/>
              <a:t>with</a:t>
            </a:r>
            <a:r>
              <a:rPr lang="cy-GB" noProof="0" dirty="0" smtClean="0"/>
              <a:t>) the </a:t>
            </a:r>
            <a:r>
              <a:rPr lang="cy-GB" noProof="0" dirty="0" err="1" smtClean="0"/>
              <a:t>common</a:t>
            </a:r>
            <a:r>
              <a:rPr lang="cy-GB" noProof="0" dirty="0" smtClean="0"/>
              <a:t> </a:t>
            </a:r>
            <a:r>
              <a:rPr lang="cy-GB" noProof="0" dirty="0" err="1" smtClean="0"/>
              <a:t>interests</a:t>
            </a:r>
            <a:r>
              <a:rPr lang="cy-GB" noProof="0" dirty="0" smtClean="0"/>
              <a:t> </a:t>
            </a:r>
            <a:r>
              <a:rPr lang="cy-GB" noProof="0" dirty="0" err="1" smtClean="0"/>
              <a:t>around</a:t>
            </a:r>
            <a:r>
              <a:rPr lang="cy-GB" noProof="0" dirty="0" smtClean="0"/>
              <a:t> </a:t>
            </a:r>
            <a:r>
              <a:rPr lang="cy-GB" noProof="0" dirty="0" err="1" smtClean="0"/>
              <a:t>which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these</a:t>
            </a:r>
            <a:r>
              <a:rPr lang="cy-GB" noProof="0" dirty="0" smtClean="0"/>
              <a:t> </a:t>
            </a:r>
            <a:r>
              <a:rPr lang="cy-GB" noProof="0" dirty="0" err="1" smtClean="0"/>
              <a:t>meetings</a:t>
            </a:r>
            <a:r>
              <a:rPr lang="cy-GB" noProof="0" dirty="0" smtClean="0"/>
              <a:t> </a:t>
            </a:r>
            <a:r>
              <a:rPr lang="cy-GB" noProof="0" dirty="0" err="1" smtClean="0"/>
              <a:t>may</a:t>
            </a:r>
            <a:r>
              <a:rPr lang="cy-GB" noProof="0" dirty="0" smtClean="0"/>
              <a:t> </a:t>
            </a:r>
            <a:r>
              <a:rPr lang="cy-GB" noProof="0" dirty="0" err="1" smtClean="0"/>
              <a:t>revolve</a:t>
            </a:r>
            <a:r>
              <a:rPr lang="cy-GB" noProof="0" dirty="0" smtClean="0"/>
              <a:t>.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 is thus </a:t>
            </a:r>
            <a:r>
              <a:rPr lang="cy-GB" noProof="0" dirty="0" err="1" smtClean="0"/>
              <a:t>concerned</a:t>
            </a:r>
            <a:r>
              <a:rPr lang="cy-GB" noProof="0" dirty="0" smtClean="0"/>
              <a:t> </a:t>
            </a:r>
            <a:r>
              <a:rPr lang="cy-GB" noProof="0" dirty="0" err="1" smtClean="0"/>
              <a:t>with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ideas</a:t>
            </a:r>
            <a:r>
              <a:rPr lang="cy-GB" noProof="0" dirty="0" smtClean="0"/>
              <a:t>, </a:t>
            </a:r>
            <a:r>
              <a:rPr lang="cy-GB" noProof="0" dirty="0" err="1" smtClean="0"/>
              <a:t>thoughts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opinions</a:t>
            </a:r>
            <a:r>
              <a:rPr lang="cy-GB" noProof="0" dirty="0" smtClean="0"/>
              <a:t>, the </a:t>
            </a:r>
            <a:r>
              <a:rPr lang="cy-GB" noProof="0" dirty="0" err="1" smtClean="0"/>
              <a:t>motives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emotions</a:t>
            </a:r>
            <a:r>
              <a:rPr lang="cy-GB" noProof="0" dirty="0" smtClean="0"/>
              <a:t> </a:t>
            </a:r>
            <a:r>
              <a:rPr lang="cy-GB" noProof="0" dirty="0" err="1" smtClean="0"/>
              <a:t>inherent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such</a:t>
            </a:r>
            <a:r>
              <a:rPr lang="cy-GB" noProof="0" dirty="0" smtClean="0"/>
              <a:t> </a:t>
            </a:r>
            <a:r>
              <a:rPr lang="cy-GB" noProof="0" dirty="0" err="1" smtClean="0"/>
              <a:t>meetings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interests</a:t>
            </a:r>
            <a:r>
              <a:rPr lang="cy-GB" noProof="0" dirty="0" smtClean="0"/>
              <a:t>. </a:t>
            </a:r>
            <a:r>
              <a:rPr lang="cy-GB" noProof="0" dirty="0" err="1" smtClean="0"/>
              <a:t>It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about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interaction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human</a:t>
            </a:r>
            <a:r>
              <a:rPr lang="cy-GB" noProof="0" dirty="0" smtClean="0"/>
              <a:t> </a:t>
            </a:r>
            <a:r>
              <a:rPr lang="cy-GB" noProof="0" dirty="0" err="1" smtClean="0"/>
              <a:t>beings</a:t>
            </a:r>
            <a:r>
              <a:rPr lang="cy-GB" noProof="0" dirty="0" smtClean="0"/>
              <a:t>, </a:t>
            </a:r>
            <a:r>
              <a:rPr lang="cy-GB" noProof="0" dirty="0" err="1" smtClean="0"/>
              <a:t>about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their</a:t>
            </a:r>
            <a:r>
              <a:rPr lang="cy-GB" noProof="0" dirty="0" smtClean="0"/>
              <a:t> </a:t>
            </a:r>
            <a:r>
              <a:rPr lang="cy-GB" noProof="0" dirty="0" err="1" smtClean="0"/>
              <a:t>friendships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enmities</a:t>
            </a:r>
            <a:r>
              <a:rPr lang="cy-GB" noProof="0" dirty="0" smtClean="0"/>
              <a:t>, </a:t>
            </a:r>
            <a:r>
              <a:rPr lang="cy-GB" noProof="0" dirty="0" err="1" smtClean="0"/>
              <a:t>about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way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these</a:t>
            </a:r>
            <a:r>
              <a:rPr lang="cy-GB" noProof="0" dirty="0" smtClean="0"/>
              <a:t> </a:t>
            </a:r>
            <a:r>
              <a:rPr lang="cy-GB" noProof="0" dirty="0" err="1" smtClean="0"/>
              <a:t>are</a:t>
            </a:r>
            <a:r>
              <a:rPr lang="cy-GB" noProof="0" dirty="0" smtClean="0"/>
              <a:t> </a:t>
            </a:r>
            <a:r>
              <a:rPr lang="cy-GB" noProof="0" dirty="0" err="1" smtClean="0"/>
              <a:t>deepened</a:t>
            </a:r>
            <a:r>
              <a:rPr lang="cy-GB" noProof="0" dirty="0" smtClean="0"/>
              <a:t> [</a:t>
            </a:r>
            <a:r>
              <a:rPr lang="cy-GB" i="1" noProof="0" dirty="0" err="1" smtClean="0"/>
              <a:t>page</a:t>
            </a:r>
            <a:r>
              <a:rPr lang="cy-GB" i="1" noProof="0" dirty="0" smtClean="0"/>
              <a:t> 3</a:t>
            </a:r>
            <a:r>
              <a:rPr lang="cy-GB" noProof="0" dirty="0" smtClean="0"/>
              <a:t>]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extended</a:t>
            </a:r>
            <a:r>
              <a:rPr lang="cy-GB" noProof="0" dirty="0" smtClean="0"/>
              <a:t>,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about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their</a:t>
            </a:r>
            <a:r>
              <a:rPr lang="cy-GB" noProof="0" dirty="0" smtClean="0"/>
              <a:t> </a:t>
            </a:r>
            <a:r>
              <a:rPr lang="cy-GB" noProof="0" dirty="0" err="1" smtClean="0"/>
              <a:t>consequences</a:t>
            </a:r>
            <a:r>
              <a:rPr lang="cy-GB" noProof="0" dirty="0" smtClean="0"/>
              <a:t>. </a:t>
            </a:r>
            <a:r>
              <a:rPr lang="cy-GB" noProof="0" dirty="0" err="1" smtClean="0"/>
              <a:t>Its</a:t>
            </a:r>
            <a:r>
              <a:rPr lang="cy-GB" noProof="0" dirty="0" smtClean="0"/>
              <a:t> </a:t>
            </a:r>
            <a:r>
              <a:rPr lang="cy-GB" noProof="0" dirty="0" err="1" smtClean="0"/>
              <a:t>product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therefore</a:t>
            </a:r>
            <a:r>
              <a:rPr lang="cy-GB" noProof="0" dirty="0" smtClean="0"/>
              <a:t> is </a:t>
            </a:r>
            <a:r>
              <a:rPr lang="cy-GB" noProof="0" dirty="0" err="1" smtClean="0"/>
              <a:t>any</a:t>
            </a:r>
            <a:r>
              <a:rPr lang="cy-GB" noProof="0" dirty="0" smtClean="0"/>
              <a:t> </a:t>
            </a:r>
            <a:r>
              <a:rPr lang="cy-GB" noProof="0" dirty="0" err="1" smtClean="0"/>
              <a:t>individual's</a:t>
            </a:r>
            <a:r>
              <a:rPr lang="cy-GB" noProof="0" dirty="0" smtClean="0"/>
              <a:t> </a:t>
            </a:r>
            <a:r>
              <a:rPr lang="cy-GB" noProof="0" dirty="0" err="1" smtClean="0"/>
              <a:t>increased</a:t>
            </a:r>
            <a:r>
              <a:rPr lang="cy-GB" noProof="0" dirty="0" smtClean="0"/>
              <a:t> </a:t>
            </a:r>
            <a:r>
              <a:rPr lang="cy-GB" noProof="0" dirty="0" err="1" smtClean="0"/>
              <a:t>consciousness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himself</a:t>
            </a:r>
            <a:r>
              <a:rPr lang="cy-GB" noProof="0" dirty="0" smtClean="0"/>
              <a:t>— of his </a:t>
            </a:r>
            <a:r>
              <a:rPr lang="cy-GB" noProof="0" dirty="0" err="1" smtClean="0"/>
              <a:t>values</a:t>
            </a:r>
            <a:r>
              <a:rPr lang="cy-GB" noProof="0" dirty="0" smtClean="0"/>
              <a:t>, </a:t>
            </a:r>
            <a:r>
              <a:rPr lang="cy-GB" noProof="0" dirty="0" err="1" smtClean="0"/>
              <a:t>aptitudes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untapped</a:t>
            </a:r>
            <a:r>
              <a:rPr lang="cy-GB" noProof="0" dirty="0" smtClean="0"/>
              <a:t> </a:t>
            </a:r>
            <a:r>
              <a:rPr lang="cy-GB" noProof="0" dirty="0" err="1" smtClean="0"/>
              <a:t>resources</a:t>
            </a:r>
            <a:r>
              <a:rPr lang="cy-GB" noProof="0" dirty="0" smtClean="0"/>
              <a:t>,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of the </a:t>
            </a:r>
            <a:r>
              <a:rPr lang="cy-GB" noProof="0" dirty="0" err="1" smtClean="0"/>
              <a:t>relevance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these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others</a:t>
            </a:r>
            <a:r>
              <a:rPr lang="cy-GB" noProof="0" dirty="0" smtClean="0"/>
              <a:t>. </a:t>
            </a:r>
            <a:r>
              <a:rPr lang="cy-GB" noProof="0" dirty="0" err="1" smtClean="0"/>
              <a:t>It</a:t>
            </a:r>
            <a:r>
              <a:rPr lang="cy-GB" noProof="0" dirty="0" smtClean="0"/>
              <a:t> </a:t>
            </a:r>
            <a:r>
              <a:rPr lang="cy-GB" noProof="0" dirty="0" err="1" smtClean="0"/>
              <a:t>enhances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individual's</a:t>
            </a:r>
            <a:r>
              <a:rPr lang="cy-GB" noProof="0" dirty="0" smtClean="0"/>
              <a:t> </a:t>
            </a:r>
            <a:r>
              <a:rPr lang="cy-GB" noProof="0" dirty="0" err="1" smtClean="0"/>
              <a:t>understanding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how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form</a:t>
            </a:r>
            <a:r>
              <a:rPr lang="cy-GB" noProof="0" dirty="0" smtClean="0"/>
              <a:t> </a:t>
            </a:r>
            <a:r>
              <a:rPr lang="cy-GB" noProof="0" dirty="0" err="1" smtClean="0"/>
              <a:t>mutually</a:t>
            </a:r>
            <a:r>
              <a:rPr lang="cy-GB" noProof="0" dirty="0" smtClean="0"/>
              <a:t> </a:t>
            </a:r>
            <a:r>
              <a:rPr lang="cy-GB" noProof="0" dirty="0" err="1" smtClean="0"/>
              <a:t>satisfying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relationships</a:t>
            </a:r>
            <a:r>
              <a:rPr lang="cy-GB" noProof="0" dirty="0" smtClean="0"/>
              <a:t>,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so</a:t>
            </a:r>
            <a:r>
              <a:rPr lang="cy-GB" noProof="0" dirty="0" smtClean="0"/>
              <a:t> </a:t>
            </a:r>
            <a:r>
              <a:rPr lang="cy-GB" noProof="0" dirty="0" err="1" smtClean="0"/>
              <a:t>involves</a:t>
            </a:r>
            <a:r>
              <a:rPr lang="cy-GB" noProof="0" dirty="0" smtClean="0"/>
              <a:t> a </a:t>
            </a:r>
            <a:r>
              <a:rPr lang="cy-GB" noProof="0" dirty="0" err="1" smtClean="0"/>
              <a:t>search</a:t>
            </a:r>
            <a:r>
              <a:rPr lang="cy-GB" noProof="0" dirty="0" smtClean="0"/>
              <a:t> </a:t>
            </a:r>
            <a:r>
              <a:rPr lang="cy-GB" noProof="0" dirty="0" err="1" smtClean="0"/>
              <a:t>by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adult</a:t>
            </a:r>
            <a:r>
              <a:rPr lang="cy-GB" noProof="0" dirty="0" smtClean="0"/>
              <a:t> </a:t>
            </a:r>
            <a:r>
              <a:rPr lang="cy-GB" noProof="0" dirty="0" err="1" smtClean="0"/>
              <a:t>for</a:t>
            </a:r>
            <a:r>
              <a:rPr lang="cy-GB" noProof="0" dirty="0" smtClean="0"/>
              <a:t> </a:t>
            </a:r>
            <a:r>
              <a:rPr lang="cy-GB" noProof="0" dirty="0" err="1" smtClean="0"/>
              <a:t>ways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helping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person to </a:t>
            </a:r>
            <a:r>
              <a:rPr lang="cy-GB" noProof="0" dirty="0" err="1" smtClean="0"/>
              <a:t>discover</a:t>
            </a:r>
            <a:r>
              <a:rPr lang="cy-GB" noProof="0" dirty="0" smtClean="0"/>
              <a:t> </a:t>
            </a:r>
            <a:r>
              <a:rPr lang="cy-GB" noProof="0" dirty="0" err="1" smtClean="0"/>
              <a:t>how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contribute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as</a:t>
            </a:r>
            <a:r>
              <a:rPr lang="cy-GB" noProof="0" dirty="0" smtClean="0"/>
              <a:t> well </a:t>
            </a:r>
            <a:r>
              <a:rPr lang="cy-GB" noProof="0" dirty="0" err="1" smtClean="0"/>
              <a:t>as</a:t>
            </a:r>
            <a:r>
              <a:rPr lang="cy-GB" noProof="0" dirty="0" smtClean="0"/>
              <a:t> </a:t>
            </a:r>
            <a:r>
              <a:rPr lang="cy-GB" noProof="0" dirty="0" err="1" smtClean="0"/>
              <a:t>take</a:t>
            </a:r>
            <a:r>
              <a:rPr lang="cy-GB" noProof="0" dirty="0" smtClean="0"/>
              <a:t> </a:t>
            </a:r>
            <a:r>
              <a:rPr lang="cy-GB" noProof="0" dirty="0" err="1" smtClean="0"/>
              <a:t>from</a:t>
            </a:r>
            <a:r>
              <a:rPr lang="cy-GB" noProof="0" dirty="0" smtClean="0"/>
              <a:t> his </a:t>
            </a:r>
            <a:r>
              <a:rPr lang="cy-GB" noProof="0" dirty="0" err="1" smtClean="0"/>
              <a:t>association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with</a:t>
            </a:r>
            <a:r>
              <a:rPr lang="cy-GB" noProof="0" dirty="0" smtClean="0"/>
              <a:t> </a:t>
            </a:r>
            <a:r>
              <a:rPr lang="cy-GB" noProof="0" dirty="0" err="1" smtClean="0"/>
              <a:t>others</a:t>
            </a:r>
            <a:r>
              <a:rPr lang="cy-GB" noProof="0" dirty="0" smtClean="0"/>
              <a:t>.</a:t>
            </a:r>
          </a:p>
          <a:p>
            <a:pPr marL="0" indent="0" algn="r">
              <a:buNone/>
            </a:pPr>
            <a:r>
              <a:rPr lang="cy-GB" noProof="0" dirty="0" smtClean="0"/>
              <a:t>Davies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Gibson, 1967: </a:t>
            </a:r>
            <a:r>
              <a:rPr lang="cy-GB" noProof="0" dirty="0" err="1" smtClean="0"/>
              <a:t>pg</a:t>
            </a:r>
            <a:r>
              <a:rPr lang="cy-GB" noProof="0" dirty="0" smtClean="0"/>
              <a:t> 12.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lvl="0" indent="0">
              <a:buNone/>
            </a:pPr>
            <a:r>
              <a:rPr lang="cy-GB" sz="2900" dirty="0" smtClean="0">
                <a:solidFill>
                  <a:prstClr val="black"/>
                </a:solidFill>
              </a:rPr>
              <a:t>... </a:t>
            </a:r>
            <a:r>
              <a:rPr lang="cy-GB" sz="2900" dirty="0" err="1" smtClean="0">
                <a:solidFill>
                  <a:prstClr val="black"/>
                </a:solidFill>
              </a:rPr>
              <a:t>any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young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person's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meetings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with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others</a:t>
            </a:r>
            <a:r>
              <a:rPr lang="cy-GB" sz="2900" dirty="0" smtClean="0">
                <a:solidFill>
                  <a:prstClr val="black"/>
                </a:solidFill>
              </a:rPr>
              <a:t>, </a:t>
            </a:r>
            <a:r>
              <a:rPr lang="cy-GB" sz="2900" dirty="0" err="1" smtClean="0">
                <a:solidFill>
                  <a:prstClr val="black"/>
                </a:solidFill>
              </a:rPr>
              <a:t>with</a:t>
            </a:r>
            <a:r>
              <a:rPr lang="cy-GB" sz="2900" dirty="0" smtClean="0">
                <a:solidFill>
                  <a:prstClr val="black"/>
                </a:solidFill>
              </a:rPr>
              <a:t> his </a:t>
            </a:r>
            <a:r>
              <a:rPr lang="cy-GB" sz="2900" dirty="0" err="1" smtClean="0">
                <a:solidFill>
                  <a:prstClr val="black"/>
                </a:solidFill>
              </a:rPr>
              <a:t>capacity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in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these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meetings</a:t>
            </a:r>
            <a:r>
              <a:rPr lang="cy-GB" sz="2900" dirty="0" smtClean="0">
                <a:solidFill>
                  <a:prstClr val="black"/>
                </a:solidFill>
              </a:rPr>
              <a:t> to </a:t>
            </a:r>
            <a:r>
              <a:rPr lang="cy-GB" sz="2900" dirty="0" err="1" smtClean="0">
                <a:solidFill>
                  <a:prstClr val="black"/>
                </a:solidFill>
              </a:rPr>
              <a:t>accept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others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and</a:t>
            </a:r>
            <a:r>
              <a:rPr lang="cy-GB" sz="2900" dirty="0" smtClean="0">
                <a:solidFill>
                  <a:prstClr val="black"/>
                </a:solidFill>
              </a:rPr>
              <a:t> be </a:t>
            </a:r>
            <a:r>
              <a:rPr lang="cy-GB" sz="2900" dirty="0" err="1" smtClean="0">
                <a:solidFill>
                  <a:prstClr val="black"/>
                </a:solidFill>
              </a:rPr>
              <a:t>accepted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by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them</a:t>
            </a:r>
            <a:r>
              <a:rPr lang="cy-GB" sz="2900" dirty="0" smtClean="0">
                <a:solidFill>
                  <a:prstClr val="black"/>
                </a:solidFill>
              </a:rPr>
              <a:t>, </a:t>
            </a:r>
            <a:r>
              <a:rPr lang="cy-GB" sz="2900" dirty="0" err="1" smtClean="0">
                <a:solidFill>
                  <a:prstClr val="black"/>
                </a:solidFill>
              </a:rPr>
              <a:t>and</a:t>
            </a:r>
            <a:r>
              <a:rPr lang="cy-GB" sz="2900" dirty="0" smtClean="0">
                <a:solidFill>
                  <a:prstClr val="black"/>
                </a:solidFill>
              </a:rPr>
              <a:t> (</a:t>
            </a:r>
            <a:r>
              <a:rPr lang="cy-GB" sz="2900" dirty="0" err="1" smtClean="0">
                <a:solidFill>
                  <a:prstClr val="black"/>
                </a:solidFill>
              </a:rPr>
              <a:t>with</a:t>
            </a:r>
            <a:r>
              <a:rPr lang="cy-GB" sz="2900" dirty="0" smtClean="0">
                <a:solidFill>
                  <a:prstClr val="black"/>
                </a:solidFill>
              </a:rPr>
              <a:t>) the </a:t>
            </a:r>
            <a:r>
              <a:rPr lang="cy-GB" sz="2900" dirty="0" err="1" smtClean="0">
                <a:solidFill>
                  <a:prstClr val="black"/>
                </a:solidFill>
              </a:rPr>
              <a:t>common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interests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around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which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these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meetings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may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revolve</a:t>
            </a:r>
            <a:r>
              <a:rPr lang="cy-GB" sz="2900" dirty="0" smtClean="0">
                <a:solidFill>
                  <a:prstClr val="black"/>
                </a:solidFill>
              </a:rPr>
              <a:t>. </a:t>
            </a:r>
            <a:r>
              <a:rPr lang="cy-GB" sz="2900" dirty="0" err="1" smtClean="0">
                <a:solidFill>
                  <a:prstClr val="black"/>
                </a:solidFill>
              </a:rPr>
              <a:t>Social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education</a:t>
            </a:r>
            <a:r>
              <a:rPr lang="cy-GB" sz="2900" dirty="0" smtClean="0">
                <a:solidFill>
                  <a:prstClr val="black"/>
                </a:solidFill>
              </a:rPr>
              <a:t> is thus </a:t>
            </a:r>
            <a:r>
              <a:rPr lang="cy-GB" sz="2900" dirty="0" err="1" smtClean="0">
                <a:solidFill>
                  <a:prstClr val="black"/>
                </a:solidFill>
              </a:rPr>
              <a:t>concerned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with</a:t>
            </a:r>
            <a:r>
              <a:rPr lang="cy-GB" sz="2900" dirty="0" smtClean="0">
                <a:solidFill>
                  <a:prstClr val="black"/>
                </a:solidFill>
              </a:rPr>
              <a:t> the </a:t>
            </a:r>
            <a:r>
              <a:rPr lang="cy-GB" sz="2900" dirty="0" err="1" smtClean="0">
                <a:solidFill>
                  <a:prstClr val="black"/>
                </a:solidFill>
              </a:rPr>
              <a:t>ideas</a:t>
            </a:r>
            <a:r>
              <a:rPr lang="cy-GB" sz="2900" dirty="0" smtClean="0">
                <a:solidFill>
                  <a:prstClr val="black"/>
                </a:solidFill>
              </a:rPr>
              <a:t>, </a:t>
            </a:r>
            <a:r>
              <a:rPr lang="cy-GB" sz="2900" dirty="0" err="1" smtClean="0">
                <a:solidFill>
                  <a:prstClr val="black"/>
                </a:solidFill>
              </a:rPr>
              <a:t>thoughts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and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opinions</a:t>
            </a:r>
            <a:r>
              <a:rPr lang="cy-GB" sz="2900" dirty="0" smtClean="0">
                <a:solidFill>
                  <a:prstClr val="black"/>
                </a:solidFill>
              </a:rPr>
              <a:t>, the </a:t>
            </a:r>
            <a:r>
              <a:rPr lang="cy-GB" sz="2900" dirty="0" err="1" smtClean="0">
                <a:solidFill>
                  <a:prstClr val="black"/>
                </a:solidFill>
              </a:rPr>
              <a:t>motives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and</a:t>
            </a:r>
            <a:r>
              <a:rPr lang="cy-GB" sz="2900" dirty="0" smtClean="0">
                <a:solidFill>
                  <a:prstClr val="black"/>
                </a:solidFill>
              </a:rPr>
              <a:t> the </a:t>
            </a:r>
            <a:r>
              <a:rPr lang="cy-GB" sz="2900" dirty="0" err="1" smtClean="0">
                <a:solidFill>
                  <a:prstClr val="black"/>
                </a:solidFill>
              </a:rPr>
              <a:t>emotions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inherent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in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such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meetings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and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interests</a:t>
            </a:r>
            <a:r>
              <a:rPr lang="cy-GB" sz="2900" dirty="0" smtClean="0">
                <a:solidFill>
                  <a:prstClr val="black"/>
                </a:solidFill>
              </a:rPr>
              <a:t>. </a:t>
            </a:r>
            <a:r>
              <a:rPr lang="cy-GB" sz="2900" dirty="0" err="1" smtClean="0">
                <a:solidFill>
                  <a:prstClr val="black"/>
                </a:solidFill>
              </a:rPr>
              <a:t>It</a:t>
            </a:r>
            <a:r>
              <a:rPr lang="cy-GB" sz="2900" dirty="0" smtClean="0">
                <a:solidFill>
                  <a:prstClr val="black"/>
                </a:solidFill>
              </a:rPr>
              <a:t> is </a:t>
            </a:r>
            <a:r>
              <a:rPr lang="cy-GB" sz="2900" dirty="0" err="1" smtClean="0">
                <a:solidFill>
                  <a:prstClr val="black"/>
                </a:solidFill>
              </a:rPr>
              <a:t>about</a:t>
            </a:r>
            <a:r>
              <a:rPr lang="cy-GB" sz="2900" dirty="0" smtClean="0">
                <a:solidFill>
                  <a:prstClr val="black"/>
                </a:solidFill>
              </a:rPr>
              <a:t> the </a:t>
            </a:r>
            <a:r>
              <a:rPr lang="cy-GB" sz="2900" dirty="0" err="1" smtClean="0">
                <a:solidFill>
                  <a:prstClr val="black"/>
                </a:solidFill>
              </a:rPr>
              <a:t>interaction</a:t>
            </a:r>
            <a:r>
              <a:rPr lang="cy-GB" sz="2900" dirty="0" smtClean="0">
                <a:solidFill>
                  <a:prstClr val="black"/>
                </a:solidFill>
              </a:rPr>
              <a:t> of </a:t>
            </a:r>
            <a:r>
              <a:rPr lang="cy-GB" sz="2900" dirty="0" err="1" smtClean="0">
                <a:solidFill>
                  <a:prstClr val="black"/>
                </a:solidFill>
              </a:rPr>
              <a:t>human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beings</a:t>
            </a:r>
            <a:r>
              <a:rPr lang="cy-GB" sz="2900" dirty="0" smtClean="0">
                <a:solidFill>
                  <a:prstClr val="black"/>
                </a:solidFill>
              </a:rPr>
              <a:t>, </a:t>
            </a:r>
            <a:r>
              <a:rPr lang="cy-GB" sz="2900" dirty="0" err="1" smtClean="0">
                <a:solidFill>
                  <a:prstClr val="black"/>
                </a:solidFill>
              </a:rPr>
              <a:t>about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their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friendships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and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enmities</a:t>
            </a:r>
            <a:r>
              <a:rPr lang="cy-GB" sz="2900" dirty="0" smtClean="0">
                <a:solidFill>
                  <a:prstClr val="black"/>
                </a:solidFill>
              </a:rPr>
              <a:t>, </a:t>
            </a:r>
            <a:r>
              <a:rPr lang="cy-GB" sz="2900" dirty="0" err="1" smtClean="0">
                <a:solidFill>
                  <a:prstClr val="black"/>
                </a:solidFill>
              </a:rPr>
              <a:t>about</a:t>
            </a:r>
            <a:r>
              <a:rPr lang="cy-GB" sz="2900" dirty="0" smtClean="0">
                <a:solidFill>
                  <a:prstClr val="black"/>
                </a:solidFill>
              </a:rPr>
              <a:t> the </a:t>
            </a:r>
            <a:r>
              <a:rPr lang="cy-GB" sz="2900" dirty="0" err="1" smtClean="0">
                <a:solidFill>
                  <a:prstClr val="black"/>
                </a:solidFill>
              </a:rPr>
              <a:t>way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these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are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deepened</a:t>
            </a:r>
            <a:r>
              <a:rPr lang="cy-GB" sz="2900" dirty="0" smtClean="0">
                <a:solidFill>
                  <a:prstClr val="black"/>
                </a:solidFill>
              </a:rPr>
              <a:t> [</a:t>
            </a:r>
            <a:r>
              <a:rPr lang="cy-GB" sz="2900" i="1" dirty="0" err="1" smtClean="0">
                <a:solidFill>
                  <a:prstClr val="black"/>
                </a:solidFill>
              </a:rPr>
              <a:t>page</a:t>
            </a:r>
            <a:r>
              <a:rPr lang="cy-GB" sz="2900" i="1" dirty="0" smtClean="0">
                <a:solidFill>
                  <a:prstClr val="black"/>
                </a:solidFill>
              </a:rPr>
              <a:t> 3</a:t>
            </a:r>
            <a:r>
              <a:rPr lang="cy-GB" sz="2900" dirty="0" smtClean="0">
                <a:solidFill>
                  <a:prstClr val="black"/>
                </a:solidFill>
              </a:rPr>
              <a:t>] </a:t>
            </a:r>
            <a:r>
              <a:rPr lang="cy-GB" sz="2900" dirty="0" err="1" smtClean="0">
                <a:solidFill>
                  <a:prstClr val="black"/>
                </a:solidFill>
              </a:rPr>
              <a:t>and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extended</a:t>
            </a:r>
            <a:r>
              <a:rPr lang="cy-GB" sz="2900" dirty="0" smtClean="0">
                <a:solidFill>
                  <a:prstClr val="black"/>
                </a:solidFill>
              </a:rPr>
              <a:t>, </a:t>
            </a:r>
            <a:r>
              <a:rPr lang="cy-GB" sz="2900" dirty="0" err="1" smtClean="0">
                <a:solidFill>
                  <a:prstClr val="black"/>
                </a:solidFill>
              </a:rPr>
              <a:t>and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about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their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consequences</a:t>
            </a:r>
            <a:r>
              <a:rPr lang="cy-GB" sz="2900" dirty="0" smtClean="0">
                <a:solidFill>
                  <a:prstClr val="black"/>
                </a:solidFill>
              </a:rPr>
              <a:t>. </a:t>
            </a:r>
            <a:r>
              <a:rPr lang="cy-GB" sz="2900" dirty="0" err="1" smtClean="0">
                <a:solidFill>
                  <a:prstClr val="black"/>
                </a:solidFill>
              </a:rPr>
              <a:t>Its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product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therefore</a:t>
            </a:r>
            <a:r>
              <a:rPr lang="cy-GB" sz="2900" dirty="0" smtClean="0">
                <a:solidFill>
                  <a:prstClr val="black"/>
                </a:solidFill>
              </a:rPr>
              <a:t> is </a:t>
            </a:r>
            <a:r>
              <a:rPr lang="cy-GB" sz="2900" dirty="0" err="1" smtClean="0">
                <a:solidFill>
                  <a:prstClr val="black"/>
                </a:solidFill>
              </a:rPr>
              <a:t>any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individual's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increased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consciousness</a:t>
            </a:r>
            <a:r>
              <a:rPr lang="cy-GB" sz="2900" dirty="0" smtClean="0">
                <a:solidFill>
                  <a:prstClr val="black"/>
                </a:solidFill>
              </a:rPr>
              <a:t> of </a:t>
            </a:r>
            <a:r>
              <a:rPr lang="cy-GB" sz="2900" dirty="0" err="1" smtClean="0">
                <a:solidFill>
                  <a:prstClr val="black"/>
                </a:solidFill>
              </a:rPr>
              <a:t>himself</a:t>
            </a:r>
            <a:r>
              <a:rPr lang="cy-GB" sz="2900" dirty="0" smtClean="0">
                <a:solidFill>
                  <a:prstClr val="black"/>
                </a:solidFill>
              </a:rPr>
              <a:t>— of his </a:t>
            </a:r>
            <a:r>
              <a:rPr lang="cy-GB" sz="2900" dirty="0" err="1" smtClean="0">
                <a:solidFill>
                  <a:prstClr val="black"/>
                </a:solidFill>
              </a:rPr>
              <a:t>values</a:t>
            </a:r>
            <a:r>
              <a:rPr lang="cy-GB" sz="2900" dirty="0" smtClean="0">
                <a:solidFill>
                  <a:prstClr val="black"/>
                </a:solidFill>
              </a:rPr>
              <a:t>, </a:t>
            </a:r>
            <a:r>
              <a:rPr lang="cy-GB" sz="2900" dirty="0" err="1" smtClean="0">
                <a:solidFill>
                  <a:prstClr val="black"/>
                </a:solidFill>
              </a:rPr>
              <a:t>aptitudes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and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untapped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resources</a:t>
            </a:r>
            <a:r>
              <a:rPr lang="cy-GB" sz="2900" dirty="0" smtClean="0">
                <a:solidFill>
                  <a:prstClr val="black"/>
                </a:solidFill>
              </a:rPr>
              <a:t>, </a:t>
            </a:r>
            <a:r>
              <a:rPr lang="cy-GB" sz="2900" dirty="0" err="1" smtClean="0">
                <a:solidFill>
                  <a:prstClr val="black"/>
                </a:solidFill>
              </a:rPr>
              <a:t>and</a:t>
            </a:r>
            <a:r>
              <a:rPr lang="cy-GB" sz="2900" dirty="0" smtClean="0">
                <a:solidFill>
                  <a:prstClr val="black"/>
                </a:solidFill>
              </a:rPr>
              <a:t> of the </a:t>
            </a:r>
            <a:r>
              <a:rPr lang="cy-GB" sz="2900" dirty="0" err="1" smtClean="0">
                <a:solidFill>
                  <a:prstClr val="black"/>
                </a:solidFill>
              </a:rPr>
              <a:t>relevance</a:t>
            </a:r>
            <a:r>
              <a:rPr lang="cy-GB" sz="2900" dirty="0" smtClean="0">
                <a:solidFill>
                  <a:prstClr val="black"/>
                </a:solidFill>
              </a:rPr>
              <a:t> of </a:t>
            </a:r>
            <a:r>
              <a:rPr lang="cy-GB" sz="2900" dirty="0" err="1" smtClean="0">
                <a:solidFill>
                  <a:prstClr val="black"/>
                </a:solidFill>
              </a:rPr>
              <a:t>these</a:t>
            </a:r>
            <a:r>
              <a:rPr lang="cy-GB" sz="2900" dirty="0" smtClean="0">
                <a:solidFill>
                  <a:prstClr val="black"/>
                </a:solidFill>
              </a:rPr>
              <a:t> to </a:t>
            </a:r>
            <a:r>
              <a:rPr lang="cy-GB" sz="2900" dirty="0" err="1" smtClean="0">
                <a:solidFill>
                  <a:prstClr val="black"/>
                </a:solidFill>
              </a:rPr>
              <a:t>others</a:t>
            </a:r>
            <a:r>
              <a:rPr lang="cy-GB" sz="2900" dirty="0" smtClean="0">
                <a:solidFill>
                  <a:prstClr val="black"/>
                </a:solidFill>
              </a:rPr>
              <a:t>. </a:t>
            </a:r>
            <a:r>
              <a:rPr lang="cy-GB" sz="2900" dirty="0" err="1" smtClean="0">
                <a:solidFill>
                  <a:prstClr val="black"/>
                </a:solidFill>
              </a:rPr>
              <a:t>It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enhances</a:t>
            </a:r>
            <a:r>
              <a:rPr lang="cy-GB" sz="2900" dirty="0" smtClean="0">
                <a:solidFill>
                  <a:prstClr val="black"/>
                </a:solidFill>
              </a:rPr>
              <a:t> the </a:t>
            </a:r>
            <a:r>
              <a:rPr lang="cy-GB" sz="2900" dirty="0" err="1" smtClean="0">
                <a:solidFill>
                  <a:prstClr val="black"/>
                </a:solidFill>
              </a:rPr>
              <a:t>individual's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understanding</a:t>
            </a:r>
            <a:r>
              <a:rPr lang="cy-GB" sz="2900" dirty="0" smtClean="0">
                <a:solidFill>
                  <a:prstClr val="black"/>
                </a:solidFill>
              </a:rPr>
              <a:t> of </a:t>
            </a:r>
            <a:r>
              <a:rPr lang="cy-GB" sz="2900" dirty="0" err="1" smtClean="0">
                <a:solidFill>
                  <a:prstClr val="black"/>
                </a:solidFill>
              </a:rPr>
              <a:t>how</a:t>
            </a:r>
            <a:r>
              <a:rPr lang="cy-GB" sz="2900" dirty="0" smtClean="0">
                <a:solidFill>
                  <a:prstClr val="black"/>
                </a:solidFill>
              </a:rPr>
              <a:t> to </a:t>
            </a:r>
            <a:r>
              <a:rPr lang="cy-GB" sz="2900" dirty="0" err="1" smtClean="0">
                <a:solidFill>
                  <a:prstClr val="black"/>
                </a:solidFill>
              </a:rPr>
              <a:t>form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mutually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satisfying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relationships</a:t>
            </a:r>
            <a:r>
              <a:rPr lang="cy-GB" sz="2900" dirty="0" smtClean="0">
                <a:solidFill>
                  <a:prstClr val="black"/>
                </a:solidFill>
              </a:rPr>
              <a:t>, </a:t>
            </a:r>
            <a:r>
              <a:rPr lang="cy-GB" sz="2900" dirty="0" err="1" smtClean="0">
                <a:solidFill>
                  <a:prstClr val="black"/>
                </a:solidFill>
              </a:rPr>
              <a:t>and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so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involves</a:t>
            </a:r>
            <a:r>
              <a:rPr lang="cy-GB" sz="2900" dirty="0" smtClean="0">
                <a:solidFill>
                  <a:prstClr val="black"/>
                </a:solidFill>
              </a:rPr>
              <a:t> a </a:t>
            </a:r>
            <a:r>
              <a:rPr lang="cy-GB" sz="2900" dirty="0" err="1" smtClean="0">
                <a:solidFill>
                  <a:prstClr val="black"/>
                </a:solidFill>
              </a:rPr>
              <a:t>search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by</a:t>
            </a:r>
            <a:r>
              <a:rPr lang="cy-GB" sz="2900" dirty="0" smtClean="0">
                <a:solidFill>
                  <a:prstClr val="black"/>
                </a:solidFill>
              </a:rPr>
              <a:t> the </a:t>
            </a:r>
            <a:r>
              <a:rPr lang="cy-GB" sz="2900" dirty="0" err="1" smtClean="0">
                <a:solidFill>
                  <a:prstClr val="black"/>
                </a:solidFill>
              </a:rPr>
              <a:t>adult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for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ways</a:t>
            </a:r>
            <a:r>
              <a:rPr lang="cy-GB" sz="2900" dirty="0" smtClean="0">
                <a:solidFill>
                  <a:prstClr val="black"/>
                </a:solidFill>
              </a:rPr>
              <a:t> of </a:t>
            </a:r>
            <a:r>
              <a:rPr lang="cy-GB" sz="2900" dirty="0" err="1" smtClean="0">
                <a:solidFill>
                  <a:prstClr val="black"/>
                </a:solidFill>
              </a:rPr>
              <a:t>helping</a:t>
            </a:r>
            <a:r>
              <a:rPr lang="cy-GB" sz="2900" dirty="0" smtClean="0">
                <a:solidFill>
                  <a:prstClr val="black"/>
                </a:solidFill>
              </a:rPr>
              <a:t> the </a:t>
            </a:r>
            <a:r>
              <a:rPr lang="cy-GB" sz="2900" dirty="0" err="1" smtClean="0">
                <a:solidFill>
                  <a:prstClr val="black"/>
                </a:solidFill>
              </a:rPr>
              <a:t>young</a:t>
            </a:r>
            <a:r>
              <a:rPr lang="cy-GB" sz="2900" dirty="0" smtClean="0">
                <a:solidFill>
                  <a:prstClr val="black"/>
                </a:solidFill>
              </a:rPr>
              <a:t> person to </a:t>
            </a:r>
            <a:r>
              <a:rPr lang="cy-GB" sz="2900" dirty="0" err="1" smtClean="0">
                <a:solidFill>
                  <a:prstClr val="black"/>
                </a:solidFill>
              </a:rPr>
              <a:t>discover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how</a:t>
            </a:r>
            <a:r>
              <a:rPr lang="cy-GB" sz="2900" dirty="0" smtClean="0">
                <a:solidFill>
                  <a:prstClr val="black"/>
                </a:solidFill>
              </a:rPr>
              <a:t> to </a:t>
            </a:r>
            <a:r>
              <a:rPr lang="cy-GB" sz="2900" dirty="0" err="1" smtClean="0">
                <a:solidFill>
                  <a:prstClr val="black"/>
                </a:solidFill>
              </a:rPr>
              <a:t>contribute</a:t>
            </a:r>
            <a:r>
              <a:rPr lang="cy-GB" sz="2900" dirty="0" smtClean="0">
                <a:solidFill>
                  <a:prstClr val="black"/>
                </a:solidFill>
              </a:rPr>
              <a:t> to </a:t>
            </a:r>
            <a:r>
              <a:rPr lang="cy-GB" sz="2900" dirty="0" err="1" smtClean="0">
                <a:solidFill>
                  <a:prstClr val="black"/>
                </a:solidFill>
              </a:rPr>
              <a:t>as</a:t>
            </a:r>
            <a:r>
              <a:rPr lang="cy-GB" sz="2900" dirty="0" smtClean="0">
                <a:solidFill>
                  <a:prstClr val="black"/>
                </a:solidFill>
              </a:rPr>
              <a:t> well </a:t>
            </a:r>
            <a:r>
              <a:rPr lang="cy-GB" sz="2900" dirty="0" err="1" smtClean="0">
                <a:solidFill>
                  <a:prstClr val="black"/>
                </a:solidFill>
              </a:rPr>
              <a:t>as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take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from</a:t>
            </a:r>
            <a:r>
              <a:rPr lang="cy-GB" sz="2900" dirty="0" smtClean="0">
                <a:solidFill>
                  <a:prstClr val="black"/>
                </a:solidFill>
              </a:rPr>
              <a:t> his </a:t>
            </a:r>
            <a:r>
              <a:rPr lang="cy-GB" sz="2900" dirty="0" err="1" smtClean="0">
                <a:solidFill>
                  <a:prstClr val="black"/>
                </a:solidFill>
              </a:rPr>
              <a:t>association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with</a:t>
            </a:r>
            <a:r>
              <a:rPr lang="cy-GB" sz="2900" dirty="0" smtClean="0">
                <a:solidFill>
                  <a:prstClr val="black"/>
                </a:solidFill>
              </a:rPr>
              <a:t> </a:t>
            </a:r>
            <a:r>
              <a:rPr lang="cy-GB" sz="2900" dirty="0" err="1" smtClean="0">
                <a:solidFill>
                  <a:prstClr val="black"/>
                </a:solidFill>
              </a:rPr>
              <a:t>others</a:t>
            </a:r>
            <a:r>
              <a:rPr lang="cy-GB" sz="2900" dirty="0" smtClean="0">
                <a:solidFill>
                  <a:prstClr val="black"/>
                </a:solidFill>
              </a:rPr>
              <a:t>.</a:t>
            </a:r>
          </a:p>
          <a:p>
            <a:pPr marL="0" lvl="0" indent="0" algn="r">
              <a:buNone/>
            </a:pPr>
            <a:r>
              <a:rPr lang="cy-GB" sz="2900" dirty="0" smtClean="0">
                <a:solidFill>
                  <a:prstClr val="black"/>
                </a:solidFill>
              </a:rPr>
              <a:t>Davies </a:t>
            </a:r>
            <a:r>
              <a:rPr lang="cy-GB" sz="2900" dirty="0" err="1" smtClean="0">
                <a:solidFill>
                  <a:prstClr val="black"/>
                </a:solidFill>
              </a:rPr>
              <a:t>and</a:t>
            </a:r>
            <a:r>
              <a:rPr lang="cy-GB" sz="2900" dirty="0" smtClean="0">
                <a:solidFill>
                  <a:prstClr val="black"/>
                </a:solidFill>
              </a:rPr>
              <a:t> Gibson, 1967: </a:t>
            </a:r>
            <a:r>
              <a:rPr lang="cy-GB" sz="2900" dirty="0" err="1" smtClean="0">
                <a:solidFill>
                  <a:prstClr val="black"/>
                </a:solidFill>
              </a:rPr>
              <a:t>tud</a:t>
            </a:r>
            <a:r>
              <a:rPr lang="cy-GB" sz="2900" dirty="0" smtClean="0">
                <a:solidFill>
                  <a:prstClr val="black"/>
                </a:solidFill>
              </a:rPr>
              <a:t> 12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60262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err="1" smtClean="0"/>
              <a:t>How</a:t>
            </a:r>
            <a:r>
              <a:rPr lang="cy-GB" noProof="0" dirty="0" smtClean="0"/>
              <a:t> can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 be </a:t>
            </a:r>
            <a:r>
              <a:rPr lang="cy-GB" noProof="0" dirty="0" err="1" smtClean="0"/>
              <a:t>learned</a:t>
            </a:r>
            <a:r>
              <a:rPr lang="cy-GB" noProof="0" dirty="0" smtClean="0"/>
              <a:t>?</a:t>
            </a:r>
            <a:br>
              <a:rPr lang="cy-GB" noProof="0" dirty="0" smtClean="0"/>
            </a:br>
            <a:r>
              <a:rPr lang="cy-GB" dirty="0" smtClean="0"/>
              <a:t>Sut y </a:t>
            </a:r>
            <a:r>
              <a:rPr lang="cy-GB" dirty="0" err="1" smtClean="0"/>
              <a:t>gellir</a:t>
            </a:r>
            <a:r>
              <a:rPr lang="cy-GB" dirty="0" smtClean="0"/>
              <a:t> dysgu addysg gymdeithasol?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y-GB" noProof="0" dirty="0" smtClean="0"/>
              <a:t>'</a:t>
            </a:r>
            <a:r>
              <a:rPr lang="cy-GB" noProof="0" dirty="0" err="1" smtClean="0"/>
              <a:t>It</a:t>
            </a:r>
            <a:r>
              <a:rPr lang="cy-GB" noProof="0" dirty="0" smtClean="0"/>
              <a:t> </a:t>
            </a:r>
            <a:r>
              <a:rPr lang="cy-GB" noProof="0" dirty="0" err="1" smtClean="0"/>
              <a:t>would</a:t>
            </a:r>
            <a:r>
              <a:rPr lang="cy-GB" noProof="0" dirty="0" smtClean="0"/>
              <a:t> </a:t>
            </a:r>
            <a:r>
              <a:rPr lang="cy-GB" noProof="0" dirty="0" err="1" smtClean="0"/>
              <a:t>seem</a:t>
            </a:r>
            <a:r>
              <a:rPr lang="cy-GB" noProof="0" dirty="0" smtClean="0"/>
              <a:t> </a:t>
            </a:r>
            <a:r>
              <a:rPr lang="cy-GB" noProof="0" dirty="0" err="1" smtClean="0"/>
              <a:t>appropriate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state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objective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terms</a:t>
            </a:r>
            <a:r>
              <a:rPr lang="cy-GB" noProof="0" dirty="0" smtClean="0"/>
              <a:t> of the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learning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understand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themselves</a:t>
            </a:r>
            <a:r>
              <a:rPr lang="cy-GB" noProof="0" dirty="0" smtClean="0"/>
              <a:t>, the </a:t>
            </a:r>
            <a:r>
              <a:rPr lang="cy-GB" noProof="0" dirty="0" err="1" smtClean="0"/>
              <a:t>kind</a:t>
            </a:r>
            <a:r>
              <a:rPr lang="cy-GB" noProof="0" dirty="0" smtClean="0"/>
              <a:t> of person </a:t>
            </a:r>
            <a:r>
              <a:rPr lang="cy-GB" noProof="0" dirty="0" err="1" smtClean="0"/>
              <a:t>they</a:t>
            </a:r>
            <a:r>
              <a:rPr lang="cy-GB" noProof="0" dirty="0" smtClean="0"/>
              <a:t> </a:t>
            </a:r>
            <a:r>
              <a:rPr lang="cy-GB" noProof="0" dirty="0" err="1" smtClean="0"/>
              <a:t>are</a:t>
            </a:r>
            <a:r>
              <a:rPr lang="cy-GB" noProof="0" dirty="0" smtClean="0"/>
              <a:t>, the </a:t>
            </a:r>
            <a:r>
              <a:rPr lang="cy-GB" noProof="0" dirty="0" err="1" smtClean="0"/>
              <a:t>nature</a:t>
            </a:r>
            <a:r>
              <a:rPr lang="cy-GB" noProof="0" dirty="0" smtClean="0"/>
              <a:t> of the </a:t>
            </a:r>
            <a:r>
              <a:rPr lang="cy-GB" noProof="0" dirty="0" err="1" smtClean="0"/>
              <a:t>beliefs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they</a:t>
            </a:r>
            <a:r>
              <a:rPr lang="cy-GB" noProof="0" dirty="0" smtClean="0"/>
              <a:t> </a:t>
            </a:r>
            <a:r>
              <a:rPr lang="cy-GB" noProof="0" dirty="0" err="1" smtClean="0"/>
              <a:t>hold</a:t>
            </a:r>
            <a:r>
              <a:rPr lang="cy-GB" noProof="0" dirty="0" smtClean="0"/>
              <a:t>, the </a:t>
            </a:r>
            <a:r>
              <a:rPr lang="cy-GB" noProof="0" dirty="0" err="1" smtClean="0"/>
              <a:t>roles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they</a:t>
            </a:r>
            <a:r>
              <a:rPr lang="cy-GB" noProof="0" dirty="0" smtClean="0"/>
              <a:t> </a:t>
            </a:r>
            <a:r>
              <a:rPr lang="cy-GB" noProof="0" dirty="0" err="1" smtClean="0"/>
              <a:t>play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anticipate</a:t>
            </a:r>
            <a:r>
              <a:rPr lang="cy-GB" noProof="0" dirty="0" smtClean="0"/>
              <a:t> </a:t>
            </a:r>
            <a:r>
              <a:rPr lang="cy-GB" noProof="0" dirty="0" err="1" smtClean="0"/>
              <a:t>playing</a:t>
            </a:r>
            <a:r>
              <a:rPr lang="cy-GB" noProof="0" dirty="0" smtClean="0"/>
              <a:t>, </a:t>
            </a:r>
            <a:r>
              <a:rPr lang="cy-GB" noProof="0" dirty="0" err="1" smtClean="0"/>
              <a:t>as</a:t>
            </a:r>
            <a:r>
              <a:rPr lang="cy-GB" noProof="0" dirty="0" smtClean="0"/>
              <a:t> well </a:t>
            </a:r>
            <a:r>
              <a:rPr lang="cy-GB" noProof="0" dirty="0" err="1" smtClean="0"/>
              <a:t>as</a:t>
            </a:r>
            <a:r>
              <a:rPr lang="cy-GB" noProof="0" dirty="0" smtClean="0"/>
              <a:t> </a:t>
            </a:r>
            <a:r>
              <a:rPr lang="cy-GB" noProof="0" dirty="0" err="1" smtClean="0"/>
              <a:t>learning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about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their</a:t>
            </a:r>
            <a:r>
              <a:rPr lang="cy-GB" noProof="0" dirty="0" smtClean="0"/>
              <a:t> </a:t>
            </a:r>
            <a:r>
              <a:rPr lang="cy-GB" noProof="0" dirty="0" err="1" smtClean="0"/>
              <a:t>way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seeing</a:t>
            </a:r>
            <a:r>
              <a:rPr lang="cy-GB" noProof="0" dirty="0" smtClean="0"/>
              <a:t> the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physical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environment</a:t>
            </a:r>
            <a:r>
              <a:rPr lang="cy-GB" noProof="0" dirty="0" smtClean="0"/>
              <a:t> </a:t>
            </a:r>
            <a:r>
              <a:rPr lang="cy-GB" noProof="0" dirty="0" err="1" smtClean="0"/>
              <a:t>which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they</a:t>
            </a:r>
            <a:r>
              <a:rPr lang="cy-GB" noProof="0" dirty="0" smtClean="0"/>
              <a:t> </a:t>
            </a:r>
            <a:r>
              <a:rPr lang="cy-GB" noProof="0" dirty="0" err="1" smtClean="0"/>
              <a:t>inhabit</a:t>
            </a:r>
            <a:r>
              <a:rPr lang="cy-GB" noProof="0" dirty="0" smtClean="0"/>
              <a:t>. </a:t>
            </a:r>
            <a:r>
              <a:rPr lang="cy-GB" noProof="0" dirty="0" err="1" smtClean="0"/>
              <a:t>These</a:t>
            </a:r>
            <a:r>
              <a:rPr lang="cy-GB" noProof="0" dirty="0" smtClean="0"/>
              <a:t> </a:t>
            </a:r>
            <a:r>
              <a:rPr lang="cy-GB" noProof="0" dirty="0" err="1" smtClean="0"/>
              <a:t>two</a:t>
            </a:r>
            <a:r>
              <a:rPr lang="cy-GB" noProof="0" dirty="0" smtClean="0"/>
              <a:t> </a:t>
            </a:r>
            <a:r>
              <a:rPr lang="cy-GB" noProof="0" dirty="0" err="1" smtClean="0"/>
              <a:t>general</a:t>
            </a:r>
            <a:r>
              <a:rPr lang="cy-GB" noProof="0" dirty="0" smtClean="0"/>
              <a:t> </a:t>
            </a:r>
            <a:r>
              <a:rPr lang="cy-GB" noProof="0" dirty="0" err="1" smtClean="0"/>
              <a:t>levels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objectives</a:t>
            </a:r>
            <a:r>
              <a:rPr lang="cy-GB" noProof="0" dirty="0" smtClean="0"/>
              <a:t> </a:t>
            </a:r>
            <a:r>
              <a:rPr lang="cy-GB" noProof="0" dirty="0" err="1" smtClean="0"/>
              <a:t>have</a:t>
            </a:r>
            <a:r>
              <a:rPr lang="cy-GB" noProof="0" dirty="0" smtClean="0"/>
              <a:t> </a:t>
            </a:r>
            <a:r>
              <a:rPr lang="cy-GB" noProof="0" dirty="0" err="1" smtClean="0"/>
              <a:t>been</a:t>
            </a:r>
            <a:r>
              <a:rPr lang="cy-GB" noProof="0" dirty="0" smtClean="0"/>
              <a:t> </a:t>
            </a:r>
            <a:r>
              <a:rPr lang="cy-GB" noProof="0" dirty="0" err="1" smtClean="0"/>
              <a:t>called</a:t>
            </a:r>
            <a:r>
              <a:rPr lang="cy-GB" noProof="0" dirty="0" smtClean="0"/>
              <a:t> 'the </a:t>
            </a:r>
            <a:r>
              <a:rPr lang="cy-GB" noProof="0" dirty="0" err="1" smtClean="0"/>
              <a:t>establishment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self-esteem</a:t>
            </a:r>
            <a:r>
              <a:rPr lang="cy-GB" noProof="0" dirty="0" smtClean="0"/>
              <a:t>'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'the </a:t>
            </a:r>
            <a:r>
              <a:rPr lang="cy-GB" noProof="0" dirty="0" err="1" smtClean="0"/>
              <a:t>clarification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experience</a:t>
            </a:r>
            <a:r>
              <a:rPr lang="cy-GB" noProof="0" dirty="0" smtClean="0"/>
              <a:t>.‘</a:t>
            </a:r>
          </a:p>
          <a:p>
            <a:pPr marL="0" indent="0" algn="r">
              <a:buNone/>
            </a:pPr>
            <a:r>
              <a:rPr lang="cy-GB" noProof="0" dirty="0" smtClean="0"/>
              <a:t>Taylor, 1967: </a:t>
            </a:r>
            <a:r>
              <a:rPr lang="cy-GB" noProof="0" dirty="0" err="1" smtClean="0"/>
              <a:t>pg</a:t>
            </a:r>
            <a:r>
              <a:rPr lang="cy-GB" noProof="0" dirty="0" smtClean="0"/>
              <a:t> 5 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lvl="0" indent="0">
              <a:buNone/>
            </a:pPr>
            <a:r>
              <a:rPr lang="cy-GB" dirty="0" smtClean="0">
                <a:solidFill>
                  <a:prstClr val="black"/>
                </a:solidFill>
              </a:rPr>
              <a:t>'</a:t>
            </a:r>
            <a:r>
              <a:rPr lang="cy-GB" dirty="0" err="1" smtClean="0">
                <a:solidFill>
                  <a:prstClr val="black"/>
                </a:solidFill>
              </a:rPr>
              <a:t>It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would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seem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appropriate</a:t>
            </a:r>
            <a:r>
              <a:rPr lang="cy-GB" dirty="0" smtClean="0">
                <a:solidFill>
                  <a:prstClr val="black"/>
                </a:solidFill>
              </a:rPr>
              <a:t> to </a:t>
            </a:r>
            <a:r>
              <a:rPr lang="cy-GB" dirty="0" err="1" smtClean="0">
                <a:solidFill>
                  <a:prstClr val="black"/>
                </a:solidFill>
              </a:rPr>
              <a:t>state</a:t>
            </a:r>
            <a:r>
              <a:rPr lang="cy-GB" dirty="0" smtClean="0">
                <a:solidFill>
                  <a:prstClr val="black"/>
                </a:solidFill>
              </a:rPr>
              <a:t> the </a:t>
            </a:r>
            <a:r>
              <a:rPr lang="cy-GB" dirty="0" err="1" smtClean="0">
                <a:solidFill>
                  <a:prstClr val="black"/>
                </a:solidFill>
              </a:rPr>
              <a:t>objective</a:t>
            </a:r>
            <a:r>
              <a:rPr lang="cy-GB" dirty="0" smtClean="0">
                <a:solidFill>
                  <a:prstClr val="black"/>
                </a:solidFill>
              </a:rPr>
              <a:t> of </a:t>
            </a:r>
            <a:r>
              <a:rPr lang="cy-GB" dirty="0" err="1" smtClean="0">
                <a:solidFill>
                  <a:prstClr val="black"/>
                </a:solidFill>
              </a:rPr>
              <a:t>social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education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in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terms</a:t>
            </a:r>
            <a:r>
              <a:rPr lang="cy-GB" dirty="0" smtClean="0">
                <a:solidFill>
                  <a:prstClr val="black"/>
                </a:solidFill>
              </a:rPr>
              <a:t> of the </a:t>
            </a:r>
            <a:r>
              <a:rPr lang="cy-GB" dirty="0" err="1" smtClean="0">
                <a:solidFill>
                  <a:prstClr val="black"/>
                </a:solidFill>
              </a:rPr>
              <a:t>young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learning</a:t>
            </a:r>
            <a:r>
              <a:rPr lang="cy-GB" dirty="0" smtClean="0">
                <a:solidFill>
                  <a:prstClr val="black"/>
                </a:solidFill>
              </a:rPr>
              <a:t> to </a:t>
            </a:r>
            <a:r>
              <a:rPr lang="cy-GB" dirty="0" err="1" smtClean="0">
                <a:solidFill>
                  <a:prstClr val="black"/>
                </a:solidFill>
              </a:rPr>
              <a:t>understand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themselves</a:t>
            </a:r>
            <a:r>
              <a:rPr lang="cy-GB" dirty="0" smtClean="0">
                <a:solidFill>
                  <a:prstClr val="black"/>
                </a:solidFill>
              </a:rPr>
              <a:t>, the </a:t>
            </a:r>
            <a:r>
              <a:rPr lang="cy-GB" dirty="0" err="1" smtClean="0">
                <a:solidFill>
                  <a:prstClr val="black"/>
                </a:solidFill>
              </a:rPr>
              <a:t>kind</a:t>
            </a:r>
            <a:r>
              <a:rPr lang="cy-GB" dirty="0" smtClean="0">
                <a:solidFill>
                  <a:prstClr val="black"/>
                </a:solidFill>
              </a:rPr>
              <a:t> of person </a:t>
            </a:r>
            <a:r>
              <a:rPr lang="cy-GB" dirty="0" err="1" smtClean="0">
                <a:solidFill>
                  <a:prstClr val="black"/>
                </a:solidFill>
              </a:rPr>
              <a:t>they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are</a:t>
            </a:r>
            <a:r>
              <a:rPr lang="cy-GB" dirty="0" smtClean="0">
                <a:solidFill>
                  <a:prstClr val="black"/>
                </a:solidFill>
              </a:rPr>
              <a:t>, the </a:t>
            </a:r>
            <a:r>
              <a:rPr lang="cy-GB" dirty="0" err="1" smtClean="0">
                <a:solidFill>
                  <a:prstClr val="black"/>
                </a:solidFill>
              </a:rPr>
              <a:t>nature</a:t>
            </a:r>
            <a:r>
              <a:rPr lang="cy-GB" dirty="0" smtClean="0">
                <a:solidFill>
                  <a:prstClr val="black"/>
                </a:solidFill>
              </a:rPr>
              <a:t> of the </a:t>
            </a:r>
            <a:r>
              <a:rPr lang="cy-GB" dirty="0" err="1" smtClean="0">
                <a:solidFill>
                  <a:prstClr val="black"/>
                </a:solidFill>
              </a:rPr>
              <a:t>beliefs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they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hold</a:t>
            </a:r>
            <a:r>
              <a:rPr lang="cy-GB" dirty="0" smtClean="0">
                <a:solidFill>
                  <a:prstClr val="black"/>
                </a:solidFill>
              </a:rPr>
              <a:t>, the </a:t>
            </a:r>
            <a:r>
              <a:rPr lang="cy-GB" dirty="0" err="1" smtClean="0">
                <a:solidFill>
                  <a:prstClr val="black"/>
                </a:solidFill>
              </a:rPr>
              <a:t>roles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they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play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and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anticipate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playing</a:t>
            </a:r>
            <a:r>
              <a:rPr lang="cy-GB" dirty="0" smtClean="0">
                <a:solidFill>
                  <a:prstClr val="black"/>
                </a:solidFill>
              </a:rPr>
              <a:t>, </a:t>
            </a:r>
            <a:r>
              <a:rPr lang="cy-GB" dirty="0" err="1" smtClean="0">
                <a:solidFill>
                  <a:prstClr val="black"/>
                </a:solidFill>
              </a:rPr>
              <a:t>as</a:t>
            </a:r>
            <a:r>
              <a:rPr lang="cy-GB" dirty="0" smtClean="0">
                <a:solidFill>
                  <a:prstClr val="black"/>
                </a:solidFill>
              </a:rPr>
              <a:t> well </a:t>
            </a:r>
            <a:r>
              <a:rPr lang="cy-GB" dirty="0" err="1" smtClean="0">
                <a:solidFill>
                  <a:prstClr val="black"/>
                </a:solidFill>
              </a:rPr>
              <a:t>as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learning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about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their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way</a:t>
            </a:r>
            <a:r>
              <a:rPr lang="cy-GB" dirty="0" smtClean="0">
                <a:solidFill>
                  <a:prstClr val="black"/>
                </a:solidFill>
              </a:rPr>
              <a:t> of </a:t>
            </a:r>
            <a:r>
              <a:rPr lang="cy-GB" dirty="0" err="1" smtClean="0">
                <a:solidFill>
                  <a:prstClr val="black"/>
                </a:solidFill>
              </a:rPr>
              <a:t>seeing</a:t>
            </a:r>
            <a:r>
              <a:rPr lang="cy-GB" dirty="0" smtClean="0">
                <a:solidFill>
                  <a:prstClr val="black"/>
                </a:solidFill>
              </a:rPr>
              <a:t> the </a:t>
            </a:r>
            <a:r>
              <a:rPr lang="cy-GB" dirty="0" err="1" smtClean="0">
                <a:solidFill>
                  <a:prstClr val="black"/>
                </a:solidFill>
              </a:rPr>
              <a:t>social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and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physical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environment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which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they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inhabit</a:t>
            </a:r>
            <a:r>
              <a:rPr lang="cy-GB" dirty="0" smtClean="0">
                <a:solidFill>
                  <a:prstClr val="black"/>
                </a:solidFill>
              </a:rPr>
              <a:t>. </a:t>
            </a:r>
            <a:r>
              <a:rPr lang="cy-GB" dirty="0" err="1" smtClean="0">
                <a:solidFill>
                  <a:prstClr val="black"/>
                </a:solidFill>
              </a:rPr>
              <a:t>These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two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general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levels</a:t>
            </a:r>
            <a:r>
              <a:rPr lang="cy-GB" dirty="0" smtClean="0">
                <a:solidFill>
                  <a:prstClr val="black"/>
                </a:solidFill>
              </a:rPr>
              <a:t> of </a:t>
            </a:r>
            <a:r>
              <a:rPr lang="cy-GB" dirty="0" err="1" smtClean="0">
                <a:solidFill>
                  <a:prstClr val="black"/>
                </a:solidFill>
              </a:rPr>
              <a:t>objectives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have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been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called</a:t>
            </a:r>
            <a:r>
              <a:rPr lang="cy-GB" dirty="0" smtClean="0">
                <a:solidFill>
                  <a:prstClr val="black"/>
                </a:solidFill>
              </a:rPr>
              <a:t> 'the </a:t>
            </a:r>
            <a:r>
              <a:rPr lang="cy-GB" dirty="0" err="1" smtClean="0">
                <a:solidFill>
                  <a:prstClr val="black"/>
                </a:solidFill>
              </a:rPr>
              <a:t>establishment</a:t>
            </a:r>
            <a:r>
              <a:rPr lang="cy-GB" dirty="0" smtClean="0">
                <a:solidFill>
                  <a:prstClr val="black"/>
                </a:solidFill>
              </a:rPr>
              <a:t> of </a:t>
            </a:r>
            <a:r>
              <a:rPr lang="cy-GB" dirty="0" err="1" smtClean="0">
                <a:solidFill>
                  <a:prstClr val="black"/>
                </a:solidFill>
              </a:rPr>
              <a:t>self-esteem</a:t>
            </a:r>
            <a:r>
              <a:rPr lang="cy-GB" dirty="0" smtClean="0">
                <a:solidFill>
                  <a:prstClr val="black"/>
                </a:solidFill>
              </a:rPr>
              <a:t>' </a:t>
            </a:r>
            <a:r>
              <a:rPr lang="cy-GB" dirty="0" err="1" smtClean="0">
                <a:solidFill>
                  <a:prstClr val="black"/>
                </a:solidFill>
              </a:rPr>
              <a:t>and</a:t>
            </a:r>
            <a:r>
              <a:rPr lang="cy-GB" dirty="0" smtClean="0">
                <a:solidFill>
                  <a:prstClr val="black"/>
                </a:solidFill>
              </a:rPr>
              <a:t> 'the </a:t>
            </a:r>
            <a:r>
              <a:rPr lang="cy-GB" dirty="0" err="1" smtClean="0">
                <a:solidFill>
                  <a:prstClr val="black"/>
                </a:solidFill>
              </a:rPr>
              <a:t>clarification</a:t>
            </a:r>
            <a:r>
              <a:rPr lang="cy-GB" dirty="0" smtClean="0">
                <a:solidFill>
                  <a:prstClr val="black"/>
                </a:solidFill>
              </a:rPr>
              <a:t> of </a:t>
            </a:r>
            <a:r>
              <a:rPr lang="cy-GB" dirty="0" err="1" smtClean="0">
                <a:solidFill>
                  <a:prstClr val="black"/>
                </a:solidFill>
              </a:rPr>
              <a:t>experience</a:t>
            </a:r>
            <a:r>
              <a:rPr lang="cy-GB" dirty="0" smtClean="0">
                <a:solidFill>
                  <a:prstClr val="black"/>
                </a:solidFill>
              </a:rPr>
              <a:t>.‘</a:t>
            </a:r>
          </a:p>
          <a:p>
            <a:pPr marL="0" lvl="0" indent="0" algn="r">
              <a:buNone/>
            </a:pPr>
            <a:r>
              <a:rPr lang="cy-GB" dirty="0" smtClean="0">
                <a:solidFill>
                  <a:prstClr val="black"/>
                </a:solidFill>
              </a:rPr>
              <a:t>Taylor, 1967: </a:t>
            </a:r>
            <a:r>
              <a:rPr lang="cy-GB" dirty="0" err="1" smtClean="0">
                <a:solidFill>
                  <a:prstClr val="black"/>
                </a:solidFill>
              </a:rPr>
              <a:t>tud</a:t>
            </a:r>
            <a:r>
              <a:rPr lang="cy-GB" dirty="0" smtClean="0">
                <a:solidFill>
                  <a:prstClr val="black"/>
                </a:solidFill>
              </a:rPr>
              <a:t> 5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3586519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			Addysg Gymdeithasol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work's</a:t>
            </a:r>
            <a:r>
              <a:rPr lang="cy-GB" noProof="0" dirty="0" smtClean="0"/>
              <a:t>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 </a:t>
            </a:r>
            <a:r>
              <a:rPr lang="cy-GB" noProof="0" dirty="0" err="1" smtClean="0"/>
              <a:t>tradition</a:t>
            </a:r>
            <a:r>
              <a:rPr lang="cy-GB" noProof="0" dirty="0" smtClean="0"/>
              <a:t> — </a:t>
            </a:r>
            <a:r>
              <a:rPr lang="cy-GB" noProof="0" dirty="0" err="1" smtClean="0"/>
              <a:t>despite</a:t>
            </a:r>
            <a:r>
              <a:rPr lang="cy-GB" noProof="0" dirty="0" smtClean="0"/>
              <a:t> all the </a:t>
            </a:r>
            <a:r>
              <a:rPr lang="cy-GB" noProof="0" dirty="0" err="1" smtClean="0"/>
              <a:t>pressures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get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conform</a:t>
            </a:r>
            <a:r>
              <a:rPr lang="cy-GB" noProof="0" dirty="0" smtClean="0"/>
              <a:t>, to </a:t>
            </a:r>
            <a:r>
              <a:rPr lang="cy-GB" noProof="0" dirty="0" err="1" smtClean="0"/>
              <a:t>adjust</a:t>
            </a:r>
            <a:r>
              <a:rPr lang="cy-GB" noProof="0" dirty="0" smtClean="0"/>
              <a:t>, to </a:t>
            </a:r>
            <a:r>
              <a:rPr lang="cy-GB" noProof="0" dirty="0" err="1" smtClean="0"/>
              <a:t>become</a:t>
            </a:r>
            <a:r>
              <a:rPr lang="cy-GB" noProof="0" dirty="0" smtClean="0"/>
              <a:t> </a:t>
            </a:r>
            <a:r>
              <a:rPr lang="cy-GB" noProof="0" dirty="0" err="1" smtClean="0"/>
              <a:t>merely</a:t>
            </a:r>
            <a:r>
              <a:rPr lang="cy-GB" noProof="0" dirty="0" smtClean="0"/>
              <a:t> '</a:t>
            </a:r>
            <a:r>
              <a:rPr lang="cy-GB" noProof="0" dirty="0" err="1" smtClean="0"/>
              <a:t>socially</a:t>
            </a:r>
            <a:r>
              <a:rPr lang="cy-GB" noProof="0" dirty="0" smtClean="0"/>
              <a:t> </a:t>
            </a:r>
            <a:r>
              <a:rPr lang="cy-GB" noProof="0" dirty="0" err="1" smtClean="0"/>
              <a:t>acceptable</a:t>
            </a:r>
            <a:r>
              <a:rPr lang="cy-GB" noProof="0" dirty="0" smtClean="0"/>
              <a:t>'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so</a:t>
            </a:r>
            <a:r>
              <a:rPr lang="cy-GB" noProof="0" dirty="0" smtClean="0"/>
              <a:t> </a:t>
            </a:r>
            <a:r>
              <a:rPr lang="cy-GB" noProof="0" dirty="0" err="1" smtClean="0"/>
              <a:t>on</a:t>
            </a:r>
            <a:r>
              <a:rPr lang="cy-GB" noProof="0" dirty="0" smtClean="0"/>
              <a:t> — </a:t>
            </a:r>
            <a:r>
              <a:rPr lang="cy-GB" noProof="0" dirty="0" err="1" smtClean="0"/>
              <a:t>has</a:t>
            </a:r>
            <a:r>
              <a:rPr lang="cy-GB" noProof="0" dirty="0" smtClean="0"/>
              <a:t> thus </a:t>
            </a:r>
            <a:r>
              <a:rPr lang="cy-GB" noProof="0" dirty="0" err="1" smtClean="0"/>
              <a:t>consistently</a:t>
            </a:r>
            <a:r>
              <a:rPr lang="cy-GB" noProof="0" dirty="0" smtClean="0"/>
              <a:t> </a:t>
            </a:r>
            <a:r>
              <a:rPr lang="cy-GB" noProof="0" dirty="0" err="1" smtClean="0"/>
              <a:t>given</a:t>
            </a:r>
            <a:r>
              <a:rPr lang="cy-GB" noProof="0" dirty="0" smtClean="0"/>
              <a:t> </a:t>
            </a:r>
            <a:r>
              <a:rPr lang="cy-GB" noProof="0" dirty="0" err="1" smtClean="0"/>
              <a:t>attention</a:t>
            </a:r>
            <a:r>
              <a:rPr lang="cy-GB" noProof="0" dirty="0" smtClean="0"/>
              <a:t> to the </a:t>
            </a:r>
            <a:r>
              <a:rPr lang="cy-GB" noProof="0" dirty="0" err="1" smtClean="0"/>
              <a:t>meanings</a:t>
            </a:r>
            <a:r>
              <a:rPr lang="cy-GB" noProof="0" dirty="0" smtClean="0"/>
              <a:t> </a:t>
            </a:r>
            <a:r>
              <a:rPr lang="cy-GB" noProof="0" dirty="0" err="1" smtClean="0"/>
              <a:t>attached</a:t>
            </a:r>
            <a:r>
              <a:rPr lang="cy-GB" noProof="0" dirty="0" smtClean="0"/>
              <a:t> to </a:t>
            </a:r>
            <a:r>
              <a:rPr lang="cy-GB" noProof="0" dirty="0" err="1" smtClean="0"/>
              <a:t>their</a:t>
            </a:r>
            <a:r>
              <a:rPr lang="cy-GB" noProof="0" dirty="0" smtClean="0"/>
              <a:t> </a:t>
            </a:r>
            <a:r>
              <a:rPr lang="cy-GB" noProof="0" dirty="0" err="1" smtClean="0"/>
              <a:t>experience</a:t>
            </a:r>
            <a:r>
              <a:rPr lang="cy-GB" noProof="0" dirty="0" smtClean="0"/>
              <a:t> </a:t>
            </a:r>
            <a:r>
              <a:rPr lang="cy-GB" noProof="0" dirty="0" err="1" smtClean="0"/>
              <a:t>by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young</a:t>
            </a:r>
            <a:r>
              <a:rPr lang="cy-GB" noProof="0" dirty="0" smtClean="0"/>
              <a:t> </a:t>
            </a:r>
            <a:r>
              <a:rPr lang="cy-GB" noProof="0" dirty="0" err="1" smtClean="0"/>
              <a:t>people</a:t>
            </a:r>
            <a:r>
              <a:rPr lang="cy-GB" noProof="0" dirty="0" smtClean="0"/>
              <a:t> </a:t>
            </a:r>
            <a:r>
              <a:rPr lang="cy-GB" noProof="0" dirty="0" err="1" smtClean="0"/>
              <a:t>themselves</a:t>
            </a:r>
            <a:r>
              <a:rPr lang="cy-GB" noProof="0" dirty="0" smtClean="0"/>
              <a:t>.</a:t>
            </a:r>
          </a:p>
          <a:p>
            <a:pPr marL="0" indent="0" algn="r">
              <a:buNone/>
            </a:pPr>
            <a:r>
              <a:rPr lang="cy-GB" noProof="0" dirty="0" smtClean="0"/>
              <a:t>Smith (</a:t>
            </a:r>
            <a:r>
              <a:rPr lang="cy-GB" noProof="0" dirty="0" err="1" smtClean="0"/>
              <a:t>no</a:t>
            </a:r>
            <a:r>
              <a:rPr lang="cy-GB" noProof="0" dirty="0" smtClean="0"/>
              <a:t> </a:t>
            </a:r>
            <a:r>
              <a:rPr lang="cy-GB" noProof="0" dirty="0" err="1" smtClean="0"/>
              <a:t>date</a:t>
            </a:r>
            <a:r>
              <a:rPr lang="cy-GB" noProof="0" dirty="0" smtClean="0"/>
              <a:t>)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y-GB" dirty="0" err="1" smtClean="0">
                <a:solidFill>
                  <a:prstClr val="black"/>
                </a:solidFill>
              </a:rPr>
              <a:t>Youth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work's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social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education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tradition</a:t>
            </a:r>
            <a:r>
              <a:rPr lang="cy-GB" dirty="0" smtClean="0">
                <a:solidFill>
                  <a:prstClr val="black"/>
                </a:solidFill>
              </a:rPr>
              <a:t> — </a:t>
            </a:r>
            <a:r>
              <a:rPr lang="cy-GB" dirty="0" err="1" smtClean="0">
                <a:solidFill>
                  <a:prstClr val="black"/>
                </a:solidFill>
              </a:rPr>
              <a:t>despite</a:t>
            </a:r>
            <a:r>
              <a:rPr lang="cy-GB" dirty="0" smtClean="0">
                <a:solidFill>
                  <a:prstClr val="black"/>
                </a:solidFill>
              </a:rPr>
              <a:t> all the </a:t>
            </a:r>
            <a:r>
              <a:rPr lang="cy-GB" dirty="0" err="1" smtClean="0">
                <a:solidFill>
                  <a:prstClr val="black"/>
                </a:solidFill>
              </a:rPr>
              <a:t>pressures</a:t>
            </a:r>
            <a:r>
              <a:rPr lang="cy-GB" dirty="0" smtClean="0">
                <a:solidFill>
                  <a:prstClr val="black"/>
                </a:solidFill>
              </a:rPr>
              <a:t> to </a:t>
            </a:r>
            <a:r>
              <a:rPr lang="cy-GB" dirty="0" err="1" smtClean="0">
                <a:solidFill>
                  <a:prstClr val="black"/>
                </a:solidFill>
              </a:rPr>
              <a:t>get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young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people</a:t>
            </a:r>
            <a:r>
              <a:rPr lang="cy-GB" dirty="0" smtClean="0">
                <a:solidFill>
                  <a:prstClr val="black"/>
                </a:solidFill>
              </a:rPr>
              <a:t> to </a:t>
            </a:r>
            <a:r>
              <a:rPr lang="cy-GB" dirty="0" err="1" smtClean="0">
                <a:solidFill>
                  <a:prstClr val="black"/>
                </a:solidFill>
              </a:rPr>
              <a:t>conform</a:t>
            </a:r>
            <a:r>
              <a:rPr lang="cy-GB" dirty="0" smtClean="0">
                <a:solidFill>
                  <a:prstClr val="black"/>
                </a:solidFill>
              </a:rPr>
              <a:t>, to </a:t>
            </a:r>
            <a:r>
              <a:rPr lang="cy-GB" dirty="0" err="1" smtClean="0">
                <a:solidFill>
                  <a:prstClr val="black"/>
                </a:solidFill>
              </a:rPr>
              <a:t>adjust</a:t>
            </a:r>
            <a:r>
              <a:rPr lang="cy-GB" dirty="0" smtClean="0">
                <a:solidFill>
                  <a:prstClr val="black"/>
                </a:solidFill>
              </a:rPr>
              <a:t>, to </a:t>
            </a:r>
            <a:r>
              <a:rPr lang="cy-GB" dirty="0" err="1" smtClean="0">
                <a:solidFill>
                  <a:prstClr val="black"/>
                </a:solidFill>
              </a:rPr>
              <a:t>become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merely</a:t>
            </a:r>
            <a:r>
              <a:rPr lang="cy-GB" dirty="0" smtClean="0">
                <a:solidFill>
                  <a:prstClr val="black"/>
                </a:solidFill>
              </a:rPr>
              <a:t> '</a:t>
            </a:r>
            <a:r>
              <a:rPr lang="cy-GB" dirty="0" err="1" smtClean="0">
                <a:solidFill>
                  <a:prstClr val="black"/>
                </a:solidFill>
              </a:rPr>
              <a:t>socially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acceptable</a:t>
            </a:r>
            <a:r>
              <a:rPr lang="cy-GB" dirty="0" smtClean="0">
                <a:solidFill>
                  <a:prstClr val="black"/>
                </a:solidFill>
              </a:rPr>
              <a:t>' </a:t>
            </a:r>
            <a:r>
              <a:rPr lang="cy-GB" dirty="0" err="1" smtClean="0">
                <a:solidFill>
                  <a:prstClr val="black"/>
                </a:solidFill>
              </a:rPr>
              <a:t>and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so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on</a:t>
            </a:r>
            <a:r>
              <a:rPr lang="cy-GB" dirty="0" smtClean="0">
                <a:solidFill>
                  <a:prstClr val="black"/>
                </a:solidFill>
              </a:rPr>
              <a:t> — </a:t>
            </a:r>
            <a:r>
              <a:rPr lang="cy-GB" dirty="0" err="1" smtClean="0">
                <a:solidFill>
                  <a:prstClr val="black"/>
                </a:solidFill>
              </a:rPr>
              <a:t>has</a:t>
            </a:r>
            <a:r>
              <a:rPr lang="cy-GB" dirty="0" smtClean="0">
                <a:solidFill>
                  <a:prstClr val="black"/>
                </a:solidFill>
              </a:rPr>
              <a:t> thus </a:t>
            </a:r>
            <a:r>
              <a:rPr lang="cy-GB" dirty="0" err="1" smtClean="0">
                <a:solidFill>
                  <a:prstClr val="black"/>
                </a:solidFill>
              </a:rPr>
              <a:t>consistently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given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attention</a:t>
            </a:r>
            <a:r>
              <a:rPr lang="cy-GB" dirty="0" smtClean="0">
                <a:solidFill>
                  <a:prstClr val="black"/>
                </a:solidFill>
              </a:rPr>
              <a:t> to the </a:t>
            </a:r>
            <a:r>
              <a:rPr lang="cy-GB" dirty="0" err="1" smtClean="0">
                <a:solidFill>
                  <a:prstClr val="black"/>
                </a:solidFill>
              </a:rPr>
              <a:t>meanings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attached</a:t>
            </a:r>
            <a:r>
              <a:rPr lang="cy-GB" dirty="0" smtClean="0">
                <a:solidFill>
                  <a:prstClr val="black"/>
                </a:solidFill>
              </a:rPr>
              <a:t> to </a:t>
            </a:r>
            <a:r>
              <a:rPr lang="cy-GB" dirty="0" err="1" smtClean="0">
                <a:solidFill>
                  <a:prstClr val="black"/>
                </a:solidFill>
              </a:rPr>
              <a:t>their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experience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by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young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people</a:t>
            </a:r>
            <a:r>
              <a:rPr lang="cy-GB" dirty="0" smtClean="0">
                <a:solidFill>
                  <a:prstClr val="black"/>
                </a:solidFill>
              </a:rPr>
              <a:t> </a:t>
            </a:r>
            <a:r>
              <a:rPr lang="cy-GB" dirty="0" err="1" smtClean="0">
                <a:solidFill>
                  <a:prstClr val="black"/>
                </a:solidFill>
              </a:rPr>
              <a:t>themselves</a:t>
            </a:r>
            <a:r>
              <a:rPr lang="cy-GB" dirty="0" smtClean="0">
                <a:solidFill>
                  <a:prstClr val="black"/>
                </a:solidFill>
              </a:rPr>
              <a:t>.</a:t>
            </a:r>
          </a:p>
          <a:p>
            <a:pPr marL="0" lvl="0" indent="0" algn="r">
              <a:buNone/>
            </a:pPr>
            <a:r>
              <a:rPr lang="cy-GB" dirty="0" smtClean="0">
                <a:solidFill>
                  <a:prstClr val="black"/>
                </a:solidFill>
              </a:rPr>
              <a:t>Smith (dim dyddiad)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64347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0861432" cy="1325563"/>
          </a:xfrm>
        </p:spPr>
        <p:txBody>
          <a:bodyPr>
            <a:normAutofit fontScale="90000"/>
          </a:bodyPr>
          <a:lstStyle/>
          <a:p>
            <a:r>
              <a:rPr lang="cy-GB" noProof="0" dirty="0" smtClean="0"/>
              <a:t>The </a:t>
            </a:r>
            <a:r>
              <a:rPr lang="cy-GB" noProof="0" dirty="0" err="1" smtClean="0"/>
              <a:t>role</a:t>
            </a:r>
            <a:r>
              <a:rPr lang="cy-GB" noProof="0" dirty="0" smtClean="0"/>
              <a:t> of the </a:t>
            </a:r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worker</a:t>
            </a:r>
            <a:r>
              <a:rPr lang="cy-GB" noProof="0" dirty="0" smtClean="0"/>
              <a:t> </a:t>
            </a:r>
            <a:r>
              <a:rPr lang="cy-GB" noProof="0" dirty="0" err="1" smtClean="0"/>
              <a:t>as</a:t>
            </a:r>
            <a:r>
              <a:rPr lang="cy-GB" noProof="0" dirty="0" smtClean="0"/>
              <a:t>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educator</a:t>
            </a:r>
            <a:r>
              <a:rPr lang="cy-GB" noProof="0" dirty="0" smtClean="0"/>
              <a:t> / </a:t>
            </a:r>
            <a:br>
              <a:rPr lang="cy-GB" noProof="0" dirty="0" smtClean="0"/>
            </a:br>
            <a:r>
              <a:rPr lang="cy-GB" noProof="0" dirty="0" smtClean="0"/>
              <a:t>Rôl y gweithiwr ieuenctid fel addysgwr cymdeithasol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y-GB" noProof="0" dirty="0" smtClean="0">
                <a:effectLst/>
              </a:rPr>
              <a:t>The </a:t>
            </a:r>
            <a:r>
              <a:rPr lang="cy-GB" noProof="0" dirty="0" err="1" smtClean="0">
                <a:effectLst/>
              </a:rPr>
              <a:t>social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educator</a:t>
            </a:r>
            <a:r>
              <a:rPr lang="cy-GB" noProof="0" dirty="0" smtClean="0">
                <a:effectLst/>
              </a:rPr>
              <a:t> can be </a:t>
            </a:r>
            <a:r>
              <a:rPr lang="cy-GB" noProof="0" dirty="0" err="1" smtClean="0">
                <a:effectLst/>
              </a:rPr>
              <a:t>defined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as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an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agent</a:t>
            </a:r>
            <a:r>
              <a:rPr lang="cy-GB" noProof="0" dirty="0" smtClean="0">
                <a:effectLst/>
              </a:rPr>
              <a:t> of </a:t>
            </a:r>
            <a:r>
              <a:rPr lang="cy-GB" noProof="0" dirty="0" err="1" smtClean="0">
                <a:effectLst/>
              </a:rPr>
              <a:t>social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change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who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coordinates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social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groups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through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educational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strategies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that</a:t>
            </a:r>
            <a:r>
              <a:rPr lang="cy-GB" noProof="0" dirty="0" smtClean="0">
                <a:effectLst/>
              </a:rPr>
              <a:t> help </a:t>
            </a:r>
            <a:r>
              <a:rPr lang="cy-GB" noProof="0" dirty="0" err="1" smtClean="0">
                <a:effectLst/>
              </a:rPr>
              <a:t>citizens</a:t>
            </a:r>
            <a:r>
              <a:rPr lang="cy-GB" noProof="0" dirty="0" smtClean="0">
                <a:effectLst/>
              </a:rPr>
              <a:t> to </a:t>
            </a:r>
            <a:r>
              <a:rPr lang="cy-GB" noProof="0" dirty="0" err="1" smtClean="0">
                <a:effectLst/>
              </a:rPr>
              <a:t>understand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and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participate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in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their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social</a:t>
            </a:r>
            <a:r>
              <a:rPr lang="cy-GB" noProof="0" dirty="0" smtClean="0">
                <a:effectLst/>
              </a:rPr>
              <a:t>, </a:t>
            </a:r>
            <a:r>
              <a:rPr lang="cy-GB" noProof="0" dirty="0" err="1" smtClean="0">
                <a:effectLst/>
              </a:rPr>
              <a:t>political</a:t>
            </a:r>
            <a:r>
              <a:rPr lang="cy-GB" noProof="0" dirty="0" smtClean="0">
                <a:effectLst/>
              </a:rPr>
              <a:t>, </a:t>
            </a:r>
            <a:r>
              <a:rPr lang="cy-GB" noProof="0" dirty="0" err="1" smtClean="0">
                <a:effectLst/>
              </a:rPr>
              <a:t>economic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and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cultural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surroundings</a:t>
            </a:r>
            <a:r>
              <a:rPr lang="cy-GB" noProof="0" dirty="0" smtClean="0">
                <a:effectLst/>
              </a:rPr>
              <a:t>, </a:t>
            </a:r>
            <a:r>
              <a:rPr lang="cy-GB" noProof="0" dirty="0" err="1" smtClean="0">
                <a:effectLst/>
              </a:rPr>
              <a:t>and</a:t>
            </a:r>
            <a:r>
              <a:rPr lang="cy-GB" noProof="0" dirty="0" smtClean="0">
                <a:effectLst/>
              </a:rPr>
              <a:t> to </a:t>
            </a:r>
            <a:r>
              <a:rPr lang="cy-GB" noProof="0" dirty="0" err="1" smtClean="0">
                <a:effectLst/>
              </a:rPr>
              <a:t>fully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integrate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in</a:t>
            </a:r>
            <a:r>
              <a:rPr lang="cy-GB" noProof="0" dirty="0" smtClean="0">
                <a:effectLst/>
              </a:rPr>
              <a:t> </a:t>
            </a:r>
            <a:r>
              <a:rPr lang="cy-GB" noProof="0" dirty="0" err="1" smtClean="0">
                <a:effectLst/>
              </a:rPr>
              <a:t>society</a:t>
            </a:r>
            <a:r>
              <a:rPr lang="cy-GB" noProof="0" dirty="0" smtClean="0">
                <a:effectLst/>
              </a:rPr>
              <a:t>.</a:t>
            </a:r>
            <a:br>
              <a:rPr lang="cy-GB" noProof="0" dirty="0" smtClean="0">
                <a:effectLst/>
              </a:rPr>
            </a:b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y-GB" dirty="0" err="1" smtClean="0">
                <a:solidFill>
                  <a:prstClr val="black"/>
                </a:solidFill>
              </a:rPr>
              <a:t>Gellir</a:t>
            </a:r>
            <a:r>
              <a:rPr lang="cy-GB" dirty="0" smtClean="0">
                <a:solidFill>
                  <a:prstClr val="black"/>
                </a:solidFill>
              </a:rPr>
              <a:t> diffinio’r addysgwr cymdeithasol fel asiant newid cymdeithasol sy’n cydlynu grwpiau cymdeithasol trwy strategaethau addysgol sy’n helpu dinasyddion i ddeall a chymryd rhan yn eu hamgylchoedd cymdeithasol, gwleidyddol, economaidd a diwylliannol, ac i integreiddio’n llawn mewn cymdeithasol.</a:t>
            </a:r>
            <a:br>
              <a:rPr lang="cy-GB" dirty="0" smtClean="0">
                <a:solidFill>
                  <a:prstClr val="black"/>
                </a:solidFill>
              </a:rPr>
            </a:br>
            <a:endParaRPr lang="cy-GB" dirty="0" smtClean="0">
              <a:solidFill>
                <a:prstClr val="black"/>
              </a:solidFill>
            </a:endParaRP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8709096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Education</a:t>
            </a:r>
            <a:r>
              <a:rPr lang="cy-GB" noProof="0" dirty="0" smtClean="0"/>
              <a:t>			Addysg Gymdeithasol</a:t>
            </a:r>
            <a:endParaRPr lang="cy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 err="1" smtClean="0"/>
              <a:t>Socratic</a:t>
            </a:r>
            <a:r>
              <a:rPr lang="cy-GB" noProof="0" dirty="0" smtClean="0"/>
              <a:t> </a:t>
            </a:r>
            <a:r>
              <a:rPr lang="cy-GB" noProof="0" dirty="0" err="1" smtClean="0"/>
              <a:t>Dialogue</a:t>
            </a:r>
            <a:endParaRPr lang="cy-GB" noProof="0" dirty="0" smtClean="0"/>
          </a:p>
          <a:p>
            <a:endParaRPr lang="cy-GB" noProof="0" dirty="0" smtClean="0"/>
          </a:p>
          <a:p>
            <a:r>
              <a:rPr lang="cy-GB" noProof="0" dirty="0" err="1" smtClean="0"/>
              <a:t>Question</a:t>
            </a:r>
            <a:r>
              <a:rPr lang="cy-GB" noProof="0" dirty="0" smtClean="0"/>
              <a:t> – </a:t>
            </a:r>
            <a:r>
              <a:rPr lang="cy-GB" noProof="0" dirty="0" err="1" smtClean="0"/>
              <a:t>Where</a:t>
            </a:r>
            <a:r>
              <a:rPr lang="cy-GB" noProof="0" dirty="0" smtClean="0"/>
              <a:t> is the </a:t>
            </a:r>
            <a:r>
              <a:rPr lang="cy-GB" noProof="0" dirty="0" err="1" smtClean="0"/>
              <a:t>social</a:t>
            </a:r>
            <a:r>
              <a:rPr lang="cy-GB" noProof="0" dirty="0" smtClean="0"/>
              <a:t> </a:t>
            </a:r>
            <a:r>
              <a:rPr lang="cy-GB" noProof="0" dirty="0" err="1" smtClean="0"/>
              <a:t>in</a:t>
            </a:r>
            <a:r>
              <a:rPr lang="cy-GB" noProof="0" dirty="0" smtClean="0"/>
              <a:t> </a:t>
            </a:r>
            <a:r>
              <a:rPr lang="cy-GB" noProof="0" dirty="0" err="1" smtClean="0"/>
              <a:t>Youth</a:t>
            </a:r>
            <a:r>
              <a:rPr lang="cy-GB" noProof="0" dirty="0" smtClean="0"/>
              <a:t> </a:t>
            </a:r>
            <a:r>
              <a:rPr lang="cy-GB" noProof="0" dirty="0" err="1" smtClean="0"/>
              <a:t>Work</a:t>
            </a:r>
            <a:r>
              <a:rPr lang="cy-GB" noProof="0" dirty="0" smtClean="0"/>
              <a:t>?</a:t>
            </a:r>
            <a:endParaRPr lang="cy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y-GB" dirty="0" smtClean="0"/>
              <a:t>Deialog </a:t>
            </a:r>
            <a:r>
              <a:rPr lang="cy-GB" dirty="0" err="1" smtClean="0"/>
              <a:t>Socratig</a:t>
            </a:r>
            <a:endParaRPr lang="cy-GB" dirty="0" smtClean="0"/>
          </a:p>
          <a:p>
            <a:endParaRPr lang="cy-GB" dirty="0" smtClean="0"/>
          </a:p>
          <a:p>
            <a:r>
              <a:rPr lang="cy-GB" dirty="0" smtClean="0"/>
              <a:t>Cwestiwn – Ble mae’r cymdeithasol mewn Gwaith Ieuenctid?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6924589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 err="1" smtClean="0"/>
              <a:t>References</a:t>
            </a:r>
            <a:r>
              <a:rPr lang="cy-GB" noProof="0" dirty="0" smtClean="0"/>
              <a:t>						Cyfeiriadau</a:t>
            </a:r>
            <a:endParaRPr lang="cy-GB" noProof="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y-GB" noProof="0" dirty="0" smtClean="0"/>
              <a:t>Bill 19, 45/4, 28th </a:t>
            </a:r>
            <a:r>
              <a:rPr lang="cy-GB" noProof="0" dirty="0" err="1" smtClean="0"/>
              <a:t>November</a:t>
            </a:r>
            <a:r>
              <a:rPr lang="cy-GB" noProof="0" dirty="0" smtClean="0"/>
              <a:t> 1973, </a:t>
            </a:r>
            <a:r>
              <a:rPr lang="cy-GB" noProof="0" dirty="0" err="1" smtClean="0"/>
              <a:t>Section</a:t>
            </a:r>
            <a:r>
              <a:rPr lang="cy-GB" noProof="0" dirty="0" smtClean="0"/>
              <a:t> 2 (2) (a); Bill 34, 47/1, 27th </a:t>
            </a:r>
            <a:r>
              <a:rPr lang="cy-GB" noProof="0" dirty="0" err="1" smtClean="0"/>
              <a:t>November</a:t>
            </a:r>
            <a:r>
              <a:rPr lang="cy-GB" noProof="0" dirty="0" smtClean="0"/>
              <a:t> 1974, </a:t>
            </a:r>
            <a:r>
              <a:rPr lang="cy-GB" noProof="0" dirty="0" err="1" smtClean="0"/>
              <a:t>Section</a:t>
            </a:r>
            <a:r>
              <a:rPr lang="cy-GB" noProof="0" dirty="0" smtClean="0"/>
              <a:t> 2 (2) (a). </a:t>
            </a:r>
          </a:p>
          <a:p>
            <a:pPr marL="0" indent="0">
              <a:buNone/>
            </a:pPr>
            <a:r>
              <a:rPr lang="cy-GB" noProof="0" dirty="0" smtClean="0"/>
              <a:t>Davies, B.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Gibson, A. (1967) </a:t>
            </a:r>
            <a:r>
              <a:rPr lang="cy-GB" i="1" noProof="0" dirty="0" smtClean="0"/>
              <a:t>The </a:t>
            </a:r>
            <a:r>
              <a:rPr lang="cy-GB" i="1" noProof="0" dirty="0" err="1" smtClean="0"/>
              <a:t>Social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Education</a:t>
            </a:r>
            <a:r>
              <a:rPr lang="cy-GB" i="1" noProof="0" dirty="0" smtClean="0"/>
              <a:t> of the </a:t>
            </a:r>
            <a:r>
              <a:rPr lang="cy-GB" i="1" noProof="0" dirty="0" err="1" smtClean="0"/>
              <a:t>Adolescent</a:t>
            </a:r>
            <a:r>
              <a:rPr lang="cy-GB" i="1" noProof="0" dirty="0" smtClean="0"/>
              <a:t>, </a:t>
            </a:r>
            <a:r>
              <a:rPr lang="cy-GB" noProof="0" dirty="0" err="1" smtClean="0"/>
              <a:t>University</a:t>
            </a:r>
            <a:r>
              <a:rPr lang="cy-GB" noProof="0" dirty="0" smtClean="0"/>
              <a:t> of London </a:t>
            </a:r>
            <a:r>
              <a:rPr lang="cy-GB" noProof="0" dirty="0" err="1" smtClean="0"/>
              <a:t>Press</a:t>
            </a:r>
            <a:r>
              <a:rPr lang="cy-GB" noProof="0" dirty="0" smtClean="0"/>
              <a:t>.</a:t>
            </a:r>
          </a:p>
          <a:p>
            <a:pPr marL="0" indent="0">
              <a:buNone/>
            </a:pPr>
            <a:r>
              <a:rPr lang="cy-GB" noProof="0" dirty="0" err="1" smtClean="0"/>
              <a:t>Learning</a:t>
            </a:r>
            <a:r>
              <a:rPr lang="cy-GB" noProof="0" dirty="0" smtClean="0"/>
              <a:t> </a:t>
            </a:r>
            <a:r>
              <a:rPr lang="cy-GB" noProof="0" dirty="0" err="1" smtClean="0"/>
              <a:t>and</a:t>
            </a:r>
            <a:r>
              <a:rPr lang="cy-GB" noProof="0" dirty="0" smtClean="0"/>
              <a:t> </a:t>
            </a:r>
            <a:r>
              <a:rPr lang="cy-GB" noProof="0" dirty="0" err="1" smtClean="0"/>
              <a:t>Skills</a:t>
            </a:r>
            <a:r>
              <a:rPr lang="cy-GB" noProof="0" dirty="0" smtClean="0"/>
              <a:t> </a:t>
            </a:r>
            <a:r>
              <a:rPr lang="cy-GB" noProof="0" dirty="0" err="1" smtClean="0"/>
              <a:t>Improvement</a:t>
            </a:r>
            <a:r>
              <a:rPr lang="cy-GB" noProof="0" dirty="0" smtClean="0"/>
              <a:t> Service (2012) </a:t>
            </a:r>
            <a:r>
              <a:rPr lang="cy-GB" i="1" noProof="0" dirty="0" smtClean="0"/>
              <a:t>National </a:t>
            </a:r>
            <a:r>
              <a:rPr lang="cy-GB" i="1" noProof="0" dirty="0" err="1" smtClean="0"/>
              <a:t>Occupational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Standards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for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Youth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Work</a:t>
            </a:r>
            <a:r>
              <a:rPr lang="cy-GB" i="1" noProof="0" dirty="0" smtClean="0"/>
              <a:t>. </a:t>
            </a:r>
            <a:r>
              <a:rPr lang="cy-GB" noProof="0" dirty="0" smtClean="0"/>
              <a:t>LSIS.</a:t>
            </a:r>
          </a:p>
          <a:p>
            <a:pPr marL="0" indent="0">
              <a:buNone/>
            </a:pPr>
            <a:r>
              <a:rPr lang="cy-GB" noProof="0" dirty="0" smtClean="0"/>
              <a:t>Smith, M.K. (</a:t>
            </a:r>
            <a:r>
              <a:rPr lang="cy-GB" noProof="0" dirty="0" err="1" smtClean="0"/>
              <a:t>no</a:t>
            </a:r>
            <a:r>
              <a:rPr lang="cy-GB" noProof="0" dirty="0" smtClean="0"/>
              <a:t> </a:t>
            </a:r>
            <a:r>
              <a:rPr lang="cy-GB" noProof="0" dirty="0" err="1" smtClean="0"/>
              <a:t>date</a:t>
            </a:r>
            <a:r>
              <a:rPr lang="cy-GB" noProof="0" dirty="0" smtClean="0"/>
              <a:t>) </a:t>
            </a:r>
            <a:r>
              <a:rPr lang="cy-GB" i="1" noProof="0" dirty="0" err="1" smtClean="0"/>
              <a:t>From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social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education</a:t>
            </a:r>
            <a:r>
              <a:rPr lang="cy-GB" i="1" noProof="0" dirty="0" smtClean="0"/>
              <a:t> to </a:t>
            </a:r>
            <a:r>
              <a:rPr lang="cy-GB" i="1" noProof="0" dirty="0" err="1" smtClean="0"/>
              <a:t>social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and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life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skills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training</a:t>
            </a:r>
            <a:r>
              <a:rPr lang="cy-GB" i="1" noProof="0" dirty="0" smtClean="0"/>
              <a:t>: </a:t>
            </a:r>
            <a:r>
              <a:rPr lang="cy-GB" i="1" noProof="0" dirty="0" err="1" smtClean="0"/>
              <a:t>in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whose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interest</a:t>
            </a:r>
            <a:r>
              <a:rPr lang="cy-GB" i="1" noProof="0" dirty="0" smtClean="0"/>
              <a:t>?</a:t>
            </a:r>
            <a:r>
              <a:rPr lang="cy-GB" noProof="0" dirty="0" smtClean="0"/>
              <a:t> </a:t>
            </a:r>
            <a:r>
              <a:rPr lang="cy-GB" noProof="0" dirty="0" smtClean="0">
                <a:hlinkClick r:id="rId2"/>
              </a:rPr>
              <a:t>www.infed.org/archives/Bernard_davies</a:t>
            </a:r>
            <a:r>
              <a:rPr lang="cy-GB" noProof="0" dirty="0" smtClean="0"/>
              <a:t> (05.02.16)</a:t>
            </a:r>
          </a:p>
          <a:p>
            <a:pPr marL="0" indent="0">
              <a:buNone/>
            </a:pPr>
            <a:r>
              <a:rPr lang="cy-GB" noProof="0" dirty="0" smtClean="0"/>
              <a:t>Taylor, P. (1967) </a:t>
            </a:r>
            <a:r>
              <a:rPr lang="cy-GB" i="1" noProof="0" dirty="0" smtClean="0"/>
              <a:t>Society, </a:t>
            </a:r>
            <a:r>
              <a:rPr lang="cy-GB" i="1" noProof="0" dirty="0" err="1" smtClean="0"/>
              <a:t>Social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Education</a:t>
            </a:r>
            <a:r>
              <a:rPr lang="cy-GB" i="1" noProof="0" dirty="0" smtClean="0"/>
              <a:t> </a:t>
            </a:r>
            <a:r>
              <a:rPr lang="cy-GB" i="1" noProof="0" dirty="0" err="1" smtClean="0"/>
              <a:t>and</a:t>
            </a:r>
            <a:r>
              <a:rPr lang="cy-GB" i="1" noProof="0" dirty="0" smtClean="0"/>
              <a:t> the </a:t>
            </a:r>
            <a:r>
              <a:rPr lang="cy-GB" i="1" noProof="0" dirty="0" err="1" smtClean="0"/>
              <a:t>Adolescent</a:t>
            </a:r>
            <a:r>
              <a:rPr lang="cy-GB" i="1" noProof="0" dirty="0" smtClean="0"/>
              <a:t>, </a:t>
            </a:r>
            <a:r>
              <a:rPr lang="cy-GB" noProof="0" dirty="0" smtClean="0"/>
              <a:t>National </a:t>
            </a:r>
            <a:r>
              <a:rPr lang="cy-GB" noProof="0" dirty="0" err="1" smtClean="0"/>
              <a:t>Association</a:t>
            </a:r>
            <a:r>
              <a:rPr lang="cy-GB" noProof="0" dirty="0" smtClean="0"/>
              <a:t> of </a:t>
            </a:r>
            <a:r>
              <a:rPr lang="cy-GB" noProof="0" dirty="0" err="1" smtClean="0"/>
              <a:t>Boys</a:t>
            </a:r>
            <a:r>
              <a:rPr lang="cy-GB" noProof="0" dirty="0" smtClean="0"/>
              <a:t> </a:t>
            </a:r>
            <a:r>
              <a:rPr lang="cy-GB" noProof="0" dirty="0" err="1" smtClean="0"/>
              <a:t>Clubs</a:t>
            </a:r>
            <a:r>
              <a:rPr lang="cy-GB" noProof="0" dirty="0" smtClean="0"/>
              <a:t>.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1694339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1428</Words>
  <Application>Microsoft Office PowerPoint</Application>
  <PresentationFormat>Custom</PresentationFormat>
  <Paragraphs>77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Critique the social, pedagogical and recreational tasks required of Youth and Community Workers. </vt:lpstr>
      <vt:lpstr>Structure    Strwythur</vt:lpstr>
      <vt:lpstr>Tasks of the Professional Youth and Community Worker Tasgau’r Gweithiwr Ieuenctid a Chymuned Proffesiynol</vt:lpstr>
      <vt:lpstr>NOS     Safonau Galwedigaethol      Cenedlaethol (NOS)</vt:lpstr>
      <vt:lpstr>NOS Continued     NOS parhad</vt:lpstr>
      <vt:lpstr>PowerPoint Presentation</vt:lpstr>
      <vt:lpstr>In practice    Yn ymarferol</vt:lpstr>
      <vt:lpstr>What is social education? Beth yw addysg gymdeithasol?</vt:lpstr>
      <vt:lpstr>PowerPoint Presentation</vt:lpstr>
      <vt:lpstr>What is Social Education in youth Work? Beth yw Addysg Gymdeithasol mewn Gwaith Ieuenctid?</vt:lpstr>
      <vt:lpstr>How can social education be learned? Sut y gellir dysgu addysg gymdeithasol?</vt:lpstr>
      <vt:lpstr>Social Education   Addysg Gymdeithasol</vt:lpstr>
      <vt:lpstr>The role of the youth worker as social educator /  Rôl y gweithiwr ieuenctid fel addysgwr cymdeithasol</vt:lpstr>
      <vt:lpstr>Social Education   Addysg Gymdeithasol</vt:lpstr>
      <vt:lpstr>References      Cyfeiriadau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Critique the social, pedagogical and recreational tasks required of Youth and Community Workers. </dc:title>
  <dc:creator>Darrell Williams</dc:creator>
  <cp:lastModifiedBy>Administrator</cp:lastModifiedBy>
  <cp:revision>11</cp:revision>
  <cp:lastPrinted>2016-02-08T14:26:46Z</cp:lastPrinted>
  <dcterms:created xsi:type="dcterms:W3CDTF">2016-02-08T12:58:04Z</dcterms:created>
  <dcterms:modified xsi:type="dcterms:W3CDTF">2016-02-08T15:43:57Z</dcterms:modified>
</cp:coreProperties>
</file>