
<file path=[Content_Types].xml><?xml version="1.0" encoding="utf-8"?>
<Types xmlns="http://schemas.openxmlformats.org/package/2006/content-types">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Lst>
  <p:sldSz cy="5143500" cx="9144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 uri="GoogleSlidesCustomDataVersion2">
      <go:slidesCustomData xmlns:go="http://customooxmlschemas.google.com/" r:id="rId20" roundtripDataSignature="AMtx7mhuRxHlqwj+mQDbpKAppk5Q/rkqKQ=="/>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customschemas.google.com/relationships/presentationmetadata" Target="metadata"/><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5" Type="http://schemas.openxmlformats.org/officeDocument/2006/relationships/notesMaster" Target="notesMasters/notesMaster1.xml"/><Relationship Id="rId19" Type="http://schemas.openxmlformats.org/officeDocument/2006/relationships/slide" Target="slides/slide14.xml"/><Relationship Id="rId6" Type="http://schemas.openxmlformats.org/officeDocument/2006/relationships/slide" Target="slides/slide1.xml"/><Relationship Id="rId18" Type="http://schemas.openxmlformats.org/officeDocument/2006/relationships/slide" Target="slides/slide13.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1pPr>
            <a:lvl2pPr indent="-298450" lvl="1" marL="914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2pPr>
            <a:lvl3pPr indent="-298450" lvl="2" marL="1371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3pPr>
            <a:lvl4pPr indent="-298450" lvl="3" marL="1828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4pPr>
            <a:lvl5pPr indent="-298450" lvl="4" marL="22860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5pPr>
            <a:lvl6pPr indent="-298450" lvl="5" marL="2743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6pPr>
            <a:lvl7pPr indent="-298450" lvl="6" marL="3200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7pPr>
            <a:lvl8pPr indent="-298450" lvl="7" marL="3657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8pPr>
            <a:lvl9pPr indent="-298450" lvl="8" marL="4114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 name="Shape 50"/>
        <p:cNvGrpSpPr/>
        <p:nvPr/>
      </p:nvGrpSpPr>
      <p:grpSpPr>
        <a:xfrm>
          <a:off x="0" y="0"/>
          <a:ext cx="0" cy="0"/>
          <a:chOff x="0" y="0"/>
          <a:chExt cx="0" cy="0"/>
        </a:xfrm>
      </p:grpSpPr>
      <p:sp>
        <p:nvSpPr>
          <p:cNvPr id="51" name="Google Shape;51;p1: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52" name="Google Shape;52;p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6" name="Shape 56"/>
        <p:cNvGrpSpPr/>
        <p:nvPr/>
      </p:nvGrpSpPr>
      <p:grpSpPr>
        <a:xfrm>
          <a:off x="0" y="0"/>
          <a:ext cx="0" cy="0"/>
          <a:chOff x="0" y="0"/>
          <a:chExt cx="0" cy="0"/>
        </a:xfrm>
      </p:grpSpPr>
      <p:sp>
        <p:nvSpPr>
          <p:cNvPr id="57" name="Google Shape;57;p2: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58" name="Google Shape;58;p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Food waste has arose as an important problem in the hospitality industry, affecting together the environment and profitability. The United Nations approximations that around one-third of all food produced for human ingesting is wasted, with 13% wasted before attainment customers and 19% at the retail level. According to the FAO, this wasted food might feed an additional 1.26 billion people per annum. It also principals to excess greenhouse gas productions, water usage, and soil degradation. Proper inventory management, portion control, and consumer awareness containers help decrease food waste.</a:t>
            </a:r>
            <a:endParaRPr sz="1200">
              <a:solidFill>
                <a:schemeClr val="dk1"/>
              </a:solidFill>
              <a:latin typeface="Times New Roman"/>
              <a:ea typeface="Times New Roman"/>
              <a:cs typeface="Times New Roman"/>
              <a:sym typeface="Times New Roman"/>
            </a:endParaRPr>
          </a:p>
          <a:p>
            <a:pPr indent="0" lvl="0" marL="0" rtl="0" algn="l">
              <a:lnSpc>
                <a:spcPct val="100000"/>
              </a:lnSpc>
              <a:spcBef>
                <a:spcPts val="1200"/>
              </a:spcBef>
              <a:spcAft>
                <a:spcPts val="0"/>
              </a:spcAft>
              <a:buSzPts val="1100"/>
              <a:buNone/>
            </a:pPr>
            <a:r>
              <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3" name="Shape 63"/>
        <p:cNvGrpSpPr/>
        <p:nvPr/>
      </p:nvGrpSpPr>
      <p:grpSpPr>
        <a:xfrm>
          <a:off x="0" y="0"/>
          <a:ext cx="0" cy="0"/>
          <a:chOff x="0" y="0"/>
          <a:chExt cx="0" cy="0"/>
        </a:xfrm>
      </p:grpSpPr>
      <p:sp>
        <p:nvSpPr>
          <p:cNvPr id="64" name="Google Shape;64;p3: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65" name="Google Shape;65;p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hospitality sector is a main source of food waste globally, accounting for 12% of total waste in industrialised countries, with households (70%, 6.7 million tonnes) being the primary contributors (WRAP). Of this, 67% (6.4 million tonnes) was edible food, increasing to 70% in the case of households. This type of waste results in an annual financial loss of £14 billion. Accepting sustainable practices decreases environmental concerns and upsurges customer satisfaction and loyalty, while also causal to meeting operational goals and global sustainability targets.</a:t>
            </a:r>
            <a:endParaRPr sz="1200">
              <a:solidFill>
                <a:schemeClr val="dk1"/>
              </a:solidFill>
              <a:latin typeface="Times New Roman"/>
              <a:ea typeface="Times New Roman"/>
              <a:cs typeface="Times New Roman"/>
              <a:sym typeface="Times New Roman"/>
            </a:endParaRPr>
          </a:p>
          <a:p>
            <a:pPr indent="0" lvl="0" marL="0" rtl="0" algn="l">
              <a:lnSpc>
                <a:spcPct val="100000"/>
              </a:lnSpc>
              <a:spcBef>
                <a:spcPts val="1200"/>
              </a:spcBef>
              <a:spcAft>
                <a:spcPts val="0"/>
              </a:spcAft>
              <a:buSzPts val="1100"/>
              <a:buNone/>
            </a:pPr>
            <a:r>
              <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0" name="Shape 70"/>
        <p:cNvGrpSpPr/>
        <p:nvPr/>
      </p:nvGrpSpPr>
      <p:grpSpPr>
        <a:xfrm>
          <a:off x="0" y="0"/>
          <a:ext cx="0" cy="0"/>
          <a:chOff x="0" y="0"/>
          <a:chExt cx="0" cy="0"/>
        </a:xfrm>
      </p:grpSpPr>
      <p:sp>
        <p:nvSpPr>
          <p:cNvPr id="71" name="Google Shape;71;p4: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72" name="Google Shape;72;p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 the hospitality industry, food waste upsurges greenhouse gas emissions and causes economic losses. Over-ordering, large portion sizes, and insufficient storage are major contributive factors in restaurants, hotels, and catering formations. Sustainable food waste management and smart inventory management, utilising AI-based tracking and just-in-time inventory, container decrease emissions and yield financial assistances (Wu et al., 2021). Levitation customer awareness and applying effective message can foster a culture of responsible ingesting within the industry.</a:t>
            </a:r>
            <a:endParaRPr sz="1200">
              <a:solidFill>
                <a:schemeClr val="dk1"/>
              </a:solidFill>
              <a:latin typeface="Times New Roman"/>
              <a:ea typeface="Times New Roman"/>
              <a:cs typeface="Times New Roman"/>
              <a:sym typeface="Times New Roman"/>
            </a:endParaRPr>
          </a:p>
          <a:p>
            <a:pPr indent="0" lvl="0" marL="0" rtl="0" algn="l">
              <a:lnSpc>
                <a:spcPct val="100000"/>
              </a:lnSpc>
              <a:spcBef>
                <a:spcPts val="1200"/>
              </a:spcBef>
              <a:spcAft>
                <a:spcPts val="0"/>
              </a:spcAft>
              <a:buSzPts val="1100"/>
              <a:buNone/>
            </a:pPr>
            <a:r>
              <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7" name="Shape 77"/>
        <p:cNvGrpSpPr/>
        <p:nvPr/>
      </p:nvGrpSpPr>
      <p:grpSpPr>
        <a:xfrm>
          <a:off x="0" y="0"/>
          <a:ext cx="0" cy="0"/>
          <a:chOff x="0" y="0"/>
          <a:chExt cx="0" cy="0"/>
        </a:xfrm>
      </p:grpSpPr>
      <p:sp>
        <p:nvSpPr>
          <p:cNvPr id="78" name="Google Shape;78;p5: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79" name="Google Shape;79;p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This slide shows the numerous sources of food waste in the UK. Households are the main contributors, followed by the hospitality and food service sectors, which similarly play a important role. Yet, nearly one-third of the world's population faces food insecurity, and this waste is accompanying to 8-10% of greenhouse gas emissions (Numan, 2025). The UN purposes to halve retail and customer food waste by 2030.</a:t>
            </a:r>
            <a:endParaRPr sz="1200">
              <a:solidFill>
                <a:schemeClr val="dk1"/>
              </a:solidFill>
              <a:latin typeface="Times New Roman"/>
              <a:ea typeface="Times New Roman"/>
              <a:cs typeface="Times New Roman"/>
              <a:sym typeface="Times New Roman"/>
            </a:endParaRPr>
          </a:p>
          <a:p>
            <a:pPr indent="0" lvl="0" marL="0" rtl="0" algn="l">
              <a:lnSpc>
                <a:spcPct val="100000"/>
              </a:lnSpc>
              <a:spcBef>
                <a:spcPts val="1200"/>
              </a:spcBef>
              <a:spcAft>
                <a:spcPts val="0"/>
              </a:spcAft>
              <a:buSzPts val="1100"/>
              <a:buNone/>
            </a:pPr>
            <a:r>
              <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 name="Shape 84"/>
        <p:cNvGrpSpPr/>
        <p:nvPr/>
      </p:nvGrpSpPr>
      <p:grpSpPr>
        <a:xfrm>
          <a:off x="0" y="0"/>
          <a:ext cx="0" cy="0"/>
          <a:chOff x="0" y="0"/>
          <a:chExt cx="0" cy="0"/>
        </a:xfrm>
      </p:grpSpPr>
      <p:sp>
        <p:nvSpPr>
          <p:cNvPr id="85" name="Google Shape;85;p6: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86" name="Google Shape;86;p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Several sustainable measures container be adoptzed to reduce food waste in the hospitality industry. AI-based smart inventory management systems, such as </a:t>
            </a:r>
            <a:r>
              <a:rPr i="1" lang="en" sz="1200">
                <a:solidFill>
                  <a:schemeClr val="dk1"/>
                </a:solidFill>
                <a:latin typeface="Times New Roman"/>
                <a:ea typeface="Times New Roman"/>
                <a:cs typeface="Times New Roman"/>
                <a:sym typeface="Times New Roman"/>
              </a:rPr>
              <a:t>Leanpath, Winnow,</a:t>
            </a:r>
            <a:r>
              <a:rPr lang="en" sz="1200">
                <a:solidFill>
                  <a:schemeClr val="dk1"/>
                </a:solidFill>
                <a:latin typeface="Times New Roman"/>
                <a:ea typeface="Times New Roman"/>
                <a:cs typeface="Times New Roman"/>
                <a:sym typeface="Times New Roman"/>
              </a:rPr>
              <a:t> and </a:t>
            </a:r>
            <a:r>
              <a:rPr i="1" lang="en" sz="1200">
                <a:solidFill>
                  <a:schemeClr val="dk1"/>
                </a:solidFill>
                <a:latin typeface="Times New Roman"/>
                <a:ea typeface="Times New Roman"/>
                <a:cs typeface="Times New Roman"/>
                <a:sym typeface="Times New Roman"/>
              </a:rPr>
              <a:t>Kitro</a:t>
            </a:r>
            <a:r>
              <a:rPr lang="en" sz="1200">
                <a:solidFill>
                  <a:schemeClr val="dk1"/>
                </a:solidFill>
                <a:latin typeface="Times New Roman"/>
                <a:ea typeface="Times New Roman"/>
                <a:cs typeface="Times New Roman"/>
                <a:sym typeface="Times New Roman"/>
              </a:rPr>
              <a:t>, decrease waste by tracking food usage, prediction orders, and measurement waste (Clark et al., 2025). These technologies and strategies are crucial not individual for monetary investments but also for building a sustainable and responsible hospitality industry.</a:t>
            </a:r>
            <a:endParaRPr sz="1200">
              <a:solidFill>
                <a:schemeClr val="dk1"/>
              </a:solidFill>
              <a:latin typeface="Times New Roman"/>
              <a:ea typeface="Times New Roman"/>
              <a:cs typeface="Times New Roman"/>
              <a:sym typeface="Times New Roman"/>
            </a:endParaRPr>
          </a:p>
          <a:p>
            <a:pPr indent="0" lvl="0" marL="0" rtl="0" algn="l">
              <a:lnSpc>
                <a:spcPct val="100000"/>
              </a:lnSpc>
              <a:spcBef>
                <a:spcPts val="1200"/>
              </a:spcBef>
              <a:spcAft>
                <a:spcPts val="0"/>
              </a:spcAft>
              <a:buSzPts val="1100"/>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1" name="Shape 91"/>
        <p:cNvGrpSpPr/>
        <p:nvPr/>
      </p:nvGrpSpPr>
      <p:grpSpPr>
        <a:xfrm>
          <a:off x="0" y="0"/>
          <a:ext cx="0" cy="0"/>
          <a:chOff x="0" y="0"/>
          <a:chExt cx="0" cy="0"/>
        </a:xfrm>
      </p:grpSpPr>
      <p:sp>
        <p:nvSpPr>
          <p:cNvPr id="92" name="Google Shape;92;p7: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93" name="Google Shape;93;p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effectiveness of sustainable practices in the hospitality industry depends on the acceptance of AI and data-driven technologies, which decrease food waste through inventory optimisation, demand prediction, and procurement organization (Kanavikar et al., 2025). Large hotel chains like Hilton consume set a target of plummeting waste by 50% by 2030. Shadid et al. specify that technology is unsuccessful deprived of cross-sector collaboration and management leadership ( Shadid et.al., 2025). </a:t>
            </a:r>
            <a:endParaRPr sz="1200">
              <a:solidFill>
                <a:schemeClr val="dk1"/>
              </a:solidFill>
              <a:latin typeface="Times New Roman"/>
              <a:ea typeface="Times New Roman"/>
              <a:cs typeface="Times New Roman"/>
              <a:sym typeface="Times New Roman"/>
            </a:endParaRPr>
          </a:p>
          <a:p>
            <a:pPr indent="0" lvl="0" marL="0" rtl="0" algn="l">
              <a:lnSpc>
                <a:spcPct val="100000"/>
              </a:lnSpc>
              <a:spcBef>
                <a:spcPts val="1200"/>
              </a:spcBef>
              <a:spcAft>
                <a:spcPts val="0"/>
              </a:spcAft>
              <a:buSzPts val="1100"/>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8" name="Shape 98"/>
        <p:cNvGrpSpPr/>
        <p:nvPr/>
      </p:nvGrpSpPr>
      <p:grpSpPr>
        <a:xfrm>
          <a:off x="0" y="0"/>
          <a:ext cx="0" cy="0"/>
          <a:chOff x="0" y="0"/>
          <a:chExt cx="0" cy="0"/>
        </a:xfrm>
      </p:grpSpPr>
      <p:sp>
        <p:nvSpPr>
          <p:cNvPr id="99" name="Google Shape;99;p8: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00" name="Google Shape;100;p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Adopting sustainable does might involve sophisticated initial costs for small hotels, but in the long run, it leads to financial assistances finished abridged purchasing and waste management costs (Clark et al., 2025). AI-based systems from Leanpath, Winnow, and Kitro use real-time data to reduce, categorise, and predict waste.</a:t>
            </a:r>
            <a:endParaRPr sz="1200">
              <a:solidFill>
                <a:schemeClr val="dk1"/>
              </a:solidFill>
              <a:latin typeface="Times New Roman"/>
              <a:ea typeface="Times New Roman"/>
              <a:cs typeface="Times New Roman"/>
              <a:sym typeface="Times New Roman"/>
            </a:endParaRPr>
          </a:p>
          <a:p>
            <a:pPr indent="0" lvl="0" marL="0" rtl="0" algn="l">
              <a:lnSpc>
                <a:spcPct val="100000"/>
              </a:lnSpc>
              <a:spcBef>
                <a:spcPts val="1200"/>
              </a:spcBef>
              <a:spcAft>
                <a:spcPts val="0"/>
              </a:spcAft>
              <a:buSzPts val="1100"/>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5" name="Shape 105"/>
        <p:cNvGrpSpPr/>
        <p:nvPr/>
      </p:nvGrpSpPr>
      <p:grpSpPr>
        <a:xfrm>
          <a:off x="0" y="0"/>
          <a:ext cx="0" cy="0"/>
          <a:chOff x="0" y="0"/>
          <a:chExt cx="0" cy="0"/>
        </a:xfrm>
      </p:grpSpPr>
      <p:sp>
        <p:nvSpPr>
          <p:cNvPr id="106" name="Google Shape;106;p9: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07" name="Google Shape;107;p9: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Emerging trends show that the hospitality industry is adopting AI-based tools, such as Winnow and Leanpath, for food waste tracking and dynamic inventory management. These tools advance request forecasting, real-time monitoring, and kitchen efficiency, helping to decrease left-over by up to 30% (Dakhia et.al., 2025). Food-to-energy technologies change food waste interested in renewable energy, contributive to environmental sustainability goals.</a:t>
            </a:r>
            <a:endParaRPr sz="1200">
              <a:solidFill>
                <a:schemeClr val="dk1"/>
              </a:solidFill>
              <a:latin typeface="Times New Roman"/>
              <a:ea typeface="Times New Roman"/>
              <a:cs typeface="Times New Roman"/>
              <a:sym typeface="Times New Roman"/>
            </a:endParaRPr>
          </a:p>
          <a:p>
            <a:pPr indent="0" lvl="0" marL="0" rtl="0" algn="l">
              <a:lnSpc>
                <a:spcPct val="100000"/>
              </a:lnSpc>
              <a:spcBef>
                <a:spcPts val="1200"/>
              </a:spcBef>
              <a:spcAft>
                <a:spcPts val="0"/>
              </a:spcAft>
              <a:buSzPts val="1100"/>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2" name="Shape 112"/>
        <p:cNvGrpSpPr/>
        <p:nvPr/>
      </p:nvGrpSpPr>
      <p:grpSpPr>
        <a:xfrm>
          <a:off x="0" y="0"/>
          <a:ext cx="0" cy="0"/>
          <a:chOff x="0" y="0"/>
          <a:chExt cx="0" cy="0"/>
        </a:xfrm>
      </p:grpSpPr>
      <p:sp>
        <p:nvSpPr>
          <p:cNvPr id="113" name="Google Shape;113;p10: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14" name="Google Shape;114;p1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This research employs a qualitative methodology by means of case studies after the hospitality industry where food waste reduction strategies consume been applied. Data was composed from industry reports, academic journals, and interviews with sustainability professionals (Instituteofhospitality, 2019). A PESTEL analysis remained used. This is central for sympathetic the external forces manipulating the implementation of sustainable performs in the hospitality sector.</a:t>
            </a:r>
            <a:endParaRPr sz="1200">
              <a:solidFill>
                <a:schemeClr val="dk1"/>
              </a:solidFill>
              <a:latin typeface="Times New Roman"/>
              <a:ea typeface="Times New Roman"/>
              <a:cs typeface="Times New Roman"/>
              <a:sym typeface="Times New Roman"/>
            </a:endParaRPr>
          </a:p>
          <a:p>
            <a:pPr indent="0" lvl="0" marL="0" rtl="0" algn="l">
              <a:lnSpc>
                <a:spcPct val="100000"/>
              </a:lnSpc>
              <a:spcBef>
                <a:spcPts val="1200"/>
              </a:spcBef>
              <a:spcAft>
                <a:spcPts val="0"/>
              </a:spcAft>
              <a:buSzPts val="1100"/>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0" name="Shape 120"/>
        <p:cNvGrpSpPr/>
        <p:nvPr/>
      </p:nvGrpSpPr>
      <p:grpSpPr>
        <a:xfrm>
          <a:off x="0" y="0"/>
          <a:ext cx="0" cy="0"/>
          <a:chOff x="0" y="0"/>
          <a:chExt cx="0" cy="0"/>
        </a:xfrm>
      </p:grpSpPr>
      <p:sp>
        <p:nvSpPr>
          <p:cNvPr id="121" name="Google Shape;121;p11: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22" name="Google Shape;122;p1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Important steps consume been taken to lessen food waste in the hospitality industry. For example, Hilton consumes launched a zero-waste program and aims to halve landfill waste by 2030 from a 2008 baseline (Mridul, 2024). Chefs at Hilton on Park Lane in London, Hilton Manchester Deansgate, and DoubleTree by Hilton Brighton Metropole are generating zero-waste menus. </a:t>
            </a:r>
            <a:endParaRPr sz="1200">
              <a:solidFill>
                <a:schemeClr val="dk1"/>
              </a:solidFill>
              <a:latin typeface="Times New Roman"/>
              <a:ea typeface="Times New Roman"/>
              <a:cs typeface="Times New Roman"/>
              <a:sym typeface="Times New Roman"/>
            </a:endParaRPr>
          </a:p>
          <a:p>
            <a:pPr indent="0" lvl="0" marL="0" rtl="0" algn="l">
              <a:lnSpc>
                <a:spcPct val="100000"/>
              </a:lnSpc>
              <a:spcBef>
                <a:spcPts val="1200"/>
              </a:spcBef>
              <a:spcAft>
                <a:spcPts val="0"/>
              </a:spcAft>
              <a:buSzPts val="1100"/>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7" name="Shape 127"/>
        <p:cNvGrpSpPr/>
        <p:nvPr/>
      </p:nvGrpSpPr>
      <p:grpSpPr>
        <a:xfrm>
          <a:off x="0" y="0"/>
          <a:ext cx="0" cy="0"/>
          <a:chOff x="0" y="0"/>
          <a:chExt cx="0" cy="0"/>
        </a:xfrm>
      </p:grpSpPr>
      <p:sp>
        <p:nvSpPr>
          <p:cNvPr id="128" name="Google Shape;128;p12: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29" name="Google Shape;129;p1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 conclusion, plummeting food waste in the hospitality industry is vital for sustainability and profitability. Waste reduction minimises environmental impression and mains to cost savings and augmented efficiency (Sigala et al., 2025). Technology, management commitment, and customer education remain crucial for real strategies. Interventions in food preparation and production take established effective. </a:t>
            </a:r>
            <a:endParaRPr sz="1200">
              <a:solidFill>
                <a:schemeClr val="dk1"/>
              </a:solidFill>
              <a:latin typeface="Times New Roman"/>
              <a:ea typeface="Times New Roman"/>
              <a:cs typeface="Times New Roman"/>
              <a:sym typeface="Times New Roman"/>
            </a:endParaRPr>
          </a:p>
          <a:p>
            <a:pPr indent="0" lvl="0" marL="0" rtl="0" algn="l">
              <a:lnSpc>
                <a:spcPct val="100000"/>
              </a:lnSpc>
              <a:spcBef>
                <a:spcPts val="1200"/>
              </a:spcBef>
              <a:spcAft>
                <a:spcPts val="0"/>
              </a:spcAft>
              <a:buSzPts val="1100"/>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4" name="Shape 134"/>
        <p:cNvGrpSpPr/>
        <p:nvPr/>
      </p:nvGrpSpPr>
      <p:grpSpPr>
        <a:xfrm>
          <a:off x="0" y="0"/>
          <a:ext cx="0" cy="0"/>
          <a:chOff x="0" y="0"/>
          <a:chExt cx="0" cy="0"/>
        </a:xfrm>
      </p:grpSpPr>
      <p:sp>
        <p:nvSpPr>
          <p:cNvPr id="135" name="Google Shape;135;p13: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36" name="Google Shape;136;p1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Based on the research, it is suggested that hospitality businesses invest in AI-based waste tracking tools and smart inventory systems, which help optimise food usage and decrease waste (Rajpal, 2025). Rendering to the UNEP 2024 report, 1.05 billion tons of food are misused globally, on behalf of 19% of the food obtainable to customers (2024 Food Waste Index Report). These measures guarantee together business profitability and environmental responsibility.</a:t>
            </a:r>
            <a:endParaRPr sz="1200">
              <a:solidFill>
                <a:schemeClr val="dk1"/>
              </a:solidFill>
              <a:latin typeface="Times New Roman"/>
              <a:ea typeface="Times New Roman"/>
              <a:cs typeface="Times New Roman"/>
              <a:sym typeface="Times New Roman"/>
            </a:endParaRPr>
          </a:p>
          <a:p>
            <a:pPr indent="0" lvl="0" marL="0" rtl="0" algn="l">
              <a:lnSpc>
                <a:spcPct val="100000"/>
              </a:lnSpc>
              <a:spcBef>
                <a:spcPts val="1200"/>
              </a:spcBef>
              <a:spcAft>
                <a:spcPts val="0"/>
              </a:spcAft>
              <a:buSzPts val="1100"/>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1" name="Shape 141"/>
        <p:cNvGrpSpPr/>
        <p:nvPr/>
      </p:nvGrpSpPr>
      <p:grpSpPr>
        <a:xfrm>
          <a:off x="0" y="0"/>
          <a:ext cx="0" cy="0"/>
          <a:chOff x="0" y="0"/>
          <a:chExt cx="0" cy="0"/>
        </a:xfrm>
      </p:grpSpPr>
      <p:sp>
        <p:nvSpPr>
          <p:cNvPr id="142" name="Google Shape;142;p14: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43" name="Google Shape;143;p1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g39435472472_0_221"/>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g39435472472_0_221"/>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g39435472472_0_22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g39435472472_0_225"/>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g39435472472_0_22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g39435472472_0_228"/>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g39435472472_0_228"/>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9" name="Google Shape;19;g39435472472_0_22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g39435472472_0_232"/>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g39435472472_0_232"/>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g39435472472_0_232"/>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g39435472472_0_23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g39435472472_0_237"/>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g39435472472_0_23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g39435472472_0_240"/>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g39435472472_0_240"/>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g39435472472_0_24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g39435472472_0_244"/>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g39435472472_0_24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g39435472472_0_247"/>
          <p:cNvSpPr/>
          <p:nvPr/>
        </p:nvSpPr>
        <p:spPr>
          <a:xfrm>
            <a:off x="4572000" y="25"/>
            <a:ext cx="4572000" cy="5143500"/>
          </a:xfrm>
          <a:prstGeom prst="rect">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g39435472472_0_247"/>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g39435472472_0_247"/>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g39435472472_0_247"/>
          <p:cNvSpPr txBox="1"/>
          <p:nvPr>
            <p:ph idx="2" type="body"/>
          </p:nvPr>
        </p:nvSpPr>
        <p:spPr>
          <a:xfrm>
            <a:off x="4939500" y="724200"/>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Clr>
                <a:schemeClr val="dk1"/>
              </a:buClr>
              <a:buSzPts val="1800"/>
              <a:buChar char="●"/>
              <a:defRPr>
                <a:solidFill>
                  <a:schemeClr val="dk1"/>
                </a:solidFill>
              </a:defRPr>
            </a:lvl1pPr>
            <a:lvl2pPr indent="-317500" lvl="1" marL="914400">
              <a:spcBef>
                <a:spcPts val="0"/>
              </a:spcBef>
              <a:spcAft>
                <a:spcPts val="0"/>
              </a:spcAft>
              <a:buClr>
                <a:schemeClr val="dk1"/>
              </a:buClr>
              <a:buSzPts val="1400"/>
              <a:buChar char="○"/>
              <a:defRPr>
                <a:solidFill>
                  <a:schemeClr val="dk1"/>
                </a:solidFill>
              </a:defRPr>
            </a:lvl2pPr>
            <a:lvl3pPr indent="-317500" lvl="2" marL="1371600">
              <a:spcBef>
                <a:spcPts val="0"/>
              </a:spcBef>
              <a:spcAft>
                <a:spcPts val="0"/>
              </a:spcAft>
              <a:buClr>
                <a:schemeClr val="dk1"/>
              </a:buClr>
              <a:buSzPts val="1400"/>
              <a:buChar char="■"/>
              <a:defRPr>
                <a:solidFill>
                  <a:schemeClr val="dk1"/>
                </a:solidFill>
              </a:defRPr>
            </a:lvl3pPr>
            <a:lvl4pPr indent="-317500" lvl="3" marL="1828800">
              <a:spcBef>
                <a:spcPts val="0"/>
              </a:spcBef>
              <a:spcAft>
                <a:spcPts val="0"/>
              </a:spcAft>
              <a:buClr>
                <a:schemeClr val="dk1"/>
              </a:buClr>
              <a:buSzPts val="1400"/>
              <a:buChar char="●"/>
              <a:defRPr>
                <a:solidFill>
                  <a:schemeClr val="dk1"/>
                </a:solidFill>
              </a:defRPr>
            </a:lvl4pPr>
            <a:lvl5pPr indent="-317500" lvl="4" marL="2286000">
              <a:spcBef>
                <a:spcPts val="0"/>
              </a:spcBef>
              <a:spcAft>
                <a:spcPts val="0"/>
              </a:spcAft>
              <a:buClr>
                <a:schemeClr val="dk1"/>
              </a:buClr>
              <a:buSzPts val="1400"/>
              <a:buChar char="○"/>
              <a:defRPr>
                <a:solidFill>
                  <a:schemeClr val="dk1"/>
                </a:solidFill>
              </a:defRPr>
            </a:lvl5pPr>
            <a:lvl6pPr indent="-317500" lvl="5" marL="2743200">
              <a:spcBef>
                <a:spcPts val="0"/>
              </a:spcBef>
              <a:spcAft>
                <a:spcPts val="0"/>
              </a:spcAft>
              <a:buClr>
                <a:schemeClr val="dk1"/>
              </a:buClr>
              <a:buSzPts val="1400"/>
              <a:buChar char="■"/>
              <a:defRPr>
                <a:solidFill>
                  <a:schemeClr val="dk1"/>
                </a:solidFill>
              </a:defRPr>
            </a:lvl6pPr>
            <a:lvl7pPr indent="-317500" lvl="6" marL="3200400">
              <a:spcBef>
                <a:spcPts val="0"/>
              </a:spcBef>
              <a:spcAft>
                <a:spcPts val="0"/>
              </a:spcAft>
              <a:buClr>
                <a:schemeClr val="dk1"/>
              </a:buClr>
              <a:buSzPts val="1400"/>
              <a:buChar char="●"/>
              <a:defRPr>
                <a:solidFill>
                  <a:schemeClr val="dk1"/>
                </a:solidFill>
              </a:defRPr>
            </a:lvl7pPr>
            <a:lvl8pPr indent="-317500" lvl="7" marL="3657600">
              <a:spcBef>
                <a:spcPts val="0"/>
              </a:spcBef>
              <a:spcAft>
                <a:spcPts val="0"/>
              </a:spcAft>
              <a:buClr>
                <a:schemeClr val="dk1"/>
              </a:buClr>
              <a:buSzPts val="1400"/>
              <a:buChar char="○"/>
              <a:defRPr>
                <a:solidFill>
                  <a:schemeClr val="dk1"/>
                </a:solidFill>
              </a:defRPr>
            </a:lvl8pPr>
            <a:lvl9pPr indent="-317500" lvl="8" marL="4114800">
              <a:spcBef>
                <a:spcPts val="0"/>
              </a:spcBef>
              <a:spcAft>
                <a:spcPts val="0"/>
              </a:spcAft>
              <a:buClr>
                <a:schemeClr val="dk1"/>
              </a:buClr>
              <a:buSzPts val="1400"/>
              <a:buChar char="■"/>
              <a:defRPr>
                <a:solidFill>
                  <a:schemeClr val="dk1"/>
                </a:solidFill>
              </a:defRPr>
            </a:lvl9pPr>
          </a:lstStyle>
          <a:p/>
        </p:txBody>
      </p:sp>
      <p:sp>
        <p:nvSpPr>
          <p:cNvPr id="40" name="Google Shape;40;g39435472472_0_24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g39435472472_0_253"/>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3" name="Google Shape;43;g39435472472_0_25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g39435472472_0_256"/>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g39435472472_0_256"/>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g39435472472_0_25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g39435472472_0_26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dark-2">
    <p:bg>
      <p:bgPr>
        <a:solidFill>
          <a:schemeClr val="lt1"/>
        </a:solidFill>
      </p:bgPr>
    </p:bg>
    <p:spTree>
      <p:nvGrpSpPr>
        <p:cNvPr id="5" name="Shape 5"/>
        <p:cNvGrpSpPr/>
        <p:nvPr/>
      </p:nvGrpSpPr>
      <p:grpSpPr>
        <a:xfrm>
          <a:off x="0" y="0"/>
          <a:ext cx="0" cy="0"/>
          <a:chOff x="0" y="0"/>
          <a:chExt cx="0" cy="0"/>
        </a:xfrm>
      </p:grpSpPr>
      <p:sp>
        <p:nvSpPr>
          <p:cNvPr id="6" name="Google Shape;6;g39435472472_0_217"/>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g39435472472_0_217"/>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lt2"/>
              </a:buClr>
              <a:buSzPts val="1800"/>
              <a:buChar char="●"/>
              <a:defRPr sz="1800">
                <a:solidFill>
                  <a:schemeClr val="lt2"/>
                </a:solidFill>
              </a:defRPr>
            </a:lvl1pPr>
            <a:lvl2pPr indent="-317500" lvl="1" marL="914400">
              <a:lnSpc>
                <a:spcPct val="115000"/>
              </a:lnSpc>
              <a:spcBef>
                <a:spcPts val="0"/>
              </a:spcBef>
              <a:spcAft>
                <a:spcPts val="0"/>
              </a:spcAft>
              <a:buClr>
                <a:schemeClr val="lt2"/>
              </a:buClr>
              <a:buSzPts val="1400"/>
              <a:buChar char="○"/>
              <a:defRPr>
                <a:solidFill>
                  <a:schemeClr val="lt2"/>
                </a:solidFill>
              </a:defRPr>
            </a:lvl2pPr>
            <a:lvl3pPr indent="-317500" lvl="2" marL="1371600">
              <a:lnSpc>
                <a:spcPct val="115000"/>
              </a:lnSpc>
              <a:spcBef>
                <a:spcPts val="0"/>
              </a:spcBef>
              <a:spcAft>
                <a:spcPts val="0"/>
              </a:spcAft>
              <a:buClr>
                <a:schemeClr val="lt2"/>
              </a:buClr>
              <a:buSzPts val="1400"/>
              <a:buChar char="■"/>
              <a:defRPr>
                <a:solidFill>
                  <a:schemeClr val="lt2"/>
                </a:solidFill>
              </a:defRPr>
            </a:lvl3pPr>
            <a:lvl4pPr indent="-317500" lvl="3" marL="1828800">
              <a:lnSpc>
                <a:spcPct val="115000"/>
              </a:lnSpc>
              <a:spcBef>
                <a:spcPts val="0"/>
              </a:spcBef>
              <a:spcAft>
                <a:spcPts val="0"/>
              </a:spcAft>
              <a:buClr>
                <a:schemeClr val="lt2"/>
              </a:buClr>
              <a:buSzPts val="1400"/>
              <a:buChar char="●"/>
              <a:defRPr>
                <a:solidFill>
                  <a:schemeClr val="lt2"/>
                </a:solidFill>
              </a:defRPr>
            </a:lvl4pPr>
            <a:lvl5pPr indent="-317500" lvl="4" marL="2286000">
              <a:lnSpc>
                <a:spcPct val="115000"/>
              </a:lnSpc>
              <a:spcBef>
                <a:spcPts val="0"/>
              </a:spcBef>
              <a:spcAft>
                <a:spcPts val="0"/>
              </a:spcAft>
              <a:buClr>
                <a:schemeClr val="lt2"/>
              </a:buClr>
              <a:buSzPts val="1400"/>
              <a:buChar char="○"/>
              <a:defRPr>
                <a:solidFill>
                  <a:schemeClr val="lt2"/>
                </a:solidFill>
              </a:defRPr>
            </a:lvl5pPr>
            <a:lvl6pPr indent="-317500" lvl="5" marL="2743200">
              <a:lnSpc>
                <a:spcPct val="115000"/>
              </a:lnSpc>
              <a:spcBef>
                <a:spcPts val="0"/>
              </a:spcBef>
              <a:spcAft>
                <a:spcPts val="0"/>
              </a:spcAft>
              <a:buClr>
                <a:schemeClr val="lt2"/>
              </a:buClr>
              <a:buSzPts val="1400"/>
              <a:buChar char="■"/>
              <a:defRPr>
                <a:solidFill>
                  <a:schemeClr val="lt2"/>
                </a:solidFill>
              </a:defRPr>
            </a:lvl6pPr>
            <a:lvl7pPr indent="-317500" lvl="6" marL="3200400">
              <a:lnSpc>
                <a:spcPct val="115000"/>
              </a:lnSpc>
              <a:spcBef>
                <a:spcPts val="0"/>
              </a:spcBef>
              <a:spcAft>
                <a:spcPts val="0"/>
              </a:spcAft>
              <a:buClr>
                <a:schemeClr val="lt2"/>
              </a:buClr>
              <a:buSzPts val="1400"/>
              <a:buChar char="●"/>
              <a:defRPr>
                <a:solidFill>
                  <a:schemeClr val="lt2"/>
                </a:solidFill>
              </a:defRPr>
            </a:lvl7pPr>
            <a:lvl8pPr indent="-317500" lvl="7" marL="3657600">
              <a:lnSpc>
                <a:spcPct val="115000"/>
              </a:lnSpc>
              <a:spcBef>
                <a:spcPts val="0"/>
              </a:spcBef>
              <a:spcAft>
                <a:spcPts val="0"/>
              </a:spcAft>
              <a:buClr>
                <a:schemeClr val="lt2"/>
              </a:buClr>
              <a:buSzPts val="1400"/>
              <a:buChar char="○"/>
              <a:defRPr>
                <a:solidFill>
                  <a:schemeClr val="lt2"/>
                </a:solidFill>
              </a:defRPr>
            </a:lvl8pPr>
            <a:lvl9pPr indent="-317500" lvl="8" marL="4114800">
              <a:lnSpc>
                <a:spcPct val="115000"/>
              </a:lnSpc>
              <a:spcBef>
                <a:spcPts val="0"/>
              </a:spcBef>
              <a:spcAft>
                <a:spcPts val="0"/>
              </a:spcAft>
              <a:buClr>
                <a:schemeClr val="lt2"/>
              </a:buClr>
              <a:buSzPts val="1400"/>
              <a:buChar char="■"/>
              <a:defRPr>
                <a:solidFill>
                  <a:schemeClr val="lt2"/>
                </a:solidFill>
              </a:defRPr>
            </a:lvl9pPr>
          </a:lstStyle>
          <a:p/>
        </p:txBody>
      </p:sp>
      <p:sp>
        <p:nvSpPr>
          <p:cNvPr id="8" name="Google Shape;8;g39435472472_0_217"/>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lt2"/>
                </a:solidFill>
              </a:defRPr>
            </a:lvl1pPr>
            <a:lvl2pPr lvl="1" algn="r">
              <a:buNone/>
              <a:defRPr sz="1000">
                <a:solidFill>
                  <a:schemeClr val="lt2"/>
                </a:solidFill>
              </a:defRPr>
            </a:lvl2pPr>
            <a:lvl3pPr lvl="2" algn="r">
              <a:buNone/>
              <a:defRPr sz="1000">
                <a:solidFill>
                  <a:schemeClr val="lt2"/>
                </a:solidFill>
              </a:defRPr>
            </a:lvl3pPr>
            <a:lvl4pPr lvl="3" algn="r">
              <a:buNone/>
              <a:defRPr sz="1000">
                <a:solidFill>
                  <a:schemeClr val="lt2"/>
                </a:solidFill>
              </a:defRPr>
            </a:lvl4pPr>
            <a:lvl5pPr lvl="4" algn="r">
              <a:buNone/>
              <a:defRPr sz="1000">
                <a:solidFill>
                  <a:schemeClr val="lt2"/>
                </a:solidFill>
              </a:defRPr>
            </a:lvl5pPr>
            <a:lvl6pPr lvl="5" algn="r">
              <a:buNone/>
              <a:defRPr sz="1000">
                <a:solidFill>
                  <a:schemeClr val="lt2"/>
                </a:solidFill>
              </a:defRPr>
            </a:lvl6pPr>
            <a:lvl7pPr lvl="6" algn="r">
              <a:buNone/>
              <a:defRPr sz="1000">
                <a:solidFill>
                  <a:schemeClr val="lt2"/>
                </a:solidFill>
              </a:defRPr>
            </a:lvl7pPr>
            <a:lvl8pPr lvl="7" algn="r">
              <a:buNone/>
              <a:defRPr sz="1000">
                <a:solidFill>
                  <a:schemeClr val="lt2"/>
                </a:solidFill>
              </a:defRPr>
            </a:lvl8pPr>
            <a:lvl9pPr lvl="8" algn="r">
              <a:buNone/>
              <a:defRPr sz="1000">
                <a:solidFill>
                  <a:schemeClr val="lt2"/>
                </a:solidFill>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 Id="rId3" Type="http://schemas.openxmlformats.org/officeDocument/2006/relationships/image" Target="../media/image1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11.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1.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6.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2.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image" Target="../media/image8.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 Id="rId3" Type="http://schemas.openxmlformats.org/officeDocument/2006/relationships/image" Target="../media/image10.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 Id="rId3" Type="http://schemas.openxmlformats.org/officeDocument/2006/relationships/image" Target="../media/image3.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 Id="rId3" Type="http://schemas.openxmlformats.org/officeDocument/2006/relationships/image" Target="../media/image5.png"/><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 Id="rId3" Type="http://schemas.openxmlformats.org/officeDocument/2006/relationships/image" Target="../media/image12.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 Id="rId3" Type="http://schemas.openxmlformats.org/officeDocument/2006/relationships/image" Target="../media/image7.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 Id="rId3" Type="http://schemas.openxmlformats.org/officeDocument/2006/relationships/image" Target="../media/image9.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3" name="Shape 53"/>
        <p:cNvGrpSpPr/>
        <p:nvPr/>
      </p:nvGrpSpPr>
      <p:grpSpPr>
        <a:xfrm>
          <a:off x="0" y="0"/>
          <a:ext cx="0" cy="0"/>
          <a:chOff x="0" y="0"/>
          <a:chExt cx="0" cy="0"/>
        </a:xfrm>
      </p:grpSpPr>
      <p:sp>
        <p:nvSpPr>
          <p:cNvPr id="54" name="Google Shape;54;p1"/>
          <p:cNvSpPr txBox="1"/>
          <p:nvPr>
            <p:ph type="ctrTitle"/>
          </p:nvPr>
        </p:nvSpPr>
        <p:spPr>
          <a:xfrm>
            <a:off x="748585" y="-1524336"/>
            <a:ext cx="7543800" cy="2674500"/>
          </a:xfrm>
          <a:prstGeom prst="rect">
            <a:avLst/>
          </a:prstGeom>
          <a:noFill/>
          <a:ln>
            <a:noFill/>
          </a:ln>
        </p:spPr>
        <p:txBody>
          <a:bodyPr anchorCtr="0" anchor="b" bIns="91425" lIns="91425" spcFirstLastPara="1" rIns="91425" wrap="square" tIns="91425">
            <a:normAutofit/>
          </a:bodyPr>
          <a:lstStyle/>
          <a:p>
            <a:pPr indent="0" lvl="0" marL="0" rtl="0" algn="ctr">
              <a:lnSpc>
                <a:spcPct val="150000"/>
              </a:lnSpc>
              <a:spcBef>
                <a:spcPts val="1400"/>
              </a:spcBef>
              <a:spcAft>
                <a:spcPts val="400"/>
              </a:spcAft>
              <a:buClr>
                <a:schemeClr val="dk1"/>
              </a:buClr>
              <a:buSzPts val="1100"/>
              <a:buFont typeface="Arial"/>
              <a:buNone/>
            </a:pPr>
            <a:r>
              <a:rPr b="1" lang="en" sz="1500">
                <a:latin typeface="Times New Roman"/>
                <a:ea typeface="Times New Roman"/>
                <a:cs typeface="Times New Roman"/>
                <a:sym typeface="Times New Roman"/>
              </a:rPr>
              <a:t>Sustainability in Food Waste Reduction in Hospitality</a:t>
            </a:r>
            <a:endParaRPr/>
          </a:p>
        </p:txBody>
      </p:sp>
      <p:sp>
        <p:nvSpPr>
          <p:cNvPr id="55" name="Google Shape;55;p1"/>
          <p:cNvSpPr txBox="1"/>
          <p:nvPr>
            <p:ph idx="1" type="subTitle"/>
          </p:nvPr>
        </p:nvSpPr>
        <p:spPr>
          <a:xfrm>
            <a:off x="1207625" y="1831631"/>
            <a:ext cx="7543800" cy="1731600"/>
          </a:xfrm>
          <a:prstGeom prst="rect">
            <a:avLst/>
          </a:prstGeom>
          <a:noFill/>
          <a:ln>
            <a:noFill/>
          </a:ln>
        </p:spPr>
        <p:txBody>
          <a:bodyPr anchorCtr="0" anchor="t" bIns="91425" lIns="91425" spcFirstLastPara="1" rIns="91425" wrap="square" tIns="91425">
            <a:spAutoFit/>
          </a:bodyPr>
          <a:lstStyle/>
          <a:p>
            <a:pPr indent="0" lvl="0" marL="0" rtl="0" algn="ctr">
              <a:lnSpc>
                <a:spcPct val="130000"/>
              </a:lnSpc>
              <a:spcBef>
                <a:spcPts val="1400"/>
              </a:spcBef>
              <a:spcAft>
                <a:spcPts val="0"/>
              </a:spcAft>
              <a:buClr>
                <a:schemeClr val="dk1"/>
              </a:buClr>
              <a:buSzPts val="393"/>
              <a:buFont typeface="Arial"/>
              <a:buNone/>
            </a:pPr>
            <a:r>
              <a:rPr b="1" lang="en" sz="1275">
                <a:solidFill>
                  <a:schemeClr val="dk1"/>
                </a:solidFill>
                <a:latin typeface="Times New Roman"/>
                <a:ea typeface="Times New Roman"/>
                <a:cs typeface="Times New Roman"/>
                <a:sym typeface="Times New Roman"/>
              </a:rPr>
              <a:t>CONFERENCE PRESENTATION: CONTEMPORARY THEMES IN THE HOSPITALITY SECTOR</a:t>
            </a:r>
            <a:endParaRPr b="1" sz="1275">
              <a:solidFill>
                <a:schemeClr val="dk1"/>
              </a:solidFill>
              <a:latin typeface="Times New Roman"/>
              <a:ea typeface="Times New Roman"/>
              <a:cs typeface="Times New Roman"/>
              <a:sym typeface="Times New Roman"/>
            </a:endParaRPr>
          </a:p>
          <a:p>
            <a:pPr indent="0" lvl="0" marL="0" rtl="0" algn="ctr">
              <a:lnSpc>
                <a:spcPct val="107916"/>
              </a:lnSpc>
              <a:spcBef>
                <a:spcPts val="4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Student Name- Lavinia Dumitrita Bidasca</a:t>
            </a:r>
            <a:endParaRPr sz="1200">
              <a:solidFill>
                <a:schemeClr val="dk1"/>
              </a:solidFill>
              <a:latin typeface="Times New Roman"/>
              <a:ea typeface="Times New Roman"/>
              <a:cs typeface="Times New Roman"/>
              <a:sym typeface="Times New Roman"/>
            </a:endParaRPr>
          </a:p>
          <a:p>
            <a:pPr indent="0" lvl="0" marL="0" rtl="0" algn="ctr">
              <a:lnSpc>
                <a:spcPct val="107916"/>
              </a:lnSpc>
              <a:spcBef>
                <a:spcPts val="8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Student ID- 2240974</a:t>
            </a:r>
            <a:endParaRPr sz="1200">
              <a:solidFill>
                <a:schemeClr val="dk1"/>
              </a:solidFill>
              <a:latin typeface="Times New Roman"/>
              <a:ea typeface="Times New Roman"/>
              <a:cs typeface="Times New Roman"/>
              <a:sym typeface="Times New Roman"/>
            </a:endParaRPr>
          </a:p>
          <a:p>
            <a:pPr indent="0" lvl="0" marL="0" rtl="0" algn="ctr">
              <a:lnSpc>
                <a:spcPct val="107916"/>
              </a:lnSpc>
              <a:spcBef>
                <a:spcPts val="8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Lecturer's</a:t>
            </a:r>
            <a:r>
              <a:rPr lang="en" sz="1200">
                <a:solidFill>
                  <a:schemeClr val="dk1"/>
                </a:solidFill>
                <a:latin typeface="Times New Roman"/>
                <a:ea typeface="Times New Roman"/>
                <a:cs typeface="Times New Roman"/>
                <a:sym typeface="Times New Roman"/>
              </a:rPr>
              <a:t> name- Dr Ernest Balutie Wavei</a:t>
            </a:r>
            <a:endParaRPr sz="1200">
              <a:solidFill>
                <a:schemeClr val="dk1"/>
              </a:solidFill>
              <a:latin typeface="Times New Roman"/>
              <a:ea typeface="Times New Roman"/>
              <a:cs typeface="Times New Roman"/>
              <a:sym typeface="Times New Roman"/>
            </a:endParaRPr>
          </a:p>
          <a:p>
            <a:pPr indent="0" lvl="0" marL="0" rtl="0" algn="ctr">
              <a:lnSpc>
                <a:spcPct val="130000"/>
              </a:lnSpc>
              <a:spcBef>
                <a:spcPts val="1400"/>
              </a:spcBef>
              <a:spcAft>
                <a:spcPts val="400"/>
              </a:spcAft>
              <a:buClr>
                <a:schemeClr val="dk1"/>
              </a:buClr>
              <a:buSzPts val="393"/>
              <a:buFont typeface="Arial"/>
              <a:buNone/>
            </a:pPr>
            <a:r>
              <a:t/>
            </a:r>
            <a:endParaRPr b="1" sz="1675">
              <a:solidFill>
                <a:schemeClr val="dk1"/>
              </a:solidFill>
              <a:latin typeface="Times New Roman"/>
              <a:ea typeface="Times New Roman"/>
              <a:cs typeface="Times New Roman"/>
              <a:sym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9" name="Shape 59"/>
        <p:cNvGrpSpPr/>
        <p:nvPr/>
      </p:nvGrpSpPr>
      <p:grpSpPr>
        <a:xfrm>
          <a:off x="0" y="0"/>
          <a:ext cx="0" cy="0"/>
          <a:chOff x="0" y="0"/>
          <a:chExt cx="0" cy="0"/>
        </a:xfrm>
      </p:grpSpPr>
      <p:sp>
        <p:nvSpPr>
          <p:cNvPr id="60" name="Google Shape;60;p2"/>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p>
            <a:pPr indent="0" lvl="0" marL="0" rtl="0" algn="just">
              <a:lnSpc>
                <a:spcPct val="115000"/>
              </a:lnSpc>
              <a:spcBef>
                <a:spcPts val="2000"/>
              </a:spcBef>
              <a:spcAft>
                <a:spcPts val="600"/>
              </a:spcAft>
              <a:buClr>
                <a:schemeClr val="dk1"/>
              </a:buClr>
              <a:buSzPts val="1222"/>
              <a:buFont typeface="Arial"/>
              <a:buNone/>
            </a:pPr>
            <a:r>
              <a:rPr b="1" lang="en" sz="1200">
                <a:latin typeface="Times New Roman"/>
                <a:ea typeface="Times New Roman"/>
                <a:cs typeface="Times New Roman"/>
                <a:sym typeface="Times New Roman"/>
              </a:rPr>
              <a:t>Introduction</a:t>
            </a:r>
            <a:endParaRPr/>
          </a:p>
        </p:txBody>
      </p:sp>
      <p:sp>
        <p:nvSpPr>
          <p:cNvPr id="61" name="Google Shape;61;p2"/>
          <p:cNvSpPr txBox="1"/>
          <p:nvPr>
            <p:ph idx="1" type="body"/>
          </p:nvPr>
        </p:nvSpPr>
        <p:spPr>
          <a:xfrm>
            <a:off x="311700" y="1152475"/>
            <a:ext cx="4260300" cy="3416400"/>
          </a:xfrm>
          <a:prstGeom prst="rect">
            <a:avLst/>
          </a:prstGeom>
          <a:noFill/>
          <a:ln>
            <a:noFill/>
          </a:ln>
        </p:spPr>
        <p:txBody>
          <a:bodyPr anchorCtr="0" anchor="t" bIns="91425" lIns="91425" spcFirstLastPara="1" rIns="91425" wrap="square" tIns="91425">
            <a:normAutofit/>
          </a:bodyPr>
          <a:lstStyle/>
          <a:p>
            <a:pPr indent="-298450" lvl="0" marL="457200" rtl="0" algn="just">
              <a:lnSpc>
                <a:spcPct val="150000"/>
              </a:lnSpc>
              <a:spcBef>
                <a:spcPts val="0"/>
              </a:spcBef>
              <a:spcAft>
                <a:spcPts val="0"/>
              </a:spcAft>
              <a:buClr>
                <a:schemeClr val="dk1"/>
              </a:buClr>
              <a:buSzPts val="1100"/>
              <a:buFont typeface="Arial"/>
              <a:buChar char="●"/>
            </a:pPr>
            <a:r>
              <a:rPr lang="en" sz="1200">
                <a:solidFill>
                  <a:schemeClr val="dk1"/>
                </a:solidFill>
                <a:latin typeface="Times New Roman"/>
                <a:ea typeface="Times New Roman"/>
                <a:cs typeface="Times New Roman"/>
                <a:sym typeface="Times New Roman"/>
              </a:rPr>
              <a:t>Strategies like inventory management, portion control, and customer awareness can help decrease waste.</a:t>
            </a:r>
            <a:endParaRPr sz="1200">
              <a:solidFill>
                <a:schemeClr val="dk1"/>
              </a:solidFill>
              <a:latin typeface="Times New Roman"/>
              <a:ea typeface="Times New Roman"/>
              <a:cs typeface="Times New Roman"/>
              <a:sym typeface="Times New Roman"/>
            </a:endParaRPr>
          </a:p>
          <a:p>
            <a:pPr indent="-298450" lvl="0" marL="457200" rtl="0" algn="just">
              <a:lnSpc>
                <a:spcPct val="150000"/>
              </a:lnSpc>
              <a:spcBef>
                <a:spcPts val="1200"/>
              </a:spcBef>
              <a:spcAft>
                <a:spcPts val="0"/>
              </a:spcAft>
              <a:buClr>
                <a:schemeClr val="dk1"/>
              </a:buClr>
              <a:buSzPts val="1100"/>
              <a:buFont typeface="Arial"/>
              <a:buChar char="●"/>
            </a:pPr>
            <a:r>
              <a:rPr lang="en" sz="1200">
                <a:solidFill>
                  <a:schemeClr val="dk1"/>
                </a:solidFill>
                <a:latin typeface="Times New Roman"/>
                <a:ea typeface="Times New Roman"/>
                <a:cs typeface="Times New Roman"/>
                <a:sym typeface="Times New Roman"/>
              </a:rPr>
              <a:t>Food waste results in high financial and environmental costs, counting additional emissions and resource depletion (FAO) (Alexander et.al., 2025).</a:t>
            </a:r>
            <a:endParaRPr sz="1200">
              <a:solidFill>
                <a:schemeClr val="dk1"/>
              </a:solidFill>
              <a:latin typeface="Times New Roman"/>
              <a:ea typeface="Times New Roman"/>
              <a:cs typeface="Times New Roman"/>
              <a:sym typeface="Times New Roman"/>
            </a:endParaRPr>
          </a:p>
          <a:p>
            <a:pPr indent="-298450" lvl="0" marL="457200" rtl="0" algn="just">
              <a:lnSpc>
                <a:spcPct val="150000"/>
              </a:lnSpc>
              <a:spcBef>
                <a:spcPts val="1200"/>
              </a:spcBef>
              <a:spcAft>
                <a:spcPts val="0"/>
              </a:spcAft>
              <a:buClr>
                <a:schemeClr val="dk1"/>
              </a:buClr>
              <a:buSzPts val="1100"/>
              <a:buFont typeface="Arial"/>
              <a:buChar char="●"/>
            </a:pPr>
            <a:r>
              <a:rPr lang="en" sz="1200">
                <a:solidFill>
                  <a:schemeClr val="dk1"/>
                </a:solidFill>
                <a:latin typeface="Times New Roman"/>
                <a:ea typeface="Times New Roman"/>
                <a:cs typeface="Times New Roman"/>
                <a:sym typeface="Times New Roman"/>
              </a:rPr>
              <a:t>The hospitality sector faces increasing pressure to bring into line with environmental sustainability goals, concentrating on reducing food waste (Alexander et.al., 2025).</a:t>
            </a:r>
            <a:endParaRPr sz="1100">
              <a:solidFill>
                <a:schemeClr val="dk1"/>
              </a:solidFill>
              <a:latin typeface="Arial"/>
              <a:ea typeface="Arial"/>
              <a:cs typeface="Arial"/>
              <a:sym typeface="Arial"/>
            </a:endParaRPr>
          </a:p>
          <a:p>
            <a:pPr indent="0" lvl="0" marL="457200" rtl="0" algn="just">
              <a:lnSpc>
                <a:spcPct val="150000"/>
              </a:lnSpc>
              <a:spcBef>
                <a:spcPts val="0"/>
              </a:spcBef>
              <a:spcAft>
                <a:spcPts val="1200"/>
              </a:spcAft>
              <a:buNone/>
            </a:pPr>
            <a:r>
              <a:t/>
            </a:r>
            <a:endParaRPr sz="1200">
              <a:solidFill>
                <a:schemeClr val="dk1"/>
              </a:solidFill>
              <a:latin typeface="Times New Roman"/>
              <a:ea typeface="Times New Roman"/>
              <a:cs typeface="Times New Roman"/>
              <a:sym typeface="Times New Roman"/>
            </a:endParaRPr>
          </a:p>
        </p:txBody>
      </p:sp>
      <p:pic>
        <p:nvPicPr>
          <p:cNvPr id="62" name="Google Shape;62;p2"/>
          <p:cNvPicPr preferRelativeResize="0"/>
          <p:nvPr/>
        </p:nvPicPr>
        <p:blipFill rotWithShape="1">
          <a:blip r:embed="rId3">
            <a:alphaModFix/>
          </a:blip>
          <a:srcRect b="0" l="0" r="0" t="0"/>
          <a:stretch/>
        </p:blipFill>
        <p:spPr>
          <a:xfrm>
            <a:off x="4724400" y="1170125"/>
            <a:ext cx="4267199" cy="2847826"/>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6" name="Shape 66"/>
        <p:cNvGrpSpPr/>
        <p:nvPr/>
      </p:nvGrpSpPr>
      <p:grpSpPr>
        <a:xfrm>
          <a:off x="0" y="0"/>
          <a:ext cx="0" cy="0"/>
          <a:chOff x="0" y="0"/>
          <a:chExt cx="0" cy="0"/>
        </a:xfrm>
      </p:grpSpPr>
      <p:sp>
        <p:nvSpPr>
          <p:cNvPr id="67" name="Google Shape;67;p3"/>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p>
            <a:pPr indent="0" lvl="0" marL="0" rtl="0" algn="just">
              <a:lnSpc>
                <a:spcPct val="115000"/>
              </a:lnSpc>
              <a:spcBef>
                <a:spcPts val="2000"/>
              </a:spcBef>
              <a:spcAft>
                <a:spcPts val="600"/>
              </a:spcAft>
              <a:buClr>
                <a:schemeClr val="dk1"/>
              </a:buClr>
              <a:buSzPts val="1222"/>
              <a:buFont typeface="Arial"/>
              <a:buNone/>
            </a:pPr>
            <a:r>
              <a:rPr b="1" lang="en" sz="1200">
                <a:latin typeface="Times New Roman"/>
                <a:ea typeface="Times New Roman"/>
                <a:cs typeface="Times New Roman"/>
                <a:sym typeface="Times New Roman"/>
              </a:rPr>
              <a:t> Relevance to the Hospitality Industry</a:t>
            </a:r>
            <a:endParaRPr/>
          </a:p>
        </p:txBody>
      </p:sp>
      <p:sp>
        <p:nvSpPr>
          <p:cNvPr id="68" name="Google Shape;68;p3"/>
          <p:cNvSpPr txBox="1"/>
          <p:nvPr>
            <p:ph idx="1" type="body"/>
          </p:nvPr>
        </p:nvSpPr>
        <p:spPr>
          <a:xfrm>
            <a:off x="311700" y="1152475"/>
            <a:ext cx="4199100" cy="3416400"/>
          </a:xfrm>
          <a:prstGeom prst="rect">
            <a:avLst/>
          </a:prstGeom>
          <a:noFill/>
          <a:ln>
            <a:noFill/>
          </a:ln>
        </p:spPr>
        <p:txBody>
          <a:bodyPr anchorCtr="0" anchor="t" bIns="91425" lIns="91425" spcFirstLastPara="1" rIns="91425" wrap="square" tIns="91425">
            <a:normAutofit/>
          </a:bodyPr>
          <a:lstStyle/>
          <a:p>
            <a:pPr indent="-298450" lvl="0" marL="457200" rtl="0" algn="just">
              <a:lnSpc>
                <a:spcPct val="150000"/>
              </a:lnSpc>
              <a:spcBef>
                <a:spcPts val="1200"/>
              </a:spcBef>
              <a:spcAft>
                <a:spcPts val="0"/>
              </a:spcAft>
              <a:buClr>
                <a:schemeClr val="dk1"/>
              </a:buClr>
              <a:buSzPts val="1100"/>
              <a:buFont typeface="Arial"/>
              <a:buChar char="●"/>
            </a:pPr>
            <a:r>
              <a:rPr lang="en" sz="1200">
                <a:solidFill>
                  <a:schemeClr val="dk1"/>
                </a:solidFill>
                <a:latin typeface="Times New Roman"/>
                <a:ea typeface="Times New Roman"/>
                <a:cs typeface="Times New Roman"/>
                <a:sym typeface="Times New Roman"/>
              </a:rPr>
              <a:t>The hospitality industry donates 12% of global food waste, with households existence the largest source (WRAP) (Dixit, 2020).</a:t>
            </a:r>
            <a:endParaRPr sz="1100">
              <a:solidFill>
                <a:schemeClr val="dk1"/>
              </a:solidFill>
              <a:latin typeface="Arial"/>
              <a:ea typeface="Arial"/>
              <a:cs typeface="Arial"/>
              <a:sym typeface="Arial"/>
            </a:endParaRPr>
          </a:p>
          <a:p>
            <a:pPr indent="-298450" lvl="0" marL="457200" rtl="0" algn="just">
              <a:lnSpc>
                <a:spcPct val="150000"/>
              </a:lnSpc>
              <a:spcBef>
                <a:spcPts val="0"/>
              </a:spcBef>
              <a:spcAft>
                <a:spcPts val="0"/>
              </a:spcAft>
              <a:buClr>
                <a:schemeClr val="dk1"/>
              </a:buClr>
              <a:buSzPts val="1100"/>
              <a:buFont typeface="Arial"/>
              <a:buChar char="●"/>
            </a:pPr>
            <a:r>
              <a:rPr lang="en" sz="1200">
                <a:solidFill>
                  <a:schemeClr val="dk1"/>
                </a:solidFill>
                <a:latin typeface="Times New Roman"/>
                <a:ea typeface="Times New Roman"/>
                <a:cs typeface="Times New Roman"/>
                <a:sym typeface="Times New Roman"/>
              </a:rPr>
              <a:t>Adopting sustainability aligns with global goals and decreases financial losses, counting £14 billion annually.</a:t>
            </a:r>
            <a:endParaRPr sz="1200">
              <a:solidFill>
                <a:schemeClr val="dk1"/>
              </a:solidFill>
              <a:latin typeface="Times New Roman"/>
              <a:ea typeface="Times New Roman"/>
              <a:cs typeface="Times New Roman"/>
              <a:sym typeface="Times New Roman"/>
            </a:endParaRPr>
          </a:p>
          <a:p>
            <a:pPr indent="0" lvl="0" marL="0" rtl="0" algn="l">
              <a:lnSpc>
                <a:spcPct val="90000"/>
              </a:lnSpc>
              <a:spcBef>
                <a:spcPts val="1200"/>
              </a:spcBef>
              <a:spcAft>
                <a:spcPts val="1200"/>
              </a:spcAft>
              <a:buSzPts val="1800"/>
              <a:buNone/>
            </a:pPr>
            <a:r>
              <a:t/>
            </a:r>
            <a:endParaRPr/>
          </a:p>
        </p:txBody>
      </p:sp>
      <p:pic>
        <p:nvPicPr>
          <p:cNvPr id="69" name="Google Shape;69;p3"/>
          <p:cNvPicPr preferRelativeResize="0"/>
          <p:nvPr/>
        </p:nvPicPr>
        <p:blipFill rotWithShape="1">
          <a:blip r:embed="rId3">
            <a:alphaModFix/>
          </a:blip>
          <a:srcRect b="0" l="0" r="0" t="0"/>
          <a:stretch/>
        </p:blipFill>
        <p:spPr>
          <a:xfrm>
            <a:off x="4663200" y="1170125"/>
            <a:ext cx="4328400" cy="2637619"/>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3" name="Shape 73"/>
        <p:cNvGrpSpPr/>
        <p:nvPr/>
      </p:nvGrpSpPr>
      <p:grpSpPr>
        <a:xfrm>
          <a:off x="0" y="0"/>
          <a:ext cx="0" cy="0"/>
          <a:chOff x="0" y="0"/>
          <a:chExt cx="0" cy="0"/>
        </a:xfrm>
      </p:grpSpPr>
      <p:sp>
        <p:nvSpPr>
          <p:cNvPr id="74" name="Google Shape;74;p4"/>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p>
            <a:pPr indent="0" lvl="0" marL="0" rtl="0" algn="just">
              <a:lnSpc>
                <a:spcPct val="115000"/>
              </a:lnSpc>
              <a:spcBef>
                <a:spcPts val="2000"/>
              </a:spcBef>
              <a:spcAft>
                <a:spcPts val="600"/>
              </a:spcAft>
              <a:buClr>
                <a:schemeClr val="dk1"/>
              </a:buClr>
              <a:buSzPts val="1222"/>
              <a:buFont typeface="Arial"/>
              <a:buNone/>
            </a:pPr>
            <a:r>
              <a:rPr b="1" lang="en" sz="1200">
                <a:latin typeface="Times New Roman"/>
                <a:ea typeface="Times New Roman"/>
                <a:cs typeface="Times New Roman"/>
                <a:sym typeface="Times New Roman"/>
              </a:rPr>
              <a:t> Literature Review Overview</a:t>
            </a:r>
            <a:endParaRPr/>
          </a:p>
        </p:txBody>
      </p:sp>
      <p:sp>
        <p:nvSpPr>
          <p:cNvPr id="75" name="Google Shape;75;p4"/>
          <p:cNvSpPr txBox="1"/>
          <p:nvPr>
            <p:ph idx="1" type="body"/>
          </p:nvPr>
        </p:nvSpPr>
        <p:spPr>
          <a:xfrm>
            <a:off x="311700" y="1152475"/>
            <a:ext cx="4156800" cy="3416400"/>
          </a:xfrm>
          <a:prstGeom prst="rect">
            <a:avLst/>
          </a:prstGeom>
          <a:noFill/>
          <a:ln>
            <a:noFill/>
          </a:ln>
        </p:spPr>
        <p:txBody>
          <a:bodyPr anchorCtr="0" anchor="t" bIns="91425" lIns="91425" spcFirstLastPara="1" rIns="91425" wrap="square" tIns="91425">
            <a:normAutofit/>
          </a:bodyPr>
          <a:lstStyle/>
          <a:p>
            <a:pPr indent="-298450" lvl="0" marL="457200" rtl="0" algn="just">
              <a:lnSpc>
                <a:spcPct val="150000"/>
              </a:lnSpc>
              <a:spcBef>
                <a:spcPts val="1200"/>
              </a:spcBef>
              <a:spcAft>
                <a:spcPts val="0"/>
              </a:spcAft>
              <a:buClr>
                <a:schemeClr val="dk1"/>
              </a:buClr>
              <a:buSzPts val="1100"/>
              <a:buFont typeface="Arial"/>
              <a:buChar char="●"/>
            </a:pPr>
            <a:r>
              <a:rPr lang="en" sz="1200">
                <a:solidFill>
                  <a:schemeClr val="dk1"/>
                </a:solidFill>
                <a:latin typeface="Times New Roman"/>
                <a:ea typeface="Times New Roman"/>
                <a:cs typeface="Times New Roman"/>
                <a:sym typeface="Times New Roman"/>
              </a:rPr>
              <a:t>Smart inventory management and customer awareness can decrease food waste and recover financial outcomes.</a:t>
            </a:r>
            <a:endParaRPr sz="1200">
              <a:solidFill>
                <a:schemeClr val="dk1"/>
              </a:solidFill>
              <a:latin typeface="Times New Roman"/>
              <a:ea typeface="Times New Roman"/>
              <a:cs typeface="Times New Roman"/>
              <a:sym typeface="Times New Roman"/>
            </a:endParaRPr>
          </a:p>
          <a:p>
            <a:pPr indent="-298450" lvl="0" marL="457200" rtl="0" algn="just">
              <a:lnSpc>
                <a:spcPct val="150000"/>
              </a:lnSpc>
              <a:spcBef>
                <a:spcPts val="1200"/>
              </a:spcBef>
              <a:spcAft>
                <a:spcPts val="0"/>
              </a:spcAft>
              <a:buClr>
                <a:schemeClr val="dk1"/>
              </a:buClr>
              <a:buSzPts val="1100"/>
              <a:buFont typeface="Arial"/>
              <a:buChar char="●"/>
            </a:pPr>
            <a:r>
              <a:rPr lang="en" sz="1200">
                <a:solidFill>
                  <a:schemeClr val="dk1"/>
                </a:solidFill>
                <a:latin typeface="Times New Roman"/>
                <a:ea typeface="Times New Roman"/>
                <a:cs typeface="Times New Roman"/>
                <a:sym typeface="Times New Roman"/>
              </a:rPr>
              <a:t>Food waste in hospitality contributes to greenhouse gas emissions and economic losses (Cooper et.al., 2023).</a:t>
            </a:r>
            <a:endParaRPr sz="1100">
              <a:solidFill>
                <a:schemeClr val="dk1"/>
              </a:solidFill>
              <a:latin typeface="Arial"/>
              <a:ea typeface="Arial"/>
              <a:cs typeface="Arial"/>
              <a:sym typeface="Arial"/>
            </a:endParaRPr>
          </a:p>
          <a:p>
            <a:pPr indent="-298450" lvl="0" marL="457200" rtl="0" algn="just">
              <a:lnSpc>
                <a:spcPct val="150000"/>
              </a:lnSpc>
              <a:spcBef>
                <a:spcPts val="0"/>
              </a:spcBef>
              <a:spcAft>
                <a:spcPts val="0"/>
              </a:spcAft>
              <a:buClr>
                <a:schemeClr val="dk1"/>
              </a:buClr>
              <a:buSzPts val="1100"/>
              <a:buFont typeface="Arial"/>
              <a:buChar char="●"/>
            </a:pPr>
            <a:r>
              <a:rPr lang="en" sz="1200">
                <a:solidFill>
                  <a:schemeClr val="dk1"/>
                </a:solidFill>
                <a:latin typeface="Times New Roman"/>
                <a:ea typeface="Times New Roman"/>
                <a:cs typeface="Times New Roman"/>
                <a:sym typeface="Times New Roman"/>
              </a:rPr>
              <a:t>Key drivers of waste comprise over-ordering, large portions, and poor storage practices.</a:t>
            </a:r>
            <a:endParaRPr sz="1200">
              <a:solidFill>
                <a:schemeClr val="dk1"/>
              </a:solidFill>
              <a:latin typeface="Times New Roman"/>
              <a:ea typeface="Times New Roman"/>
              <a:cs typeface="Times New Roman"/>
              <a:sym typeface="Times New Roman"/>
            </a:endParaRPr>
          </a:p>
        </p:txBody>
      </p:sp>
      <p:pic>
        <p:nvPicPr>
          <p:cNvPr id="76" name="Google Shape;76;p4"/>
          <p:cNvPicPr preferRelativeResize="0"/>
          <p:nvPr/>
        </p:nvPicPr>
        <p:blipFill rotWithShape="1">
          <a:blip r:embed="rId3">
            <a:alphaModFix/>
          </a:blip>
          <a:srcRect b="0" l="0" r="0" t="0"/>
          <a:stretch/>
        </p:blipFill>
        <p:spPr>
          <a:xfrm>
            <a:off x="4620900" y="1170125"/>
            <a:ext cx="4049203" cy="382097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0" name="Shape 80"/>
        <p:cNvGrpSpPr/>
        <p:nvPr/>
      </p:nvGrpSpPr>
      <p:grpSpPr>
        <a:xfrm>
          <a:off x="0" y="0"/>
          <a:ext cx="0" cy="0"/>
          <a:chOff x="0" y="0"/>
          <a:chExt cx="0" cy="0"/>
        </a:xfrm>
      </p:grpSpPr>
      <p:sp>
        <p:nvSpPr>
          <p:cNvPr id="81" name="Google Shape;81;p5"/>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p>
            <a:pPr indent="0" lvl="0" marL="0" rtl="0" algn="just">
              <a:lnSpc>
                <a:spcPct val="115000"/>
              </a:lnSpc>
              <a:spcBef>
                <a:spcPts val="2000"/>
              </a:spcBef>
              <a:spcAft>
                <a:spcPts val="600"/>
              </a:spcAft>
              <a:buClr>
                <a:schemeClr val="dk1"/>
              </a:buClr>
              <a:buSzPts val="1222"/>
              <a:buFont typeface="Arial"/>
              <a:buNone/>
            </a:pPr>
            <a:r>
              <a:rPr b="1" lang="en" sz="1200">
                <a:latin typeface="Times New Roman"/>
                <a:ea typeface="Times New Roman"/>
                <a:cs typeface="Times New Roman"/>
                <a:sym typeface="Times New Roman"/>
              </a:rPr>
              <a:t>Food Waste Distribution</a:t>
            </a:r>
            <a:endParaRPr/>
          </a:p>
        </p:txBody>
      </p:sp>
      <p:sp>
        <p:nvSpPr>
          <p:cNvPr id="82" name="Google Shape;82;p5"/>
          <p:cNvSpPr txBox="1"/>
          <p:nvPr>
            <p:ph idx="1" type="body"/>
          </p:nvPr>
        </p:nvSpPr>
        <p:spPr>
          <a:xfrm>
            <a:off x="311700" y="1152475"/>
            <a:ext cx="4260300" cy="3416400"/>
          </a:xfrm>
          <a:prstGeom prst="rect">
            <a:avLst/>
          </a:prstGeom>
          <a:noFill/>
          <a:ln>
            <a:noFill/>
          </a:ln>
        </p:spPr>
        <p:txBody>
          <a:bodyPr anchorCtr="0" anchor="t" bIns="91425" lIns="91425" spcFirstLastPara="1" rIns="91425" wrap="square" tIns="91425">
            <a:normAutofit/>
          </a:bodyPr>
          <a:lstStyle/>
          <a:p>
            <a:pPr indent="-298450" lvl="0" marL="457200" rtl="0" algn="just">
              <a:lnSpc>
                <a:spcPct val="150000"/>
              </a:lnSpc>
              <a:spcBef>
                <a:spcPts val="1200"/>
              </a:spcBef>
              <a:spcAft>
                <a:spcPts val="0"/>
              </a:spcAft>
              <a:buClr>
                <a:schemeClr val="dk1"/>
              </a:buClr>
              <a:buSzPts val="1100"/>
              <a:buFont typeface="Arial"/>
              <a:buChar char="●"/>
            </a:pPr>
            <a:r>
              <a:rPr lang="en" sz="1200">
                <a:solidFill>
                  <a:schemeClr val="dk1"/>
                </a:solidFill>
                <a:latin typeface="Times New Roman"/>
                <a:ea typeface="Times New Roman"/>
                <a:cs typeface="Times New Roman"/>
                <a:sym typeface="Times New Roman"/>
              </a:rPr>
              <a:t>Households are the main source of food waste, surveyed by hospitality and foodservice sectors, with global food waste projected at 1.6 billion tons annually, valued at $1.2 trillion (Chkoniya, 2021).</a:t>
            </a:r>
            <a:endParaRPr sz="1100">
              <a:solidFill>
                <a:schemeClr val="dk1"/>
              </a:solidFill>
              <a:latin typeface="Arial"/>
              <a:ea typeface="Arial"/>
              <a:cs typeface="Arial"/>
              <a:sym typeface="Arial"/>
            </a:endParaRPr>
          </a:p>
          <a:p>
            <a:pPr indent="-298450" lvl="0" marL="457200" rtl="0" algn="just">
              <a:lnSpc>
                <a:spcPct val="150000"/>
              </a:lnSpc>
              <a:spcBef>
                <a:spcPts val="0"/>
              </a:spcBef>
              <a:spcAft>
                <a:spcPts val="0"/>
              </a:spcAft>
              <a:buClr>
                <a:schemeClr val="dk1"/>
              </a:buClr>
              <a:buSzPts val="1100"/>
              <a:buFont typeface="Arial"/>
              <a:buChar char="●"/>
            </a:pPr>
            <a:r>
              <a:rPr lang="en" sz="1200">
                <a:solidFill>
                  <a:schemeClr val="dk1"/>
                </a:solidFill>
                <a:latin typeface="Times New Roman"/>
                <a:ea typeface="Times New Roman"/>
                <a:cs typeface="Times New Roman"/>
                <a:sym typeface="Times New Roman"/>
              </a:rPr>
              <a:t>Food waste donates to 8-10% of greenhouse gas productions, while nearly one-third of the global population faces food insecurity.</a:t>
            </a:r>
            <a:endParaRPr sz="1200">
              <a:solidFill>
                <a:schemeClr val="dk1"/>
              </a:solidFill>
              <a:latin typeface="Times New Roman"/>
              <a:ea typeface="Times New Roman"/>
              <a:cs typeface="Times New Roman"/>
              <a:sym typeface="Times New Roman"/>
            </a:endParaRPr>
          </a:p>
          <a:p>
            <a:pPr indent="0" lvl="0" marL="0" rtl="0" algn="l">
              <a:lnSpc>
                <a:spcPct val="90000"/>
              </a:lnSpc>
              <a:spcBef>
                <a:spcPts val="1200"/>
              </a:spcBef>
              <a:spcAft>
                <a:spcPts val="1200"/>
              </a:spcAft>
              <a:buSzPts val="1800"/>
              <a:buNone/>
            </a:pPr>
            <a:r>
              <a:t/>
            </a:r>
            <a:endParaRPr/>
          </a:p>
        </p:txBody>
      </p:sp>
      <p:pic>
        <p:nvPicPr>
          <p:cNvPr id="83" name="Google Shape;83;p5"/>
          <p:cNvPicPr preferRelativeResize="0"/>
          <p:nvPr/>
        </p:nvPicPr>
        <p:blipFill rotWithShape="1">
          <a:blip r:embed="rId3">
            <a:alphaModFix/>
          </a:blip>
          <a:srcRect b="0" l="0" r="0" t="0"/>
          <a:stretch/>
        </p:blipFill>
        <p:spPr>
          <a:xfrm>
            <a:off x="4724400" y="1170125"/>
            <a:ext cx="3589450" cy="285007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7" name="Shape 87"/>
        <p:cNvGrpSpPr/>
        <p:nvPr/>
      </p:nvGrpSpPr>
      <p:grpSpPr>
        <a:xfrm>
          <a:off x="0" y="0"/>
          <a:ext cx="0" cy="0"/>
          <a:chOff x="0" y="0"/>
          <a:chExt cx="0" cy="0"/>
        </a:xfrm>
      </p:grpSpPr>
      <p:sp>
        <p:nvSpPr>
          <p:cNvPr id="88" name="Google Shape;88;p6"/>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p>
            <a:pPr indent="0" lvl="0" marL="0" rtl="0" algn="just">
              <a:lnSpc>
                <a:spcPct val="115000"/>
              </a:lnSpc>
              <a:spcBef>
                <a:spcPts val="2000"/>
              </a:spcBef>
              <a:spcAft>
                <a:spcPts val="600"/>
              </a:spcAft>
              <a:buClr>
                <a:schemeClr val="dk1"/>
              </a:buClr>
              <a:buSzPts val="1222"/>
              <a:buFont typeface="Arial"/>
              <a:buNone/>
            </a:pPr>
            <a:r>
              <a:rPr b="1" lang="en" sz="1200">
                <a:latin typeface="Times New Roman"/>
                <a:ea typeface="Times New Roman"/>
                <a:cs typeface="Times New Roman"/>
                <a:sym typeface="Times New Roman"/>
              </a:rPr>
              <a:t>Sustainability Measures</a:t>
            </a:r>
            <a:endParaRPr/>
          </a:p>
        </p:txBody>
      </p:sp>
      <p:sp>
        <p:nvSpPr>
          <p:cNvPr id="89" name="Google Shape;89;p6"/>
          <p:cNvSpPr txBox="1"/>
          <p:nvPr>
            <p:ph idx="1" type="body"/>
          </p:nvPr>
        </p:nvSpPr>
        <p:spPr>
          <a:xfrm>
            <a:off x="311700" y="1152475"/>
            <a:ext cx="4199100" cy="3416400"/>
          </a:xfrm>
          <a:prstGeom prst="rect">
            <a:avLst/>
          </a:prstGeom>
          <a:noFill/>
          <a:ln>
            <a:noFill/>
          </a:ln>
        </p:spPr>
        <p:txBody>
          <a:bodyPr anchorCtr="0" anchor="t" bIns="91425" lIns="91425" spcFirstLastPara="1" rIns="91425" wrap="square" tIns="91425">
            <a:normAutofit/>
          </a:bodyPr>
          <a:lstStyle/>
          <a:p>
            <a:pPr indent="-298450" lvl="0" marL="457200" rtl="0" algn="just">
              <a:lnSpc>
                <a:spcPct val="150000"/>
              </a:lnSpc>
              <a:spcBef>
                <a:spcPts val="1200"/>
              </a:spcBef>
              <a:spcAft>
                <a:spcPts val="0"/>
              </a:spcAft>
              <a:buClr>
                <a:schemeClr val="dk1"/>
              </a:buClr>
              <a:buSzPts val="1100"/>
              <a:buFont typeface="Arial"/>
              <a:buChar char="●"/>
            </a:pPr>
            <a:r>
              <a:rPr lang="en" sz="1200">
                <a:solidFill>
                  <a:schemeClr val="dk1"/>
                </a:solidFill>
                <a:latin typeface="Times New Roman"/>
                <a:ea typeface="Times New Roman"/>
                <a:cs typeface="Times New Roman"/>
                <a:sym typeface="Times New Roman"/>
              </a:rPr>
              <a:t>AI-based inventory systems like Leanpath and Winnow track usage and prediction orders, plummeting food waste in hospitality.</a:t>
            </a:r>
            <a:endParaRPr sz="1100">
              <a:solidFill>
                <a:schemeClr val="dk1"/>
              </a:solidFill>
              <a:latin typeface="Arial"/>
              <a:ea typeface="Arial"/>
              <a:cs typeface="Arial"/>
              <a:sym typeface="Arial"/>
            </a:endParaRPr>
          </a:p>
          <a:p>
            <a:pPr indent="-298450" lvl="0" marL="457200" rtl="0" algn="just">
              <a:lnSpc>
                <a:spcPct val="150000"/>
              </a:lnSpc>
              <a:spcBef>
                <a:spcPts val="0"/>
              </a:spcBef>
              <a:spcAft>
                <a:spcPts val="0"/>
              </a:spcAft>
              <a:buClr>
                <a:schemeClr val="dk1"/>
              </a:buClr>
              <a:buSzPts val="1100"/>
              <a:buFont typeface="Arial"/>
              <a:buChar char="●"/>
            </a:pPr>
            <a:r>
              <a:rPr lang="en" sz="1200">
                <a:solidFill>
                  <a:schemeClr val="dk1"/>
                </a:solidFill>
                <a:latin typeface="Times New Roman"/>
                <a:ea typeface="Times New Roman"/>
                <a:cs typeface="Times New Roman"/>
                <a:sym typeface="Times New Roman"/>
              </a:rPr>
              <a:t>Just-in-time ordering, local sourcing, and composting help decrease waste and emissions, promoting sustainability (Costa et.al., 2022).</a:t>
            </a:r>
            <a:endParaRPr sz="1200">
              <a:solidFill>
                <a:schemeClr val="dk1"/>
              </a:solidFill>
              <a:latin typeface="Times New Roman"/>
              <a:ea typeface="Times New Roman"/>
              <a:cs typeface="Times New Roman"/>
              <a:sym typeface="Times New Roman"/>
            </a:endParaRPr>
          </a:p>
          <a:p>
            <a:pPr indent="0" lvl="0" marL="0" rtl="0" algn="l">
              <a:lnSpc>
                <a:spcPct val="90000"/>
              </a:lnSpc>
              <a:spcBef>
                <a:spcPts val="1200"/>
              </a:spcBef>
              <a:spcAft>
                <a:spcPts val="1200"/>
              </a:spcAft>
              <a:buSzPts val="1800"/>
              <a:buNone/>
            </a:pPr>
            <a:r>
              <a:t/>
            </a:r>
            <a:endParaRPr/>
          </a:p>
        </p:txBody>
      </p:sp>
      <p:pic>
        <p:nvPicPr>
          <p:cNvPr id="90" name="Google Shape;90;p6"/>
          <p:cNvPicPr preferRelativeResize="0"/>
          <p:nvPr/>
        </p:nvPicPr>
        <p:blipFill rotWithShape="1">
          <a:blip r:embed="rId3">
            <a:alphaModFix/>
          </a:blip>
          <a:srcRect b="0" l="0" r="0" t="0"/>
          <a:stretch/>
        </p:blipFill>
        <p:spPr>
          <a:xfrm>
            <a:off x="4943775" y="1017725"/>
            <a:ext cx="3461126" cy="3603076"/>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4" name="Shape 94"/>
        <p:cNvGrpSpPr/>
        <p:nvPr/>
      </p:nvGrpSpPr>
      <p:grpSpPr>
        <a:xfrm>
          <a:off x="0" y="0"/>
          <a:ext cx="0" cy="0"/>
          <a:chOff x="0" y="0"/>
          <a:chExt cx="0" cy="0"/>
        </a:xfrm>
      </p:grpSpPr>
      <p:sp>
        <p:nvSpPr>
          <p:cNvPr id="95" name="Google Shape;95;p7"/>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p>
            <a:pPr indent="0" lvl="0" marL="0" rtl="0" algn="just">
              <a:lnSpc>
                <a:spcPct val="115000"/>
              </a:lnSpc>
              <a:spcBef>
                <a:spcPts val="2000"/>
              </a:spcBef>
              <a:spcAft>
                <a:spcPts val="600"/>
              </a:spcAft>
              <a:buClr>
                <a:schemeClr val="dk1"/>
              </a:buClr>
              <a:buSzPts val="1222"/>
              <a:buFont typeface="Arial"/>
              <a:buNone/>
            </a:pPr>
            <a:r>
              <a:rPr b="1" lang="en" sz="1200">
                <a:latin typeface="Times New Roman"/>
                <a:ea typeface="Times New Roman"/>
                <a:cs typeface="Times New Roman"/>
                <a:sym typeface="Times New Roman"/>
              </a:rPr>
              <a:t>Efficacy of Sustainability Practices</a:t>
            </a:r>
            <a:endParaRPr/>
          </a:p>
        </p:txBody>
      </p:sp>
      <p:sp>
        <p:nvSpPr>
          <p:cNvPr id="96" name="Google Shape;96;p7"/>
          <p:cNvSpPr txBox="1"/>
          <p:nvPr>
            <p:ph idx="1" type="body"/>
          </p:nvPr>
        </p:nvSpPr>
        <p:spPr>
          <a:xfrm>
            <a:off x="311700" y="1152475"/>
            <a:ext cx="4315200" cy="3416400"/>
          </a:xfrm>
          <a:prstGeom prst="rect">
            <a:avLst/>
          </a:prstGeom>
          <a:noFill/>
          <a:ln>
            <a:noFill/>
          </a:ln>
        </p:spPr>
        <p:txBody>
          <a:bodyPr anchorCtr="0" anchor="t" bIns="91425" lIns="91425" spcFirstLastPara="1" rIns="91425" wrap="square" tIns="91425">
            <a:normAutofit/>
          </a:bodyPr>
          <a:lstStyle/>
          <a:p>
            <a:pPr indent="-298450" lvl="0" marL="457200" rtl="0" algn="just">
              <a:lnSpc>
                <a:spcPct val="150000"/>
              </a:lnSpc>
              <a:spcBef>
                <a:spcPts val="1200"/>
              </a:spcBef>
              <a:spcAft>
                <a:spcPts val="0"/>
              </a:spcAft>
              <a:buClr>
                <a:schemeClr val="dk1"/>
              </a:buClr>
              <a:buSzPts val="1100"/>
              <a:buChar char="●"/>
            </a:pPr>
            <a:r>
              <a:rPr lang="en" sz="1200">
                <a:solidFill>
                  <a:schemeClr val="dk1"/>
                </a:solidFill>
                <a:latin typeface="Times New Roman"/>
                <a:ea typeface="Times New Roman"/>
                <a:cs typeface="Times New Roman"/>
                <a:sym typeface="Times New Roman"/>
              </a:rPr>
              <a:t>AI tools like Leanpath and Winnow optimise inventory and prediction request, meaningfully dropping food waste in hospitality (Kanavikar et al., 2025).</a:t>
            </a:r>
            <a:endParaRPr sz="1100">
              <a:solidFill>
                <a:schemeClr val="dk1"/>
              </a:solidFill>
            </a:endParaRPr>
          </a:p>
          <a:p>
            <a:pPr indent="-298450" lvl="0" marL="457200" rtl="0" algn="just">
              <a:lnSpc>
                <a:spcPct val="150000"/>
              </a:lnSpc>
              <a:spcBef>
                <a:spcPts val="0"/>
              </a:spcBef>
              <a:spcAft>
                <a:spcPts val="0"/>
              </a:spcAft>
              <a:buClr>
                <a:schemeClr val="dk1"/>
              </a:buClr>
              <a:buSzPts val="1100"/>
              <a:buChar char="●"/>
            </a:pPr>
            <a:r>
              <a:rPr lang="en" sz="1200">
                <a:solidFill>
                  <a:schemeClr val="dk1"/>
                </a:solidFill>
                <a:latin typeface="Times New Roman"/>
                <a:ea typeface="Times New Roman"/>
                <a:cs typeface="Times New Roman"/>
                <a:sym typeface="Times New Roman"/>
              </a:rPr>
              <a:t>Successful waste discount necessitates management commitment, as seen in Hilton's 50% waste discount target by 2030 (Shadid et al., 2025).</a:t>
            </a:r>
            <a:endParaRPr sz="1100">
              <a:solidFill>
                <a:schemeClr val="dk1"/>
              </a:solidFill>
            </a:endParaRPr>
          </a:p>
          <a:p>
            <a:pPr indent="0" lvl="0" marL="0" rtl="0" algn="l">
              <a:lnSpc>
                <a:spcPct val="90000"/>
              </a:lnSpc>
              <a:spcBef>
                <a:spcPts val="1200"/>
              </a:spcBef>
              <a:spcAft>
                <a:spcPts val="1200"/>
              </a:spcAft>
              <a:buSzPts val="1800"/>
              <a:buNone/>
            </a:pPr>
            <a:r>
              <a:t/>
            </a:r>
            <a:endParaRPr/>
          </a:p>
        </p:txBody>
      </p:sp>
      <p:pic>
        <p:nvPicPr>
          <p:cNvPr id="97" name="Google Shape;97;p7"/>
          <p:cNvPicPr preferRelativeResize="0"/>
          <p:nvPr/>
        </p:nvPicPr>
        <p:blipFill rotWithShape="1">
          <a:blip r:embed="rId3">
            <a:alphaModFix/>
          </a:blip>
          <a:srcRect b="0" l="0" r="0" t="0"/>
          <a:stretch/>
        </p:blipFill>
        <p:spPr>
          <a:xfrm>
            <a:off x="4779300" y="1170125"/>
            <a:ext cx="4212300" cy="2653749"/>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1" name="Shape 101"/>
        <p:cNvGrpSpPr/>
        <p:nvPr/>
      </p:nvGrpSpPr>
      <p:grpSpPr>
        <a:xfrm>
          <a:off x="0" y="0"/>
          <a:ext cx="0" cy="0"/>
          <a:chOff x="0" y="0"/>
          <a:chExt cx="0" cy="0"/>
        </a:xfrm>
      </p:grpSpPr>
      <p:sp>
        <p:nvSpPr>
          <p:cNvPr id="102" name="Google Shape;102;p8"/>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p>
            <a:pPr indent="0" lvl="0" marL="0" rtl="0" algn="just">
              <a:lnSpc>
                <a:spcPct val="115000"/>
              </a:lnSpc>
              <a:spcBef>
                <a:spcPts val="2000"/>
              </a:spcBef>
              <a:spcAft>
                <a:spcPts val="600"/>
              </a:spcAft>
              <a:buClr>
                <a:schemeClr val="dk1"/>
              </a:buClr>
              <a:buSzPts val="1222"/>
              <a:buFont typeface="Arial"/>
              <a:buNone/>
            </a:pPr>
            <a:r>
              <a:rPr b="1" lang="en" sz="1200">
                <a:latin typeface="Times New Roman"/>
                <a:ea typeface="Times New Roman"/>
                <a:cs typeface="Times New Roman"/>
                <a:sym typeface="Times New Roman"/>
              </a:rPr>
              <a:t> Financial Implications</a:t>
            </a:r>
            <a:endParaRPr/>
          </a:p>
        </p:txBody>
      </p:sp>
      <p:sp>
        <p:nvSpPr>
          <p:cNvPr id="103" name="Google Shape;103;p8"/>
          <p:cNvSpPr txBox="1"/>
          <p:nvPr>
            <p:ph idx="1" type="body"/>
          </p:nvPr>
        </p:nvSpPr>
        <p:spPr>
          <a:xfrm>
            <a:off x="311700" y="1152475"/>
            <a:ext cx="4260300" cy="3416400"/>
          </a:xfrm>
          <a:prstGeom prst="rect">
            <a:avLst/>
          </a:prstGeom>
          <a:noFill/>
          <a:ln>
            <a:noFill/>
          </a:ln>
        </p:spPr>
        <p:txBody>
          <a:bodyPr anchorCtr="0" anchor="t" bIns="91425" lIns="91425" spcFirstLastPara="1" rIns="91425" wrap="square" tIns="91425">
            <a:normAutofit/>
          </a:bodyPr>
          <a:lstStyle/>
          <a:p>
            <a:pPr indent="-298450" lvl="0" marL="457200" rtl="0" algn="just">
              <a:lnSpc>
                <a:spcPct val="150000"/>
              </a:lnSpc>
              <a:spcBef>
                <a:spcPts val="1200"/>
              </a:spcBef>
              <a:spcAft>
                <a:spcPts val="0"/>
              </a:spcAft>
              <a:buClr>
                <a:schemeClr val="dk1"/>
              </a:buClr>
              <a:buSzPts val="1100"/>
              <a:buChar char="●"/>
            </a:pPr>
            <a:r>
              <a:rPr lang="en" sz="1200">
                <a:solidFill>
                  <a:schemeClr val="dk1"/>
                </a:solidFill>
                <a:latin typeface="Times New Roman"/>
                <a:ea typeface="Times New Roman"/>
                <a:cs typeface="Times New Roman"/>
                <a:sym typeface="Times New Roman"/>
              </a:rPr>
              <a:t>Sustainable practices might have high initial costs for small hotels, nonetheless long-term savings in obtaining and waste management are important (Clark et al., 2025).</a:t>
            </a:r>
            <a:endParaRPr sz="1100">
              <a:solidFill>
                <a:schemeClr val="dk1"/>
              </a:solidFill>
            </a:endParaRPr>
          </a:p>
          <a:p>
            <a:pPr indent="-298450" lvl="0" marL="457200" rtl="0" algn="just">
              <a:lnSpc>
                <a:spcPct val="150000"/>
              </a:lnSpc>
              <a:spcBef>
                <a:spcPts val="0"/>
              </a:spcBef>
              <a:spcAft>
                <a:spcPts val="0"/>
              </a:spcAft>
              <a:buClr>
                <a:schemeClr val="dk1"/>
              </a:buClr>
              <a:buSzPts val="1100"/>
              <a:buChar char="●"/>
            </a:pPr>
            <a:r>
              <a:rPr lang="en" sz="1200">
                <a:solidFill>
                  <a:schemeClr val="dk1"/>
                </a:solidFill>
                <a:latin typeface="Times New Roman"/>
                <a:ea typeface="Times New Roman"/>
                <a:cs typeface="Times New Roman"/>
                <a:sym typeface="Times New Roman"/>
              </a:rPr>
              <a:t>A survey found a $7 return for every $1 invested in left-over discount, with a 26% discount in waste (Champions, 2025).</a:t>
            </a:r>
            <a:endParaRPr sz="1100">
              <a:solidFill>
                <a:schemeClr val="dk1"/>
              </a:solidFill>
            </a:endParaRPr>
          </a:p>
          <a:p>
            <a:pPr indent="0" lvl="0" marL="0" rtl="0" algn="l">
              <a:lnSpc>
                <a:spcPct val="90000"/>
              </a:lnSpc>
              <a:spcBef>
                <a:spcPts val="1200"/>
              </a:spcBef>
              <a:spcAft>
                <a:spcPts val="1200"/>
              </a:spcAft>
              <a:buSzPts val="1800"/>
              <a:buNone/>
            </a:pPr>
            <a:r>
              <a:t/>
            </a:r>
            <a:endParaRPr/>
          </a:p>
        </p:txBody>
      </p:sp>
      <p:pic>
        <p:nvPicPr>
          <p:cNvPr id="104" name="Google Shape;104;p8"/>
          <p:cNvPicPr preferRelativeResize="0"/>
          <p:nvPr/>
        </p:nvPicPr>
        <p:blipFill rotWithShape="1">
          <a:blip r:embed="rId3">
            <a:alphaModFix/>
          </a:blip>
          <a:srcRect b="0" l="0" r="0" t="0"/>
          <a:stretch/>
        </p:blipFill>
        <p:spPr>
          <a:xfrm>
            <a:off x="4724400" y="1170125"/>
            <a:ext cx="4267200" cy="3107944"/>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8" name="Shape 108"/>
        <p:cNvGrpSpPr/>
        <p:nvPr/>
      </p:nvGrpSpPr>
      <p:grpSpPr>
        <a:xfrm>
          <a:off x="0" y="0"/>
          <a:ext cx="0" cy="0"/>
          <a:chOff x="0" y="0"/>
          <a:chExt cx="0" cy="0"/>
        </a:xfrm>
      </p:grpSpPr>
      <p:sp>
        <p:nvSpPr>
          <p:cNvPr id="109" name="Google Shape;109;p9"/>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p>
            <a:pPr indent="0" lvl="0" marL="0" rtl="0" algn="just">
              <a:lnSpc>
                <a:spcPct val="115000"/>
              </a:lnSpc>
              <a:spcBef>
                <a:spcPts val="2000"/>
              </a:spcBef>
              <a:spcAft>
                <a:spcPts val="600"/>
              </a:spcAft>
              <a:buClr>
                <a:schemeClr val="dk1"/>
              </a:buClr>
              <a:buSzPts val="1222"/>
              <a:buFont typeface="Arial"/>
              <a:buNone/>
            </a:pPr>
            <a:r>
              <a:rPr b="1" lang="en" sz="1200">
                <a:latin typeface="Times New Roman"/>
                <a:ea typeface="Times New Roman"/>
                <a:cs typeface="Times New Roman"/>
                <a:sym typeface="Times New Roman"/>
              </a:rPr>
              <a:t> Emerging Trends in Sustainability</a:t>
            </a:r>
            <a:endParaRPr/>
          </a:p>
        </p:txBody>
      </p:sp>
      <p:sp>
        <p:nvSpPr>
          <p:cNvPr id="110" name="Google Shape;110;p9"/>
          <p:cNvSpPr txBox="1"/>
          <p:nvPr>
            <p:ph idx="1" type="body"/>
          </p:nvPr>
        </p:nvSpPr>
        <p:spPr>
          <a:xfrm>
            <a:off x="311700" y="1152475"/>
            <a:ext cx="4260300" cy="3416400"/>
          </a:xfrm>
          <a:prstGeom prst="rect">
            <a:avLst/>
          </a:prstGeom>
          <a:noFill/>
          <a:ln>
            <a:noFill/>
          </a:ln>
        </p:spPr>
        <p:txBody>
          <a:bodyPr anchorCtr="0" anchor="t" bIns="91425" lIns="91425" spcFirstLastPara="1" rIns="91425" wrap="square" tIns="91425">
            <a:normAutofit/>
          </a:bodyPr>
          <a:lstStyle/>
          <a:p>
            <a:pPr indent="-298450" lvl="0" marL="457200" rtl="0" algn="just">
              <a:lnSpc>
                <a:spcPct val="150000"/>
              </a:lnSpc>
              <a:spcBef>
                <a:spcPts val="1200"/>
              </a:spcBef>
              <a:spcAft>
                <a:spcPts val="0"/>
              </a:spcAft>
              <a:buClr>
                <a:schemeClr val="dk1"/>
              </a:buClr>
              <a:buSzPts val="1100"/>
              <a:buChar char="●"/>
            </a:pPr>
            <a:r>
              <a:rPr lang="en" sz="1200">
                <a:solidFill>
                  <a:schemeClr val="dk1"/>
                </a:solidFill>
                <a:latin typeface="Times New Roman"/>
                <a:ea typeface="Times New Roman"/>
                <a:cs typeface="Times New Roman"/>
                <a:sym typeface="Times New Roman"/>
              </a:rPr>
              <a:t>AI tools like Winnow and Leanpath optimise food left-over tracking and inventory management, dropping waste by up to 30% (Dakhia et al., 2025).</a:t>
            </a:r>
            <a:endParaRPr sz="1100">
              <a:solidFill>
                <a:schemeClr val="dk1"/>
              </a:solidFill>
            </a:endParaRPr>
          </a:p>
          <a:p>
            <a:pPr indent="-298450" lvl="0" marL="457200" rtl="0" algn="just">
              <a:lnSpc>
                <a:spcPct val="150000"/>
              </a:lnSpc>
              <a:spcBef>
                <a:spcPts val="0"/>
              </a:spcBef>
              <a:spcAft>
                <a:spcPts val="0"/>
              </a:spcAft>
              <a:buClr>
                <a:schemeClr val="dk1"/>
              </a:buClr>
              <a:buSzPts val="1100"/>
              <a:buChar char="●"/>
            </a:pPr>
            <a:r>
              <a:rPr lang="en" sz="1200">
                <a:solidFill>
                  <a:schemeClr val="dk1"/>
                </a:solidFill>
                <a:latin typeface="Times New Roman"/>
                <a:ea typeface="Times New Roman"/>
                <a:cs typeface="Times New Roman"/>
                <a:sym typeface="Times New Roman"/>
              </a:rPr>
              <a:t>Waste-to-energy technologies and customer education give to sustainability goals in the hospitality industry (Rajpal, 2025).</a:t>
            </a:r>
            <a:endParaRPr sz="1100">
              <a:solidFill>
                <a:schemeClr val="dk1"/>
              </a:solidFill>
            </a:endParaRPr>
          </a:p>
          <a:p>
            <a:pPr indent="0" lvl="0" marL="0" rtl="0" algn="l">
              <a:lnSpc>
                <a:spcPct val="90000"/>
              </a:lnSpc>
              <a:spcBef>
                <a:spcPts val="1200"/>
              </a:spcBef>
              <a:spcAft>
                <a:spcPts val="1200"/>
              </a:spcAft>
              <a:buSzPts val="1800"/>
              <a:buNone/>
            </a:pPr>
            <a:r>
              <a:t/>
            </a:r>
            <a:endParaRPr/>
          </a:p>
        </p:txBody>
      </p:sp>
      <p:pic>
        <p:nvPicPr>
          <p:cNvPr id="111" name="Google Shape;111;p9"/>
          <p:cNvPicPr preferRelativeResize="0"/>
          <p:nvPr/>
        </p:nvPicPr>
        <p:blipFill rotWithShape="1">
          <a:blip r:embed="rId3">
            <a:alphaModFix/>
          </a:blip>
          <a:srcRect b="0" l="0" r="0" t="0"/>
          <a:stretch/>
        </p:blipFill>
        <p:spPr>
          <a:xfrm>
            <a:off x="4724400" y="1159498"/>
            <a:ext cx="4111100" cy="387087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5" name="Shape 115"/>
        <p:cNvGrpSpPr/>
        <p:nvPr/>
      </p:nvGrpSpPr>
      <p:grpSpPr>
        <a:xfrm>
          <a:off x="0" y="0"/>
          <a:ext cx="0" cy="0"/>
          <a:chOff x="0" y="0"/>
          <a:chExt cx="0" cy="0"/>
        </a:xfrm>
      </p:grpSpPr>
      <p:sp>
        <p:nvSpPr>
          <p:cNvPr id="116" name="Google Shape;116;p10"/>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p>
            <a:pPr indent="0" lvl="0" marL="0" rtl="0" algn="just">
              <a:lnSpc>
                <a:spcPct val="115000"/>
              </a:lnSpc>
              <a:spcBef>
                <a:spcPts val="2000"/>
              </a:spcBef>
              <a:spcAft>
                <a:spcPts val="600"/>
              </a:spcAft>
              <a:buClr>
                <a:schemeClr val="dk1"/>
              </a:buClr>
              <a:buSzPts val="1222"/>
              <a:buFont typeface="Arial"/>
              <a:buNone/>
            </a:pPr>
            <a:r>
              <a:rPr b="1" lang="en" sz="1200">
                <a:latin typeface="Times New Roman"/>
                <a:ea typeface="Times New Roman"/>
                <a:cs typeface="Times New Roman"/>
                <a:sym typeface="Times New Roman"/>
              </a:rPr>
              <a:t>Methodology</a:t>
            </a:r>
            <a:endParaRPr/>
          </a:p>
        </p:txBody>
      </p:sp>
      <p:sp>
        <p:nvSpPr>
          <p:cNvPr id="117" name="Google Shape;117;p10"/>
          <p:cNvSpPr txBox="1"/>
          <p:nvPr>
            <p:ph idx="1" type="body"/>
          </p:nvPr>
        </p:nvSpPr>
        <p:spPr>
          <a:xfrm>
            <a:off x="311700" y="1152475"/>
            <a:ext cx="4260300" cy="3416400"/>
          </a:xfrm>
          <a:prstGeom prst="rect">
            <a:avLst/>
          </a:prstGeom>
          <a:noFill/>
          <a:ln>
            <a:noFill/>
          </a:ln>
        </p:spPr>
        <p:txBody>
          <a:bodyPr anchorCtr="0" anchor="t" bIns="91425" lIns="91425" spcFirstLastPara="1" rIns="91425" wrap="square" tIns="91425">
            <a:normAutofit/>
          </a:bodyPr>
          <a:lstStyle/>
          <a:p>
            <a:pPr indent="0" lvl="0" marL="0" rtl="0" algn="l">
              <a:lnSpc>
                <a:spcPct val="90000"/>
              </a:lnSpc>
              <a:spcBef>
                <a:spcPts val="0"/>
              </a:spcBef>
              <a:spcAft>
                <a:spcPts val="1200"/>
              </a:spcAft>
              <a:buSzPts val="1800"/>
              <a:buNone/>
            </a:pPr>
            <a:r>
              <a:t/>
            </a:r>
            <a:endParaRPr/>
          </a:p>
        </p:txBody>
      </p:sp>
      <p:pic>
        <p:nvPicPr>
          <p:cNvPr id="118" name="Google Shape;118;p10"/>
          <p:cNvPicPr preferRelativeResize="0"/>
          <p:nvPr/>
        </p:nvPicPr>
        <p:blipFill rotWithShape="1">
          <a:blip r:embed="rId3">
            <a:alphaModFix/>
          </a:blip>
          <a:srcRect b="0" l="0" r="0" t="0"/>
          <a:stretch/>
        </p:blipFill>
        <p:spPr>
          <a:xfrm>
            <a:off x="311700" y="793575"/>
            <a:ext cx="4260301" cy="3857899"/>
          </a:xfrm>
          <a:prstGeom prst="rect">
            <a:avLst/>
          </a:prstGeom>
          <a:noFill/>
          <a:ln>
            <a:noFill/>
          </a:ln>
        </p:spPr>
      </p:pic>
      <p:pic>
        <p:nvPicPr>
          <p:cNvPr id="119" name="Google Shape;119;p10"/>
          <p:cNvPicPr preferRelativeResize="0"/>
          <p:nvPr/>
        </p:nvPicPr>
        <p:blipFill rotWithShape="1">
          <a:blip r:embed="rId4">
            <a:alphaModFix/>
          </a:blip>
          <a:srcRect b="0" l="0" r="0" t="0"/>
          <a:stretch/>
        </p:blipFill>
        <p:spPr>
          <a:xfrm>
            <a:off x="4724400" y="1170125"/>
            <a:ext cx="4267203" cy="1839814"/>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3" name="Shape 123"/>
        <p:cNvGrpSpPr/>
        <p:nvPr/>
      </p:nvGrpSpPr>
      <p:grpSpPr>
        <a:xfrm>
          <a:off x="0" y="0"/>
          <a:ext cx="0" cy="0"/>
          <a:chOff x="0" y="0"/>
          <a:chExt cx="0" cy="0"/>
        </a:xfrm>
      </p:grpSpPr>
      <p:sp>
        <p:nvSpPr>
          <p:cNvPr id="124" name="Google Shape;124;p1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p>
            <a:pPr indent="0" lvl="0" marL="0" rtl="0" algn="just">
              <a:lnSpc>
                <a:spcPct val="115000"/>
              </a:lnSpc>
              <a:spcBef>
                <a:spcPts val="2000"/>
              </a:spcBef>
              <a:spcAft>
                <a:spcPts val="600"/>
              </a:spcAft>
              <a:buClr>
                <a:schemeClr val="dk1"/>
              </a:buClr>
              <a:buSzPts val="1222"/>
              <a:buFont typeface="Arial"/>
              <a:buNone/>
            </a:pPr>
            <a:r>
              <a:rPr b="1" lang="en" sz="1200">
                <a:latin typeface="Times New Roman"/>
                <a:ea typeface="Times New Roman"/>
                <a:cs typeface="Times New Roman"/>
                <a:sym typeface="Times New Roman"/>
              </a:rPr>
              <a:t>Industry Response and Impact</a:t>
            </a:r>
            <a:endParaRPr/>
          </a:p>
        </p:txBody>
      </p:sp>
      <p:sp>
        <p:nvSpPr>
          <p:cNvPr id="125" name="Google Shape;125;p11"/>
          <p:cNvSpPr txBox="1"/>
          <p:nvPr>
            <p:ph idx="1" type="body"/>
          </p:nvPr>
        </p:nvSpPr>
        <p:spPr>
          <a:xfrm>
            <a:off x="311700" y="1152475"/>
            <a:ext cx="4260300" cy="3416400"/>
          </a:xfrm>
          <a:prstGeom prst="rect">
            <a:avLst/>
          </a:prstGeom>
          <a:noFill/>
          <a:ln>
            <a:noFill/>
          </a:ln>
        </p:spPr>
        <p:txBody>
          <a:bodyPr anchorCtr="0" anchor="t" bIns="91425" lIns="91425" spcFirstLastPara="1" rIns="91425" wrap="square" tIns="91425">
            <a:normAutofit/>
          </a:bodyPr>
          <a:lstStyle/>
          <a:p>
            <a:pPr indent="-298450" lvl="0" marL="457200" rtl="0" algn="just">
              <a:lnSpc>
                <a:spcPct val="150000"/>
              </a:lnSpc>
              <a:spcBef>
                <a:spcPts val="1200"/>
              </a:spcBef>
              <a:spcAft>
                <a:spcPts val="0"/>
              </a:spcAft>
              <a:buClr>
                <a:schemeClr val="dk1"/>
              </a:buClr>
              <a:buSzPts val="1100"/>
              <a:buChar char="●"/>
            </a:pPr>
            <a:r>
              <a:rPr lang="en" sz="1200">
                <a:solidFill>
                  <a:schemeClr val="dk1"/>
                </a:solidFill>
                <a:latin typeface="Times New Roman"/>
                <a:ea typeface="Times New Roman"/>
                <a:cs typeface="Times New Roman"/>
                <a:sym typeface="Times New Roman"/>
              </a:rPr>
              <a:t>Hilton’s zero-waste programs goal to halve landfill waste by 2030, with zero-waste menus in select locations (Mridul, 2024).</a:t>
            </a:r>
            <a:endParaRPr sz="1100">
              <a:solidFill>
                <a:schemeClr val="dk1"/>
              </a:solidFill>
            </a:endParaRPr>
          </a:p>
          <a:p>
            <a:pPr indent="-298450" lvl="0" marL="457200" rtl="0" algn="just">
              <a:lnSpc>
                <a:spcPct val="150000"/>
              </a:lnSpc>
              <a:spcBef>
                <a:spcPts val="0"/>
              </a:spcBef>
              <a:spcAft>
                <a:spcPts val="1200"/>
              </a:spcAft>
              <a:buClr>
                <a:schemeClr val="dk1"/>
              </a:buClr>
              <a:buSzPts val="1100"/>
              <a:buChar char="●"/>
            </a:pPr>
            <a:r>
              <a:rPr lang="en" sz="1200">
                <a:solidFill>
                  <a:schemeClr val="dk1"/>
                </a:solidFill>
                <a:latin typeface="Times New Roman"/>
                <a:ea typeface="Times New Roman"/>
                <a:cs typeface="Times New Roman"/>
                <a:sym typeface="Times New Roman"/>
              </a:rPr>
              <a:t>Industry tests comprise high initial costs, but teamwork and best practice sharing drive sustainable alteration.</a:t>
            </a:r>
            <a:endParaRPr/>
          </a:p>
        </p:txBody>
      </p:sp>
      <p:pic>
        <p:nvPicPr>
          <p:cNvPr id="126" name="Google Shape;126;p11"/>
          <p:cNvPicPr preferRelativeResize="0"/>
          <p:nvPr/>
        </p:nvPicPr>
        <p:blipFill rotWithShape="1">
          <a:blip r:embed="rId3">
            <a:alphaModFix/>
          </a:blip>
          <a:srcRect b="0" l="0" r="0" t="0"/>
          <a:stretch/>
        </p:blipFill>
        <p:spPr>
          <a:xfrm>
            <a:off x="4724400" y="1170125"/>
            <a:ext cx="4267200" cy="2846189"/>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0" name="Shape 130"/>
        <p:cNvGrpSpPr/>
        <p:nvPr/>
      </p:nvGrpSpPr>
      <p:grpSpPr>
        <a:xfrm>
          <a:off x="0" y="0"/>
          <a:ext cx="0" cy="0"/>
          <a:chOff x="0" y="0"/>
          <a:chExt cx="0" cy="0"/>
        </a:xfrm>
      </p:grpSpPr>
      <p:sp>
        <p:nvSpPr>
          <p:cNvPr id="131" name="Google Shape;131;p12"/>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p>
            <a:pPr indent="0" lvl="0" marL="0" rtl="0" algn="just">
              <a:lnSpc>
                <a:spcPct val="115000"/>
              </a:lnSpc>
              <a:spcBef>
                <a:spcPts val="2000"/>
              </a:spcBef>
              <a:spcAft>
                <a:spcPts val="600"/>
              </a:spcAft>
              <a:buClr>
                <a:schemeClr val="dk1"/>
              </a:buClr>
              <a:buSzPts val="1222"/>
              <a:buFont typeface="Arial"/>
              <a:buNone/>
            </a:pPr>
            <a:r>
              <a:rPr b="1" lang="en" sz="1200">
                <a:latin typeface="Times New Roman"/>
                <a:ea typeface="Times New Roman"/>
                <a:cs typeface="Times New Roman"/>
                <a:sym typeface="Times New Roman"/>
              </a:rPr>
              <a:t>Conclusion</a:t>
            </a:r>
            <a:endParaRPr/>
          </a:p>
        </p:txBody>
      </p:sp>
      <p:sp>
        <p:nvSpPr>
          <p:cNvPr id="132" name="Google Shape;132;p12"/>
          <p:cNvSpPr txBox="1"/>
          <p:nvPr>
            <p:ph idx="1" type="body"/>
          </p:nvPr>
        </p:nvSpPr>
        <p:spPr>
          <a:xfrm>
            <a:off x="311700" y="1152475"/>
            <a:ext cx="4260300" cy="3416400"/>
          </a:xfrm>
          <a:prstGeom prst="rect">
            <a:avLst/>
          </a:prstGeom>
          <a:noFill/>
          <a:ln>
            <a:noFill/>
          </a:ln>
        </p:spPr>
        <p:txBody>
          <a:bodyPr anchorCtr="0" anchor="t" bIns="91425" lIns="91425" spcFirstLastPara="1" rIns="91425" wrap="square" tIns="91425">
            <a:normAutofit/>
          </a:bodyPr>
          <a:lstStyle/>
          <a:p>
            <a:pPr indent="-298450" lvl="0" marL="457200" rtl="0" algn="just">
              <a:lnSpc>
                <a:spcPct val="150000"/>
              </a:lnSpc>
              <a:spcBef>
                <a:spcPts val="1200"/>
              </a:spcBef>
              <a:spcAft>
                <a:spcPts val="0"/>
              </a:spcAft>
              <a:buClr>
                <a:schemeClr val="dk1"/>
              </a:buClr>
              <a:buSzPts val="1100"/>
              <a:buChar char="●"/>
            </a:pPr>
            <a:r>
              <a:rPr lang="en" sz="1200">
                <a:solidFill>
                  <a:schemeClr val="dk1"/>
                </a:solidFill>
                <a:latin typeface="Times New Roman"/>
                <a:ea typeface="Times New Roman"/>
                <a:cs typeface="Times New Roman"/>
                <a:sym typeface="Times New Roman"/>
              </a:rPr>
              <a:t>Dropping food waste boosts sustainability and profitability, minimising environmental impression while accomplishing cost savings (Sigala et al., 2025).</a:t>
            </a:r>
            <a:endParaRPr sz="1100">
              <a:solidFill>
                <a:schemeClr val="dk1"/>
              </a:solidFill>
            </a:endParaRPr>
          </a:p>
          <a:p>
            <a:pPr indent="-298450" lvl="0" marL="457200" rtl="0" algn="just">
              <a:lnSpc>
                <a:spcPct val="150000"/>
              </a:lnSpc>
              <a:spcBef>
                <a:spcPts val="0"/>
              </a:spcBef>
              <a:spcAft>
                <a:spcPts val="1200"/>
              </a:spcAft>
              <a:buClr>
                <a:schemeClr val="dk1"/>
              </a:buClr>
              <a:buSzPts val="1100"/>
              <a:buChar char="●"/>
            </a:pPr>
            <a:r>
              <a:rPr lang="en" sz="1200">
                <a:solidFill>
                  <a:schemeClr val="dk1"/>
                </a:solidFill>
                <a:latin typeface="Times New Roman"/>
                <a:ea typeface="Times New Roman"/>
                <a:cs typeface="Times New Roman"/>
                <a:sym typeface="Times New Roman"/>
              </a:rPr>
              <a:t>Innovation, management commitment, and teamwork are vital for the hospitality industry to meet sustainability goals and stay modest.</a:t>
            </a:r>
            <a:endParaRPr/>
          </a:p>
        </p:txBody>
      </p:sp>
      <p:pic>
        <p:nvPicPr>
          <p:cNvPr id="133" name="Google Shape;133;p12"/>
          <p:cNvPicPr preferRelativeResize="0"/>
          <p:nvPr/>
        </p:nvPicPr>
        <p:blipFill rotWithShape="1">
          <a:blip r:embed="rId3">
            <a:alphaModFix/>
          </a:blip>
          <a:srcRect b="0" l="0" r="0" t="0"/>
          <a:stretch/>
        </p:blipFill>
        <p:spPr>
          <a:xfrm>
            <a:off x="4724400" y="1170125"/>
            <a:ext cx="4267200" cy="2279819"/>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7" name="Shape 137"/>
        <p:cNvGrpSpPr/>
        <p:nvPr/>
      </p:nvGrpSpPr>
      <p:grpSpPr>
        <a:xfrm>
          <a:off x="0" y="0"/>
          <a:ext cx="0" cy="0"/>
          <a:chOff x="0" y="0"/>
          <a:chExt cx="0" cy="0"/>
        </a:xfrm>
      </p:grpSpPr>
      <p:sp>
        <p:nvSpPr>
          <p:cNvPr id="138" name="Google Shape;138;p13"/>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p>
            <a:pPr indent="0" lvl="0" marL="0" rtl="0" algn="just">
              <a:lnSpc>
                <a:spcPct val="115000"/>
              </a:lnSpc>
              <a:spcBef>
                <a:spcPts val="2000"/>
              </a:spcBef>
              <a:spcAft>
                <a:spcPts val="600"/>
              </a:spcAft>
              <a:buClr>
                <a:schemeClr val="dk1"/>
              </a:buClr>
              <a:buSzPts val="1222"/>
              <a:buFont typeface="Arial"/>
              <a:buNone/>
            </a:pPr>
            <a:r>
              <a:rPr b="1" lang="en" sz="1200">
                <a:latin typeface="Times New Roman"/>
                <a:ea typeface="Times New Roman"/>
                <a:cs typeface="Times New Roman"/>
                <a:sym typeface="Times New Roman"/>
              </a:rPr>
              <a:t>Recommendations</a:t>
            </a:r>
            <a:endParaRPr/>
          </a:p>
        </p:txBody>
      </p:sp>
      <p:sp>
        <p:nvSpPr>
          <p:cNvPr id="139" name="Google Shape;139;p13"/>
          <p:cNvSpPr txBox="1"/>
          <p:nvPr>
            <p:ph idx="1" type="body"/>
          </p:nvPr>
        </p:nvSpPr>
        <p:spPr>
          <a:xfrm>
            <a:off x="311700" y="1152475"/>
            <a:ext cx="4260300" cy="3416400"/>
          </a:xfrm>
          <a:prstGeom prst="rect">
            <a:avLst/>
          </a:prstGeom>
          <a:noFill/>
          <a:ln>
            <a:noFill/>
          </a:ln>
        </p:spPr>
        <p:txBody>
          <a:bodyPr anchorCtr="0" anchor="t" bIns="91425" lIns="91425" spcFirstLastPara="1" rIns="91425" wrap="square" tIns="91425">
            <a:normAutofit/>
          </a:bodyPr>
          <a:lstStyle/>
          <a:p>
            <a:pPr indent="-298450" lvl="0" marL="457200" rtl="0" algn="just">
              <a:lnSpc>
                <a:spcPct val="150000"/>
              </a:lnSpc>
              <a:spcBef>
                <a:spcPts val="1200"/>
              </a:spcBef>
              <a:spcAft>
                <a:spcPts val="0"/>
              </a:spcAft>
              <a:buClr>
                <a:schemeClr val="dk1"/>
              </a:buClr>
              <a:buSzPts val="1100"/>
              <a:buChar char="●"/>
            </a:pPr>
            <a:r>
              <a:rPr lang="en" sz="1200">
                <a:solidFill>
                  <a:schemeClr val="dk1"/>
                </a:solidFill>
                <a:latin typeface="Times New Roman"/>
                <a:ea typeface="Times New Roman"/>
                <a:cs typeface="Times New Roman"/>
                <a:sym typeface="Times New Roman"/>
              </a:rPr>
              <a:t>Invest in AI-based waste tracking tools and smart inventory systems to optimise food usage and decrease left-over (Rajpal, 2025).</a:t>
            </a:r>
            <a:endParaRPr sz="1100">
              <a:solidFill>
                <a:schemeClr val="dk1"/>
              </a:solidFill>
            </a:endParaRPr>
          </a:p>
          <a:p>
            <a:pPr indent="-298450" lvl="0" marL="457200" rtl="0" algn="just">
              <a:lnSpc>
                <a:spcPct val="150000"/>
              </a:lnSpc>
              <a:spcBef>
                <a:spcPts val="0"/>
              </a:spcBef>
              <a:spcAft>
                <a:spcPts val="0"/>
              </a:spcAft>
              <a:buClr>
                <a:schemeClr val="dk1"/>
              </a:buClr>
              <a:buSzPts val="1100"/>
              <a:buChar char="●"/>
            </a:pPr>
            <a:r>
              <a:rPr lang="en" sz="1200">
                <a:solidFill>
                  <a:schemeClr val="dk1"/>
                </a:solidFill>
                <a:latin typeface="Times New Roman"/>
                <a:ea typeface="Times New Roman"/>
                <a:cs typeface="Times New Roman"/>
                <a:sym typeface="Times New Roman"/>
              </a:rPr>
              <a:t>Governments would incentivise sustainability finished tax breaks or grants, while regular staff training safeguards effective waste reduction.</a:t>
            </a:r>
            <a:endParaRPr sz="1100">
              <a:solidFill>
                <a:schemeClr val="dk1"/>
              </a:solidFill>
            </a:endParaRPr>
          </a:p>
          <a:p>
            <a:pPr indent="0" lvl="0" marL="0" rtl="0" algn="l">
              <a:lnSpc>
                <a:spcPct val="90000"/>
              </a:lnSpc>
              <a:spcBef>
                <a:spcPts val="1200"/>
              </a:spcBef>
              <a:spcAft>
                <a:spcPts val="1200"/>
              </a:spcAft>
              <a:buSzPts val="1800"/>
              <a:buNone/>
            </a:pPr>
            <a:r>
              <a:t/>
            </a:r>
            <a:endParaRPr/>
          </a:p>
        </p:txBody>
      </p:sp>
      <p:pic>
        <p:nvPicPr>
          <p:cNvPr id="140" name="Google Shape;140;p13"/>
          <p:cNvPicPr preferRelativeResize="0"/>
          <p:nvPr/>
        </p:nvPicPr>
        <p:blipFill rotWithShape="1">
          <a:blip r:embed="rId3">
            <a:alphaModFix/>
          </a:blip>
          <a:srcRect b="0" l="0" r="0" t="0"/>
          <a:stretch/>
        </p:blipFill>
        <p:spPr>
          <a:xfrm>
            <a:off x="4722000" y="1274425"/>
            <a:ext cx="4110298" cy="1953675"/>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62626"/>
        </a:solidFill>
      </p:bgPr>
    </p:bg>
    <p:spTree>
      <p:nvGrpSpPr>
        <p:cNvPr id="144" name="Shape 144"/>
        <p:cNvGrpSpPr/>
        <p:nvPr/>
      </p:nvGrpSpPr>
      <p:grpSpPr>
        <a:xfrm>
          <a:off x="0" y="0"/>
          <a:ext cx="0" cy="0"/>
          <a:chOff x="0" y="0"/>
          <a:chExt cx="0" cy="0"/>
        </a:xfrm>
      </p:grpSpPr>
      <p:sp>
        <p:nvSpPr>
          <p:cNvPr id="145" name="Google Shape;145;p14"/>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p>
            <a:pPr indent="0" lvl="0" marL="0" rtl="0" algn="just">
              <a:lnSpc>
                <a:spcPct val="115000"/>
              </a:lnSpc>
              <a:spcBef>
                <a:spcPts val="2000"/>
              </a:spcBef>
              <a:spcAft>
                <a:spcPts val="600"/>
              </a:spcAft>
              <a:buClr>
                <a:schemeClr val="dk1"/>
              </a:buClr>
              <a:buSzPts val="1222"/>
              <a:buFont typeface="Arial"/>
              <a:buNone/>
            </a:pPr>
            <a:r>
              <a:rPr b="1" lang="en" sz="1200">
                <a:latin typeface="Times New Roman"/>
                <a:ea typeface="Times New Roman"/>
                <a:cs typeface="Times New Roman"/>
                <a:sym typeface="Times New Roman"/>
              </a:rPr>
              <a:t>References List:</a:t>
            </a:r>
            <a:endParaRPr/>
          </a:p>
        </p:txBody>
      </p:sp>
      <p:sp>
        <p:nvSpPr>
          <p:cNvPr id="146" name="Google Shape;146;p14"/>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lnSpcReduction="20000"/>
          </a:bodyPr>
          <a:lstStyle/>
          <a:p>
            <a:pPr indent="0" lvl="0" marL="0" rtl="0" algn="just">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Alexander M. Danzer (2025) Food Waste and Dynamic Inconsistency: A Behavioral Economics Perspective. IZA -Institute of Labor Economics.</a:t>
            </a:r>
            <a:endParaRPr sz="1200">
              <a:solidFill>
                <a:schemeClr val="dk1"/>
              </a:solidFill>
              <a:latin typeface="Times New Roman"/>
              <a:ea typeface="Times New Roman"/>
              <a:cs typeface="Times New Roman"/>
              <a:sym typeface="Times New Roman"/>
            </a:endParaRPr>
          </a:p>
          <a:p>
            <a:pPr indent="0" lvl="0" marL="0" rtl="0" algn="just">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Cooper, C. and Hall, C.M. (2023) Contemporary tourism : an  international approach. 5th ed. Oxford: Goodfellow Publishers  Limited.</a:t>
            </a:r>
            <a:endParaRPr sz="1200">
              <a:solidFill>
                <a:schemeClr val="dk1"/>
              </a:solidFill>
              <a:latin typeface="Times New Roman"/>
              <a:ea typeface="Times New Roman"/>
              <a:cs typeface="Times New Roman"/>
              <a:sym typeface="Times New Roman"/>
            </a:endParaRPr>
          </a:p>
          <a:p>
            <a:pPr indent="0" lvl="0" marL="0" rtl="0" algn="just">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Chkoniya, V. (ed.) (2021) Handbook of research on applied  data science and artificial intelligence in business and  industry. Hershey, Pennsylvania: IGI Global.</a:t>
            </a:r>
            <a:endParaRPr sz="1200">
              <a:solidFill>
                <a:schemeClr val="dk1"/>
              </a:solidFill>
              <a:latin typeface="Times New Roman"/>
              <a:ea typeface="Times New Roman"/>
              <a:cs typeface="Times New Roman"/>
              <a:sym typeface="Times New Roman"/>
            </a:endParaRPr>
          </a:p>
          <a:p>
            <a:pPr indent="0" lvl="0" marL="0" rtl="0" algn="just">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Costa, V. and Costa, C. (eds) (2022) Sustainability and  competitiveness in the hospitality industry. Hershey,  Pennsylvania: Business Science Reference.</a:t>
            </a:r>
            <a:endParaRPr sz="1200">
              <a:solidFill>
                <a:schemeClr val="dk1"/>
              </a:solidFill>
              <a:latin typeface="Times New Roman"/>
              <a:ea typeface="Times New Roman"/>
              <a:cs typeface="Times New Roman"/>
              <a:sym typeface="Times New Roman"/>
            </a:endParaRPr>
          </a:p>
          <a:p>
            <a:pPr indent="0" lvl="0" marL="0" rtl="0" algn="just">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Dixit, S.K. (2020) ‘Managing hospitality organizations:  achieving excellence in the guest experience (second edition): by Robert C. Ford and Michael C. Sturman, Sage Publications Inc., 2019, 544 </a:t>
            </a:r>
            <a:endParaRPr sz="1200">
              <a:solidFill>
                <a:schemeClr val="dk1"/>
              </a:solidFill>
              <a:latin typeface="Times New Roman"/>
              <a:ea typeface="Times New Roman"/>
              <a:cs typeface="Times New Roman"/>
              <a:sym typeface="Times New Roman"/>
            </a:endParaRPr>
          </a:p>
          <a:p>
            <a:pPr indent="0" lvl="0" marL="0" rtl="0" algn="just">
              <a:lnSpc>
                <a:spcPct val="150000"/>
              </a:lnSpc>
              <a:spcBef>
                <a:spcPts val="1200"/>
              </a:spcBef>
              <a:spcAft>
                <a:spcPts val="0"/>
              </a:spcAft>
              <a:buClr>
                <a:schemeClr val="dk1"/>
              </a:buClr>
              <a:buSzPts val="1100"/>
              <a:buFont typeface="Arial"/>
              <a:buNone/>
            </a:pPr>
            <a:r>
              <a:t/>
            </a:r>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imple Dark">
  <a:themeElements>
    <a:clrScheme name="Simple Dark">
      <a:dk1>
        <a:srgbClr val="FFFFFF"/>
      </a:dk1>
      <a:lt1>
        <a:srgbClr val="212121"/>
      </a:lt1>
      <a:dk2>
        <a:srgbClr val="303030"/>
      </a:dk2>
      <a:lt2>
        <a:srgbClr val="ADADAD"/>
      </a:lt2>
      <a:accent1>
        <a:srgbClr val="009688"/>
      </a:accent1>
      <a:accent2>
        <a:srgbClr val="EEEEEE"/>
      </a:accent2>
      <a:accent3>
        <a:srgbClr val="78909C"/>
      </a:accent3>
      <a:accent4>
        <a:srgbClr val="FFAB40"/>
      </a:accent4>
      <a:accent5>
        <a:srgbClr val="4DD0E1"/>
      </a:accent5>
      <a:accent6>
        <a:srgbClr val="EEFF41"/>
      </a:accent6>
      <a:hlink>
        <a:srgbClr val="4DD0E1"/>
      </a:hlink>
      <a:folHlink>
        <a:srgbClr val="4DD0E1"/>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file>