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1"/>
  </p:sldMasterIdLst>
  <p:sldIdLst>
    <p:sldId id="277" r:id="rId2"/>
    <p:sldId id="275" r:id="rId3"/>
    <p:sldId id="276" r:id="rId4"/>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0A779-19CA-41AA-93DB-C2D9E7466DD3}" v="13" dt="2026-09-27T14:38:18.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undo custSel addSld delSld modSld sldOrd">
      <pc:chgData name="sharon Langford" userId="dbf6bd372a34722a" providerId="LiveId" clId="{86DFC2D2-394A-4CF8-8549-A21512DC8E0E}" dt="2026-09-27T14:47:21.748" v="383" actId="20577"/>
      <pc:docMkLst>
        <pc:docMk/>
      </pc:docMkLst>
      <pc:sldChg chg="modSp mod">
        <pc:chgData name="sharon Langford" userId="dbf6bd372a34722a" providerId="LiveId" clId="{86DFC2D2-394A-4CF8-8549-A21512DC8E0E}" dt="2026-09-27T14:34:43.909" v="74" actId="207"/>
        <pc:sldMkLst>
          <pc:docMk/>
          <pc:sldMk cId="0" sldId="256"/>
        </pc:sldMkLst>
        <pc:spChg chg="mod">
          <ac:chgData name="sharon Langford" userId="dbf6bd372a34722a" providerId="LiveId" clId="{86DFC2D2-394A-4CF8-8549-A21512DC8E0E}" dt="2026-09-27T14:34:43.909" v="74" actId="207"/>
          <ac:spMkLst>
            <pc:docMk/>
            <pc:sldMk cId="0" sldId="256"/>
            <ac:spMk id="2" creationId="{00000000-0000-0000-0000-000000000000}"/>
          </ac:spMkLst>
        </pc:spChg>
        <pc:spChg chg="mod">
          <ac:chgData name="sharon Langford" userId="dbf6bd372a34722a" providerId="LiveId" clId="{86DFC2D2-394A-4CF8-8549-A21512DC8E0E}" dt="2026-09-27T12:15:30.842" v="17" actId="20577"/>
          <ac:spMkLst>
            <pc:docMk/>
            <pc:sldMk cId="0" sldId="256"/>
            <ac:spMk id="3" creationId="{00000000-0000-0000-0000-000000000000}"/>
          </ac:spMkLst>
        </pc:spChg>
      </pc:sldChg>
      <pc:sldChg chg="modSp mod">
        <pc:chgData name="sharon Langford" userId="dbf6bd372a34722a" providerId="LiveId" clId="{86DFC2D2-394A-4CF8-8549-A21512DC8E0E}" dt="2026-09-27T14:34:56.522" v="75" actId="207"/>
        <pc:sldMkLst>
          <pc:docMk/>
          <pc:sldMk cId="0" sldId="257"/>
        </pc:sldMkLst>
        <pc:spChg chg="mod">
          <ac:chgData name="sharon Langford" userId="dbf6bd372a34722a" providerId="LiveId" clId="{86DFC2D2-394A-4CF8-8549-A21512DC8E0E}" dt="2026-09-27T14:34:56.522" v="75" actId="207"/>
          <ac:spMkLst>
            <pc:docMk/>
            <pc:sldMk cId="0" sldId="257"/>
            <ac:spMk id="5" creationId="{00000000-0000-0000-0000-000000000000}"/>
          </ac:spMkLst>
        </pc:spChg>
        <pc:spChg chg="mod">
          <ac:chgData name="sharon Langford" userId="dbf6bd372a34722a" providerId="LiveId" clId="{86DFC2D2-394A-4CF8-8549-A21512DC8E0E}" dt="2026-09-27T12:16:17.890" v="24" actId="113"/>
          <ac:spMkLst>
            <pc:docMk/>
            <pc:sldMk cId="0" sldId="257"/>
            <ac:spMk id="6" creationId="{00000000-0000-0000-0000-000000000000}"/>
          </ac:spMkLst>
        </pc:spChg>
      </pc:sldChg>
      <pc:sldChg chg="modSp mod">
        <pc:chgData name="sharon Langford" userId="dbf6bd372a34722a" providerId="LiveId" clId="{86DFC2D2-394A-4CF8-8549-A21512DC8E0E}" dt="2026-09-27T12:18:45.972" v="55" actId="1076"/>
        <pc:sldMkLst>
          <pc:docMk/>
          <pc:sldMk cId="0" sldId="259"/>
        </pc:sldMkLst>
        <pc:spChg chg="mod">
          <ac:chgData name="sharon Langford" userId="dbf6bd372a34722a" providerId="LiveId" clId="{86DFC2D2-394A-4CF8-8549-A21512DC8E0E}" dt="2026-09-27T12:18:45.972" v="55" actId="1076"/>
          <ac:spMkLst>
            <pc:docMk/>
            <pc:sldMk cId="0" sldId="259"/>
            <ac:spMk id="2" creationId="{00000000-0000-0000-0000-000000000000}"/>
          </ac:spMkLst>
        </pc:spChg>
        <pc:spChg chg="mod">
          <ac:chgData name="sharon Langford" userId="dbf6bd372a34722a" providerId="LiveId" clId="{86DFC2D2-394A-4CF8-8549-A21512DC8E0E}" dt="2026-09-27T12:17:21.469" v="41" actId="120"/>
          <ac:spMkLst>
            <pc:docMk/>
            <pc:sldMk cId="0" sldId="259"/>
            <ac:spMk id="4" creationId="{00000000-0000-0000-0000-000000000000}"/>
          </ac:spMkLst>
        </pc:spChg>
        <pc:spChg chg="mod">
          <ac:chgData name="sharon Langford" userId="dbf6bd372a34722a" providerId="LiveId" clId="{86DFC2D2-394A-4CF8-8549-A21512DC8E0E}" dt="2026-09-27T12:16:52.406" v="26" actId="20577"/>
          <ac:spMkLst>
            <pc:docMk/>
            <pc:sldMk cId="0" sldId="259"/>
            <ac:spMk id="5" creationId="{00000000-0000-0000-0000-000000000000}"/>
          </ac:spMkLst>
        </pc:spChg>
        <pc:spChg chg="mod">
          <ac:chgData name="sharon Langford" userId="dbf6bd372a34722a" providerId="LiveId" clId="{86DFC2D2-394A-4CF8-8549-A21512DC8E0E}" dt="2026-09-27T12:17:25.929" v="42" actId="120"/>
          <ac:spMkLst>
            <pc:docMk/>
            <pc:sldMk cId="0" sldId="259"/>
            <ac:spMk id="6" creationId="{00000000-0000-0000-0000-000000000000}"/>
          </ac:spMkLst>
        </pc:spChg>
        <pc:spChg chg="mod">
          <ac:chgData name="sharon Langford" userId="dbf6bd372a34722a" providerId="LiveId" clId="{86DFC2D2-394A-4CF8-8549-A21512DC8E0E}" dt="2026-09-27T12:16:56.328" v="28" actId="20577"/>
          <ac:spMkLst>
            <pc:docMk/>
            <pc:sldMk cId="0" sldId="259"/>
            <ac:spMk id="7" creationId="{00000000-0000-0000-0000-000000000000}"/>
          </ac:spMkLst>
        </pc:spChg>
        <pc:spChg chg="mod">
          <ac:chgData name="sharon Langford" userId="dbf6bd372a34722a" providerId="LiveId" clId="{86DFC2D2-394A-4CF8-8549-A21512DC8E0E}" dt="2026-09-27T12:17:30.411" v="43" actId="120"/>
          <ac:spMkLst>
            <pc:docMk/>
            <pc:sldMk cId="0" sldId="259"/>
            <ac:spMk id="8" creationId="{00000000-0000-0000-0000-000000000000}"/>
          </ac:spMkLst>
        </pc:spChg>
        <pc:spChg chg="mod">
          <ac:chgData name="sharon Langford" userId="dbf6bd372a34722a" providerId="LiveId" clId="{86DFC2D2-394A-4CF8-8549-A21512DC8E0E}" dt="2026-09-27T12:17:00.536" v="30" actId="20577"/>
          <ac:spMkLst>
            <pc:docMk/>
            <pc:sldMk cId="0" sldId="259"/>
            <ac:spMk id="9" creationId="{00000000-0000-0000-0000-000000000000}"/>
          </ac:spMkLst>
        </pc:spChg>
        <pc:spChg chg="mod">
          <ac:chgData name="sharon Langford" userId="dbf6bd372a34722a" providerId="LiveId" clId="{86DFC2D2-394A-4CF8-8549-A21512DC8E0E}" dt="2026-09-27T12:17:45.162" v="47" actId="14100"/>
          <ac:spMkLst>
            <pc:docMk/>
            <pc:sldMk cId="0" sldId="259"/>
            <ac:spMk id="10" creationId="{00000000-0000-0000-0000-000000000000}"/>
          </ac:spMkLst>
        </pc:spChg>
        <pc:spChg chg="mod">
          <ac:chgData name="sharon Langford" userId="dbf6bd372a34722a" providerId="LiveId" clId="{86DFC2D2-394A-4CF8-8549-A21512DC8E0E}" dt="2026-09-27T12:17:04.932" v="32" actId="20577"/>
          <ac:spMkLst>
            <pc:docMk/>
            <pc:sldMk cId="0" sldId="259"/>
            <ac:spMk id="11" creationId="{00000000-0000-0000-0000-000000000000}"/>
          </ac:spMkLst>
        </pc:spChg>
        <pc:spChg chg="mod">
          <ac:chgData name="sharon Langford" userId="dbf6bd372a34722a" providerId="LiveId" clId="{86DFC2D2-394A-4CF8-8549-A21512DC8E0E}" dt="2026-09-27T12:18:20.380" v="51" actId="14100"/>
          <ac:spMkLst>
            <pc:docMk/>
            <pc:sldMk cId="0" sldId="259"/>
            <ac:spMk id="12" creationId="{00000000-0000-0000-0000-000000000000}"/>
          </ac:spMkLst>
        </pc:spChg>
        <pc:spChg chg="mod">
          <ac:chgData name="sharon Langford" userId="dbf6bd372a34722a" providerId="LiveId" clId="{86DFC2D2-394A-4CF8-8549-A21512DC8E0E}" dt="2026-09-27T12:17:07.639" v="34" actId="20577"/>
          <ac:spMkLst>
            <pc:docMk/>
            <pc:sldMk cId="0" sldId="259"/>
            <ac:spMk id="13" creationId="{00000000-0000-0000-0000-000000000000}"/>
          </ac:spMkLst>
        </pc:spChg>
        <pc:spChg chg="mod">
          <ac:chgData name="sharon Langford" userId="dbf6bd372a34722a" providerId="LiveId" clId="{86DFC2D2-394A-4CF8-8549-A21512DC8E0E}" dt="2026-09-27T12:18:30.518" v="52" actId="120"/>
          <ac:spMkLst>
            <pc:docMk/>
            <pc:sldMk cId="0" sldId="259"/>
            <ac:spMk id="14" creationId="{00000000-0000-0000-0000-000000000000}"/>
          </ac:spMkLst>
        </pc:spChg>
        <pc:spChg chg="mod">
          <ac:chgData name="sharon Langford" userId="dbf6bd372a34722a" providerId="LiveId" clId="{86DFC2D2-394A-4CF8-8549-A21512DC8E0E}" dt="2026-09-27T12:17:09.802" v="36" actId="20577"/>
          <ac:spMkLst>
            <pc:docMk/>
            <pc:sldMk cId="0" sldId="259"/>
            <ac:spMk id="15" creationId="{00000000-0000-0000-0000-000000000000}"/>
          </ac:spMkLst>
        </pc:spChg>
        <pc:spChg chg="mod">
          <ac:chgData name="sharon Langford" userId="dbf6bd372a34722a" providerId="LiveId" clId="{86DFC2D2-394A-4CF8-8549-A21512DC8E0E}" dt="2026-09-27T12:18:35.933" v="53" actId="120"/>
          <ac:spMkLst>
            <pc:docMk/>
            <pc:sldMk cId="0" sldId="259"/>
            <ac:spMk id="16" creationId="{00000000-0000-0000-0000-000000000000}"/>
          </ac:spMkLst>
        </pc:spChg>
        <pc:spChg chg="mod">
          <ac:chgData name="sharon Langford" userId="dbf6bd372a34722a" providerId="LiveId" clId="{86DFC2D2-394A-4CF8-8549-A21512DC8E0E}" dt="2026-09-27T12:17:14.234" v="40" actId="20577"/>
          <ac:spMkLst>
            <pc:docMk/>
            <pc:sldMk cId="0" sldId="259"/>
            <ac:spMk id="17" creationId="{00000000-0000-0000-0000-000000000000}"/>
          </ac:spMkLst>
        </pc:spChg>
      </pc:sldChg>
      <pc:sldChg chg="modSp mod">
        <pc:chgData name="sharon Langford" userId="dbf6bd372a34722a" providerId="LiveId" clId="{86DFC2D2-394A-4CF8-8549-A21512DC8E0E}" dt="2026-09-27T12:19:02.516" v="56" actId="113"/>
        <pc:sldMkLst>
          <pc:docMk/>
          <pc:sldMk cId="0" sldId="260"/>
        </pc:sldMkLst>
        <pc:spChg chg="mod">
          <ac:chgData name="sharon Langford" userId="dbf6bd372a34722a" providerId="LiveId" clId="{86DFC2D2-394A-4CF8-8549-A21512DC8E0E}" dt="2026-09-27T12:19:02.516" v="56" actId="113"/>
          <ac:spMkLst>
            <pc:docMk/>
            <pc:sldMk cId="0" sldId="260"/>
            <ac:spMk id="5" creationId="{00000000-0000-0000-0000-000000000000}"/>
          </ac:spMkLst>
        </pc:spChg>
      </pc:sldChg>
      <pc:sldChg chg="modSp mod">
        <pc:chgData name="sharon Langford" userId="dbf6bd372a34722a" providerId="LiveId" clId="{86DFC2D2-394A-4CF8-8549-A21512DC8E0E}" dt="2026-09-27T14:47:21.748" v="383" actId="20577"/>
        <pc:sldMkLst>
          <pc:docMk/>
          <pc:sldMk cId="0" sldId="261"/>
        </pc:sldMkLst>
        <pc:spChg chg="mod">
          <ac:chgData name="sharon Langford" userId="dbf6bd372a34722a" providerId="LiveId" clId="{86DFC2D2-394A-4CF8-8549-A21512DC8E0E}" dt="2026-09-27T14:46:43.053" v="364" actId="255"/>
          <ac:spMkLst>
            <pc:docMk/>
            <pc:sldMk cId="0" sldId="261"/>
            <ac:spMk id="5" creationId="{00000000-0000-0000-0000-000000000000}"/>
          </ac:spMkLst>
        </pc:spChg>
        <pc:spChg chg="mod">
          <ac:chgData name="sharon Langford" userId="dbf6bd372a34722a" providerId="LiveId" clId="{86DFC2D2-394A-4CF8-8549-A21512DC8E0E}" dt="2026-09-27T14:46:52.563" v="365" actId="255"/>
          <ac:spMkLst>
            <pc:docMk/>
            <pc:sldMk cId="0" sldId="261"/>
            <ac:spMk id="7" creationId="{00000000-0000-0000-0000-000000000000}"/>
          </ac:spMkLst>
        </pc:spChg>
        <pc:spChg chg="mod">
          <ac:chgData name="sharon Langford" userId="dbf6bd372a34722a" providerId="LiveId" clId="{86DFC2D2-394A-4CF8-8549-A21512DC8E0E}" dt="2026-09-27T14:47:21.748" v="383" actId="20577"/>
          <ac:spMkLst>
            <pc:docMk/>
            <pc:sldMk cId="0" sldId="261"/>
            <ac:spMk id="9" creationId="{00000000-0000-0000-0000-000000000000}"/>
          </ac:spMkLst>
        </pc:spChg>
      </pc:sldChg>
      <pc:sldChg chg="modSp mod">
        <pc:chgData name="sharon Langford" userId="dbf6bd372a34722a" providerId="LiveId" clId="{86DFC2D2-394A-4CF8-8549-A21512DC8E0E}" dt="2026-09-27T12:21:21.309" v="57" actId="255"/>
        <pc:sldMkLst>
          <pc:docMk/>
          <pc:sldMk cId="0" sldId="269"/>
        </pc:sldMkLst>
        <pc:spChg chg="mod">
          <ac:chgData name="sharon Langford" userId="dbf6bd372a34722a" providerId="LiveId" clId="{86DFC2D2-394A-4CF8-8549-A21512DC8E0E}" dt="2026-09-27T12:21:21.309" v="57" actId="255"/>
          <ac:spMkLst>
            <pc:docMk/>
            <pc:sldMk cId="0" sldId="269"/>
            <ac:spMk id="5" creationId="{00000000-0000-0000-0000-000000000000}"/>
          </ac:spMkLst>
        </pc:spChg>
      </pc:sldChg>
      <pc:sldChg chg="addSp delSp modSp new del mod setBg modClrScheme chgLayout">
        <pc:chgData name="sharon Langford" userId="dbf6bd372a34722a" providerId="LiveId" clId="{86DFC2D2-394A-4CF8-8549-A21512DC8E0E}" dt="2026-09-27T14:42:22.065" v="166" actId="2696"/>
        <pc:sldMkLst>
          <pc:docMk/>
          <pc:sldMk cId="4134260780" sldId="274"/>
        </pc:sldMkLst>
        <pc:spChg chg="del mod ord">
          <ac:chgData name="sharon Langford" userId="dbf6bd372a34722a" providerId="LiveId" clId="{86DFC2D2-394A-4CF8-8549-A21512DC8E0E}" dt="2026-09-27T14:30:15.379" v="59" actId="700"/>
          <ac:spMkLst>
            <pc:docMk/>
            <pc:sldMk cId="4134260780" sldId="274"/>
            <ac:spMk id="2" creationId="{DE6EE42E-AFB4-D19E-7944-938ED5F9B557}"/>
          </ac:spMkLst>
        </pc:spChg>
        <pc:spChg chg="del mod ord">
          <ac:chgData name="sharon Langford" userId="dbf6bd372a34722a" providerId="LiveId" clId="{86DFC2D2-394A-4CF8-8549-A21512DC8E0E}" dt="2026-09-27T14:30:15.379" v="59" actId="700"/>
          <ac:spMkLst>
            <pc:docMk/>
            <pc:sldMk cId="4134260780" sldId="274"/>
            <ac:spMk id="3" creationId="{52E7BCA8-4522-A5B8-4F16-FAD02B6237D7}"/>
          </ac:spMkLst>
        </pc:spChg>
        <pc:spChg chg="del">
          <ac:chgData name="sharon Langford" userId="dbf6bd372a34722a" providerId="LiveId" clId="{86DFC2D2-394A-4CF8-8549-A21512DC8E0E}" dt="2026-09-27T14:30:15.379" v="59" actId="700"/>
          <ac:spMkLst>
            <pc:docMk/>
            <pc:sldMk cId="4134260780" sldId="274"/>
            <ac:spMk id="4" creationId="{74914C17-F971-806D-35B1-DEE88163CC3F}"/>
          </ac:spMkLst>
        </pc:spChg>
        <pc:spChg chg="add del mod ord">
          <ac:chgData name="sharon Langford" userId="dbf6bd372a34722a" providerId="LiveId" clId="{86DFC2D2-394A-4CF8-8549-A21512DC8E0E}" dt="2026-09-27T14:31:34.220" v="60" actId="700"/>
          <ac:spMkLst>
            <pc:docMk/>
            <pc:sldMk cId="4134260780" sldId="274"/>
            <ac:spMk id="5" creationId="{B7E19FD5-FA30-EDCC-9DB0-6F67B1D72913}"/>
          </ac:spMkLst>
        </pc:spChg>
        <pc:spChg chg="add del mod ord">
          <ac:chgData name="sharon Langford" userId="dbf6bd372a34722a" providerId="LiveId" clId="{86DFC2D2-394A-4CF8-8549-A21512DC8E0E}" dt="2026-09-27T14:31:34.220" v="60" actId="700"/>
          <ac:spMkLst>
            <pc:docMk/>
            <pc:sldMk cId="4134260780" sldId="274"/>
            <ac:spMk id="6" creationId="{F2843813-E26E-2451-F0C7-DA92C23BC9FE}"/>
          </ac:spMkLst>
        </pc:spChg>
        <pc:spChg chg="add mod">
          <ac:chgData name="sharon Langford" userId="dbf6bd372a34722a" providerId="LiveId" clId="{86DFC2D2-394A-4CF8-8549-A21512DC8E0E}" dt="2026-09-27T14:36:04.471" v="77" actId="14100"/>
          <ac:spMkLst>
            <pc:docMk/>
            <pc:sldMk cId="4134260780" sldId="274"/>
            <ac:spMk id="8" creationId="{40597220-3534-091B-F55F-D6A5B96FED7A}"/>
          </ac:spMkLst>
        </pc:spChg>
      </pc:sldChg>
      <pc:sldChg chg="addSp delSp modSp new mod ord modClrScheme chgLayout">
        <pc:chgData name="sharon Langford" userId="dbf6bd372a34722a" providerId="LiveId" clId="{86DFC2D2-394A-4CF8-8549-A21512DC8E0E}" dt="2026-09-27T14:45:22.214" v="316" actId="14100"/>
        <pc:sldMkLst>
          <pc:docMk/>
          <pc:sldMk cId="1546233653" sldId="275"/>
        </pc:sldMkLst>
        <pc:spChg chg="add mod">
          <ac:chgData name="sharon Langford" userId="dbf6bd372a34722a" providerId="LiveId" clId="{86DFC2D2-394A-4CF8-8549-A21512DC8E0E}" dt="2026-09-27T14:45:22.214" v="316" actId="14100"/>
          <ac:spMkLst>
            <pc:docMk/>
            <pc:sldMk cId="1546233653" sldId="275"/>
            <ac:spMk id="2" creationId="{89C01BAD-07DF-E8B0-B1AE-1DF34A5D2D60}"/>
          </ac:spMkLst>
        </pc:spChg>
        <pc:spChg chg="add del mod">
          <ac:chgData name="sharon Langford" userId="dbf6bd372a34722a" providerId="LiveId" clId="{86DFC2D2-394A-4CF8-8549-A21512DC8E0E}" dt="2026-09-27T14:41:44.861" v="134" actId="22"/>
          <ac:spMkLst>
            <pc:docMk/>
            <pc:sldMk cId="1546233653" sldId="275"/>
            <ac:spMk id="3" creationId="{C2B3A851-A168-C903-9C29-33A05B0C7FD9}"/>
          </ac:spMkLst>
        </pc:spChg>
        <pc:spChg chg="add del mod">
          <ac:chgData name="sharon Langford" userId="dbf6bd372a34722a" providerId="LiveId" clId="{86DFC2D2-394A-4CF8-8549-A21512DC8E0E}" dt="2026-09-27T14:37:46.114" v="87" actId="22"/>
          <ac:spMkLst>
            <pc:docMk/>
            <pc:sldMk cId="1546233653" sldId="275"/>
            <ac:spMk id="6" creationId="{4B18BF99-4D74-359A-90BB-807365D9BA3F}"/>
          </ac:spMkLst>
        </pc:spChg>
        <pc:graphicFrameChg chg="add mod">
          <ac:chgData name="sharon Langford" userId="dbf6bd372a34722a" providerId="LiveId" clId="{86DFC2D2-394A-4CF8-8549-A21512DC8E0E}" dt="2026-09-27T14:37:45.205" v="86"/>
          <ac:graphicFrameMkLst>
            <pc:docMk/>
            <pc:sldMk cId="1546233653" sldId="275"/>
            <ac:graphicFrameMk id="4" creationId="{21C81189-BCB9-80C8-E41D-D93C49901703}"/>
          </ac:graphicFrameMkLst>
        </pc:graphicFrameChg>
        <pc:picChg chg="add mod ord">
          <ac:chgData name="sharon Langford" userId="dbf6bd372a34722a" providerId="LiveId" clId="{86DFC2D2-394A-4CF8-8549-A21512DC8E0E}" dt="2026-09-27T14:41:58.978" v="139" actId="14100"/>
          <ac:picMkLst>
            <pc:docMk/>
            <pc:sldMk cId="1546233653" sldId="275"/>
            <ac:picMk id="8" creationId="{9E728099-9EE6-1F8D-54A7-7912A797BFF1}"/>
          </ac:picMkLst>
        </pc:picChg>
      </pc:sldChg>
      <pc:sldChg chg="addSp delSp modSp new mod ord chgLayout">
        <pc:chgData name="sharon Langford" userId="dbf6bd372a34722a" providerId="LiveId" clId="{86DFC2D2-394A-4CF8-8549-A21512DC8E0E}" dt="2026-09-27T14:42:24.216" v="168"/>
        <pc:sldMkLst>
          <pc:docMk/>
          <pc:sldMk cId="466096405" sldId="276"/>
        </pc:sldMkLst>
        <pc:spChg chg="add del mod">
          <ac:chgData name="sharon Langford" userId="dbf6bd372a34722a" providerId="LiveId" clId="{86DFC2D2-394A-4CF8-8549-A21512DC8E0E}" dt="2026-09-27T14:40:37.768" v="131" actId="255"/>
          <ac:spMkLst>
            <pc:docMk/>
            <pc:sldMk cId="466096405" sldId="276"/>
            <ac:spMk id="2" creationId="{FBD21EAA-13A5-895C-0B0F-CD481068C950}"/>
          </ac:spMkLst>
        </pc:spChg>
        <pc:spChg chg="add del">
          <ac:chgData name="sharon Langford" userId="dbf6bd372a34722a" providerId="LiveId" clId="{86DFC2D2-394A-4CF8-8549-A21512DC8E0E}" dt="2026-09-27T14:39:44.292" v="99" actId="22"/>
          <ac:spMkLst>
            <pc:docMk/>
            <pc:sldMk cId="466096405" sldId="276"/>
            <ac:spMk id="3" creationId="{9061AC73-0D7C-143B-0632-5E7C25D66F96}"/>
          </ac:spMkLst>
        </pc:spChg>
        <pc:spChg chg="add del mod ord">
          <ac:chgData name="sharon Langford" userId="dbf6bd372a34722a" providerId="LiveId" clId="{86DFC2D2-394A-4CF8-8549-A21512DC8E0E}" dt="2026-09-27T14:38:21.364" v="98" actId="700"/>
          <ac:spMkLst>
            <pc:docMk/>
            <pc:sldMk cId="466096405" sldId="276"/>
            <ac:spMk id="4" creationId="{78B2DED7-CF59-5DC4-D9FF-E00396A8CCE0}"/>
          </ac:spMkLst>
        </pc:spChg>
        <pc:spChg chg="add del mod ord">
          <ac:chgData name="sharon Langford" userId="dbf6bd372a34722a" providerId="LiveId" clId="{86DFC2D2-394A-4CF8-8549-A21512DC8E0E}" dt="2026-09-27T14:38:21.364" v="98" actId="700"/>
          <ac:spMkLst>
            <pc:docMk/>
            <pc:sldMk cId="466096405" sldId="276"/>
            <ac:spMk id="5" creationId="{8E151B77-05CE-5DF2-6299-7223B3BDAC7D}"/>
          </ac:spMkLst>
        </pc:spChg>
        <pc:spChg chg="add del mod">
          <ac:chgData name="sharon Langford" userId="dbf6bd372a34722a" providerId="LiveId" clId="{86DFC2D2-394A-4CF8-8549-A21512DC8E0E}" dt="2026-09-27T14:38:20.019" v="97" actId="22"/>
          <ac:spMkLst>
            <pc:docMk/>
            <pc:sldMk cId="466096405" sldId="276"/>
            <ac:spMk id="8" creationId="{A2F9C964-2370-76DA-D59C-BC69ADB139F1}"/>
          </ac:spMkLst>
        </pc:spChg>
        <pc:graphicFrameChg chg="add mod modGraphic">
          <ac:chgData name="sharon Langford" userId="dbf6bd372a34722a" providerId="LiveId" clId="{86DFC2D2-394A-4CF8-8549-A21512DC8E0E}" dt="2026-09-27T14:38:18.931" v="96"/>
          <ac:graphicFrameMkLst>
            <pc:docMk/>
            <pc:sldMk cId="466096405" sldId="276"/>
            <ac:graphicFrameMk id="6" creationId="{DB608690-5C95-0ED0-F123-30692569F9FF}"/>
          </ac:graphicFrameMkLst>
        </pc:graphicFrameChg>
        <pc:picChg chg="add mod ord">
          <ac:chgData name="sharon Langford" userId="dbf6bd372a34722a" providerId="LiveId" clId="{86DFC2D2-394A-4CF8-8549-A21512DC8E0E}" dt="2026-09-27T14:40:09.659" v="106" actId="14100"/>
          <ac:picMkLst>
            <pc:docMk/>
            <pc:sldMk cId="466096405" sldId="276"/>
            <ac:picMk id="10" creationId="{F03DF027-BF45-F41C-C4A4-918323EE806C}"/>
          </ac:picMkLst>
        </pc:picChg>
      </pc:sldChg>
      <pc:sldChg chg="modSp new mod">
        <pc:chgData name="sharon Langford" userId="dbf6bd372a34722a" providerId="LiveId" clId="{86DFC2D2-394A-4CF8-8549-A21512DC8E0E}" dt="2026-09-27T14:45:53.750" v="363" actId="313"/>
        <pc:sldMkLst>
          <pc:docMk/>
          <pc:sldMk cId="3083023133" sldId="277"/>
        </pc:sldMkLst>
        <pc:spChg chg="mod">
          <ac:chgData name="sharon Langford" userId="dbf6bd372a34722a" providerId="LiveId" clId="{86DFC2D2-394A-4CF8-8549-A21512DC8E0E}" dt="2026-09-27T14:44:04.586" v="253" actId="27636"/>
          <ac:spMkLst>
            <pc:docMk/>
            <pc:sldMk cId="3083023133" sldId="277"/>
            <ac:spMk id="2" creationId="{89F25B8F-5D4E-90B2-8FB0-993DD6E6AD84}"/>
          </ac:spMkLst>
        </pc:spChg>
        <pc:spChg chg="mod">
          <ac:chgData name="sharon Langford" userId="dbf6bd372a34722a" providerId="LiveId" clId="{86DFC2D2-394A-4CF8-8549-A21512DC8E0E}" dt="2026-09-27T14:45:53.750" v="363" actId="313"/>
          <ac:spMkLst>
            <pc:docMk/>
            <pc:sldMk cId="3083023133" sldId="277"/>
            <ac:spMk id="3" creationId="{A8C76C7A-16F6-A74D-8E2B-FEE582A41B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C1FF6DA9-008F-8B48-92A6-B652298478BF}" type="slidenum">
              <a:rPr lang="en-US" smtClean="0"/>
              <a:t>‹#›</a:t>
            </a:fld>
            <a:endParaRPr lang="en-US"/>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5363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5BCAD085-E8A6-8845-BD4E-CB4CCA059FC4}" type="datetimeFigureOut">
              <a:rPr lang="en-US" smtClean="0"/>
              <a:t>9/27/2026</a:t>
            </a:fld>
            <a:endParaRPr lang="en-US"/>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453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877487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82336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C1FF6DA9-008F-8B48-92A6-B652298478BF}" type="slidenum">
              <a:rPr lang="en-US" smtClean="0"/>
              <a:t>‹#›</a:t>
            </a:fld>
            <a:endParaRPr lang="en-US"/>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80123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2634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C1FF6DA9-008F-8B48-92A6-B652298478BF}" type="slidenum">
              <a:rPr lang="en-US" smtClean="0"/>
              <a:t>‹#›</a:t>
            </a:fld>
            <a:endParaRPr lang="en-US"/>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515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C1FF6DA9-008F-8B48-92A6-B652298478BF}" type="slidenum">
              <a:rPr lang="en-US" smtClean="0"/>
              <a:t>‹#›</a:t>
            </a:fld>
            <a:endParaRPr lang="en-US"/>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7221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C1FF6DA9-008F-8B48-92A6-B652298478BF}" type="slidenum">
              <a:rPr lang="en-US" smtClean="0"/>
              <a:t>‹#›</a:t>
            </a:fld>
            <a:endParaRPr lang="en-US"/>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5962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9027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61523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64492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C1FF6DA9-008F-8B48-92A6-B652298478B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19908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5660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5BCAD085-E8A6-8845-BD4E-CB4CCA059FC4}" type="datetimeFigureOut">
              <a:rPr lang="en-US" smtClean="0"/>
              <a:t>9/27/2026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353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703478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8970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8185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C1FF6DA9-008F-8B48-92A6-B652298478BF}" type="slidenum">
              <a:rPr lang="en-US" smtClean="0"/>
              <a:t>‹#›</a:t>
            </a:fld>
            <a:endParaRPr lang="en-US"/>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67107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C1FF6DA9-008F-8B48-92A6-B652298478BF}" type="slidenum">
              <a:rPr lang="en-US" smtClean="0"/>
              <a:t>‹#›</a:t>
            </a:fld>
            <a:endParaRPr lang="en-US"/>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831625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C1FF6DA9-008F-8B48-92A6-B652298478BF}" type="slidenum">
              <a:rPr lang="en-US" smtClean="0"/>
              <a:t>‹#›</a:t>
            </a:fld>
            <a:endParaRPr lang="en-US"/>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1964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5BCAD085-E8A6-8845-BD4E-CB4CCA059FC4}" type="datetimeFigureOut">
              <a:rPr lang="en-US" smtClean="0"/>
              <a:t>9/27/2026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C1FF6DA9-008F-8B48-92A6-B652298478BF}"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50640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5BCAD085-E8A6-8845-BD4E-CB4CCA059FC4}" type="datetimeFigureOut">
              <a:rPr lang="en-US" smtClean="0"/>
              <a:t>9/27/2026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C1FF6DA9-008F-8B48-92A6-B652298478BF}" type="slidenum">
              <a:rPr lang="en-US" smtClean="0"/>
              <a:t>‹#›</a:t>
            </a:fld>
            <a:endParaRPr lang="en-US"/>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99107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64443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5BCAD085-E8A6-8845-BD4E-CB4CCA059FC4}" type="datetimeFigureOut">
              <a:rPr lang="en-US" smtClean="0"/>
              <a:t>9/27/2026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8571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883901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C1FF6DA9-008F-8B48-92A6-B652298478BF}" type="slidenum">
              <a:rPr lang="en-US" smtClean="0"/>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914578"/>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2670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5BCAD085-E8A6-8845-BD4E-CB4CCA059FC4}" type="datetimeFigureOut">
              <a:rPr lang="en-US" smtClean="0"/>
              <a:t>9/27/2026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9147532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 id="2147483745" r:id="rId17"/>
    <p:sldLayoutId id="2147483746" r:id="rId18"/>
    <p:sldLayoutId id="2147483747" r:id="rId19"/>
    <p:sldLayoutId id="2147483748" r:id="rId20"/>
    <p:sldLayoutId id="2147483749" r:id="rId21"/>
    <p:sldLayoutId id="2147483750" r:id="rId22"/>
    <p:sldLayoutId id="2147483751" r:id="rId23"/>
    <p:sldLayoutId id="2147483752" r:id="rId24"/>
    <p:sldLayoutId id="2147483753" r:id="rId25"/>
    <p:sldLayoutId id="2147483754" r:id="rId26"/>
    <p:sldLayoutId id="2147483755" r:id="rId27"/>
    <p:sldLayoutId id="2147483756" r:id="rId28"/>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5B8F-5D4E-90B2-8FB0-993DD6E6AD84}"/>
              </a:ext>
            </a:extLst>
          </p:cNvPr>
          <p:cNvSpPr>
            <a:spLocks noGrp="1"/>
          </p:cNvSpPr>
          <p:nvPr>
            <p:ph type="ctrTitle"/>
          </p:nvPr>
        </p:nvSpPr>
        <p:spPr/>
        <p:txBody>
          <a:bodyPr>
            <a:normAutofit/>
          </a:bodyPr>
          <a:lstStyle/>
          <a:p>
            <a:r>
              <a:rPr lang="en-GB" dirty="0"/>
              <a:t>Assignment Two</a:t>
            </a:r>
            <a:br>
              <a:rPr lang="en-GB" dirty="0"/>
            </a:br>
            <a:br>
              <a:rPr lang="en-GB" dirty="0"/>
            </a:br>
            <a:r>
              <a:rPr lang="en-GB" sz="4900" dirty="0"/>
              <a:t>1.500-word review </a:t>
            </a:r>
            <a:br>
              <a:rPr lang="en-GB" dirty="0"/>
            </a:br>
            <a:endParaRPr lang="en-GB" dirty="0"/>
          </a:p>
        </p:txBody>
      </p:sp>
      <p:sp>
        <p:nvSpPr>
          <p:cNvPr id="3" name="Subtitle 2">
            <a:extLst>
              <a:ext uri="{FF2B5EF4-FFF2-40B4-BE49-F238E27FC236}">
                <a16:creationId xmlns:a16="http://schemas.microsoft.com/office/drawing/2014/main" id="{A8C76C7A-16F6-A74D-8E2B-FEE582A41B33}"/>
              </a:ext>
            </a:extLst>
          </p:cNvPr>
          <p:cNvSpPr>
            <a:spLocks noGrp="1"/>
          </p:cNvSpPr>
          <p:nvPr>
            <p:ph type="subTitle" idx="1"/>
          </p:nvPr>
        </p:nvSpPr>
        <p:spPr/>
        <p:txBody>
          <a:bodyPr/>
          <a:lstStyle/>
          <a:p>
            <a:r>
              <a:rPr lang="en-GB" dirty="0"/>
              <a:t>BMAH4002     Due Date Friday 4</a:t>
            </a:r>
            <a:r>
              <a:rPr lang="en-GB" baseline="30000" dirty="0"/>
              <a:t>th</a:t>
            </a:r>
            <a:r>
              <a:rPr lang="en-GB" dirty="0"/>
              <a:t> December 23:55pm </a:t>
            </a:r>
          </a:p>
        </p:txBody>
      </p:sp>
    </p:spTree>
    <p:extLst>
      <p:ext uri="{BB962C8B-B14F-4D97-AF65-F5344CB8AC3E}">
        <p14:creationId xmlns:p14="http://schemas.microsoft.com/office/powerpoint/2010/main" val="3083023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01BAD-07DF-E8B0-B1AE-1DF34A5D2D60}"/>
              </a:ext>
            </a:extLst>
          </p:cNvPr>
          <p:cNvSpPr>
            <a:spLocks noGrp="1"/>
          </p:cNvSpPr>
          <p:nvPr>
            <p:ph type="title"/>
          </p:nvPr>
        </p:nvSpPr>
        <p:spPr>
          <a:xfrm>
            <a:off x="740229" y="897212"/>
            <a:ext cx="11843655" cy="746759"/>
          </a:xfrm>
        </p:spPr>
        <p:txBody>
          <a:bodyPr>
            <a:normAutofit/>
          </a:bodyPr>
          <a:lstStyle/>
          <a:p>
            <a:pPr algn="ctr"/>
            <a:r>
              <a:rPr lang="en-GB" sz="2800" dirty="0"/>
              <a:t>Assignment Two Due Date:- </a:t>
            </a:r>
            <a:r>
              <a:rPr lang="en-GB" sz="2800" b="1" dirty="0"/>
              <a:t>Friday 4</a:t>
            </a:r>
            <a:r>
              <a:rPr lang="en-GB" sz="2800" b="1" baseline="30000" dirty="0"/>
              <a:t>th</a:t>
            </a:r>
            <a:r>
              <a:rPr lang="en-GB" sz="2800" b="1" dirty="0"/>
              <a:t> Dec 23:55pm  </a:t>
            </a:r>
          </a:p>
        </p:txBody>
      </p:sp>
      <p:pic>
        <p:nvPicPr>
          <p:cNvPr id="8" name="Content Placeholder 7">
            <a:extLst>
              <a:ext uri="{FF2B5EF4-FFF2-40B4-BE49-F238E27FC236}">
                <a16:creationId xmlns:a16="http://schemas.microsoft.com/office/drawing/2014/main" id="{9E728099-9EE6-1F8D-54A7-7912A797BFF1}"/>
              </a:ext>
            </a:extLst>
          </p:cNvPr>
          <p:cNvPicPr>
            <a:picLocks noGrp="1" noChangeAspect="1"/>
          </p:cNvPicPr>
          <p:nvPr>
            <p:ph idx="1"/>
          </p:nvPr>
        </p:nvPicPr>
        <p:blipFill>
          <a:blip r:embed="rId2"/>
          <a:stretch>
            <a:fillRect/>
          </a:stretch>
        </p:blipFill>
        <p:spPr>
          <a:xfrm>
            <a:off x="1338943" y="1763713"/>
            <a:ext cx="8991600" cy="4724173"/>
          </a:xfrm>
          <a:prstGeom prst="rect">
            <a:avLst/>
          </a:prstGeom>
        </p:spPr>
      </p:pic>
    </p:spTree>
    <p:extLst>
      <p:ext uri="{BB962C8B-B14F-4D97-AF65-F5344CB8AC3E}">
        <p14:creationId xmlns:p14="http://schemas.microsoft.com/office/powerpoint/2010/main" val="1546233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21EAA-13A5-895C-0B0F-CD481068C950}"/>
              </a:ext>
            </a:extLst>
          </p:cNvPr>
          <p:cNvSpPr>
            <a:spLocks noGrp="1"/>
          </p:cNvSpPr>
          <p:nvPr>
            <p:ph type="title"/>
          </p:nvPr>
        </p:nvSpPr>
        <p:spPr/>
        <p:txBody>
          <a:bodyPr>
            <a:normAutofit/>
          </a:bodyPr>
          <a:lstStyle/>
          <a:p>
            <a:r>
              <a:rPr lang="en-GB" sz="2800" dirty="0"/>
              <a:t>Use of Generative Ai </a:t>
            </a:r>
          </a:p>
        </p:txBody>
      </p:sp>
      <p:pic>
        <p:nvPicPr>
          <p:cNvPr id="10" name="Content Placeholder 9">
            <a:extLst>
              <a:ext uri="{FF2B5EF4-FFF2-40B4-BE49-F238E27FC236}">
                <a16:creationId xmlns:a16="http://schemas.microsoft.com/office/drawing/2014/main" id="{F03DF027-BF45-F41C-C4A4-918323EE806C}"/>
              </a:ext>
            </a:extLst>
          </p:cNvPr>
          <p:cNvPicPr>
            <a:picLocks noGrp="1" noChangeAspect="1"/>
          </p:cNvPicPr>
          <p:nvPr>
            <p:ph idx="1"/>
          </p:nvPr>
        </p:nvPicPr>
        <p:blipFill>
          <a:blip r:embed="rId2"/>
          <a:stretch>
            <a:fillRect/>
          </a:stretch>
        </p:blipFill>
        <p:spPr>
          <a:xfrm>
            <a:off x="1752600" y="1937657"/>
            <a:ext cx="8537689" cy="4844143"/>
          </a:xfrm>
          <a:prstGeom prst="rect">
            <a:avLst/>
          </a:prstGeom>
        </p:spPr>
      </p:pic>
    </p:spTree>
    <p:extLst>
      <p:ext uri="{BB962C8B-B14F-4D97-AF65-F5344CB8AC3E}">
        <p14:creationId xmlns:p14="http://schemas.microsoft.com/office/powerpoint/2010/main" val="466096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chemeClr val="tx2">
              <a:lumMod val="40000"/>
              <a:lumOff val="60000"/>
            </a:schemeClr>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40080" y="640080"/>
            <a:ext cx="2194560" cy="50292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303E34"/>
                </a:solidFill>
              </a:defRPr>
            </a:pPr>
            <a:r>
              <a:rPr dirty="0">
                <a:solidFill/>
              </a:rPr>
              <a:t>LEVEL 4 </a:t>
            </a:r>
            <a:r>
              <a:rPr lang="en-GB" dirty="0">
                <a:solidFill/>
              </a:rPr>
              <a:t>APPLIED </a:t>
            </a:r>
            <a:r>
              <a:rPr dirty="0">
                <a:solidFill/>
              </a:rPr>
              <a:t>HEALTH</a:t>
            </a:r>
          </a:p>
        </p:txBody>
      </p:sp>
      <p:sp>
        <p:nvSpPr>
          <p:cNvPr id="4" name="TextBox 3"/>
          <p:cNvSpPr txBox="1"/>
          <p:nvPr/>
        </p:nvSpPr>
        <p:spPr>
          <a:xfrm>
            <a:off x="685800" y="1508760"/>
            <a:ext cx="10789920" cy="1554480"/>
          </a:xfrm>
          <a:prstGeom prst="rect">
            <a:avLst/>
          </a:prstGeom>
          <a:noFill/>
          <a:ln>
            <a:solidFill/>
          </a:ln>
        </p:spPr>
        <p:txBody>
          <a:bodyPr wrap="none">
            <a:spAutoFit/>
          </a:bodyPr>
          <a:lstStyle/>
          <a:p>
            <a:pPr>
              <a:defRPr sz="3800" b="1">
                <a:solidFill>
                  <a:srgbClr val="303E34"/>
                </a:solidFill>
              </a:defRPr>
            </a:pPr>
            <a:r>
              <a:rPr dirty="0">
                <a:solidFill/>
              </a:rPr>
              <a:t>How to Write Your</a:t>
            </a:r>
            <a:br>
              <a:rPr dirty="0"/>
            </a:br>
            <a:r>
              <a:rPr dirty="0">
                <a:solidFill/>
              </a:rPr>
              <a:t>Communication Review</a:t>
            </a:r>
          </a:p>
        </p:txBody>
      </p:sp>
      <p:sp>
        <p:nvSpPr>
          <p:cNvPr id="5" name="TextBox 4"/>
          <p:cNvSpPr txBox="1"/>
          <p:nvPr/>
        </p:nvSpPr>
        <p:spPr>
          <a:xfrm>
            <a:off x="713232" y="3246120"/>
            <a:ext cx="9875520" cy="914400"/>
          </a:xfrm>
          <a:prstGeom prst="rect">
            <a:avLst/>
          </a:prstGeom>
          <a:noFill/>
          <a:ln>
            <a:solidFill/>
          </a:ln>
        </p:spPr>
        <p:txBody>
          <a:bodyPr wrap="none">
            <a:spAutoFit/>
          </a:bodyPr>
          <a:lstStyle/>
          <a:p>
            <a:pPr>
              <a:defRPr sz="2200">
                <a:solidFill>
                  <a:srgbClr val="5A5A5A"/>
                </a:solidFill>
              </a:defRPr>
            </a:pPr>
            <a:r>
              <a:rPr>
                <a:solidFill/>
              </a:rPr>
              <a:t>Breaking down the 1,500-word health and social care interaction assignment</a:t>
            </a:r>
          </a:p>
        </p:txBody>
      </p:sp>
      <p:sp>
        <p:nvSpPr>
          <p:cNvPr id="6" name="Rounded Rectangle 5"/>
          <p:cNvSpPr/>
          <p:nvPr/>
        </p:nvSpPr>
        <p:spPr>
          <a:xfrm>
            <a:off x="731520" y="4800600"/>
            <a:ext cx="10424160" cy="777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Watch → Identify → Analyse → Apply theory → Evaluate → Recommend</a:t>
            </a:r>
          </a:p>
        </p:txBody>
      </p:sp>
      <p:sp>
        <p:nvSpPr>
          <p:cNvPr id="7" name="TextBox 6"/>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What is the assignment asking you to do?</a:t>
            </a:r>
          </a:p>
        </p:txBody>
      </p:sp>
      <p:sp>
        <p:nvSpPr>
          <p:cNvPr id="4" name="Rounded Rectangle 3"/>
          <p:cNvSpPr/>
          <p:nvPr/>
        </p:nvSpPr>
        <p:spPr>
          <a:xfrm>
            <a:off x="822960" y="1325880"/>
            <a:ext cx="5029200" cy="7315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Watch ONE pre-recorded health or social care interaction</a:t>
            </a:r>
          </a:p>
        </p:txBody>
      </p:sp>
      <p:sp>
        <p:nvSpPr>
          <p:cNvPr id="5" name="Rounded Rectangle 4"/>
          <p:cNvSpPr/>
          <p:nvPr/>
        </p:nvSpPr>
        <p:spPr>
          <a:xfrm>
            <a:off x="6309360" y="1325880"/>
            <a:ext cx="5029200" cy="731520"/>
          </a:xfrm>
          <a:prstGeom prst="roundRect">
            <a:avLst/>
          </a:prstGeom>
          <a:solidFill>
            <a:schemeClr val="accent2">
              <a:lumMod val="40000"/>
              <a:lumOff val="60000"/>
            </a:schemeClr>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Write a 1,500-word academic review of the communication</a:t>
            </a:r>
          </a:p>
        </p:txBody>
      </p:sp>
      <p:sp>
        <p:nvSpPr>
          <p:cNvPr id="6" name="TextBox 5"/>
          <p:cNvSpPr txBox="1"/>
          <p:nvPr/>
        </p:nvSpPr>
        <p:spPr>
          <a:xfrm>
            <a:off x="822960" y="2423160"/>
            <a:ext cx="10515600" cy="3183564"/>
          </a:xfrm>
          <a:prstGeom prst="rect">
            <a:avLst/>
          </a:prstGeom>
          <a:noFill/>
          <a:ln>
            <a:solidFill/>
          </a:ln>
        </p:spPr>
        <p:txBody>
          <a:bodyPr wrap="square">
            <a:spAutoFit/>
          </a:bodyPr>
          <a:lstStyle/>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Identify</a:t>
            </a:r>
            <a:r>
              <a:rPr dirty="0">
                <a:solidFill/>
              </a:rPr>
              <a:t> the communication approaches used by the practitioner and service user.</a:t>
            </a:r>
          </a:p>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Evaluate</a:t>
            </a:r>
            <a:r>
              <a:rPr dirty="0">
                <a:solidFill/>
              </a:rPr>
              <a:t> how effective the communication is.</a:t>
            </a:r>
          </a:p>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Use communication theories and models </a:t>
            </a:r>
            <a:r>
              <a:rPr dirty="0">
                <a:solidFill/>
              </a:rPr>
              <a:t>to explain what you observe.</a:t>
            </a:r>
          </a:p>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Identify barriers </a:t>
            </a:r>
            <a:r>
              <a:rPr dirty="0">
                <a:solidFill/>
              </a:rPr>
              <a:t>and consider how they could be overcome.</a:t>
            </a:r>
          </a:p>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Consider individual needs</a:t>
            </a:r>
            <a:r>
              <a:rPr dirty="0">
                <a:solidFill/>
              </a:rPr>
              <a:t>, preferences, values, culture and language.</a:t>
            </a:r>
          </a:p>
          <a:p>
            <a:pPr marL="342900" indent="-342900">
              <a:lnSpc>
                <a:spcPct val="150000"/>
              </a:lnSpc>
              <a:spcAft>
                <a:spcPts val="1000"/>
              </a:spcAft>
              <a:buFont typeface="+mj-lt"/>
              <a:buAutoNum type="arabicPeriod"/>
              <a:defRPr sz="1800">
                <a:solidFill>
                  <a:srgbClr val="303E34"/>
                </a:solidFill>
              </a:defRPr>
            </a:pPr>
            <a:r>
              <a:rPr dirty="0">
                <a:solidFill/>
              </a:rPr>
              <a:t>• </a:t>
            </a:r>
            <a:r>
              <a:rPr b="1" dirty="0">
                <a:solidFill/>
              </a:rPr>
              <a:t>Make evidence-based recommendations </a:t>
            </a:r>
            <a:r>
              <a:rPr dirty="0">
                <a:solidFill/>
              </a:rPr>
              <a:t>for improving communication.</a:t>
            </a:r>
          </a:p>
        </p:txBody>
      </p:sp>
      <p:sp>
        <p:nvSpPr>
          <p:cNvPr id="7" name="TextBox 6"/>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The key message</a:t>
            </a:r>
          </a:p>
        </p:txBody>
      </p:sp>
      <p:sp>
        <p:nvSpPr>
          <p:cNvPr id="4" name="Rounded Rectangle 3"/>
          <p:cNvSpPr/>
          <p:nvPr/>
        </p:nvSpPr>
        <p:spPr>
          <a:xfrm>
            <a:off x="1097280" y="1463040"/>
            <a:ext cx="9966960" cy="8229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400" b="1">
                <a:solidFill>
                  <a:srgbClr val="303E34"/>
                </a:solidFill>
              </a:defRPr>
            </a:pPr>
            <a:r>
              <a:rPr>
                <a:solidFill/>
              </a:rPr>
              <a:t>This is NOT just a description of what happens in the video.</a:t>
            </a:r>
          </a:p>
        </p:txBody>
      </p:sp>
      <p:sp>
        <p:nvSpPr>
          <p:cNvPr id="5" name="Rounded Rectangle 4"/>
          <p:cNvSpPr/>
          <p:nvPr/>
        </p:nvSpPr>
        <p:spPr>
          <a:xfrm>
            <a:off x="731520" y="2926080"/>
            <a:ext cx="2286000" cy="777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WHAT?</a:t>
            </a:r>
          </a:p>
        </p:txBody>
      </p:sp>
      <p:sp>
        <p:nvSpPr>
          <p:cNvPr id="6" name="Rounded Rectangle 5"/>
          <p:cNvSpPr/>
          <p:nvPr/>
        </p:nvSpPr>
        <p:spPr>
          <a:xfrm>
            <a:off x="3520440" y="2926080"/>
            <a:ext cx="2286000" cy="777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SO WHAT?</a:t>
            </a:r>
          </a:p>
        </p:txBody>
      </p:sp>
      <p:sp>
        <p:nvSpPr>
          <p:cNvPr id="7" name="Rounded Rectangle 6"/>
          <p:cNvSpPr/>
          <p:nvPr/>
        </p:nvSpPr>
        <p:spPr>
          <a:xfrm>
            <a:off x="6309360" y="2926080"/>
            <a:ext cx="2286000" cy="777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THEORY?</a:t>
            </a:r>
          </a:p>
        </p:txBody>
      </p:sp>
      <p:sp>
        <p:nvSpPr>
          <p:cNvPr id="8" name="Rounded Rectangle 7"/>
          <p:cNvSpPr/>
          <p:nvPr/>
        </p:nvSpPr>
        <p:spPr>
          <a:xfrm>
            <a:off x="9098280" y="2926080"/>
            <a:ext cx="2286000" cy="777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NOW WHAT?</a:t>
            </a:r>
          </a:p>
        </p:txBody>
      </p:sp>
      <p:sp>
        <p:nvSpPr>
          <p:cNvPr id="9" name="Rounded Rectangle 8"/>
          <p:cNvSpPr/>
          <p:nvPr/>
        </p:nvSpPr>
        <p:spPr>
          <a:xfrm>
            <a:off x="731520" y="3886200"/>
            <a:ext cx="228600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dirty="0">
                <a:solidFill/>
              </a:rPr>
              <a:t>What happened?</a:t>
            </a:r>
          </a:p>
        </p:txBody>
      </p:sp>
      <p:sp>
        <p:nvSpPr>
          <p:cNvPr id="10" name="Rounded Rectangle 9"/>
          <p:cNvSpPr/>
          <p:nvPr/>
        </p:nvSpPr>
        <p:spPr>
          <a:xfrm>
            <a:off x="3520440" y="3886200"/>
            <a:ext cx="228600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Why does it matter?</a:t>
            </a:r>
          </a:p>
        </p:txBody>
      </p:sp>
      <p:sp>
        <p:nvSpPr>
          <p:cNvPr id="11" name="Rounded Rectangle 10"/>
          <p:cNvSpPr/>
          <p:nvPr/>
        </p:nvSpPr>
        <p:spPr>
          <a:xfrm>
            <a:off x="6309360" y="3886200"/>
            <a:ext cx="228600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What explains it?</a:t>
            </a:r>
          </a:p>
        </p:txBody>
      </p:sp>
      <p:sp>
        <p:nvSpPr>
          <p:cNvPr id="12" name="Rounded Rectangle 11"/>
          <p:cNvSpPr/>
          <p:nvPr/>
        </p:nvSpPr>
        <p:spPr>
          <a:xfrm>
            <a:off x="9098280" y="3886200"/>
            <a:ext cx="228600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How could it improve?</a:t>
            </a:r>
          </a:p>
        </p:txBody>
      </p:sp>
      <p:sp>
        <p:nvSpPr>
          <p:cNvPr id="13" name="TextBox 12"/>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51955" y="-33611"/>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5553443" cy="523220"/>
          </a:xfrm>
          <a:prstGeom prst="rect">
            <a:avLst/>
          </a:prstGeom>
          <a:noFill/>
          <a:ln>
            <a:solidFill/>
          </a:ln>
        </p:spPr>
        <p:txBody>
          <a:bodyPr wrap="none">
            <a:spAutoFit/>
          </a:bodyPr>
          <a:lstStyle/>
          <a:p>
            <a:pPr>
              <a:defRPr sz="2800" b="1">
                <a:solidFill>
                  <a:srgbClr val="303E34"/>
                </a:solidFill>
              </a:defRPr>
            </a:pPr>
            <a:r>
              <a:rPr dirty="0">
                <a:solidFill/>
                <a:latin typeface="Montserrate"/>
              </a:rPr>
              <a:t>Suggested structure for 1,500 words</a:t>
            </a:r>
          </a:p>
        </p:txBody>
      </p:sp>
      <p:sp>
        <p:nvSpPr>
          <p:cNvPr id="4" name="Rounded Rectangle 3"/>
          <p:cNvSpPr/>
          <p:nvPr/>
        </p:nvSpPr>
        <p:spPr>
          <a:xfrm>
            <a:off x="868680" y="1325880"/>
            <a:ext cx="813816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Introduction</a:t>
            </a:r>
          </a:p>
        </p:txBody>
      </p:sp>
      <p:sp>
        <p:nvSpPr>
          <p:cNvPr id="5" name="Rounded Rectangle 4"/>
          <p:cNvSpPr/>
          <p:nvPr/>
        </p:nvSpPr>
        <p:spPr>
          <a:xfrm>
            <a:off x="9281160" y="1325880"/>
            <a:ext cx="182880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150</a:t>
            </a:r>
          </a:p>
        </p:txBody>
      </p:sp>
      <p:sp>
        <p:nvSpPr>
          <p:cNvPr id="6" name="Rounded Rectangle 5"/>
          <p:cNvSpPr/>
          <p:nvPr/>
        </p:nvSpPr>
        <p:spPr>
          <a:xfrm>
            <a:off x="868680" y="1965960"/>
            <a:ext cx="813816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Communication approaches</a:t>
            </a:r>
          </a:p>
        </p:txBody>
      </p:sp>
      <p:sp>
        <p:nvSpPr>
          <p:cNvPr id="7" name="Rounded Rectangle 6"/>
          <p:cNvSpPr/>
          <p:nvPr/>
        </p:nvSpPr>
        <p:spPr>
          <a:xfrm>
            <a:off x="9281160" y="1965960"/>
            <a:ext cx="182880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300</a:t>
            </a:r>
          </a:p>
        </p:txBody>
      </p:sp>
      <p:sp>
        <p:nvSpPr>
          <p:cNvPr id="8" name="Rounded Rectangle 7"/>
          <p:cNvSpPr/>
          <p:nvPr/>
        </p:nvSpPr>
        <p:spPr>
          <a:xfrm>
            <a:off x="868680" y="2606039"/>
            <a:ext cx="813816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Theory/models</a:t>
            </a:r>
          </a:p>
        </p:txBody>
      </p:sp>
      <p:sp>
        <p:nvSpPr>
          <p:cNvPr id="9" name="Rounded Rectangle 8"/>
          <p:cNvSpPr/>
          <p:nvPr/>
        </p:nvSpPr>
        <p:spPr>
          <a:xfrm>
            <a:off x="9281160" y="2606039"/>
            <a:ext cx="182880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300</a:t>
            </a:r>
          </a:p>
        </p:txBody>
      </p:sp>
      <p:sp>
        <p:nvSpPr>
          <p:cNvPr id="10" name="Rounded Rectangle 9"/>
          <p:cNvSpPr/>
          <p:nvPr/>
        </p:nvSpPr>
        <p:spPr>
          <a:xfrm>
            <a:off x="868680" y="3118106"/>
            <a:ext cx="900684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Effectiveness &amp; barriers</a:t>
            </a:r>
          </a:p>
        </p:txBody>
      </p:sp>
      <p:sp>
        <p:nvSpPr>
          <p:cNvPr id="11" name="Rounded Rectangle 10"/>
          <p:cNvSpPr/>
          <p:nvPr/>
        </p:nvSpPr>
        <p:spPr>
          <a:xfrm>
            <a:off x="9281160" y="3246120"/>
            <a:ext cx="182880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300</a:t>
            </a:r>
          </a:p>
        </p:txBody>
      </p:sp>
      <p:sp>
        <p:nvSpPr>
          <p:cNvPr id="12" name="Rounded Rectangle 11"/>
          <p:cNvSpPr/>
          <p:nvPr/>
        </p:nvSpPr>
        <p:spPr>
          <a:xfrm>
            <a:off x="868680" y="3867912"/>
            <a:ext cx="786384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Individual needs/person-</a:t>
            </a:r>
            <a:r>
              <a:rPr dirty="0" err="1">
                <a:solidFill/>
              </a:rPr>
              <a:t>centred</a:t>
            </a:r>
            <a:r>
              <a:rPr dirty="0">
                <a:solidFill/>
              </a:rPr>
              <a:t> care</a:t>
            </a:r>
          </a:p>
        </p:txBody>
      </p:sp>
      <p:sp>
        <p:nvSpPr>
          <p:cNvPr id="13" name="Rounded Rectangle 12"/>
          <p:cNvSpPr/>
          <p:nvPr/>
        </p:nvSpPr>
        <p:spPr>
          <a:xfrm>
            <a:off x="9281160" y="3886200"/>
            <a:ext cx="182880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250</a:t>
            </a:r>
          </a:p>
        </p:txBody>
      </p:sp>
      <p:sp>
        <p:nvSpPr>
          <p:cNvPr id="14" name="Rounded Rectangle 13"/>
          <p:cNvSpPr/>
          <p:nvPr/>
        </p:nvSpPr>
        <p:spPr>
          <a:xfrm>
            <a:off x="868680" y="4492970"/>
            <a:ext cx="813816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Recommendations</a:t>
            </a:r>
          </a:p>
        </p:txBody>
      </p:sp>
      <p:sp>
        <p:nvSpPr>
          <p:cNvPr id="15" name="Rounded Rectangle 14"/>
          <p:cNvSpPr/>
          <p:nvPr/>
        </p:nvSpPr>
        <p:spPr>
          <a:xfrm>
            <a:off x="9281160" y="4526280"/>
            <a:ext cx="1828800" cy="56692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100</a:t>
            </a:r>
          </a:p>
        </p:txBody>
      </p:sp>
      <p:sp>
        <p:nvSpPr>
          <p:cNvPr id="16" name="Rounded Rectangle 15"/>
          <p:cNvSpPr/>
          <p:nvPr/>
        </p:nvSpPr>
        <p:spPr>
          <a:xfrm>
            <a:off x="868680" y="5166360"/>
            <a:ext cx="813816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defRPr sz="1800" b="0">
                <a:solidFill>
                  <a:srgbClr val="303E34"/>
                </a:solidFill>
              </a:defRPr>
            </a:pPr>
            <a:r>
              <a:rPr dirty="0">
                <a:solidFill/>
              </a:rPr>
              <a:t>Conclusion</a:t>
            </a:r>
          </a:p>
        </p:txBody>
      </p:sp>
      <p:sp>
        <p:nvSpPr>
          <p:cNvPr id="17" name="Rounded Rectangle 16"/>
          <p:cNvSpPr/>
          <p:nvPr/>
        </p:nvSpPr>
        <p:spPr>
          <a:xfrm>
            <a:off x="9281160" y="5166360"/>
            <a:ext cx="1828800" cy="56692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lang="en-GB" dirty="0">
                <a:solidFill/>
              </a:rPr>
              <a:t>-</a:t>
            </a:r>
            <a:r>
              <a:rPr dirty="0">
                <a:solidFill/>
              </a:rPr>
              <a:t>100</a:t>
            </a:r>
          </a:p>
        </p:txBody>
      </p:sp>
      <p:sp>
        <p:nvSpPr>
          <p:cNvPr id="18" name="Rounded Rectangle 17"/>
          <p:cNvSpPr/>
          <p:nvPr/>
        </p:nvSpPr>
        <p:spPr>
          <a:xfrm>
            <a:off x="2103120" y="5989320"/>
            <a:ext cx="7955279" cy="50292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303E34"/>
                </a:solidFill>
              </a:defRPr>
            </a:pPr>
            <a:r>
              <a:rPr>
                <a:solidFill/>
              </a:rPr>
              <a:t>Word counts are a guide – follow your module guidance.</a:t>
            </a:r>
          </a:p>
        </p:txBody>
      </p:sp>
      <p:sp>
        <p:nvSpPr>
          <p:cNvPr id="19" name="TextBox 18"/>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1. Introduction: keep it focused</a:t>
            </a:r>
          </a:p>
        </p:txBody>
      </p:sp>
      <p:sp>
        <p:nvSpPr>
          <p:cNvPr id="4" name="TextBox 3"/>
          <p:cNvSpPr txBox="1"/>
          <p:nvPr/>
        </p:nvSpPr>
        <p:spPr>
          <a:xfrm>
            <a:off x="731520" y="1325880"/>
            <a:ext cx="4754880" cy="3199337"/>
          </a:xfrm>
          <a:prstGeom prst="rect">
            <a:avLst/>
          </a:prstGeom>
          <a:noFill/>
          <a:ln>
            <a:solidFill/>
          </a:ln>
        </p:spPr>
        <p:txBody>
          <a:bodyPr wrap="square">
            <a:spAutoFit/>
          </a:bodyPr>
          <a:lstStyle/>
          <a:p>
            <a:pPr>
              <a:lnSpc>
                <a:spcPct val="150000"/>
              </a:lnSpc>
              <a:spcAft>
                <a:spcPts val="1000"/>
              </a:spcAft>
              <a:defRPr sz="1900">
                <a:solidFill>
                  <a:srgbClr val="303E34"/>
                </a:solidFill>
              </a:defRPr>
            </a:pPr>
            <a:r>
              <a:rPr dirty="0">
                <a:solidFill/>
              </a:rPr>
              <a:t>• </a:t>
            </a:r>
            <a:r>
              <a:rPr sz="2000" dirty="0">
                <a:solidFill/>
              </a:rPr>
              <a:t>Briefly identify the interaction.</a:t>
            </a:r>
          </a:p>
          <a:p>
            <a:pPr>
              <a:lnSpc>
                <a:spcPct val="150000"/>
              </a:lnSpc>
              <a:spcAft>
                <a:spcPts val="1000"/>
              </a:spcAft>
              <a:defRPr sz="1900">
                <a:solidFill>
                  <a:srgbClr val="303E34"/>
                </a:solidFill>
              </a:defRPr>
            </a:pPr>
            <a:r>
              <a:rPr sz="2000" dirty="0">
                <a:solidFill/>
              </a:rPr>
              <a:t>• State what aspects of communication you will </a:t>
            </a:r>
            <a:r>
              <a:rPr sz="2000" dirty="0" err="1">
                <a:solidFill/>
              </a:rPr>
              <a:t>analyse</a:t>
            </a:r>
            <a:r>
              <a:rPr sz="2000" dirty="0">
                <a:solidFill/>
              </a:rPr>
              <a:t>.</a:t>
            </a:r>
          </a:p>
          <a:p>
            <a:pPr>
              <a:lnSpc>
                <a:spcPct val="150000"/>
              </a:lnSpc>
              <a:spcAft>
                <a:spcPts val="1000"/>
              </a:spcAft>
              <a:defRPr sz="1900">
                <a:solidFill>
                  <a:srgbClr val="303E34"/>
                </a:solidFill>
              </a:defRPr>
            </a:pPr>
            <a:r>
              <a:rPr sz="2000" dirty="0">
                <a:solidFill/>
              </a:rPr>
              <a:t>• Name the types of theory/model you will use.</a:t>
            </a:r>
          </a:p>
          <a:p>
            <a:pPr>
              <a:lnSpc>
                <a:spcPct val="150000"/>
              </a:lnSpc>
              <a:spcAft>
                <a:spcPts val="1000"/>
              </a:spcAft>
              <a:defRPr sz="1900">
                <a:solidFill>
                  <a:srgbClr val="303E34"/>
                </a:solidFill>
              </a:defRPr>
            </a:pPr>
            <a:r>
              <a:rPr sz="2000" dirty="0">
                <a:solidFill/>
              </a:rPr>
              <a:t>• Do not retell the whole scenario.</a:t>
            </a:r>
          </a:p>
        </p:txBody>
      </p:sp>
      <p:sp>
        <p:nvSpPr>
          <p:cNvPr id="5" name="Rounded Rectangle 4"/>
          <p:cNvSpPr/>
          <p:nvPr/>
        </p:nvSpPr>
        <p:spPr>
          <a:xfrm>
            <a:off x="5806440" y="1371600"/>
            <a:ext cx="5486400" cy="32004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0">
                <a:solidFill>
                  <a:srgbClr val="303E34"/>
                </a:solidFill>
              </a:defRPr>
            </a:pPr>
            <a:r>
              <a:rPr dirty="0">
                <a:solidFill/>
              </a:rPr>
              <a:t>Example:</a:t>
            </a:r>
            <a:br>
              <a:rPr dirty="0"/>
            </a:br>
            <a:r>
              <a:rPr dirty="0">
                <a:solidFill/>
              </a:rPr>
              <a:t>“</a:t>
            </a:r>
            <a:r>
              <a:rPr b="1" dirty="0">
                <a:solidFill/>
              </a:rPr>
              <a:t>This review examines a recorded interaction between a healthcare practitioner and a patient. It will </a:t>
            </a:r>
            <a:r>
              <a:rPr b="1" dirty="0" err="1">
                <a:solidFill/>
              </a:rPr>
              <a:t>analyse</a:t>
            </a:r>
            <a:r>
              <a:rPr b="1" dirty="0">
                <a:solidFill/>
              </a:rPr>
              <a:t> verbal and non-verbal communication, consider relevant communication models and evaluate barriers and opportunities for person-</a:t>
            </a:r>
            <a:r>
              <a:rPr b="1" dirty="0" err="1">
                <a:solidFill/>
              </a:rPr>
              <a:t>centred</a:t>
            </a:r>
            <a:r>
              <a:rPr b="1" dirty="0">
                <a:solidFill/>
              </a:rPr>
              <a:t> communication</a:t>
            </a:r>
            <a:r>
              <a:rPr dirty="0">
                <a:solidFill/>
              </a:rPr>
              <a:t>.”</a:t>
            </a:r>
          </a:p>
        </p:txBody>
      </p:sp>
      <p:sp>
        <p:nvSpPr>
          <p:cNvPr id="6" name="Rounded Rectangle 5"/>
          <p:cNvSpPr/>
          <p:nvPr/>
        </p:nvSpPr>
        <p:spPr>
          <a:xfrm>
            <a:off x="2194560" y="5074920"/>
            <a:ext cx="7863840" cy="68580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INTRODUCTION = WHO + WHAT + PURPOSE</a:t>
            </a:r>
          </a:p>
        </p:txBody>
      </p:sp>
      <p:sp>
        <p:nvSpPr>
          <p:cNvPr id="7" name="TextBox 6"/>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2. What communication can you observe?</a:t>
            </a:r>
          </a:p>
        </p:txBody>
      </p:sp>
      <p:sp>
        <p:nvSpPr>
          <p:cNvPr id="4" name="Rounded Rectangle 3"/>
          <p:cNvSpPr/>
          <p:nvPr/>
        </p:nvSpPr>
        <p:spPr>
          <a:xfrm>
            <a:off x="685800" y="1325880"/>
            <a:ext cx="338328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VERBAL</a:t>
            </a:r>
          </a:p>
        </p:txBody>
      </p:sp>
      <p:sp>
        <p:nvSpPr>
          <p:cNvPr id="5" name="TextBox 4"/>
          <p:cNvSpPr txBox="1"/>
          <p:nvPr/>
        </p:nvSpPr>
        <p:spPr>
          <a:xfrm>
            <a:off x="777240" y="2148840"/>
            <a:ext cx="3291840" cy="2488758"/>
          </a:xfrm>
          <a:prstGeom prst="rect">
            <a:avLst/>
          </a:prstGeom>
          <a:noFill/>
          <a:ln>
            <a:solidFill/>
          </a:ln>
        </p:spPr>
        <p:txBody>
          <a:bodyPr wrap="square">
            <a:spAutoFit/>
          </a:bodyPr>
          <a:lstStyle/>
          <a:p>
            <a:pPr>
              <a:lnSpc>
                <a:spcPct val="200000"/>
              </a:lnSpc>
              <a:spcAft>
                <a:spcPts val="1000"/>
              </a:spcAft>
              <a:defRPr sz="1700">
                <a:solidFill>
                  <a:srgbClr val="303E34"/>
                </a:solidFill>
              </a:defRPr>
            </a:pPr>
            <a:r>
              <a:rPr dirty="0">
                <a:solidFill/>
              </a:rPr>
              <a:t>• Tone, pace and volume</a:t>
            </a:r>
          </a:p>
          <a:p>
            <a:pPr>
              <a:lnSpc>
                <a:spcPct val="200000"/>
              </a:lnSpc>
              <a:spcAft>
                <a:spcPts val="1000"/>
              </a:spcAft>
              <a:defRPr sz="1700">
                <a:solidFill>
                  <a:srgbClr val="303E34"/>
                </a:solidFill>
              </a:defRPr>
            </a:pPr>
            <a:r>
              <a:rPr dirty="0">
                <a:solidFill/>
              </a:rPr>
              <a:t>• Open/closed questions</a:t>
            </a:r>
          </a:p>
          <a:p>
            <a:pPr>
              <a:lnSpc>
                <a:spcPct val="200000"/>
              </a:lnSpc>
              <a:spcAft>
                <a:spcPts val="1000"/>
              </a:spcAft>
              <a:defRPr sz="1700">
                <a:solidFill>
                  <a:srgbClr val="303E34"/>
                </a:solidFill>
              </a:defRPr>
            </a:pPr>
            <a:r>
              <a:rPr dirty="0">
                <a:solidFill/>
              </a:rPr>
              <a:t>• Clarifying and summarising</a:t>
            </a:r>
          </a:p>
          <a:p>
            <a:pPr>
              <a:lnSpc>
                <a:spcPct val="200000"/>
              </a:lnSpc>
              <a:spcAft>
                <a:spcPts val="1000"/>
              </a:spcAft>
              <a:defRPr sz="1700">
                <a:solidFill>
                  <a:srgbClr val="303E34"/>
                </a:solidFill>
              </a:defRPr>
            </a:pPr>
            <a:r>
              <a:rPr dirty="0">
                <a:solidFill/>
              </a:rPr>
              <a:t>• Jargon or accessible language</a:t>
            </a:r>
          </a:p>
        </p:txBody>
      </p:sp>
      <p:sp>
        <p:nvSpPr>
          <p:cNvPr id="6" name="Rounded Rectangle 5"/>
          <p:cNvSpPr/>
          <p:nvPr/>
        </p:nvSpPr>
        <p:spPr>
          <a:xfrm>
            <a:off x="4389120" y="1325880"/>
            <a:ext cx="338328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NON-VERBAL</a:t>
            </a:r>
          </a:p>
        </p:txBody>
      </p:sp>
      <p:sp>
        <p:nvSpPr>
          <p:cNvPr id="7" name="TextBox 6"/>
          <p:cNvSpPr txBox="1"/>
          <p:nvPr/>
        </p:nvSpPr>
        <p:spPr>
          <a:xfrm>
            <a:off x="4480560" y="2148840"/>
            <a:ext cx="3291840" cy="2401170"/>
          </a:xfrm>
          <a:prstGeom prst="rect">
            <a:avLst/>
          </a:prstGeom>
          <a:noFill/>
          <a:ln>
            <a:solidFill/>
          </a:ln>
        </p:spPr>
        <p:txBody>
          <a:bodyPr wrap="square">
            <a:spAutoFit/>
          </a:bodyPr>
          <a:lstStyle/>
          <a:p>
            <a:pPr>
              <a:lnSpc>
                <a:spcPct val="200000"/>
              </a:lnSpc>
              <a:spcAft>
                <a:spcPts val="1000"/>
              </a:spcAft>
              <a:defRPr sz="1700">
                <a:solidFill>
                  <a:srgbClr val="303E34"/>
                </a:solidFill>
              </a:defRPr>
            </a:pPr>
            <a:r>
              <a:rPr dirty="0">
                <a:solidFill/>
              </a:rPr>
              <a:t>• </a:t>
            </a:r>
            <a:r>
              <a:rPr sz="1600" dirty="0">
                <a:solidFill/>
              </a:rPr>
              <a:t>Eye contact</a:t>
            </a:r>
          </a:p>
          <a:p>
            <a:pPr>
              <a:lnSpc>
                <a:spcPct val="200000"/>
              </a:lnSpc>
              <a:spcAft>
                <a:spcPts val="1000"/>
              </a:spcAft>
              <a:defRPr sz="1700">
                <a:solidFill>
                  <a:srgbClr val="303E34"/>
                </a:solidFill>
              </a:defRPr>
            </a:pPr>
            <a:r>
              <a:rPr sz="1600" dirty="0">
                <a:solidFill/>
              </a:rPr>
              <a:t>• Facial expression</a:t>
            </a:r>
          </a:p>
          <a:p>
            <a:pPr>
              <a:lnSpc>
                <a:spcPct val="200000"/>
              </a:lnSpc>
              <a:spcAft>
                <a:spcPts val="1000"/>
              </a:spcAft>
              <a:defRPr sz="1700">
                <a:solidFill>
                  <a:srgbClr val="303E34"/>
                </a:solidFill>
              </a:defRPr>
            </a:pPr>
            <a:r>
              <a:rPr sz="1600" dirty="0">
                <a:solidFill/>
              </a:rPr>
              <a:t>• Posture and gestures</a:t>
            </a:r>
          </a:p>
          <a:p>
            <a:pPr>
              <a:lnSpc>
                <a:spcPct val="200000"/>
              </a:lnSpc>
              <a:spcAft>
                <a:spcPts val="1000"/>
              </a:spcAft>
              <a:defRPr sz="1700">
                <a:solidFill>
                  <a:srgbClr val="303E34"/>
                </a:solidFill>
              </a:defRPr>
            </a:pPr>
            <a:r>
              <a:rPr sz="1600" dirty="0">
                <a:solidFill/>
              </a:rPr>
              <a:t>• Personal space and silence</a:t>
            </a:r>
          </a:p>
        </p:txBody>
      </p:sp>
      <p:sp>
        <p:nvSpPr>
          <p:cNvPr id="8" name="Rounded Rectangle 7"/>
          <p:cNvSpPr/>
          <p:nvPr/>
        </p:nvSpPr>
        <p:spPr>
          <a:xfrm>
            <a:off x="8092440" y="1325880"/>
            <a:ext cx="338328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LISTENING</a:t>
            </a:r>
          </a:p>
        </p:txBody>
      </p:sp>
      <p:sp>
        <p:nvSpPr>
          <p:cNvPr id="9" name="TextBox 8"/>
          <p:cNvSpPr txBox="1"/>
          <p:nvPr/>
        </p:nvSpPr>
        <p:spPr>
          <a:xfrm>
            <a:off x="8183879" y="2148840"/>
            <a:ext cx="3200400" cy="2493503"/>
          </a:xfrm>
          <a:prstGeom prst="rect">
            <a:avLst/>
          </a:prstGeom>
          <a:noFill/>
          <a:ln>
            <a:solidFill/>
          </a:ln>
        </p:spPr>
        <p:txBody>
          <a:bodyPr wrap="square">
            <a:spAutoFit/>
          </a:bodyPr>
          <a:lstStyle/>
          <a:p>
            <a:pPr>
              <a:lnSpc>
                <a:spcPct val="200000"/>
              </a:lnSpc>
              <a:spcAft>
                <a:spcPts val="1000"/>
              </a:spcAft>
              <a:defRPr sz="1700">
                <a:solidFill>
                  <a:srgbClr val="303E34"/>
                </a:solidFill>
              </a:defRPr>
            </a:pPr>
            <a:r>
              <a:rPr sz="2000" dirty="0">
                <a:solidFill/>
              </a:rPr>
              <a:t>• </a:t>
            </a:r>
            <a:r>
              <a:rPr sz="1600" dirty="0">
                <a:solidFill/>
              </a:rPr>
              <a:t>Active listening</a:t>
            </a:r>
          </a:p>
          <a:p>
            <a:pPr>
              <a:lnSpc>
                <a:spcPct val="200000"/>
              </a:lnSpc>
              <a:spcAft>
                <a:spcPts val="1000"/>
              </a:spcAft>
              <a:defRPr sz="1700">
                <a:solidFill>
                  <a:srgbClr val="303E34"/>
                </a:solidFill>
              </a:defRPr>
            </a:pPr>
            <a:r>
              <a:rPr sz="1600" dirty="0">
                <a:solidFill/>
              </a:rPr>
              <a:t>• Paraphrasing</a:t>
            </a:r>
          </a:p>
          <a:p>
            <a:pPr>
              <a:lnSpc>
                <a:spcPct val="200000"/>
              </a:lnSpc>
              <a:spcAft>
                <a:spcPts val="1000"/>
              </a:spcAft>
              <a:defRPr sz="1700">
                <a:solidFill>
                  <a:srgbClr val="303E34"/>
                </a:solidFill>
              </a:defRPr>
            </a:pPr>
            <a:r>
              <a:rPr sz="1600" dirty="0">
                <a:solidFill/>
              </a:rPr>
              <a:t>• Reflecting</a:t>
            </a:r>
          </a:p>
          <a:p>
            <a:pPr>
              <a:lnSpc>
                <a:spcPct val="200000"/>
              </a:lnSpc>
              <a:spcAft>
                <a:spcPts val="1000"/>
              </a:spcAft>
              <a:defRPr sz="1700">
                <a:solidFill>
                  <a:srgbClr val="303E34"/>
                </a:solidFill>
              </a:defRPr>
            </a:pPr>
            <a:r>
              <a:rPr sz="1600" dirty="0">
                <a:solidFill/>
              </a:rPr>
              <a:t>• Checking understanding</a:t>
            </a:r>
          </a:p>
        </p:txBody>
      </p:sp>
      <p:sp>
        <p:nvSpPr>
          <p:cNvPr id="10" name="TextBox 9"/>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Description vs analysis</a:t>
            </a:r>
          </a:p>
        </p:txBody>
      </p:sp>
      <p:sp>
        <p:nvSpPr>
          <p:cNvPr id="4" name="Rounded Rectangle 3"/>
          <p:cNvSpPr/>
          <p:nvPr/>
        </p:nvSpPr>
        <p:spPr>
          <a:xfrm>
            <a:off x="731520" y="1325880"/>
            <a:ext cx="521208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DESCRIPTION</a:t>
            </a:r>
          </a:p>
        </p:txBody>
      </p:sp>
      <p:sp>
        <p:nvSpPr>
          <p:cNvPr id="5" name="Rounded Rectangle 4"/>
          <p:cNvSpPr/>
          <p:nvPr/>
        </p:nvSpPr>
        <p:spPr>
          <a:xfrm>
            <a:off x="822960" y="2148840"/>
            <a:ext cx="5029200" cy="10058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0">
                <a:solidFill>
                  <a:srgbClr val="303E34"/>
                </a:solidFill>
              </a:defRPr>
            </a:pPr>
            <a:r>
              <a:rPr>
                <a:solidFill/>
              </a:rPr>
              <a:t>“The healthcare assistant reassured the patient.”</a:t>
            </a:r>
          </a:p>
        </p:txBody>
      </p:sp>
      <p:sp>
        <p:nvSpPr>
          <p:cNvPr id="6" name="Rounded Rectangle 5"/>
          <p:cNvSpPr/>
          <p:nvPr/>
        </p:nvSpPr>
        <p:spPr>
          <a:xfrm>
            <a:off x="6263640" y="1325880"/>
            <a:ext cx="521208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ANALYSIS</a:t>
            </a:r>
          </a:p>
        </p:txBody>
      </p:sp>
      <p:sp>
        <p:nvSpPr>
          <p:cNvPr id="7" name="Rounded Rectangle 6"/>
          <p:cNvSpPr/>
          <p:nvPr/>
        </p:nvSpPr>
        <p:spPr>
          <a:xfrm>
            <a:off x="6355080" y="2148840"/>
            <a:ext cx="5029200" cy="192024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0">
                <a:solidFill>
                  <a:srgbClr val="303E34"/>
                </a:solidFill>
              </a:defRPr>
            </a:pPr>
            <a:r>
              <a:rPr>
                <a:solidFill/>
              </a:rPr>
              <a:t>“Although the practitioner appears to be attempting to reassure the patient, the response may minimise the patient’s anxiety because the concern is not explored. An open question could encourage the patient to explain what is worrying them.”</a:t>
            </a:r>
          </a:p>
        </p:txBody>
      </p:sp>
      <p:sp>
        <p:nvSpPr>
          <p:cNvPr id="8" name="Rounded Rectangle 7"/>
          <p:cNvSpPr/>
          <p:nvPr/>
        </p:nvSpPr>
        <p:spPr>
          <a:xfrm>
            <a:off x="1828800" y="4892040"/>
            <a:ext cx="8503920" cy="73152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Ask: WHY does this communication matter for the service user?</a:t>
            </a:r>
          </a:p>
        </p:txBody>
      </p:sp>
      <p:sp>
        <p:nvSpPr>
          <p:cNvPr id="9" name="TextBox 8"/>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3. Apply a communication model – Linear</a:t>
            </a:r>
          </a:p>
        </p:txBody>
      </p:sp>
      <p:sp>
        <p:nvSpPr>
          <p:cNvPr id="4" name="Rounded Rectangle 3"/>
          <p:cNvSpPr/>
          <p:nvPr/>
        </p:nvSpPr>
        <p:spPr>
          <a:xfrm>
            <a:off x="822960" y="1828800"/>
            <a:ext cx="246888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PRACTITIONER</a:t>
            </a:r>
          </a:p>
        </p:txBody>
      </p:sp>
      <p:sp>
        <p:nvSpPr>
          <p:cNvPr id="5" name="Rounded Rectangle 4"/>
          <p:cNvSpPr/>
          <p:nvPr/>
        </p:nvSpPr>
        <p:spPr>
          <a:xfrm>
            <a:off x="4846320" y="1828800"/>
            <a:ext cx="2468880" cy="68580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MESSAGE</a:t>
            </a:r>
          </a:p>
        </p:txBody>
      </p:sp>
      <p:sp>
        <p:nvSpPr>
          <p:cNvPr id="6" name="Rounded Rectangle 5"/>
          <p:cNvSpPr/>
          <p:nvPr/>
        </p:nvSpPr>
        <p:spPr>
          <a:xfrm>
            <a:off x="8869680" y="1828800"/>
            <a:ext cx="246888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PATIENT</a:t>
            </a:r>
          </a:p>
        </p:txBody>
      </p:sp>
      <p:sp>
        <p:nvSpPr>
          <p:cNvPr id="7" name="Rounded Rectangle 6"/>
          <p:cNvSpPr/>
          <p:nvPr/>
        </p:nvSpPr>
        <p:spPr>
          <a:xfrm>
            <a:off x="3474720" y="1847088"/>
            <a:ext cx="100584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3000" b="1">
                <a:solidFill>
                  <a:srgbClr val="303E34"/>
                </a:solidFill>
              </a:defRPr>
            </a:pPr>
            <a:r>
              <a:rPr>
                <a:solidFill/>
              </a:rPr>
              <a:t>→</a:t>
            </a:r>
          </a:p>
        </p:txBody>
      </p:sp>
      <p:sp>
        <p:nvSpPr>
          <p:cNvPr id="8" name="Rounded Rectangle 7"/>
          <p:cNvSpPr/>
          <p:nvPr/>
        </p:nvSpPr>
        <p:spPr>
          <a:xfrm>
            <a:off x="7498079" y="1847088"/>
            <a:ext cx="1005840" cy="5943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3000" b="1">
                <a:solidFill>
                  <a:srgbClr val="303E34"/>
                </a:solidFill>
              </a:defRPr>
            </a:pPr>
            <a:r>
              <a:rPr>
                <a:solidFill/>
              </a:rPr>
              <a:t>→</a:t>
            </a:r>
          </a:p>
        </p:txBody>
      </p:sp>
      <p:sp>
        <p:nvSpPr>
          <p:cNvPr id="9" name="Rounded Rectangle 8"/>
          <p:cNvSpPr/>
          <p:nvPr/>
        </p:nvSpPr>
        <p:spPr>
          <a:xfrm>
            <a:off x="1828800" y="3063240"/>
            <a:ext cx="850392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0">
                <a:solidFill>
                  <a:srgbClr val="303E34"/>
                </a:solidFill>
              </a:defRPr>
            </a:pPr>
            <a:r>
              <a:rPr>
                <a:solidFill/>
              </a:rPr>
              <a:t>Example message: “Please do not eat after midnight before your procedure.”</a:t>
            </a:r>
          </a:p>
        </p:txBody>
      </p:sp>
      <p:sp>
        <p:nvSpPr>
          <p:cNvPr id="10" name="TextBox 9"/>
          <p:cNvSpPr txBox="1"/>
          <p:nvPr/>
        </p:nvSpPr>
        <p:spPr>
          <a:xfrm>
            <a:off x="1097280" y="4069080"/>
            <a:ext cx="9875520" cy="1686103"/>
          </a:xfrm>
          <a:prstGeom prst="rect">
            <a:avLst/>
          </a:prstGeom>
          <a:noFill/>
          <a:ln>
            <a:solidFill/>
          </a:ln>
        </p:spPr>
        <p:txBody>
          <a:bodyPr wrap="square">
            <a:spAutoFit/>
          </a:bodyPr>
          <a:lstStyle/>
          <a:p>
            <a:pPr>
              <a:lnSpc>
                <a:spcPct val="150000"/>
              </a:lnSpc>
              <a:spcAft>
                <a:spcPts val="1000"/>
              </a:spcAft>
              <a:defRPr sz="1700">
                <a:solidFill>
                  <a:srgbClr val="303E34"/>
                </a:solidFill>
              </a:defRPr>
            </a:pPr>
            <a:r>
              <a:rPr sz="2000" dirty="0">
                <a:solidFill/>
              </a:rPr>
              <a:t>• Useful for giving clear information or instructions.</a:t>
            </a:r>
          </a:p>
          <a:p>
            <a:pPr>
              <a:lnSpc>
                <a:spcPct val="150000"/>
              </a:lnSpc>
              <a:spcAft>
                <a:spcPts val="1000"/>
              </a:spcAft>
              <a:defRPr sz="1700">
                <a:solidFill>
                  <a:srgbClr val="303E34"/>
                </a:solidFill>
              </a:defRPr>
            </a:pPr>
            <a:r>
              <a:rPr sz="2000" dirty="0">
                <a:solidFill/>
              </a:rPr>
              <a:t>• Limitation: the practitioner may assume the message has been understood.</a:t>
            </a:r>
          </a:p>
          <a:p>
            <a:pPr>
              <a:lnSpc>
                <a:spcPct val="150000"/>
              </a:lnSpc>
              <a:spcAft>
                <a:spcPts val="1000"/>
              </a:spcAft>
              <a:defRPr sz="1700">
                <a:solidFill>
                  <a:srgbClr val="303E34"/>
                </a:solidFill>
              </a:defRPr>
            </a:pPr>
            <a:r>
              <a:rPr sz="2000" dirty="0">
                <a:solidFill/>
              </a:rPr>
              <a:t>• Improvement: ask the patient to explain the information back in their own words.</a:t>
            </a:r>
          </a:p>
        </p:txBody>
      </p:sp>
      <p:sp>
        <p:nvSpPr>
          <p:cNvPr id="11" name="TextBox 10"/>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6859250" cy="523220"/>
          </a:xfrm>
          <a:prstGeom prst="rect">
            <a:avLst/>
          </a:prstGeom>
          <a:noFill/>
          <a:ln>
            <a:solidFill/>
          </a:ln>
        </p:spPr>
        <p:txBody>
          <a:bodyPr wrap="none">
            <a:spAutoFit/>
          </a:bodyPr>
          <a:lstStyle/>
          <a:p>
            <a:pPr>
              <a:defRPr sz="2800" b="1">
                <a:solidFill>
                  <a:srgbClr val="303E34"/>
                </a:solidFill>
              </a:defRPr>
            </a:pPr>
            <a:r>
              <a:rPr dirty="0">
                <a:solidFill/>
                <a:latin typeface="Montserrate"/>
              </a:rPr>
              <a:t>Interactive and transactional communication</a:t>
            </a:r>
          </a:p>
        </p:txBody>
      </p:sp>
      <p:sp>
        <p:nvSpPr>
          <p:cNvPr id="4" name="Rounded Rectangle 3"/>
          <p:cNvSpPr/>
          <p:nvPr/>
        </p:nvSpPr>
        <p:spPr>
          <a:xfrm>
            <a:off x="731520" y="1280160"/>
            <a:ext cx="53035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sz="2400" dirty="0">
                <a:solidFill/>
              </a:rPr>
              <a:t>INTERACTIVE</a:t>
            </a:r>
          </a:p>
        </p:txBody>
      </p:sp>
      <p:sp>
        <p:nvSpPr>
          <p:cNvPr id="5" name="Rounded Rectangle 4"/>
          <p:cNvSpPr/>
          <p:nvPr/>
        </p:nvSpPr>
        <p:spPr>
          <a:xfrm>
            <a:off x="822960" y="2011680"/>
            <a:ext cx="5120640" cy="11887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0">
                <a:solidFill>
                  <a:srgbClr val="303E34"/>
                </a:solidFill>
              </a:defRPr>
            </a:pPr>
            <a:r>
              <a:rPr sz="2000" dirty="0">
                <a:solidFill/>
              </a:rPr>
              <a:t>Practitioner ⇄ Patient</a:t>
            </a:r>
            <a:br>
              <a:rPr sz="2000" dirty="0"/>
            </a:br>
            <a:r>
              <a:rPr sz="2000" dirty="0">
                <a:solidFill/>
              </a:rPr>
              <a:t>Messages are exchanged and feedback influences the conversation.</a:t>
            </a:r>
          </a:p>
        </p:txBody>
      </p:sp>
      <p:sp>
        <p:nvSpPr>
          <p:cNvPr id="6" name="Rounded Rectangle 5"/>
          <p:cNvSpPr/>
          <p:nvPr/>
        </p:nvSpPr>
        <p:spPr>
          <a:xfrm>
            <a:off x="822960" y="3429000"/>
            <a:ext cx="5120640" cy="10515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sz="2000" dirty="0">
                <a:solidFill/>
              </a:rPr>
              <a:t>Example: “How have you felt?” → “Dizzy.” → “Is it worse when you stand?”</a:t>
            </a:r>
          </a:p>
        </p:txBody>
      </p:sp>
      <p:sp>
        <p:nvSpPr>
          <p:cNvPr id="7" name="Rounded Rectangle 6"/>
          <p:cNvSpPr/>
          <p:nvPr/>
        </p:nvSpPr>
        <p:spPr>
          <a:xfrm>
            <a:off x="6172200" y="1280160"/>
            <a:ext cx="53035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sz="2400" dirty="0">
                <a:solidFill/>
              </a:rPr>
              <a:t>TRANSACTIONAL</a:t>
            </a:r>
          </a:p>
        </p:txBody>
      </p:sp>
      <p:sp>
        <p:nvSpPr>
          <p:cNvPr id="8" name="Rounded Rectangle 7"/>
          <p:cNvSpPr/>
          <p:nvPr/>
        </p:nvSpPr>
        <p:spPr>
          <a:xfrm>
            <a:off x="6263640" y="2011680"/>
            <a:ext cx="5120640" cy="11887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0">
                <a:solidFill>
                  <a:srgbClr val="303E34"/>
                </a:solidFill>
              </a:defRPr>
            </a:pPr>
            <a:r>
              <a:rPr sz="2000" dirty="0">
                <a:solidFill/>
              </a:rPr>
              <a:t>Communication happens simultaneously.</a:t>
            </a:r>
            <a:br>
              <a:rPr sz="2000" dirty="0"/>
            </a:br>
            <a:r>
              <a:rPr sz="2000" dirty="0">
                <a:solidFill/>
              </a:rPr>
              <a:t>Words + tone + posture + facial expression + context all communicate.</a:t>
            </a:r>
          </a:p>
        </p:txBody>
      </p:sp>
      <p:sp>
        <p:nvSpPr>
          <p:cNvPr id="9" name="Rounded Rectangle 8"/>
          <p:cNvSpPr/>
          <p:nvPr/>
        </p:nvSpPr>
        <p:spPr>
          <a:xfrm>
            <a:off x="6248402" y="3429000"/>
            <a:ext cx="5120640" cy="10515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sz="2000" dirty="0">
                <a:solidFill/>
              </a:rPr>
              <a:t>Example: verbally acknowledging anxiety while continuing to look at the computer may send mixed messages.</a:t>
            </a:r>
          </a:p>
        </p:txBody>
      </p:sp>
      <p:sp>
        <p:nvSpPr>
          <p:cNvPr id="10" name="TextBox 9"/>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4. Apply person-centred communication</a:t>
            </a:r>
          </a:p>
        </p:txBody>
      </p:sp>
      <p:sp>
        <p:nvSpPr>
          <p:cNvPr id="4" name="Rounded Rectangle 3"/>
          <p:cNvSpPr/>
          <p:nvPr/>
        </p:nvSpPr>
        <p:spPr>
          <a:xfrm>
            <a:off x="914400" y="1417320"/>
            <a:ext cx="301752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EMPATHY</a:t>
            </a:r>
          </a:p>
        </p:txBody>
      </p:sp>
      <p:sp>
        <p:nvSpPr>
          <p:cNvPr id="5" name="Rounded Rectangle 4"/>
          <p:cNvSpPr/>
          <p:nvPr/>
        </p:nvSpPr>
        <p:spPr>
          <a:xfrm>
            <a:off x="4572000" y="1417320"/>
            <a:ext cx="301752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200" b="1">
                <a:solidFill>
                  <a:srgbClr val="303E34"/>
                </a:solidFill>
              </a:defRPr>
            </a:pPr>
            <a:r>
              <a:rPr>
                <a:solidFill/>
              </a:rPr>
              <a:t>CONGRUENCE</a:t>
            </a:r>
          </a:p>
        </p:txBody>
      </p:sp>
      <p:sp>
        <p:nvSpPr>
          <p:cNvPr id="6" name="Rounded Rectangle 5"/>
          <p:cNvSpPr/>
          <p:nvPr/>
        </p:nvSpPr>
        <p:spPr>
          <a:xfrm>
            <a:off x="8229600" y="1417320"/>
            <a:ext cx="3017520" cy="68580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ACCEPTANCE / UPR</a:t>
            </a:r>
          </a:p>
        </p:txBody>
      </p:sp>
      <p:sp>
        <p:nvSpPr>
          <p:cNvPr id="7" name="Rounded Rectangle 6"/>
          <p:cNvSpPr/>
          <p:nvPr/>
        </p:nvSpPr>
        <p:spPr>
          <a:xfrm>
            <a:off x="1371600" y="2788920"/>
            <a:ext cx="9418320" cy="114300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0">
                <a:solidFill>
                  <a:srgbClr val="303E34"/>
                </a:solidFill>
              </a:defRPr>
            </a:pPr>
            <a:r>
              <a:rPr sz="2400" dirty="0">
                <a:solidFill/>
              </a:rPr>
              <a:t>Patient: “I’m embarrassed talking about this.”</a:t>
            </a:r>
            <a:br>
              <a:rPr sz="2400" dirty="0"/>
            </a:br>
            <a:r>
              <a:rPr sz="2400" dirty="0">
                <a:solidFill/>
              </a:rPr>
              <a:t>Practitioner: “I can hear this is difficult to talk about. Take your time.”</a:t>
            </a:r>
          </a:p>
        </p:txBody>
      </p:sp>
      <p:sp>
        <p:nvSpPr>
          <p:cNvPr id="8" name="TextBox 7"/>
          <p:cNvSpPr txBox="1"/>
          <p:nvPr/>
        </p:nvSpPr>
        <p:spPr>
          <a:xfrm>
            <a:off x="1828800" y="4434840"/>
            <a:ext cx="8595360" cy="1686103"/>
          </a:xfrm>
          <a:prstGeom prst="rect">
            <a:avLst/>
          </a:prstGeom>
          <a:noFill/>
          <a:ln>
            <a:solidFill/>
          </a:ln>
        </p:spPr>
        <p:txBody>
          <a:bodyPr wrap="square">
            <a:spAutoFit/>
          </a:bodyPr>
          <a:lstStyle/>
          <a:p>
            <a:pPr>
              <a:lnSpc>
                <a:spcPct val="150000"/>
              </a:lnSpc>
              <a:spcAft>
                <a:spcPts val="1000"/>
              </a:spcAft>
              <a:defRPr sz="1800">
                <a:solidFill>
                  <a:srgbClr val="303E34"/>
                </a:solidFill>
              </a:defRPr>
            </a:pPr>
            <a:r>
              <a:rPr dirty="0">
                <a:solidFill/>
              </a:rPr>
              <a:t>• </a:t>
            </a:r>
            <a:r>
              <a:rPr sz="2000" dirty="0">
                <a:solidFill/>
              </a:rPr>
              <a:t>Where is the patient’s perspective valued?</a:t>
            </a:r>
          </a:p>
          <a:p>
            <a:pPr>
              <a:lnSpc>
                <a:spcPct val="150000"/>
              </a:lnSpc>
              <a:spcAft>
                <a:spcPts val="1000"/>
              </a:spcAft>
              <a:defRPr sz="1800">
                <a:solidFill>
                  <a:srgbClr val="303E34"/>
                </a:solidFill>
              </a:defRPr>
            </a:pPr>
            <a:r>
              <a:rPr sz="2000" dirty="0">
                <a:solidFill/>
              </a:rPr>
              <a:t>• Where does the practitioner demonstrate understanding?</a:t>
            </a:r>
          </a:p>
          <a:p>
            <a:pPr>
              <a:lnSpc>
                <a:spcPct val="150000"/>
              </a:lnSpc>
              <a:spcAft>
                <a:spcPts val="1000"/>
              </a:spcAft>
              <a:defRPr sz="1800">
                <a:solidFill>
                  <a:srgbClr val="303E34"/>
                </a:solidFill>
              </a:defRPr>
            </a:pPr>
            <a:r>
              <a:rPr sz="2000" dirty="0">
                <a:solidFill/>
              </a:rPr>
              <a:t>• Does the communication create psychological safety and respect?</a:t>
            </a:r>
          </a:p>
        </p:txBody>
      </p:sp>
      <p:sp>
        <p:nvSpPr>
          <p:cNvPr id="9" name="TextBox 8"/>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5. Egan: from exploration to action</a:t>
            </a:r>
          </a:p>
        </p:txBody>
      </p:sp>
      <p:sp>
        <p:nvSpPr>
          <p:cNvPr id="4" name="Rounded Rectangle 3"/>
          <p:cNvSpPr/>
          <p:nvPr/>
        </p:nvSpPr>
        <p:spPr>
          <a:xfrm>
            <a:off x="731520" y="1508760"/>
            <a:ext cx="3383280" cy="9601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STAGE 1</a:t>
            </a:r>
            <a:br/>
            <a:r>
              <a:rPr>
                <a:solidFill/>
              </a:rPr>
              <a:t>What is going on?</a:t>
            </a:r>
          </a:p>
        </p:txBody>
      </p:sp>
      <p:sp>
        <p:nvSpPr>
          <p:cNvPr id="5" name="Rounded Rectangle 4"/>
          <p:cNvSpPr/>
          <p:nvPr/>
        </p:nvSpPr>
        <p:spPr>
          <a:xfrm>
            <a:off x="4389120" y="1508760"/>
            <a:ext cx="3383280" cy="9601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STAGE 2</a:t>
            </a:r>
            <a:br/>
            <a:r>
              <a:rPr>
                <a:solidFill/>
              </a:rPr>
              <a:t>What do I want instead?</a:t>
            </a:r>
          </a:p>
        </p:txBody>
      </p:sp>
      <p:sp>
        <p:nvSpPr>
          <p:cNvPr id="6" name="Rounded Rectangle 5"/>
          <p:cNvSpPr/>
          <p:nvPr/>
        </p:nvSpPr>
        <p:spPr>
          <a:xfrm>
            <a:off x="8046720" y="1508760"/>
            <a:ext cx="3383280" cy="9601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STAGE 3</a:t>
            </a:r>
            <a:br/>
            <a:r>
              <a:rPr>
                <a:solidFill/>
              </a:rPr>
              <a:t>How will I get there?</a:t>
            </a:r>
          </a:p>
        </p:txBody>
      </p:sp>
      <p:sp>
        <p:nvSpPr>
          <p:cNvPr id="7" name="Rounded Rectangle 6"/>
          <p:cNvSpPr/>
          <p:nvPr/>
        </p:nvSpPr>
        <p:spPr>
          <a:xfrm>
            <a:off x="731520" y="2834640"/>
            <a:ext cx="3383280" cy="91440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“Tell me what has been happening with your sleep.”</a:t>
            </a:r>
          </a:p>
        </p:txBody>
      </p:sp>
      <p:sp>
        <p:nvSpPr>
          <p:cNvPr id="8" name="Rounded Rectangle 7"/>
          <p:cNvSpPr/>
          <p:nvPr/>
        </p:nvSpPr>
        <p:spPr>
          <a:xfrm>
            <a:off x="4389120" y="2834640"/>
            <a:ext cx="3383280" cy="91440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“What would you like to change?”</a:t>
            </a:r>
          </a:p>
        </p:txBody>
      </p:sp>
      <p:sp>
        <p:nvSpPr>
          <p:cNvPr id="9" name="Rounded Rectangle 8"/>
          <p:cNvSpPr/>
          <p:nvPr/>
        </p:nvSpPr>
        <p:spPr>
          <a:xfrm>
            <a:off x="8046720" y="2834640"/>
            <a:ext cx="3383280" cy="91440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0">
                <a:solidFill>
                  <a:srgbClr val="303E34"/>
                </a:solidFill>
              </a:defRPr>
            </a:pPr>
            <a:r>
              <a:rPr>
                <a:solidFill/>
              </a:rPr>
              <a:t>“What could we try over the next week?”</a:t>
            </a:r>
          </a:p>
        </p:txBody>
      </p:sp>
      <p:sp>
        <p:nvSpPr>
          <p:cNvPr id="10" name="Rounded Rectangle 9"/>
          <p:cNvSpPr/>
          <p:nvPr/>
        </p:nvSpPr>
        <p:spPr>
          <a:xfrm>
            <a:off x="1828800" y="4800600"/>
            <a:ext cx="8503920" cy="73152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Use Egan when the interaction moves through exploration → goals → action.</a:t>
            </a:r>
          </a:p>
        </p:txBody>
      </p:sp>
      <p:sp>
        <p:nvSpPr>
          <p:cNvPr id="11" name="TextBox 10"/>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6. Identify communication barriers</a:t>
            </a:r>
          </a:p>
        </p:txBody>
      </p:sp>
      <p:sp>
        <p:nvSpPr>
          <p:cNvPr id="4" name="TextBox 3"/>
          <p:cNvSpPr txBox="1"/>
          <p:nvPr/>
        </p:nvSpPr>
        <p:spPr>
          <a:xfrm>
            <a:off x="731520" y="1280160"/>
            <a:ext cx="5212080" cy="5084469"/>
          </a:xfrm>
          <a:prstGeom prst="rect">
            <a:avLst/>
          </a:prstGeom>
          <a:noFill/>
          <a:ln>
            <a:solidFill/>
          </a:ln>
        </p:spPr>
        <p:txBody>
          <a:bodyPr wrap="square">
            <a:spAutoFit/>
          </a:bodyPr>
          <a:lstStyle/>
          <a:p>
            <a:pPr>
              <a:lnSpc>
                <a:spcPct val="200000"/>
              </a:lnSpc>
              <a:spcAft>
                <a:spcPts val="1000"/>
              </a:spcAft>
              <a:defRPr sz="1800">
                <a:solidFill>
                  <a:srgbClr val="303E34"/>
                </a:solidFill>
              </a:defRPr>
            </a:pPr>
            <a:r>
              <a:rPr dirty="0">
                <a:solidFill/>
              </a:rPr>
              <a:t>• </a:t>
            </a:r>
            <a:r>
              <a:rPr sz="2000" dirty="0">
                <a:solidFill/>
              </a:rPr>
              <a:t>Medical jargon or complex language</a:t>
            </a:r>
          </a:p>
          <a:p>
            <a:pPr>
              <a:lnSpc>
                <a:spcPct val="200000"/>
              </a:lnSpc>
              <a:spcAft>
                <a:spcPts val="1000"/>
              </a:spcAft>
              <a:defRPr sz="1800">
                <a:solidFill>
                  <a:srgbClr val="303E34"/>
                </a:solidFill>
              </a:defRPr>
            </a:pPr>
            <a:r>
              <a:rPr sz="2000" dirty="0">
                <a:solidFill/>
              </a:rPr>
              <a:t>• Noise, interruptions or lack of privacy</a:t>
            </a:r>
          </a:p>
          <a:p>
            <a:pPr>
              <a:lnSpc>
                <a:spcPct val="200000"/>
              </a:lnSpc>
              <a:spcAft>
                <a:spcPts val="1000"/>
              </a:spcAft>
              <a:defRPr sz="1800">
                <a:solidFill>
                  <a:srgbClr val="303E34"/>
                </a:solidFill>
              </a:defRPr>
            </a:pPr>
            <a:r>
              <a:rPr sz="2000" dirty="0">
                <a:solidFill/>
              </a:rPr>
              <a:t>• Pain, anxiety or emotional distress</a:t>
            </a:r>
          </a:p>
          <a:p>
            <a:pPr>
              <a:lnSpc>
                <a:spcPct val="200000"/>
              </a:lnSpc>
              <a:spcAft>
                <a:spcPts val="1000"/>
              </a:spcAft>
              <a:defRPr sz="1800">
                <a:solidFill>
                  <a:srgbClr val="303E34"/>
                </a:solidFill>
              </a:defRPr>
            </a:pPr>
            <a:r>
              <a:rPr sz="2000" dirty="0">
                <a:solidFill/>
              </a:rPr>
              <a:t>• Hearing, visual or cognitive needs</a:t>
            </a:r>
          </a:p>
          <a:p>
            <a:pPr>
              <a:lnSpc>
                <a:spcPct val="200000"/>
              </a:lnSpc>
              <a:spcAft>
                <a:spcPts val="1000"/>
              </a:spcAft>
              <a:defRPr sz="1800">
                <a:solidFill>
                  <a:srgbClr val="303E34"/>
                </a:solidFill>
              </a:defRPr>
            </a:pPr>
            <a:r>
              <a:rPr sz="2000" dirty="0">
                <a:solidFill/>
              </a:rPr>
              <a:t>• Language or cultural differences</a:t>
            </a:r>
          </a:p>
          <a:p>
            <a:pPr>
              <a:lnSpc>
                <a:spcPct val="200000"/>
              </a:lnSpc>
              <a:spcAft>
                <a:spcPts val="1000"/>
              </a:spcAft>
              <a:defRPr sz="1800">
                <a:solidFill>
                  <a:srgbClr val="303E34"/>
                </a:solidFill>
              </a:defRPr>
            </a:pPr>
            <a:r>
              <a:rPr sz="2000" dirty="0">
                <a:solidFill/>
              </a:rPr>
              <a:t>• Time pressure and practitioner assumptions</a:t>
            </a:r>
          </a:p>
          <a:p>
            <a:pPr>
              <a:lnSpc>
                <a:spcPct val="200000"/>
              </a:lnSpc>
              <a:spcAft>
                <a:spcPts val="1000"/>
              </a:spcAft>
              <a:defRPr sz="1800">
                <a:solidFill>
                  <a:srgbClr val="303E34"/>
                </a:solidFill>
              </a:defRPr>
            </a:pPr>
            <a:r>
              <a:rPr sz="2000" dirty="0">
                <a:solidFill/>
              </a:rPr>
              <a:t>• Power imbalance or embarrassment</a:t>
            </a:r>
          </a:p>
        </p:txBody>
      </p:sp>
      <p:sp>
        <p:nvSpPr>
          <p:cNvPr id="5" name="Rounded Rectangle 4"/>
          <p:cNvSpPr/>
          <p:nvPr/>
        </p:nvSpPr>
        <p:spPr>
          <a:xfrm>
            <a:off x="6400800" y="1417320"/>
            <a:ext cx="43891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IMPORTANT</a:t>
            </a:r>
          </a:p>
        </p:txBody>
      </p:sp>
      <p:sp>
        <p:nvSpPr>
          <p:cNvPr id="6" name="Rounded Rectangle 5"/>
          <p:cNvSpPr/>
          <p:nvPr/>
        </p:nvSpPr>
        <p:spPr>
          <a:xfrm>
            <a:off x="6400800" y="2240280"/>
            <a:ext cx="4389120" cy="96012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Do not invent a barrier that is not evident in the interaction.</a:t>
            </a:r>
          </a:p>
        </p:txBody>
      </p:sp>
      <p:sp>
        <p:nvSpPr>
          <p:cNvPr id="7" name="Rounded Rectangle 6"/>
          <p:cNvSpPr/>
          <p:nvPr/>
        </p:nvSpPr>
        <p:spPr>
          <a:xfrm>
            <a:off x="6400800" y="3520440"/>
            <a:ext cx="4389120" cy="105156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0">
                <a:solidFill>
                  <a:srgbClr val="303E34"/>
                </a:solidFill>
              </a:defRPr>
            </a:pPr>
            <a:r>
              <a:rPr>
                <a:solidFill/>
              </a:rPr>
              <a:t>If appropriate, write:</a:t>
            </a:r>
            <a:br/>
            <a:r>
              <a:rPr>
                <a:solidFill/>
              </a:rPr>
              <a:t>“A potential communication barrier could be…”</a:t>
            </a:r>
          </a:p>
        </p:txBody>
      </p:sp>
      <p:sp>
        <p:nvSpPr>
          <p:cNvPr id="8" name="TextBox 7"/>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7. How could barriers be overcome?</a:t>
            </a:r>
          </a:p>
        </p:txBody>
      </p:sp>
      <p:sp>
        <p:nvSpPr>
          <p:cNvPr id="4" name="Rounded Rectangle 3"/>
          <p:cNvSpPr/>
          <p:nvPr/>
        </p:nvSpPr>
        <p:spPr>
          <a:xfrm>
            <a:off x="594360" y="1508760"/>
            <a:ext cx="228600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IDENTIFY</a:t>
            </a:r>
          </a:p>
        </p:txBody>
      </p:sp>
      <p:sp>
        <p:nvSpPr>
          <p:cNvPr id="5" name="Rounded Rectangle 4"/>
          <p:cNvSpPr/>
          <p:nvPr/>
        </p:nvSpPr>
        <p:spPr>
          <a:xfrm>
            <a:off x="3200400" y="1508760"/>
            <a:ext cx="228600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EXPLAIN</a:t>
            </a:r>
          </a:p>
        </p:txBody>
      </p:sp>
      <p:sp>
        <p:nvSpPr>
          <p:cNvPr id="6" name="Rounded Rectangle 5"/>
          <p:cNvSpPr/>
          <p:nvPr/>
        </p:nvSpPr>
        <p:spPr>
          <a:xfrm>
            <a:off x="5806440" y="1508760"/>
            <a:ext cx="228600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IMPACT</a:t>
            </a:r>
          </a:p>
        </p:txBody>
      </p:sp>
      <p:sp>
        <p:nvSpPr>
          <p:cNvPr id="7" name="Rounded Rectangle 6"/>
          <p:cNvSpPr/>
          <p:nvPr/>
        </p:nvSpPr>
        <p:spPr>
          <a:xfrm>
            <a:off x="8412480" y="1508760"/>
            <a:ext cx="228600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900" b="1">
                <a:solidFill>
                  <a:srgbClr val="303E34"/>
                </a:solidFill>
              </a:defRPr>
            </a:pPr>
            <a:r>
              <a:rPr>
                <a:solidFill/>
              </a:rPr>
              <a:t>IMPROVE</a:t>
            </a:r>
          </a:p>
        </p:txBody>
      </p:sp>
      <p:sp>
        <p:nvSpPr>
          <p:cNvPr id="8" name="Rounded Rectangle 7"/>
          <p:cNvSpPr/>
          <p:nvPr/>
        </p:nvSpPr>
        <p:spPr>
          <a:xfrm>
            <a:off x="1188720" y="2606040"/>
            <a:ext cx="9784080" cy="640080"/>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0">
                <a:solidFill>
                  <a:srgbClr val="303E34"/>
                </a:solidFill>
              </a:defRPr>
            </a:pPr>
            <a:r>
              <a:rPr>
                <a:solidFill/>
              </a:rPr>
              <a:t>Example: “Your observations indicate tachycardia.”</a:t>
            </a:r>
          </a:p>
        </p:txBody>
      </p:sp>
      <p:sp>
        <p:nvSpPr>
          <p:cNvPr id="9" name="Rounded Rectangle 8"/>
          <p:cNvSpPr/>
          <p:nvPr/>
        </p:nvSpPr>
        <p:spPr>
          <a:xfrm>
            <a:off x="1188720" y="3520440"/>
            <a:ext cx="9784080" cy="59436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0">
                <a:solidFill>
                  <a:srgbClr val="303E34"/>
                </a:solidFill>
              </a:defRPr>
            </a:pPr>
            <a:r>
              <a:rPr>
                <a:solidFill/>
              </a:rPr>
              <a:t>Barrier: medical terminology may not be understood.</a:t>
            </a:r>
          </a:p>
        </p:txBody>
      </p:sp>
      <p:sp>
        <p:nvSpPr>
          <p:cNvPr id="10" name="Rounded Rectangle 9"/>
          <p:cNvSpPr/>
          <p:nvPr/>
        </p:nvSpPr>
        <p:spPr>
          <a:xfrm>
            <a:off x="1188720" y="4343400"/>
            <a:ext cx="9784080" cy="8229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303E34"/>
                </a:solidFill>
              </a:defRPr>
            </a:pPr>
            <a:r>
              <a:rPr>
                <a:solidFill/>
              </a:rPr>
              <a:t>Improvement: explain in accessible language – e.g. the heart rate is faster than expected – and check understanding.</a:t>
            </a:r>
          </a:p>
        </p:txBody>
      </p:sp>
      <p:sp>
        <p:nvSpPr>
          <p:cNvPr id="11" name="TextBox 10"/>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8. Consider the individual</a:t>
            </a:r>
          </a:p>
        </p:txBody>
      </p:sp>
      <p:sp>
        <p:nvSpPr>
          <p:cNvPr id="4" name="Rounded Rectangle 3"/>
          <p:cNvSpPr/>
          <p:nvPr/>
        </p:nvSpPr>
        <p:spPr>
          <a:xfrm>
            <a:off x="1005840" y="1280160"/>
            <a:ext cx="10149840" cy="73152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Person-centred communication is not the same communication for every patient.</a:t>
            </a:r>
          </a:p>
        </p:txBody>
      </p:sp>
      <p:sp>
        <p:nvSpPr>
          <p:cNvPr id="5" name="TextBox 4"/>
          <p:cNvSpPr txBox="1"/>
          <p:nvPr/>
        </p:nvSpPr>
        <p:spPr>
          <a:xfrm>
            <a:off x="822960" y="2331720"/>
            <a:ext cx="5120640" cy="4083682"/>
          </a:xfrm>
          <a:prstGeom prst="rect">
            <a:avLst/>
          </a:prstGeom>
          <a:noFill/>
          <a:ln>
            <a:solidFill/>
          </a:ln>
        </p:spPr>
        <p:txBody>
          <a:bodyPr wrap="square">
            <a:spAutoFit/>
          </a:bodyPr>
          <a:lstStyle/>
          <a:p>
            <a:pPr>
              <a:lnSpc>
                <a:spcPct val="150000"/>
              </a:lnSpc>
              <a:spcAft>
                <a:spcPts val="1000"/>
              </a:spcAft>
              <a:defRPr sz="1700">
                <a:solidFill>
                  <a:srgbClr val="303E34"/>
                </a:solidFill>
              </a:defRPr>
            </a:pPr>
            <a:r>
              <a:rPr dirty="0">
                <a:solidFill/>
              </a:rPr>
              <a:t>• Culture and language</a:t>
            </a:r>
          </a:p>
          <a:p>
            <a:pPr>
              <a:lnSpc>
                <a:spcPct val="150000"/>
              </a:lnSpc>
              <a:spcAft>
                <a:spcPts val="1000"/>
              </a:spcAft>
              <a:defRPr sz="1700">
                <a:solidFill>
                  <a:srgbClr val="303E34"/>
                </a:solidFill>
              </a:defRPr>
            </a:pPr>
            <a:r>
              <a:rPr dirty="0">
                <a:solidFill/>
              </a:rPr>
              <a:t>• Age and developmental needs</a:t>
            </a:r>
          </a:p>
          <a:p>
            <a:pPr>
              <a:lnSpc>
                <a:spcPct val="150000"/>
              </a:lnSpc>
              <a:spcAft>
                <a:spcPts val="1000"/>
              </a:spcAft>
              <a:defRPr sz="1700">
                <a:solidFill>
                  <a:srgbClr val="303E34"/>
                </a:solidFill>
              </a:defRPr>
            </a:pPr>
            <a:r>
              <a:rPr dirty="0">
                <a:solidFill/>
              </a:rPr>
              <a:t>• Disability and sensory needs</a:t>
            </a:r>
          </a:p>
          <a:p>
            <a:pPr>
              <a:lnSpc>
                <a:spcPct val="150000"/>
              </a:lnSpc>
              <a:spcAft>
                <a:spcPts val="1000"/>
              </a:spcAft>
              <a:defRPr sz="1700">
                <a:solidFill>
                  <a:srgbClr val="303E34"/>
                </a:solidFill>
              </a:defRPr>
            </a:pPr>
            <a:r>
              <a:rPr dirty="0">
                <a:solidFill/>
              </a:rPr>
              <a:t>• Health literacy</a:t>
            </a:r>
          </a:p>
          <a:p>
            <a:pPr>
              <a:lnSpc>
                <a:spcPct val="150000"/>
              </a:lnSpc>
              <a:spcAft>
                <a:spcPts val="1000"/>
              </a:spcAft>
              <a:defRPr sz="1700">
                <a:solidFill>
                  <a:srgbClr val="303E34"/>
                </a:solidFill>
              </a:defRPr>
            </a:pPr>
            <a:r>
              <a:rPr dirty="0">
                <a:solidFill/>
              </a:rPr>
              <a:t>• Values and preferences</a:t>
            </a:r>
          </a:p>
          <a:p>
            <a:pPr>
              <a:lnSpc>
                <a:spcPct val="150000"/>
              </a:lnSpc>
              <a:spcAft>
                <a:spcPts val="1000"/>
              </a:spcAft>
              <a:defRPr sz="1700">
                <a:solidFill>
                  <a:srgbClr val="303E34"/>
                </a:solidFill>
              </a:defRPr>
            </a:pPr>
            <a:r>
              <a:rPr dirty="0">
                <a:solidFill/>
              </a:rPr>
              <a:t>• Emotional state</a:t>
            </a:r>
          </a:p>
          <a:p>
            <a:pPr>
              <a:lnSpc>
                <a:spcPct val="150000"/>
              </a:lnSpc>
              <a:spcAft>
                <a:spcPts val="1000"/>
              </a:spcAft>
              <a:defRPr sz="1700">
                <a:solidFill>
                  <a:srgbClr val="303E34"/>
                </a:solidFill>
              </a:defRPr>
            </a:pPr>
            <a:r>
              <a:rPr dirty="0">
                <a:solidFill/>
              </a:rPr>
              <a:t>• Cognitive or neurodivergent needs</a:t>
            </a:r>
          </a:p>
          <a:p>
            <a:pPr>
              <a:lnSpc>
                <a:spcPct val="150000"/>
              </a:lnSpc>
              <a:spcAft>
                <a:spcPts val="1000"/>
              </a:spcAft>
              <a:defRPr sz="1700">
                <a:solidFill>
                  <a:srgbClr val="303E34"/>
                </a:solidFill>
              </a:defRPr>
            </a:pPr>
            <a:r>
              <a:rPr dirty="0">
                <a:solidFill/>
              </a:rPr>
              <a:t>• Preferred way of receiving information</a:t>
            </a:r>
          </a:p>
        </p:txBody>
      </p:sp>
      <p:sp>
        <p:nvSpPr>
          <p:cNvPr id="6" name="Rounded Rectangle 5"/>
          <p:cNvSpPr/>
          <p:nvPr/>
        </p:nvSpPr>
        <p:spPr>
          <a:xfrm>
            <a:off x="6400800" y="2743200"/>
            <a:ext cx="4389120" cy="13258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100" b="1">
                <a:solidFill>
                  <a:srgbClr val="303E34"/>
                </a:solidFill>
              </a:defRPr>
            </a:pPr>
            <a:r>
              <a:rPr>
                <a:solidFill/>
              </a:rPr>
              <a:t>Key question:</a:t>
            </a:r>
            <a:br/>
            <a:r>
              <a:rPr>
                <a:solidFill/>
              </a:rPr>
              <a:t>“What does THIS individual need from the communication?”</a:t>
            </a:r>
          </a:p>
        </p:txBody>
      </p:sp>
      <p:sp>
        <p:nvSpPr>
          <p:cNvPr id="7" name="TextBox 6"/>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9. Building an analytical paragraph</a:t>
            </a:r>
          </a:p>
        </p:txBody>
      </p:sp>
      <p:sp>
        <p:nvSpPr>
          <p:cNvPr id="4" name="Rounded Rectangle 3"/>
          <p:cNvSpPr/>
          <p:nvPr/>
        </p:nvSpPr>
        <p:spPr>
          <a:xfrm>
            <a:off x="640080" y="1371600"/>
            <a:ext cx="201168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a:solidFill/>
              </a:rPr>
              <a:t>POINT</a:t>
            </a:r>
          </a:p>
        </p:txBody>
      </p:sp>
      <p:sp>
        <p:nvSpPr>
          <p:cNvPr id="5" name="Rounded Rectangle 4"/>
          <p:cNvSpPr/>
          <p:nvPr/>
        </p:nvSpPr>
        <p:spPr>
          <a:xfrm>
            <a:off x="2880360" y="1371600"/>
            <a:ext cx="201168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a:solidFill/>
              </a:rPr>
              <a:t>EXAMPLE</a:t>
            </a:r>
          </a:p>
        </p:txBody>
      </p:sp>
      <p:sp>
        <p:nvSpPr>
          <p:cNvPr id="6" name="Rounded Rectangle 5"/>
          <p:cNvSpPr/>
          <p:nvPr/>
        </p:nvSpPr>
        <p:spPr>
          <a:xfrm>
            <a:off x="5120640" y="1371600"/>
            <a:ext cx="219456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303E34"/>
                </a:solidFill>
              </a:defRPr>
            </a:pPr>
            <a:r>
              <a:rPr>
                <a:solidFill/>
              </a:rPr>
              <a:t>THEORY / EVIDENCE</a:t>
            </a:r>
          </a:p>
        </p:txBody>
      </p:sp>
      <p:sp>
        <p:nvSpPr>
          <p:cNvPr id="7" name="Rounded Rectangle 6"/>
          <p:cNvSpPr/>
          <p:nvPr/>
        </p:nvSpPr>
        <p:spPr>
          <a:xfrm>
            <a:off x="7543800" y="1371600"/>
            <a:ext cx="201168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a:solidFill/>
              </a:rPr>
              <a:t>ANALYSIS</a:t>
            </a:r>
          </a:p>
        </p:txBody>
      </p:sp>
      <p:sp>
        <p:nvSpPr>
          <p:cNvPr id="8" name="Rounded Rectangle 7"/>
          <p:cNvSpPr/>
          <p:nvPr/>
        </p:nvSpPr>
        <p:spPr>
          <a:xfrm>
            <a:off x="9784080" y="1371600"/>
            <a:ext cx="1828800" cy="64008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303E34"/>
                </a:solidFill>
              </a:defRPr>
            </a:pPr>
            <a:r>
              <a:rPr>
                <a:solidFill/>
              </a:rPr>
              <a:t>IMPROVEMENT</a:t>
            </a:r>
          </a:p>
        </p:txBody>
      </p:sp>
      <p:sp>
        <p:nvSpPr>
          <p:cNvPr id="9" name="Rounded Rectangle 8"/>
          <p:cNvSpPr/>
          <p:nvPr/>
        </p:nvSpPr>
        <p:spPr>
          <a:xfrm>
            <a:off x="914400" y="2514600"/>
            <a:ext cx="10332720" cy="24231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0">
                <a:solidFill>
                  <a:srgbClr val="303E34"/>
                </a:solidFill>
              </a:defRPr>
            </a:pPr>
            <a:r>
              <a:rPr dirty="0">
                <a:solidFill/>
              </a:rPr>
              <a:t>:</a:t>
            </a:r>
            <a:r>
              <a:rPr lang="en-GB" dirty="0">
                <a:solidFill/>
              </a:rPr>
              <a:t>Example</a:t>
            </a:r>
            <a:br>
              <a:rPr dirty="0"/>
            </a:br>
            <a:r>
              <a:rPr dirty="0">
                <a:solidFill/>
              </a:rPr>
              <a:t>“</a:t>
            </a:r>
            <a:r>
              <a:rPr sz="2000" b="1" dirty="0">
                <a:solidFill/>
              </a:rPr>
              <a:t>One effective aspect of the interaction is the practitioner’s use of open questioning. When the patient expresses anxiety, the practitioner asks them to explain their concern. This supports two-way communication because the patient’s feedback influences the conversation. It also supports person-</a:t>
            </a:r>
            <a:r>
              <a:rPr sz="2000" b="1" dirty="0" err="1">
                <a:solidFill/>
              </a:rPr>
              <a:t>centred</a:t>
            </a:r>
            <a:r>
              <a:rPr sz="2000" b="1" dirty="0">
                <a:solidFill/>
              </a:rPr>
              <a:t> practice by giving value to the patient’s perspective. The practitioner could strengthen this further by summarising the concern and checking understanding</a:t>
            </a:r>
            <a:r>
              <a:rPr dirty="0">
                <a:solidFill/>
              </a:rPr>
              <a:t>.”</a:t>
            </a:r>
          </a:p>
        </p:txBody>
      </p:sp>
      <p:sp>
        <p:nvSpPr>
          <p:cNvPr id="10" name="Rounded Rectangle 9"/>
          <p:cNvSpPr/>
          <p:nvPr/>
        </p:nvSpPr>
        <p:spPr>
          <a:xfrm>
            <a:off x="2011680" y="5349240"/>
            <a:ext cx="8138160" cy="594360"/>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a:solidFill/>
              </a:rPr>
              <a:t>One paragraph should DO something – not just report what happened.</a:t>
            </a:r>
          </a:p>
        </p:txBody>
      </p:sp>
      <p:sp>
        <p:nvSpPr>
          <p:cNvPr id="11" name="TextBox 10"/>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10. Recommendations and conclusion</a:t>
            </a:r>
          </a:p>
        </p:txBody>
      </p:sp>
      <p:sp>
        <p:nvSpPr>
          <p:cNvPr id="4" name="Rounded Rectangle 3"/>
          <p:cNvSpPr/>
          <p:nvPr/>
        </p:nvSpPr>
        <p:spPr>
          <a:xfrm>
            <a:off x="731520" y="1325880"/>
            <a:ext cx="53035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RECOMMENDATIONS</a:t>
            </a:r>
          </a:p>
        </p:txBody>
      </p:sp>
      <p:sp>
        <p:nvSpPr>
          <p:cNvPr id="5" name="TextBox 4"/>
          <p:cNvSpPr txBox="1"/>
          <p:nvPr/>
        </p:nvSpPr>
        <p:spPr>
          <a:xfrm>
            <a:off x="822960" y="2103120"/>
            <a:ext cx="5029200" cy="2791020"/>
          </a:xfrm>
          <a:prstGeom prst="rect">
            <a:avLst/>
          </a:prstGeom>
          <a:noFill/>
          <a:ln>
            <a:solidFill/>
          </a:ln>
        </p:spPr>
        <p:txBody>
          <a:bodyPr wrap="square">
            <a:spAutoFit/>
          </a:bodyPr>
          <a:lstStyle/>
          <a:p>
            <a:pPr>
              <a:lnSpc>
                <a:spcPct val="150000"/>
              </a:lnSpc>
              <a:spcAft>
                <a:spcPts val="1000"/>
              </a:spcAft>
              <a:defRPr sz="1700">
                <a:solidFill>
                  <a:srgbClr val="303E34"/>
                </a:solidFill>
              </a:defRPr>
            </a:pPr>
            <a:r>
              <a:rPr dirty="0">
                <a:solidFill/>
              </a:rPr>
              <a:t>• Be specific – not “communicate better”.</a:t>
            </a:r>
          </a:p>
          <a:p>
            <a:pPr>
              <a:lnSpc>
                <a:spcPct val="150000"/>
              </a:lnSpc>
              <a:spcAft>
                <a:spcPts val="1000"/>
              </a:spcAft>
              <a:defRPr sz="1700">
                <a:solidFill>
                  <a:srgbClr val="303E34"/>
                </a:solidFill>
              </a:defRPr>
            </a:pPr>
            <a:r>
              <a:rPr dirty="0">
                <a:solidFill/>
              </a:rPr>
              <a:t>• Link recommendations to your analysis.</a:t>
            </a:r>
          </a:p>
          <a:p>
            <a:pPr>
              <a:lnSpc>
                <a:spcPct val="150000"/>
              </a:lnSpc>
              <a:spcAft>
                <a:spcPts val="1000"/>
              </a:spcAft>
              <a:defRPr sz="1700">
                <a:solidFill>
                  <a:srgbClr val="303E34"/>
                </a:solidFill>
              </a:defRPr>
            </a:pPr>
            <a:r>
              <a:rPr dirty="0">
                <a:solidFill/>
              </a:rPr>
              <a:t>• Use theory/evidence to justify improvements.</a:t>
            </a:r>
          </a:p>
          <a:p>
            <a:pPr>
              <a:lnSpc>
                <a:spcPct val="150000"/>
              </a:lnSpc>
              <a:spcAft>
                <a:spcPts val="1000"/>
              </a:spcAft>
              <a:defRPr sz="1700">
                <a:solidFill>
                  <a:srgbClr val="303E34"/>
                </a:solidFill>
              </a:defRPr>
            </a:pPr>
            <a:r>
              <a:rPr dirty="0">
                <a:solidFill/>
              </a:rPr>
              <a:t>• Examples: open questions, accessible language, checking understanding, improved non-verbal attentiveness.</a:t>
            </a:r>
          </a:p>
        </p:txBody>
      </p:sp>
      <p:sp>
        <p:nvSpPr>
          <p:cNvPr id="6" name="Rounded Rectangle 5"/>
          <p:cNvSpPr/>
          <p:nvPr/>
        </p:nvSpPr>
        <p:spPr>
          <a:xfrm>
            <a:off x="6172200" y="1325880"/>
            <a:ext cx="53035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CONCLUSION</a:t>
            </a:r>
          </a:p>
        </p:txBody>
      </p:sp>
      <p:sp>
        <p:nvSpPr>
          <p:cNvPr id="7" name="TextBox 6"/>
          <p:cNvSpPr txBox="1"/>
          <p:nvPr/>
        </p:nvSpPr>
        <p:spPr>
          <a:xfrm>
            <a:off x="6263640" y="2103120"/>
            <a:ext cx="4937760" cy="2398605"/>
          </a:xfrm>
          <a:prstGeom prst="rect">
            <a:avLst/>
          </a:prstGeom>
          <a:noFill/>
          <a:ln>
            <a:solidFill/>
          </a:ln>
        </p:spPr>
        <p:txBody>
          <a:bodyPr wrap="square">
            <a:spAutoFit/>
          </a:bodyPr>
          <a:lstStyle/>
          <a:p>
            <a:pPr>
              <a:lnSpc>
                <a:spcPct val="150000"/>
              </a:lnSpc>
              <a:spcAft>
                <a:spcPts val="1000"/>
              </a:spcAft>
              <a:defRPr sz="1700">
                <a:solidFill>
                  <a:srgbClr val="303E34"/>
                </a:solidFill>
              </a:defRPr>
            </a:pPr>
            <a:r>
              <a:rPr dirty="0">
                <a:solidFill/>
              </a:rPr>
              <a:t>• Summarise the main findings.</a:t>
            </a:r>
          </a:p>
          <a:p>
            <a:pPr>
              <a:lnSpc>
                <a:spcPct val="150000"/>
              </a:lnSpc>
              <a:spcAft>
                <a:spcPts val="1000"/>
              </a:spcAft>
              <a:defRPr sz="1700">
                <a:solidFill>
                  <a:srgbClr val="303E34"/>
                </a:solidFill>
              </a:defRPr>
            </a:pPr>
            <a:r>
              <a:rPr dirty="0">
                <a:solidFill/>
              </a:rPr>
              <a:t>• State what was effective and what could improve.</a:t>
            </a:r>
          </a:p>
          <a:p>
            <a:pPr>
              <a:lnSpc>
                <a:spcPct val="150000"/>
              </a:lnSpc>
              <a:spcAft>
                <a:spcPts val="1000"/>
              </a:spcAft>
              <a:defRPr sz="1700">
                <a:solidFill>
                  <a:srgbClr val="303E34"/>
                </a:solidFill>
              </a:defRPr>
            </a:pPr>
            <a:r>
              <a:rPr dirty="0">
                <a:solidFill/>
              </a:rPr>
              <a:t>• Bring the discussion back to person-</a:t>
            </a:r>
            <a:r>
              <a:rPr dirty="0" err="1">
                <a:solidFill/>
              </a:rPr>
              <a:t>centred</a:t>
            </a:r>
            <a:r>
              <a:rPr dirty="0">
                <a:solidFill/>
              </a:rPr>
              <a:t> communication.</a:t>
            </a:r>
          </a:p>
          <a:p>
            <a:pPr>
              <a:lnSpc>
                <a:spcPct val="150000"/>
              </a:lnSpc>
              <a:spcAft>
                <a:spcPts val="1000"/>
              </a:spcAft>
              <a:defRPr sz="1700">
                <a:solidFill>
                  <a:srgbClr val="303E34"/>
                </a:solidFill>
              </a:defRPr>
            </a:pPr>
            <a:r>
              <a:rPr dirty="0">
                <a:solidFill/>
              </a:rPr>
              <a:t>• Do not introduce new theories or evidence.</a:t>
            </a:r>
          </a:p>
        </p:txBody>
      </p:sp>
      <p:sp>
        <p:nvSpPr>
          <p:cNvPr id="8" name="TextBox 7"/>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16</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Class activity: turn observation into analysis</a:t>
            </a:r>
          </a:p>
        </p:txBody>
      </p:sp>
      <p:sp>
        <p:nvSpPr>
          <p:cNvPr id="4" name="Rounded Rectangle 3"/>
          <p:cNvSpPr/>
          <p:nvPr/>
        </p:nvSpPr>
        <p:spPr>
          <a:xfrm>
            <a:off x="685800" y="1325880"/>
            <a:ext cx="260604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303E34"/>
                </a:solidFill>
              </a:defRPr>
            </a:pPr>
            <a:r>
              <a:rPr>
                <a:solidFill/>
              </a:rPr>
              <a:t>WHAT DID I OBSERVE?</a:t>
            </a:r>
          </a:p>
        </p:txBody>
      </p:sp>
      <p:sp>
        <p:nvSpPr>
          <p:cNvPr id="5" name="Rounded Rectangle 4"/>
          <p:cNvSpPr/>
          <p:nvPr/>
        </p:nvSpPr>
        <p:spPr>
          <a:xfrm>
            <a:off x="3429000" y="1325880"/>
            <a:ext cx="260604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303E34"/>
                </a:solidFill>
              </a:defRPr>
            </a:pPr>
            <a:r>
              <a:rPr>
                <a:solidFill/>
              </a:rPr>
              <a:t>WHY DOES IT MATTER?</a:t>
            </a:r>
          </a:p>
        </p:txBody>
      </p:sp>
      <p:sp>
        <p:nvSpPr>
          <p:cNvPr id="6" name="Rounded Rectangle 5"/>
          <p:cNvSpPr/>
          <p:nvPr/>
        </p:nvSpPr>
        <p:spPr>
          <a:xfrm>
            <a:off x="6172200" y="1325880"/>
            <a:ext cx="260604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700" b="1">
                <a:solidFill>
                  <a:srgbClr val="303E34"/>
                </a:solidFill>
              </a:defRPr>
            </a:pPr>
            <a:r>
              <a:rPr>
                <a:solidFill/>
              </a:rPr>
              <a:t>THEORY / MODEL</a:t>
            </a:r>
          </a:p>
        </p:txBody>
      </p:sp>
      <p:sp>
        <p:nvSpPr>
          <p:cNvPr id="7" name="Rounded Rectangle 6"/>
          <p:cNvSpPr/>
          <p:nvPr/>
        </p:nvSpPr>
        <p:spPr>
          <a:xfrm>
            <a:off x="8915400" y="1325880"/>
            <a:ext cx="2606040" cy="64008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303E34"/>
                </a:solidFill>
              </a:defRPr>
            </a:pPr>
            <a:r>
              <a:rPr>
                <a:solidFill/>
              </a:rPr>
              <a:t>HOW COULD IT IMPROVE?</a:t>
            </a:r>
          </a:p>
        </p:txBody>
      </p:sp>
      <p:sp>
        <p:nvSpPr>
          <p:cNvPr id="8" name="Rounded Rectangle 7"/>
          <p:cNvSpPr/>
          <p:nvPr/>
        </p:nvSpPr>
        <p:spPr>
          <a:xfrm>
            <a:off x="685800" y="2240280"/>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Open question</a:t>
            </a:r>
          </a:p>
        </p:txBody>
      </p:sp>
      <p:sp>
        <p:nvSpPr>
          <p:cNvPr id="9" name="Rounded Rectangle 8"/>
          <p:cNvSpPr/>
          <p:nvPr/>
        </p:nvSpPr>
        <p:spPr>
          <a:xfrm>
            <a:off x="3429000" y="2240280"/>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Patient can explain</a:t>
            </a:r>
          </a:p>
        </p:txBody>
      </p:sp>
      <p:sp>
        <p:nvSpPr>
          <p:cNvPr id="10" name="Rounded Rectangle 9"/>
          <p:cNvSpPr/>
          <p:nvPr/>
        </p:nvSpPr>
        <p:spPr>
          <a:xfrm>
            <a:off x="6172200" y="2240280"/>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Interactive / PCT</a:t>
            </a:r>
          </a:p>
        </p:txBody>
      </p:sp>
      <p:sp>
        <p:nvSpPr>
          <p:cNvPr id="11" name="Rounded Rectangle 10"/>
          <p:cNvSpPr/>
          <p:nvPr/>
        </p:nvSpPr>
        <p:spPr>
          <a:xfrm>
            <a:off x="8915400" y="2240280"/>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Clarify and summarise</a:t>
            </a:r>
          </a:p>
        </p:txBody>
      </p:sp>
      <p:sp>
        <p:nvSpPr>
          <p:cNvPr id="12" name="Rounded Rectangle 11"/>
          <p:cNvSpPr/>
          <p:nvPr/>
        </p:nvSpPr>
        <p:spPr>
          <a:xfrm>
            <a:off x="685800" y="2990088"/>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Practitioner interrupts</a:t>
            </a:r>
          </a:p>
        </p:txBody>
      </p:sp>
      <p:sp>
        <p:nvSpPr>
          <p:cNvPr id="13" name="Rounded Rectangle 12"/>
          <p:cNvSpPr/>
          <p:nvPr/>
        </p:nvSpPr>
        <p:spPr>
          <a:xfrm>
            <a:off x="3429000" y="2990088"/>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Concern may be missed</a:t>
            </a:r>
          </a:p>
        </p:txBody>
      </p:sp>
      <p:sp>
        <p:nvSpPr>
          <p:cNvPr id="14" name="Rounded Rectangle 13"/>
          <p:cNvSpPr/>
          <p:nvPr/>
        </p:nvSpPr>
        <p:spPr>
          <a:xfrm>
            <a:off x="6172200" y="2990088"/>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Transactional</a:t>
            </a:r>
          </a:p>
        </p:txBody>
      </p:sp>
      <p:sp>
        <p:nvSpPr>
          <p:cNvPr id="15" name="Rounded Rectangle 14"/>
          <p:cNvSpPr/>
          <p:nvPr/>
        </p:nvSpPr>
        <p:spPr>
          <a:xfrm>
            <a:off x="8915400" y="2990088"/>
            <a:ext cx="2606040" cy="658368"/>
          </a:xfrm>
          <a:prstGeom prst="roundRect">
            <a:avLst/>
          </a:prstGeom>
          <a:solidFill>
            <a:srgbClr val="DAE4D2"/>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Allow time / silence</a:t>
            </a:r>
          </a:p>
        </p:txBody>
      </p:sp>
      <p:sp>
        <p:nvSpPr>
          <p:cNvPr id="16" name="Rounded Rectangle 15"/>
          <p:cNvSpPr/>
          <p:nvPr/>
        </p:nvSpPr>
        <p:spPr>
          <a:xfrm>
            <a:off x="685800" y="3739896"/>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Little eye contact</a:t>
            </a:r>
          </a:p>
        </p:txBody>
      </p:sp>
      <p:sp>
        <p:nvSpPr>
          <p:cNvPr id="17" name="Rounded Rectangle 16"/>
          <p:cNvSpPr/>
          <p:nvPr/>
        </p:nvSpPr>
        <p:spPr>
          <a:xfrm>
            <a:off x="3429000" y="3739896"/>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May affect attentiveness</a:t>
            </a:r>
          </a:p>
        </p:txBody>
      </p:sp>
      <p:sp>
        <p:nvSpPr>
          <p:cNvPr id="18" name="Rounded Rectangle 17"/>
          <p:cNvSpPr/>
          <p:nvPr/>
        </p:nvSpPr>
        <p:spPr>
          <a:xfrm>
            <a:off x="6172200" y="3739896"/>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Transactional</a:t>
            </a:r>
          </a:p>
        </p:txBody>
      </p:sp>
      <p:sp>
        <p:nvSpPr>
          <p:cNvPr id="19" name="Rounded Rectangle 18"/>
          <p:cNvSpPr/>
          <p:nvPr/>
        </p:nvSpPr>
        <p:spPr>
          <a:xfrm>
            <a:off x="8915400" y="3739896"/>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Review positioning</a:t>
            </a:r>
          </a:p>
        </p:txBody>
      </p:sp>
      <p:sp>
        <p:nvSpPr>
          <p:cNvPr id="20" name="Rounded Rectangle 19"/>
          <p:cNvSpPr/>
          <p:nvPr/>
        </p:nvSpPr>
        <p:spPr>
          <a:xfrm>
            <a:off x="685800" y="4489704"/>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Paraphrasing</a:t>
            </a:r>
          </a:p>
        </p:txBody>
      </p:sp>
      <p:sp>
        <p:nvSpPr>
          <p:cNvPr id="21" name="Rounded Rectangle 20"/>
          <p:cNvSpPr/>
          <p:nvPr/>
        </p:nvSpPr>
        <p:spPr>
          <a:xfrm>
            <a:off x="3429000" y="4489704"/>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Checks understanding</a:t>
            </a:r>
          </a:p>
        </p:txBody>
      </p:sp>
      <p:sp>
        <p:nvSpPr>
          <p:cNvPr id="22" name="Rounded Rectangle 21"/>
          <p:cNvSpPr/>
          <p:nvPr/>
        </p:nvSpPr>
        <p:spPr>
          <a:xfrm>
            <a:off x="6172200" y="4489704"/>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Interactive / PCT</a:t>
            </a:r>
          </a:p>
        </p:txBody>
      </p:sp>
      <p:sp>
        <p:nvSpPr>
          <p:cNvPr id="23" name="Rounded Rectangle 22"/>
          <p:cNvSpPr/>
          <p:nvPr/>
        </p:nvSpPr>
        <p:spPr>
          <a:xfrm>
            <a:off x="8915400" y="4489704"/>
            <a:ext cx="2606040" cy="658368"/>
          </a:xfrm>
          <a:prstGeom prst="roundRect">
            <a:avLst/>
          </a:prstGeom>
          <a:solidFill>
            <a:srgbClr val="F9F6ED"/>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400" b="0">
                <a:solidFill>
                  <a:srgbClr val="303E34"/>
                </a:solidFill>
              </a:defRPr>
            </a:pPr>
            <a:r>
              <a:rPr>
                <a:solidFill/>
              </a:rPr>
              <a:t>Confirm accuracy</a:t>
            </a:r>
          </a:p>
        </p:txBody>
      </p:sp>
      <p:sp>
        <p:nvSpPr>
          <p:cNvPr id="24" name="Rounded Rectangle 23"/>
          <p:cNvSpPr/>
          <p:nvPr/>
        </p:nvSpPr>
        <p:spPr>
          <a:xfrm>
            <a:off x="1828800" y="5623560"/>
            <a:ext cx="850392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303E34"/>
                </a:solidFill>
              </a:defRPr>
            </a:pPr>
            <a:r>
              <a:rPr>
                <a:solidFill/>
              </a:rPr>
              <a:t>Your essay turns these observations into academic paragraphs.</a:t>
            </a:r>
          </a:p>
        </p:txBody>
      </p:sp>
      <p:sp>
        <p:nvSpPr>
          <p:cNvPr id="25" name="TextBox 24"/>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6748272"/>
            <a:ext cx="12191695" cy="109728"/>
          </a:xfrm>
          <a:prstGeom prst="rect">
            <a:avLst/>
          </a:prstGeom>
          <a:solidFill>
            <a:srgbClr val="E8E0C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2191695" cy="6858000"/>
          </a:xfrm>
          <a:prstGeom prst="rect">
            <a:avLst/>
          </a:prstGeom>
          <a:solidFill>
            <a:srgbClr val="F9F6ED"/>
          </a:solidFill>
          <a:ln>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10972800" cy="640080"/>
          </a:xfrm>
          <a:prstGeom prst="rect">
            <a:avLst/>
          </a:prstGeom>
          <a:noFill/>
          <a:ln>
            <a:solidFill/>
          </a:ln>
        </p:spPr>
        <p:txBody>
          <a:bodyPr wrap="none">
            <a:spAutoFit/>
          </a:bodyPr>
          <a:lstStyle/>
          <a:p>
            <a:pPr>
              <a:defRPr sz="2800" b="1">
                <a:solidFill>
                  <a:srgbClr val="303E34"/>
                </a:solidFill>
              </a:defRPr>
            </a:pPr>
            <a:r>
              <a:rPr>
                <a:solidFill/>
              </a:rPr>
              <a:t>Before you submit: final checklist</a:t>
            </a:r>
          </a:p>
        </p:txBody>
      </p:sp>
      <p:sp>
        <p:nvSpPr>
          <p:cNvPr id="4" name="TextBox 3"/>
          <p:cNvSpPr txBox="1"/>
          <p:nvPr/>
        </p:nvSpPr>
        <p:spPr>
          <a:xfrm>
            <a:off x="914400" y="1325880"/>
            <a:ext cx="10241280" cy="4271041"/>
          </a:xfrm>
          <a:prstGeom prst="rect">
            <a:avLst/>
          </a:prstGeom>
          <a:noFill/>
          <a:ln>
            <a:solidFill/>
          </a:ln>
        </p:spPr>
        <p:txBody>
          <a:bodyPr wrap="square">
            <a:spAutoFit/>
          </a:bodyPr>
          <a:lstStyle/>
          <a:p>
            <a:pPr>
              <a:lnSpc>
                <a:spcPct val="150000"/>
              </a:lnSpc>
              <a:spcAft>
                <a:spcPts val="1000"/>
              </a:spcAft>
              <a:defRPr sz="1800">
                <a:solidFill>
                  <a:srgbClr val="303E34"/>
                </a:solidFill>
              </a:defRPr>
            </a:pPr>
            <a:r>
              <a:rPr dirty="0">
                <a:solidFill/>
              </a:rPr>
              <a:t>• Have I analysed rather than simply described the interaction?</a:t>
            </a:r>
          </a:p>
          <a:p>
            <a:pPr>
              <a:lnSpc>
                <a:spcPct val="150000"/>
              </a:lnSpc>
              <a:spcAft>
                <a:spcPts val="1000"/>
              </a:spcAft>
              <a:defRPr sz="1800">
                <a:solidFill>
                  <a:srgbClr val="303E34"/>
                </a:solidFill>
              </a:defRPr>
            </a:pPr>
            <a:r>
              <a:rPr dirty="0">
                <a:solidFill/>
              </a:rPr>
              <a:t>• Have I used examples from the recorded interaction?</a:t>
            </a:r>
          </a:p>
          <a:p>
            <a:pPr>
              <a:lnSpc>
                <a:spcPct val="150000"/>
              </a:lnSpc>
              <a:spcAft>
                <a:spcPts val="1000"/>
              </a:spcAft>
              <a:defRPr sz="1800">
                <a:solidFill>
                  <a:srgbClr val="303E34"/>
                </a:solidFill>
              </a:defRPr>
            </a:pPr>
            <a:r>
              <a:rPr dirty="0">
                <a:solidFill/>
              </a:rPr>
              <a:t>• Have I applied communication theories/models to those examples?</a:t>
            </a:r>
          </a:p>
          <a:p>
            <a:pPr>
              <a:lnSpc>
                <a:spcPct val="150000"/>
              </a:lnSpc>
              <a:spcAft>
                <a:spcPts val="1000"/>
              </a:spcAft>
              <a:defRPr sz="1800">
                <a:solidFill>
                  <a:srgbClr val="303E34"/>
                </a:solidFill>
              </a:defRPr>
            </a:pPr>
            <a:r>
              <a:rPr dirty="0">
                <a:solidFill/>
              </a:rPr>
              <a:t>• Have I evaluated both strengths and limitations?</a:t>
            </a:r>
          </a:p>
          <a:p>
            <a:pPr>
              <a:lnSpc>
                <a:spcPct val="150000"/>
              </a:lnSpc>
              <a:spcAft>
                <a:spcPts val="1000"/>
              </a:spcAft>
              <a:defRPr sz="1800">
                <a:solidFill>
                  <a:srgbClr val="303E34"/>
                </a:solidFill>
              </a:defRPr>
            </a:pPr>
            <a:r>
              <a:rPr dirty="0">
                <a:solidFill/>
              </a:rPr>
              <a:t>• Have I considered barriers and individual needs?</a:t>
            </a:r>
          </a:p>
          <a:p>
            <a:pPr>
              <a:lnSpc>
                <a:spcPct val="150000"/>
              </a:lnSpc>
              <a:spcAft>
                <a:spcPts val="1000"/>
              </a:spcAft>
              <a:defRPr sz="1800">
                <a:solidFill>
                  <a:srgbClr val="303E34"/>
                </a:solidFill>
              </a:defRPr>
            </a:pPr>
            <a:r>
              <a:rPr dirty="0">
                <a:solidFill/>
              </a:rPr>
              <a:t>• Are my recommendations supported by theory and evidence?</a:t>
            </a:r>
          </a:p>
          <a:p>
            <a:pPr>
              <a:lnSpc>
                <a:spcPct val="150000"/>
              </a:lnSpc>
              <a:spcAft>
                <a:spcPts val="1000"/>
              </a:spcAft>
              <a:defRPr sz="1800">
                <a:solidFill>
                  <a:srgbClr val="303E34"/>
                </a:solidFill>
              </a:defRPr>
            </a:pPr>
            <a:r>
              <a:rPr dirty="0">
                <a:solidFill/>
              </a:rPr>
              <a:t>• Have I used relevant academic literature and professional guidance?</a:t>
            </a:r>
          </a:p>
          <a:p>
            <a:pPr>
              <a:lnSpc>
                <a:spcPct val="150000"/>
              </a:lnSpc>
              <a:spcAft>
                <a:spcPts val="1000"/>
              </a:spcAft>
              <a:defRPr sz="1800">
                <a:solidFill>
                  <a:srgbClr val="303E34"/>
                </a:solidFill>
              </a:defRPr>
            </a:pPr>
            <a:r>
              <a:rPr dirty="0">
                <a:solidFill/>
              </a:rPr>
              <a:t>• Is the work written as an essay in continuous prose, with the required formatting?</a:t>
            </a:r>
          </a:p>
        </p:txBody>
      </p:sp>
      <p:sp>
        <p:nvSpPr>
          <p:cNvPr id="5" name="Rounded Rectangle 4"/>
          <p:cNvSpPr/>
          <p:nvPr/>
        </p:nvSpPr>
        <p:spPr>
          <a:xfrm>
            <a:off x="1920240" y="5715000"/>
            <a:ext cx="8321040" cy="594360"/>
          </a:xfrm>
          <a:prstGeom prst="roundRect">
            <a:avLst/>
          </a:prstGeom>
          <a:solidFill>
            <a:srgbClr val="B5C7A9"/>
          </a:solidFill>
          <a:ln>
            <a:solidFill>
              <a:srgbClr val="B5C7A9"/>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000" b="1">
                <a:solidFill>
                  <a:srgbClr val="303E34"/>
                </a:solidFill>
              </a:defRPr>
            </a:pPr>
            <a:r>
              <a:rPr>
                <a:solidFill/>
              </a:rPr>
              <a:t>WHAT? → SO WHAT? → THEORY? → NOW WHAT?</a:t>
            </a:r>
          </a:p>
        </p:txBody>
      </p:sp>
      <p:sp>
        <p:nvSpPr>
          <p:cNvPr id="6" name="TextBox 5"/>
          <p:cNvSpPr txBox="1"/>
          <p:nvPr/>
        </p:nvSpPr>
        <p:spPr>
          <a:xfrm>
            <a:off x="10881360" y="6446520"/>
            <a:ext cx="640080" cy="228600"/>
          </a:xfrm>
          <a:prstGeom prst="rect">
            <a:avLst/>
          </a:prstGeom>
          <a:noFill/>
          <a:ln>
            <a:solidFill/>
          </a:ln>
        </p:spPr>
        <p:txBody>
          <a:bodyPr wrap="none">
            <a:spAutoFit/>
          </a:bodyPr>
          <a:lstStyle/>
          <a:p>
            <a:pPr algn="r">
              <a:defRPr sz="1000">
                <a:solidFill>
                  <a:srgbClr val="5A5A5A"/>
                </a:solidFill>
              </a:defRPr>
            </a:pPr>
            <a:r>
              <a:rPr>
                <a:solidFill/>
              </a:rPr>
              <a:t>18</a:t>
            </a:r>
          </a:p>
        </p:txBody>
      </p:sp>
    </p:spTree>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docProps/app.xml><?xml version="1.0" encoding="utf-8"?>
<Properties xmlns="http://schemas.openxmlformats.org/officeDocument/2006/extended-properties" xmlns:vt="http://schemas.openxmlformats.org/officeDocument/2006/docPropsVTypes">
  <Template>Modulo</Template>
  <TotalTime>36</TotalTime>
  <Words>1301</Words>
  <Application>Microsoft Office PowerPoint</Application>
  <PresentationFormat>Widescreen</PresentationFormat>
  <Paragraphs>204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Montserrate</vt:lpstr>
      <vt:lpstr>Modulo</vt:lpstr>
      <vt:lpstr>Assignment Two  1.500-word review  </vt:lpstr>
      <vt:lpstr>Assignment Two Due Date:- Friday 4th Dec 23:55pm  </vt:lpstr>
      <vt:lpstr>Use of Generative Ai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sharon Langford</dc:creator>
  <cp:keywords/>
  <dc:description>generated using python-pptx</dc:description>
  <cp:lastModifiedBy>sharon Langford</cp:lastModifiedBy>
  <cp:revision>3</cp:revision>
  <dcterms:created xsi:type="dcterms:W3CDTF">2013-01-27T09:14:16Z</dcterms:created>
  <dcterms:modified xsi:type="dcterms:W3CDTF">2026-09-27T14:47:28Z</dcterms:modified>
  <cp:category/>
</cp:coreProperties>
</file>