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notesMasterIdLst>
    <p:notesMasterId r:id="rId12"/>
  </p:notesMasterIdLst>
  <p:sldIdLst>
    <p:sldId id="256" r:id="rId2"/>
    <p:sldId id="258" r:id="rId3"/>
    <p:sldId id="262" r:id="rId4"/>
    <p:sldId id="267" r:id="rId5"/>
    <p:sldId id="261" r:id="rId6"/>
    <p:sldId id="259" r:id="rId7"/>
    <p:sldId id="257" r:id="rId8"/>
    <p:sldId id="263" r:id="rId9"/>
    <p:sldId id="265" r:id="rId10"/>
    <p:sldId id="268"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00" autoAdjust="0"/>
    <p:restoredTop sz="63401" autoAdjust="0"/>
  </p:normalViewPr>
  <p:slideViewPr>
    <p:cSldViewPr snapToGrid="0">
      <p:cViewPr varScale="1">
        <p:scale>
          <a:sx n="44" d="100"/>
          <a:sy n="44" d="100"/>
        </p:scale>
        <p:origin x="78" y="84"/>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ACFF0D-DA2B-4666-9F52-3DB43CDB7F02}"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GB"/>
        </a:p>
      </dgm:t>
    </dgm:pt>
    <dgm:pt modelId="{22F5E98D-6C3F-437E-B8AE-104EF8672019}">
      <dgm:prSet phldrT="[Text]"/>
      <dgm:spPr/>
      <dgm:t>
        <a:bodyPr/>
        <a:lstStyle/>
        <a:p>
          <a:r>
            <a:rPr lang="en-GB" dirty="0"/>
            <a:t>Political</a:t>
          </a:r>
        </a:p>
      </dgm:t>
    </dgm:pt>
    <dgm:pt modelId="{04B46938-515E-425E-B9E7-78884F84158F}" type="parTrans" cxnId="{42267B14-C930-48A8-84D1-50058A9342C0}">
      <dgm:prSet/>
      <dgm:spPr/>
      <dgm:t>
        <a:bodyPr/>
        <a:lstStyle/>
        <a:p>
          <a:endParaRPr lang="en-GB"/>
        </a:p>
      </dgm:t>
    </dgm:pt>
    <dgm:pt modelId="{C6FE755F-9597-46FC-8B44-63B513DFB55A}" type="sibTrans" cxnId="{42267B14-C930-48A8-84D1-50058A9342C0}">
      <dgm:prSet/>
      <dgm:spPr/>
      <dgm:t>
        <a:bodyPr/>
        <a:lstStyle/>
        <a:p>
          <a:endParaRPr lang="en-GB"/>
        </a:p>
      </dgm:t>
    </dgm:pt>
    <dgm:pt modelId="{3EC4FA36-F868-4E2D-9536-B50EE2516E7E}">
      <dgm:prSet phldrT="[Text]"/>
      <dgm:spPr/>
      <dgm:t>
        <a:bodyPr/>
        <a:lstStyle/>
        <a:p>
          <a:r>
            <a:rPr lang="en-GB" dirty="0"/>
            <a:t>Political stability in majority of markets </a:t>
          </a:r>
        </a:p>
      </dgm:t>
    </dgm:pt>
    <dgm:pt modelId="{B3FB8F56-DEF6-4060-9D84-A5177EB54F0A}" type="parTrans" cxnId="{F7B227A6-4EE4-4C0D-8CA3-EC7EC8747A09}">
      <dgm:prSet/>
      <dgm:spPr/>
      <dgm:t>
        <a:bodyPr/>
        <a:lstStyle/>
        <a:p>
          <a:endParaRPr lang="en-GB"/>
        </a:p>
      </dgm:t>
    </dgm:pt>
    <dgm:pt modelId="{80A9555F-FE39-45E5-AF34-8C3F596BA915}" type="sibTrans" cxnId="{F7B227A6-4EE4-4C0D-8CA3-EC7EC8747A09}">
      <dgm:prSet/>
      <dgm:spPr/>
      <dgm:t>
        <a:bodyPr/>
        <a:lstStyle/>
        <a:p>
          <a:endParaRPr lang="en-GB"/>
        </a:p>
      </dgm:t>
    </dgm:pt>
    <dgm:pt modelId="{89FC3640-68CA-4063-9828-5F541BF6EBA8}">
      <dgm:prSet phldrT="[Text]"/>
      <dgm:spPr/>
      <dgm:t>
        <a:bodyPr/>
        <a:lstStyle/>
        <a:p>
          <a:r>
            <a:rPr lang="en-GB" dirty="0"/>
            <a:t>Increasing international trade agreement	</a:t>
          </a:r>
        </a:p>
      </dgm:t>
    </dgm:pt>
    <dgm:pt modelId="{66F626D3-D273-45C0-B8B3-4908D0DFDF0A}" type="parTrans" cxnId="{2141CC05-2B71-417F-97C9-8955F6E97F6C}">
      <dgm:prSet/>
      <dgm:spPr/>
      <dgm:t>
        <a:bodyPr/>
        <a:lstStyle/>
        <a:p>
          <a:endParaRPr lang="en-GB"/>
        </a:p>
      </dgm:t>
    </dgm:pt>
    <dgm:pt modelId="{B6BEE267-832E-4AFE-A841-1AEE8A275DB7}" type="sibTrans" cxnId="{2141CC05-2B71-417F-97C9-8955F6E97F6C}">
      <dgm:prSet/>
      <dgm:spPr/>
      <dgm:t>
        <a:bodyPr/>
        <a:lstStyle/>
        <a:p>
          <a:endParaRPr lang="en-GB"/>
        </a:p>
      </dgm:t>
    </dgm:pt>
    <dgm:pt modelId="{5BDE7E38-549C-4893-A4FF-F87D45EB8C97}">
      <dgm:prSet phldrT="[Text]"/>
      <dgm:spPr/>
      <dgm:t>
        <a:bodyPr/>
        <a:lstStyle/>
        <a:p>
          <a:r>
            <a:rPr lang="en-GB" dirty="0"/>
            <a:t>Economical</a:t>
          </a:r>
        </a:p>
      </dgm:t>
    </dgm:pt>
    <dgm:pt modelId="{063B9F1E-7E26-4FEF-8B94-B6A85293F6E2}" type="parTrans" cxnId="{1975E2F7-12F9-4DFF-8D1A-BDA33F0B2DD0}">
      <dgm:prSet/>
      <dgm:spPr/>
      <dgm:t>
        <a:bodyPr/>
        <a:lstStyle/>
        <a:p>
          <a:endParaRPr lang="en-GB"/>
        </a:p>
      </dgm:t>
    </dgm:pt>
    <dgm:pt modelId="{633E244B-7C76-4A25-8D69-D9A296A78326}" type="sibTrans" cxnId="{1975E2F7-12F9-4DFF-8D1A-BDA33F0B2DD0}">
      <dgm:prSet/>
      <dgm:spPr/>
      <dgm:t>
        <a:bodyPr/>
        <a:lstStyle/>
        <a:p>
          <a:endParaRPr lang="en-GB"/>
        </a:p>
      </dgm:t>
    </dgm:pt>
    <dgm:pt modelId="{62C77377-A27D-4E57-BD03-A8F2B1BB8BA3}">
      <dgm:prSet phldrT="[Text]"/>
      <dgm:spPr/>
      <dgm:t>
        <a:bodyPr/>
        <a:lstStyle/>
        <a:p>
          <a:r>
            <a:rPr lang="en-GB" dirty="0"/>
            <a:t>Technological</a:t>
          </a:r>
        </a:p>
      </dgm:t>
    </dgm:pt>
    <dgm:pt modelId="{2D14FB1B-3CFC-474D-B0F4-76D582C0CDCF}" type="parTrans" cxnId="{4F94B12B-4802-49DD-8840-8FA3DE68E524}">
      <dgm:prSet/>
      <dgm:spPr/>
      <dgm:t>
        <a:bodyPr/>
        <a:lstStyle/>
        <a:p>
          <a:endParaRPr lang="en-GB"/>
        </a:p>
      </dgm:t>
    </dgm:pt>
    <dgm:pt modelId="{2E04AEA5-3084-4235-BD8A-070ED2EDD3F8}" type="sibTrans" cxnId="{4F94B12B-4802-49DD-8840-8FA3DE68E524}">
      <dgm:prSet/>
      <dgm:spPr/>
      <dgm:t>
        <a:bodyPr/>
        <a:lstStyle/>
        <a:p>
          <a:endParaRPr lang="en-GB"/>
        </a:p>
      </dgm:t>
    </dgm:pt>
    <dgm:pt modelId="{D3D70D19-5110-449A-9FC8-9FF252EA3282}">
      <dgm:prSet phldrT="[Text]"/>
      <dgm:spPr/>
      <dgm:t>
        <a:bodyPr/>
        <a:lstStyle/>
        <a:p>
          <a:r>
            <a:rPr lang="en-GB" dirty="0"/>
            <a:t>Social</a:t>
          </a:r>
        </a:p>
      </dgm:t>
    </dgm:pt>
    <dgm:pt modelId="{C6DEEBF5-E80A-4181-B85B-75826B20495B}" type="parTrans" cxnId="{45D913B6-23A9-4E39-B0A1-250EF979A290}">
      <dgm:prSet/>
      <dgm:spPr/>
      <dgm:t>
        <a:bodyPr/>
        <a:lstStyle/>
        <a:p>
          <a:endParaRPr lang="en-GB"/>
        </a:p>
      </dgm:t>
    </dgm:pt>
    <dgm:pt modelId="{15F0727D-9FD5-4D83-8230-7298CF8A7543}" type="sibTrans" cxnId="{45D913B6-23A9-4E39-B0A1-250EF979A290}">
      <dgm:prSet/>
      <dgm:spPr/>
      <dgm:t>
        <a:bodyPr/>
        <a:lstStyle/>
        <a:p>
          <a:endParaRPr lang="en-GB"/>
        </a:p>
      </dgm:t>
    </dgm:pt>
    <dgm:pt modelId="{AEB69FFF-5E2A-46E9-BED0-A0F07B9F4B42}">
      <dgm:prSet phldrT="[Text]"/>
      <dgm:spPr/>
      <dgm:t>
        <a:bodyPr/>
        <a:lstStyle/>
        <a:p>
          <a:r>
            <a:rPr lang="en-GB" dirty="0"/>
            <a:t>Rapid adoption of mobile technology</a:t>
          </a:r>
        </a:p>
      </dgm:t>
    </dgm:pt>
    <dgm:pt modelId="{6B707236-1463-40C6-88EE-2A8D34826F35}" type="parTrans" cxnId="{1BBC3095-04B7-4590-A47E-82D3D93E4549}">
      <dgm:prSet/>
      <dgm:spPr/>
      <dgm:t>
        <a:bodyPr/>
        <a:lstStyle/>
        <a:p>
          <a:endParaRPr lang="en-GB"/>
        </a:p>
      </dgm:t>
    </dgm:pt>
    <dgm:pt modelId="{80B7F17A-0166-4BE1-8BED-8A13BAB4FAFD}" type="sibTrans" cxnId="{1BBC3095-04B7-4590-A47E-82D3D93E4549}">
      <dgm:prSet/>
      <dgm:spPr/>
      <dgm:t>
        <a:bodyPr/>
        <a:lstStyle/>
        <a:p>
          <a:endParaRPr lang="en-GB"/>
        </a:p>
      </dgm:t>
    </dgm:pt>
    <dgm:pt modelId="{A169DA23-4BBB-4184-A88F-9168CB8C815E}">
      <dgm:prSet custT="1"/>
      <dgm:spPr/>
      <dgm:t>
        <a:bodyPr/>
        <a:lstStyle/>
        <a:p>
          <a:pPr>
            <a:buNone/>
          </a:pPr>
          <a:r>
            <a:rPr lang="en-GB" sz="1900" dirty="0"/>
            <a:t>High growth in developing countries </a:t>
          </a:r>
        </a:p>
      </dgm:t>
    </dgm:pt>
    <dgm:pt modelId="{025DA037-03CC-4B9A-A038-6DD1AE5F4BAB}" type="parTrans" cxnId="{EE8568FB-1CC0-4FD7-917F-D0CE08DB4AF5}">
      <dgm:prSet/>
      <dgm:spPr/>
      <dgm:t>
        <a:bodyPr/>
        <a:lstStyle/>
        <a:p>
          <a:endParaRPr lang="en-GB"/>
        </a:p>
      </dgm:t>
    </dgm:pt>
    <dgm:pt modelId="{9DD32A07-7979-4F39-B36D-6665546212C9}" type="sibTrans" cxnId="{EE8568FB-1CC0-4FD7-917F-D0CE08DB4AF5}">
      <dgm:prSet/>
      <dgm:spPr/>
      <dgm:t>
        <a:bodyPr/>
        <a:lstStyle/>
        <a:p>
          <a:endParaRPr lang="en-GB"/>
        </a:p>
      </dgm:t>
    </dgm:pt>
    <dgm:pt modelId="{94FE4EFD-22F5-4810-8B3F-B1C59B972037}">
      <dgm:prSet phldrT="[Text]"/>
      <dgm:spPr/>
      <dgm:t>
        <a:bodyPr/>
        <a:lstStyle/>
        <a:p>
          <a:r>
            <a:rPr lang="en-GB" dirty="0"/>
            <a:t>Stable attitudes about leisure</a:t>
          </a:r>
        </a:p>
      </dgm:t>
    </dgm:pt>
    <dgm:pt modelId="{88413A2D-2795-44E0-BC54-8D84BA84A8E5}" type="parTrans" cxnId="{B82936C6-3B4F-4817-9D73-52E8D8EBACA4}">
      <dgm:prSet/>
      <dgm:spPr/>
      <dgm:t>
        <a:bodyPr/>
        <a:lstStyle/>
        <a:p>
          <a:endParaRPr lang="en-GB"/>
        </a:p>
      </dgm:t>
    </dgm:pt>
    <dgm:pt modelId="{F80673B8-9A1D-4E81-B193-831C5F23E7C3}" type="sibTrans" cxnId="{B82936C6-3B4F-4817-9D73-52E8D8EBACA4}">
      <dgm:prSet/>
      <dgm:spPr/>
      <dgm:t>
        <a:bodyPr/>
        <a:lstStyle/>
        <a:p>
          <a:endParaRPr lang="en-GB"/>
        </a:p>
      </dgm:t>
    </dgm:pt>
    <dgm:pt modelId="{65985A0B-EC51-4889-9F11-5C46F902861F}">
      <dgm:prSet phldrT="[Text]"/>
      <dgm:spPr/>
      <dgm:t>
        <a:bodyPr/>
        <a:lstStyle/>
        <a:p>
          <a:r>
            <a:rPr lang="en-GB" dirty="0"/>
            <a:t>Legal </a:t>
          </a:r>
        </a:p>
      </dgm:t>
    </dgm:pt>
    <dgm:pt modelId="{B4B1FB14-FC00-4965-89C9-2139973EA8ED}" type="parTrans" cxnId="{2DB5DA34-45D0-4ADD-85D0-9DA5A3BBB33A}">
      <dgm:prSet/>
      <dgm:spPr/>
      <dgm:t>
        <a:bodyPr/>
        <a:lstStyle/>
        <a:p>
          <a:endParaRPr lang="en-GB"/>
        </a:p>
      </dgm:t>
    </dgm:pt>
    <dgm:pt modelId="{16EFB773-CEFF-4239-8467-8789B46CE672}" type="sibTrans" cxnId="{2DB5DA34-45D0-4ADD-85D0-9DA5A3BBB33A}">
      <dgm:prSet/>
      <dgm:spPr/>
      <dgm:t>
        <a:bodyPr/>
        <a:lstStyle/>
        <a:p>
          <a:endParaRPr lang="en-GB"/>
        </a:p>
      </dgm:t>
    </dgm:pt>
    <dgm:pt modelId="{5EAF7579-C925-4B67-8E8B-A95F448FB005}">
      <dgm:prSet phldrT="[Text]"/>
      <dgm:spPr/>
      <dgm:t>
        <a:bodyPr/>
        <a:lstStyle/>
        <a:p>
          <a:r>
            <a:rPr lang="en-GB" dirty="0"/>
            <a:t>Increasing preference for green products</a:t>
          </a:r>
        </a:p>
      </dgm:t>
    </dgm:pt>
    <dgm:pt modelId="{5961622B-3225-4801-8BC6-F6CD1C558D07}" type="parTrans" cxnId="{AF8A4001-EC6A-48F4-9E98-236146D61A4D}">
      <dgm:prSet/>
      <dgm:spPr/>
      <dgm:t>
        <a:bodyPr/>
        <a:lstStyle/>
        <a:p>
          <a:endParaRPr lang="en-GB"/>
        </a:p>
      </dgm:t>
    </dgm:pt>
    <dgm:pt modelId="{8893F24E-7E27-476F-B134-0B10F32DC532}" type="sibTrans" cxnId="{AF8A4001-EC6A-48F4-9E98-236146D61A4D}">
      <dgm:prSet/>
      <dgm:spPr/>
      <dgm:t>
        <a:bodyPr/>
        <a:lstStyle/>
        <a:p>
          <a:endParaRPr lang="en-GB"/>
        </a:p>
      </dgm:t>
    </dgm:pt>
    <dgm:pt modelId="{C4F7D0A8-8066-4053-8933-55E16CE4E779}">
      <dgm:prSet phldrT="[Text]"/>
      <dgm:spPr/>
      <dgm:t>
        <a:bodyPr/>
        <a:lstStyle/>
        <a:p>
          <a:r>
            <a:rPr lang="en-GB" dirty="0"/>
            <a:t>Stable demand for high quality customer service</a:t>
          </a:r>
        </a:p>
      </dgm:t>
    </dgm:pt>
    <dgm:pt modelId="{7CF3CB26-BB81-4854-862B-3E2D359A69CF}" type="parTrans" cxnId="{94E5D0D3-5BEC-4C1C-BEFE-41E949B308D2}">
      <dgm:prSet/>
      <dgm:spPr/>
      <dgm:t>
        <a:bodyPr/>
        <a:lstStyle/>
        <a:p>
          <a:endParaRPr lang="en-GB"/>
        </a:p>
      </dgm:t>
    </dgm:pt>
    <dgm:pt modelId="{79672079-4D47-4FCD-8DC5-63E051958FF5}" type="sibTrans" cxnId="{94E5D0D3-5BEC-4C1C-BEFE-41E949B308D2}">
      <dgm:prSet/>
      <dgm:spPr/>
      <dgm:t>
        <a:bodyPr/>
        <a:lstStyle/>
        <a:p>
          <a:endParaRPr lang="en-GB"/>
        </a:p>
      </dgm:t>
    </dgm:pt>
    <dgm:pt modelId="{18989992-2940-4D74-BDDF-F76FC0D7C74E}">
      <dgm:prSet custT="1"/>
      <dgm:spPr/>
      <dgm:t>
        <a:bodyPr/>
        <a:lstStyle/>
        <a:p>
          <a:pPr>
            <a:buNone/>
          </a:pPr>
          <a:r>
            <a:rPr lang="en-GB" sz="1900" dirty="0"/>
            <a:t>Growing middle class disposable income</a:t>
          </a:r>
        </a:p>
      </dgm:t>
    </dgm:pt>
    <dgm:pt modelId="{775ACB5C-F455-4AF9-8E85-9CAE3A4238DC}" type="parTrans" cxnId="{485A4C22-D0DE-48EC-9AC8-4D98BAFBEF34}">
      <dgm:prSet/>
      <dgm:spPr/>
      <dgm:t>
        <a:bodyPr/>
        <a:lstStyle/>
        <a:p>
          <a:endParaRPr lang="en-GB"/>
        </a:p>
      </dgm:t>
    </dgm:pt>
    <dgm:pt modelId="{C81EAC32-78A4-477D-A2FF-F635380CD1D9}" type="sibTrans" cxnId="{485A4C22-D0DE-48EC-9AC8-4D98BAFBEF34}">
      <dgm:prSet/>
      <dgm:spPr/>
      <dgm:t>
        <a:bodyPr/>
        <a:lstStyle/>
        <a:p>
          <a:endParaRPr lang="en-GB"/>
        </a:p>
      </dgm:t>
    </dgm:pt>
    <dgm:pt modelId="{437D44F9-40AD-4ECB-806B-1F71B7FD83A5}">
      <dgm:prSet phldrT="[Text]"/>
      <dgm:spPr/>
      <dgm:t>
        <a:bodyPr/>
        <a:lstStyle/>
        <a:p>
          <a:r>
            <a:rPr lang="en-GB" dirty="0"/>
            <a:t>Increasing volume of online transactions </a:t>
          </a:r>
        </a:p>
      </dgm:t>
    </dgm:pt>
    <dgm:pt modelId="{2CF1067C-BDD4-495F-907E-9E926CAC694B}" type="parTrans" cxnId="{ABA8A531-85D7-4C4A-8FE9-5996583280ED}">
      <dgm:prSet/>
      <dgm:spPr/>
      <dgm:t>
        <a:bodyPr/>
        <a:lstStyle/>
        <a:p>
          <a:endParaRPr lang="en-GB"/>
        </a:p>
      </dgm:t>
    </dgm:pt>
    <dgm:pt modelId="{549B41F5-E503-48DC-B0BE-D30B11AE4C97}" type="sibTrans" cxnId="{ABA8A531-85D7-4C4A-8FE9-5996583280ED}">
      <dgm:prSet/>
      <dgm:spPr/>
      <dgm:t>
        <a:bodyPr/>
        <a:lstStyle/>
        <a:p>
          <a:endParaRPr lang="en-GB"/>
        </a:p>
      </dgm:t>
    </dgm:pt>
    <dgm:pt modelId="{4689F1AD-6B59-4A77-BCA5-1F193573D25D}">
      <dgm:prSet phldrT="[Text]"/>
      <dgm:spPr/>
      <dgm:t>
        <a:bodyPr/>
        <a:lstStyle/>
        <a:p>
          <a:pPr>
            <a:buFont typeface="Arial" panose="020B0604020202020204" pitchFamily="34" charset="0"/>
            <a:buChar char="•"/>
          </a:pPr>
          <a:r>
            <a:rPr lang="en-GB" dirty="0"/>
            <a:t>Energy consumption regulations</a:t>
          </a:r>
        </a:p>
      </dgm:t>
    </dgm:pt>
    <dgm:pt modelId="{2D044C89-9998-4A04-8A7E-F44A2A28EDE3}" type="sibTrans" cxnId="{ABF3844A-F95F-43A7-AC58-C33F23E0A0D2}">
      <dgm:prSet/>
      <dgm:spPr/>
      <dgm:t>
        <a:bodyPr/>
        <a:lstStyle/>
        <a:p>
          <a:endParaRPr lang="en-GB"/>
        </a:p>
      </dgm:t>
    </dgm:pt>
    <dgm:pt modelId="{D571247B-0B83-4B88-AB88-769B12243AF1}" type="parTrans" cxnId="{ABF3844A-F95F-43A7-AC58-C33F23E0A0D2}">
      <dgm:prSet/>
      <dgm:spPr/>
      <dgm:t>
        <a:bodyPr/>
        <a:lstStyle/>
        <a:p>
          <a:endParaRPr lang="en-GB"/>
        </a:p>
      </dgm:t>
    </dgm:pt>
    <dgm:pt modelId="{6BAA9663-CCCC-4EF2-8C60-370B0239094E}">
      <dgm:prSet phldrT="[Text]"/>
      <dgm:spPr/>
      <dgm:t>
        <a:bodyPr/>
        <a:lstStyle/>
        <a:p>
          <a:r>
            <a:rPr lang="en-GB" dirty="0"/>
            <a:t>Increasing electronic waste disposal regulations</a:t>
          </a:r>
        </a:p>
      </dgm:t>
    </dgm:pt>
    <dgm:pt modelId="{1343A10B-E6C8-4140-8C98-0A2C786A35EC}" type="sibTrans" cxnId="{F0D87060-225D-4806-9829-4A1100944F88}">
      <dgm:prSet/>
      <dgm:spPr/>
      <dgm:t>
        <a:bodyPr/>
        <a:lstStyle/>
        <a:p>
          <a:endParaRPr lang="en-GB"/>
        </a:p>
      </dgm:t>
    </dgm:pt>
    <dgm:pt modelId="{0739A35B-1A4E-444F-97EA-E80621FDA732}" type="parTrans" cxnId="{F0D87060-225D-4806-9829-4A1100944F88}">
      <dgm:prSet/>
      <dgm:spPr/>
      <dgm:t>
        <a:bodyPr/>
        <a:lstStyle/>
        <a:p>
          <a:endParaRPr lang="en-GB"/>
        </a:p>
      </dgm:t>
    </dgm:pt>
    <dgm:pt modelId="{B35D59F6-DFE2-4A43-997E-F2931C39F1CB}">
      <dgm:prSet phldrT="[Text]"/>
      <dgm:spPr/>
      <dgm:t>
        <a:bodyPr/>
        <a:lstStyle/>
        <a:p>
          <a:r>
            <a:rPr lang="en-GB" dirty="0"/>
            <a:t>Increasing availability of recyclable materials</a:t>
          </a:r>
        </a:p>
      </dgm:t>
    </dgm:pt>
    <dgm:pt modelId="{A6553D76-77F0-414C-BBBE-E424BA849B0E}" type="parTrans" cxnId="{82827188-5EE1-4948-B0D4-919BC439368A}">
      <dgm:prSet/>
      <dgm:spPr/>
      <dgm:t>
        <a:bodyPr/>
        <a:lstStyle/>
        <a:p>
          <a:endParaRPr lang="en-GB"/>
        </a:p>
      </dgm:t>
    </dgm:pt>
    <dgm:pt modelId="{BB61AC06-328F-4094-8A6F-FDD25885065E}" type="sibTrans" cxnId="{82827188-5EE1-4948-B0D4-919BC439368A}">
      <dgm:prSet/>
      <dgm:spPr/>
      <dgm:t>
        <a:bodyPr/>
        <a:lstStyle/>
        <a:p>
          <a:endParaRPr lang="en-GB"/>
        </a:p>
      </dgm:t>
    </dgm:pt>
    <dgm:pt modelId="{40C4FFDF-C342-4D4C-AE9B-24237FEEA2C0}">
      <dgm:prSet phldrT="[Text]"/>
      <dgm:spPr/>
      <dgm:t>
        <a:bodyPr/>
        <a:lstStyle/>
        <a:p>
          <a:r>
            <a:rPr lang="en-GB" dirty="0"/>
            <a:t>Environmental</a:t>
          </a:r>
        </a:p>
      </dgm:t>
    </dgm:pt>
    <dgm:pt modelId="{8D79DD5F-4BA5-450A-8B5D-D78B0309852F}" type="sibTrans" cxnId="{766A23BA-828F-4B66-BD2F-D0B584D8A31B}">
      <dgm:prSet/>
      <dgm:spPr/>
      <dgm:t>
        <a:bodyPr/>
        <a:lstStyle/>
        <a:p>
          <a:endParaRPr lang="en-GB"/>
        </a:p>
      </dgm:t>
    </dgm:pt>
    <dgm:pt modelId="{55FEDBE7-BB7D-4899-8ABC-C6E221987C7F}" type="parTrans" cxnId="{766A23BA-828F-4B66-BD2F-D0B584D8A31B}">
      <dgm:prSet/>
      <dgm:spPr/>
      <dgm:t>
        <a:bodyPr/>
        <a:lstStyle/>
        <a:p>
          <a:endParaRPr lang="en-GB"/>
        </a:p>
      </dgm:t>
    </dgm:pt>
    <dgm:pt modelId="{ABAAEC1D-0290-4031-8B1F-81B674D146B3}" type="pres">
      <dgm:prSet presAssocID="{D1ACFF0D-DA2B-4666-9F52-3DB43CDB7F02}" presName="Name0" presStyleCnt="0">
        <dgm:presLayoutVars>
          <dgm:dir/>
          <dgm:animLvl val="lvl"/>
          <dgm:resizeHandles/>
        </dgm:presLayoutVars>
      </dgm:prSet>
      <dgm:spPr/>
    </dgm:pt>
    <dgm:pt modelId="{F982F63E-7648-4090-9A69-9E49ED667351}" type="pres">
      <dgm:prSet presAssocID="{22F5E98D-6C3F-437E-B8AE-104EF8672019}" presName="linNode" presStyleCnt="0"/>
      <dgm:spPr/>
    </dgm:pt>
    <dgm:pt modelId="{7CBB04E7-3663-4CA7-A4EE-136CCDA31C93}" type="pres">
      <dgm:prSet presAssocID="{22F5E98D-6C3F-437E-B8AE-104EF8672019}" presName="parentShp" presStyleLbl="node1" presStyleIdx="0" presStyleCnt="6">
        <dgm:presLayoutVars>
          <dgm:bulletEnabled val="1"/>
        </dgm:presLayoutVars>
      </dgm:prSet>
      <dgm:spPr/>
    </dgm:pt>
    <dgm:pt modelId="{A2B113CA-9102-4681-85DE-35FC62859CBE}" type="pres">
      <dgm:prSet presAssocID="{22F5E98D-6C3F-437E-B8AE-104EF8672019}" presName="childShp" presStyleLbl="bgAccFollowNode1" presStyleIdx="0" presStyleCnt="6">
        <dgm:presLayoutVars>
          <dgm:bulletEnabled val="1"/>
        </dgm:presLayoutVars>
      </dgm:prSet>
      <dgm:spPr/>
    </dgm:pt>
    <dgm:pt modelId="{F2D2A452-1ECA-4906-BE46-2C774D686CFB}" type="pres">
      <dgm:prSet presAssocID="{C6FE755F-9597-46FC-8B44-63B513DFB55A}" presName="spacing" presStyleCnt="0"/>
      <dgm:spPr/>
    </dgm:pt>
    <dgm:pt modelId="{ECF77C66-F5E5-453B-AD54-1E939A05E100}" type="pres">
      <dgm:prSet presAssocID="{5BDE7E38-549C-4893-A4FF-F87D45EB8C97}" presName="linNode" presStyleCnt="0"/>
      <dgm:spPr/>
    </dgm:pt>
    <dgm:pt modelId="{DC725E13-8F59-4249-B166-AB64D9457B5B}" type="pres">
      <dgm:prSet presAssocID="{5BDE7E38-549C-4893-A4FF-F87D45EB8C97}" presName="parentShp" presStyleLbl="node1" presStyleIdx="1" presStyleCnt="6">
        <dgm:presLayoutVars>
          <dgm:bulletEnabled val="1"/>
        </dgm:presLayoutVars>
      </dgm:prSet>
      <dgm:spPr/>
    </dgm:pt>
    <dgm:pt modelId="{41FD2F8F-E2D7-4B53-9BDA-5EDBC074BABE}" type="pres">
      <dgm:prSet presAssocID="{5BDE7E38-549C-4893-A4FF-F87D45EB8C97}" presName="childShp" presStyleLbl="bgAccFollowNode1" presStyleIdx="1" presStyleCnt="6">
        <dgm:presLayoutVars>
          <dgm:bulletEnabled val="1"/>
        </dgm:presLayoutVars>
      </dgm:prSet>
      <dgm:spPr/>
    </dgm:pt>
    <dgm:pt modelId="{FD6F8381-657C-4227-8ADE-1FE651DE0E18}" type="pres">
      <dgm:prSet presAssocID="{633E244B-7C76-4A25-8D69-D9A296A78326}" presName="spacing" presStyleCnt="0"/>
      <dgm:spPr/>
    </dgm:pt>
    <dgm:pt modelId="{665EEA17-2E3D-4CFE-AE62-97396FE976D2}" type="pres">
      <dgm:prSet presAssocID="{D3D70D19-5110-449A-9FC8-9FF252EA3282}" presName="linNode" presStyleCnt="0"/>
      <dgm:spPr/>
    </dgm:pt>
    <dgm:pt modelId="{72D29F9E-B014-467F-BC86-5125AFBF4D2E}" type="pres">
      <dgm:prSet presAssocID="{D3D70D19-5110-449A-9FC8-9FF252EA3282}" presName="parentShp" presStyleLbl="node1" presStyleIdx="2" presStyleCnt="6">
        <dgm:presLayoutVars>
          <dgm:bulletEnabled val="1"/>
        </dgm:presLayoutVars>
      </dgm:prSet>
      <dgm:spPr/>
    </dgm:pt>
    <dgm:pt modelId="{0C7B94BE-B34B-408B-8AC2-81787D920D32}" type="pres">
      <dgm:prSet presAssocID="{D3D70D19-5110-449A-9FC8-9FF252EA3282}" presName="childShp" presStyleLbl="bgAccFollowNode1" presStyleIdx="2" presStyleCnt="6">
        <dgm:presLayoutVars>
          <dgm:bulletEnabled val="1"/>
        </dgm:presLayoutVars>
      </dgm:prSet>
      <dgm:spPr/>
    </dgm:pt>
    <dgm:pt modelId="{AA222FAF-0799-4F39-981C-67A646B9266B}" type="pres">
      <dgm:prSet presAssocID="{15F0727D-9FD5-4D83-8230-7298CF8A7543}" presName="spacing" presStyleCnt="0"/>
      <dgm:spPr/>
    </dgm:pt>
    <dgm:pt modelId="{7073FC0C-C749-4CFF-BF4D-3D3A84A5AFCC}" type="pres">
      <dgm:prSet presAssocID="{62C77377-A27D-4E57-BD03-A8F2B1BB8BA3}" presName="linNode" presStyleCnt="0"/>
      <dgm:spPr/>
    </dgm:pt>
    <dgm:pt modelId="{4DD86827-4840-49D2-825A-18000FE4D22C}" type="pres">
      <dgm:prSet presAssocID="{62C77377-A27D-4E57-BD03-A8F2B1BB8BA3}" presName="parentShp" presStyleLbl="node1" presStyleIdx="3" presStyleCnt="6">
        <dgm:presLayoutVars>
          <dgm:bulletEnabled val="1"/>
        </dgm:presLayoutVars>
      </dgm:prSet>
      <dgm:spPr/>
    </dgm:pt>
    <dgm:pt modelId="{EB66CE24-052D-49B6-BEC4-E147170C457F}" type="pres">
      <dgm:prSet presAssocID="{62C77377-A27D-4E57-BD03-A8F2B1BB8BA3}" presName="childShp" presStyleLbl="bgAccFollowNode1" presStyleIdx="3" presStyleCnt="6">
        <dgm:presLayoutVars>
          <dgm:bulletEnabled val="1"/>
        </dgm:presLayoutVars>
      </dgm:prSet>
      <dgm:spPr/>
    </dgm:pt>
    <dgm:pt modelId="{D4D0B5F4-EC1C-4360-8A0B-D8B6F32E388A}" type="pres">
      <dgm:prSet presAssocID="{2E04AEA5-3084-4235-BD8A-070ED2EDD3F8}" presName="spacing" presStyleCnt="0"/>
      <dgm:spPr/>
    </dgm:pt>
    <dgm:pt modelId="{3888EB0C-0EF8-4ECB-AC25-A83927FF92D2}" type="pres">
      <dgm:prSet presAssocID="{65985A0B-EC51-4889-9F11-5C46F902861F}" presName="linNode" presStyleCnt="0"/>
      <dgm:spPr/>
    </dgm:pt>
    <dgm:pt modelId="{DDD681C5-20FF-45DE-8C2D-B5D9C3361ADA}" type="pres">
      <dgm:prSet presAssocID="{65985A0B-EC51-4889-9F11-5C46F902861F}" presName="parentShp" presStyleLbl="node1" presStyleIdx="4" presStyleCnt="6" custLinFactNeighborY="-5736">
        <dgm:presLayoutVars>
          <dgm:bulletEnabled val="1"/>
        </dgm:presLayoutVars>
      </dgm:prSet>
      <dgm:spPr/>
    </dgm:pt>
    <dgm:pt modelId="{18EDEC60-E45E-49F0-A49B-DAE79B3C850D}" type="pres">
      <dgm:prSet presAssocID="{65985A0B-EC51-4889-9F11-5C46F902861F}" presName="childShp" presStyleLbl="bgAccFollowNode1" presStyleIdx="4" presStyleCnt="6" custLinFactNeighborX="-2254" custLinFactNeighborY="-4637">
        <dgm:presLayoutVars>
          <dgm:bulletEnabled val="1"/>
        </dgm:presLayoutVars>
      </dgm:prSet>
      <dgm:spPr/>
    </dgm:pt>
    <dgm:pt modelId="{E682DFB7-E86D-4A44-846F-F38402407998}" type="pres">
      <dgm:prSet presAssocID="{16EFB773-CEFF-4239-8467-8789B46CE672}" presName="spacing" presStyleCnt="0"/>
      <dgm:spPr/>
    </dgm:pt>
    <dgm:pt modelId="{5D60657C-E49F-4D94-AA7B-D80DD1D464C9}" type="pres">
      <dgm:prSet presAssocID="{40C4FFDF-C342-4D4C-AE9B-24237FEEA2C0}" presName="linNode" presStyleCnt="0"/>
      <dgm:spPr/>
    </dgm:pt>
    <dgm:pt modelId="{0D7CADF7-BF4E-4B8C-ABC0-51FC4831B869}" type="pres">
      <dgm:prSet presAssocID="{40C4FFDF-C342-4D4C-AE9B-24237FEEA2C0}" presName="parentShp" presStyleLbl="node1" presStyleIdx="5" presStyleCnt="6" custLinFactNeighborX="-361" custLinFactNeighborY="-14260">
        <dgm:presLayoutVars>
          <dgm:bulletEnabled val="1"/>
        </dgm:presLayoutVars>
      </dgm:prSet>
      <dgm:spPr/>
    </dgm:pt>
    <dgm:pt modelId="{E0867620-BA2D-490F-8222-DE17931E1346}" type="pres">
      <dgm:prSet presAssocID="{40C4FFDF-C342-4D4C-AE9B-24237FEEA2C0}" presName="childShp" presStyleLbl="bgAccFollowNode1" presStyleIdx="5" presStyleCnt="6" custLinFactNeighborX="2080" custLinFactNeighborY="-11392">
        <dgm:presLayoutVars>
          <dgm:bulletEnabled val="1"/>
        </dgm:presLayoutVars>
      </dgm:prSet>
      <dgm:spPr/>
    </dgm:pt>
  </dgm:ptLst>
  <dgm:cxnLst>
    <dgm:cxn modelId="{AF8A4001-EC6A-48F4-9E98-236146D61A4D}" srcId="{40C4FFDF-C342-4D4C-AE9B-24237FEEA2C0}" destId="{5EAF7579-C925-4B67-8E8B-A95F448FB005}" srcOrd="0" destOrd="0" parTransId="{5961622B-3225-4801-8BC6-F6CD1C558D07}" sibTransId="{8893F24E-7E27-476F-B134-0B10F32DC532}"/>
    <dgm:cxn modelId="{2141CC05-2B71-417F-97C9-8955F6E97F6C}" srcId="{22F5E98D-6C3F-437E-B8AE-104EF8672019}" destId="{89FC3640-68CA-4063-9828-5F541BF6EBA8}" srcOrd="1" destOrd="0" parTransId="{66F626D3-D273-45C0-B8B3-4908D0DFDF0A}" sibTransId="{B6BEE267-832E-4AFE-A841-1AEE8A275DB7}"/>
    <dgm:cxn modelId="{D926AE0F-CC41-4A5A-AB30-7C700854F6D1}" type="presOf" srcId="{6BAA9663-CCCC-4EF2-8C60-370B0239094E}" destId="{18EDEC60-E45E-49F0-A49B-DAE79B3C850D}" srcOrd="0" destOrd="1" presId="urn:microsoft.com/office/officeart/2005/8/layout/vList6"/>
    <dgm:cxn modelId="{42267B14-C930-48A8-84D1-50058A9342C0}" srcId="{D1ACFF0D-DA2B-4666-9F52-3DB43CDB7F02}" destId="{22F5E98D-6C3F-437E-B8AE-104EF8672019}" srcOrd="0" destOrd="0" parTransId="{04B46938-515E-425E-B9E7-78884F84158F}" sibTransId="{C6FE755F-9597-46FC-8B44-63B513DFB55A}"/>
    <dgm:cxn modelId="{485A4C22-D0DE-48EC-9AC8-4D98BAFBEF34}" srcId="{5BDE7E38-549C-4893-A4FF-F87D45EB8C97}" destId="{18989992-2940-4D74-BDDF-F76FC0D7C74E}" srcOrd="1" destOrd="0" parTransId="{775ACB5C-F455-4AF9-8E85-9CAE3A4238DC}" sibTransId="{C81EAC32-78A4-477D-A2FF-F635380CD1D9}"/>
    <dgm:cxn modelId="{4DA8D827-7153-4989-8F58-9F0E97433987}" type="presOf" srcId="{5EAF7579-C925-4B67-8E8B-A95F448FB005}" destId="{E0867620-BA2D-490F-8222-DE17931E1346}" srcOrd="0" destOrd="0" presId="urn:microsoft.com/office/officeart/2005/8/layout/vList6"/>
    <dgm:cxn modelId="{C0DF0B28-3806-4916-8E80-E64306A31FEB}" type="presOf" srcId="{A169DA23-4BBB-4184-A88F-9168CB8C815E}" destId="{41FD2F8F-E2D7-4B53-9BDA-5EDBC074BABE}" srcOrd="0" destOrd="0" presId="urn:microsoft.com/office/officeart/2005/8/layout/vList6"/>
    <dgm:cxn modelId="{4F94B12B-4802-49DD-8840-8FA3DE68E524}" srcId="{D1ACFF0D-DA2B-4666-9F52-3DB43CDB7F02}" destId="{62C77377-A27D-4E57-BD03-A8F2B1BB8BA3}" srcOrd="3" destOrd="0" parTransId="{2D14FB1B-3CFC-474D-B0F4-76D582C0CDCF}" sibTransId="{2E04AEA5-3084-4235-BD8A-070ED2EDD3F8}"/>
    <dgm:cxn modelId="{0807792F-408A-461A-AF37-7FD09631D9FB}" type="presOf" srcId="{65985A0B-EC51-4889-9F11-5C46F902861F}" destId="{DDD681C5-20FF-45DE-8C2D-B5D9C3361ADA}" srcOrd="0" destOrd="0" presId="urn:microsoft.com/office/officeart/2005/8/layout/vList6"/>
    <dgm:cxn modelId="{ABA8A531-85D7-4C4A-8FE9-5996583280ED}" srcId="{62C77377-A27D-4E57-BD03-A8F2B1BB8BA3}" destId="{437D44F9-40AD-4ECB-806B-1F71B7FD83A5}" srcOrd="1" destOrd="0" parTransId="{2CF1067C-BDD4-495F-907E-9E926CAC694B}" sibTransId="{549B41F5-E503-48DC-B0BE-D30B11AE4C97}"/>
    <dgm:cxn modelId="{2DB5DA34-45D0-4ADD-85D0-9DA5A3BBB33A}" srcId="{D1ACFF0D-DA2B-4666-9F52-3DB43CDB7F02}" destId="{65985A0B-EC51-4889-9F11-5C46F902861F}" srcOrd="4" destOrd="0" parTransId="{B4B1FB14-FC00-4965-89C9-2139973EA8ED}" sibTransId="{16EFB773-CEFF-4239-8467-8789B46CE672}"/>
    <dgm:cxn modelId="{F0D87060-225D-4806-9829-4A1100944F88}" srcId="{65985A0B-EC51-4889-9F11-5C46F902861F}" destId="{6BAA9663-CCCC-4EF2-8C60-370B0239094E}" srcOrd="1" destOrd="0" parTransId="{0739A35B-1A4E-444F-97EA-E80621FDA732}" sibTransId="{1343A10B-E6C8-4140-8C98-0A2C786A35EC}"/>
    <dgm:cxn modelId="{0423AA43-2188-4839-8B89-67DEFD8DF315}" type="presOf" srcId="{B35D59F6-DFE2-4A43-997E-F2931C39F1CB}" destId="{E0867620-BA2D-490F-8222-DE17931E1346}" srcOrd="0" destOrd="1" presId="urn:microsoft.com/office/officeart/2005/8/layout/vList6"/>
    <dgm:cxn modelId="{576F4364-B3DC-477D-9721-98DFAA6F5B14}" type="presOf" srcId="{5BDE7E38-549C-4893-A4FF-F87D45EB8C97}" destId="{DC725E13-8F59-4249-B166-AB64D9457B5B}" srcOrd="0" destOrd="0" presId="urn:microsoft.com/office/officeart/2005/8/layout/vList6"/>
    <dgm:cxn modelId="{FEAF0145-D9B7-49B9-89F9-3DCF92E71C62}" type="presOf" srcId="{62C77377-A27D-4E57-BD03-A8F2B1BB8BA3}" destId="{4DD86827-4840-49D2-825A-18000FE4D22C}" srcOrd="0" destOrd="0" presId="urn:microsoft.com/office/officeart/2005/8/layout/vList6"/>
    <dgm:cxn modelId="{6B9B9167-2AC3-4E61-8600-FA8183E4B7E6}" type="presOf" srcId="{C4F7D0A8-8066-4053-8933-55E16CE4E779}" destId="{0C7B94BE-B34B-408B-8AC2-81787D920D32}" srcOrd="0" destOrd="1" presId="urn:microsoft.com/office/officeart/2005/8/layout/vList6"/>
    <dgm:cxn modelId="{ABF3844A-F95F-43A7-AC58-C33F23E0A0D2}" srcId="{65985A0B-EC51-4889-9F11-5C46F902861F}" destId="{4689F1AD-6B59-4A77-BCA5-1F193573D25D}" srcOrd="0" destOrd="0" parTransId="{D571247B-0B83-4B88-AB88-769B12243AF1}" sibTransId="{2D044C89-9998-4A04-8A7E-F44A2A28EDE3}"/>
    <dgm:cxn modelId="{FA9CCE52-96DC-4817-9A30-EB230C80D170}" type="presOf" srcId="{437D44F9-40AD-4ECB-806B-1F71B7FD83A5}" destId="{EB66CE24-052D-49B6-BEC4-E147170C457F}" srcOrd="0" destOrd="1" presId="urn:microsoft.com/office/officeart/2005/8/layout/vList6"/>
    <dgm:cxn modelId="{F2285453-489C-4A73-83C3-B05EBF5F3F52}" type="presOf" srcId="{18989992-2940-4D74-BDDF-F76FC0D7C74E}" destId="{41FD2F8F-E2D7-4B53-9BDA-5EDBC074BABE}" srcOrd="0" destOrd="1" presId="urn:microsoft.com/office/officeart/2005/8/layout/vList6"/>
    <dgm:cxn modelId="{2CBCF47A-140F-4819-AA26-C370D15AEA32}" type="presOf" srcId="{40C4FFDF-C342-4D4C-AE9B-24237FEEA2C0}" destId="{0D7CADF7-BF4E-4B8C-ABC0-51FC4831B869}" srcOrd="0" destOrd="0" presId="urn:microsoft.com/office/officeart/2005/8/layout/vList6"/>
    <dgm:cxn modelId="{82827188-5EE1-4948-B0D4-919BC439368A}" srcId="{40C4FFDF-C342-4D4C-AE9B-24237FEEA2C0}" destId="{B35D59F6-DFE2-4A43-997E-F2931C39F1CB}" srcOrd="1" destOrd="0" parTransId="{A6553D76-77F0-414C-BBBE-E424BA849B0E}" sibTransId="{BB61AC06-328F-4094-8A6F-FDD25885065E}"/>
    <dgm:cxn modelId="{1BBC3095-04B7-4590-A47E-82D3D93E4549}" srcId="{62C77377-A27D-4E57-BD03-A8F2B1BB8BA3}" destId="{AEB69FFF-5E2A-46E9-BED0-A0F07B9F4B42}" srcOrd="0" destOrd="0" parTransId="{6B707236-1463-40C6-88EE-2A8D34826F35}" sibTransId="{80B7F17A-0166-4BE1-8BED-8A13BAB4FAFD}"/>
    <dgm:cxn modelId="{F7B227A6-4EE4-4C0D-8CA3-EC7EC8747A09}" srcId="{22F5E98D-6C3F-437E-B8AE-104EF8672019}" destId="{3EC4FA36-F868-4E2D-9536-B50EE2516E7E}" srcOrd="0" destOrd="0" parTransId="{B3FB8F56-DEF6-4060-9D84-A5177EB54F0A}" sibTransId="{80A9555F-FE39-45E5-AF34-8C3F596BA915}"/>
    <dgm:cxn modelId="{BB4528B4-E69F-4D32-9AB6-00394F578C28}" type="presOf" srcId="{3EC4FA36-F868-4E2D-9536-B50EE2516E7E}" destId="{A2B113CA-9102-4681-85DE-35FC62859CBE}" srcOrd="0" destOrd="0" presId="urn:microsoft.com/office/officeart/2005/8/layout/vList6"/>
    <dgm:cxn modelId="{45D913B6-23A9-4E39-B0A1-250EF979A290}" srcId="{D1ACFF0D-DA2B-4666-9F52-3DB43CDB7F02}" destId="{D3D70D19-5110-449A-9FC8-9FF252EA3282}" srcOrd="2" destOrd="0" parTransId="{C6DEEBF5-E80A-4181-B85B-75826B20495B}" sibTransId="{15F0727D-9FD5-4D83-8230-7298CF8A7543}"/>
    <dgm:cxn modelId="{766A23BA-828F-4B66-BD2F-D0B584D8A31B}" srcId="{D1ACFF0D-DA2B-4666-9F52-3DB43CDB7F02}" destId="{40C4FFDF-C342-4D4C-AE9B-24237FEEA2C0}" srcOrd="5" destOrd="0" parTransId="{55FEDBE7-BB7D-4899-8ABC-C6E221987C7F}" sibTransId="{8D79DD5F-4BA5-450A-8B5D-D78B0309852F}"/>
    <dgm:cxn modelId="{2D0827C2-B50E-4248-99AD-9E7EB2D69B27}" type="presOf" srcId="{22F5E98D-6C3F-437E-B8AE-104EF8672019}" destId="{7CBB04E7-3663-4CA7-A4EE-136CCDA31C93}" srcOrd="0" destOrd="0" presId="urn:microsoft.com/office/officeart/2005/8/layout/vList6"/>
    <dgm:cxn modelId="{B82936C6-3B4F-4817-9D73-52E8D8EBACA4}" srcId="{D3D70D19-5110-449A-9FC8-9FF252EA3282}" destId="{94FE4EFD-22F5-4810-8B3F-B1C59B972037}" srcOrd="0" destOrd="0" parTransId="{88413A2D-2795-44E0-BC54-8D84BA84A8E5}" sibTransId="{F80673B8-9A1D-4E81-B193-831C5F23E7C3}"/>
    <dgm:cxn modelId="{24200ACD-BD77-481A-BCEC-A01D3B3ADCAF}" type="presOf" srcId="{4689F1AD-6B59-4A77-BCA5-1F193573D25D}" destId="{18EDEC60-E45E-49F0-A49B-DAE79B3C850D}" srcOrd="0" destOrd="0" presId="urn:microsoft.com/office/officeart/2005/8/layout/vList6"/>
    <dgm:cxn modelId="{94E5D0D3-5BEC-4C1C-BEFE-41E949B308D2}" srcId="{D3D70D19-5110-449A-9FC8-9FF252EA3282}" destId="{C4F7D0A8-8066-4053-8933-55E16CE4E779}" srcOrd="1" destOrd="0" parTransId="{7CF3CB26-BB81-4854-862B-3E2D359A69CF}" sibTransId="{79672079-4D47-4FCD-8DC5-63E051958FF5}"/>
    <dgm:cxn modelId="{D26DC4D7-CE7F-46A0-8ACC-7DE60EC77993}" type="presOf" srcId="{D1ACFF0D-DA2B-4666-9F52-3DB43CDB7F02}" destId="{ABAAEC1D-0290-4031-8B1F-81B674D146B3}" srcOrd="0" destOrd="0" presId="urn:microsoft.com/office/officeart/2005/8/layout/vList6"/>
    <dgm:cxn modelId="{10F5DCD7-9F54-4C0D-AD97-0D2378D1D172}" type="presOf" srcId="{AEB69FFF-5E2A-46E9-BED0-A0F07B9F4B42}" destId="{EB66CE24-052D-49B6-BEC4-E147170C457F}" srcOrd="0" destOrd="0" presId="urn:microsoft.com/office/officeart/2005/8/layout/vList6"/>
    <dgm:cxn modelId="{CF47B1E7-5453-4CE4-A6C6-99F351EFB5C9}" type="presOf" srcId="{94FE4EFD-22F5-4810-8B3F-B1C59B972037}" destId="{0C7B94BE-B34B-408B-8AC2-81787D920D32}" srcOrd="0" destOrd="0" presId="urn:microsoft.com/office/officeart/2005/8/layout/vList6"/>
    <dgm:cxn modelId="{84B428F4-0665-47BC-B016-774097F25E5E}" type="presOf" srcId="{D3D70D19-5110-449A-9FC8-9FF252EA3282}" destId="{72D29F9E-B014-467F-BC86-5125AFBF4D2E}" srcOrd="0" destOrd="0" presId="urn:microsoft.com/office/officeart/2005/8/layout/vList6"/>
    <dgm:cxn modelId="{1975E2F7-12F9-4DFF-8D1A-BDA33F0B2DD0}" srcId="{D1ACFF0D-DA2B-4666-9F52-3DB43CDB7F02}" destId="{5BDE7E38-549C-4893-A4FF-F87D45EB8C97}" srcOrd="1" destOrd="0" parTransId="{063B9F1E-7E26-4FEF-8B94-B6A85293F6E2}" sibTransId="{633E244B-7C76-4A25-8D69-D9A296A78326}"/>
    <dgm:cxn modelId="{EE8568FB-1CC0-4FD7-917F-D0CE08DB4AF5}" srcId="{5BDE7E38-549C-4893-A4FF-F87D45EB8C97}" destId="{A169DA23-4BBB-4184-A88F-9168CB8C815E}" srcOrd="0" destOrd="0" parTransId="{025DA037-03CC-4B9A-A038-6DD1AE5F4BAB}" sibTransId="{9DD32A07-7979-4F39-B36D-6665546212C9}"/>
    <dgm:cxn modelId="{870246FD-14E8-48A7-B38F-A034DA975604}" type="presOf" srcId="{89FC3640-68CA-4063-9828-5F541BF6EBA8}" destId="{A2B113CA-9102-4681-85DE-35FC62859CBE}" srcOrd="0" destOrd="1" presId="urn:microsoft.com/office/officeart/2005/8/layout/vList6"/>
    <dgm:cxn modelId="{889F8181-A4B3-4CE1-B7FF-D92C0021A714}" type="presParOf" srcId="{ABAAEC1D-0290-4031-8B1F-81B674D146B3}" destId="{F982F63E-7648-4090-9A69-9E49ED667351}" srcOrd="0" destOrd="0" presId="urn:microsoft.com/office/officeart/2005/8/layout/vList6"/>
    <dgm:cxn modelId="{8E52F83D-E0F9-4F19-87BC-DFBAF589727C}" type="presParOf" srcId="{F982F63E-7648-4090-9A69-9E49ED667351}" destId="{7CBB04E7-3663-4CA7-A4EE-136CCDA31C93}" srcOrd="0" destOrd="0" presId="urn:microsoft.com/office/officeart/2005/8/layout/vList6"/>
    <dgm:cxn modelId="{A5DE556E-65C6-4AFF-BE19-26D360F10CAC}" type="presParOf" srcId="{F982F63E-7648-4090-9A69-9E49ED667351}" destId="{A2B113CA-9102-4681-85DE-35FC62859CBE}" srcOrd="1" destOrd="0" presId="urn:microsoft.com/office/officeart/2005/8/layout/vList6"/>
    <dgm:cxn modelId="{47CF75EF-7B69-4B1A-A507-A5967757A9C5}" type="presParOf" srcId="{ABAAEC1D-0290-4031-8B1F-81B674D146B3}" destId="{F2D2A452-1ECA-4906-BE46-2C774D686CFB}" srcOrd="1" destOrd="0" presId="urn:microsoft.com/office/officeart/2005/8/layout/vList6"/>
    <dgm:cxn modelId="{613D251F-3FF4-4E9B-89D0-68B29D79CF7A}" type="presParOf" srcId="{ABAAEC1D-0290-4031-8B1F-81B674D146B3}" destId="{ECF77C66-F5E5-453B-AD54-1E939A05E100}" srcOrd="2" destOrd="0" presId="urn:microsoft.com/office/officeart/2005/8/layout/vList6"/>
    <dgm:cxn modelId="{CCF7E810-E5E6-4D91-8761-74A1C87A44D5}" type="presParOf" srcId="{ECF77C66-F5E5-453B-AD54-1E939A05E100}" destId="{DC725E13-8F59-4249-B166-AB64D9457B5B}" srcOrd="0" destOrd="0" presId="urn:microsoft.com/office/officeart/2005/8/layout/vList6"/>
    <dgm:cxn modelId="{A9EA59AE-DA95-427E-B5E0-20E3B0D38DAA}" type="presParOf" srcId="{ECF77C66-F5E5-453B-AD54-1E939A05E100}" destId="{41FD2F8F-E2D7-4B53-9BDA-5EDBC074BABE}" srcOrd="1" destOrd="0" presId="urn:microsoft.com/office/officeart/2005/8/layout/vList6"/>
    <dgm:cxn modelId="{BA6B4B48-6DAC-4C6F-BFA3-71DC705BA3E7}" type="presParOf" srcId="{ABAAEC1D-0290-4031-8B1F-81B674D146B3}" destId="{FD6F8381-657C-4227-8ADE-1FE651DE0E18}" srcOrd="3" destOrd="0" presId="urn:microsoft.com/office/officeart/2005/8/layout/vList6"/>
    <dgm:cxn modelId="{F3259D6C-ED18-4ECE-82D5-2354727DF9EA}" type="presParOf" srcId="{ABAAEC1D-0290-4031-8B1F-81B674D146B3}" destId="{665EEA17-2E3D-4CFE-AE62-97396FE976D2}" srcOrd="4" destOrd="0" presId="urn:microsoft.com/office/officeart/2005/8/layout/vList6"/>
    <dgm:cxn modelId="{58CE0853-48C8-40A0-BC5A-4EF33541E5FA}" type="presParOf" srcId="{665EEA17-2E3D-4CFE-AE62-97396FE976D2}" destId="{72D29F9E-B014-467F-BC86-5125AFBF4D2E}" srcOrd="0" destOrd="0" presId="urn:microsoft.com/office/officeart/2005/8/layout/vList6"/>
    <dgm:cxn modelId="{24779A30-C8C8-46B4-A3DE-55F2A0DB3CEC}" type="presParOf" srcId="{665EEA17-2E3D-4CFE-AE62-97396FE976D2}" destId="{0C7B94BE-B34B-408B-8AC2-81787D920D32}" srcOrd="1" destOrd="0" presId="urn:microsoft.com/office/officeart/2005/8/layout/vList6"/>
    <dgm:cxn modelId="{3668A038-7201-441E-A407-559FEC1906C6}" type="presParOf" srcId="{ABAAEC1D-0290-4031-8B1F-81B674D146B3}" destId="{AA222FAF-0799-4F39-981C-67A646B9266B}" srcOrd="5" destOrd="0" presId="urn:microsoft.com/office/officeart/2005/8/layout/vList6"/>
    <dgm:cxn modelId="{F501E7DD-2505-4F75-88CB-AE13A60F52C7}" type="presParOf" srcId="{ABAAEC1D-0290-4031-8B1F-81B674D146B3}" destId="{7073FC0C-C749-4CFF-BF4D-3D3A84A5AFCC}" srcOrd="6" destOrd="0" presId="urn:microsoft.com/office/officeart/2005/8/layout/vList6"/>
    <dgm:cxn modelId="{5618E963-CB7A-423A-A87D-1976B82ABD99}" type="presParOf" srcId="{7073FC0C-C749-4CFF-BF4D-3D3A84A5AFCC}" destId="{4DD86827-4840-49D2-825A-18000FE4D22C}" srcOrd="0" destOrd="0" presId="urn:microsoft.com/office/officeart/2005/8/layout/vList6"/>
    <dgm:cxn modelId="{C2B0CEE7-A09F-4B65-A092-8137BCE1B9E4}" type="presParOf" srcId="{7073FC0C-C749-4CFF-BF4D-3D3A84A5AFCC}" destId="{EB66CE24-052D-49B6-BEC4-E147170C457F}" srcOrd="1" destOrd="0" presId="urn:microsoft.com/office/officeart/2005/8/layout/vList6"/>
    <dgm:cxn modelId="{5D6B6CEA-2736-458B-80DF-3A7D24857993}" type="presParOf" srcId="{ABAAEC1D-0290-4031-8B1F-81B674D146B3}" destId="{D4D0B5F4-EC1C-4360-8A0B-D8B6F32E388A}" srcOrd="7" destOrd="0" presId="urn:microsoft.com/office/officeart/2005/8/layout/vList6"/>
    <dgm:cxn modelId="{3274B7DD-727C-4F85-99BC-D9C32B70EA48}" type="presParOf" srcId="{ABAAEC1D-0290-4031-8B1F-81B674D146B3}" destId="{3888EB0C-0EF8-4ECB-AC25-A83927FF92D2}" srcOrd="8" destOrd="0" presId="urn:microsoft.com/office/officeart/2005/8/layout/vList6"/>
    <dgm:cxn modelId="{EE4B9D8D-E6C0-4A8C-A5DC-A085606E34B0}" type="presParOf" srcId="{3888EB0C-0EF8-4ECB-AC25-A83927FF92D2}" destId="{DDD681C5-20FF-45DE-8C2D-B5D9C3361ADA}" srcOrd="0" destOrd="0" presId="urn:microsoft.com/office/officeart/2005/8/layout/vList6"/>
    <dgm:cxn modelId="{8B502FD2-62EB-4F82-88F1-6AA04B43795A}" type="presParOf" srcId="{3888EB0C-0EF8-4ECB-AC25-A83927FF92D2}" destId="{18EDEC60-E45E-49F0-A49B-DAE79B3C850D}" srcOrd="1" destOrd="0" presId="urn:microsoft.com/office/officeart/2005/8/layout/vList6"/>
    <dgm:cxn modelId="{155BDEC5-1E71-459E-942B-318D84EA5771}" type="presParOf" srcId="{ABAAEC1D-0290-4031-8B1F-81B674D146B3}" destId="{E682DFB7-E86D-4A44-846F-F38402407998}" srcOrd="9" destOrd="0" presId="urn:microsoft.com/office/officeart/2005/8/layout/vList6"/>
    <dgm:cxn modelId="{181938A2-0820-4DDB-B4AB-C43E6661F9AC}" type="presParOf" srcId="{ABAAEC1D-0290-4031-8B1F-81B674D146B3}" destId="{5D60657C-E49F-4D94-AA7B-D80DD1D464C9}" srcOrd="10" destOrd="0" presId="urn:microsoft.com/office/officeart/2005/8/layout/vList6"/>
    <dgm:cxn modelId="{8BD2C292-7258-4630-9DB0-A474319CAD48}" type="presParOf" srcId="{5D60657C-E49F-4D94-AA7B-D80DD1D464C9}" destId="{0D7CADF7-BF4E-4B8C-ABC0-51FC4831B869}" srcOrd="0" destOrd="0" presId="urn:microsoft.com/office/officeart/2005/8/layout/vList6"/>
    <dgm:cxn modelId="{C7E4EDC3-C2E1-47CD-9182-E6D557B21C21}" type="presParOf" srcId="{5D60657C-E49F-4D94-AA7B-D80DD1D464C9}" destId="{E0867620-BA2D-490F-8222-DE17931E1346}"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B113CA-9102-4681-85DE-35FC62859CBE}">
      <dsp:nvSpPr>
        <dsp:cNvPr id="0" name=""/>
        <dsp:cNvSpPr/>
      </dsp:nvSpPr>
      <dsp:spPr>
        <a:xfrm>
          <a:off x="4328159" y="648"/>
          <a:ext cx="6492240" cy="81753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65" tIns="12065" rIns="12065" bIns="12065" numCol="1" spcCol="1270" anchor="t" anchorCtr="0">
          <a:noAutofit/>
        </a:bodyPr>
        <a:lstStyle/>
        <a:p>
          <a:pPr marL="171450" lvl="1" indent="-171450" algn="l" defTabSz="844550">
            <a:lnSpc>
              <a:spcPct val="90000"/>
            </a:lnSpc>
            <a:spcBef>
              <a:spcPct val="0"/>
            </a:spcBef>
            <a:spcAft>
              <a:spcPct val="15000"/>
            </a:spcAft>
            <a:buChar char="•"/>
          </a:pPr>
          <a:r>
            <a:rPr lang="en-GB" sz="1900" kern="1200" dirty="0"/>
            <a:t>Political stability in majority of markets </a:t>
          </a:r>
        </a:p>
        <a:p>
          <a:pPr marL="171450" lvl="1" indent="-171450" algn="l" defTabSz="844550">
            <a:lnSpc>
              <a:spcPct val="90000"/>
            </a:lnSpc>
            <a:spcBef>
              <a:spcPct val="0"/>
            </a:spcBef>
            <a:spcAft>
              <a:spcPct val="15000"/>
            </a:spcAft>
            <a:buChar char="•"/>
          </a:pPr>
          <a:r>
            <a:rPr lang="en-GB" sz="1900" kern="1200" dirty="0"/>
            <a:t>Increasing international trade agreement	</a:t>
          </a:r>
        </a:p>
      </dsp:txBody>
      <dsp:txXfrm>
        <a:off x="4328159" y="102840"/>
        <a:ext cx="6185666" cy="613149"/>
      </dsp:txXfrm>
    </dsp:sp>
    <dsp:sp modelId="{7CBB04E7-3663-4CA7-A4EE-136CCDA31C93}">
      <dsp:nvSpPr>
        <dsp:cNvPr id="0" name=""/>
        <dsp:cNvSpPr/>
      </dsp:nvSpPr>
      <dsp:spPr>
        <a:xfrm>
          <a:off x="0" y="648"/>
          <a:ext cx="4328160" cy="8175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78105" rIns="156210" bIns="78105" numCol="1" spcCol="1270" anchor="ctr" anchorCtr="0">
          <a:noAutofit/>
        </a:bodyPr>
        <a:lstStyle/>
        <a:p>
          <a:pPr marL="0" lvl="0" indent="0" algn="ctr" defTabSz="1822450">
            <a:lnSpc>
              <a:spcPct val="90000"/>
            </a:lnSpc>
            <a:spcBef>
              <a:spcPct val="0"/>
            </a:spcBef>
            <a:spcAft>
              <a:spcPct val="35000"/>
            </a:spcAft>
            <a:buNone/>
          </a:pPr>
          <a:r>
            <a:rPr lang="en-GB" sz="4100" kern="1200" dirty="0"/>
            <a:t>Political</a:t>
          </a:r>
        </a:p>
      </dsp:txBody>
      <dsp:txXfrm>
        <a:off x="39909" y="40557"/>
        <a:ext cx="4248342" cy="737714"/>
      </dsp:txXfrm>
    </dsp:sp>
    <dsp:sp modelId="{41FD2F8F-E2D7-4B53-9BDA-5EDBC074BABE}">
      <dsp:nvSpPr>
        <dsp:cNvPr id="0" name=""/>
        <dsp:cNvSpPr/>
      </dsp:nvSpPr>
      <dsp:spPr>
        <a:xfrm>
          <a:off x="4328159" y="899934"/>
          <a:ext cx="6492240" cy="81753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65" tIns="12065" rIns="12065" bIns="12065" numCol="1" spcCol="1270" anchor="t" anchorCtr="0">
          <a:noAutofit/>
        </a:bodyPr>
        <a:lstStyle/>
        <a:p>
          <a:pPr marL="171450" lvl="1" indent="-171450" algn="l" defTabSz="844550">
            <a:lnSpc>
              <a:spcPct val="90000"/>
            </a:lnSpc>
            <a:spcBef>
              <a:spcPct val="0"/>
            </a:spcBef>
            <a:spcAft>
              <a:spcPct val="15000"/>
            </a:spcAft>
            <a:buNone/>
          </a:pPr>
          <a:r>
            <a:rPr lang="en-GB" sz="1900" kern="1200" dirty="0"/>
            <a:t>High growth in developing countries </a:t>
          </a:r>
        </a:p>
        <a:p>
          <a:pPr marL="171450" lvl="1" indent="-171450" algn="l" defTabSz="844550">
            <a:lnSpc>
              <a:spcPct val="90000"/>
            </a:lnSpc>
            <a:spcBef>
              <a:spcPct val="0"/>
            </a:spcBef>
            <a:spcAft>
              <a:spcPct val="15000"/>
            </a:spcAft>
            <a:buNone/>
          </a:pPr>
          <a:r>
            <a:rPr lang="en-GB" sz="1900" kern="1200" dirty="0"/>
            <a:t>Growing middle class disposable income</a:t>
          </a:r>
        </a:p>
      </dsp:txBody>
      <dsp:txXfrm>
        <a:off x="4328159" y="1002126"/>
        <a:ext cx="6185666" cy="613149"/>
      </dsp:txXfrm>
    </dsp:sp>
    <dsp:sp modelId="{DC725E13-8F59-4249-B166-AB64D9457B5B}">
      <dsp:nvSpPr>
        <dsp:cNvPr id="0" name=""/>
        <dsp:cNvSpPr/>
      </dsp:nvSpPr>
      <dsp:spPr>
        <a:xfrm>
          <a:off x="0" y="899934"/>
          <a:ext cx="4328160" cy="8175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78105" rIns="156210" bIns="78105" numCol="1" spcCol="1270" anchor="ctr" anchorCtr="0">
          <a:noAutofit/>
        </a:bodyPr>
        <a:lstStyle/>
        <a:p>
          <a:pPr marL="0" lvl="0" indent="0" algn="ctr" defTabSz="1822450">
            <a:lnSpc>
              <a:spcPct val="90000"/>
            </a:lnSpc>
            <a:spcBef>
              <a:spcPct val="0"/>
            </a:spcBef>
            <a:spcAft>
              <a:spcPct val="35000"/>
            </a:spcAft>
            <a:buNone/>
          </a:pPr>
          <a:r>
            <a:rPr lang="en-GB" sz="4100" kern="1200" dirty="0"/>
            <a:t>Economical</a:t>
          </a:r>
        </a:p>
      </dsp:txBody>
      <dsp:txXfrm>
        <a:off x="39909" y="939843"/>
        <a:ext cx="4248342" cy="737714"/>
      </dsp:txXfrm>
    </dsp:sp>
    <dsp:sp modelId="{0C7B94BE-B34B-408B-8AC2-81787D920D32}">
      <dsp:nvSpPr>
        <dsp:cNvPr id="0" name=""/>
        <dsp:cNvSpPr/>
      </dsp:nvSpPr>
      <dsp:spPr>
        <a:xfrm>
          <a:off x="4328159" y="1799221"/>
          <a:ext cx="6492240" cy="81753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65" tIns="12065" rIns="12065" bIns="12065" numCol="1" spcCol="1270" anchor="t" anchorCtr="0">
          <a:noAutofit/>
        </a:bodyPr>
        <a:lstStyle/>
        <a:p>
          <a:pPr marL="171450" lvl="1" indent="-171450" algn="l" defTabSz="844550">
            <a:lnSpc>
              <a:spcPct val="90000"/>
            </a:lnSpc>
            <a:spcBef>
              <a:spcPct val="0"/>
            </a:spcBef>
            <a:spcAft>
              <a:spcPct val="15000"/>
            </a:spcAft>
            <a:buChar char="•"/>
          </a:pPr>
          <a:r>
            <a:rPr lang="en-GB" sz="1900" kern="1200" dirty="0"/>
            <a:t>Stable attitudes about leisure</a:t>
          </a:r>
        </a:p>
        <a:p>
          <a:pPr marL="171450" lvl="1" indent="-171450" algn="l" defTabSz="844550">
            <a:lnSpc>
              <a:spcPct val="90000"/>
            </a:lnSpc>
            <a:spcBef>
              <a:spcPct val="0"/>
            </a:spcBef>
            <a:spcAft>
              <a:spcPct val="15000"/>
            </a:spcAft>
            <a:buChar char="•"/>
          </a:pPr>
          <a:r>
            <a:rPr lang="en-GB" sz="1900" kern="1200" dirty="0"/>
            <a:t>Stable demand for high quality customer service</a:t>
          </a:r>
        </a:p>
      </dsp:txBody>
      <dsp:txXfrm>
        <a:off x="4328159" y="1901413"/>
        <a:ext cx="6185666" cy="613149"/>
      </dsp:txXfrm>
    </dsp:sp>
    <dsp:sp modelId="{72D29F9E-B014-467F-BC86-5125AFBF4D2E}">
      <dsp:nvSpPr>
        <dsp:cNvPr id="0" name=""/>
        <dsp:cNvSpPr/>
      </dsp:nvSpPr>
      <dsp:spPr>
        <a:xfrm>
          <a:off x="0" y="1799221"/>
          <a:ext cx="4328160" cy="8175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78105" rIns="156210" bIns="78105" numCol="1" spcCol="1270" anchor="ctr" anchorCtr="0">
          <a:noAutofit/>
        </a:bodyPr>
        <a:lstStyle/>
        <a:p>
          <a:pPr marL="0" lvl="0" indent="0" algn="ctr" defTabSz="1822450">
            <a:lnSpc>
              <a:spcPct val="90000"/>
            </a:lnSpc>
            <a:spcBef>
              <a:spcPct val="0"/>
            </a:spcBef>
            <a:spcAft>
              <a:spcPct val="35000"/>
            </a:spcAft>
            <a:buNone/>
          </a:pPr>
          <a:r>
            <a:rPr lang="en-GB" sz="4100" kern="1200" dirty="0"/>
            <a:t>Social</a:t>
          </a:r>
        </a:p>
      </dsp:txBody>
      <dsp:txXfrm>
        <a:off x="39909" y="1839130"/>
        <a:ext cx="4248342" cy="737714"/>
      </dsp:txXfrm>
    </dsp:sp>
    <dsp:sp modelId="{EB66CE24-052D-49B6-BEC4-E147170C457F}">
      <dsp:nvSpPr>
        <dsp:cNvPr id="0" name=""/>
        <dsp:cNvSpPr/>
      </dsp:nvSpPr>
      <dsp:spPr>
        <a:xfrm>
          <a:off x="4328159" y="2698507"/>
          <a:ext cx="6492240" cy="81753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65" tIns="12065" rIns="12065" bIns="12065" numCol="1" spcCol="1270" anchor="t" anchorCtr="0">
          <a:noAutofit/>
        </a:bodyPr>
        <a:lstStyle/>
        <a:p>
          <a:pPr marL="171450" lvl="1" indent="-171450" algn="l" defTabSz="844550">
            <a:lnSpc>
              <a:spcPct val="90000"/>
            </a:lnSpc>
            <a:spcBef>
              <a:spcPct val="0"/>
            </a:spcBef>
            <a:spcAft>
              <a:spcPct val="15000"/>
            </a:spcAft>
            <a:buChar char="•"/>
          </a:pPr>
          <a:r>
            <a:rPr lang="en-GB" sz="1900" kern="1200" dirty="0"/>
            <a:t>Rapid adoption of mobile technology</a:t>
          </a:r>
        </a:p>
        <a:p>
          <a:pPr marL="171450" lvl="1" indent="-171450" algn="l" defTabSz="844550">
            <a:lnSpc>
              <a:spcPct val="90000"/>
            </a:lnSpc>
            <a:spcBef>
              <a:spcPct val="0"/>
            </a:spcBef>
            <a:spcAft>
              <a:spcPct val="15000"/>
            </a:spcAft>
            <a:buChar char="•"/>
          </a:pPr>
          <a:r>
            <a:rPr lang="en-GB" sz="1900" kern="1200" dirty="0"/>
            <a:t>Increasing volume of online transactions </a:t>
          </a:r>
        </a:p>
      </dsp:txBody>
      <dsp:txXfrm>
        <a:off x="4328159" y="2800699"/>
        <a:ext cx="6185666" cy="613149"/>
      </dsp:txXfrm>
    </dsp:sp>
    <dsp:sp modelId="{4DD86827-4840-49D2-825A-18000FE4D22C}">
      <dsp:nvSpPr>
        <dsp:cNvPr id="0" name=""/>
        <dsp:cNvSpPr/>
      </dsp:nvSpPr>
      <dsp:spPr>
        <a:xfrm>
          <a:off x="0" y="2698507"/>
          <a:ext cx="4328160" cy="8175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78105" rIns="156210" bIns="78105" numCol="1" spcCol="1270" anchor="ctr" anchorCtr="0">
          <a:noAutofit/>
        </a:bodyPr>
        <a:lstStyle/>
        <a:p>
          <a:pPr marL="0" lvl="0" indent="0" algn="ctr" defTabSz="1822450">
            <a:lnSpc>
              <a:spcPct val="90000"/>
            </a:lnSpc>
            <a:spcBef>
              <a:spcPct val="0"/>
            </a:spcBef>
            <a:spcAft>
              <a:spcPct val="35000"/>
            </a:spcAft>
            <a:buNone/>
          </a:pPr>
          <a:r>
            <a:rPr lang="en-GB" sz="4100" kern="1200" dirty="0"/>
            <a:t>Technological</a:t>
          </a:r>
        </a:p>
      </dsp:txBody>
      <dsp:txXfrm>
        <a:off x="39909" y="2738416"/>
        <a:ext cx="4248342" cy="737714"/>
      </dsp:txXfrm>
    </dsp:sp>
    <dsp:sp modelId="{18EDEC60-E45E-49F0-A49B-DAE79B3C850D}">
      <dsp:nvSpPr>
        <dsp:cNvPr id="0" name=""/>
        <dsp:cNvSpPr/>
      </dsp:nvSpPr>
      <dsp:spPr>
        <a:xfrm>
          <a:off x="4230603" y="3559884"/>
          <a:ext cx="6492240" cy="81753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65" tIns="12065" rIns="12065" bIns="12065"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en-GB" sz="1900" kern="1200" dirty="0"/>
            <a:t>Energy consumption regulations</a:t>
          </a:r>
        </a:p>
        <a:p>
          <a:pPr marL="171450" lvl="1" indent="-171450" algn="l" defTabSz="844550">
            <a:lnSpc>
              <a:spcPct val="90000"/>
            </a:lnSpc>
            <a:spcBef>
              <a:spcPct val="0"/>
            </a:spcBef>
            <a:spcAft>
              <a:spcPct val="15000"/>
            </a:spcAft>
            <a:buChar char="•"/>
          </a:pPr>
          <a:r>
            <a:rPr lang="en-GB" sz="1900" kern="1200" dirty="0"/>
            <a:t>Increasing electronic waste disposal regulations</a:t>
          </a:r>
        </a:p>
      </dsp:txBody>
      <dsp:txXfrm>
        <a:off x="4230603" y="3662076"/>
        <a:ext cx="6185666" cy="613149"/>
      </dsp:txXfrm>
    </dsp:sp>
    <dsp:sp modelId="{DDD681C5-20FF-45DE-8C2D-B5D9C3361ADA}">
      <dsp:nvSpPr>
        <dsp:cNvPr id="0" name=""/>
        <dsp:cNvSpPr/>
      </dsp:nvSpPr>
      <dsp:spPr>
        <a:xfrm>
          <a:off x="0" y="3550899"/>
          <a:ext cx="4328160" cy="8175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78105" rIns="156210" bIns="78105" numCol="1" spcCol="1270" anchor="ctr" anchorCtr="0">
          <a:noAutofit/>
        </a:bodyPr>
        <a:lstStyle/>
        <a:p>
          <a:pPr marL="0" lvl="0" indent="0" algn="ctr" defTabSz="1822450">
            <a:lnSpc>
              <a:spcPct val="90000"/>
            </a:lnSpc>
            <a:spcBef>
              <a:spcPct val="0"/>
            </a:spcBef>
            <a:spcAft>
              <a:spcPct val="35000"/>
            </a:spcAft>
            <a:buNone/>
          </a:pPr>
          <a:r>
            <a:rPr lang="en-GB" sz="4100" kern="1200" dirty="0"/>
            <a:t>Legal </a:t>
          </a:r>
        </a:p>
      </dsp:txBody>
      <dsp:txXfrm>
        <a:off x="39909" y="3590808"/>
        <a:ext cx="4248342" cy="737714"/>
      </dsp:txXfrm>
    </dsp:sp>
    <dsp:sp modelId="{E0867620-BA2D-490F-8222-DE17931E1346}">
      <dsp:nvSpPr>
        <dsp:cNvPr id="0" name=""/>
        <dsp:cNvSpPr/>
      </dsp:nvSpPr>
      <dsp:spPr>
        <a:xfrm>
          <a:off x="4328159" y="4403946"/>
          <a:ext cx="6492240" cy="81753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65" tIns="12065" rIns="12065" bIns="12065" numCol="1" spcCol="1270" anchor="t" anchorCtr="0">
          <a:noAutofit/>
        </a:bodyPr>
        <a:lstStyle/>
        <a:p>
          <a:pPr marL="171450" lvl="1" indent="-171450" algn="l" defTabSz="844550">
            <a:lnSpc>
              <a:spcPct val="90000"/>
            </a:lnSpc>
            <a:spcBef>
              <a:spcPct val="0"/>
            </a:spcBef>
            <a:spcAft>
              <a:spcPct val="15000"/>
            </a:spcAft>
            <a:buChar char="•"/>
          </a:pPr>
          <a:r>
            <a:rPr lang="en-GB" sz="1900" kern="1200" dirty="0"/>
            <a:t>Increasing preference for green products</a:t>
          </a:r>
        </a:p>
        <a:p>
          <a:pPr marL="171450" lvl="1" indent="-171450" algn="l" defTabSz="844550">
            <a:lnSpc>
              <a:spcPct val="90000"/>
            </a:lnSpc>
            <a:spcBef>
              <a:spcPct val="0"/>
            </a:spcBef>
            <a:spcAft>
              <a:spcPct val="15000"/>
            </a:spcAft>
            <a:buChar char="•"/>
          </a:pPr>
          <a:r>
            <a:rPr lang="en-GB" sz="1900" kern="1200" dirty="0"/>
            <a:t>Increasing availability of recyclable materials</a:t>
          </a:r>
        </a:p>
      </dsp:txBody>
      <dsp:txXfrm>
        <a:off x="4328159" y="4506138"/>
        <a:ext cx="6185666" cy="613149"/>
      </dsp:txXfrm>
    </dsp:sp>
    <dsp:sp modelId="{0D7CADF7-BF4E-4B8C-ABC0-51FC4831B869}">
      <dsp:nvSpPr>
        <dsp:cNvPr id="0" name=""/>
        <dsp:cNvSpPr/>
      </dsp:nvSpPr>
      <dsp:spPr>
        <a:xfrm>
          <a:off x="0" y="4380499"/>
          <a:ext cx="4328160" cy="81753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78105" rIns="156210" bIns="78105" numCol="1" spcCol="1270" anchor="ctr" anchorCtr="0">
          <a:noAutofit/>
        </a:bodyPr>
        <a:lstStyle/>
        <a:p>
          <a:pPr marL="0" lvl="0" indent="0" algn="ctr" defTabSz="1822450">
            <a:lnSpc>
              <a:spcPct val="90000"/>
            </a:lnSpc>
            <a:spcBef>
              <a:spcPct val="0"/>
            </a:spcBef>
            <a:spcAft>
              <a:spcPct val="35000"/>
            </a:spcAft>
            <a:buNone/>
          </a:pPr>
          <a:r>
            <a:rPr lang="en-GB" sz="4100" kern="1200" dirty="0"/>
            <a:t>Environmental</a:t>
          </a:r>
        </a:p>
      </dsp:txBody>
      <dsp:txXfrm>
        <a:off x="39909" y="4420408"/>
        <a:ext cx="4248342" cy="737714"/>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8682B3-E184-4C1B-BD56-4144035A771A}" type="datetimeFigureOut">
              <a:rPr lang="en-GB" smtClean="0"/>
              <a:t>21/12/2018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E2AFFB-9CFE-49DC-ACC6-A2C9019C32B2}" type="slidenum">
              <a:rPr lang="en-GB" smtClean="0"/>
              <a:t>‹#›</a:t>
            </a:fld>
            <a:endParaRPr lang="en-GB"/>
          </a:p>
        </p:txBody>
      </p:sp>
    </p:spTree>
    <p:extLst>
      <p:ext uri="{BB962C8B-B14F-4D97-AF65-F5344CB8AC3E}">
        <p14:creationId xmlns:p14="http://schemas.microsoft.com/office/powerpoint/2010/main" val="268286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1975 Bill Gates and Paul Allen, two friends converted a popular mainframe for use on a computer. Shortly after Gates and Allen founded Microsoft. The name came from the words Microcomputer and software. In 1980 International Business Machines Corporation (IBM) asked Microsoft to produce software or operating system for its first computer. Since then Microsoft have expanded in to new markets by creating different software's and devices for example in 1993 Microsoft released an improved security network and in 2001 produced the gamin device Xbox. </a:t>
            </a:r>
          </a:p>
        </p:txBody>
      </p:sp>
      <p:sp>
        <p:nvSpPr>
          <p:cNvPr id="4" name="Slide Number Placeholder 3"/>
          <p:cNvSpPr>
            <a:spLocks noGrp="1"/>
          </p:cNvSpPr>
          <p:nvPr>
            <p:ph type="sldNum" sz="quarter" idx="5"/>
          </p:nvPr>
        </p:nvSpPr>
        <p:spPr/>
        <p:txBody>
          <a:bodyPr/>
          <a:lstStyle/>
          <a:p>
            <a:fld id="{59E2AFFB-9CFE-49DC-ACC6-A2C9019C32B2}" type="slidenum">
              <a:rPr lang="en-GB" smtClean="0"/>
              <a:t>2</a:t>
            </a:fld>
            <a:endParaRPr lang="en-GB"/>
          </a:p>
        </p:txBody>
      </p:sp>
    </p:spTree>
    <p:extLst>
      <p:ext uri="{BB962C8B-B14F-4D97-AF65-F5344CB8AC3E}">
        <p14:creationId xmlns:p14="http://schemas.microsoft.com/office/powerpoint/2010/main" val="2856017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Microsoft’s goals and objectives is to provide structure within their management and board to set objectives and monitor performance by doing this it will make the business more efficient . Another goal is to be as sustainable as possible Microsoft has managed to achieve 100% carbon neutrality every year since 2012 and reduce product packaging weight by 20%.  Microsoft also aims to make sure Developing economies gets the chance to use technology. (Microsoft, n.d.)</a:t>
            </a:r>
          </a:p>
        </p:txBody>
      </p:sp>
      <p:sp>
        <p:nvSpPr>
          <p:cNvPr id="4" name="Slide Number Placeholder 3"/>
          <p:cNvSpPr>
            <a:spLocks noGrp="1"/>
          </p:cNvSpPr>
          <p:nvPr>
            <p:ph type="sldNum" sz="quarter" idx="5"/>
          </p:nvPr>
        </p:nvSpPr>
        <p:spPr/>
        <p:txBody>
          <a:bodyPr/>
          <a:lstStyle/>
          <a:p>
            <a:fld id="{59E2AFFB-9CFE-49DC-ACC6-A2C9019C32B2}" type="slidenum">
              <a:rPr lang="en-GB" smtClean="0"/>
              <a:t>5</a:t>
            </a:fld>
            <a:endParaRPr lang="en-GB"/>
          </a:p>
        </p:txBody>
      </p:sp>
    </p:spTree>
    <p:extLst>
      <p:ext uri="{BB962C8B-B14F-4D97-AF65-F5344CB8AC3E}">
        <p14:creationId xmlns:p14="http://schemas.microsoft.com/office/powerpoint/2010/main" val="1333348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Political stability of markets world wide creates opportunities for Microsoft to increase investments and performance. Microsoft can improve sales and marketing investments in Europe to increase revenues.</a:t>
            </a:r>
          </a:p>
          <a:p>
            <a:r>
              <a:rPr lang="en-GB" dirty="0"/>
              <a:t>Microsoft Benefits from economic stability of developed countries. Microsoft also have the opportunity to boost in sales revenues in high developing countries. This translates a steady progress in global sales. Microsoft can adapt to customers needs for example the company can increase its investment in computer gaming products. Microsoft can improve on performance through innovation of mobile devices. This could also be a threat as it creates competition against other brands. Microsoft has an increasing amount of green products. The company can develop more environmentally friendly products and increase the use of green energy in its business. More regulations creates an opportunity for Microsoft to implement more effective recycling and disposable programs that improve their reputation. New regulations could cause a threat of additional challenges in addressing environmental impact of it’s business. (Ferguson,2017)</a:t>
            </a:r>
          </a:p>
        </p:txBody>
      </p:sp>
      <p:sp>
        <p:nvSpPr>
          <p:cNvPr id="4" name="Slide Number Placeholder 3"/>
          <p:cNvSpPr>
            <a:spLocks noGrp="1"/>
          </p:cNvSpPr>
          <p:nvPr>
            <p:ph type="sldNum" sz="quarter" idx="5"/>
          </p:nvPr>
        </p:nvSpPr>
        <p:spPr/>
        <p:txBody>
          <a:bodyPr/>
          <a:lstStyle/>
          <a:p>
            <a:fld id="{59E2AFFB-9CFE-49DC-ACC6-A2C9019C32B2}" type="slidenum">
              <a:rPr lang="en-GB" smtClean="0"/>
              <a:t>6</a:t>
            </a:fld>
            <a:endParaRPr lang="en-GB"/>
          </a:p>
        </p:txBody>
      </p:sp>
    </p:spTree>
    <p:extLst>
      <p:ext uri="{BB962C8B-B14F-4D97-AF65-F5344CB8AC3E}">
        <p14:creationId xmlns:p14="http://schemas.microsoft.com/office/powerpoint/2010/main" val="13549757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Microsoft has many strengths for example Microsoft is one of the worlds largest companies  According to Interbrand Microsoft brand is the 5</a:t>
            </a:r>
            <a:r>
              <a:rPr lang="en-GB" baseline="30000" dirty="0"/>
              <a:t>th</a:t>
            </a:r>
            <a:r>
              <a:rPr lang="en-GB" dirty="0"/>
              <a:t> most valuable brand in the world, valued at $57.8 billion.  Brand reputation leads to higher sales and grater market share. Microsoft increased its revenues by 20% from 2008 to 2012 and has $63 billion retained that cab be used for acquisition and investments. Its weaknesses include criticism over security flaws. The software Windows had been criticised for being weak against viruses compared to other Software windows is the least protected against attacks. Microsoft has made some successful investments which have increased revenue but are soon shut down or divested. Opportunities for Microsoft include mobile advertising, mobile advertising is expected to increase by double over the next few years. Microsoft could also invest and expand into could services and software as demand increases. companies such as Google and Apple create new products meaning there is competition for Microsoft to maintain their reputation. As customers needs and wants change Microsoft market needs to keep current as it may never establish itself  (Jurevicius, 2013)</a:t>
            </a:r>
          </a:p>
        </p:txBody>
      </p:sp>
      <p:sp>
        <p:nvSpPr>
          <p:cNvPr id="4" name="Slide Number Placeholder 3"/>
          <p:cNvSpPr>
            <a:spLocks noGrp="1"/>
          </p:cNvSpPr>
          <p:nvPr>
            <p:ph type="sldNum" sz="quarter" idx="5"/>
          </p:nvPr>
        </p:nvSpPr>
        <p:spPr/>
        <p:txBody>
          <a:bodyPr/>
          <a:lstStyle/>
          <a:p>
            <a:fld id="{59E2AFFB-9CFE-49DC-ACC6-A2C9019C32B2}" type="slidenum">
              <a:rPr lang="en-GB" smtClean="0"/>
              <a:t>7</a:t>
            </a:fld>
            <a:endParaRPr lang="en-GB"/>
          </a:p>
        </p:txBody>
      </p:sp>
    </p:spTree>
    <p:extLst>
      <p:ext uri="{BB962C8B-B14F-4D97-AF65-F5344CB8AC3E}">
        <p14:creationId xmlns:p14="http://schemas.microsoft.com/office/powerpoint/2010/main" val="5450720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Bill Gates was focused on what he wanted right from the start and that was to make sure that there was a computer on every desk and in every home. Bill Gates would make the work environment as comfortable and inspiring and fun as possible for the workers to spend more time there to get work done. He would also interrupt his employees in meeting to make sure they were focused and knew what they were doing within the project he also believed that it was important to have input from employees. This is similar to the behavioural approach as it concentrates on human behaviour at work such as motivation, conflict, expectations and improved productivity. (Behavioural </a:t>
            </a:r>
            <a:r>
              <a:rPr lang="en-GB" dirty="0" err="1"/>
              <a:t>Managment</a:t>
            </a:r>
            <a:r>
              <a:rPr lang="en-GB" dirty="0"/>
              <a:t> Theory, n.d.)</a:t>
            </a:r>
          </a:p>
        </p:txBody>
      </p:sp>
      <p:sp>
        <p:nvSpPr>
          <p:cNvPr id="4" name="Slide Number Placeholder 3"/>
          <p:cNvSpPr>
            <a:spLocks noGrp="1"/>
          </p:cNvSpPr>
          <p:nvPr>
            <p:ph type="sldNum" sz="quarter" idx="5"/>
          </p:nvPr>
        </p:nvSpPr>
        <p:spPr/>
        <p:txBody>
          <a:bodyPr/>
          <a:lstStyle/>
          <a:p>
            <a:fld id="{59E2AFFB-9CFE-49DC-ACC6-A2C9019C32B2}" type="slidenum">
              <a:rPr lang="en-GB" smtClean="0"/>
              <a:t>8</a:t>
            </a:fld>
            <a:endParaRPr lang="en-GB"/>
          </a:p>
        </p:txBody>
      </p:sp>
    </p:spTree>
    <p:extLst>
      <p:ext uri="{BB962C8B-B14F-4D97-AF65-F5344CB8AC3E}">
        <p14:creationId xmlns:p14="http://schemas.microsoft.com/office/powerpoint/2010/main" val="16662990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Microsoft has a focus on empowering people to achieve more for example 12 million young people were provided with computer science learning experiences through non-profit organizations in 54 countries. The company also have strong values when it comes to strengthening communities for example $1.4 billion worth of software and services was donated to non profit organizations around the world while $158 million was donated to local communities by employees. Microsoft also focus on safeguarding the planet. They have managed to do this by cutting down on carbon emissions by 75% and 100% carbon neutral operations were attained. </a:t>
            </a:r>
            <a:r>
              <a:rPr lang="en-GB"/>
              <a:t>(Microsoft, 2018)</a:t>
            </a:r>
            <a:endParaRPr lang="en-GB" dirty="0"/>
          </a:p>
        </p:txBody>
      </p:sp>
      <p:sp>
        <p:nvSpPr>
          <p:cNvPr id="4" name="Slide Number Placeholder 3"/>
          <p:cNvSpPr>
            <a:spLocks noGrp="1"/>
          </p:cNvSpPr>
          <p:nvPr>
            <p:ph type="sldNum" sz="quarter" idx="5"/>
          </p:nvPr>
        </p:nvSpPr>
        <p:spPr/>
        <p:txBody>
          <a:bodyPr/>
          <a:lstStyle/>
          <a:p>
            <a:fld id="{59E2AFFB-9CFE-49DC-ACC6-A2C9019C32B2}" type="slidenum">
              <a:rPr lang="en-GB" smtClean="0"/>
              <a:t>9</a:t>
            </a:fld>
            <a:endParaRPr lang="en-GB"/>
          </a:p>
        </p:txBody>
      </p:sp>
    </p:spTree>
    <p:extLst>
      <p:ext uri="{BB962C8B-B14F-4D97-AF65-F5344CB8AC3E}">
        <p14:creationId xmlns:p14="http://schemas.microsoft.com/office/powerpoint/2010/main" val="11494336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References</a:t>
            </a:r>
          </a:p>
          <a:p>
            <a:endParaRPr lang="en-GB" dirty="0"/>
          </a:p>
          <a:p>
            <a:r>
              <a:rPr lang="en-GB" dirty="0"/>
              <a:t>Behavioural Management Theory. (n.d.). Retrieved from CliffsNotes: https://www.cliffsnotes.com/study-guides/principles-of-management/the-evolution-of-management-thought/behavioral-management-theory</a:t>
            </a:r>
          </a:p>
          <a:p>
            <a:endParaRPr lang="en-GB" dirty="0"/>
          </a:p>
          <a:p>
            <a:r>
              <a:rPr lang="en-GB" dirty="0"/>
              <a:t>Bill Gates Chairman Microsoft management style and CIOs. (2010, August 23). Retrieved from WordPress: https://mubbisherahmed.wordpress.com/2010/08/23/bill-gates-chairman-microsoft-management-style-and-cios/</a:t>
            </a:r>
          </a:p>
          <a:p>
            <a:endParaRPr lang="en-GB" dirty="0"/>
          </a:p>
          <a:p>
            <a:r>
              <a:rPr lang="en-GB" dirty="0"/>
              <a:t>Ferguson, E. (2017, February 21). Microsoft Corporation’s PESTEL/PESTLE Analysis &amp; Recommendations. Retrieved from Panmore Institute: http://panmore.com/microsoft-corporation-pestel-pestle-analysis-recommendations</a:t>
            </a:r>
          </a:p>
          <a:p>
            <a:endParaRPr lang="en-GB" dirty="0"/>
          </a:p>
          <a:p>
            <a:r>
              <a:rPr lang="en-GB" dirty="0"/>
              <a:t>Grimsley, S. (n.d.). What Is Administrative Management Theory? - Definition &amp; Functions. Retrieved from Study: https://study.com/academy/lesson/what-is-administrative-management-theory-definition-functions-quiz.html</a:t>
            </a:r>
          </a:p>
          <a:p>
            <a:endParaRPr lang="en-GB" dirty="0"/>
          </a:p>
          <a:p>
            <a:r>
              <a:rPr lang="en-GB" dirty="0"/>
              <a:t>Hall, M., &amp; Zachary, G. P. (n.d.). Microsoft Corporation . Retrieved from Britannica: https://www.britannica.com/topic/Microsoft-Corporation</a:t>
            </a:r>
          </a:p>
          <a:p>
            <a:endParaRPr lang="en-GB" dirty="0"/>
          </a:p>
          <a:p>
            <a:r>
              <a:rPr lang="en-GB" dirty="0"/>
              <a:t>Interbrand. (2013). Best global brands . Retrieved from Interbrand: http://www.interbrand.com/en/best-global-brands/2012/Best-Global-Brands-2012.aspx</a:t>
            </a:r>
          </a:p>
          <a:p>
            <a:endParaRPr lang="en-GB" dirty="0"/>
          </a:p>
          <a:p>
            <a:r>
              <a:rPr lang="en-GB" dirty="0"/>
              <a:t>Jurevicius, O. (2013, February 16). SWOT Analysis of Microsoft. Retrieved from Strategic Management insight : https://www.strategicmanagementinsight.com/swot-analyses/microsoft-swot-analysis.html</a:t>
            </a:r>
          </a:p>
          <a:p>
            <a:endParaRPr lang="en-GB" dirty="0"/>
          </a:p>
          <a:p>
            <a:r>
              <a:rPr lang="en-GB" dirty="0"/>
              <a:t>Microsoft. (2018). 2018 Microsoft Corporate. Retrieved from file:///C:/Users/user1/Downloads/2018-Microsoft-CSR-Report-Highlights.pdf</a:t>
            </a:r>
          </a:p>
          <a:p>
            <a:endParaRPr lang="en-GB" dirty="0"/>
          </a:p>
          <a:p>
            <a:r>
              <a:rPr lang="en-GB" dirty="0"/>
              <a:t>Microsoft. (n.d.). Goals . Retrieved from Weebly : https://billgates-waldhauer.weebly.com/goals-and-objectives.html</a:t>
            </a:r>
          </a:p>
          <a:p>
            <a:endParaRPr lang="en-GB" dirty="0"/>
          </a:p>
          <a:p>
            <a:r>
              <a:rPr lang="en-GB" dirty="0"/>
              <a:t>Svetlik, J. (2018, May 30). From DOS to Windows: How Microsoft became one of the most valuable companies on earth. Retrieved from BT: http://home.bt.com/tech-gadgets/computing/history-of-microsoft-how-it-became-valuable-and-successful-11364045249599</a:t>
            </a:r>
          </a:p>
          <a:p>
            <a:endParaRPr lang="en-GB" dirty="0"/>
          </a:p>
          <a:p>
            <a:endParaRPr lang="en-GB" dirty="0"/>
          </a:p>
        </p:txBody>
      </p:sp>
      <p:sp>
        <p:nvSpPr>
          <p:cNvPr id="4" name="Slide Number Placeholder 3"/>
          <p:cNvSpPr>
            <a:spLocks noGrp="1"/>
          </p:cNvSpPr>
          <p:nvPr>
            <p:ph type="sldNum" sz="quarter" idx="5"/>
          </p:nvPr>
        </p:nvSpPr>
        <p:spPr/>
        <p:txBody>
          <a:bodyPr/>
          <a:lstStyle/>
          <a:p>
            <a:fld id="{59E2AFFB-9CFE-49DC-ACC6-A2C9019C32B2}" type="slidenum">
              <a:rPr lang="en-GB" smtClean="0"/>
              <a:t>10</a:t>
            </a:fld>
            <a:endParaRPr lang="en-GB"/>
          </a:p>
        </p:txBody>
      </p:sp>
    </p:spTree>
    <p:extLst>
      <p:ext uri="{BB962C8B-B14F-4D97-AF65-F5344CB8AC3E}">
        <p14:creationId xmlns:p14="http://schemas.microsoft.com/office/powerpoint/2010/main" val="20258151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883AD3EE-DB89-4194-A1D7-9189F61C12B7}" type="datetimeFigureOut">
              <a:rPr lang="en-GB" smtClean="0"/>
              <a:t>21/12/2018</a:t>
            </a:fld>
            <a:endParaRPr lang="en-GB"/>
          </a:p>
        </p:txBody>
      </p:sp>
      <p:sp>
        <p:nvSpPr>
          <p:cNvPr id="5" name="Footer Placeholder 4"/>
          <p:cNvSpPr>
            <a:spLocks noGrp="1"/>
          </p:cNvSpPr>
          <p:nvPr>
            <p:ph type="ftr" sz="quarter" idx="11"/>
          </p:nvPr>
        </p:nvSpPr>
        <p:spPr>
          <a:xfrm>
            <a:off x="1371600" y="4323845"/>
            <a:ext cx="6400800" cy="365125"/>
          </a:xfrm>
        </p:spPr>
        <p:txBody>
          <a:bodyPr/>
          <a:lstStyle/>
          <a:p>
            <a:endParaRPr lang="en-GB"/>
          </a:p>
        </p:txBody>
      </p:sp>
      <p:sp>
        <p:nvSpPr>
          <p:cNvPr id="6" name="Slide Number Placeholder 5"/>
          <p:cNvSpPr>
            <a:spLocks noGrp="1"/>
          </p:cNvSpPr>
          <p:nvPr>
            <p:ph type="sldNum" sz="quarter" idx="12"/>
          </p:nvPr>
        </p:nvSpPr>
        <p:spPr>
          <a:xfrm>
            <a:off x="8077200" y="1430866"/>
            <a:ext cx="2743200" cy="365125"/>
          </a:xfrm>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1895128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3AD3EE-DB89-4194-A1D7-9189F61C12B7}" type="datetimeFigureOut">
              <a:rPr lang="en-GB" smtClean="0"/>
              <a:t>21/12/2018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4120356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883AD3EE-DB89-4194-A1D7-9189F61C12B7}" type="datetimeFigureOut">
              <a:rPr lang="en-GB" smtClean="0"/>
              <a:t>21/12/2018</a:t>
            </a:fld>
            <a:endParaRPr lang="en-GB"/>
          </a:p>
        </p:txBody>
      </p:sp>
      <p:sp>
        <p:nvSpPr>
          <p:cNvPr id="5" name="Footer Placeholder 4"/>
          <p:cNvSpPr>
            <a:spLocks noGrp="1"/>
          </p:cNvSpPr>
          <p:nvPr>
            <p:ph type="ftr" sz="quarter" idx="11"/>
          </p:nvPr>
        </p:nvSpPr>
        <p:spPr>
          <a:xfrm>
            <a:off x="685800" y="381001"/>
            <a:ext cx="6991492" cy="36406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5317266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83AD3EE-DB89-4194-A1D7-9189F61C12B7}" type="datetimeFigureOut">
              <a:rPr lang="en-GB" smtClean="0"/>
              <a:t>21/12/2018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82506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83AD3EE-DB89-4194-A1D7-9189F61C12B7}" type="datetimeFigureOut">
              <a:rPr lang="en-GB" smtClean="0"/>
              <a:t>21/12/2018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6448711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3AD3EE-DB89-4194-A1D7-9189F61C12B7}" type="datetimeFigureOut">
              <a:rPr lang="en-GB" smtClean="0"/>
              <a:t>21/12/2018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3288079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3AD3EE-DB89-4194-A1D7-9189F61C12B7}" type="datetimeFigureOut">
              <a:rPr lang="en-GB" smtClean="0"/>
              <a:t>21/12/2018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37507359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3AD3EE-DB89-4194-A1D7-9189F61C12B7}" type="datetimeFigureOut">
              <a:rPr lang="en-GB" smtClean="0"/>
              <a:t>21/12/2018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3607335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3AD3EE-DB89-4194-A1D7-9189F61C12B7}" type="datetimeFigureOut">
              <a:rPr lang="en-GB" smtClean="0"/>
              <a:t>21/12/2018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16282315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3AD3EE-DB89-4194-A1D7-9189F61C12B7}" type="datetimeFigureOut">
              <a:rPr lang="en-GB" smtClean="0"/>
              <a:t>21/12/2018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2278742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883AD3EE-DB89-4194-A1D7-9189F61C12B7}" type="datetimeFigureOut">
              <a:rPr lang="en-GB" smtClean="0"/>
              <a:t>21/12/2018</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33314692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883AD3EE-DB89-4194-A1D7-9189F61C12B7}" type="datetimeFigureOut">
              <a:rPr lang="en-GB" smtClean="0"/>
              <a:t>21/12/2018</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7FE21719-93B5-4C86-8EF8-6E5F9EB8C31B}" type="slidenum">
              <a:rPr lang="en-GB" smtClean="0"/>
              <a:t>‹#›</a:t>
            </a:fld>
            <a:endParaRPr lang="en-GB"/>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1013501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883AD3EE-DB89-4194-A1D7-9189F61C12B7}" type="datetimeFigureOut">
              <a:rPr lang="en-GB" smtClean="0"/>
              <a:t>21/12/2018</a:t>
            </a:fld>
            <a:endParaRPr lang="en-GB"/>
          </a:p>
        </p:txBody>
      </p:sp>
      <p:sp>
        <p:nvSpPr>
          <p:cNvPr id="6" name="Footer Placeholder 5"/>
          <p:cNvSpPr>
            <a:spLocks noGrp="1"/>
          </p:cNvSpPr>
          <p:nvPr>
            <p:ph type="ftr" sz="quarter" idx="11"/>
          </p:nvPr>
        </p:nvSpPr>
        <p:spPr>
          <a:xfrm>
            <a:off x="685800" y="378883"/>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10401336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83AD3EE-DB89-4194-A1D7-9189F61C12B7}" type="datetimeFigureOut">
              <a:rPr lang="en-GB" smtClean="0"/>
              <a:t>21/12/2018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3390510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83AD3EE-DB89-4194-A1D7-9189F61C12B7}" type="datetimeFigureOut">
              <a:rPr lang="en-GB" smtClean="0"/>
              <a:t>21/12/2018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31780319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3AD3EE-DB89-4194-A1D7-9189F61C12B7}" type="datetimeFigureOut">
              <a:rPr lang="en-GB" smtClean="0"/>
              <a:t>21/12/2018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13641361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883AD3EE-DB89-4194-A1D7-9189F61C12B7}" type="datetimeFigureOut">
              <a:rPr lang="en-GB" smtClean="0"/>
              <a:t>21/12/2018</a:t>
            </a:fld>
            <a:endParaRPr lang="en-GB"/>
          </a:p>
        </p:txBody>
      </p:sp>
      <p:sp>
        <p:nvSpPr>
          <p:cNvPr id="5" name="Footer Placeholder 4"/>
          <p:cNvSpPr>
            <a:spLocks noGrp="1"/>
          </p:cNvSpPr>
          <p:nvPr>
            <p:ph type="ftr" sz="quarter" idx="11"/>
          </p:nvPr>
        </p:nvSpPr>
        <p:spPr>
          <a:xfrm>
            <a:off x="685800" y="381000"/>
            <a:ext cx="6991492" cy="36512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7FE21719-93B5-4C86-8EF8-6E5F9EB8C31B}" type="slidenum">
              <a:rPr lang="en-GB" smtClean="0"/>
              <a:t>‹#›</a:t>
            </a:fld>
            <a:endParaRPr lang="en-GB"/>
          </a:p>
        </p:txBody>
      </p:sp>
    </p:spTree>
    <p:extLst>
      <p:ext uri="{BB962C8B-B14F-4D97-AF65-F5344CB8AC3E}">
        <p14:creationId xmlns:p14="http://schemas.microsoft.com/office/powerpoint/2010/main" val="474628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83AD3EE-DB89-4194-A1D7-9189F61C12B7}" type="datetimeFigureOut">
              <a:rPr lang="en-GB" smtClean="0"/>
              <a:t>21/12/2018</a:t>
            </a:fld>
            <a:endParaRPr lang="en-GB"/>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FE21719-93B5-4C86-8EF8-6E5F9EB8C31B}" type="slidenum">
              <a:rPr lang="en-GB" smtClean="0"/>
              <a:t>‹#›</a:t>
            </a:fld>
            <a:endParaRPr lang="en-GB"/>
          </a:p>
        </p:txBody>
      </p:sp>
    </p:spTree>
    <p:extLst>
      <p:ext uri="{BB962C8B-B14F-4D97-AF65-F5344CB8AC3E}">
        <p14:creationId xmlns:p14="http://schemas.microsoft.com/office/powerpoint/2010/main" val="2125654296"/>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 id="2147483742" r:id="rId17"/>
  </p:sldLayoutIdLst>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E770CA6A-B3B0-4826-A91F-B2B1F8922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EB5F4CA-C4EC-4631-A459-E2D7B0C9CD3E}"/>
              </a:ext>
            </a:extLst>
          </p:cNvPr>
          <p:cNvSpPr>
            <a:spLocks noGrp="1"/>
          </p:cNvSpPr>
          <p:nvPr>
            <p:ph type="ctrTitle"/>
          </p:nvPr>
        </p:nvSpPr>
        <p:spPr>
          <a:xfrm>
            <a:off x="4976028" y="965200"/>
            <a:ext cx="6170943" cy="4329641"/>
          </a:xfrm>
        </p:spPr>
        <p:txBody>
          <a:bodyPr anchor="ctr">
            <a:normAutofit/>
          </a:bodyPr>
          <a:lstStyle/>
          <a:p>
            <a:r>
              <a:rPr lang="en-GB" sz="5400"/>
              <a:t>Contemporary Approaches to Management</a:t>
            </a:r>
          </a:p>
        </p:txBody>
      </p:sp>
      <p:sp>
        <p:nvSpPr>
          <p:cNvPr id="3" name="Subtitle 2">
            <a:extLst>
              <a:ext uri="{FF2B5EF4-FFF2-40B4-BE49-F238E27FC236}">
                <a16:creationId xmlns:a16="http://schemas.microsoft.com/office/drawing/2014/main" id="{03F7FA56-0815-4537-8397-41ADD84474DF}"/>
              </a:ext>
            </a:extLst>
          </p:cNvPr>
          <p:cNvSpPr>
            <a:spLocks noGrp="1"/>
          </p:cNvSpPr>
          <p:nvPr>
            <p:ph type="subTitle" idx="1"/>
          </p:nvPr>
        </p:nvSpPr>
        <p:spPr>
          <a:xfrm>
            <a:off x="965200" y="965200"/>
            <a:ext cx="3367361" cy="4329641"/>
          </a:xfrm>
        </p:spPr>
        <p:txBody>
          <a:bodyPr anchor="ctr">
            <a:normAutofit/>
          </a:bodyPr>
          <a:lstStyle/>
          <a:p>
            <a:pPr algn="r"/>
            <a:r>
              <a:rPr lang="en-GB" b="1"/>
              <a:t>Contemporary Management Approaches</a:t>
            </a:r>
          </a:p>
          <a:p>
            <a:pPr algn="r"/>
            <a:r>
              <a:rPr lang="en-GB" b="1"/>
              <a:t>Shannon Jones</a:t>
            </a:r>
          </a:p>
          <a:p>
            <a:pPr algn="r"/>
            <a:r>
              <a:rPr lang="en-GB" b="1"/>
              <a:t>1803188</a:t>
            </a:r>
          </a:p>
        </p:txBody>
      </p:sp>
      <p:cxnSp>
        <p:nvCxnSpPr>
          <p:cNvPr id="24" name="Straight Connector 23">
            <a:extLst>
              <a:ext uri="{FF2B5EF4-FFF2-40B4-BE49-F238E27FC236}">
                <a16:creationId xmlns:a16="http://schemas.microsoft.com/office/drawing/2014/main" id="{6FE641DB-A503-41DE-ACA6-36B41C6C2B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621260"/>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26" name="Picture 25">
            <a:extLst>
              <a:ext uri="{FF2B5EF4-FFF2-40B4-BE49-F238E27FC236}">
                <a16:creationId xmlns:a16="http://schemas.microsoft.com/office/drawing/2014/main" id="{0CE42A09-4F29-4DF7-BE2A-F91C882A27A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Tree>
    <p:extLst>
      <p:ext uri="{BB962C8B-B14F-4D97-AF65-F5344CB8AC3E}">
        <p14:creationId xmlns:p14="http://schemas.microsoft.com/office/powerpoint/2010/main" val="10750932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9152C914-8775-43E3-B930-A3BE2D29D7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 name="Picture 30">
            <a:extLst>
              <a:ext uri="{FF2B5EF4-FFF2-40B4-BE49-F238E27FC236}">
                <a16:creationId xmlns:a16="http://schemas.microsoft.com/office/drawing/2014/main" id="{B70DA380-7DEC-4F2C-9BE4-559EA884D98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FC001314-2CE7-4E90-BC14-174D2D1C4328}"/>
              </a:ext>
            </a:extLst>
          </p:cNvPr>
          <p:cNvSpPr>
            <a:spLocks noGrp="1"/>
          </p:cNvSpPr>
          <p:nvPr>
            <p:ph type="title"/>
          </p:nvPr>
        </p:nvSpPr>
        <p:spPr>
          <a:xfrm>
            <a:off x="685800" y="888804"/>
            <a:ext cx="6751948" cy="1293028"/>
          </a:xfrm>
        </p:spPr>
        <p:txBody>
          <a:bodyPr>
            <a:normAutofit/>
          </a:bodyPr>
          <a:lstStyle/>
          <a:p>
            <a:r>
              <a:rPr lang="en-GB" b="1"/>
              <a:t>Introduction </a:t>
            </a:r>
          </a:p>
        </p:txBody>
      </p:sp>
      <p:sp>
        <p:nvSpPr>
          <p:cNvPr id="3" name="Content Placeholder 2">
            <a:extLst>
              <a:ext uri="{FF2B5EF4-FFF2-40B4-BE49-F238E27FC236}">
                <a16:creationId xmlns:a16="http://schemas.microsoft.com/office/drawing/2014/main" id="{B5B6B283-C835-4702-92C7-44286B2402BB}"/>
              </a:ext>
            </a:extLst>
          </p:cNvPr>
          <p:cNvSpPr>
            <a:spLocks noGrp="1"/>
          </p:cNvSpPr>
          <p:nvPr>
            <p:ph idx="1"/>
          </p:nvPr>
        </p:nvSpPr>
        <p:spPr>
          <a:xfrm>
            <a:off x="685800" y="2318993"/>
            <a:ext cx="6770802" cy="3899691"/>
          </a:xfrm>
        </p:spPr>
        <p:txBody>
          <a:bodyPr>
            <a:normAutofit/>
          </a:bodyPr>
          <a:lstStyle/>
          <a:p>
            <a:r>
              <a:rPr lang="en-GB"/>
              <a:t>Microsoft was created in 1975 by Bill Gates and Paul G. Allen</a:t>
            </a:r>
          </a:p>
          <a:p>
            <a:r>
              <a:rPr lang="en-GB"/>
              <a:t>The first  Disk Operating System (DOS) was released in 1981 </a:t>
            </a:r>
          </a:p>
          <a:p>
            <a:r>
              <a:rPr lang="en-GB"/>
              <a:t>In 1993 Microsoft released improved security networks </a:t>
            </a:r>
          </a:p>
          <a:p>
            <a:r>
              <a:rPr lang="en-GB"/>
              <a:t>In 2001 Microsoft released the Xbox </a:t>
            </a:r>
          </a:p>
          <a:p>
            <a:endParaRPr lang="en-GB" dirty="0"/>
          </a:p>
        </p:txBody>
      </p:sp>
      <p:sp>
        <p:nvSpPr>
          <p:cNvPr id="33" name="Rounded Rectangle 14">
            <a:extLst>
              <a:ext uri="{FF2B5EF4-FFF2-40B4-BE49-F238E27FC236}">
                <a16:creationId xmlns:a16="http://schemas.microsoft.com/office/drawing/2014/main" id="{E7B9BAF9-004E-4D73-BE88-AD97EE763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98475" y="1066164"/>
            <a:ext cx="3303482" cy="5148371"/>
          </a:xfrm>
          <a:prstGeom prst="roundRect">
            <a:avLst>
              <a:gd name="adj" fmla="val 2403"/>
            </a:avLst>
          </a:prstGeom>
          <a:solidFill>
            <a:srgbClr val="FFFFFF"/>
          </a:solidFill>
          <a:ln>
            <a:noFill/>
          </a:ln>
          <a:effectLst>
            <a:innerShdw blurRad="114300">
              <a:srgbClr val="404040"/>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34E460E-BFD8-49E7-AEA5-DD171742657C}"/>
              </a:ext>
            </a:extLst>
          </p:cNvPr>
          <p:cNvPicPr>
            <a:picLocks noChangeAspect="1"/>
          </p:cNvPicPr>
          <p:nvPr/>
        </p:nvPicPr>
        <p:blipFill rotWithShape="1">
          <a:blip r:embed="rId4"/>
          <a:srcRect l="5270" r="2826" b="1"/>
          <a:stretch/>
        </p:blipFill>
        <p:spPr>
          <a:xfrm>
            <a:off x="8400446" y="1336566"/>
            <a:ext cx="2699540" cy="4607567"/>
          </a:xfrm>
          <a:prstGeom prst="rect">
            <a:avLst/>
          </a:prstGeom>
        </p:spPr>
      </p:pic>
    </p:spTree>
    <p:extLst>
      <p:ext uri="{BB962C8B-B14F-4D97-AF65-F5344CB8AC3E}">
        <p14:creationId xmlns:p14="http://schemas.microsoft.com/office/powerpoint/2010/main" val="3374691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74743-B253-4736-AF22-065F488B39B1}"/>
              </a:ext>
            </a:extLst>
          </p:cNvPr>
          <p:cNvSpPr>
            <a:spLocks noGrp="1"/>
          </p:cNvSpPr>
          <p:nvPr>
            <p:ph type="title"/>
          </p:nvPr>
        </p:nvSpPr>
        <p:spPr>
          <a:xfrm>
            <a:off x="1546860" y="639315"/>
            <a:ext cx="9098280" cy="1293028"/>
          </a:xfrm>
        </p:spPr>
        <p:txBody>
          <a:bodyPr>
            <a:normAutofit/>
          </a:bodyPr>
          <a:lstStyle/>
          <a:p>
            <a:pPr algn="ctr"/>
            <a:r>
              <a:rPr lang="en-GB" b="1" dirty="0"/>
              <a:t>Mission statement	</a:t>
            </a:r>
          </a:p>
        </p:txBody>
      </p:sp>
      <p:sp>
        <p:nvSpPr>
          <p:cNvPr id="3" name="Content Placeholder 2">
            <a:extLst>
              <a:ext uri="{FF2B5EF4-FFF2-40B4-BE49-F238E27FC236}">
                <a16:creationId xmlns:a16="http://schemas.microsoft.com/office/drawing/2014/main" id="{1034A9DF-1A51-4431-9720-DA081B6932F7}"/>
              </a:ext>
            </a:extLst>
          </p:cNvPr>
          <p:cNvSpPr>
            <a:spLocks noGrp="1"/>
          </p:cNvSpPr>
          <p:nvPr>
            <p:ph idx="1"/>
          </p:nvPr>
        </p:nvSpPr>
        <p:spPr>
          <a:xfrm>
            <a:off x="713740" y="2194560"/>
            <a:ext cx="10764520" cy="4024125"/>
          </a:xfrm>
        </p:spPr>
        <p:txBody>
          <a:bodyPr>
            <a:normAutofit/>
          </a:bodyPr>
          <a:lstStyle/>
          <a:p>
            <a:r>
              <a:rPr lang="en-GB" sz="2800" dirty="0">
                <a:latin typeface="Comic Sans MS" panose="030F0702030302020204" pitchFamily="66" charset="0"/>
              </a:rPr>
              <a:t>"The Microsoft mission regarding global diversity and inclusion is to create an environment that helps Microsoft capitalize on the diversity of its people and the inclusion of ideas and solutions to meet the needs of its increasingly global and diverse customer base.“(Microsoft, n.d.).</a:t>
            </a:r>
          </a:p>
        </p:txBody>
      </p:sp>
    </p:spTree>
    <p:extLst>
      <p:ext uri="{BB962C8B-B14F-4D97-AF65-F5344CB8AC3E}">
        <p14:creationId xmlns:p14="http://schemas.microsoft.com/office/powerpoint/2010/main" val="24729708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282A7-8B89-4FFD-ACFC-559FFCEEAE61}"/>
              </a:ext>
            </a:extLst>
          </p:cNvPr>
          <p:cNvSpPr>
            <a:spLocks noGrp="1"/>
          </p:cNvSpPr>
          <p:nvPr>
            <p:ph type="title"/>
          </p:nvPr>
        </p:nvSpPr>
        <p:spPr>
          <a:xfrm>
            <a:off x="1790700" y="822390"/>
            <a:ext cx="8610600" cy="1293028"/>
          </a:xfrm>
        </p:spPr>
        <p:txBody>
          <a:bodyPr/>
          <a:lstStyle/>
          <a:p>
            <a:pPr algn="ctr"/>
            <a:r>
              <a:rPr lang="en-GB" b="1" dirty="0"/>
              <a:t>Vision </a:t>
            </a:r>
          </a:p>
        </p:txBody>
      </p:sp>
      <p:sp>
        <p:nvSpPr>
          <p:cNvPr id="3" name="Content Placeholder 2">
            <a:extLst>
              <a:ext uri="{FF2B5EF4-FFF2-40B4-BE49-F238E27FC236}">
                <a16:creationId xmlns:a16="http://schemas.microsoft.com/office/drawing/2014/main" id="{E4B5532C-D66F-42DA-BD83-BDBCBBDFF44B}"/>
              </a:ext>
            </a:extLst>
          </p:cNvPr>
          <p:cNvSpPr>
            <a:spLocks noGrp="1"/>
          </p:cNvSpPr>
          <p:nvPr>
            <p:ph idx="1"/>
          </p:nvPr>
        </p:nvSpPr>
        <p:spPr/>
        <p:txBody>
          <a:bodyPr>
            <a:normAutofit/>
          </a:bodyPr>
          <a:lstStyle/>
          <a:p>
            <a:r>
              <a:rPr lang="en-GB" sz="2800" b="1" dirty="0"/>
              <a:t>Global diversity and inclusion is an integral and inherent part of our culture, fuelling our business growth while allowing us to attract, develop, and retain this best talent, to be more innovative in the products and services we develop, in the way we solve problems, and in the way we serve the needs of an increasingly global and diverse customer and partner base.“(Microsoft, n.d.)</a:t>
            </a:r>
          </a:p>
        </p:txBody>
      </p:sp>
    </p:spTree>
    <p:extLst>
      <p:ext uri="{BB962C8B-B14F-4D97-AF65-F5344CB8AC3E}">
        <p14:creationId xmlns:p14="http://schemas.microsoft.com/office/powerpoint/2010/main" val="3986152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E8610-BDFF-446E-B096-B1983B359451}"/>
              </a:ext>
            </a:extLst>
          </p:cNvPr>
          <p:cNvSpPr>
            <a:spLocks noGrp="1"/>
          </p:cNvSpPr>
          <p:nvPr>
            <p:ph type="title"/>
          </p:nvPr>
        </p:nvSpPr>
        <p:spPr>
          <a:xfrm>
            <a:off x="1028638" y="762948"/>
            <a:ext cx="6832600" cy="1293028"/>
          </a:xfrm>
        </p:spPr>
        <p:txBody>
          <a:bodyPr>
            <a:normAutofit/>
          </a:bodyPr>
          <a:lstStyle/>
          <a:p>
            <a:r>
              <a:rPr lang="en-GB" b="1" dirty="0"/>
              <a:t>Goals &amp; objectives</a:t>
            </a:r>
          </a:p>
        </p:txBody>
      </p:sp>
      <p:sp>
        <p:nvSpPr>
          <p:cNvPr id="3" name="Content Placeholder 2">
            <a:extLst>
              <a:ext uri="{FF2B5EF4-FFF2-40B4-BE49-F238E27FC236}">
                <a16:creationId xmlns:a16="http://schemas.microsoft.com/office/drawing/2014/main" id="{EF3F0D74-3044-425A-B67E-9C169C03CAD1}"/>
              </a:ext>
            </a:extLst>
          </p:cNvPr>
          <p:cNvSpPr>
            <a:spLocks noGrp="1"/>
          </p:cNvSpPr>
          <p:nvPr>
            <p:ph idx="1"/>
          </p:nvPr>
        </p:nvSpPr>
        <p:spPr>
          <a:xfrm>
            <a:off x="619760" y="2194560"/>
            <a:ext cx="6832600" cy="4024125"/>
          </a:xfrm>
        </p:spPr>
        <p:txBody>
          <a:bodyPr>
            <a:normAutofit/>
          </a:bodyPr>
          <a:lstStyle/>
          <a:p>
            <a:r>
              <a:rPr lang="en-GB" sz="2000" dirty="0">
                <a:latin typeface="Comic Sans MS" panose="030F0702030302020204" pitchFamily="66" charset="0"/>
              </a:rPr>
              <a:t>Appropriately distribute rights and responsibilities amount board member, managers and share holders </a:t>
            </a:r>
          </a:p>
          <a:p>
            <a:r>
              <a:rPr lang="en-GB" sz="2000" dirty="0">
                <a:latin typeface="Comic Sans MS" panose="030F0702030302020204" pitchFamily="66" charset="0"/>
              </a:rPr>
              <a:t>Provide structure through which management and the board set objectives and monitor performance</a:t>
            </a:r>
          </a:p>
          <a:p>
            <a:r>
              <a:rPr lang="en-GB" sz="2000" dirty="0">
                <a:latin typeface="Comic Sans MS" panose="030F0702030302020204" pitchFamily="66" charset="0"/>
              </a:rPr>
              <a:t>Strengthen and safeguard our culture of business integrity and responsible business practices </a:t>
            </a:r>
          </a:p>
          <a:p>
            <a:r>
              <a:rPr lang="en-GB" sz="2000" dirty="0">
                <a:latin typeface="Comic Sans MS" panose="030F0702030302020204" pitchFamily="66" charset="0"/>
              </a:rPr>
              <a:t>Encourage the efficient use of resources, and require accountability for stewardship of those resources </a:t>
            </a:r>
          </a:p>
          <a:p>
            <a:r>
              <a:rPr lang="en-GB" sz="2000" dirty="0">
                <a:latin typeface="Comic Sans MS" panose="030F0702030302020204" pitchFamily="66" charset="0"/>
              </a:rPr>
              <a:t>Create more personal Computing</a:t>
            </a:r>
          </a:p>
        </p:txBody>
      </p:sp>
      <p:pic>
        <p:nvPicPr>
          <p:cNvPr id="4" name="Picture 3">
            <a:extLst>
              <a:ext uri="{FF2B5EF4-FFF2-40B4-BE49-F238E27FC236}">
                <a16:creationId xmlns:a16="http://schemas.microsoft.com/office/drawing/2014/main" id="{3C9DBDFE-F639-4328-BBF1-4A26561E7632}"/>
              </a:ext>
            </a:extLst>
          </p:cNvPr>
          <p:cNvPicPr>
            <a:picLocks noChangeAspect="1"/>
          </p:cNvPicPr>
          <p:nvPr/>
        </p:nvPicPr>
        <p:blipFill rotWithShape="1">
          <a:blip r:embed="rId3"/>
          <a:srcRect t="19753" r="1" b="1977"/>
          <a:stretch/>
        </p:blipFill>
        <p:spPr>
          <a:xfrm>
            <a:off x="7861238" y="933693"/>
            <a:ext cx="3644962" cy="2377440"/>
          </a:xfrm>
          <a:prstGeom prst="rect">
            <a:avLst/>
          </a:prstGeom>
        </p:spPr>
      </p:pic>
      <p:pic>
        <p:nvPicPr>
          <p:cNvPr id="5" name="Picture 4">
            <a:extLst>
              <a:ext uri="{FF2B5EF4-FFF2-40B4-BE49-F238E27FC236}">
                <a16:creationId xmlns:a16="http://schemas.microsoft.com/office/drawing/2014/main" id="{FDA7CDD6-0B97-45DE-982D-B69726B8866D}"/>
              </a:ext>
            </a:extLst>
          </p:cNvPr>
          <p:cNvPicPr>
            <a:picLocks noChangeAspect="1"/>
          </p:cNvPicPr>
          <p:nvPr/>
        </p:nvPicPr>
        <p:blipFill rotWithShape="1">
          <a:blip r:embed="rId4"/>
          <a:srcRect t="1917" r="-4" b="-4"/>
          <a:stretch/>
        </p:blipFill>
        <p:spPr>
          <a:xfrm>
            <a:off x="7861238" y="3588301"/>
            <a:ext cx="3644962" cy="2377440"/>
          </a:xfrm>
          <a:prstGeom prst="rect">
            <a:avLst/>
          </a:prstGeom>
        </p:spPr>
      </p:pic>
    </p:spTree>
    <p:extLst>
      <p:ext uri="{BB962C8B-B14F-4D97-AF65-F5344CB8AC3E}">
        <p14:creationId xmlns:p14="http://schemas.microsoft.com/office/powerpoint/2010/main" val="13826664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D3A0F-FC1F-464E-9802-E1B8AF93F6D7}"/>
              </a:ext>
            </a:extLst>
          </p:cNvPr>
          <p:cNvSpPr>
            <a:spLocks noGrp="1"/>
          </p:cNvSpPr>
          <p:nvPr>
            <p:ph type="title"/>
          </p:nvPr>
        </p:nvSpPr>
        <p:spPr>
          <a:xfrm>
            <a:off x="4029489" y="459572"/>
            <a:ext cx="4133022" cy="998167"/>
          </a:xfrm>
        </p:spPr>
        <p:txBody>
          <a:bodyPr/>
          <a:lstStyle/>
          <a:p>
            <a:pPr algn="ctr"/>
            <a:r>
              <a:rPr lang="en-GB" b="1" dirty="0"/>
              <a:t>Pestle</a:t>
            </a:r>
          </a:p>
        </p:txBody>
      </p:sp>
      <p:graphicFrame>
        <p:nvGraphicFramePr>
          <p:cNvPr id="5" name="Content Placeholder 4">
            <a:extLst>
              <a:ext uri="{FF2B5EF4-FFF2-40B4-BE49-F238E27FC236}">
                <a16:creationId xmlns:a16="http://schemas.microsoft.com/office/drawing/2014/main" id="{5AB72B1E-8CA9-471A-AFF0-7C1BD9834615}"/>
              </a:ext>
            </a:extLst>
          </p:cNvPr>
          <p:cNvGraphicFramePr>
            <a:graphicFrameLocks noGrp="1"/>
          </p:cNvGraphicFramePr>
          <p:nvPr>
            <p:ph idx="1"/>
            <p:extLst>
              <p:ext uri="{D42A27DB-BD31-4B8C-83A1-F6EECF244321}">
                <p14:modId xmlns:p14="http://schemas.microsoft.com/office/powerpoint/2010/main" val="1102215904"/>
              </p:ext>
            </p:extLst>
          </p:nvPr>
        </p:nvGraphicFramePr>
        <p:xfrm>
          <a:off x="685800" y="1416843"/>
          <a:ext cx="10820400" cy="53152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433801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ADB3A-D027-4A57-8D99-86D7A2C6A47C}"/>
              </a:ext>
            </a:extLst>
          </p:cNvPr>
          <p:cNvSpPr>
            <a:spLocks noGrp="1"/>
          </p:cNvSpPr>
          <p:nvPr>
            <p:ph type="title"/>
          </p:nvPr>
        </p:nvSpPr>
        <p:spPr>
          <a:xfrm>
            <a:off x="1790700" y="603920"/>
            <a:ext cx="8610600" cy="1293028"/>
          </a:xfrm>
        </p:spPr>
        <p:txBody>
          <a:bodyPr/>
          <a:lstStyle/>
          <a:p>
            <a:pPr algn="ctr"/>
            <a:r>
              <a:rPr lang="en-GB" sz="4800" b="1" dirty="0"/>
              <a:t>Swot</a:t>
            </a:r>
            <a:endParaRPr lang="en-GB" b="1" dirty="0"/>
          </a:p>
        </p:txBody>
      </p:sp>
      <p:sp>
        <p:nvSpPr>
          <p:cNvPr id="6" name="Rectangle: Rounded Corners 5">
            <a:extLst>
              <a:ext uri="{FF2B5EF4-FFF2-40B4-BE49-F238E27FC236}">
                <a16:creationId xmlns:a16="http://schemas.microsoft.com/office/drawing/2014/main" id="{06B64CE0-4969-4670-8770-D9E3CE98D11D}"/>
              </a:ext>
            </a:extLst>
          </p:cNvPr>
          <p:cNvSpPr/>
          <p:nvPr/>
        </p:nvSpPr>
        <p:spPr>
          <a:xfrm>
            <a:off x="1338469" y="1896948"/>
            <a:ext cx="3892826" cy="23475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p>
          <a:p>
            <a:pPr algn="ctr"/>
            <a:endParaRPr lang="en-GB" sz="2800" b="1" dirty="0"/>
          </a:p>
          <a:p>
            <a:pPr algn="ctr"/>
            <a:endParaRPr lang="en-GB" sz="2800" b="1" dirty="0"/>
          </a:p>
          <a:p>
            <a:pPr algn="ctr"/>
            <a:r>
              <a:rPr lang="en-GB" sz="2800" b="1" dirty="0"/>
              <a:t>Strength</a:t>
            </a:r>
          </a:p>
          <a:p>
            <a:pPr algn="ctr"/>
            <a:endParaRPr lang="en-GB" dirty="0"/>
          </a:p>
          <a:p>
            <a:pPr marL="285750" indent="-285750">
              <a:buFont typeface="Arial" panose="020B0604020202020204" pitchFamily="34" charset="0"/>
              <a:buChar char="•"/>
            </a:pPr>
            <a:r>
              <a:rPr lang="en-GB" sz="2400" dirty="0">
                <a:latin typeface="Comic Sans MS" panose="030F0702030302020204" pitchFamily="66" charset="0"/>
              </a:rPr>
              <a:t>Brand reputation</a:t>
            </a:r>
          </a:p>
          <a:p>
            <a:pPr marL="285750" indent="-285750">
              <a:buFont typeface="Arial" panose="020B0604020202020204" pitchFamily="34" charset="0"/>
              <a:buChar char="•"/>
            </a:pPr>
            <a:r>
              <a:rPr lang="en-GB" sz="2400" dirty="0">
                <a:latin typeface="Comic Sans MS" panose="030F0702030302020204" pitchFamily="66" charset="0"/>
              </a:rPr>
              <a:t>Financial Performance</a:t>
            </a:r>
          </a:p>
          <a:p>
            <a:pPr algn="ctr"/>
            <a:endParaRPr lang="en-GB" dirty="0"/>
          </a:p>
          <a:p>
            <a:pPr algn="ctr"/>
            <a:endParaRPr lang="en-GB" dirty="0"/>
          </a:p>
          <a:p>
            <a:pPr algn="ctr"/>
            <a:endParaRPr lang="en-GB" dirty="0"/>
          </a:p>
          <a:p>
            <a:pPr algn="ctr"/>
            <a:endParaRPr lang="en-GB" dirty="0"/>
          </a:p>
          <a:p>
            <a:pPr algn="ctr"/>
            <a:endParaRPr lang="en-GB" dirty="0"/>
          </a:p>
        </p:txBody>
      </p:sp>
      <p:sp>
        <p:nvSpPr>
          <p:cNvPr id="8" name="Rectangle: Rounded Corners 7">
            <a:extLst>
              <a:ext uri="{FF2B5EF4-FFF2-40B4-BE49-F238E27FC236}">
                <a16:creationId xmlns:a16="http://schemas.microsoft.com/office/drawing/2014/main" id="{FA9D8DBA-17B8-4A53-9458-F9A8915E0F10}"/>
              </a:ext>
            </a:extLst>
          </p:cNvPr>
          <p:cNvSpPr/>
          <p:nvPr/>
        </p:nvSpPr>
        <p:spPr>
          <a:xfrm>
            <a:off x="7292008" y="1896948"/>
            <a:ext cx="3892825" cy="23475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p>
          <a:p>
            <a:pPr algn="ctr"/>
            <a:endParaRPr lang="en-GB" sz="2800" b="1" dirty="0"/>
          </a:p>
          <a:p>
            <a:pPr algn="ctr"/>
            <a:r>
              <a:rPr lang="en-GB" sz="2800" b="1" dirty="0"/>
              <a:t>Weakness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sz="2400" dirty="0"/>
              <a:t>Security Flaws</a:t>
            </a:r>
          </a:p>
          <a:p>
            <a:pPr marL="285750" indent="-285750">
              <a:buFont typeface="Arial" panose="020B0604020202020204" pitchFamily="34" charset="0"/>
              <a:buChar char="•"/>
            </a:pPr>
            <a:r>
              <a:rPr lang="en-GB" sz="2400" dirty="0"/>
              <a:t>Poor investment</a:t>
            </a:r>
          </a:p>
          <a:p>
            <a:pPr algn="ctr"/>
            <a:endParaRPr lang="en-GB" dirty="0"/>
          </a:p>
          <a:p>
            <a:pPr algn="ctr"/>
            <a:endParaRPr lang="en-GB" dirty="0"/>
          </a:p>
          <a:p>
            <a:pPr algn="ctr"/>
            <a:endParaRPr lang="en-GB" dirty="0"/>
          </a:p>
        </p:txBody>
      </p:sp>
      <p:sp>
        <p:nvSpPr>
          <p:cNvPr id="10" name="Rectangle: Rounded Corners 9">
            <a:extLst>
              <a:ext uri="{FF2B5EF4-FFF2-40B4-BE49-F238E27FC236}">
                <a16:creationId xmlns:a16="http://schemas.microsoft.com/office/drawing/2014/main" id="{1EEF598E-6C3F-450B-9449-FC30AB7FB5D4}"/>
              </a:ext>
            </a:extLst>
          </p:cNvPr>
          <p:cNvSpPr/>
          <p:nvPr/>
        </p:nvSpPr>
        <p:spPr>
          <a:xfrm>
            <a:off x="7292007" y="4426226"/>
            <a:ext cx="3892825" cy="21733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p>
          <a:p>
            <a:pPr algn="ctr"/>
            <a:r>
              <a:rPr lang="en-GB" sz="2800" b="1" dirty="0"/>
              <a:t>Threat</a:t>
            </a:r>
            <a:endParaRPr lang="en-GB" sz="2400" b="1" dirty="0"/>
          </a:p>
          <a:p>
            <a:pPr algn="ctr"/>
            <a:endParaRPr lang="en-GB" dirty="0"/>
          </a:p>
          <a:p>
            <a:pPr marL="342900" indent="-342900">
              <a:buFont typeface="Arial" panose="020B0604020202020204" pitchFamily="34" charset="0"/>
              <a:buChar char="•"/>
            </a:pPr>
            <a:r>
              <a:rPr lang="en-GB" sz="2400" dirty="0"/>
              <a:t>Large competition </a:t>
            </a:r>
          </a:p>
          <a:p>
            <a:pPr marL="285750" indent="-285750">
              <a:buFont typeface="Arial" panose="020B0604020202020204" pitchFamily="34" charset="0"/>
              <a:buChar char="•"/>
            </a:pPr>
            <a:r>
              <a:rPr lang="en-GB" sz="2400" dirty="0"/>
              <a:t>Change in consumer needs and habits</a:t>
            </a:r>
          </a:p>
          <a:p>
            <a:pPr algn="ctr"/>
            <a:endParaRPr lang="en-GB" dirty="0"/>
          </a:p>
          <a:p>
            <a:pPr algn="ctr"/>
            <a:endParaRPr lang="en-GB" dirty="0"/>
          </a:p>
          <a:p>
            <a:pPr algn="ctr"/>
            <a:endParaRPr lang="en-GB" dirty="0"/>
          </a:p>
        </p:txBody>
      </p:sp>
      <p:sp>
        <p:nvSpPr>
          <p:cNvPr id="11" name="Rectangle: Rounded Corners 10">
            <a:extLst>
              <a:ext uri="{FF2B5EF4-FFF2-40B4-BE49-F238E27FC236}">
                <a16:creationId xmlns:a16="http://schemas.microsoft.com/office/drawing/2014/main" id="{68D5169F-D7FB-4764-8E18-DF89ACEE5D57}"/>
              </a:ext>
            </a:extLst>
          </p:cNvPr>
          <p:cNvSpPr/>
          <p:nvPr/>
        </p:nvSpPr>
        <p:spPr>
          <a:xfrm>
            <a:off x="1338469" y="4450819"/>
            <a:ext cx="3892826" cy="21733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p>
          <a:p>
            <a:pPr algn="ctr"/>
            <a:endParaRPr lang="en-GB" sz="2800" b="1" dirty="0"/>
          </a:p>
          <a:p>
            <a:pPr algn="ctr"/>
            <a:r>
              <a:rPr lang="en-GB" sz="2800" b="1" dirty="0"/>
              <a:t>Opportunity</a:t>
            </a:r>
            <a:endParaRPr lang="en-GB" b="1" dirty="0"/>
          </a:p>
          <a:p>
            <a:pPr algn="ctr"/>
            <a:endParaRPr lang="en-GB" sz="2000" dirty="0"/>
          </a:p>
          <a:p>
            <a:pPr marL="285750" indent="-285750">
              <a:buFont typeface="Arial" panose="020B0604020202020204" pitchFamily="34" charset="0"/>
              <a:buChar char="•"/>
            </a:pPr>
            <a:r>
              <a:rPr lang="en-GB" sz="2400" dirty="0"/>
              <a:t>Mobile advertising </a:t>
            </a:r>
          </a:p>
          <a:p>
            <a:pPr marL="285750" indent="-285750">
              <a:buFont typeface="Arial" panose="020B0604020202020204" pitchFamily="34" charset="0"/>
              <a:buChar char="•"/>
            </a:pPr>
            <a:r>
              <a:rPr lang="en-GB" sz="2400" dirty="0"/>
              <a:t>Cloud based service</a:t>
            </a:r>
          </a:p>
          <a:p>
            <a:pPr algn="ctr"/>
            <a:endParaRPr lang="en-GB" dirty="0"/>
          </a:p>
          <a:p>
            <a:pPr algn="ctr"/>
            <a:endParaRPr lang="en-GB" dirty="0"/>
          </a:p>
          <a:p>
            <a:pPr algn="ctr"/>
            <a:endParaRPr lang="en-GB" dirty="0"/>
          </a:p>
          <a:p>
            <a:pPr algn="ctr"/>
            <a:r>
              <a:rPr lang="en-GB" dirty="0"/>
              <a:t> </a:t>
            </a:r>
          </a:p>
        </p:txBody>
      </p:sp>
    </p:spTree>
    <p:extLst>
      <p:ext uri="{BB962C8B-B14F-4D97-AF65-F5344CB8AC3E}">
        <p14:creationId xmlns:p14="http://schemas.microsoft.com/office/powerpoint/2010/main" val="3925357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CCFB1-A2AA-4E1F-A865-247D7BD66CC7}"/>
              </a:ext>
            </a:extLst>
          </p:cNvPr>
          <p:cNvSpPr>
            <a:spLocks noGrp="1"/>
          </p:cNvSpPr>
          <p:nvPr>
            <p:ph type="title"/>
          </p:nvPr>
        </p:nvSpPr>
        <p:spPr>
          <a:xfrm>
            <a:off x="2895600" y="764373"/>
            <a:ext cx="8610600" cy="1293028"/>
          </a:xfrm>
        </p:spPr>
        <p:txBody>
          <a:bodyPr>
            <a:normAutofit/>
          </a:bodyPr>
          <a:lstStyle/>
          <a:p>
            <a:r>
              <a:rPr lang="en-GB" b="1"/>
              <a:t>Management Approach</a:t>
            </a:r>
          </a:p>
        </p:txBody>
      </p:sp>
      <p:sp>
        <p:nvSpPr>
          <p:cNvPr id="3" name="Content Placeholder 2">
            <a:extLst>
              <a:ext uri="{FF2B5EF4-FFF2-40B4-BE49-F238E27FC236}">
                <a16:creationId xmlns:a16="http://schemas.microsoft.com/office/drawing/2014/main" id="{DCD3A504-0410-48AF-A106-DA7E8361D466}"/>
              </a:ext>
            </a:extLst>
          </p:cNvPr>
          <p:cNvSpPr>
            <a:spLocks noGrp="1"/>
          </p:cNvSpPr>
          <p:nvPr>
            <p:ph idx="1"/>
          </p:nvPr>
        </p:nvSpPr>
        <p:spPr>
          <a:xfrm>
            <a:off x="685800" y="2194560"/>
            <a:ext cx="6071461" cy="4024125"/>
          </a:xfrm>
        </p:spPr>
        <p:txBody>
          <a:bodyPr>
            <a:normAutofit/>
          </a:bodyPr>
          <a:lstStyle/>
          <a:p>
            <a:r>
              <a:rPr lang="en-GB"/>
              <a:t>Made work as comfortable, inspiring and fun as possible for workers to spend more time there </a:t>
            </a:r>
          </a:p>
          <a:p>
            <a:r>
              <a:rPr lang="en-GB"/>
              <a:t>Making sure the company is innovative</a:t>
            </a:r>
          </a:p>
          <a:p>
            <a:r>
              <a:rPr lang="en-GB"/>
              <a:t>Encourages creativity and innovation </a:t>
            </a:r>
            <a:endParaRPr lang="en-GB" dirty="0"/>
          </a:p>
        </p:txBody>
      </p:sp>
      <p:pic>
        <p:nvPicPr>
          <p:cNvPr id="4" name="Picture 3">
            <a:extLst>
              <a:ext uri="{FF2B5EF4-FFF2-40B4-BE49-F238E27FC236}">
                <a16:creationId xmlns:a16="http://schemas.microsoft.com/office/drawing/2014/main" id="{55164045-D0A3-415C-8BE1-E0BD62BF20AB}"/>
              </a:ext>
            </a:extLst>
          </p:cNvPr>
          <p:cNvPicPr>
            <a:picLocks noChangeAspect="1"/>
          </p:cNvPicPr>
          <p:nvPr/>
        </p:nvPicPr>
        <p:blipFill rotWithShape="1">
          <a:blip r:embed="rId3"/>
          <a:srcRect t="24381" r="3" b="12952"/>
          <a:stretch/>
        </p:blipFill>
        <p:spPr>
          <a:xfrm>
            <a:off x="7291754" y="2229566"/>
            <a:ext cx="4085492" cy="1920240"/>
          </a:xfrm>
          <a:prstGeom prst="rect">
            <a:avLst/>
          </a:prstGeom>
        </p:spPr>
      </p:pic>
      <p:pic>
        <p:nvPicPr>
          <p:cNvPr id="5" name="Picture 4">
            <a:extLst>
              <a:ext uri="{FF2B5EF4-FFF2-40B4-BE49-F238E27FC236}">
                <a16:creationId xmlns:a16="http://schemas.microsoft.com/office/drawing/2014/main" id="{938BF958-8471-425A-8C73-740793CF5970}"/>
              </a:ext>
            </a:extLst>
          </p:cNvPr>
          <p:cNvPicPr>
            <a:picLocks noChangeAspect="1"/>
          </p:cNvPicPr>
          <p:nvPr/>
        </p:nvPicPr>
        <p:blipFill rotWithShape="1">
          <a:blip r:embed="rId4"/>
          <a:srcRect t="16988" r="3" b="20345"/>
          <a:stretch/>
        </p:blipFill>
        <p:spPr>
          <a:xfrm>
            <a:off x="7291754" y="4298445"/>
            <a:ext cx="4085492" cy="1920240"/>
          </a:xfrm>
          <a:prstGeom prst="rect">
            <a:avLst/>
          </a:prstGeom>
        </p:spPr>
      </p:pic>
    </p:spTree>
    <p:extLst>
      <p:ext uri="{BB962C8B-B14F-4D97-AF65-F5344CB8AC3E}">
        <p14:creationId xmlns:p14="http://schemas.microsoft.com/office/powerpoint/2010/main" val="30734348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488E9-662F-47AF-89E4-734978AEEAD3}"/>
              </a:ext>
            </a:extLst>
          </p:cNvPr>
          <p:cNvSpPr>
            <a:spLocks noGrp="1"/>
          </p:cNvSpPr>
          <p:nvPr>
            <p:ph type="title"/>
          </p:nvPr>
        </p:nvSpPr>
        <p:spPr>
          <a:xfrm>
            <a:off x="2895600" y="764373"/>
            <a:ext cx="8610600" cy="1293028"/>
          </a:xfrm>
        </p:spPr>
        <p:txBody>
          <a:bodyPr>
            <a:normAutofit/>
          </a:bodyPr>
          <a:lstStyle/>
          <a:p>
            <a:r>
              <a:rPr lang="en-GB" b="1"/>
              <a:t>Corporate Social Responsibility </a:t>
            </a:r>
          </a:p>
        </p:txBody>
      </p:sp>
      <p:sp>
        <p:nvSpPr>
          <p:cNvPr id="3" name="Content Placeholder 2">
            <a:extLst>
              <a:ext uri="{FF2B5EF4-FFF2-40B4-BE49-F238E27FC236}">
                <a16:creationId xmlns:a16="http://schemas.microsoft.com/office/drawing/2014/main" id="{9D9A7997-24FB-414C-90C1-EB53F9033794}"/>
              </a:ext>
            </a:extLst>
          </p:cNvPr>
          <p:cNvSpPr>
            <a:spLocks noGrp="1"/>
          </p:cNvSpPr>
          <p:nvPr>
            <p:ph idx="1"/>
          </p:nvPr>
        </p:nvSpPr>
        <p:spPr>
          <a:xfrm>
            <a:off x="837353" y="3223642"/>
            <a:ext cx="5816600" cy="1965960"/>
          </a:xfrm>
        </p:spPr>
        <p:txBody>
          <a:bodyPr>
            <a:normAutofit/>
          </a:bodyPr>
          <a:lstStyle/>
          <a:p>
            <a:r>
              <a:rPr lang="en-GB" dirty="0"/>
              <a:t>$1.4 Billion donated around the world</a:t>
            </a:r>
          </a:p>
          <a:p>
            <a:r>
              <a:rPr lang="en-GB" dirty="0"/>
              <a:t>75% reduction in carbon emissions</a:t>
            </a:r>
          </a:p>
          <a:p>
            <a:r>
              <a:rPr lang="en-GB" dirty="0"/>
              <a:t>12 million young people were provided with computer learning experiences  </a:t>
            </a:r>
          </a:p>
        </p:txBody>
      </p:sp>
      <p:pic>
        <p:nvPicPr>
          <p:cNvPr id="4" name="Picture 3">
            <a:extLst>
              <a:ext uri="{FF2B5EF4-FFF2-40B4-BE49-F238E27FC236}">
                <a16:creationId xmlns:a16="http://schemas.microsoft.com/office/drawing/2014/main" id="{B4FA562F-A167-4FCB-939E-B2355A0EFD76}"/>
              </a:ext>
            </a:extLst>
          </p:cNvPr>
          <p:cNvPicPr>
            <a:picLocks noChangeAspect="1"/>
          </p:cNvPicPr>
          <p:nvPr/>
        </p:nvPicPr>
        <p:blipFill>
          <a:blip r:embed="rId3"/>
          <a:stretch>
            <a:fillRect/>
          </a:stretch>
        </p:blipFill>
        <p:spPr>
          <a:xfrm>
            <a:off x="7554469" y="2501159"/>
            <a:ext cx="3382262" cy="3410926"/>
          </a:xfrm>
          <a:prstGeom prst="rect">
            <a:avLst/>
          </a:prstGeom>
        </p:spPr>
      </p:pic>
    </p:spTree>
    <p:extLst>
      <p:ext uri="{BB962C8B-B14F-4D97-AF65-F5344CB8AC3E}">
        <p14:creationId xmlns:p14="http://schemas.microsoft.com/office/powerpoint/2010/main" val="6930237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A4914D-179B-4CFC-B63D-ABB96A10FD22}"/>
              </a:ext>
            </a:extLst>
          </p:cNvPr>
          <p:cNvSpPr>
            <a:spLocks noGrp="1"/>
          </p:cNvSpPr>
          <p:nvPr>
            <p:ph idx="1"/>
          </p:nvPr>
        </p:nvSpPr>
        <p:spPr>
          <a:xfrm>
            <a:off x="0" y="1328057"/>
            <a:ext cx="12192000" cy="5812972"/>
          </a:xfrm>
        </p:spPr>
        <p:txBody>
          <a:bodyPr/>
          <a:lstStyle/>
          <a:p>
            <a:pPr algn="ctr"/>
            <a:endParaRPr lang="en-GB" dirty="0"/>
          </a:p>
          <a:p>
            <a:pPr algn="ctr"/>
            <a:endParaRPr lang="en-GB" dirty="0"/>
          </a:p>
          <a:p>
            <a:pPr algn="ctr"/>
            <a:endParaRPr lang="en-GB" dirty="0"/>
          </a:p>
          <a:p>
            <a:pPr algn="ctr"/>
            <a:endParaRPr lang="en-GB" dirty="0"/>
          </a:p>
          <a:p>
            <a:pPr algn="ctr"/>
            <a:endParaRPr lang="en-GB" sz="3600" b="1" dirty="0"/>
          </a:p>
          <a:p>
            <a:pPr marL="0" indent="0" algn="ctr">
              <a:buNone/>
            </a:pPr>
            <a:r>
              <a:rPr lang="en-GB" sz="3600" b="1" dirty="0"/>
              <a:t>References in notes </a:t>
            </a:r>
          </a:p>
        </p:txBody>
      </p:sp>
    </p:spTree>
    <p:extLst>
      <p:ext uri="{BB962C8B-B14F-4D97-AF65-F5344CB8AC3E}">
        <p14:creationId xmlns:p14="http://schemas.microsoft.com/office/powerpoint/2010/main" val="2091849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1506</Words>
  <Application>Microsoft Office PowerPoint</Application>
  <PresentationFormat>Widescreen</PresentationFormat>
  <Paragraphs>121</Paragraphs>
  <Slides>10</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Century Gothic</vt:lpstr>
      <vt:lpstr>Comic Sans MS</vt:lpstr>
      <vt:lpstr>Vapor Trail</vt:lpstr>
      <vt:lpstr>Contemporary Approaches to Management</vt:lpstr>
      <vt:lpstr>Introduction </vt:lpstr>
      <vt:lpstr>Mission statement </vt:lpstr>
      <vt:lpstr>Vision </vt:lpstr>
      <vt:lpstr>Goals &amp; objectives</vt:lpstr>
      <vt:lpstr>Pestle</vt:lpstr>
      <vt:lpstr>Swot</vt:lpstr>
      <vt:lpstr>Management Approach</vt:lpstr>
      <vt:lpstr>Corporate Social Responsibility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Approaches to Management</dc:title>
  <dc:creator>Shannon Jones (1803188)</dc:creator>
  <cp:lastModifiedBy>Shannon Jones (1803188)</cp:lastModifiedBy>
  <cp:revision>8</cp:revision>
  <dcterms:created xsi:type="dcterms:W3CDTF">2018-12-21T20:20:42Z</dcterms:created>
  <dcterms:modified xsi:type="dcterms:W3CDTF">2018-12-21T21:21:54Z</dcterms:modified>
</cp:coreProperties>
</file>