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9144000" cy="6858000" type="screen4x3"/>
  <p:notesSz cx="10018713" cy="68881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0" d="100"/>
          <a:sy n="60" d="100"/>
        </p:scale>
        <p:origin x="171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41813" cy="3460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75313" y="0"/>
            <a:ext cx="4341812" cy="346075"/>
          </a:xfrm>
          <a:prstGeom prst="rect">
            <a:avLst/>
          </a:prstGeom>
        </p:spPr>
        <p:txBody>
          <a:bodyPr vert="horz" lIns="91440" tIns="45720" rIns="91440" bIns="45720" rtlCol="0"/>
          <a:lstStyle>
            <a:lvl1pPr algn="r">
              <a:defRPr sz="1200"/>
            </a:lvl1pPr>
          </a:lstStyle>
          <a:p>
            <a:fld id="{D83E5A03-FA19-41FD-9CE2-4BD684E31918}" type="datetimeFigureOut">
              <a:rPr lang="en-GB" smtClean="0"/>
              <a:t>12/05/2020</a:t>
            </a:fld>
            <a:endParaRPr lang="en-GB"/>
          </a:p>
        </p:txBody>
      </p:sp>
      <p:sp>
        <p:nvSpPr>
          <p:cNvPr id="4" name="Slide Image Placeholder 3"/>
          <p:cNvSpPr>
            <a:spLocks noGrp="1" noRot="1" noChangeAspect="1"/>
          </p:cNvSpPr>
          <p:nvPr>
            <p:ph type="sldImg" idx="2"/>
          </p:nvPr>
        </p:nvSpPr>
        <p:spPr>
          <a:xfrm>
            <a:off x="3459163" y="860425"/>
            <a:ext cx="3100387" cy="23256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001713" y="3314700"/>
            <a:ext cx="8015287" cy="27130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42088"/>
            <a:ext cx="4341813" cy="3460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75313" y="6542088"/>
            <a:ext cx="4341812" cy="346075"/>
          </a:xfrm>
          <a:prstGeom prst="rect">
            <a:avLst/>
          </a:prstGeom>
        </p:spPr>
        <p:txBody>
          <a:bodyPr vert="horz" lIns="91440" tIns="45720" rIns="91440" bIns="45720" rtlCol="0" anchor="b"/>
          <a:lstStyle>
            <a:lvl1pPr algn="r">
              <a:defRPr sz="1200"/>
            </a:lvl1pPr>
          </a:lstStyle>
          <a:p>
            <a:fld id="{02150271-BC5A-4EFD-B0C6-BABF96B7163C}" type="slidenum">
              <a:rPr lang="en-GB" smtClean="0"/>
              <a:t>‹#›</a:t>
            </a:fld>
            <a:endParaRPr lang="en-GB"/>
          </a:p>
        </p:txBody>
      </p:sp>
    </p:spTree>
    <p:extLst>
      <p:ext uri="{BB962C8B-B14F-4D97-AF65-F5344CB8AC3E}">
        <p14:creationId xmlns:p14="http://schemas.microsoft.com/office/powerpoint/2010/main" val="4164861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3779053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3793405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DC7D81-0E22-42BA-8EF7-A760C32E60E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686348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DC7D81-0E22-42BA-8EF7-A760C32E60E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05705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FDC7D81-0E22-42BA-8EF7-A760C32E60E6}" type="datetimeFigureOut">
              <a:rPr lang="en-GB" smtClean="0"/>
              <a:t>12/05/2020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1198789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DC7D81-0E22-42BA-8EF7-A760C32E60E6}" type="datetimeFigureOut">
              <a:rPr lang="en-GB" smtClean="0"/>
              <a:t>12/05/2020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3796286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DC7D81-0E22-42BA-8EF7-A760C32E60E6}" type="datetimeFigureOut">
              <a:rPr lang="en-GB" smtClean="0"/>
              <a:t>12/05/2020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580488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DC7D81-0E22-42BA-8EF7-A760C32E60E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826989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FDC7D81-0E22-42BA-8EF7-A760C32E60E6}" type="datetimeFigureOut">
              <a:rPr lang="en-GB" smtClean="0"/>
              <a:t>12/05/2020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128159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2625678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FDC7D81-0E22-42BA-8EF7-A760C32E60E6}" type="datetimeFigureOut">
              <a:rPr lang="en-GB" smtClean="0"/>
              <a:t>12/05/2020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EFE885-0E2B-4588-8B56-3A355CE9A614}" type="slidenum">
              <a:rPr lang="en-GB" smtClean="0"/>
              <a:t>‹#›</a:t>
            </a:fld>
            <a:endParaRPr lang="en-GB"/>
          </a:p>
        </p:txBody>
      </p:sp>
    </p:spTree>
    <p:extLst>
      <p:ext uri="{BB962C8B-B14F-4D97-AF65-F5344CB8AC3E}">
        <p14:creationId xmlns:p14="http://schemas.microsoft.com/office/powerpoint/2010/main" val="852508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DC7D81-0E22-42BA-8EF7-A760C32E60E6}" type="datetimeFigureOut">
              <a:rPr lang="en-GB" smtClean="0"/>
              <a:t>12/05/2020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FE885-0E2B-4588-8B56-3A355CE9A614}" type="slidenum">
              <a:rPr lang="en-GB" smtClean="0"/>
              <a:t>‹#›</a:t>
            </a:fld>
            <a:endParaRPr lang="en-GB"/>
          </a:p>
        </p:txBody>
      </p:sp>
    </p:spTree>
    <p:extLst>
      <p:ext uri="{BB962C8B-B14F-4D97-AF65-F5344CB8AC3E}">
        <p14:creationId xmlns:p14="http://schemas.microsoft.com/office/powerpoint/2010/main" val="2784536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FDE0DE1-B839-4345-9261-52A6D04123B0}"/>
              </a:ext>
            </a:extLst>
          </p:cNvPr>
          <p:cNvSpPr txBox="1"/>
          <p:nvPr/>
        </p:nvSpPr>
        <p:spPr>
          <a:xfrm>
            <a:off x="0" y="503791"/>
            <a:ext cx="2908663" cy="5262979"/>
          </a:xfrm>
          <a:prstGeom prst="rect">
            <a:avLst/>
          </a:prstGeom>
          <a:solidFill>
            <a:schemeClr val="accent4">
              <a:lumMod val="40000"/>
              <a:lumOff val="60000"/>
            </a:schemeClr>
          </a:solidFill>
        </p:spPr>
        <p:txBody>
          <a:bodyPr wrap="square" rtlCol="0">
            <a:spAutoFit/>
          </a:bodyPr>
          <a:lstStyle/>
          <a:p>
            <a:pPr algn="just"/>
            <a:r>
              <a:rPr lang="en-GB" sz="1200" b="1" dirty="0">
                <a:latin typeface="Arial Narrow" panose="020B0606020202030204" pitchFamily="34" charset="0"/>
              </a:rPr>
              <a:t>Introduction</a:t>
            </a:r>
            <a:endParaRPr lang="en-GB" sz="1100" dirty="0">
              <a:latin typeface="Arial Narrow" panose="020B0606020202030204" pitchFamily="34" charset="0"/>
            </a:endParaRPr>
          </a:p>
          <a:p>
            <a:pPr algn="just"/>
            <a:endParaRPr lang="en-GB" sz="800" dirty="0">
              <a:latin typeface="Arial Narrow" panose="020B0606020202030204" pitchFamily="34" charset="0"/>
            </a:endParaRPr>
          </a:p>
          <a:p>
            <a:pPr algn="just"/>
            <a:r>
              <a:rPr lang="en-GB" sz="800" dirty="0">
                <a:latin typeface="Arial Narrow" panose="020B0606020202030204" pitchFamily="34" charset="0"/>
              </a:rPr>
              <a:t>The approach by the Welsh Government is based upon and consistent with the provisions of the UNCRC: including that children have a right to an education (Article 28), and that children who have any kind of disability should have special care and support so that they can lead full and decent lives (Article 23). (Welsh Government, 2011a).</a:t>
            </a:r>
          </a:p>
          <a:p>
            <a:pPr algn="just"/>
            <a:r>
              <a:rPr lang="en-GB" sz="800" dirty="0">
                <a:latin typeface="Arial Narrow" panose="020B0606020202030204" pitchFamily="34" charset="0"/>
              </a:rPr>
              <a:t>Policymakers in Wales have been making changes to the way children and young people's special educational needs (SEN) will be met in Wales. The (SEN) reform in Wales will be known as Additional Learning Needs (ALN) and this will be phased in from September 2020. (Snap Cymru, 2020). However the Welsh Government, (2020) has said that due to the process of drafts and consultations papers, which was a longer process than the Welsh Government had anticipated, has now been extended to commence in 2021. </a:t>
            </a:r>
          </a:p>
          <a:p>
            <a:pPr algn="just"/>
            <a:r>
              <a:rPr lang="en-GB" sz="800" dirty="0">
                <a:latin typeface="Arial Narrow" panose="020B0606020202030204" pitchFamily="34" charset="0"/>
              </a:rPr>
              <a:t>According to the Welsh Government, (2018a) it will take three years to implement the new ALN and Individual Development Plans (IDP’s) will be in place by then.</a:t>
            </a:r>
          </a:p>
          <a:p>
            <a:pPr algn="just"/>
            <a:r>
              <a:rPr lang="en-GB" sz="800" dirty="0">
                <a:latin typeface="Arial Narrow" panose="020B0606020202030204" pitchFamily="34" charset="0"/>
              </a:rPr>
              <a:t>Special Educational Needs (SEN) worked with children up to age 16 and children with learning difficulties and/or disabilities post-16. The new Additional Learning Needs (ALN) will be one framework and cover all children and young people up to the age of 25 who are identified or have additional needs and in full time education. (National Assembly for Wales, 2018).</a:t>
            </a:r>
          </a:p>
          <a:p>
            <a:pPr algn="just"/>
            <a:r>
              <a:rPr lang="en-GB" sz="800" dirty="0">
                <a:latin typeface="Arial Narrow" panose="020B0606020202030204" pitchFamily="34" charset="0"/>
              </a:rPr>
              <a:t>The idea behind the new framework change follows many years of reviews and looking at how a model that was introduced more that 30 years ago is no longer fit for purpose and required to be replaced with a more modern approach to include multi-agencies working together for the benefit of children and young adults. (National Assembly for Wales, 2015). Dauncey, (2016) agrees that multi-agency and a modern approach will support children and young adults in their journey through education and beyond.</a:t>
            </a:r>
          </a:p>
          <a:p>
            <a:pPr algn="just"/>
            <a:r>
              <a:rPr lang="en-GB" sz="800" dirty="0">
                <a:latin typeface="Arial Narrow" panose="020B0606020202030204" pitchFamily="34" charset="0"/>
              </a:rPr>
              <a:t>The Welsh Government, (2018) says that the new system and planning will be much more flexible and aware of each child's needs,  all of our professionals will be fully trained and confident in the strategies and needs required for all learners. The learner will be at the centre of everything.</a:t>
            </a:r>
          </a:p>
          <a:p>
            <a:endParaRPr lang="en-GB" dirty="0"/>
          </a:p>
          <a:p>
            <a:r>
              <a:rPr lang="en-GB" dirty="0"/>
              <a:t> </a:t>
            </a:r>
          </a:p>
        </p:txBody>
      </p:sp>
      <p:sp>
        <p:nvSpPr>
          <p:cNvPr id="9" name="TextBox 8">
            <a:extLst>
              <a:ext uri="{FF2B5EF4-FFF2-40B4-BE49-F238E27FC236}">
                <a16:creationId xmlns:a16="http://schemas.microsoft.com/office/drawing/2014/main" id="{DA25E593-B906-422E-B59F-B8F6FAB18942}"/>
              </a:ext>
            </a:extLst>
          </p:cNvPr>
          <p:cNvSpPr txBox="1"/>
          <p:nvPr/>
        </p:nvSpPr>
        <p:spPr>
          <a:xfrm>
            <a:off x="2942738" y="2266514"/>
            <a:ext cx="6201262" cy="1492716"/>
          </a:xfrm>
          <a:prstGeom prst="rect">
            <a:avLst/>
          </a:prstGeom>
          <a:solidFill>
            <a:schemeClr val="accent5">
              <a:lumMod val="40000"/>
              <a:lumOff val="60000"/>
            </a:schemeClr>
          </a:solidFill>
        </p:spPr>
        <p:txBody>
          <a:bodyPr wrap="square" rtlCol="0">
            <a:spAutoFit/>
          </a:bodyPr>
          <a:lstStyle/>
          <a:p>
            <a:r>
              <a:rPr lang="en-GB" sz="1100" b="1" dirty="0">
                <a:latin typeface="Arial Narrow" panose="020B0606020202030204" pitchFamily="34" charset="0"/>
              </a:rPr>
              <a:t>An Individual Development Plan (IDP)</a:t>
            </a:r>
          </a:p>
          <a:p>
            <a:r>
              <a:rPr lang="en-GB" sz="800" dirty="0">
                <a:latin typeface="Arial Narrow" panose="020B0606020202030204" pitchFamily="34" charset="0"/>
              </a:rPr>
              <a:t>An IDP is a statutory plan maintained by the school and will eventually be given to every child with a recognised ALN. The IDP will now be replacing School/Early Years Action, School/Early Years Action Plus and Statements. An IDP will continue up until 25 years of age if the young person goes onto full time education. (Snap Cymru, 2020a).</a:t>
            </a:r>
          </a:p>
          <a:p>
            <a:r>
              <a:rPr lang="en-GB" sz="800" dirty="0">
                <a:latin typeface="Arial Narrow" panose="020B0606020202030204" pitchFamily="34" charset="0"/>
              </a:rPr>
              <a:t>Local authorities, Early Year Schools and Further Education Colleges will have a statutory duty in implementing IDP’s through ALN provision. (Welsh Government, 2018b). All IDPs will contain an action plan. This will set our clear instructions to which agency is responsible for delivering the individual elements’. (Dauncey, 2016a). All appropriate persons involved with the child will be involved in the IDP, including the child, parents, this will be arranged by the </a:t>
            </a:r>
            <a:r>
              <a:rPr lang="en-GB" sz="800" dirty="0" err="1">
                <a:latin typeface="Arial Narrow" panose="020B0606020202030204" pitchFamily="34" charset="0"/>
              </a:rPr>
              <a:t>ALENCo</a:t>
            </a:r>
            <a:r>
              <a:rPr lang="en-GB" sz="800" dirty="0">
                <a:latin typeface="Arial Narrow" panose="020B0606020202030204" pitchFamily="34" charset="0"/>
              </a:rPr>
              <a:t> and the meeting will follow a person centred approach and draw up an agreed action plan which will be reviewed annually or sooner if required. (Snap Cymru, 2014). According to the United Nations Convention on the Rights of the Child, Article 12, having children voice their opinions and views is important. (Welsh Government, 2011b).</a:t>
            </a:r>
          </a:p>
          <a:p>
            <a:r>
              <a:rPr lang="en-GB" sz="800" dirty="0">
                <a:latin typeface="Arial Narrow" panose="020B0606020202030204" pitchFamily="34" charset="0"/>
              </a:rPr>
              <a:t>However in the Welsh Government, (2014) report there were some concerns by parents about what was written in an IDP, parents felt that there was to much emphasis on what a child could do well and not enough on the problems the child has and the help required to meet their needs. </a:t>
            </a:r>
          </a:p>
        </p:txBody>
      </p:sp>
      <p:sp>
        <p:nvSpPr>
          <p:cNvPr id="2" name="Title 1">
            <a:extLst>
              <a:ext uri="{FF2B5EF4-FFF2-40B4-BE49-F238E27FC236}">
                <a16:creationId xmlns:a16="http://schemas.microsoft.com/office/drawing/2014/main" id="{FC9C3978-8BFC-4C38-94DA-C1D27DDB7F9A}"/>
              </a:ext>
            </a:extLst>
          </p:cNvPr>
          <p:cNvSpPr>
            <a:spLocks noGrp="1"/>
          </p:cNvSpPr>
          <p:nvPr>
            <p:ph type="title"/>
          </p:nvPr>
        </p:nvSpPr>
        <p:spPr>
          <a:xfrm>
            <a:off x="0" y="5117"/>
            <a:ext cx="9143999" cy="463193"/>
          </a:xfrm>
          <a:solidFill>
            <a:schemeClr val="accent6">
              <a:lumMod val="20000"/>
              <a:lumOff val="80000"/>
            </a:schemeClr>
          </a:solidFill>
        </p:spPr>
        <p:txBody>
          <a:bodyPr>
            <a:normAutofit fontScale="90000"/>
          </a:bodyPr>
          <a:lstStyle/>
          <a:p>
            <a:r>
              <a:rPr lang="en-GB" sz="2800" dirty="0">
                <a:latin typeface="Abadi" panose="020B0604020104020204" pitchFamily="34" charset="0"/>
              </a:rPr>
              <a:t>            Impending Changes to ALN Legislation in Wales</a:t>
            </a:r>
          </a:p>
        </p:txBody>
      </p:sp>
      <p:sp>
        <p:nvSpPr>
          <p:cNvPr id="8" name="TextBox 7">
            <a:extLst>
              <a:ext uri="{FF2B5EF4-FFF2-40B4-BE49-F238E27FC236}">
                <a16:creationId xmlns:a16="http://schemas.microsoft.com/office/drawing/2014/main" id="{961EDD69-9494-4807-B2A8-A7F4CA965532}"/>
              </a:ext>
            </a:extLst>
          </p:cNvPr>
          <p:cNvSpPr txBox="1"/>
          <p:nvPr/>
        </p:nvSpPr>
        <p:spPr>
          <a:xfrm>
            <a:off x="2942739" y="489104"/>
            <a:ext cx="6201262" cy="1777410"/>
          </a:xfrm>
          <a:prstGeom prst="rect">
            <a:avLst/>
          </a:prstGeom>
          <a:solidFill>
            <a:schemeClr val="accent5">
              <a:lumMod val="20000"/>
              <a:lumOff val="80000"/>
            </a:schemeClr>
          </a:solidFill>
        </p:spPr>
        <p:txBody>
          <a:bodyPr wrap="square" rtlCol="0">
            <a:spAutoFit/>
          </a:bodyPr>
          <a:lstStyle/>
          <a:p>
            <a:r>
              <a:rPr lang="en-GB" sz="1100" b="1" dirty="0" err="1">
                <a:latin typeface="Arial Narrow" panose="020B0606020202030204" pitchFamily="34" charset="0"/>
              </a:rPr>
              <a:t>SENCo</a:t>
            </a:r>
            <a:r>
              <a:rPr lang="en-GB" sz="1100" b="1" dirty="0">
                <a:latin typeface="Arial Narrow" panose="020B0606020202030204" pitchFamily="34" charset="0"/>
              </a:rPr>
              <a:t> to </a:t>
            </a:r>
            <a:r>
              <a:rPr lang="en-GB" sz="1100" b="1" dirty="0" err="1">
                <a:latin typeface="Arial Narrow" panose="020B0606020202030204" pitchFamily="34" charset="0"/>
              </a:rPr>
              <a:t>ALENCo</a:t>
            </a:r>
            <a:endParaRPr lang="en-GB" sz="1100" b="1" dirty="0">
              <a:latin typeface="Arial Narrow" panose="020B0606020202030204" pitchFamily="34" charset="0"/>
            </a:endParaRPr>
          </a:p>
          <a:p>
            <a:r>
              <a:rPr lang="en-GB" sz="800" dirty="0">
                <a:latin typeface="Arial Narrow" panose="020B0606020202030204" pitchFamily="34" charset="0"/>
              </a:rPr>
              <a:t>The Welsh Government, (2017) says that all educational settings and staff have a responsibility for supporting learners with SEN. The role of the Special Educational Needs Coordinator (</a:t>
            </a:r>
            <a:r>
              <a:rPr lang="en-GB" sz="800" dirty="0" err="1">
                <a:latin typeface="Arial Narrow" panose="020B0606020202030204" pitchFamily="34" charset="0"/>
              </a:rPr>
              <a:t>SENCo</a:t>
            </a:r>
            <a:r>
              <a:rPr lang="en-GB" sz="800" dirty="0">
                <a:latin typeface="Arial Narrow" panose="020B0606020202030204" pitchFamily="34" charset="0"/>
              </a:rPr>
              <a:t>) plays a vital role in ensuring the coordination of special educational needs are delivered to those learners within their setting who have SEN. The </a:t>
            </a:r>
            <a:r>
              <a:rPr lang="en-GB" sz="800" dirty="0" err="1">
                <a:latin typeface="Arial Narrow" panose="020B0606020202030204" pitchFamily="34" charset="0"/>
              </a:rPr>
              <a:t>SENCo</a:t>
            </a:r>
            <a:r>
              <a:rPr lang="en-GB" sz="800" dirty="0">
                <a:latin typeface="Arial Narrow" panose="020B0606020202030204" pitchFamily="34" charset="0"/>
              </a:rPr>
              <a:t> will work alongside the head, teachers and parents. The </a:t>
            </a:r>
            <a:r>
              <a:rPr lang="en-GB" sz="800" dirty="0" err="1">
                <a:latin typeface="Arial Narrow" panose="020B0606020202030204" pitchFamily="34" charset="0"/>
              </a:rPr>
              <a:t>SENCo</a:t>
            </a:r>
            <a:r>
              <a:rPr lang="en-GB" sz="800" dirty="0">
                <a:latin typeface="Arial Narrow" panose="020B0606020202030204" pitchFamily="34" charset="0"/>
              </a:rPr>
              <a:t> has responsibility for day-to-day operation of the education setting’s SEN policy and for coordinating provision for learners with SEN, particularly through School Action and School Action Plus.  </a:t>
            </a:r>
          </a:p>
          <a:p>
            <a:r>
              <a:rPr lang="en-GB" sz="800" dirty="0">
                <a:latin typeface="Arial Narrow" panose="020B0606020202030204" pitchFamily="34" charset="0"/>
              </a:rPr>
              <a:t>In September 2020 the Welsh Government will be introducing an Additional Learning Needs Coordinator (</a:t>
            </a:r>
            <a:r>
              <a:rPr lang="en-GB" sz="800" dirty="0" err="1">
                <a:latin typeface="Arial Narrow" panose="020B0606020202030204" pitchFamily="34" charset="0"/>
              </a:rPr>
              <a:t>ALENCo</a:t>
            </a:r>
            <a:r>
              <a:rPr lang="en-GB" sz="800" dirty="0">
                <a:latin typeface="Arial Narrow" panose="020B0606020202030204" pitchFamily="34" charset="0"/>
              </a:rPr>
              <a:t>) this is a statutory role that will replace the role of the </a:t>
            </a:r>
            <a:r>
              <a:rPr lang="en-GB" sz="800" dirty="0" err="1">
                <a:latin typeface="Arial Narrow" panose="020B0606020202030204" pitchFamily="34" charset="0"/>
              </a:rPr>
              <a:t>SENCo</a:t>
            </a:r>
            <a:r>
              <a:rPr lang="en-GB" sz="800" dirty="0">
                <a:latin typeface="Arial Narrow" panose="020B0606020202030204" pitchFamily="34" charset="0"/>
              </a:rPr>
              <a:t> which was a non statutory role. (Welsh Government 2017a).  All maintained schools must designate a person to be the </a:t>
            </a:r>
            <a:r>
              <a:rPr lang="en-GB" sz="800" dirty="0" err="1">
                <a:latin typeface="Arial Narrow" panose="020B0606020202030204" pitchFamily="34" charset="0"/>
              </a:rPr>
              <a:t>ALENCo</a:t>
            </a:r>
            <a:r>
              <a:rPr lang="en-GB" sz="800" dirty="0">
                <a:latin typeface="Arial Narrow" panose="020B0606020202030204" pitchFamily="34" charset="0"/>
              </a:rPr>
              <a:t>. This person should be a senior member of staff and is required to obtain an ALN specialist qualification. (</a:t>
            </a:r>
            <a:r>
              <a:rPr lang="en-GB" sz="800" dirty="0" err="1">
                <a:latin typeface="Arial Narrow" panose="020B0606020202030204" pitchFamily="34" charset="0"/>
              </a:rPr>
              <a:t>provisionmap</a:t>
            </a:r>
            <a:r>
              <a:rPr lang="en-GB" sz="800" dirty="0">
                <a:latin typeface="Arial Narrow" panose="020B0606020202030204" pitchFamily="34" charset="0"/>
              </a:rPr>
              <a:t>, 2017). The </a:t>
            </a:r>
            <a:r>
              <a:rPr lang="en-GB" sz="800" dirty="0" err="1">
                <a:latin typeface="Arial Narrow" panose="020B0606020202030204" pitchFamily="34" charset="0"/>
              </a:rPr>
              <a:t>ALENCo</a:t>
            </a:r>
            <a:r>
              <a:rPr lang="en-GB" sz="800" dirty="0">
                <a:latin typeface="Arial Narrow" panose="020B0606020202030204" pitchFamily="34" charset="0"/>
              </a:rPr>
              <a:t> will  decide whether a child has ALN and it is their role to prepare and maintain an IDP for each child with ALN. (Welsh Government, 2015a). However Dauncey, (2016) says that the introduction of the statutory </a:t>
            </a:r>
            <a:r>
              <a:rPr lang="en-GB" sz="800" dirty="0" err="1">
                <a:latin typeface="Arial Narrow" panose="020B0606020202030204" pitchFamily="34" charset="0"/>
              </a:rPr>
              <a:t>ALENCo</a:t>
            </a:r>
            <a:r>
              <a:rPr lang="en-GB" sz="800" dirty="0">
                <a:latin typeface="Arial Narrow" panose="020B0606020202030204" pitchFamily="34" charset="0"/>
              </a:rPr>
              <a:t> role was generally welcomed, although some highlighted how important it was to have the correct qualifications and relevant training by all involved in decision making of a child with ALN. Dauncey also said that there had been </a:t>
            </a:r>
            <a:r>
              <a:rPr lang="en-GB" sz="800" dirty="0" err="1">
                <a:latin typeface="Arial Narrow" panose="020B0606020202030204" pitchFamily="34" charset="0"/>
              </a:rPr>
              <a:t>concernes</a:t>
            </a:r>
            <a:r>
              <a:rPr lang="en-GB" sz="800" dirty="0">
                <a:latin typeface="Arial Narrow" panose="020B0606020202030204" pitchFamily="34" charset="0"/>
              </a:rPr>
              <a:t> about the administrative burdens on the role of the </a:t>
            </a:r>
            <a:r>
              <a:rPr lang="en-GB" sz="800" dirty="0" err="1">
                <a:latin typeface="Arial Narrow" panose="020B0606020202030204" pitchFamily="34" charset="0"/>
              </a:rPr>
              <a:t>ALENCo</a:t>
            </a:r>
            <a:r>
              <a:rPr lang="en-GB" sz="800" dirty="0">
                <a:latin typeface="Arial Narrow" panose="020B0606020202030204" pitchFamily="34" charset="0"/>
              </a:rPr>
              <a:t> and whether these may affect an </a:t>
            </a:r>
            <a:r>
              <a:rPr lang="en-GB" sz="800" dirty="0" err="1">
                <a:latin typeface="Arial Narrow" panose="020B0606020202030204" pitchFamily="34" charset="0"/>
              </a:rPr>
              <a:t>ALENCo’s</a:t>
            </a:r>
            <a:r>
              <a:rPr lang="en-GB" sz="800" dirty="0">
                <a:latin typeface="Arial Narrow" panose="020B0606020202030204" pitchFamily="34" charset="0"/>
              </a:rPr>
              <a:t> teaching capacity.</a:t>
            </a:r>
          </a:p>
          <a:p>
            <a:endParaRPr lang="en-GB" sz="1050" dirty="0">
              <a:latin typeface="Arial Narrow" panose="020B0606020202030204" pitchFamily="34" charset="0"/>
            </a:endParaRPr>
          </a:p>
        </p:txBody>
      </p:sp>
      <p:sp>
        <p:nvSpPr>
          <p:cNvPr id="10" name="TextBox 9">
            <a:extLst>
              <a:ext uri="{FF2B5EF4-FFF2-40B4-BE49-F238E27FC236}">
                <a16:creationId xmlns:a16="http://schemas.microsoft.com/office/drawing/2014/main" id="{339BE881-80F7-48D9-8218-C443C2F9ADE8}"/>
              </a:ext>
            </a:extLst>
          </p:cNvPr>
          <p:cNvSpPr txBox="1"/>
          <p:nvPr/>
        </p:nvSpPr>
        <p:spPr>
          <a:xfrm>
            <a:off x="2942738" y="3759230"/>
            <a:ext cx="6201261" cy="1523494"/>
          </a:xfrm>
          <a:prstGeom prst="rect">
            <a:avLst/>
          </a:prstGeom>
          <a:solidFill>
            <a:schemeClr val="accent5">
              <a:lumMod val="60000"/>
              <a:lumOff val="40000"/>
            </a:schemeClr>
          </a:solidFill>
          <a:ln>
            <a:solidFill>
              <a:schemeClr val="accent5">
                <a:lumMod val="60000"/>
                <a:lumOff val="40000"/>
              </a:schemeClr>
            </a:solidFill>
          </a:ln>
        </p:spPr>
        <p:txBody>
          <a:bodyPr wrap="square" rtlCol="0">
            <a:spAutoFit/>
          </a:bodyPr>
          <a:lstStyle/>
          <a:p>
            <a:r>
              <a:rPr lang="en-GB" sz="1100" b="1" dirty="0">
                <a:latin typeface="Arial Narrow" panose="020B0606020202030204" pitchFamily="34" charset="0"/>
              </a:rPr>
              <a:t>SEN/ALN</a:t>
            </a:r>
          </a:p>
          <a:p>
            <a:r>
              <a:rPr lang="en-GB" sz="800" dirty="0">
                <a:latin typeface="Arial Narrow" panose="020B0606020202030204" pitchFamily="34" charset="0"/>
              </a:rPr>
              <a:t>In 2014 the Education (Wales) Bill Committee recommended that the SEN reforms be removed  and instead a new single holistic piece of legislation be taken forward and the Education (Wales) Bill was amended to delete the SEN provision. (Dauncey, 2016b). The Welsh Government, (2015a) published a White Paper setting out legislation plans for ALN in Wales. In 2015 the Welsh Government set out a draft bill for a new legal framework for ‘Additional Learning Needs with IDP’s for all learners with ALN up to the age of 25 and in full time education. This would now replace the current SEN in place. The Welsh Government identified that there were 105,625 school pupils with SEN in 2017/18 in Wales. (Children’s Legal Centre, 2019).</a:t>
            </a:r>
          </a:p>
          <a:p>
            <a:r>
              <a:rPr lang="en-GB" sz="800" dirty="0">
                <a:latin typeface="Arial Narrow" panose="020B0606020202030204" pitchFamily="34" charset="0"/>
              </a:rPr>
              <a:t>The new ALN Code will make sure that the new system applies the same way across Wales and means every child and young person is treated the same when their ALN are being assessed and met. As this is a statutory code all organisations involved with a child with ALN will have to follow this code. (Welsh Government, 2018c). The new ALN code welcomed the use of multiagency workers being involved as a collective to help and support the child. (Snap Cymru, 2020b).</a:t>
            </a:r>
          </a:p>
          <a:p>
            <a:endParaRPr lang="en-GB" dirty="0"/>
          </a:p>
        </p:txBody>
      </p:sp>
      <p:sp>
        <p:nvSpPr>
          <p:cNvPr id="11" name="TextBox 10">
            <a:extLst>
              <a:ext uri="{FF2B5EF4-FFF2-40B4-BE49-F238E27FC236}">
                <a16:creationId xmlns:a16="http://schemas.microsoft.com/office/drawing/2014/main" id="{58F91EC9-186E-40FE-B255-98411F76985B}"/>
              </a:ext>
            </a:extLst>
          </p:cNvPr>
          <p:cNvSpPr txBox="1"/>
          <p:nvPr/>
        </p:nvSpPr>
        <p:spPr>
          <a:xfrm>
            <a:off x="3222741" y="5362691"/>
            <a:ext cx="5773213" cy="1523494"/>
          </a:xfrm>
          <a:prstGeom prst="rect">
            <a:avLst/>
          </a:prstGeom>
          <a:solidFill>
            <a:schemeClr val="accent6">
              <a:lumMod val="40000"/>
              <a:lumOff val="60000"/>
            </a:schemeClr>
          </a:solidFill>
        </p:spPr>
        <p:txBody>
          <a:bodyPr wrap="square" rtlCol="0">
            <a:spAutoFit/>
          </a:bodyPr>
          <a:lstStyle/>
          <a:p>
            <a:r>
              <a:rPr lang="en-GB" sz="1000" b="1" dirty="0">
                <a:latin typeface="Arial Narrow" panose="020B0606020202030204" pitchFamily="34" charset="0"/>
              </a:rPr>
              <a:t>Conclusion </a:t>
            </a:r>
          </a:p>
          <a:p>
            <a:r>
              <a:rPr lang="en-GB" sz="800" dirty="0">
                <a:latin typeface="Arial Narrow" panose="020B0606020202030204" pitchFamily="34" charset="0"/>
              </a:rPr>
              <a:t>The new ALN was due to be introduced in September 2020 but due to longer processes within the Welsh Government it will not be introduced until 2021. (Welsh Government, 2020).</a:t>
            </a:r>
          </a:p>
          <a:p>
            <a:r>
              <a:rPr lang="en-GB" sz="800" dirty="0">
                <a:latin typeface="Arial Narrow" panose="020B0606020202030204" pitchFamily="34" charset="0"/>
              </a:rPr>
              <a:t>Many children, young people, parents and carers experienced </a:t>
            </a:r>
            <a:r>
              <a:rPr lang="en-GB" sz="800" dirty="0" err="1">
                <a:latin typeface="Arial Narrow" panose="020B0606020202030204" pitchFamily="34" charset="0"/>
              </a:rPr>
              <a:t>dissatisfication</a:t>
            </a:r>
            <a:r>
              <a:rPr lang="en-GB" sz="800" dirty="0">
                <a:latin typeface="Arial Narrow" panose="020B0606020202030204" pitchFamily="34" charset="0"/>
              </a:rPr>
              <a:t> dealing with the process of assessment and being able to have access to support under the old SEN system. The new ALN system is designed to make the process of accessing support for children and young people up to the age of 25 and in full time education much more straightforward. (Children’s Legal Centre, 2019a). </a:t>
            </a:r>
          </a:p>
          <a:p>
            <a:r>
              <a:rPr lang="en-GB" sz="800" dirty="0">
                <a:latin typeface="Arial Narrow" panose="020B0606020202030204" pitchFamily="34" charset="0"/>
              </a:rPr>
              <a:t>Snap Cymru, (2017) says that regulations should specify training and experience for ALNCO’s and that sufficient time is given to carry out their roles. </a:t>
            </a:r>
          </a:p>
          <a:p>
            <a:r>
              <a:rPr lang="en-GB" sz="800" dirty="0">
                <a:latin typeface="Arial Narrow" panose="020B0606020202030204" pitchFamily="34" charset="0"/>
              </a:rPr>
              <a:t>The Welsh Government, (2019)  says that they will continually review their commitment to including children and young people in the planning process and making sure that their views are heard in the decision making process. T</a:t>
            </a:r>
            <a:r>
              <a:rPr lang="en-GB" sz="800">
                <a:latin typeface="Arial Narrow" panose="020B0606020202030204" pitchFamily="34" charset="0"/>
              </a:rPr>
              <a:t>his </a:t>
            </a:r>
            <a:r>
              <a:rPr lang="en-GB" sz="800" dirty="0">
                <a:latin typeface="Arial Narrow" panose="020B0606020202030204" pitchFamily="34" charset="0"/>
              </a:rPr>
              <a:t>demonstrates the Welsh Government’s commitment to the UNCRC and children’s rights. </a:t>
            </a:r>
          </a:p>
          <a:p>
            <a:endParaRPr lang="en-GB" sz="1100" dirty="0"/>
          </a:p>
        </p:txBody>
      </p:sp>
      <p:pic>
        <p:nvPicPr>
          <p:cNvPr id="12" name="Picture 11">
            <a:extLst>
              <a:ext uri="{FF2B5EF4-FFF2-40B4-BE49-F238E27FC236}">
                <a16:creationId xmlns:a16="http://schemas.microsoft.com/office/drawing/2014/main" id="{D2F28E51-2554-4856-B217-E7071549CAE1}"/>
              </a:ext>
            </a:extLst>
          </p:cNvPr>
          <p:cNvPicPr>
            <a:picLocks noChangeAspect="1"/>
          </p:cNvPicPr>
          <p:nvPr/>
        </p:nvPicPr>
        <p:blipFill>
          <a:blip r:embed="rId2"/>
          <a:stretch>
            <a:fillRect/>
          </a:stretch>
        </p:blipFill>
        <p:spPr>
          <a:xfrm>
            <a:off x="114824" y="5622087"/>
            <a:ext cx="2899196" cy="1189414"/>
          </a:xfrm>
          <a:prstGeom prst="rect">
            <a:avLst/>
          </a:prstGeom>
          <a:ln>
            <a:solidFill>
              <a:schemeClr val="accent1"/>
            </a:solidFill>
          </a:ln>
        </p:spPr>
      </p:pic>
      <p:sp>
        <p:nvSpPr>
          <p:cNvPr id="13" name="TextBox 12">
            <a:extLst>
              <a:ext uri="{FF2B5EF4-FFF2-40B4-BE49-F238E27FC236}">
                <a16:creationId xmlns:a16="http://schemas.microsoft.com/office/drawing/2014/main" id="{EB21EFB3-00C3-4B40-9347-3532A1B9197E}"/>
              </a:ext>
            </a:extLst>
          </p:cNvPr>
          <p:cNvSpPr txBox="1"/>
          <p:nvPr/>
        </p:nvSpPr>
        <p:spPr>
          <a:xfrm>
            <a:off x="1656052" y="6559875"/>
            <a:ext cx="1357968" cy="230832"/>
          </a:xfrm>
          <a:prstGeom prst="rect">
            <a:avLst/>
          </a:prstGeom>
          <a:noFill/>
        </p:spPr>
        <p:txBody>
          <a:bodyPr wrap="square" rtlCol="0">
            <a:spAutoFit/>
          </a:bodyPr>
          <a:lstStyle/>
          <a:p>
            <a:r>
              <a:rPr lang="en-GB" sz="900" dirty="0"/>
              <a:t>Source, </a:t>
            </a:r>
            <a:r>
              <a:rPr lang="en-GB" sz="900" dirty="0" err="1"/>
              <a:t>erwwales</a:t>
            </a:r>
            <a:r>
              <a:rPr lang="en-GB" sz="900" dirty="0"/>
              <a:t>, (2018)</a:t>
            </a:r>
          </a:p>
        </p:txBody>
      </p:sp>
    </p:spTree>
    <p:extLst>
      <p:ext uri="{BB962C8B-B14F-4D97-AF65-F5344CB8AC3E}">
        <p14:creationId xmlns:p14="http://schemas.microsoft.com/office/powerpoint/2010/main" val="13819679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4942</TotalTime>
  <Words>1425</Words>
  <Application>Microsoft Office PowerPoint</Application>
  <PresentationFormat>On-screen Show (4:3)</PresentationFormat>
  <Paragraphs>27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Abadi</vt:lpstr>
      <vt:lpstr>Arial</vt:lpstr>
      <vt:lpstr>Arial Narrow</vt:lpstr>
      <vt:lpstr>Calibri</vt:lpstr>
      <vt:lpstr>Calibri Light</vt:lpstr>
      <vt:lpstr>Office Theme</vt:lpstr>
      <vt:lpstr>            Impending Changes to ALN Legislation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loynton</dc:creator>
  <cp:lastModifiedBy>rhian loynton</cp:lastModifiedBy>
  <cp:revision>100</cp:revision>
  <cp:lastPrinted>2020-05-10T14:44:55Z</cp:lastPrinted>
  <dcterms:created xsi:type="dcterms:W3CDTF">2020-05-01T10:19:43Z</dcterms:created>
  <dcterms:modified xsi:type="dcterms:W3CDTF">2020-05-12T16:30:41Z</dcterms:modified>
</cp:coreProperties>
</file>