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9/24/2018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9/24/2018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9/24/2018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9/24/2018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9/24/2018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9/24/2018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9/24/2018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9/24/2018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9/24/2018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9/24/2018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9/24/2018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9/24/2018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9/24/2018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9/24/2018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9/24/2018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9/24/2018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9/24/2018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9/24/2018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atticinscriptions.com/inscription/IGI3/104#note-5" TargetMode="External"/><Relationship Id="rId2" Type="http://schemas.openxmlformats.org/officeDocument/2006/relationships/hyperlink" Target="https://www.atticinscriptions.com/inscription/IGI3/104#note-4" TargetMode="External"/><Relationship Id="rId1" Type="http://schemas.openxmlformats.org/officeDocument/2006/relationships/slideLayout" Target="../slideLayouts/slideLayout2.xml"/><Relationship Id="rId4" Type="http://schemas.openxmlformats.org/officeDocument/2006/relationships/hyperlink" Target="http://pleiades.stoa.org/places/579885"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Homicide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75074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Murder, prosecution and relatives</a:t>
            </a:r>
            <a:endParaRPr lang="en-GB" dirty="0"/>
          </a:p>
        </p:txBody>
      </p:sp>
      <p:sp>
        <p:nvSpPr>
          <p:cNvPr id="3" name="Content Placeholder 2"/>
          <p:cNvSpPr>
            <a:spLocks noGrp="1"/>
          </p:cNvSpPr>
          <p:nvPr>
            <p:ph idx="1"/>
          </p:nvPr>
        </p:nvSpPr>
        <p:spPr/>
        <p:txBody>
          <a:bodyPr/>
          <a:lstStyle/>
          <a:p>
            <a:r>
              <a:rPr lang="en-GB" dirty="0"/>
              <a:t>Those who plot the death of their </a:t>
            </a:r>
            <a:r>
              <a:rPr lang="en-GB" dirty="0" err="1"/>
              <a:t>neighbors</a:t>
            </a:r>
            <a:r>
              <a:rPr lang="en-GB" dirty="0"/>
              <a:t> do not, I believe, form their plans and make their preparations in front of </a:t>
            </a:r>
            <a:r>
              <a:rPr lang="en-GB" dirty="0" err="1"/>
              <a:t>witnessess</a:t>
            </a:r>
            <a:r>
              <a:rPr lang="en-GB" dirty="0"/>
              <a:t>; they act as secretly as possible and in such a way that not a soul knows; [29] while their victims are aware of nothing until they are already trapped and see the doom which has descended upon them. Then, if they are able and have time before they die, they summon their friends and relatives, call them to witness, tell them who the murderers are, and charge them to take vengeance for the wrong; [30] just as my father charged me, young as I was, during his last sad illness. Failing this, they make a statement in writing, call their slaves to witness, and reveal their murderers to them. </a:t>
            </a:r>
            <a:r>
              <a:rPr lang="en-GB" dirty="0" smtClean="0"/>
              <a:t>Ant. 1.29-30</a:t>
            </a:r>
            <a:endParaRPr lang="en-GB" dirty="0"/>
          </a:p>
        </p:txBody>
      </p:sp>
    </p:spTree>
    <p:extLst>
      <p:ext uri="{BB962C8B-B14F-4D97-AF65-F5344CB8AC3E}">
        <p14:creationId xmlns:p14="http://schemas.microsoft.com/office/powerpoint/2010/main" val="682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Beyond the law: killing and </a:t>
            </a:r>
            <a:r>
              <a:rPr lang="en-GB" dirty="0" err="1" smtClean="0"/>
              <a:t>polution</a:t>
            </a:r>
            <a:endParaRPr lang="en-GB" dirty="0"/>
          </a:p>
        </p:txBody>
      </p:sp>
      <p:sp>
        <p:nvSpPr>
          <p:cNvPr id="3" name="Content Placeholder 2"/>
          <p:cNvSpPr>
            <a:spLocks noGrp="1"/>
          </p:cNvSpPr>
          <p:nvPr>
            <p:ph idx="1"/>
          </p:nvPr>
        </p:nvSpPr>
        <p:spPr/>
        <p:txBody>
          <a:bodyPr/>
          <a:lstStyle/>
          <a:p>
            <a:r>
              <a:rPr lang="en-GB" dirty="0"/>
              <a:t>We, on the other hand, who are seeking satisfaction for the murder, are not letting the guilty escape and bringing the innocent into court; we know very well that as the whole city is defiled by the criminal until he is brought to justice, the sin becomes ours and the punishment for your error falls upon us, if our prosecution is misdirected. Thus, as the entire defilement falls upon us, we shall try to show you as conclusively as our knowledge allows that the defendant killed the dead man</a:t>
            </a:r>
            <a:r>
              <a:rPr lang="en-GB" dirty="0" smtClean="0"/>
              <a:t>. Ant. 2.3</a:t>
            </a:r>
            <a:endParaRPr lang="en-GB" dirty="0"/>
          </a:p>
        </p:txBody>
      </p:sp>
    </p:spTree>
    <p:extLst>
      <p:ext uri="{BB962C8B-B14F-4D97-AF65-F5344CB8AC3E}">
        <p14:creationId xmlns:p14="http://schemas.microsoft.com/office/powerpoint/2010/main" val="1699080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law</a:t>
            </a:r>
            <a:endParaRPr lang="en-GB" dirty="0"/>
          </a:p>
        </p:txBody>
      </p:sp>
      <p:sp>
        <p:nvSpPr>
          <p:cNvPr id="3" name="Content Placeholder 2"/>
          <p:cNvSpPr>
            <a:spLocks noGrp="1"/>
          </p:cNvSpPr>
          <p:nvPr>
            <p:ph idx="1"/>
          </p:nvPr>
        </p:nvSpPr>
        <p:spPr>
          <a:xfrm>
            <a:off x="1154954" y="2603499"/>
            <a:ext cx="10364256" cy="4131837"/>
          </a:xfrm>
        </p:spPr>
        <p:txBody>
          <a:bodyPr>
            <a:normAutofit fontScale="92500" lnSpcReduction="20000"/>
          </a:bodyPr>
          <a:lstStyle/>
          <a:p>
            <a:r>
              <a:rPr lang="en-GB" i="1" dirty="0"/>
              <a:t>Draco’s law”</a:t>
            </a:r>
            <a:r>
              <a:rPr lang="en-GB" dirty="0"/>
              <a:t>10 First axon.</a:t>
            </a:r>
            <a:r>
              <a:rPr lang="en-GB" baseline="30000" dirty="0">
                <a:hlinkClick r:id="rId2"/>
              </a:rPr>
              <a:t>[4]</a:t>
            </a:r>
            <a:r>
              <a:rPr lang="en-GB" dirty="0"/>
              <a:t>And </a:t>
            </a:r>
            <a:r>
              <a:rPr lang="en-GB" i="1" dirty="0"/>
              <a:t>or</a:t>
            </a:r>
            <a:r>
              <a:rPr lang="en-GB" dirty="0"/>
              <a:t> Even if anybody kills anybody not from forethought,</a:t>
            </a:r>
            <a:r>
              <a:rPr lang="en-GB" baseline="30000" dirty="0">
                <a:hlinkClick r:id="rId3"/>
              </a:rPr>
              <a:t>[5]</a:t>
            </a:r>
            <a:r>
              <a:rPr lang="en-GB" dirty="0"/>
              <a:t> he shall be </a:t>
            </a:r>
            <a:r>
              <a:rPr lang="en-GB" dirty="0" err="1"/>
              <a:t>exiled.The</a:t>
            </a:r>
            <a:r>
              <a:rPr lang="en-GB" dirty="0"/>
              <a:t> kings shall pronounce responsible for homicide [the one who himself killed or the one?] </a:t>
            </a:r>
            <a:r>
              <a:rPr lang="en-GB" dirty="0" err="1"/>
              <a:t>whoplanned</a:t>
            </a:r>
            <a:r>
              <a:rPr lang="en-GB" dirty="0"/>
              <a:t> it; the appeal judges shall decide it. There shall be reconciliation, if there are a </a:t>
            </a:r>
            <a:r>
              <a:rPr lang="en-GB" dirty="0" err="1"/>
              <a:t>fatheror</a:t>
            </a:r>
            <a:r>
              <a:rPr lang="en-GB" dirty="0"/>
              <a:t> brother or sons, to be granted by all, or the objector shall prevail. If these15 do not exist, then as far as cousinhood and cousin, if they are all willing to </a:t>
            </a:r>
            <a:r>
              <a:rPr lang="en-GB" dirty="0" err="1"/>
              <a:t>grantreconciliation</a:t>
            </a:r>
            <a:r>
              <a:rPr lang="en-GB" dirty="0"/>
              <a:t>, or the objector shall prevail. If none of these exists but </a:t>
            </a:r>
            <a:r>
              <a:rPr lang="en-GB" dirty="0" err="1"/>
              <a:t>hekilled</a:t>
            </a:r>
            <a:r>
              <a:rPr lang="en-GB" dirty="0"/>
              <a:t> unwillingly and the fifty-one appeal judges decide that he </a:t>
            </a:r>
            <a:r>
              <a:rPr lang="en-GB" dirty="0" err="1"/>
              <a:t>killedunwillingly</a:t>
            </a:r>
            <a:r>
              <a:rPr lang="en-GB" dirty="0"/>
              <a:t>, let ten members of the </a:t>
            </a:r>
            <a:r>
              <a:rPr lang="en-GB" dirty="0" err="1"/>
              <a:t>phratry</a:t>
            </a:r>
            <a:r>
              <a:rPr lang="en-GB" dirty="0"/>
              <a:t> allow him to enter if they are willing: let these </a:t>
            </a:r>
            <a:r>
              <a:rPr lang="en-GB" dirty="0" err="1"/>
              <a:t>bechosen</a:t>
            </a:r>
            <a:r>
              <a:rPr lang="en-GB" dirty="0"/>
              <a:t> by the fifty-one on the basis of their excellence. And those who killed20 previously shall be liable to this ordinance. There shall be a proclamation against </a:t>
            </a:r>
            <a:r>
              <a:rPr lang="en-GB" dirty="0" err="1"/>
              <a:t>thekiller</a:t>
            </a:r>
            <a:r>
              <a:rPr lang="en-GB" dirty="0"/>
              <a:t> in the agora by those as far as cousinhood and cousin; there shall join in the </a:t>
            </a:r>
            <a:r>
              <a:rPr lang="en-GB" dirty="0" err="1"/>
              <a:t>prosecutioncousins</a:t>
            </a:r>
            <a:r>
              <a:rPr lang="en-GB" dirty="0"/>
              <a:t> and cousins’ sons and brothers-in-law and fathers-in-</a:t>
            </a:r>
            <a:r>
              <a:rPr lang="en-GB" dirty="0" err="1"/>
              <a:t>lawand</a:t>
            </a:r>
            <a:r>
              <a:rPr lang="en-GB" dirty="0"/>
              <a:t> </a:t>
            </a:r>
            <a:r>
              <a:rPr lang="en-GB" dirty="0" err="1"/>
              <a:t>phratry</a:t>
            </a:r>
            <a:r>
              <a:rPr lang="en-GB" dirty="0"/>
              <a:t> members . . . is </a:t>
            </a:r>
            <a:r>
              <a:rPr lang="en-GB" dirty="0" err="1"/>
              <a:t>responsiblefor</a:t>
            </a:r>
            <a:r>
              <a:rPr lang="en-GB" dirty="0"/>
              <a:t> homicide . . . the fifty-25 one . . . </a:t>
            </a:r>
            <a:r>
              <a:rPr lang="en-GB" dirty="0" err="1"/>
              <a:t>convictof</a:t>
            </a:r>
            <a:r>
              <a:rPr lang="en-GB" dirty="0"/>
              <a:t> homicide . . . If </a:t>
            </a:r>
            <a:r>
              <a:rPr lang="en-GB" dirty="0" err="1"/>
              <a:t>anybodykills</a:t>
            </a:r>
            <a:r>
              <a:rPr lang="en-GB" dirty="0"/>
              <a:t> a killer, or is responsible for his being killed, when he is keeping away from a </a:t>
            </a:r>
            <a:r>
              <a:rPr lang="en-GB" dirty="0" err="1"/>
              <a:t>frontiermarket</a:t>
            </a:r>
            <a:r>
              <a:rPr lang="en-GB" dirty="0"/>
              <a:t> and </a:t>
            </a:r>
            <a:r>
              <a:rPr lang="en-GB" dirty="0" err="1"/>
              <a:t>Amphictyonic</a:t>
            </a:r>
            <a:r>
              <a:rPr lang="en-GB" dirty="0"/>
              <a:t> contests and rites, he shall be liable to the same things as </a:t>
            </a:r>
            <a:r>
              <a:rPr lang="en-GB" dirty="0" err="1"/>
              <a:t>forkilling</a:t>
            </a:r>
            <a:r>
              <a:rPr lang="en-GB" dirty="0"/>
              <a:t> an </a:t>
            </a:r>
            <a:r>
              <a:rPr lang="en-GB" dirty="0">
                <a:hlinkClick r:id="rId4"/>
              </a:rPr>
              <a:t>Athenian</a:t>
            </a:r>
            <a:r>
              <a:rPr lang="en-GB" dirty="0"/>
              <a:t>; the appeal judges shall decide. . .36 . . . he is a freeman. And if he kills a man by defending immediately when the man is forcibly and </a:t>
            </a:r>
            <a:r>
              <a:rPr lang="en-GB" dirty="0" err="1"/>
              <a:t>unjustlytaking</a:t>
            </a:r>
            <a:r>
              <a:rPr lang="en-GB" dirty="0"/>
              <a:t> and removing, that man shall have been killed without penalty . . .. . .56 Second axon</a:t>
            </a:r>
            <a:r>
              <a:rPr lang="en-GB" dirty="0" smtClean="0"/>
              <a:t>. IG I</a:t>
            </a:r>
            <a:r>
              <a:rPr lang="en-GB" baseline="30000" dirty="0" smtClean="0"/>
              <a:t>3</a:t>
            </a:r>
            <a:r>
              <a:rPr lang="en-GB" dirty="0" smtClean="0"/>
              <a:t> 104</a:t>
            </a:r>
            <a:endParaRPr lang="en-GB" dirty="0"/>
          </a:p>
        </p:txBody>
      </p:sp>
    </p:spTree>
    <p:extLst>
      <p:ext uri="{BB962C8B-B14F-4D97-AF65-F5344CB8AC3E}">
        <p14:creationId xmlns:p14="http://schemas.microsoft.com/office/powerpoint/2010/main" val="828889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Homicide types and courts</a:t>
            </a:r>
            <a:endParaRPr lang="en-GB" dirty="0"/>
          </a:p>
        </p:txBody>
      </p:sp>
      <p:sp>
        <p:nvSpPr>
          <p:cNvPr id="3" name="Content Placeholder 2"/>
          <p:cNvSpPr>
            <a:spLocks noGrp="1"/>
          </p:cNvSpPr>
          <p:nvPr>
            <p:ph idx="1"/>
          </p:nvPr>
        </p:nvSpPr>
        <p:spPr/>
        <p:txBody>
          <a:bodyPr/>
          <a:lstStyle/>
          <a:p>
            <a:r>
              <a:rPr lang="en-GB" dirty="0" smtClean="0"/>
              <a:t>Athenian law recognised different types of homicide:</a:t>
            </a:r>
          </a:p>
          <a:p>
            <a:pPr lvl="1"/>
            <a:r>
              <a:rPr lang="en-GB" dirty="0" smtClean="0"/>
              <a:t>Premeditated</a:t>
            </a:r>
          </a:p>
          <a:p>
            <a:pPr lvl="1"/>
            <a:r>
              <a:rPr lang="en-GB" dirty="0" smtClean="0"/>
              <a:t>Justified</a:t>
            </a:r>
          </a:p>
          <a:p>
            <a:pPr lvl="1"/>
            <a:r>
              <a:rPr lang="en-GB" dirty="0" smtClean="0"/>
              <a:t>By inanimate object</a:t>
            </a:r>
          </a:p>
          <a:p>
            <a:pPr lvl="1"/>
            <a:r>
              <a:rPr lang="en-GB" dirty="0" smtClean="0"/>
              <a:t>By accident</a:t>
            </a:r>
          </a:p>
          <a:p>
            <a:pPr lvl="1"/>
            <a:endParaRPr lang="en-GB" dirty="0"/>
          </a:p>
          <a:p>
            <a:r>
              <a:rPr lang="en-GB" dirty="0" smtClean="0"/>
              <a:t>The court and the penalties depended on the type and </a:t>
            </a:r>
            <a:r>
              <a:rPr lang="en-GB" smtClean="0"/>
              <a:t>the circumstances. </a:t>
            </a:r>
          </a:p>
        </p:txBody>
      </p:sp>
    </p:spTree>
    <p:extLst>
      <p:ext uri="{BB962C8B-B14F-4D97-AF65-F5344CB8AC3E}">
        <p14:creationId xmlns:p14="http://schemas.microsoft.com/office/powerpoint/2010/main" val="11289926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13</TotalTime>
  <Words>305</Words>
  <Application>Microsoft Office PowerPoint</Application>
  <PresentationFormat>Widescreen</PresentationFormat>
  <Paragraphs>15</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3</vt:lpstr>
      <vt:lpstr>Ion Boardroom</vt:lpstr>
      <vt:lpstr>Homicide</vt:lpstr>
      <vt:lpstr>Murder, prosecution and relatives</vt:lpstr>
      <vt:lpstr>Beyond the law: killing and polution</vt:lpstr>
      <vt:lpstr>The law</vt:lpstr>
      <vt:lpstr>Homicide types and courts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Errietta Bissa</dc:creator>
  <cp:lastModifiedBy>Errietta Bissa</cp:lastModifiedBy>
  <cp:revision>5</cp:revision>
  <dcterms:created xsi:type="dcterms:W3CDTF">2018-09-24T09:29:24Z</dcterms:created>
  <dcterms:modified xsi:type="dcterms:W3CDTF">2018-09-24T09:43:16Z</dcterms:modified>
</cp:coreProperties>
</file>