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61" r:id="rId3"/>
    <p:sldId id="262" r:id="rId4"/>
    <p:sldId id="266" r:id="rId5"/>
    <p:sldId id="267" r:id="rId6"/>
    <p:sldId id="263" r:id="rId7"/>
    <p:sldId id="264" r:id="rId8"/>
    <p:sldId id="259" r:id="rId9"/>
    <p:sldId id="260" r:id="rId10"/>
    <p:sldId id="265"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1B246A7-349A-4572-A9B6-5806C95118CD}">
          <p14:sldIdLst>
            <p14:sldId id="256"/>
          </p14:sldIdLst>
        </p14:section>
        <p14:section name="Untitled Section" id="{4C6F2DF5-44AA-4C1A-B07A-F0405FDEE694}">
          <p14:sldIdLst>
            <p14:sldId id="261"/>
          </p14:sldIdLst>
        </p14:section>
        <p14:section name="Untitled Section" id="{B07E5E98-7919-43E4-A9EE-3773BFFF5A3A}">
          <p14:sldIdLst>
            <p14:sldId id="262"/>
            <p14:sldId id="266"/>
            <p14:sldId id="267"/>
            <p14:sldId id="263"/>
            <p14:sldId id="264"/>
            <p14:sldId id="259"/>
            <p14:sldId id="260"/>
            <p14:sldId id="265"/>
            <p14:sldId id="268"/>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987" autoAdjust="0"/>
    <p:restoredTop sz="82590" autoAdjust="0"/>
  </p:normalViewPr>
  <p:slideViewPr>
    <p:cSldViewPr snapToGrid="0">
      <p:cViewPr varScale="1">
        <p:scale>
          <a:sx n="94" d="100"/>
          <a:sy n="94" d="100"/>
        </p:scale>
        <p:origin x="187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9ADC23-841A-4E86-9C6A-D9DC02B620F4}" type="datetimeFigureOut">
              <a:rPr lang="en-GB" smtClean="0"/>
              <a:t>13/10/2019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8A3393-63FC-4B30-BDCD-4960892310BD}" type="slidenum">
              <a:rPr lang="en-GB" smtClean="0"/>
              <a:t>‹#›</a:t>
            </a:fld>
            <a:endParaRPr lang="en-GB"/>
          </a:p>
        </p:txBody>
      </p:sp>
    </p:spTree>
    <p:extLst>
      <p:ext uri="{BB962C8B-B14F-4D97-AF65-F5344CB8AC3E}">
        <p14:creationId xmlns:p14="http://schemas.microsoft.com/office/powerpoint/2010/main" val="2128646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1</a:t>
            </a:fld>
            <a:endParaRPr lang="en-GB"/>
          </a:p>
        </p:txBody>
      </p:sp>
    </p:spTree>
    <p:extLst>
      <p:ext uri="{BB962C8B-B14F-4D97-AF65-F5344CB8AC3E}">
        <p14:creationId xmlns:p14="http://schemas.microsoft.com/office/powerpoint/2010/main" val="1894443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My project will consist of a 9,000 word script for a TV pilot based on a modernised take on the myth of Heracles. For those of you unfamiliar with the myth, Heracles was a Greek hero- a son of Zeus and Alcmene famous for performing twelve impossible tasks or labours to atone for murdering his sons. My story will more specifically focus on Heracles’ first labour, the slaying of the </a:t>
            </a:r>
            <a:r>
              <a:rPr lang="en-GB" dirty="0" err="1"/>
              <a:t>Nemean</a:t>
            </a:r>
            <a:r>
              <a:rPr lang="en-GB" dirty="0"/>
              <a:t> Lion, famed for its impenetrable skin(so Heracles had to strangle it, then flay it with its own claws to make a cape from its skin).</a:t>
            </a:r>
          </a:p>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2</a:t>
            </a:fld>
            <a:endParaRPr lang="en-GB"/>
          </a:p>
        </p:txBody>
      </p:sp>
    </p:spTree>
    <p:extLst>
      <p:ext uri="{BB962C8B-B14F-4D97-AF65-F5344CB8AC3E}">
        <p14:creationId xmlns:p14="http://schemas.microsoft.com/office/powerpoint/2010/main" val="307002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In the original myths, Heracles was actually guilty of murdering his sons, though in a fit of insanity caused by Hera instead of his own will. In my version, however, Harry Cleese(an Anglicised counterpart of the hero) was set up to appear responsible by unknown parties, in order for me to portray him as more sympathetic. This interpretation is one I spotted in the 2014 film </a:t>
            </a:r>
            <a:r>
              <a:rPr lang="en-GB" i="1" dirty="0"/>
              <a:t>Hercules </a:t>
            </a:r>
            <a:r>
              <a:rPr lang="en-GB" dirty="0"/>
              <a:t>(directed by Brett Ratner and starring Dwayne Johnson), in which the hero was drugged and his family killed with wolves to make him think he’d done it. </a:t>
            </a:r>
          </a:p>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3</a:t>
            </a:fld>
            <a:endParaRPr lang="en-GB"/>
          </a:p>
        </p:txBody>
      </p:sp>
    </p:spTree>
    <p:extLst>
      <p:ext uri="{BB962C8B-B14F-4D97-AF65-F5344CB8AC3E}">
        <p14:creationId xmlns:p14="http://schemas.microsoft.com/office/powerpoint/2010/main" val="1878065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8A3393-63FC-4B30-BDCD-4960892310BD}" type="slidenum">
              <a:rPr lang="en-GB" smtClean="0"/>
              <a:t>4</a:t>
            </a:fld>
            <a:endParaRPr lang="en-GB"/>
          </a:p>
        </p:txBody>
      </p:sp>
    </p:spTree>
    <p:extLst>
      <p:ext uri="{BB962C8B-B14F-4D97-AF65-F5344CB8AC3E}">
        <p14:creationId xmlns:p14="http://schemas.microsoft.com/office/powerpoint/2010/main" val="3004454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8A3393-63FC-4B30-BDCD-4960892310BD}" type="slidenum">
              <a:rPr lang="en-GB" smtClean="0"/>
              <a:t>5</a:t>
            </a:fld>
            <a:endParaRPr lang="en-GB"/>
          </a:p>
        </p:txBody>
      </p:sp>
    </p:spTree>
    <p:extLst>
      <p:ext uri="{BB962C8B-B14F-4D97-AF65-F5344CB8AC3E}">
        <p14:creationId xmlns:p14="http://schemas.microsoft.com/office/powerpoint/2010/main" val="2418626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version of the Heracles myth, Harry Cleese is sentenced to twelve years in Charybdis Penitentiary after he is accused of murdering his sons. His cellmates are Princess </a:t>
            </a:r>
            <a:r>
              <a:rPr lang="en-GB" dirty="0" err="1"/>
              <a:t>Meddiyah</a:t>
            </a:r>
            <a:r>
              <a:rPr lang="en-GB" dirty="0"/>
              <a:t> and Ian Layers(modernised takes on Medea, the witch from the story of the Argonauts famous for murdering her children, and </a:t>
            </a:r>
            <a:r>
              <a:rPr lang="en-GB" dirty="0" err="1"/>
              <a:t>Iolaus</a:t>
            </a:r>
            <a:r>
              <a:rPr lang="en-GB" dirty="0"/>
              <a:t>, Heracles’ nephew and assistant in his labours). Harry is then brought before Yuri the Fuse (based on King </a:t>
            </a:r>
            <a:r>
              <a:rPr lang="en-GB" dirty="0" err="1"/>
              <a:t>Eurystheus</a:t>
            </a:r>
            <a:r>
              <a:rPr lang="en-GB" dirty="0"/>
              <a:t>, the tyrant for whom Heracles performed the labours), a powerful prisoner who makes him an offer: work for Yuri for twelve years as a black ops agent carrying out secret missions, and he’ll ensure that Harry’s name is cleared earlier and he goes free: refuse, and Yuri will have his friends killed and he’ll be put into even worse confinement. Harry reluctantly agrees</a:t>
            </a:r>
          </a:p>
        </p:txBody>
      </p:sp>
      <p:sp>
        <p:nvSpPr>
          <p:cNvPr id="4" name="Slide Number Placeholder 3"/>
          <p:cNvSpPr>
            <a:spLocks noGrp="1"/>
          </p:cNvSpPr>
          <p:nvPr>
            <p:ph type="sldNum" sz="quarter" idx="10"/>
          </p:nvPr>
        </p:nvSpPr>
        <p:spPr/>
        <p:txBody>
          <a:bodyPr/>
          <a:lstStyle/>
          <a:p>
            <a:fld id="{DC8A3393-63FC-4B30-BDCD-4960892310BD}" type="slidenum">
              <a:rPr lang="en-GB" smtClean="0"/>
              <a:t>6</a:t>
            </a:fld>
            <a:endParaRPr lang="en-GB"/>
          </a:p>
        </p:txBody>
      </p:sp>
    </p:spTree>
    <p:extLst>
      <p:ext uri="{BB962C8B-B14F-4D97-AF65-F5344CB8AC3E}">
        <p14:creationId xmlns:p14="http://schemas.microsoft.com/office/powerpoint/2010/main" val="960457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Harry’s first mission requires him to go to Galway, where reports of a man-eater- more specifically, a lion- have been running rampant. Little does he know, however, that Yuri is not telling him things about the true nature of his labours… To start off, I will be writing the story no differently from a normal crime drama in order to acclimate the audience to the setting- apart from making Charybdis(named after the sea monster whose mouth formed an inescapable whirlpool) a mixed-gender prison, shaped like a gigantic anglerfish. To fit with changing the setting from Greece to Britain, most of the characters will have altered versions of their original Greek names. I will introduce the supernatural side of the myths in the climax with the </a:t>
            </a:r>
            <a:r>
              <a:rPr lang="en-GB" dirty="0" err="1"/>
              <a:t>Nemean</a:t>
            </a:r>
            <a:r>
              <a:rPr lang="en-GB" dirty="0"/>
              <a:t> Lion, both to surprise the audience and to imply that the world of the story is a lot more mysterious than it seems.</a:t>
            </a:r>
          </a:p>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7</a:t>
            </a:fld>
            <a:endParaRPr lang="en-GB"/>
          </a:p>
        </p:txBody>
      </p:sp>
    </p:spTree>
    <p:extLst>
      <p:ext uri="{BB962C8B-B14F-4D97-AF65-F5344CB8AC3E}">
        <p14:creationId xmlns:p14="http://schemas.microsoft.com/office/powerpoint/2010/main" val="364443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Initially, Harry Cleese will start off similar to the mythological Heracles in terms of personality: he’s a man of high social status, strong, athletic, intelligent, and deeply caring and loyal to his family and friends; however, he also suffers from violent outbursts of rage, much like the original Heracles, whose fits were said to be caused by Hera- and whenever each fit passes and he sees what he’s done, he’s horrified by his actions. To start, Harry is broken and embittered by his son’s murders, and desperately hopes that he somehow didn’t kill them, but in the absence of evidence or culprits suggesting otherwise, he feels he must pay for his guilt. He only starts to build up a drive to earn his redemption once he attaches himself to </a:t>
            </a:r>
            <a:r>
              <a:rPr lang="en-GB" dirty="0" err="1"/>
              <a:t>Meddiyah</a:t>
            </a:r>
            <a:r>
              <a:rPr lang="en-GB" dirty="0"/>
              <a:t> and Ian and wishes to ensure that Yuri’s thugs don’t kill them and they can all go free.</a:t>
            </a:r>
          </a:p>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8</a:t>
            </a:fld>
            <a:endParaRPr lang="en-GB"/>
          </a:p>
        </p:txBody>
      </p:sp>
    </p:spTree>
    <p:extLst>
      <p:ext uri="{BB962C8B-B14F-4D97-AF65-F5344CB8AC3E}">
        <p14:creationId xmlns:p14="http://schemas.microsoft.com/office/powerpoint/2010/main" val="1620227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Apart from the main villain being a modernised take on King </a:t>
            </a:r>
            <a:r>
              <a:rPr lang="en-GB" dirty="0" err="1"/>
              <a:t>Eurystheus</a:t>
            </a:r>
            <a:r>
              <a:rPr lang="en-GB" dirty="0"/>
              <a:t> as per the original mythology, I will also be giving Yuri an enforcer in the form of Cleo </a:t>
            </a:r>
            <a:r>
              <a:rPr lang="en-GB" dirty="0" err="1"/>
              <a:t>Temnestra</a:t>
            </a:r>
            <a:r>
              <a:rPr lang="en-GB" dirty="0"/>
              <a:t>- based on Clytemnestra, the queen of Mycenae responsible for murdering her husband Agamemnon after he came home from the Trojan War. In Greek mythology, Heracles doesn’t interact with Clytemnestra or Medea- the only connections he has with either women is A) Clytemnestra was a ruler of Mycenae just like </a:t>
            </a:r>
            <a:r>
              <a:rPr lang="en-GB" dirty="0" err="1"/>
              <a:t>Eurystheus</a:t>
            </a:r>
            <a:r>
              <a:rPr lang="en-GB" dirty="0"/>
              <a:t> and B) Heracles once served in the Argonauts, who met Medea(but not until after Heracles had left them to go back to his labours). I added both women in order to show that my story extends over a wider mythological range. Apart from making </a:t>
            </a:r>
            <a:r>
              <a:rPr lang="en-GB" dirty="0" err="1"/>
              <a:t>Meddiyah</a:t>
            </a:r>
            <a:r>
              <a:rPr lang="en-GB" dirty="0"/>
              <a:t> one of the heroes by basing her on the older depictions of Medea- in which she didn’t kill her children with Jason- I’m doing the reverse for Cleo- who killed Agamemnon because he sacrificed their daughter Iphigenia to Artemis- by basing her on accounts which state that Artemis saved Iphigenia at the last minute, thereby making Clytemnestra’s actions less justified. I’m also establishing Cleo as a violent gangster who killed her husband by herself- whereas in the myths Clytemnestra’s boyfriend </a:t>
            </a:r>
            <a:r>
              <a:rPr lang="en-GB" dirty="0" err="1"/>
              <a:t>Aegisthus</a:t>
            </a:r>
            <a:r>
              <a:rPr lang="en-GB" dirty="0"/>
              <a:t> helped her- so that she comes across as a more threatening antagonist towards Harry than Yuri, who’s as spineless and easily-cowed as </a:t>
            </a:r>
            <a:r>
              <a:rPr lang="en-GB" dirty="0" err="1"/>
              <a:t>Eurystheus</a:t>
            </a:r>
            <a:r>
              <a:rPr lang="en-GB" dirty="0"/>
              <a:t> was by Heracles.</a:t>
            </a:r>
          </a:p>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9</a:t>
            </a:fld>
            <a:endParaRPr lang="en-GB"/>
          </a:p>
        </p:txBody>
      </p:sp>
    </p:spTree>
    <p:extLst>
      <p:ext uri="{BB962C8B-B14F-4D97-AF65-F5344CB8AC3E}">
        <p14:creationId xmlns:p14="http://schemas.microsoft.com/office/powerpoint/2010/main" val="855167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In addition to touching up on my much-loved subjects of mythology and fantasy, writing this project will enable me to tap into other fictional fields I’ve enjoyed researching, such as British crime films of the style of Guy Ritchie and Matthew Vaughn that combine sharp, punchy action scenes with witty humour to relieve tension. Certainly Yuri will be based on the manipulative and vindictive gangsters who form the backbone of Ritchie and Vaughn’s films (Brick Top from </a:t>
            </a:r>
            <a:r>
              <a:rPr lang="en-GB" i="1" dirty="0"/>
              <a:t>Snatch</a:t>
            </a:r>
            <a:r>
              <a:rPr lang="en-GB" dirty="0"/>
              <a:t>, Hatchet Harry from </a:t>
            </a:r>
            <a:r>
              <a:rPr lang="en-GB" i="1" dirty="0"/>
              <a:t>Lock, Stock and Two Smoking Barrels</a:t>
            </a:r>
            <a:r>
              <a:rPr lang="en-GB" dirty="0"/>
              <a:t>, Jimmy Price from </a:t>
            </a:r>
            <a:r>
              <a:rPr lang="en-GB" i="1" dirty="0"/>
              <a:t>Layer Cake, </a:t>
            </a:r>
            <a:r>
              <a:rPr lang="en-GB" dirty="0"/>
              <a:t>etc.) Additionally, the fight scene with the </a:t>
            </a:r>
            <a:r>
              <a:rPr lang="en-GB" dirty="0" err="1"/>
              <a:t>Nemean</a:t>
            </a:r>
            <a:r>
              <a:rPr lang="en-GB" dirty="0"/>
              <a:t> Lion at the end will be based on scenes from horror monster films featuring man-eaters, such as </a:t>
            </a:r>
            <a:r>
              <a:rPr lang="en-GB" i="1" dirty="0"/>
              <a:t>The Ghost and the Darkness</a:t>
            </a:r>
            <a:r>
              <a:rPr lang="en-GB" dirty="0"/>
              <a:t>, </a:t>
            </a:r>
            <a:r>
              <a:rPr lang="en-GB" i="1" dirty="0"/>
              <a:t>Jaws, </a:t>
            </a:r>
            <a:r>
              <a:rPr lang="en-GB" dirty="0"/>
              <a:t>and </a:t>
            </a:r>
            <a:r>
              <a:rPr lang="en-GB" i="1" dirty="0"/>
              <a:t>Lake Placid, </a:t>
            </a:r>
            <a:r>
              <a:rPr lang="en-GB" dirty="0"/>
              <a:t>in order to make the battle all the more intense. I’m hoping to use this project as a chance to work on building the world of the story via character dialogue, because I have been informed that I put Harry in his cell without letting the two wardens who take him there establish the foundations and ground rules of Charybdis Penitentiary, so that the reader can get a better idea of what kind of prison it is and what treatment Harry can expect to receive at the hands of the staff. In this way, I will create the world of Harry Cleese.</a:t>
            </a:r>
            <a:endParaRPr lang="en-GB" i="1" dirty="0"/>
          </a:p>
          <a:p>
            <a:endParaRPr lang="en-GB" dirty="0"/>
          </a:p>
        </p:txBody>
      </p:sp>
      <p:sp>
        <p:nvSpPr>
          <p:cNvPr id="4" name="Slide Number Placeholder 3"/>
          <p:cNvSpPr>
            <a:spLocks noGrp="1"/>
          </p:cNvSpPr>
          <p:nvPr>
            <p:ph type="sldNum" sz="quarter" idx="10"/>
          </p:nvPr>
        </p:nvSpPr>
        <p:spPr/>
        <p:txBody>
          <a:bodyPr/>
          <a:lstStyle/>
          <a:p>
            <a:fld id="{DC8A3393-63FC-4B30-BDCD-4960892310BD}" type="slidenum">
              <a:rPr lang="en-GB" smtClean="0"/>
              <a:t>10</a:t>
            </a:fld>
            <a:endParaRPr lang="en-GB"/>
          </a:p>
        </p:txBody>
      </p:sp>
    </p:spTree>
    <p:extLst>
      <p:ext uri="{BB962C8B-B14F-4D97-AF65-F5344CB8AC3E}">
        <p14:creationId xmlns:p14="http://schemas.microsoft.com/office/powerpoint/2010/main" val="1147927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8A3393-63FC-4B30-BDCD-4960892310BD}" type="slidenum">
              <a:rPr lang="en-GB" smtClean="0"/>
              <a:t>11</a:t>
            </a:fld>
            <a:endParaRPr lang="en-GB"/>
          </a:p>
        </p:txBody>
      </p:sp>
    </p:spTree>
    <p:extLst>
      <p:ext uri="{BB962C8B-B14F-4D97-AF65-F5344CB8AC3E}">
        <p14:creationId xmlns:p14="http://schemas.microsoft.com/office/powerpoint/2010/main" val="1296115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7B0BC-A05F-4538-B765-57A51421B5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57473C-2CB2-4EB1-BB1D-45D8B3AB44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6DE8E1-6150-4A86-A703-595BC78E8BED}"/>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5" name="Footer Placeholder 4">
            <a:extLst>
              <a:ext uri="{FF2B5EF4-FFF2-40B4-BE49-F238E27FC236}">
                <a16:creationId xmlns:a16="http://schemas.microsoft.com/office/drawing/2014/main" id="{0A569193-AC23-4EBE-920B-B36D2F8A0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B9743F-8D13-4BF3-AA31-90A36830BE2A}"/>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4244737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5D386-335D-4B8C-A28E-1CD3DE43C8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54EE6F-17FC-4FE5-83FE-34FDC4B8977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9D7BA5-BA54-4A6E-9B1F-7B412581BF10}"/>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5" name="Footer Placeholder 4">
            <a:extLst>
              <a:ext uri="{FF2B5EF4-FFF2-40B4-BE49-F238E27FC236}">
                <a16:creationId xmlns:a16="http://schemas.microsoft.com/office/drawing/2014/main" id="{DD06AFE2-D3D6-4EF2-A86D-D15A82359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05B92-3FAC-49A8-9988-C371203DDE07}"/>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1162773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35495-2BD0-47C8-BA91-2CB6C2FCA8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114968-9C39-431A-99F2-B5FCE1AD69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839A3D5-53EB-4C3D-BE5A-541B5DCE8DD7}"/>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5" name="Footer Placeholder 4">
            <a:extLst>
              <a:ext uri="{FF2B5EF4-FFF2-40B4-BE49-F238E27FC236}">
                <a16:creationId xmlns:a16="http://schemas.microsoft.com/office/drawing/2014/main" id="{51C9CF5A-C6A0-4472-9C05-621D4C164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4AFA91-2ED3-4C4C-A1F1-7BE3CAEB5EC1}"/>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23680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FBF9-A3B3-46C0-86A4-C0415EFB33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C8728-BE4D-4025-A531-609EC70E9FE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72E85E-7E29-402C-A3F5-3D8CAC0333C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6CDA8E-A1F3-4CE2-8678-945E2DB09D64}"/>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6" name="Footer Placeholder 5">
            <a:extLst>
              <a:ext uri="{FF2B5EF4-FFF2-40B4-BE49-F238E27FC236}">
                <a16:creationId xmlns:a16="http://schemas.microsoft.com/office/drawing/2014/main" id="{C22EBA81-E81C-4A27-9711-FF756B065E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83CEAA-32B3-419F-A472-3AF9A522649C}"/>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2268040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9DC6C-811A-4961-975D-B04A8D8B2D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CE8B9D-595C-4646-89AA-0E2249AA8A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45A5A10-0A90-4D19-B4FA-1E618B2C483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55CB1A-3945-4BC6-96CD-FA254CC15E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BCDA9D9-342F-4D8A-A443-8CEAF9C274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D8BE47-F051-46A8-936A-231FD5E92503}"/>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8" name="Footer Placeholder 7">
            <a:extLst>
              <a:ext uri="{FF2B5EF4-FFF2-40B4-BE49-F238E27FC236}">
                <a16:creationId xmlns:a16="http://schemas.microsoft.com/office/drawing/2014/main" id="{27067A29-19EA-4880-A16A-7C097D40F0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C5265F-7226-4135-B256-B7B5E5A141CB}"/>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3197801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5F66F-BA28-4E5C-A9AC-B4BBC07F1B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B148B1-6E11-4982-9F0D-E78057AC64C1}"/>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4" name="Footer Placeholder 3">
            <a:extLst>
              <a:ext uri="{FF2B5EF4-FFF2-40B4-BE49-F238E27FC236}">
                <a16:creationId xmlns:a16="http://schemas.microsoft.com/office/drawing/2014/main" id="{027806B0-3B47-47F5-BDD1-6C67424A77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C9893D-9770-4075-B357-743A3B9F93F8}"/>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1185398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F7E318-BE89-415C-9FBF-FEB5B6971605}"/>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3" name="Footer Placeholder 2">
            <a:extLst>
              <a:ext uri="{FF2B5EF4-FFF2-40B4-BE49-F238E27FC236}">
                <a16:creationId xmlns:a16="http://schemas.microsoft.com/office/drawing/2014/main" id="{E8BF067E-4A49-436E-B97D-B99595CBAC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3963F5-2BA0-4D86-A43A-C9084464EE27}"/>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2831045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FA2D-ECE8-40A6-98FD-1F4965F550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439841-7F8E-475D-B034-2B17E0FB9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CBD453-7499-41ED-A007-E4D208CF8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F598C47-FD45-43AF-AA21-0696EDE003DE}"/>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6" name="Footer Placeholder 5">
            <a:extLst>
              <a:ext uri="{FF2B5EF4-FFF2-40B4-BE49-F238E27FC236}">
                <a16:creationId xmlns:a16="http://schemas.microsoft.com/office/drawing/2014/main" id="{B94B937F-72A3-4DB7-A706-ECDF515AAE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3D6E32-C539-4A0E-848A-67DEDA9AEB88}"/>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1670392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A4107-8DF7-4DD5-AEFB-0F1915BE5F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098A20-9CC8-42CF-87E5-B1D1896BED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2E7C47-6F09-48BA-B9C3-6E851A664C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B34D5EA-E0C7-4501-9538-7424B1152360}"/>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6" name="Footer Placeholder 5">
            <a:extLst>
              <a:ext uri="{FF2B5EF4-FFF2-40B4-BE49-F238E27FC236}">
                <a16:creationId xmlns:a16="http://schemas.microsoft.com/office/drawing/2014/main" id="{29A5629F-5CC4-4E20-8798-21FE9FF2E7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3C3BD8-206B-4A69-82C6-BD3CA21EBF01}"/>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1783445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2A8D4-ED7A-43EA-A49A-D47B3E56C4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478075-B989-424D-AA5C-242432FC41C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3EE1D-724A-4894-BC21-7F6D6FB04242}"/>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5" name="Footer Placeholder 4">
            <a:extLst>
              <a:ext uri="{FF2B5EF4-FFF2-40B4-BE49-F238E27FC236}">
                <a16:creationId xmlns:a16="http://schemas.microsoft.com/office/drawing/2014/main" id="{E02B089F-E7D1-4E2E-92DE-6A1EB66BD4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D39C41-05F2-48CF-9F68-C2F7DAA6D14E}"/>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38621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3DC929-2E5F-4051-9534-5D74E104DA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06A617-EDE9-4EA9-BEBE-D6C1422AD4B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DFC474-6EBE-4E2B-9AC3-186CD37FFE3A}"/>
              </a:ext>
            </a:extLst>
          </p:cNvPr>
          <p:cNvSpPr>
            <a:spLocks noGrp="1"/>
          </p:cNvSpPr>
          <p:nvPr>
            <p:ph type="dt" sz="half" idx="10"/>
          </p:nvPr>
        </p:nvSpPr>
        <p:spPr/>
        <p:txBody>
          <a:bodyPr/>
          <a:lstStyle/>
          <a:p>
            <a:fld id="{F9DAB29B-7A9D-4B77-8954-36CFFA8D2C96}" type="datetimeFigureOut">
              <a:rPr lang="en-GB" smtClean="0"/>
              <a:t>13/10/2019</a:t>
            </a:fld>
            <a:endParaRPr lang="en-GB"/>
          </a:p>
        </p:txBody>
      </p:sp>
      <p:sp>
        <p:nvSpPr>
          <p:cNvPr id="5" name="Footer Placeholder 4">
            <a:extLst>
              <a:ext uri="{FF2B5EF4-FFF2-40B4-BE49-F238E27FC236}">
                <a16:creationId xmlns:a16="http://schemas.microsoft.com/office/drawing/2014/main" id="{2E62C829-B06D-438C-88E6-CE809F2C7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69951F-1B3B-47C9-82F7-80BBB593E5EC}"/>
              </a:ext>
            </a:extLst>
          </p:cNvPr>
          <p:cNvSpPr>
            <a:spLocks noGrp="1"/>
          </p:cNvSpPr>
          <p:nvPr>
            <p:ph type="sldNum" sz="quarter" idx="12"/>
          </p:nvPr>
        </p:nvSpPr>
        <p:spPr/>
        <p:txBody>
          <a:bodyPr/>
          <a:lstStyle/>
          <a:p>
            <a:fld id="{9CD2E994-BBE0-432E-A9D9-C62A66C1CEA0}" type="slidenum">
              <a:rPr lang="en-GB" smtClean="0"/>
              <a:t>‹#›</a:t>
            </a:fld>
            <a:endParaRPr lang="en-GB"/>
          </a:p>
        </p:txBody>
      </p:sp>
    </p:spTree>
    <p:extLst>
      <p:ext uri="{BB962C8B-B14F-4D97-AF65-F5344CB8AC3E}">
        <p14:creationId xmlns:p14="http://schemas.microsoft.com/office/powerpoint/2010/main" val="4224300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9A8538-0EA8-411B-91A5-851BE6AD1E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5B7CA-9D4E-430F-AA12-663D76FD40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5D71EA-871E-4C64-8E41-28A42982D9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DAB29B-7A9D-4B77-8954-36CFFA8D2C96}" type="datetimeFigureOut">
              <a:rPr lang="en-GB" smtClean="0"/>
              <a:t>13/10/2019</a:t>
            </a:fld>
            <a:endParaRPr lang="en-GB"/>
          </a:p>
        </p:txBody>
      </p:sp>
      <p:sp>
        <p:nvSpPr>
          <p:cNvPr id="5" name="Footer Placeholder 4">
            <a:extLst>
              <a:ext uri="{FF2B5EF4-FFF2-40B4-BE49-F238E27FC236}">
                <a16:creationId xmlns:a16="http://schemas.microsoft.com/office/drawing/2014/main" id="{04F45D15-906C-4415-A94C-73D3123510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3581BC-001A-4EFB-A42B-D51571AD78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2E994-BBE0-432E-A9D9-C62A66C1CEA0}" type="slidenum">
              <a:rPr lang="en-GB" smtClean="0"/>
              <a:t>‹#›</a:t>
            </a:fld>
            <a:endParaRPr lang="en-GB"/>
          </a:p>
        </p:txBody>
      </p:sp>
    </p:spTree>
    <p:extLst>
      <p:ext uri="{BB962C8B-B14F-4D97-AF65-F5344CB8AC3E}">
        <p14:creationId xmlns:p14="http://schemas.microsoft.com/office/powerpoint/2010/main" val="25425286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9087C-C3C8-4B3E-A747-8837B5E24E16}"/>
              </a:ext>
            </a:extLst>
          </p:cNvPr>
          <p:cNvSpPr>
            <a:spLocks noGrp="1"/>
          </p:cNvSpPr>
          <p:nvPr>
            <p:ph type="ctrTitle"/>
          </p:nvPr>
        </p:nvSpPr>
        <p:spPr/>
        <p:txBody>
          <a:bodyPr>
            <a:normAutofit/>
          </a:bodyPr>
          <a:lstStyle/>
          <a:p>
            <a:r>
              <a:rPr lang="en-GB" sz="7200" b="1" dirty="0"/>
              <a:t>Project</a:t>
            </a:r>
            <a:r>
              <a:rPr lang="en-GB" b="1" dirty="0"/>
              <a:t> </a:t>
            </a:r>
            <a:r>
              <a:rPr lang="en-GB" sz="7200" b="1" dirty="0"/>
              <a:t>presentation</a:t>
            </a:r>
          </a:p>
        </p:txBody>
      </p:sp>
      <p:sp>
        <p:nvSpPr>
          <p:cNvPr id="3" name="Subtitle 2">
            <a:extLst>
              <a:ext uri="{FF2B5EF4-FFF2-40B4-BE49-F238E27FC236}">
                <a16:creationId xmlns:a16="http://schemas.microsoft.com/office/drawing/2014/main" id="{1CDE6968-28CD-4458-A9FA-5BBF343517B9}"/>
              </a:ext>
            </a:extLst>
          </p:cNvPr>
          <p:cNvSpPr>
            <a:spLocks noGrp="1"/>
          </p:cNvSpPr>
          <p:nvPr>
            <p:ph type="subTitle" idx="1"/>
          </p:nvPr>
        </p:nvSpPr>
        <p:spPr>
          <a:xfrm>
            <a:off x="1492102" y="3570140"/>
            <a:ext cx="9144000" cy="1655762"/>
          </a:xfrm>
        </p:spPr>
        <p:txBody>
          <a:bodyPr>
            <a:normAutofit/>
          </a:bodyPr>
          <a:lstStyle/>
          <a:p>
            <a:r>
              <a:rPr lang="en-GB" sz="2800" dirty="0"/>
              <a:t>A modern T.V Script/version of the Heracles myth</a:t>
            </a:r>
          </a:p>
        </p:txBody>
      </p:sp>
    </p:spTree>
    <p:extLst>
      <p:ext uri="{BB962C8B-B14F-4D97-AF65-F5344CB8AC3E}">
        <p14:creationId xmlns:p14="http://schemas.microsoft.com/office/powerpoint/2010/main" val="618282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800" b="1" dirty="0"/>
              <a:t>Background</a:t>
            </a:r>
          </a:p>
        </p:txBody>
      </p:sp>
      <p:sp>
        <p:nvSpPr>
          <p:cNvPr id="3" name="Content Placeholder 2"/>
          <p:cNvSpPr>
            <a:spLocks noGrp="1"/>
          </p:cNvSpPr>
          <p:nvPr>
            <p:ph idx="1"/>
          </p:nvPr>
        </p:nvSpPr>
        <p:spPr/>
        <p:txBody>
          <a:bodyPr/>
          <a:lstStyle/>
          <a:p>
            <a:r>
              <a:rPr lang="en-GB" dirty="0"/>
              <a:t>A  9,000 word script for a TV pilot based on a modernised take on the legend of Heracles</a:t>
            </a:r>
          </a:p>
          <a:p>
            <a:r>
              <a:rPr lang="en-GB" dirty="0"/>
              <a:t>The Greek hero famous for performing twelve impossible tasks</a:t>
            </a:r>
          </a:p>
          <a:p>
            <a:r>
              <a:rPr lang="en-GB" i="1" dirty="0"/>
              <a:t>The Labours of Heracles </a:t>
            </a:r>
            <a:r>
              <a:rPr lang="en-GB" dirty="0"/>
              <a:t> - more specifically the First Labour</a:t>
            </a:r>
          </a:p>
          <a:p>
            <a:r>
              <a:rPr lang="en-GB" dirty="0"/>
              <a:t>There are 12 in total</a:t>
            </a:r>
          </a:p>
          <a:p>
            <a:endParaRPr lang="en-GB" dirty="0"/>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363751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73888"/>
            <a:ext cx="10515600" cy="1509824"/>
          </a:xfrm>
        </p:spPr>
        <p:txBody>
          <a:bodyPr>
            <a:normAutofit/>
          </a:bodyPr>
          <a:lstStyle/>
          <a:p>
            <a:pPr algn="ctr"/>
            <a:r>
              <a:rPr lang="en-GB" sz="4800" b="1" dirty="0"/>
              <a:t>Heracles Accused of Killing his own Children</a:t>
            </a:r>
          </a:p>
        </p:txBody>
      </p:sp>
      <p:sp>
        <p:nvSpPr>
          <p:cNvPr id="3" name="Content Placeholder 2"/>
          <p:cNvSpPr>
            <a:spLocks noGrp="1"/>
          </p:cNvSpPr>
          <p:nvPr>
            <p:ph idx="1"/>
          </p:nvPr>
        </p:nvSpPr>
        <p:spPr>
          <a:xfrm>
            <a:off x="838200" y="2945219"/>
            <a:ext cx="10515600" cy="3231744"/>
          </a:xfrm>
        </p:spPr>
        <p:txBody>
          <a:bodyPr/>
          <a:lstStyle/>
          <a:p>
            <a:r>
              <a:rPr lang="en-GB" dirty="0"/>
              <a:t>In the Original he is actually guilty of this crime….</a:t>
            </a:r>
          </a:p>
          <a:p>
            <a:r>
              <a:rPr lang="en-GB" dirty="0"/>
              <a:t>In my version he does not kill his children…</a:t>
            </a:r>
          </a:p>
          <a:p>
            <a:r>
              <a:rPr lang="en-GB" dirty="0"/>
              <a:t>See also – 2014 </a:t>
            </a:r>
            <a:r>
              <a:rPr lang="en-GB" i="1" dirty="0"/>
              <a:t>Hercules </a:t>
            </a:r>
            <a:r>
              <a:rPr lang="en-GB" dirty="0"/>
              <a:t>(</a:t>
            </a:r>
            <a:r>
              <a:rPr lang="en-GB" i="1" dirty="0"/>
              <a:t>Dir. </a:t>
            </a:r>
            <a:r>
              <a:rPr lang="en-GB" dirty="0"/>
              <a:t>Brett Ratner)…..here too, he is absolved</a:t>
            </a:r>
          </a:p>
          <a:p>
            <a:r>
              <a:rPr lang="en-GB" dirty="0"/>
              <a:t>In my version….Harry Cleese is framed….! </a:t>
            </a:r>
          </a:p>
          <a:p>
            <a:endParaRPr lang="en-GB" dirty="0"/>
          </a:p>
        </p:txBody>
      </p:sp>
    </p:spTree>
    <p:extLst>
      <p:ext uri="{BB962C8B-B14F-4D97-AF65-F5344CB8AC3E}">
        <p14:creationId xmlns:p14="http://schemas.microsoft.com/office/powerpoint/2010/main" val="1708183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75" y="357188"/>
            <a:ext cx="6191250" cy="6143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0484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2837" y="903766"/>
            <a:ext cx="8091377" cy="49973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3381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Heracles’ Labours….according To Finn</a:t>
            </a:r>
          </a:p>
        </p:txBody>
      </p:sp>
      <p:sp>
        <p:nvSpPr>
          <p:cNvPr id="3" name="Content Placeholder 2"/>
          <p:cNvSpPr>
            <a:spLocks noGrp="1"/>
          </p:cNvSpPr>
          <p:nvPr>
            <p:ph idx="1"/>
          </p:nvPr>
        </p:nvSpPr>
        <p:spPr/>
        <p:txBody>
          <a:bodyPr/>
          <a:lstStyle/>
          <a:p>
            <a:r>
              <a:rPr lang="en-GB" dirty="0"/>
              <a:t>In my version – Harry must complete his labours – not to atone for murder but…</a:t>
            </a:r>
          </a:p>
          <a:p>
            <a:r>
              <a:rPr lang="en-GB" dirty="0"/>
              <a:t>To save his friends Medea and </a:t>
            </a:r>
            <a:r>
              <a:rPr lang="en-GB" dirty="0" err="1"/>
              <a:t>Iolaus</a:t>
            </a:r>
            <a:r>
              <a:rPr lang="en-GB" dirty="0"/>
              <a:t> from the evil </a:t>
            </a:r>
            <a:r>
              <a:rPr lang="en-GB" dirty="0" err="1"/>
              <a:t>Eurystheus</a:t>
            </a:r>
            <a:endParaRPr lang="en-GB" dirty="0"/>
          </a:p>
          <a:p>
            <a:r>
              <a:rPr lang="en-GB" dirty="0"/>
              <a:t>The 3 are imprisoned in Charybdis Penitentiary</a:t>
            </a:r>
          </a:p>
          <a:p>
            <a:r>
              <a:rPr lang="en-GB" dirty="0"/>
              <a:t>Heracles confronted with an offer he cannot refuse…</a:t>
            </a:r>
          </a:p>
          <a:p>
            <a:r>
              <a:rPr lang="en-GB" dirty="0"/>
              <a:t>Work for the evil </a:t>
            </a:r>
            <a:r>
              <a:rPr lang="en-GB" dirty="0" err="1"/>
              <a:t>Eurysthesus</a:t>
            </a:r>
            <a:r>
              <a:rPr lang="en-GB" dirty="0"/>
              <a:t> for </a:t>
            </a:r>
            <a:r>
              <a:rPr lang="en-GB" i="1" dirty="0"/>
              <a:t>12 years</a:t>
            </a:r>
            <a:endParaRPr lang="en-GB" dirty="0"/>
          </a:p>
          <a:p>
            <a:r>
              <a:rPr lang="en-GB" dirty="0"/>
              <a:t>‘and I will clear your name….</a:t>
            </a:r>
          </a:p>
          <a:p>
            <a:r>
              <a:rPr lang="en-GB" dirty="0"/>
              <a:t>Decline…and I will kill your friends</a:t>
            </a:r>
          </a:p>
        </p:txBody>
      </p:sp>
    </p:spTree>
    <p:extLst>
      <p:ext uri="{BB962C8B-B14F-4D97-AF65-F5344CB8AC3E}">
        <p14:creationId xmlns:p14="http://schemas.microsoft.com/office/powerpoint/2010/main" val="1930283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Heracles</a:t>
            </a:r>
            <a:r>
              <a:rPr lang="en-GB" dirty="0"/>
              <a:t>’ </a:t>
            </a:r>
            <a:r>
              <a:rPr lang="en-GB" b="1" dirty="0"/>
              <a:t>1</a:t>
            </a:r>
            <a:r>
              <a:rPr lang="en-GB" b="1" baseline="30000" dirty="0"/>
              <a:t>st</a:t>
            </a:r>
            <a:r>
              <a:rPr lang="en-GB" dirty="0"/>
              <a:t> </a:t>
            </a:r>
            <a:r>
              <a:rPr lang="en-GB" b="1" dirty="0"/>
              <a:t>Labour (task)</a:t>
            </a:r>
          </a:p>
        </p:txBody>
      </p:sp>
      <p:sp>
        <p:nvSpPr>
          <p:cNvPr id="3" name="Content Placeholder 2"/>
          <p:cNvSpPr>
            <a:spLocks noGrp="1"/>
          </p:cNvSpPr>
          <p:nvPr>
            <p:ph idx="1"/>
          </p:nvPr>
        </p:nvSpPr>
        <p:spPr>
          <a:xfrm>
            <a:off x="838200" y="1825625"/>
            <a:ext cx="10515600" cy="4091081"/>
          </a:xfrm>
        </p:spPr>
        <p:txBody>
          <a:bodyPr>
            <a:normAutofit lnSpcReduction="10000"/>
          </a:bodyPr>
          <a:lstStyle/>
          <a:p>
            <a:r>
              <a:rPr lang="en-GB" dirty="0"/>
              <a:t>Go to Galway and kill a man-eater – more specifically a lion</a:t>
            </a:r>
          </a:p>
          <a:p>
            <a:r>
              <a:rPr lang="en-GB" dirty="0"/>
              <a:t>The story will appear no different from a normal crime drama- apart from the fact that the prison is mixed-genders and shaped like a giant anglerfish- so that the audience can become grounded and acclimate to the characters.</a:t>
            </a:r>
          </a:p>
          <a:p>
            <a:r>
              <a:rPr lang="en-GB" dirty="0"/>
              <a:t> To fit with the altered setting, most of the characters will have altered versions of their original Greek names.</a:t>
            </a:r>
          </a:p>
          <a:p>
            <a:r>
              <a:rPr lang="en-GB" dirty="0"/>
              <a:t>The supernatural side will be introduced in the climax with the </a:t>
            </a:r>
            <a:r>
              <a:rPr lang="en-GB" dirty="0" err="1"/>
              <a:t>Nemean</a:t>
            </a:r>
            <a:r>
              <a:rPr lang="en-GB" dirty="0"/>
              <a:t> Lion, to surprise the audience and to imply that all is not as it seems in the world of the story</a:t>
            </a:r>
          </a:p>
        </p:txBody>
      </p:sp>
    </p:spTree>
    <p:extLst>
      <p:ext uri="{BB962C8B-B14F-4D97-AF65-F5344CB8AC3E}">
        <p14:creationId xmlns:p14="http://schemas.microsoft.com/office/powerpoint/2010/main" val="1256979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F8967-21BD-4B62-92CE-59C097CB34B9}"/>
              </a:ext>
            </a:extLst>
          </p:cNvPr>
          <p:cNvSpPr>
            <a:spLocks noGrp="1"/>
          </p:cNvSpPr>
          <p:nvPr>
            <p:ph type="title"/>
          </p:nvPr>
        </p:nvSpPr>
        <p:spPr/>
        <p:txBody>
          <a:bodyPr>
            <a:normAutofit/>
          </a:bodyPr>
          <a:lstStyle/>
          <a:p>
            <a:pPr algn="ctr"/>
            <a:r>
              <a:rPr lang="en-GB" sz="4800" b="1" dirty="0"/>
              <a:t>Character development</a:t>
            </a:r>
          </a:p>
        </p:txBody>
      </p:sp>
      <p:sp>
        <p:nvSpPr>
          <p:cNvPr id="3" name="Content Placeholder 2">
            <a:extLst>
              <a:ext uri="{FF2B5EF4-FFF2-40B4-BE49-F238E27FC236}">
                <a16:creationId xmlns:a16="http://schemas.microsoft.com/office/drawing/2014/main" id="{9BCD2E0F-940E-45D7-A6E7-CEB45C40D456}"/>
              </a:ext>
            </a:extLst>
          </p:cNvPr>
          <p:cNvSpPr>
            <a:spLocks noGrp="1"/>
          </p:cNvSpPr>
          <p:nvPr>
            <p:ph idx="1"/>
          </p:nvPr>
        </p:nvSpPr>
        <p:spPr>
          <a:xfrm>
            <a:off x="897622" y="1582344"/>
            <a:ext cx="10515600" cy="4351338"/>
          </a:xfrm>
        </p:spPr>
        <p:txBody>
          <a:bodyPr/>
          <a:lstStyle/>
          <a:p>
            <a:r>
              <a:rPr lang="en-GB" dirty="0"/>
              <a:t> Harry will be similar to Heracles’ mythological personality.</a:t>
            </a:r>
          </a:p>
          <a:p>
            <a:r>
              <a:rPr lang="en-GB" dirty="0"/>
              <a:t> Initially he is embittered and disheartened by his son’s murders,</a:t>
            </a:r>
          </a:p>
          <a:p>
            <a:r>
              <a:rPr lang="en-GB" dirty="0"/>
              <a:t>he begins to build up a drive to earn his redemption. </a:t>
            </a:r>
          </a:p>
        </p:txBody>
      </p:sp>
    </p:spTree>
    <p:extLst>
      <p:ext uri="{BB962C8B-B14F-4D97-AF65-F5344CB8AC3E}">
        <p14:creationId xmlns:p14="http://schemas.microsoft.com/office/powerpoint/2010/main" val="2022893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A18A0-DBF4-4D8F-BE30-59C6DFE91FAE}"/>
              </a:ext>
            </a:extLst>
          </p:cNvPr>
          <p:cNvSpPr>
            <a:spLocks noGrp="1"/>
          </p:cNvSpPr>
          <p:nvPr>
            <p:ph type="title"/>
          </p:nvPr>
        </p:nvSpPr>
        <p:spPr/>
        <p:txBody>
          <a:bodyPr/>
          <a:lstStyle/>
          <a:p>
            <a:pPr algn="ctr"/>
            <a:r>
              <a:rPr lang="en-GB" sz="4800" b="1" dirty="0"/>
              <a:t>Antagonists</a:t>
            </a:r>
          </a:p>
        </p:txBody>
      </p:sp>
      <p:sp>
        <p:nvSpPr>
          <p:cNvPr id="3" name="Content Placeholder 2">
            <a:extLst>
              <a:ext uri="{FF2B5EF4-FFF2-40B4-BE49-F238E27FC236}">
                <a16:creationId xmlns:a16="http://schemas.microsoft.com/office/drawing/2014/main" id="{D05AFB39-3164-41E0-BB40-444EC4BEE3CA}"/>
              </a:ext>
            </a:extLst>
          </p:cNvPr>
          <p:cNvSpPr>
            <a:spLocks noGrp="1"/>
          </p:cNvSpPr>
          <p:nvPr>
            <p:ph idx="1"/>
          </p:nvPr>
        </p:nvSpPr>
        <p:spPr/>
        <p:txBody>
          <a:bodyPr>
            <a:normAutofit/>
          </a:bodyPr>
          <a:lstStyle/>
          <a:p>
            <a:r>
              <a:rPr lang="en-GB" dirty="0"/>
              <a:t>Eurystheus = the main villain.</a:t>
            </a:r>
          </a:p>
          <a:p>
            <a:r>
              <a:rPr lang="en-GB" dirty="0"/>
              <a:t>Clytemnestra- as an enforcer to Eurystheus. </a:t>
            </a:r>
          </a:p>
          <a:p>
            <a:r>
              <a:rPr lang="en-GB" dirty="0"/>
              <a:t>gives the story a wider mythological range. </a:t>
            </a:r>
          </a:p>
          <a:p>
            <a:r>
              <a:rPr lang="en-GB" dirty="0"/>
              <a:t>based on less sympathetic depictions.</a:t>
            </a:r>
          </a:p>
          <a:p>
            <a:r>
              <a:rPr lang="en-GB" dirty="0"/>
              <a:t>Establishes her as more physically threatening.</a:t>
            </a:r>
          </a:p>
        </p:txBody>
      </p:sp>
      <p:sp>
        <p:nvSpPr>
          <p:cNvPr id="4" name="TextBox 3">
            <a:extLst>
              <a:ext uri="{FF2B5EF4-FFF2-40B4-BE49-F238E27FC236}">
                <a16:creationId xmlns:a16="http://schemas.microsoft.com/office/drawing/2014/main" id="{8B2038AC-D70E-460F-A1D1-09BEB79ED7A7}"/>
              </a:ext>
            </a:extLst>
          </p:cNvPr>
          <p:cNvSpPr txBox="1"/>
          <p:nvPr/>
        </p:nvSpPr>
        <p:spPr>
          <a:xfrm>
            <a:off x="1094764" y="5880683"/>
            <a:ext cx="1051559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688480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Topic interests</a:t>
            </a:r>
          </a:p>
        </p:txBody>
      </p:sp>
      <p:sp>
        <p:nvSpPr>
          <p:cNvPr id="3" name="Content Placeholder 2"/>
          <p:cNvSpPr>
            <a:spLocks noGrp="1"/>
          </p:cNvSpPr>
          <p:nvPr>
            <p:ph idx="1"/>
          </p:nvPr>
        </p:nvSpPr>
        <p:spPr/>
        <p:txBody>
          <a:bodyPr/>
          <a:lstStyle/>
          <a:p>
            <a:r>
              <a:rPr lang="en-GB" dirty="0"/>
              <a:t>Allows me to connect to fantasy literature</a:t>
            </a:r>
          </a:p>
          <a:p>
            <a:r>
              <a:rPr lang="en-GB" dirty="0"/>
              <a:t>Also crime films and action comedies</a:t>
            </a:r>
          </a:p>
          <a:p>
            <a:r>
              <a:rPr lang="en-GB" dirty="0"/>
              <a:t>Enable me to develop scenes</a:t>
            </a:r>
          </a:p>
          <a:p>
            <a:r>
              <a:rPr lang="en-GB" dirty="0"/>
              <a:t>And world-building</a:t>
            </a:r>
          </a:p>
          <a:p>
            <a:pPr marL="0" indent="0">
              <a:buNone/>
            </a:pPr>
            <a:endParaRPr lang="en-GB" dirty="0"/>
          </a:p>
        </p:txBody>
      </p:sp>
    </p:spTree>
    <p:extLst>
      <p:ext uri="{BB962C8B-B14F-4D97-AF65-F5344CB8AC3E}">
        <p14:creationId xmlns:p14="http://schemas.microsoft.com/office/powerpoint/2010/main" val="120912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800" b="1" dirty="0"/>
              <a:t>Bibliography</a:t>
            </a:r>
          </a:p>
        </p:txBody>
      </p:sp>
      <p:sp>
        <p:nvSpPr>
          <p:cNvPr id="3" name="Content Placeholder 2"/>
          <p:cNvSpPr>
            <a:spLocks noGrp="1"/>
          </p:cNvSpPr>
          <p:nvPr>
            <p:ph idx="1"/>
          </p:nvPr>
        </p:nvSpPr>
        <p:spPr/>
        <p:txBody>
          <a:bodyPr>
            <a:normAutofit fontScale="92500"/>
          </a:bodyPr>
          <a:lstStyle/>
          <a:p>
            <a:r>
              <a:rPr lang="en-GB" dirty="0"/>
              <a:t>Bellingham, David, 1989. </a:t>
            </a:r>
            <a:r>
              <a:rPr lang="en-GB" i="1" dirty="0"/>
              <a:t>An Introduction to Greek Mythology. </a:t>
            </a:r>
            <a:r>
              <a:rPr lang="en-GB" dirty="0"/>
              <a:t>The Apple Press, 6 Blundell Street, London. </a:t>
            </a:r>
            <a:endParaRPr lang="en-GB" i="1" dirty="0"/>
          </a:p>
          <a:p>
            <a:r>
              <a:rPr lang="en-GB" dirty="0"/>
              <a:t>James, Linda M., 2009. </a:t>
            </a:r>
            <a:r>
              <a:rPr lang="en-GB" i="1" dirty="0"/>
              <a:t>How to Write Great Screenplays and get them into production. </a:t>
            </a:r>
            <a:r>
              <a:rPr lang="en-GB" dirty="0"/>
              <a:t>William Lorimer, How to Books.</a:t>
            </a:r>
          </a:p>
          <a:p>
            <a:r>
              <a:rPr lang="en-GB" dirty="0"/>
              <a:t>Wilkinson, Philip, 2019. </a:t>
            </a:r>
            <a:r>
              <a:rPr lang="en-GB" i="1" dirty="0"/>
              <a:t>Myths and Legends; An illustrated guide to their origins and meanings. </a:t>
            </a:r>
            <a:r>
              <a:rPr lang="en-GB" dirty="0"/>
              <a:t>Dorling Kindersley</a:t>
            </a:r>
          </a:p>
          <a:p>
            <a:r>
              <a:rPr lang="en-GB" dirty="0" err="1"/>
              <a:t>Apollodorus</a:t>
            </a:r>
            <a:r>
              <a:rPr lang="en-GB" dirty="0"/>
              <a:t>, </a:t>
            </a:r>
            <a:r>
              <a:rPr lang="en-GB" i="1" dirty="0"/>
              <a:t>Bibliotheca. </a:t>
            </a:r>
            <a:r>
              <a:rPr lang="en-GB" dirty="0"/>
              <a:t>Trans. Robin Hard, 1997. Oxford World’s Classics, Oxford University Press, New York.</a:t>
            </a:r>
          </a:p>
          <a:p>
            <a:r>
              <a:rPr lang="en-GB" dirty="0"/>
              <a:t>Harris, Charles, 2014. </a:t>
            </a:r>
            <a:r>
              <a:rPr lang="en-GB" i="1" dirty="0"/>
              <a:t>Complete Screenwriting Course: a complete guide to writing, developing and marketing a script for TV and film. </a:t>
            </a:r>
            <a:r>
              <a:rPr lang="en-GB" dirty="0"/>
              <a:t>Teach Yourself.</a:t>
            </a:r>
          </a:p>
        </p:txBody>
      </p:sp>
    </p:spTree>
    <p:extLst>
      <p:ext uri="{BB962C8B-B14F-4D97-AF65-F5344CB8AC3E}">
        <p14:creationId xmlns:p14="http://schemas.microsoft.com/office/powerpoint/2010/main" val="3523608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1003</TotalTime>
  <Words>1716</Words>
  <Application>Microsoft Office PowerPoint</Application>
  <PresentationFormat>Widescreen</PresentationFormat>
  <Paragraphs>65</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Project presentation</vt:lpstr>
      <vt:lpstr>Background</vt:lpstr>
      <vt:lpstr>Heracles Accused of Killing his own Children</vt:lpstr>
      <vt:lpstr>PowerPoint Presentation</vt:lpstr>
      <vt:lpstr>PowerPoint Presentation</vt:lpstr>
      <vt:lpstr>Heracles’ Labours….according To Finn</vt:lpstr>
      <vt:lpstr>Heracles’ 1st Labour (task)</vt:lpstr>
      <vt:lpstr>Character development</vt:lpstr>
      <vt:lpstr>Antagonists</vt:lpstr>
      <vt:lpstr>Topic interests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presentation</dc:title>
  <dc:creator>Finnegan Over (1706555)</dc:creator>
  <cp:lastModifiedBy>Finnegan Over (1706555)</cp:lastModifiedBy>
  <cp:revision>90</cp:revision>
  <dcterms:created xsi:type="dcterms:W3CDTF">2019-10-03T16:27:09Z</dcterms:created>
  <dcterms:modified xsi:type="dcterms:W3CDTF">2019-10-13T13:54:37Z</dcterms:modified>
</cp:coreProperties>
</file>