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46"/>
  </p:notesMasterIdLst>
  <p:handoutMasterIdLst>
    <p:handoutMasterId r:id="rId47"/>
  </p:handoutMasterIdLst>
  <p:sldIdLst>
    <p:sldId id="257" r:id="rId2"/>
    <p:sldId id="258" r:id="rId3"/>
    <p:sldId id="259" r:id="rId4"/>
    <p:sldId id="286" r:id="rId5"/>
    <p:sldId id="287" r:id="rId6"/>
    <p:sldId id="260" r:id="rId7"/>
    <p:sldId id="261" r:id="rId8"/>
    <p:sldId id="262" r:id="rId9"/>
    <p:sldId id="264" r:id="rId10"/>
    <p:sldId id="266" r:id="rId11"/>
    <p:sldId id="263" r:id="rId12"/>
    <p:sldId id="265" r:id="rId13"/>
    <p:sldId id="273" r:id="rId14"/>
    <p:sldId id="274" r:id="rId15"/>
    <p:sldId id="270" r:id="rId16"/>
    <p:sldId id="267" r:id="rId17"/>
    <p:sldId id="269" r:id="rId18"/>
    <p:sldId id="268" r:id="rId19"/>
    <p:sldId id="283" r:id="rId20"/>
    <p:sldId id="278" r:id="rId21"/>
    <p:sldId id="277" r:id="rId22"/>
    <p:sldId id="275" r:id="rId23"/>
    <p:sldId id="284" r:id="rId24"/>
    <p:sldId id="285" r:id="rId25"/>
    <p:sldId id="276" r:id="rId26"/>
    <p:sldId id="279" r:id="rId27"/>
    <p:sldId id="280" r:id="rId28"/>
    <p:sldId id="290" r:id="rId29"/>
    <p:sldId id="292" r:id="rId30"/>
    <p:sldId id="294" r:id="rId31"/>
    <p:sldId id="291" r:id="rId32"/>
    <p:sldId id="295" r:id="rId33"/>
    <p:sldId id="293" r:id="rId34"/>
    <p:sldId id="296" r:id="rId35"/>
    <p:sldId id="305" r:id="rId36"/>
    <p:sldId id="289" r:id="rId37"/>
    <p:sldId id="304" r:id="rId38"/>
    <p:sldId id="288" r:id="rId39"/>
    <p:sldId id="297" r:id="rId40"/>
    <p:sldId id="300" r:id="rId41"/>
    <p:sldId id="302" r:id="rId42"/>
    <p:sldId id="298" r:id="rId43"/>
    <p:sldId id="301" r:id="rId44"/>
    <p:sldId id="299" r:id="rId45"/>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6" autoAdjust="0"/>
    <p:restoredTop sz="94660"/>
  </p:normalViewPr>
  <p:slideViewPr>
    <p:cSldViewPr snapToGrid="0">
      <p:cViewPr>
        <p:scale>
          <a:sx n="50" d="100"/>
          <a:sy n="50" d="100"/>
        </p:scale>
        <p:origin x="882" y="11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61892D4D-D2BF-4EBF-B4B5-AEC791A26EC1}" type="datetimeFigureOut">
              <a:rPr lang="en-GB" smtClean="0"/>
              <a:t>23/01/2020</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55193660-A5DD-4DC4-B349-F26234ED6D12}" type="slidenum">
              <a:rPr lang="en-GB" smtClean="0"/>
              <a:t>‹#›</a:t>
            </a:fld>
            <a:endParaRPr lang="en-GB"/>
          </a:p>
        </p:txBody>
      </p:sp>
    </p:spTree>
    <p:extLst>
      <p:ext uri="{BB962C8B-B14F-4D97-AF65-F5344CB8AC3E}">
        <p14:creationId xmlns:p14="http://schemas.microsoft.com/office/powerpoint/2010/main" val="355432711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82D8722E-A9FE-4F64-8C69-D8370003028E}" type="datetimeFigureOut">
              <a:rPr lang="en-GB" smtClean="0"/>
              <a:t>23/01/2020</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196BE35D-32ED-441B-AE67-0EE14BB4A790}" type="slidenum">
              <a:rPr lang="en-GB" smtClean="0"/>
              <a:t>‹#›</a:t>
            </a:fld>
            <a:endParaRPr lang="en-GB"/>
          </a:p>
        </p:txBody>
      </p:sp>
    </p:spTree>
    <p:extLst>
      <p:ext uri="{BB962C8B-B14F-4D97-AF65-F5344CB8AC3E}">
        <p14:creationId xmlns:p14="http://schemas.microsoft.com/office/powerpoint/2010/main" val="18796478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2713" y="1685925"/>
            <a:ext cx="6072188" cy="4556125"/>
          </a:xfrm>
        </p:spPr>
      </p:sp>
      <p:sp>
        <p:nvSpPr>
          <p:cNvPr id="3" name="Notes Placeholder 2"/>
          <p:cNvSpPr>
            <a:spLocks noGrp="1"/>
          </p:cNvSpPr>
          <p:nvPr>
            <p:ph type="body" idx="1"/>
          </p:nvPr>
        </p:nvSpPr>
        <p:spPr/>
        <p:txBody>
          <a:bodyPr/>
          <a:lstStyle/>
          <a:p>
            <a:endParaRPr lang="en-GB" i="0" dirty="0"/>
          </a:p>
        </p:txBody>
      </p:sp>
      <p:sp>
        <p:nvSpPr>
          <p:cNvPr id="4" name="Slide Number Placeholder 3"/>
          <p:cNvSpPr>
            <a:spLocks noGrp="1"/>
          </p:cNvSpPr>
          <p:nvPr>
            <p:ph type="sldNum" sz="quarter" idx="5"/>
          </p:nvPr>
        </p:nvSpPr>
        <p:spPr/>
        <p:txBody>
          <a:bodyPr/>
          <a:lstStyle/>
          <a:p>
            <a:pPr marL="0" marR="0" lvl="0" indent="0" algn="r" defTabSz="901568" rtl="0" eaLnBrk="1" fontAlgn="auto" latinLnBrk="0" hangingPunct="1">
              <a:lnSpc>
                <a:spcPct val="100000"/>
              </a:lnSpc>
              <a:spcBef>
                <a:spcPts val="0"/>
              </a:spcBef>
              <a:spcAft>
                <a:spcPts val="0"/>
              </a:spcAft>
              <a:buClrTx/>
              <a:buSzTx/>
              <a:buFontTx/>
              <a:buNone/>
              <a:tabLst/>
              <a:defRPr/>
            </a:pPr>
            <a:fld id="{C9DF3834-AE5E-4216-B825-DD970B2831FA}" type="slidenum">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01568"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562363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8347" indent="-168347">
              <a:buFont typeface="Arial" panose="020B0604020202020204" pitchFamily="34" charset="0"/>
              <a:buChar char="•"/>
            </a:pPr>
            <a:r>
              <a:rPr lang="en-GB" dirty="0" smtClean="0"/>
              <a:t>Here,</a:t>
            </a:r>
            <a:r>
              <a:rPr lang="en-GB" baseline="0" dirty="0" smtClean="0"/>
              <a:t> it merits note that one of the earliest, most influential thinker in shaping what came to be known as </a:t>
            </a:r>
            <a:r>
              <a:rPr lang="en-GB" baseline="0" dirty="0" err="1" smtClean="0"/>
              <a:t>postcolonialism</a:t>
            </a:r>
            <a:r>
              <a:rPr lang="en-GB" baseline="0" dirty="0" smtClean="0"/>
              <a:t>, the </a:t>
            </a:r>
            <a:r>
              <a:rPr lang="en-GB" baseline="0" dirty="0" err="1" smtClean="0"/>
              <a:t>Trinidian</a:t>
            </a:r>
            <a:r>
              <a:rPr lang="en-GB" baseline="0" dirty="0" smtClean="0"/>
              <a:t>-British writer CLR James, wrote a history of the Haitian Revolution, </a:t>
            </a:r>
            <a:r>
              <a:rPr lang="en-GB" i="1" baseline="0" dirty="0" smtClean="0"/>
              <a:t>The Black Jacobins</a:t>
            </a:r>
            <a:r>
              <a:rPr lang="en-GB" i="0" baseline="0" dirty="0" smtClean="0"/>
              <a:t>, of the 1938</a:t>
            </a:r>
          </a:p>
          <a:p>
            <a:pPr marL="168347" indent="-168347">
              <a:buFont typeface="Arial" panose="020B0604020202020204" pitchFamily="34" charset="0"/>
              <a:buChar char="•"/>
            </a:pPr>
            <a:r>
              <a:rPr lang="en-GB" i="0" baseline="0" dirty="0" smtClean="0"/>
              <a:t>This sought to reemphasise the active role of African slaves in the revolt and to situate the black experience squarely within what </a:t>
            </a:r>
            <a:r>
              <a:rPr lang="en-GB" i="0" baseline="0" dirty="0" err="1" smtClean="0"/>
              <a:t>Hobsbawm</a:t>
            </a:r>
            <a:r>
              <a:rPr lang="en-GB" i="0" baseline="0" dirty="0" smtClean="0"/>
              <a:t> would later term </a:t>
            </a:r>
            <a:r>
              <a:rPr lang="en-GB" i="1" baseline="0" dirty="0" smtClean="0"/>
              <a:t>The Age of Revolution</a:t>
            </a:r>
          </a:p>
          <a:p>
            <a:pPr marL="168347" indent="-168347">
              <a:buFont typeface="Arial" panose="020B0604020202020204" pitchFamily="34" charset="0"/>
              <a:buChar char="•"/>
            </a:pPr>
            <a:r>
              <a:rPr lang="en-GB" i="0" baseline="0" dirty="0" smtClean="0"/>
              <a:t>Ask students about title</a:t>
            </a:r>
          </a:p>
          <a:p>
            <a:pPr marL="168347" indent="-168347">
              <a:buFont typeface="Arial" panose="020B0604020202020204" pitchFamily="34" charset="0"/>
              <a:buChar char="•"/>
            </a:pPr>
            <a:r>
              <a:rPr lang="en-GB" i="0" baseline="0" dirty="0" smtClean="0"/>
              <a:t>Mention Robeson play</a:t>
            </a:r>
          </a:p>
          <a:p>
            <a:pPr marL="168347" indent="-168347">
              <a:buFont typeface="Arial" panose="020B0604020202020204" pitchFamily="34" charset="0"/>
              <a:buChar char="•"/>
            </a:pPr>
            <a:r>
              <a:rPr lang="en-GB" i="0" baseline="0" dirty="0" smtClean="0"/>
              <a:t>As an aside, James’s oeuvre offers further insights into the role of culture in colonialism and </a:t>
            </a:r>
            <a:r>
              <a:rPr lang="en-GB" i="0" baseline="0" dirty="0" err="1" smtClean="0"/>
              <a:t>postcolonialism</a:t>
            </a:r>
            <a:r>
              <a:rPr lang="en-GB" i="0" baseline="0" dirty="0" smtClean="0"/>
              <a:t> – </a:t>
            </a:r>
            <a:r>
              <a:rPr lang="en-GB" i="1" baseline="0" dirty="0" smtClean="0"/>
              <a:t>precis Beyond a Boundary</a:t>
            </a:r>
            <a:endParaRPr lang="en-GB" i="0" dirty="0"/>
          </a:p>
        </p:txBody>
      </p:sp>
      <p:sp>
        <p:nvSpPr>
          <p:cNvPr id="4" name="Slide Number Placeholder 3"/>
          <p:cNvSpPr>
            <a:spLocks noGrp="1"/>
          </p:cNvSpPr>
          <p:nvPr>
            <p:ph type="sldNum" sz="quarter" idx="10"/>
          </p:nvPr>
        </p:nvSpPr>
        <p:spPr/>
        <p:txBody>
          <a:bodyPr/>
          <a:lstStyle/>
          <a:p>
            <a:fld id="{EA22AD63-F7BD-4015-AA04-C9084F498D78}" type="slidenum">
              <a:rPr lang="en-GB" smtClean="0"/>
              <a:t>4</a:t>
            </a:fld>
            <a:endParaRPr lang="en-GB"/>
          </a:p>
        </p:txBody>
      </p:sp>
    </p:spTree>
    <p:extLst>
      <p:ext uri="{BB962C8B-B14F-4D97-AF65-F5344CB8AC3E}">
        <p14:creationId xmlns:p14="http://schemas.microsoft.com/office/powerpoint/2010/main" val="18765793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97849">
              <a:defRPr/>
            </a:pPr>
            <a:r>
              <a:rPr lang="en-GB" dirty="0"/>
              <a:t>: explored role of cricket in British society, the West Indies and imperialism more generally (</a:t>
            </a:r>
            <a:r>
              <a:rPr lang="en-GB" i="1" dirty="0"/>
              <a:t>Beyond a Boundary</a:t>
            </a:r>
            <a:r>
              <a:rPr lang="en-GB" dirty="0"/>
              <a:t>, 1963)</a:t>
            </a:r>
          </a:p>
          <a:p>
            <a:endParaRPr lang="en-US" dirty="0"/>
          </a:p>
        </p:txBody>
      </p:sp>
      <p:sp>
        <p:nvSpPr>
          <p:cNvPr id="4" name="Slide Number Placeholder 3"/>
          <p:cNvSpPr>
            <a:spLocks noGrp="1"/>
          </p:cNvSpPr>
          <p:nvPr>
            <p:ph type="sldNum" sz="quarter" idx="10"/>
          </p:nvPr>
        </p:nvSpPr>
        <p:spPr/>
        <p:txBody>
          <a:bodyPr/>
          <a:lstStyle/>
          <a:p>
            <a:fld id="{0DFC271B-2EAC-41C2-AEB8-8E61FC0BE00A}" type="slidenum">
              <a:rPr lang="en-GB" smtClean="0"/>
              <a:t>5</a:t>
            </a:fld>
            <a:endParaRPr lang="en-GB" dirty="0"/>
          </a:p>
        </p:txBody>
      </p:sp>
    </p:spTree>
    <p:extLst>
      <p:ext uri="{BB962C8B-B14F-4D97-AF65-F5344CB8AC3E}">
        <p14:creationId xmlns:p14="http://schemas.microsoft.com/office/powerpoint/2010/main" val="16314270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4757A61-22D0-4A9C-95FE-C6FAB330C38D}" type="slidenum">
              <a:rPr lang="en-GB" smtClean="0"/>
              <a:t>27</a:t>
            </a:fld>
            <a:endParaRPr lang="en-GB"/>
          </a:p>
        </p:txBody>
      </p:sp>
    </p:spTree>
    <p:extLst>
      <p:ext uri="{BB962C8B-B14F-4D97-AF65-F5344CB8AC3E}">
        <p14:creationId xmlns:p14="http://schemas.microsoft.com/office/powerpoint/2010/main" val="7760918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 like to think that people are building these West Indians up, because I'm not really sure they're as good as everyone thinks they are. I think people tend to forget it wasn't that long ago they were beaten 5–1 by the Australians and only just managed to keep their heads above water against the Indians just a short time ago as well. Sure, they've got a couple of fast bowlers, but really I don't think we're going to run into anything more sensational than Thomson and </a:t>
            </a:r>
            <a:r>
              <a:rPr lang="en-GB" dirty="0" err="1" smtClean="0"/>
              <a:t>Lillee</a:t>
            </a:r>
            <a:r>
              <a:rPr lang="en-GB" dirty="0" smtClean="0"/>
              <a:t> and so really I'm not all that worried about them. You must remember that the West Indians, these guys, if they get on top are magnificent cricketers. But if they're down, they grovel, and I intend, with the help of </a:t>
            </a:r>
            <a:r>
              <a:rPr lang="en-GB" dirty="0" err="1" smtClean="0"/>
              <a:t>Closey</a:t>
            </a:r>
            <a:r>
              <a:rPr lang="en-GB" dirty="0" smtClean="0"/>
              <a:t> and a few others, to make them </a:t>
            </a:r>
            <a:r>
              <a:rPr lang="en-GB" dirty="0" err="1" smtClean="0"/>
              <a:t>gro</a:t>
            </a:r>
            <a:endParaRPr lang="en-GB" dirty="0"/>
          </a:p>
        </p:txBody>
      </p:sp>
      <p:sp>
        <p:nvSpPr>
          <p:cNvPr id="4" name="Slide Number Placeholder 3"/>
          <p:cNvSpPr>
            <a:spLocks noGrp="1"/>
          </p:cNvSpPr>
          <p:nvPr>
            <p:ph type="sldNum" sz="quarter" idx="10"/>
          </p:nvPr>
        </p:nvSpPr>
        <p:spPr/>
        <p:txBody>
          <a:bodyPr/>
          <a:lstStyle/>
          <a:p>
            <a:fld id="{196BE35D-32ED-441B-AE67-0EE14BB4A790}" type="slidenum">
              <a:rPr lang="en-GB" smtClean="0"/>
              <a:t>34</a:t>
            </a:fld>
            <a:endParaRPr lang="en-GB"/>
          </a:p>
        </p:txBody>
      </p:sp>
    </p:spTree>
    <p:extLst>
      <p:ext uri="{BB962C8B-B14F-4D97-AF65-F5344CB8AC3E}">
        <p14:creationId xmlns:p14="http://schemas.microsoft.com/office/powerpoint/2010/main" val="36163230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030FC8DF-D682-473B-8D33-C11242F5D8BF}" type="datetimeFigureOut">
              <a:rPr lang="en-GB" smtClean="0"/>
              <a:t>23/01/2020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33996162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30FC8DF-D682-473B-8D33-C11242F5D8BF}" type="datetimeFigureOut">
              <a:rPr lang="en-GB" smtClean="0"/>
              <a:t>23/01/2020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23665123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30FC8DF-D682-473B-8D33-C11242F5D8BF}" type="datetimeFigureOut">
              <a:rPr lang="en-GB" smtClean="0"/>
              <a:t>23/01/2020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16550206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30FC8DF-D682-473B-8D33-C11242F5D8BF}" type="datetimeFigureOut">
              <a:rPr lang="en-GB" smtClean="0"/>
              <a:t>23/01/2020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4088957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30FC8DF-D682-473B-8D33-C11242F5D8BF}" type="datetimeFigureOut">
              <a:rPr lang="en-GB" smtClean="0"/>
              <a:t>23/01/2020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28820945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030FC8DF-D682-473B-8D33-C11242F5D8BF}" type="datetimeFigureOut">
              <a:rPr lang="en-GB" smtClean="0"/>
              <a:t>23/01/2020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14458318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0FC8DF-D682-473B-8D33-C11242F5D8BF}" type="datetimeFigureOut">
              <a:rPr lang="en-GB" smtClean="0"/>
              <a:t>23/01/2020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25486282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030FC8DF-D682-473B-8D33-C11242F5D8BF}" type="datetimeFigureOut">
              <a:rPr lang="en-GB" smtClean="0"/>
              <a:t>23/01/2020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27853853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030FC8DF-D682-473B-8D33-C11242F5D8BF}" type="datetimeFigureOut">
              <a:rPr lang="en-GB" smtClean="0"/>
              <a:t>23/01/2020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2030275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30FC8DF-D682-473B-8D33-C11242F5D8BF}" type="datetimeFigureOut">
              <a:rPr lang="en-GB" smtClean="0"/>
              <a:t>23/01/2020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22247449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30FC8DF-D682-473B-8D33-C11242F5D8BF}" type="datetimeFigureOut">
              <a:rPr lang="en-GB" smtClean="0"/>
              <a:t>23/01/2020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773686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34000"/>
            <a:lum/>
          </a:blip>
          <a:srcRect/>
          <a:stretch>
            <a:fillRect l="-5000" r="-5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30FC8DF-D682-473B-8D33-C11242F5D8BF}" type="datetimeFigureOut">
              <a:rPr lang="en-GB" smtClean="0"/>
              <a:t>23/01/2020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A3735F0-7832-4F93-ADBC-771C14E6156D}" type="slidenum">
              <a:rPr lang="en-GB" smtClean="0"/>
              <a:t>‹#›</a:t>
            </a:fld>
            <a:endParaRPr lang="en-GB"/>
          </a:p>
        </p:txBody>
      </p:sp>
    </p:spTree>
    <p:extLst>
      <p:ext uri="{BB962C8B-B14F-4D97-AF65-F5344CB8AC3E}">
        <p14:creationId xmlns:p14="http://schemas.microsoft.com/office/powerpoint/2010/main" val="323355255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8" Type="http://schemas.openxmlformats.org/officeDocument/2006/relationships/hyperlink" Target="http://www.bbc.co.uk/sport/cricket/41391493" TargetMode="External"/><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emf"/></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1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jpeg"/></Relationships>
</file>

<file path=ppt/slides/_rels/slide1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1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2.xml"/><Relationship Id="rId4" Type="http://schemas.openxmlformats.org/officeDocument/2006/relationships/image" Target="../media/image37.png"/></Relationships>
</file>

<file path=ppt/slides/_rels/slide1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2.xml"/><Relationship Id="rId5" Type="http://schemas.openxmlformats.org/officeDocument/2006/relationships/image" Target="../media/image45.png"/><Relationship Id="rId4" Type="http://schemas.openxmlformats.org/officeDocument/2006/relationships/image" Target="../media/image44.png"/></Relationships>
</file>

<file path=ppt/slides/_rels/slide26.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8.png"/></Relationships>
</file>

<file path=ppt/slides/_rels/slide28.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2.xml"/><Relationship Id="rId4" Type="http://schemas.openxmlformats.org/officeDocument/2006/relationships/image" Target="../media/image51.png"/></Relationships>
</file>

<file path=ppt/slides/_rels/slide29.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emf"/><Relationship Id="rId1" Type="http://schemas.openxmlformats.org/officeDocument/2006/relationships/slideLayout" Target="../slideLayouts/slideLayout2.xml"/><Relationship Id="rId4" Type="http://schemas.openxmlformats.org/officeDocument/2006/relationships/image" Target="../media/image56.png"/></Relationships>
</file>

<file path=ppt/slides/_rels/slide31.xml.rels><?xml version="1.0" encoding="UTF-8" standalone="yes"?>
<Relationships xmlns="http://schemas.openxmlformats.org/package/2006/relationships"><Relationship Id="rId8" Type="http://schemas.openxmlformats.org/officeDocument/2006/relationships/image" Target="../media/image61.png"/><Relationship Id="rId3" Type="http://schemas.openxmlformats.org/officeDocument/2006/relationships/slideLayout" Target="../slideLayouts/slideLayout2.xml"/><Relationship Id="rId7" Type="http://schemas.openxmlformats.org/officeDocument/2006/relationships/image" Target="../media/image60.png"/><Relationship Id="rId2" Type="http://schemas.openxmlformats.org/officeDocument/2006/relationships/audio" Target="../media/media1.mp4"/><Relationship Id="rId1" Type="http://schemas.microsoft.com/office/2007/relationships/media" Target="../media/media1.mp4"/><Relationship Id="rId6" Type="http://schemas.openxmlformats.org/officeDocument/2006/relationships/image" Target="../media/image59.png"/><Relationship Id="rId5" Type="http://schemas.openxmlformats.org/officeDocument/2006/relationships/image" Target="../media/image58.png"/><Relationship Id="rId4" Type="http://schemas.openxmlformats.org/officeDocument/2006/relationships/image" Target="../media/image57.jpeg"/></Relationships>
</file>

<file path=ppt/slides/_rels/slide32.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www.youtube.com/watch?v=_TPQbPszfUI"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5.png"/></Relationships>
</file>

<file path=ppt/slides/_rels/slide35.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68.png"/><Relationship Id="rId1" Type="http://schemas.openxmlformats.org/officeDocument/2006/relationships/slideLayout" Target="../slideLayouts/slideLayout7.xml"/><Relationship Id="rId4" Type="http://schemas.openxmlformats.org/officeDocument/2006/relationships/hyperlink" Target="https://www.youtube.com/watch?v=xzJ5PpZ1BdE" TargetMode="External"/></Relationships>
</file>

<file path=ppt/slides/_rels/slide37.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70.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72.png"/><Relationship Id="rId1" Type="http://schemas.openxmlformats.org/officeDocument/2006/relationships/slideLayout" Target="../slideLayouts/slideLayout2.xml"/><Relationship Id="rId6" Type="http://schemas.openxmlformats.org/officeDocument/2006/relationships/image" Target="../media/image76.png"/><Relationship Id="rId5" Type="http://schemas.openxmlformats.org/officeDocument/2006/relationships/image" Target="../media/image75.png"/><Relationship Id="rId4" Type="http://schemas.openxmlformats.org/officeDocument/2006/relationships/image" Target="../media/image74.png"/></Relationships>
</file>

<file path=ppt/slides/_rels/slide39.xml.rels><?xml version="1.0" encoding="UTF-8" standalone="yes"?>
<Relationships xmlns="http://schemas.openxmlformats.org/package/2006/relationships"><Relationship Id="rId2" Type="http://schemas.openxmlformats.org/officeDocument/2006/relationships/image" Target="../media/image77.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78.emf"/><Relationship Id="rId2" Type="http://schemas.openxmlformats.org/officeDocument/2006/relationships/hyperlink" Target="https://www.latimes.com/archives/la-xpm-1990-04-19-mn-2009-story.html" TargetMode="External"/><Relationship Id="rId1" Type="http://schemas.openxmlformats.org/officeDocument/2006/relationships/slideLayout" Target="../slideLayouts/slideLayout2.xml"/><Relationship Id="rId4" Type="http://schemas.openxmlformats.org/officeDocument/2006/relationships/image" Target="../media/image79.emf"/></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image" Target="../media/image80.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image" Target="../media/image80.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8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25910" y="255668"/>
            <a:ext cx="7285703" cy="6366358"/>
          </a:xfrm>
          <a:solidFill>
            <a:schemeClr val="tx1">
              <a:alpha val="70000"/>
            </a:schemeClr>
          </a:solidFill>
        </p:spPr>
        <p:txBody>
          <a:bodyPr wrap="square">
            <a:spAutoFit/>
          </a:bodyPr>
          <a:lstStyle/>
          <a:p>
            <a:r>
              <a:rPr lang="en-GB" sz="3100" dirty="0">
                <a:solidFill>
                  <a:schemeClr val="bg1"/>
                </a:solidFill>
                <a:latin typeface="Cooper Black" panose="0208090404030B020404" pitchFamily="18" charset="0"/>
              </a:rPr>
              <a:t/>
            </a:r>
            <a:br>
              <a:rPr lang="en-GB" sz="3100" dirty="0">
                <a:solidFill>
                  <a:schemeClr val="bg1"/>
                </a:solidFill>
                <a:latin typeface="Cooper Black" panose="0208090404030B020404" pitchFamily="18" charset="0"/>
              </a:rPr>
            </a:br>
            <a:r>
              <a:rPr lang="en-GB" sz="3100" dirty="0">
                <a:solidFill>
                  <a:schemeClr val="bg1"/>
                </a:solidFill>
                <a:latin typeface="Cooper Black" panose="0208090404030B020404" pitchFamily="18" charset="0"/>
              </a:rPr>
              <a:t/>
            </a:r>
            <a:br>
              <a:rPr lang="en-GB" sz="3100" dirty="0">
                <a:solidFill>
                  <a:schemeClr val="bg1"/>
                </a:solidFill>
                <a:latin typeface="Cooper Black" panose="0208090404030B020404" pitchFamily="18" charset="0"/>
              </a:rPr>
            </a:br>
            <a:r>
              <a:rPr lang="en-GB" sz="3100" dirty="0">
                <a:solidFill>
                  <a:schemeClr val="bg1"/>
                </a:solidFill>
                <a:latin typeface="Cooper Black" panose="0208090404030B020404" pitchFamily="18" charset="0"/>
              </a:rPr>
              <a:t>HPHI5006, 6006</a:t>
            </a:r>
            <a:r>
              <a:rPr lang="en-GB" sz="3100" dirty="0"/>
              <a:t/>
            </a:r>
            <a:br>
              <a:rPr lang="en-GB" sz="3100" dirty="0"/>
            </a:br>
            <a:r>
              <a:rPr lang="en-GB" sz="3100" dirty="0">
                <a:solidFill>
                  <a:srgbClr val="00B050"/>
                </a:solidFill>
                <a:latin typeface="Cooper Black" panose="0208090404030B020404" pitchFamily="18" charset="0"/>
              </a:rPr>
              <a:t>Routes &amp; Roots of the Black Atlantic</a:t>
            </a:r>
            <a:r>
              <a:rPr lang="en-GB" sz="3100" dirty="0">
                <a:solidFill>
                  <a:srgbClr val="00B0F0"/>
                </a:solidFill>
                <a:latin typeface="Cooper Black" panose="0208090404030B020404" pitchFamily="18" charset="0"/>
              </a:rPr>
              <a:t/>
            </a:r>
            <a:br>
              <a:rPr lang="en-GB" sz="3100" dirty="0">
                <a:solidFill>
                  <a:srgbClr val="00B0F0"/>
                </a:solidFill>
                <a:latin typeface="Cooper Black" panose="0208090404030B020404" pitchFamily="18" charset="0"/>
              </a:rPr>
            </a:br>
            <a:r>
              <a:rPr lang="en-GB" sz="1800" dirty="0">
                <a:solidFill>
                  <a:srgbClr val="00B0F0"/>
                </a:solidFill>
                <a:latin typeface="Cooper Black" panose="0208090404030B020404" pitchFamily="18" charset="0"/>
              </a:rPr>
              <a:t/>
            </a:r>
            <a:br>
              <a:rPr lang="en-GB" sz="1800" dirty="0">
                <a:solidFill>
                  <a:srgbClr val="00B0F0"/>
                </a:solidFill>
                <a:latin typeface="Cooper Black" panose="0208090404030B020404" pitchFamily="18" charset="0"/>
              </a:rPr>
            </a:br>
            <a:r>
              <a:rPr lang="en-GB" sz="1800" dirty="0">
                <a:solidFill>
                  <a:srgbClr val="00B0F0"/>
                </a:solidFill>
                <a:latin typeface="Cooper Black" panose="0208090404030B020404" pitchFamily="18" charset="0"/>
              </a:rPr>
              <a:t/>
            </a:r>
            <a:br>
              <a:rPr lang="en-GB" sz="1800" dirty="0">
                <a:solidFill>
                  <a:srgbClr val="00B0F0"/>
                </a:solidFill>
                <a:latin typeface="Cooper Black" panose="0208090404030B020404" pitchFamily="18" charset="0"/>
              </a:rPr>
            </a:br>
            <a:r>
              <a:rPr lang="en-GB" sz="3100" dirty="0">
                <a:solidFill>
                  <a:srgbClr val="FF0000"/>
                </a:solidFill>
                <a:latin typeface="Cooper Black" panose="0208090404030B020404" pitchFamily="18" charset="0"/>
              </a:rPr>
              <a:t>Lecture 11:</a:t>
            </a:r>
            <a:br>
              <a:rPr lang="en-GB" sz="3100" dirty="0">
                <a:solidFill>
                  <a:srgbClr val="FF0000"/>
                </a:solidFill>
                <a:latin typeface="Cooper Black" panose="0208090404030B020404" pitchFamily="18" charset="0"/>
              </a:rPr>
            </a:br>
            <a:r>
              <a:rPr lang="en-GB" sz="3100" dirty="0">
                <a:solidFill>
                  <a:srgbClr val="FF0000"/>
                </a:solidFill>
                <a:latin typeface="Cooper Black" panose="0208090404030B020404" pitchFamily="18" charset="0"/>
              </a:rPr>
              <a:t>Rings and Boundaries: Sport in African Diasporic Culture</a:t>
            </a:r>
            <a:br>
              <a:rPr lang="en-GB" sz="3100" dirty="0">
                <a:solidFill>
                  <a:srgbClr val="FF0000"/>
                </a:solidFill>
                <a:latin typeface="Cooper Black" panose="0208090404030B020404" pitchFamily="18" charset="0"/>
              </a:rPr>
            </a:br>
            <a:r>
              <a:rPr lang="en-GB" sz="3100" dirty="0">
                <a:solidFill>
                  <a:srgbClr val="FFFF00"/>
                </a:solidFill>
                <a:latin typeface="Cooper Black" panose="0208090404030B020404" pitchFamily="18" charset="0"/>
              </a:rPr>
              <a:t/>
            </a:r>
            <a:br>
              <a:rPr lang="en-GB" sz="3100" dirty="0">
                <a:solidFill>
                  <a:srgbClr val="FFFF00"/>
                </a:solidFill>
                <a:latin typeface="Cooper Black" panose="0208090404030B020404" pitchFamily="18" charset="0"/>
              </a:rPr>
            </a:br>
            <a:r>
              <a:rPr lang="en-GB" sz="3100" dirty="0">
                <a:solidFill>
                  <a:srgbClr val="FFFF00"/>
                </a:solidFill>
                <a:latin typeface="Cooper Black" panose="0208090404030B020404" pitchFamily="18" charset="0"/>
              </a:rPr>
              <a:t>Part Two:</a:t>
            </a:r>
            <a:br>
              <a:rPr lang="en-GB" sz="3100" dirty="0">
                <a:solidFill>
                  <a:srgbClr val="FFFF00"/>
                </a:solidFill>
                <a:latin typeface="Cooper Black" panose="0208090404030B020404" pitchFamily="18" charset="0"/>
              </a:rPr>
            </a:br>
            <a:r>
              <a:rPr lang="en-GB" sz="3100" dirty="0">
                <a:solidFill>
                  <a:srgbClr val="FFFF00"/>
                </a:solidFill>
                <a:latin typeface="Cooper Black" panose="0208090404030B020404" pitchFamily="18" charset="0"/>
              </a:rPr>
              <a:t>Cricket, Slavery and Colonialism</a:t>
            </a:r>
            <a:r>
              <a:rPr lang="en-GB" sz="3100" dirty="0">
                <a:solidFill>
                  <a:srgbClr val="FF0000"/>
                </a:solidFill>
                <a:latin typeface="Cooper Black" panose="0208090404030B020404" pitchFamily="18" charset="0"/>
              </a:rPr>
              <a:t/>
            </a:r>
            <a:br>
              <a:rPr lang="en-GB" sz="3100" dirty="0">
                <a:solidFill>
                  <a:srgbClr val="FF0000"/>
                </a:solidFill>
                <a:latin typeface="Cooper Black" panose="0208090404030B020404" pitchFamily="18" charset="0"/>
              </a:rPr>
            </a:br>
            <a:r>
              <a:rPr lang="en-GB" sz="3100" dirty="0">
                <a:solidFill>
                  <a:srgbClr val="FF0000"/>
                </a:solidFill>
                <a:latin typeface="Cooper Black" panose="0208090404030B020404" pitchFamily="18" charset="0"/>
              </a:rPr>
              <a:t/>
            </a:r>
            <a:br>
              <a:rPr lang="en-GB" sz="3100" dirty="0">
                <a:solidFill>
                  <a:srgbClr val="FF0000"/>
                </a:solidFill>
                <a:latin typeface="Cooper Black" panose="0208090404030B020404" pitchFamily="18" charset="0"/>
              </a:rPr>
            </a:br>
            <a:endParaRPr lang="en-GB" dirty="0">
              <a:solidFill>
                <a:srgbClr val="FF0000"/>
              </a:solidFill>
              <a:latin typeface="Cooper Black" panose="0208090404030B020404" pitchFamily="18" charset="0"/>
            </a:endParaRPr>
          </a:p>
        </p:txBody>
      </p:sp>
    </p:spTree>
    <p:extLst>
      <p:ext uri="{BB962C8B-B14F-4D97-AF65-F5344CB8AC3E}">
        <p14:creationId xmlns:p14="http://schemas.microsoft.com/office/powerpoint/2010/main" val="284282871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5000" r="-5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latin typeface="Cooper Black" panose="0208090404030B020404" pitchFamily="18" charset="0"/>
              </a:rPr>
              <a:t>Aranjuez</a:t>
            </a:r>
            <a:r>
              <a:rPr lang="en-GB" dirty="0">
                <a:latin typeface="Cooper Black" panose="0208090404030B020404" pitchFamily="18" charset="0"/>
              </a:rPr>
              <a:t> </a:t>
            </a:r>
            <a:r>
              <a:rPr lang="en-GB" dirty="0" smtClean="0">
                <a:latin typeface="Cooper Black" panose="0208090404030B020404" pitchFamily="18" charset="0"/>
              </a:rPr>
              <a:t>Savannah, San Juan, Trinidad</a:t>
            </a:r>
            <a:endParaRPr lang="en-GB" dirty="0">
              <a:latin typeface="Cooper Black" panose="0208090404030B020404" pitchFamily="18" charset="0"/>
            </a:endParaRPr>
          </a:p>
        </p:txBody>
      </p:sp>
      <p:sp>
        <p:nvSpPr>
          <p:cNvPr id="5" name="Content Placeholder 4"/>
          <p:cNvSpPr>
            <a:spLocks noGrp="1"/>
          </p:cNvSpPr>
          <p:nvPr>
            <p:ph idx="1"/>
          </p:nvPr>
        </p:nvSpPr>
        <p:spPr/>
        <p:txBody>
          <a:bodyPr/>
          <a:lstStyle/>
          <a:p>
            <a:endParaRPr lang="en-GB" dirty="0"/>
          </a:p>
        </p:txBody>
      </p:sp>
    </p:spTree>
    <p:extLst>
      <p:ext uri="{BB962C8B-B14F-4D97-AF65-F5344CB8AC3E}">
        <p14:creationId xmlns:p14="http://schemas.microsoft.com/office/powerpoint/2010/main" val="165282116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a:spLocks noGrp="1"/>
          </p:cNvSpPr>
          <p:nvPr>
            <p:ph idx="1"/>
          </p:nvPr>
        </p:nvSpPr>
        <p:spPr>
          <a:xfrm>
            <a:off x="257948" y="123569"/>
            <a:ext cx="5525014" cy="6882711"/>
          </a:xfrm>
        </p:spPr>
        <p:txBody>
          <a:bodyPr>
            <a:normAutofit fontScale="85000" lnSpcReduction="20000"/>
          </a:bodyPr>
          <a:lstStyle/>
          <a:p>
            <a:pPr marL="0" indent="0" algn="just">
              <a:buNone/>
            </a:pPr>
            <a:r>
              <a:rPr lang="en-GB" dirty="0" smtClean="0"/>
              <a:t>“</a:t>
            </a:r>
            <a:r>
              <a:rPr lang="en-GB" dirty="0" err="1" smtClean="0"/>
              <a:t>Tunapuna</a:t>
            </a:r>
            <a:r>
              <a:rPr lang="en-GB" dirty="0" smtClean="0"/>
              <a:t> </a:t>
            </a:r>
            <a:r>
              <a:rPr lang="en-GB" dirty="0"/>
              <a:t>at the beginning of </a:t>
            </a:r>
            <a:r>
              <a:rPr lang="en-GB" dirty="0" err="1" smtClean="0"/>
              <a:t>th</a:t>
            </a:r>
            <a:r>
              <a:rPr lang="en-GB" dirty="0" smtClean="0"/>
              <a:t>[e] 20</a:t>
            </a:r>
            <a:r>
              <a:rPr lang="en-GB" baseline="30000" dirty="0" smtClean="0"/>
              <a:t>th</a:t>
            </a:r>
            <a:r>
              <a:rPr lang="en-GB" dirty="0" smtClean="0"/>
              <a:t> century </a:t>
            </a:r>
            <a:r>
              <a:rPr lang="en-GB" dirty="0"/>
              <a:t>was a small town of about 3,000 inhabitants, situated </a:t>
            </a:r>
            <a:r>
              <a:rPr lang="en-GB" dirty="0" smtClean="0"/>
              <a:t>8 miles from </a:t>
            </a:r>
            <a:r>
              <a:rPr lang="en-GB" dirty="0"/>
              <a:t>Port of Spain, the capital city of Trinidad. Like all towns and villages on the island, it possessed a recreation ground. Recreation meant cricket, for in those days, except for infrequent athletic sports meetings, cricket was the only game. Our house was superbly situated, exactly behind the wicket. A huge tree on one side and another house on the other limited the view of the ground, but an umpire could have stood at the bedroom window. By standing on a chair a small boy </a:t>
            </a:r>
            <a:r>
              <a:rPr lang="en-GB" dirty="0" smtClean="0"/>
              <a:t>could </a:t>
            </a:r>
            <a:r>
              <a:rPr lang="en-GB" dirty="0"/>
              <a:t>watch practice every afternoon and matches on Saturdays-with matting one pitch could and often did serve for both practice and matches. From the chair also he could mount on to the window-sill and so stretch a groping hand for the books on the top of the wardrobe. Thus early the pattern of my life was set</a:t>
            </a:r>
            <a:r>
              <a:rPr lang="en-GB" dirty="0" smtClean="0"/>
              <a:t>.”</a:t>
            </a:r>
          </a:p>
          <a:p>
            <a:pPr marL="0" indent="0" algn="r">
              <a:buNone/>
            </a:pPr>
            <a:r>
              <a:rPr lang="en-GB" dirty="0" smtClean="0"/>
              <a:t>- </a:t>
            </a:r>
            <a:r>
              <a:rPr lang="en-GB" sz="1800" dirty="0"/>
              <a:t>CLR James, </a:t>
            </a:r>
            <a:r>
              <a:rPr lang="en-GB" sz="1800" i="1" dirty="0"/>
              <a:t>Beyond a Boundary </a:t>
            </a:r>
            <a:r>
              <a:rPr lang="en-GB" sz="1800" dirty="0"/>
              <a:t>(London: Yellow Jersey Press, 2005 [1963]), p. 1</a:t>
            </a:r>
          </a:p>
          <a:p>
            <a:pPr marL="0" indent="0">
              <a:buNone/>
            </a:pPr>
            <a:endParaRPr lang="en-GB" sz="1800" dirty="0"/>
          </a:p>
        </p:txBody>
      </p:sp>
      <p:pic>
        <p:nvPicPr>
          <p:cNvPr id="3" name="Picture 2"/>
          <p:cNvPicPr>
            <a:picLocks noChangeAspect="1"/>
          </p:cNvPicPr>
          <p:nvPr/>
        </p:nvPicPr>
        <p:blipFill>
          <a:blip r:embed="rId2"/>
          <a:stretch>
            <a:fillRect/>
          </a:stretch>
        </p:blipFill>
        <p:spPr>
          <a:xfrm>
            <a:off x="5955183" y="4794424"/>
            <a:ext cx="1194486" cy="1791729"/>
          </a:xfrm>
          <a:prstGeom prst="rect">
            <a:avLst/>
          </a:prstGeom>
        </p:spPr>
      </p:pic>
      <p:pic>
        <p:nvPicPr>
          <p:cNvPr id="2" name="Picture 1"/>
          <p:cNvPicPr>
            <a:picLocks noChangeAspect="1"/>
          </p:cNvPicPr>
          <p:nvPr/>
        </p:nvPicPr>
        <p:blipFill>
          <a:blip r:embed="rId3"/>
          <a:stretch>
            <a:fillRect/>
          </a:stretch>
        </p:blipFill>
        <p:spPr>
          <a:xfrm>
            <a:off x="5955183" y="66570"/>
            <a:ext cx="1708581" cy="1423818"/>
          </a:xfrm>
          <a:prstGeom prst="rect">
            <a:avLst/>
          </a:prstGeom>
        </p:spPr>
      </p:pic>
    </p:spTree>
    <p:extLst>
      <p:ext uri="{BB962C8B-B14F-4D97-AF65-F5344CB8AC3E}">
        <p14:creationId xmlns:p14="http://schemas.microsoft.com/office/powerpoint/2010/main" val="122884634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4064" y="745853"/>
            <a:ext cx="6816962" cy="4666571"/>
          </a:xfrm>
          <a:prstGeom prst="rect">
            <a:avLst/>
          </a:prstGeom>
          <a:noFill/>
        </p:spPr>
        <p:txBody>
          <a:bodyPr wrap="square" lIns="360000" tIns="360000" rIns="360000" bIns="360000" rtlCol="0">
            <a:spAutoFit/>
          </a:bodyPr>
          <a:lstStyle/>
          <a:p>
            <a:pPr marL="285750" indent="-285750" algn="just">
              <a:buFont typeface="Arial" panose="020B0604020202020204" pitchFamily="34" charset="0"/>
              <a:buChar char="•"/>
            </a:pPr>
            <a:r>
              <a:rPr lang="en-GB" sz="2400" dirty="0" smtClean="0"/>
              <a:t>b.  Trinidad, then a British colony; relocated to England, 1932</a:t>
            </a:r>
          </a:p>
          <a:p>
            <a:pPr marL="285750" indent="-285750" algn="just">
              <a:buFont typeface="Arial" panose="020B0604020202020204" pitchFamily="34" charset="0"/>
              <a:buChar char="•"/>
            </a:pPr>
            <a:r>
              <a:rPr lang="en-GB" sz="2400" dirty="0" smtClean="0"/>
              <a:t>Noted for embrace of popular as well as ‘high’ culture</a:t>
            </a:r>
          </a:p>
          <a:p>
            <a:pPr marL="285750" indent="-285750" algn="just">
              <a:buFont typeface="Arial" panose="020B0604020202020204" pitchFamily="34" charset="0"/>
              <a:buChar char="•"/>
            </a:pPr>
            <a:r>
              <a:rPr lang="en-GB" sz="2400" dirty="0" smtClean="0"/>
              <a:t>Ground-breaking history of Haitian Revolution, </a:t>
            </a:r>
            <a:r>
              <a:rPr lang="en-GB" sz="2400" i="1" dirty="0" smtClean="0"/>
              <a:t>The Black Jacobins: Toussaint </a:t>
            </a:r>
            <a:r>
              <a:rPr lang="en-GB" sz="2400" i="1" dirty="0" err="1" smtClean="0"/>
              <a:t>L'Ouverture</a:t>
            </a:r>
            <a:r>
              <a:rPr lang="en-GB" sz="2400" i="1" dirty="0" smtClean="0"/>
              <a:t> and the San Domingo Revolution </a:t>
            </a:r>
            <a:r>
              <a:rPr lang="en-GB" sz="2400" dirty="0" smtClean="0"/>
              <a:t>(1938</a:t>
            </a:r>
            <a:r>
              <a:rPr lang="en-GB" sz="2400" dirty="0" smtClean="0"/>
              <a:t>)</a:t>
            </a:r>
          </a:p>
          <a:p>
            <a:pPr marL="285750" indent="-285750" algn="just">
              <a:buFont typeface="Arial" panose="020B0604020202020204" pitchFamily="34" charset="0"/>
              <a:buChar char="•"/>
            </a:pPr>
            <a:r>
              <a:rPr lang="en-GB" sz="2400" dirty="0" smtClean="0"/>
              <a:t>Pan-Africanist</a:t>
            </a:r>
            <a:endParaRPr lang="en-GB" sz="2400" dirty="0" smtClean="0"/>
          </a:p>
          <a:p>
            <a:pPr marL="285750" indent="-285750">
              <a:buFontTx/>
              <a:buChar char="-"/>
            </a:pPr>
            <a:endParaRPr lang="en-GB" sz="1600" dirty="0" smtClean="0"/>
          </a:p>
          <a:p>
            <a:endParaRPr lang="en-GB" sz="1600" dirty="0" smtClean="0"/>
          </a:p>
          <a:p>
            <a:pPr marL="285750" indent="-285750">
              <a:buFont typeface="Arial" panose="020B0604020202020204" pitchFamily="34" charset="0"/>
              <a:buChar char="•"/>
            </a:pPr>
            <a:endParaRPr lang="en-GB" sz="1600" dirty="0" smtClean="0"/>
          </a:p>
          <a:p>
            <a:endParaRPr lang="en-GB" sz="1600" dirty="0"/>
          </a:p>
        </p:txBody>
      </p:sp>
      <p:sp>
        <p:nvSpPr>
          <p:cNvPr id="5" name="Title 1"/>
          <p:cNvSpPr txBox="1">
            <a:spLocks/>
          </p:cNvSpPr>
          <p:nvPr/>
        </p:nvSpPr>
        <p:spPr>
          <a:xfrm>
            <a:off x="467544" y="325117"/>
            <a:ext cx="8229600" cy="1143000"/>
          </a:xfrm>
          <a:prstGeom prst="rect">
            <a:avLst/>
          </a:prstGeom>
        </p:spPr>
        <p:txBody>
          <a:bodyP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en-GB" sz="3600" dirty="0">
                <a:latin typeface="Cooper Black" panose="0208090404030B020404" pitchFamily="18" charset="0"/>
              </a:rPr>
              <a:t>CLR JAMES </a:t>
            </a:r>
            <a:r>
              <a:rPr lang="en-GB" sz="3600" dirty="0" smtClean="0">
                <a:latin typeface="Cooper Black" panose="0208090404030B020404" pitchFamily="18" charset="0"/>
              </a:rPr>
              <a:t>(</a:t>
            </a:r>
            <a:r>
              <a:rPr lang="en-GB" sz="3600" dirty="0">
                <a:latin typeface="Cooper Black" panose="0208090404030B020404" pitchFamily="18" charset="0"/>
              </a:rPr>
              <a:t>1901–1989)</a:t>
            </a:r>
          </a:p>
        </p:txBody>
      </p:sp>
      <p:pic>
        <p:nvPicPr>
          <p:cNvPr id="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33212" y="0"/>
            <a:ext cx="2107373" cy="30791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5363285" y="1908990"/>
            <a:ext cx="1550599" cy="523220"/>
          </a:xfrm>
          <a:prstGeom prst="rect">
            <a:avLst/>
          </a:prstGeom>
        </p:spPr>
        <p:txBody>
          <a:bodyPr wrap="square">
            <a:spAutoFit/>
          </a:bodyPr>
          <a:lstStyle/>
          <a:p>
            <a:endParaRPr lang="en-US" sz="2800" dirty="0">
              <a:solidFill>
                <a:srgbClr val="7030A0"/>
              </a:solidFill>
            </a:endParaRPr>
          </a:p>
        </p:txBody>
      </p:sp>
      <p:pic>
        <p:nvPicPr>
          <p:cNvPr id="3" name="Picture 2"/>
          <p:cNvPicPr>
            <a:picLocks noChangeAspect="1"/>
          </p:cNvPicPr>
          <p:nvPr/>
        </p:nvPicPr>
        <p:blipFill>
          <a:blip r:embed="rId4"/>
          <a:stretch>
            <a:fillRect/>
          </a:stretch>
        </p:blipFill>
        <p:spPr>
          <a:xfrm>
            <a:off x="7167277" y="3501072"/>
            <a:ext cx="1976723" cy="3094177"/>
          </a:xfrm>
          <a:prstGeom prst="rect">
            <a:avLst/>
          </a:prstGeom>
        </p:spPr>
      </p:pic>
      <p:pic>
        <p:nvPicPr>
          <p:cNvPr id="4" name="Picture 3"/>
          <p:cNvPicPr>
            <a:picLocks noChangeAspect="1"/>
          </p:cNvPicPr>
          <p:nvPr/>
        </p:nvPicPr>
        <p:blipFill>
          <a:blip r:embed="rId5"/>
          <a:stretch>
            <a:fillRect/>
          </a:stretch>
        </p:blipFill>
        <p:spPr>
          <a:xfrm>
            <a:off x="2746764" y="4229598"/>
            <a:ext cx="4104262" cy="2365651"/>
          </a:xfrm>
          <a:prstGeom prst="rect">
            <a:avLst/>
          </a:prstGeom>
        </p:spPr>
      </p:pic>
      <p:sp>
        <p:nvSpPr>
          <p:cNvPr id="6" name="Rectangle 5"/>
          <p:cNvSpPr/>
          <p:nvPr/>
        </p:nvSpPr>
        <p:spPr>
          <a:xfrm>
            <a:off x="367831" y="5507464"/>
            <a:ext cx="2451570" cy="651391"/>
          </a:xfrm>
          <a:prstGeom prst="rect">
            <a:avLst/>
          </a:prstGeom>
        </p:spPr>
        <p:txBody>
          <a:bodyPr wrap="square">
            <a:spAutoFit/>
          </a:bodyPr>
          <a:lstStyle/>
          <a:p>
            <a:r>
              <a:rPr lang="en-GB" dirty="0"/>
              <a:t>CLR James at Speakers Corner, Hyde </a:t>
            </a:r>
            <a:r>
              <a:rPr lang="en-GB" dirty="0" smtClean="0"/>
              <a:t>Park</a:t>
            </a:r>
            <a:endParaRPr lang="en-GB" dirty="0"/>
          </a:p>
        </p:txBody>
      </p:sp>
    </p:spTree>
    <p:extLst>
      <p:ext uri="{BB962C8B-B14F-4D97-AF65-F5344CB8AC3E}">
        <p14:creationId xmlns:p14="http://schemas.microsoft.com/office/powerpoint/2010/main" val="340556711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stretch>
            <a:fillRect/>
          </a:stretch>
        </p:blipFill>
        <p:spPr>
          <a:xfrm>
            <a:off x="1115617" y="1628800"/>
            <a:ext cx="4464496" cy="3491766"/>
          </a:xfrm>
          <a:prstGeom prst="rect">
            <a:avLst/>
          </a:prstGeom>
        </p:spPr>
      </p:pic>
      <p:sp>
        <p:nvSpPr>
          <p:cNvPr id="3" name="Title 2"/>
          <p:cNvSpPr>
            <a:spLocks noGrp="1"/>
          </p:cNvSpPr>
          <p:nvPr>
            <p:ph type="title"/>
          </p:nvPr>
        </p:nvSpPr>
        <p:spPr>
          <a:xfrm>
            <a:off x="542925" y="73153"/>
            <a:ext cx="7886700" cy="1325563"/>
          </a:xfrm>
        </p:spPr>
        <p:txBody>
          <a:bodyPr/>
          <a:lstStyle/>
          <a:p>
            <a:r>
              <a:rPr lang="en-US" dirty="0" smtClean="0">
                <a:latin typeface="Cooper Black" panose="0208090404030B020404" pitchFamily="18" charset="0"/>
              </a:rPr>
              <a:t>CLR James and </a:t>
            </a:r>
            <a:r>
              <a:rPr lang="en-US" dirty="0">
                <a:latin typeface="Cooper Black" panose="0208090404030B020404" pitchFamily="18" charset="0"/>
              </a:rPr>
              <a:t>Lord </a:t>
            </a:r>
            <a:r>
              <a:rPr lang="en-US" dirty="0" err="1">
                <a:latin typeface="Cooper Black" panose="0208090404030B020404" pitchFamily="18" charset="0"/>
              </a:rPr>
              <a:t>Learie</a:t>
            </a:r>
            <a:r>
              <a:rPr lang="en-US" dirty="0">
                <a:latin typeface="Cooper Black" panose="0208090404030B020404" pitchFamily="18" charset="0"/>
              </a:rPr>
              <a:t> Constantine (1901 – 1970) </a:t>
            </a:r>
            <a:endParaRPr lang="en-US" dirty="0">
              <a:latin typeface="Cooper Black" panose="0208090404030B020404" pitchFamily="18" charset="0"/>
            </a:endParaRPr>
          </a:p>
        </p:txBody>
      </p:sp>
      <p:pic>
        <p:nvPicPr>
          <p:cNvPr id="5" name="Picture 4"/>
          <p:cNvPicPr>
            <a:picLocks noChangeAspect="1"/>
          </p:cNvPicPr>
          <p:nvPr/>
        </p:nvPicPr>
        <p:blipFill rotWithShape="1">
          <a:blip r:embed="rId4"/>
          <a:srcRect t="24420" b="15640"/>
          <a:stretch/>
        </p:blipFill>
        <p:spPr>
          <a:xfrm>
            <a:off x="4153096" y="5013176"/>
            <a:ext cx="5015756" cy="2109482"/>
          </a:xfrm>
          <a:prstGeom prst="rect">
            <a:avLst/>
          </a:prstGeom>
        </p:spPr>
      </p:pic>
      <p:pic>
        <p:nvPicPr>
          <p:cNvPr id="6" name="Picture 5"/>
          <p:cNvPicPr>
            <a:picLocks noChangeAspect="1"/>
          </p:cNvPicPr>
          <p:nvPr/>
        </p:nvPicPr>
        <p:blipFill>
          <a:blip r:embed="rId5"/>
          <a:stretch>
            <a:fillRect/>
          </a:stretch>
        </p:blipFill>
        <p:spPr>
          <a:xfrm>
            <a:off x="5508104" y="1628800"/>
            <a:ext cx="3501008" cy="3501008"/>
          </a:xfrm>
          <a:prstGeom prst="rect">
            <a:avLst/>
          </a:prstGeom>
        </p:spPr>
      </p:pic>
      <p:pic>
        <p:nvPicPr>
          <p:cNvPr id="7" name="Picture 6"/>
          <p:cNvPicPr>
            <a:picLocks noChangeAspect="1"/>
          </p:cNvPicPr>
          <p:nvPr/>
        </p:nvPicPr>
        <p:blipFill>
          <a:blip r:embed="rId6"/>
          <a:stretch>
            <a:fillRect/>
          </a:stretch>
        </p:blipFill>
        <p:spPr>
          <a:xfrm>
            <a:off x="192579" y="4509120"/>
            <a:ext cx="3674740" cy="2185837"/>
          </a:xfrm>
          <a:prstGeom prst="rect">
            <a:avLst/>
          </a:prstGeom>
        </p:spPr>
      </p:pic>
      <p:pic>
        <p:nvPicPr>
          <p:cNvPr id="9"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92246" y="1628800"/>
            <a:ext cx="1792281" cy="28710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1" name="Rectangle 10"/>
          <p:cNvSpPr/>
          <p:nvPr/>
        </p:nvSpPr>
        <p:spPr>
          <a:xfrm>
            <a:off x="5580113" y="1570924"/>
            <a:ext cx="3429000" cy="3693319"/>
          </a:xfrm>
          <a:prstGeom prst="rect">
            <a:avLst/>
          </a:prstGeom>
        </p:spPr>
        <p:txBody>
          <a:bodyPr wrap="square">
            <a:spAutoFit/>
          </a:bodyPr>
          <a:lstStyle/>
          <a:p>
            <a:pPr algn="r"/>
            <a:r>
              <a:rPr lang="en-US" dirty="0" smtClean="0">
                <a:solidFill>
                  <a:schemeClr val="bg1"/>
                </a:solidFill>
              </a:rPr>
              <a:t>Constantine  </a:t>
            </a:r>
            <a:r>
              <a:rPr lang="en-US" dirty="0" smtClean="0">
                <a:solidFill>
                  <a:schemeClr val="bg1"/>
                </a:solidFill>
              </a:rPr>
              <a:t>at Nelson CC and the House of Lords</a:t>
            </a:r>
          </a:p>
          <a:p>
            <a:pPr algn="r"/>
            <a:endParaRPr lang="en-GB" dirty="0">
              <a:solidFill>
                <a:schemeClr val="bg1"/>
              </a:solidFill>
            </a:endParaRPr>
          </a:p>
          <a:p>
            <a:pPr algn="r"/>
            <a:endParaRPr lang="en-GB" dirty="0" smtClean="0">
              <a:solidFill>
                <a:schemeClr val="bg1"/>
              </a:solidFill>
            </a:endParaRPr>
          </a:p>
          <a:p>
            <a:pPr algn="r"/>
            <a:endParaRPr lang="en-US" dirty="0" smtClean="0">
              <a:solidFill>
                <a:schemeClr val="bg1"/>
              </a:solidFill>
            </a:endParaRPr>
          </a:p>
          <a:p>
            <a:pPr algn="r"/>
            <a:endParaRPr lang="en-US" dirty="0">
              <a:solidFill>
                <a:schemeClr val="bg1"/>
              </a:solidFill>
            </a:endParaRPr>
          </a:p>
          <a:p>
            <a:pPr algn="r"/>
            <a:endParaRPr lang="en-US" dirty="0" smtClean="0">
              <a:solidFill>
                <a:schemeClr val="bg1"/>
              </a:solidFill>
            </a:endParaRPr>
          </a:p>
          <a:p>
            <a:pPr algn="r"/>
            <a:endParaRPr lang="en-US" dirty="0">
              <a:solidFill>
                <a:schemeClr val="bg1"/>
              </a:solidFill>
            </a:endParaRPr>
          </a:p>
          <a:p>
            <a:pPr algn="r"/>
            <a:endParaRPr lang="en-US" dirty="0" smtClean="0">
              <a:solidFill>
                <a:schemeClr val="bg1"/>
              </a:solidFill>
            </a:endParaRPr>
          </a:p>
          <a:p>
            <a:pPr algn="r"/>
            <a:r>
              <a:rPr lang="en-US" dirty="0" smtClean="0">
                <a:solidFill>
                  <a:srgbClr val="FF0000"/>
                </a:solidFill>
                <a:hlinkClick r:id="rId8"/>
              </a:rPr>
              <a:t>http</a:t>
            </a:r>
            <a:r>
              <a:rPr lang="en-US" dirty="0">
                <a:solidFill>
                  <a:srgbClr val="FF0000"/>
                </a:solidFill>
                <a:hlinkClick r:id="rId8"/>
              </a:rPr>
              <a:t>://</a:t>
            </a:r>
            <a:r>
              <a:rPr lang="en-US" dirty="0" smtClean="0">
                <a:solidFill>
                  <a:srgbClr val="FF0000"/>
                </a:solidFill>
                <a:hlinkClick r:id="rId8"/>
              </a:rPr>
              <a:t>www.bbc.co.uk/sport/cricket/41391493</a:t>
            </a:r>
            <a:endParaRPr lang="en-US" dirty="0" smtClean="0">
              <a:solidFill>
                <a:srgbClr val="FF0000"/>
              </a:solidFill>
            </a:endParaRPr>
          </a:p>
          <a:p>
            <a:pPr algn="r"/>
            <a:endParaRPr lang="en-US" dirty="0">
              <a:solidFill>
                <a:srgbClr val="FF0000"/>
              </a:solidFill>
            </a:endParaRPr>
          </a:p>
          <a:p>
            <a:pPr algn="r"/>
            <a:endParaRPr lang="en-GB" dirty="0"/>
          </a:p>
        </p:txBody>
      </p:sp>
      <p:sp>
        <p:nvSpPr>
          <p:cNvPr id="12" name="Rectangle 11"/>
          <p:cNvSpPr/>
          <p:nvPr/>
        </p:nvSpPr>
        <p:spPr>
          <a:xfrm>
            <a:off x="3867319" y="6334867"/>
            <a:ext cx="5301533" cy="369332"/>
          </a:xfrm>
          <a:prstGeom prst="rect">
            <a:avLst/>
          </a:prstGeom>
        </p:spPr>
        <p:txBody>
          <a:bodyPr wrap="square">
            <a:spAutoFit/>
          </a:bodyPr>
          <a:lstStyle/>
          <a:p>
            <a:pPr algn="r"/>
            <a:r>
              <a:rPr lang="en-US" dirty="0" smtClean="0"/>
              <a:t>CLR James dedication to </a:t>
            </a:r>
            <a:r>
              <a:rPr lang="en-US" i="1" dirty="0" smtClean="0"/>
              <a:t>Black Jacobins </a:t>
            </a:r>
            <a:r>
              <a:rPr lang="en-US" dirty="0" smtClean="0"/>
              <a:t>(1938)</a:t>
            </a:r>
            <a:endParaRPr lang="en-GB" dirty="0"/>
          </a:p>
        </p:txBody>
      </p:sp>
      <p:sp>
        <p:nvSpPr>
          <p:cNvPr id="13" name="Rectangle 12"/>
          <p:cNvSpPr/>
          <p:nvPr/>
        </p:nvSpPr>
        <p:spPr>
          <a:xfrm>
            <a:off x="1126600" y="2386530"/>
            <a:ext cx="857927" cy="369332"/>
          </a:xfrm>
          <a:prstGeom prst="rect">
            <a:avLst/>
          </a:prstGeom>
        </p:spPr>
        <p:txBody>
          <a:bodyPr wrap="none">
            <a:spAutoFit/>
          </a:bodyPr>
          <a:lstStyle/>
          <a:p>
            <a:pPr lvl="0">
              <a:defRPr/>
            </a:pPr>
            <a:r>
              <a:rPr lang="en-GB" dirty="0" smtClean="0"/>
              <a:t>(1963</a:t>
            </a:r>
            <a:r>
              <a:rPr lang="en-GB" dirty="0"/>
              <a:t>)</a:t>
            </a:r>
          </a:p>
        </p:txBody>
      </p:sp>
    </p:spTree>
    <p:extLst>
      <p:ext uri="{BB962C8B-B14F-4D97-AF65-F5344CB8AC3E}">
        <p14:creationId xmlns:p14="http://schemas.microsoft.com/office/powerpoint/2010/main" val="390584631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Picture 3"/>
          <p:cNvPicPr>
            <a:picLocks noChangeAspect="1"/>
          </p:cNvPicPr>
          <p:nvPr/>
        </p:nvPicPr>
        <p:blipFill rotWithShape="1">
          <a:blip r:embed="rId2"/>
          <a:srcRect l="2667" r="1588" b="1826"/>
          <a:stretch/>
        </p:blipFill>
        <p:spPr>
          <a:xfrm>
            <a:off x="1" y="436"/>
            <a:ext cx="6523419" cy="5016626"/>
          </a:xfrm>
          <a:prstGeom prst="rect">
            <a:avLst/>
          </a:prstGeom>
        </p:spPr>
      </p:pic>
      <p:sp>
        <p:nvSpPr>
          <p:cNvPr id="5" name="Rectangle 4"/>
          <p:cNvSpPr/>
          <p:nvPr/>
        </p:nvSpPr>
        <p:spPr>
          <a:xfrm>
            <a:off x="159659" y="5041362"/>
            <a:ext cx="2873829" cy="923330"/>
          </a:xfrm>
          <a:prstGeom prst="rect">
            <a:avLst/>
          </a:prstGeom>
        </p:spPr>
        <p:txBody>
          <a:bodyPr wrap="square">
            <a:spAutoFit/>
          </a:bodyPr>
          <a:lstStyle/>
          <a:p>
            <a:pPr defTabSz="457200"/>
            <a:r>
              <a:rPr lang="en-GB" dirty="0">
                <a:solidFill>
                  <a:prstClr val="black"/>
                </a:solidFill>
                <a:latin typeface="Calibri" panose="020F0502020204030204"/>
              </a:rPr>
              <a:t>Francis Hayman, </a:t>
            </a:r>
            <a:r>
              <a:rPr lang="en-GB" i="1" dirty="0">
                <a:solidFill>
                  <a:prstClr val="black"/>
                </a:solidFill>
                <a:latin typeface="Calibri" panose="020F0502020204030204"/>
              </a:rPr>
              <a:t>A Cricket Match at Mary-le-bone Fields  </a:t>
            </a:r>
            <a:r>
              <a:rPr lang="en-GB" dirty="0">
                <a:solidFill>
                  <a:prstClr val="black"/>
                </a:solidFill>
                <a:latin typeface="Calibri" panose="020F0502020204030204"/>
              </a:rPr>
              <a:t>(1748)</a:t>
            </a:r>
            <a:endParaRPr lang="en-GB" i="1" dirty="0">
              <a:solidFill>
                <a:prstClr val="black"/>
              </a:solidFill>
              <a:latin typeface="Calibri" panose="020F0502020204030204"/>
            </a:endParaRPr>
          </a:p>
        </p:txBody>
      </p:sp>
      <p:sp>
        <p:nvSpPr>
          <p:cNvPr id="9" name="Rectangle 8"/>
          <p:cNvSpPr/>
          <p:nvPr/>
        </p:nvSpPr>
        <p:spPr>
          <a:xfrm>
            <a:off x="3555250" y="5072079"/>
            <a:ext cx="2852057" cy="1754326"/>
          </a:xfrm>
          <a:prstGeom prst="rect">
            <a:avLst/>
          </a:prstGeom>
        </p:spPr>
        <p:txBody>
          <a:bodyPr wrap="square">
            <a:spAutoFit/>
          </a:bodyPr>
          <a:lstStyle/>
          <a:p>
            <a:pPr algn="r" defTabSz="457200"/>
            <a:r>
              <a:rPr lang="en-GB" dirty="0">
                <a:solidFill>
                  <a:prstClr val="black"/>
                </a:solidFill>
                <a:latin typeface="Calibri" panose="020F0502020204030204"/>
              </a:rPr>
              <a:t>Thomas Beach, </a:t>
            </a:r>
            <a:r>
              <a:rPr lang="en-GB" i="1" dirty="0">
                <a:solidFill>
                  <a:prstClr val="black"/>
                </a:solidFill>
                <a:latin typeface="Calibri" panose="020F0502020204030204"/>
              </a:rPr>
              <a:t>William, Mary Ann, and John De la Pole as Children </a:t>
            </a:r>
            <a:r>
              <a:rPr lang="en-GB" dirty="0">
                <a:solidFill>
                  <a:prstClr val="black"/>
                </a:solidFill>
                <a:latin typeface="Calibri" panose="020F0502020204030204"/>
              </a:rPr>
              <a:t>(1793)</a:t>
            </a:r>
          </a:p>
          <a:p>
            <a:pPr algn="r" defTabSz="457200"/>
            <a:r>
              <a:rPr lang="en-GB" dirty="0">
                <a:solidFill>
                  <a:prstClr val="black"/>
                </a:solidFill>
                <a:latin typeface="Calibri" panose="020F0502020204030204"/>
              </a:rPr>
              <a:t>Francis Cotes, </a:t>
            </a:r>
            <a:r>
              <a:rPr lang="en-GB" i="1" dirty="0">
                <a:solidFill>
                  <a:prstClr val="black"/>
                </a:solidFill>
                <a:latin typeface="Calibri" panose="020F0502020204030204"/>
              </a:rPr>
              <a:t>Charles Collyer as a Boy, with a Cricket Bat </a:t>
            </a:r>
            <a:r>
              <a:rPr lang="en-GB" dirty="0">
                <a:solidFill>
                  <a:prstClr val="black"/>
                </a:solidFill>
                <a:latin typeface="Calibri" panose="020F0502020204030204"/>
              </a:rPr>
              <a:t>(1766) </a:t>
            </a:r>
          </a:p>
        </p:txBody>
      </p:sp>
      <p:pic>
        <p:nvPicPr>
          <p:cNvPr id="10" name="Picture 9"/>
          <p:cNvPicPr>
            <a:picLocks noChangeAspect="1"/>
          </p:cNvPicPr>
          <p:nvPr/>
        </p:nvPicPr>
        <p:blipFill>
          <a:blip r:embed="rId3"/>
          <a:stretch>
            <a:fillRect/>
          </a:stretch>
        </p:blipFill>
        <p:spPr>
          <a:xfrm>
            <a:off x="6523419" y="2950783"/>
            <a:ext cx="2620582" cy="3882344"/>
          </a:xfrm>
          <a:prstGeom prst="rect">
            <a:avLst/>
          </a:prstGeom>
        </p:spPr>
      </p:pic>
      <p:pic>
        <p:nvPicPr>
          <p:cNvPr id="11" name="Picture 10"/>
          <p:cNvPicPr>
            <a:picLocks noChangeAspect="1"/>
          </p:cNvPicPr>
          <p:nvPr/>
        </p:nvPicPr>
        <p:blipFill>
          <a:blip r:embed="rId4"/>
          <a:stretch>
            <a:fillRect/>
          </a:stretch>
        </p:blipFill>
        <p:spPr>
          <a:xfrm>
            <a:off x="6522495" y="-120837"/>
            <a:ext cx="2621507" cy="3383573"/>
          </a:xfrm>
          <a:prstGeom prst="rect">
            <a:avLst/>
          </a:prstGeom>
        </p:spPr>
      </p:pic>
    </p:spTree>
    <p:extLst>
      <p:ext uri="{BB962C8B-B14F-4D97-AF65-F5344CB8AC3E}">
        <p14:creationId xmlns:p14="http://schemas.microsoft.com/office/powerpoint/2010/main" val="211384226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5" name="Rectangle 4"/>
          <p:cNvSpPr/>
          <p:nvPr/>
        </p:nvSpPr>
        <p:spPr>
          <a:xfrm>
            <a:off x="628652" y="767361"/>
            <a:ext cx="2358573" cy="923330"/>
          </a:xfrm>
          <a:prstGeom prst="rect">
            <a:avLst/>
          </a:prstGeom>
        </p:spPr>
        <p:txBody>
          <a:bodyPr wrap="square">
            <a:spAutoFit/>
          </a:bodyPr>
          <a:lstStyle/>
          <a:p>
            <a:pPr defTabSz="457200"/>
            <a:r>
              <a:rPr lang="en-GB" dirty="0">
                <a:solidFill>
                  <a:prstClr val="black"/>
                </a:solidFill>
                <a:latin typeface="Calibri" panose="020F0502020204030204"/>
              </a:rPr>
              <a:t>John Robertson Reid, </a:t>
            </a:r>
            <a:r>
              <a:rPr lang="en-GB" i="1" dirty="0">
                <a:solidFill>
                  <a:prstClr val="black"/>
                </a:solidFill>
                <a:latin typeface="Calibri" panose="020F0502020204030204"/>
              </a:rPr>
              <a:t>A Country Cricket Match </a:t>
            </a:r>
            <a:r>
              <a:rPr lang="en-GB" dirty="0">
                <a:solidFill>
                  <a:prstClr val="black"/>
                </a:solidFill>
                <a:latin typeface="Calibri" panose="020F0502020204030204"/>
              </a:rPr>
              <a:t>(1878)</a:t>
            </a:r>
            <a:endParaRPr lang="en-GB" i="1" dirty="0">
              <a:solidFill>
                <a:prstClr val="black"/>
              </a:solidFill>
              <a:latin typeface="Calibri" panose="020F0502020204030204"/>
            </a:endParaRPr>
          </a:p>
        </p:txBody>
      </p:sp>
      <p:pic>
        <p:nvPicPr>
          <p:cNvPr id="6" name="Picture 5"/>
          <p:cNvPicPr>
            <a:picLocks noChangeAspect="1"/>
          </p:cNvPicPr>
          <p:nvPr/>
        </p:nvPicPr>
        <p:blipFill>
          <a:blip r:embed="rId2"/>
          <a:stretch>
            <a:fillRect/>
          </a:stretch>
        </p:blipFill>
        <p:spPr>
          <a:xfrm>
            <a:off x="2" y="2789724"/>
            <a:ext cx="5946323" cy="4068276"/>
          </a:xfrm>
          <a:prstGeom prst="rect">
            <a:avLst/>
          </a:prstGeom>
        </p:spPr>
      </p:pic>
      <p:pic>
        <p:nvPicPr>
          <p:cNvPr id="8" name="Picture 7"/>
          <p:cNvPicPr>
            <a:picLocks noChangeAspect="1"/>
          </p:cNvPicPr>
          <p:nvPr/>
        </p:nvPicPr>
        <p:blipFill>
          <a:blip r:embed="rId3"/>
          <a:stretch>
            <a:fillRect/>
          </a:stretch>
        </p:blipFill>
        <p:spPr>
          <a:xfrm>
            <a:off x="3224273" y="17194"/>
            <a:ext cx="5919729" cy="3346994"/>
          </a:xfrm>
          <a:prstGeom prst="rect">
            <a:avLst/>
          </a:prstGeom>
        </p:spPr>
      </p:pic>
      <p:sp>
        <p:nvSpPr>
          <p:cNvPr id="9" name="Rectangle 8"/>
          <p:cNvSpPr/>
          <p:nvPr/>
        </p:nvSpPr>
        <p:spPr>
          <a:xfrm>
            <a:off x="6184137" y="4823861"/>
            <a:ext cx="1726151" cy="1477328"/>
          </a:xfrm>
          <a:prstGeom prst="rect">
            <a:avLst/>
          </a:prstGeom>
        </p:spPr>
        <p:txBody>
          <a:bodyPr wrap="square">
            <a:spAutoFit/>
          </a:bodyPr>
          <a:lstStyle/>
          <a:p>
            <a:pPr defTabSz="457200"/>
            <a:endParaRPr lang="en-GB" dirty="0">
              <a:solidFill>
                <a:prstClr val="black"/>
              </a:solidFill>
              <a:latin typeface="Calibri" panose="020F0502020204030204"/>
            </a:endParaRPr>
          </a:p>
          <a:p>
            <a:pPr defTabSz="457200"/>
            <a:r>
              <a:rPr lang="en-GB" dirty="0">
                <a:solidFill>
                  <a:prstClr val="black"/>
                </a:solidFill>
                <a:latin typeface="Calibri" panose="020F0502020204030204"/>
              </a:rPr>
              <a:t>Samuel Bough, </a:t>
            </a:r>
            <a:r>
              <a:rPr lang="en-GB" i="1" dirty="0">
                <a:solidFill>
                  <a:prstClr val="black"/>
                </a:solidFill>
                <a:latin typeface="Calibri" panose="020F0502020204030204"/>
              </a:rPr>
              <a:t>Cricket Match at </a:t>
            </a:r>
            <a:r>
              <a:rPr lang="en-GB" i="1" dirty="0" err="1">
                <a:solidFill>
                  <a:prstClr val="black"/>
                </a:solidFill>
                <a:latin typeface="Calibri" panose="020F0502020204030204"/>
              </a:rPr>
              <a:t>Edenside</a:t>
            </a:r>
            <a:r>
              <a:rPr lang="en-GB" i="1" dirty="0">
                <a:solidFill>
                  <a:prstClr val="black"/>
                </a:solidFill>
                <a:latin typeface="Calibri" panose="020F0502020204030204"/>
              </a:rPr>
              <a:t>, Carlisle </a:t>
            </a:r>
            <a:r>
              <a:rPr lang="en-GB" dirty="0">
                <a:solidFill>
                  <a:prstClr val="black"/>
                </a:solidFill>
                <a:latin typeface="Calibri" panose="020F0502020204030204"/>
              </a:rPr>
              <a:t>(c. 1844)</a:t>
            </a:r>
            <a:endParaRPr lang="en-GB" i="1" dirty="0">
              <a:solidFill>
                <a:prstClr val="black"/>
              </a:solidFill>
              <a:latin typeface="Calibri" panose="020F0502020204030204"/>
            </a:endParaRPr>
          </a:p>
        </p:txBody>
      </p:sp>
    </p:spTree>
    <p:extLst>
      <p:ext uri="{BB962C8B-B14F-4D97-AF65-F5344CB8AC3E}">
        <p14:creationId xmlns:p14="http://schemas.microsoft.com/office/powerpoint/2010/main" val="24505132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715147" y="1825625"/>
            <a:ext cx="7886700" cy="4351338"/>
          </a:xfrm>
        </p:spPr>
        <p:txBody>
          <a:bodyPr/>
          <a:lstStyle/>
          <a:p>
            <a:endParaRPr lang="en-GB" dirty="0"/>
          </a:p>
        </p:txBody>
      </p:sp>
      <p:pic>
        <p:nvPicPr>
          <p:cNvPr id="4" name="Picture 3"/>
          <p:cNvPicPr>
            <a:picLocks noChangeAspect="1"/>
          </p:cNvPicPr>
          <p:nvPr/>
        </p:nvPicPr>
        <p:blipFill>
          <a:blip r:embed="rId2"/>
          <a:stretch>
            <a:fillRect/>
          </a:stretch>
        </p:blipFill>
        <p:spPr>
          <a:xfrm>
            <a:off x="1152525" y="597456"/>
            <a:ext cx="6838950" cy="5210175"/>
          </a:xfrm>
          <a:prstGeom prst="rect">
            <a:avLst/>
          </a:prstGeom>
        </p:spPr>
      </p:pic>
      <p:sp>
        <p:nvSpPr>
          <p:cNvPr id="5" name="Rectangle 4"/>
          <p:cNvSpPr/>
          <p:nvPr/>
        </p:nvSpPr>
        <p:spPr>
          <a:xfrm>
            <a:off x="1600199" y="5942567"/>
            <a:ext cx="6116595" cy="369332"/>
          </a:xfrm>
          <a:prstGeom prst="rect">
            <a:avLst/>
          </a:prstGeom>
        </p:spPr>
        <p:txBody>
          <a:bodyPr wrap="square">
            <a:spAutoFit/>
          </a:bodyPr>
          <a:lstStyle/>
          <a:p>
            <a:r>
              <a:rPr lang="en-GB" dirty="0" smtClean="0"/>
              <a:t>Harvesting </a:t>
            </a:r>
            <a:r>
              <a:rPr lang="en-GB" dirty="0"/>
              <a:t>of sugarcane in </a:t>
            </a:r>
            <a:r>
              <a:rPr lang="en-GB" dirty="0" smtClean="0"/>
              <a:t>Trinidad </a:t>
            </a:r>
            <a:r>
              <a:rPr lang="en-GB" dirty="0"/>
              <a:t>sugar </a:t>
            </a:r>
            <a:r>
              <a:rPr lang="en-GB" dirty="0" smtClean="0"/>
              <a:t>plantation (1836)</a:t>
            </a:r>
          </a:p>
        </p:txBody>
      </p:sp>
    </p:spTree>
    <p:extLst>
      <p:ext uri="{BB962C8B-B14F-4D97-AF65-F5344CB8AC3E}">
        <p14:creationId xmlns:p14="http://schemas.microsoft.com/office/powerpoint/2010/main" val="63496710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628650" y="503452"/>
            <a:ext cx="7886700" cy="4351338"/>
          </a:xfrm>
        </p:spPr>
        <p:txBody>
          <a:bodyPr>
            <a:normAutofit/>
          </a:bodyPr>
          <a:lstStyle/>
          <a:p>
            <a:pPr marL="0" indent="0" algn="just">
              <a:buNone/>
            </a:pPr>
            <a:r>
              <a:rPr lang="en-GB" dirty="0" smtClean="0"/>
              <a:t>“Cricket facilitated imagining the tropical slave plantation in terms of the rural idyll that embodied the quintessence that embodied the quintessence of Englishness: continuity, order and moral </a:t>
            </a:r>
            <a:r>
              <a:rPr lang="en-GB" dirty="0" err="1" smtClean="0"/>
              <a:t>improachability</a:t>
            </a:r>
            <a:r>
              <a:rPr lang="en-GB" dirty="0" smtClean="0"/>
              <a:t>. </a:t>
            </a:r>
            <a:r>
              <a:rPr lang="en-GB" b="1" dirty="0" smtClean="0"/>
              <a:t>Cricket brought that order and its moral connotations to the crude plantation and helped assuage the guilt of the slaveholder</a:t>
            </a:r>
            <a:r>
              <a:rPr lang="en-GB" dirty="0" smtClean="0"/>
              <a:t>.”</a:t>
            </a:r>
          </a:p>
          <a:p>
            <a:pPr algn="r">
              <a:buFontTx/>
              <a:buChar char="-"/>
            </a:pPr>
            <a:r>
              <a:rPr lang="en-GB" sz="1800" dirty="0" smtClean="0"/>
              <a:t>Clem </a:t>
            </a:r>
            <a:r>
              <a:rPr lang="en-GB" sz="1800" dirty="0" err="1"/>
              <a:t>Seecharan</a:t>
            </a:r>
            <a:r>
              <a:rPr lang="en-GB" sz="1800" dirty="0"/>
              <a:t>, </a:t>
            </a:r>
            <a:r>
              <a:rPr lang="en-GB" sz="1800" i="1" dirty="0"/>
              <a:t>Muscular Learning: Cricket and Education in the Making of the British West Indies at the End of the Nineteenth Century </a:t>
            </a:r>
            <a:r>
              <a:rPr lang="en-GB" sz="1800" dirty="0"/>
              <a:t>(Kingston: Ian Randle Publishers, 2006), p. </a:t>
            </a:r>
            <a:r>
              <a:rPr lang="en-GB" sz="1800" dirty="0" smtClean="0"/>
              <a:t>14</a:t>
            </a:r>
          </a:p>
          <a:p>
            <a:pPr>
              <a:buFontTx/>
              <a:buChar char="-"/>
            </a:pPr>
            <a:endParaRPr lang="en-GB" dirty="0"/>
          </a:p>
          <a:p>
            <a:pPr marL="0" indent="0">
              <a:buNone/>
            </a:pPr>
            <a:endParaRPr lang="en-GB" dirty="0"/>
          </a:p>
        </p:txBody>
      </p:sp>
      <p:pic>
        <p:nvPicPr>
          <p:cNvPr id="4" name="Picture 3"/>
          <p:cNvPicPr>
            <a:picLocks noChangeAspect="1"/>
          </p:cNvPicPr>
          <p:nvPr/>
        </p:nvPicPr>
        <p:blipFill>
          <a:blip r:embed="rId2"/>
          <a:stretch>
            <a:fillRect/>
          </a:stretch>
        </p:blipFill>
        <p:spPr>
          <a:xfrm>
            <a:off x="4426060" y="4230868"/>
            <a:ext cx="3593476" cy="2738344"/>
          </a:xfrm>
          <a:prstGeom prst="rect">
            <a:avLst/>
          </a:prstGeom>
        </p:spPr>
      </p:pic>
      <p:pic>
        <p:nvPicPr>
          <p:cNvPr id="5" name="Picture 4"/>
          <p:cNvPicPr>
            <a:picLocks noChangeAspect="1"/>
          </p:cNvPicPr>
          <p:nvPr/>
        </p:nvPicPr>
        <p:blipFill>
          <a:blip r:embed="rId3"/>
          <a:stretch>
            <a:fillRect/>
          </a:stretch>
        </p:blipFill>
        <p:spPr>
          <a:xfrm>
            <a:off x="628650" y="4230867"/>
            <a:ext cx="3415592" cy="2627133"/>
          </a:xfrm>
          <a:prstGeom prst="rect">
            <a:avLst/>
          </a:prstGeom>
        </p:spPr>
      </p:pic>
    </p:spTree>
    <p:extLst>
      <p:ext uri="{BB962C8B-B14F-4D97-AF65-F5344CB8AC3E}">
        <p14:creationId xmlns:p14="http://schemas.microsoft.com/office/powerpoint/2010/main" val="147643357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628650" y="503452"/>
            <a:ext cx="7886700" cy="4884094"/>
          </a:xfrm>
        </p:spPr>
        <p:txBody>
          <a:bodyPr>
            <a:normAutofit/>
          </a:bodyPr>
          <a:lstStyle/>
          <a:p>
            <a:pPr marL="0" indent="0" algn="just">
              <a:buNone/>
            </a:pPr>
            <a:r>
              <a:rPr lang="en-GB" sz="3200" dirty="0"/>
              <a:t>“ … In the context of slave society [cricket] had a deeper resonance, something therapeutic: it could help temper the barbarism of the plantation; the smack of the ball on bat was infinitely more </a:t>
            </a:r>
            <a:r>
              <a:rPr lang="en-GB" sz="3200" dirty="0" smtClean="0"/>
              <a:t>pleasing, </a:t>
            </a:r>
            <a:r>
              <a:rPr lang="en-GB" sz="3200" dirty="0"/>
              <a:t>masking the crack of the whip on black back and </a:t>
            </a:r>
            <a:r>
              <a:rPr lang="en-GB" sz="3200" dirty="0" smtClean="0"/>
              <a:t>fostering nostalgic imaginings of pastoral Albion.”</a:t>
            </a:r>
            <a:endParaRPr lang="en-GB" sz="3200" dirty="0"/>
          </a:p>
          <a:p>
            <a:pPr algn="r">
              <a:buFontTx/>
              <a:buChar char="-"/>
            </a:pPr>
            <a:r>
              <a:rPr lang="en-GB" sz="1800" dirty="0" err="1" smtClean="0"/>
              <a:t>Seecharan</a:t>
            </a:r>
            <a:r>
              <a:rPr lang="en-GB" sz="1800" dirty="0"/>
              <a:t>, </a:t>
            </a:r>
            <a:r>
              <a:rPr lang="en-GB" sz="1800" i="1" dirty="0"/>
              <a:t>Muscular Learning: </a:t>
            </a:r>
            <a:r>
              <a:rPr lang="en-GB" sz="1800" dirty="0" smtClean="0"/>
              <a:t>p</a:t>
            </a:r>
            <a:r>
              <a:rPr lang="en-GB" sz="1800" dirty="0"/>
              <a:t>. </a:t>
            </a:r>
            <a:r>
              <a:rPr lang="en-GB" sz="1800" dirty="0" smtClean="0"/>
              <a:t>15</a:t>
            </a:r>
          </a:p>
          <a:p>
            <a:pPr>
              <a:buFontTx/>
              <a:buChar char="-"/>
            </a:pPr>
            <a:endParaRPr lang="en-GB" dirty="0"/>
          </a:p>
          <a:p>
            <a:pPr marL="0" indent="0">
              <a:buNone/>
            </a:pPr>
            <a:endParaRPr lang="en-GB" dirty="0"/>
          </a:p>
        </p:txBody>
      </p:sp>
      <p:pic>
        <p:nvPicPr>
          <p:cNvPr id="4" name="Picture 3"/>
          <p:cNvPicPr>
            <a:picLocks noChangeAspect="1"/>
          </p:cNvPicPr>
          <p:nvPr/>
        </p:nvPicPr>
        <p:blipFill>
          <a:blip r:embed="rId2"/>
          <a:stretch>
            <a:fillRect/>
          </a:stretch>
        </p:blipFill>
        <p:spPr>
          <a:xfrm>
            <a:off x="4426060" y="4230868"/>
            <a:ext cx="3593476" cy="2738344"/>
          </a:xfrm>
          <a:prstGeom prst="rect">
            <a:avLst/>
          </a:prstGeom>
        </p:spPr>
      </p:pic>
      <p:pic>
        <p:nvPicPr>
          <p:cNvPr id="5" name="Picture 4"/>
          <p:cNvPicPr>
            <a:picLocks noChangeAspect="1"/>
          </p:cNvPicPr>
          <p:nvPr/>
        </p:nvPicPr>
        <p:blipFill>
          <a:blip r:embed="rId3"/>
          <a:stretch>
            <a:fillRect/>
          </a:stretch>
        </p:blipFill>
        <p:spPr>
          <a:xfrm>
            <a:off x="628650" y="4230867"/>
            <a:ext cx="3415592" cy="2627133"/>
          </a:xfrm>
          <a:prstGeom prst="rect">
            <a:avLst/>
          </a:prstGeom>
        </p:spPr>
      </p:pic>
    </p:spTree>
    <p:extLst>
      <p:ext uri="{BB962C8B-B14F-4D97-AF65-F5344CB8AC3E}">
        <p14:creationId xmlns:p14="http://schemas.microsoft.com/office/powerpoint/2010/main" val="140466153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3496962" y="531340"/>
            <a:ext cx="5018387" cy="6166021"/>
          </a:xfrm>
        </p:spPr>
        <p:txBody>
          <a:bodyPr>
            <a:normAutofit/>
          </a:bodyPr>
          <a:lstStyle/>
          <a:p>
            <a:pPr marL="0" indent="0" algn="just">
              <a:buNone/>
            </a:pPr>
            <a:r>
              <a:rPr lang="en-GB" dirty="0" smtClean="0"/>
              <a:t>“For white men in the British West Indies playing cricket was an assertion of </a:t>
            </a:r>
            <a:r>
              <a:rPr lang="en-GB" b="1" dirty="0" smtClean="0"/>
              <a:t>unbroken identity of home </a:t>
            </a:r>
            <a:r>
              <a:rPr lang="en-GB" dirty="0" smtClean="0"/>
              <a:t>… it demonstrated that they had </a:t>
            </a:r>
            <a:r>
              <a:rPr lang="en-GB" b="1" dirty="0" smtClean="0"/>
              <a:t>not succumbed to the universe of the ‘native</a:t>
            </a:r>
            <a:r>
              <a:rPr lang="en-GB" dirty="0" smtClean="0"/>
              <a:t>’ – the bush – that the[y] had not been undermined by the tropical lassitude of the negro; that they were still grounded in the civilized temper of home … that they were not contaminated by the barbarism of their slaves.”</a:t>
            </a:r>
          </a:p>
          <a:p>
            <a:pPr algn="r">
              <a:buFontTx/>
              <a:buChar char="-"/>
            </a:pPr>
            <a:r>
              <a:rPr lang="en-GB" sz="1900" dirty="0" err="1" smtClean="0"/>
              <a:t>Seecharan</a:t>
            </a:r>
            <a:r>
              <a:rPr lang="en-GB" sz="1900" dirty="0" smtClean="0"/>
              <a:t>, </a:t>
            </a:r>
            <a:r>
              <a:rPr lang="en-GB" sz="1900" i="1" dirty="0" smtClean="0"/>
              <a:t>Muscular Learning</a:t>
            </a:r>
            <a:r>
              <a:rPr lang="en-GB" sz="1900" dirty="0" smtClean="0"/>
              <a:t>, p. 14</a:t>
            </a:r>
          </a:p>
          <a:p>
            <a:pPr algn="just">
              <a:buFontTx/>
              <a:buChar char="-"/>
            </a:pPr>
            <a:endParaRPr lang="en-GB" dirty="0" smtClean="0"/>
          </a:p>
        </p:txBody>
      </p:sp>
      <p:pic>
        <p:nvPicPr>
          <p:cNvPr id="4" name="Picture 3"/>
          <p:cNvPicPr>
            <a:picLocks noChangeAspect="1"/>
          </p:cNvPicPr>
          <p:nvPr/>
        </p:nvPicPr>
        <p:blipFill>
          <a:blip r:embed="rId2"/>
          <a:stretch>
            <a:fillRect/>
          </a:stretch>
        </p:blipFill>
        <p:spPr>
          <a:xfrm>
            <a:off x="354099" y="1274934"/>
            <a:ext cx="2760980" cy="4137325"/>
          </a:xfrm>
          <a:prstGeom prst="rect">
            <a:avLst/>
          </a:prstGeom>
        </p:spPr>
      </p:pic>
    </p:spTree>
    <p:extLst>
      <p:ext uri="{BB962C8B-B14F-4D97-AF65-F5344CB8AC3E}">
        <p14:creationId xmlns:p14="http://schemas.microsoft.com/office/powerpoint/2010/main" val="382982370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0"/>
            <a:ext cx="8312150" cy="1325563"/>
          </a:xfrm>
        </p:spPr>
        <p:txBody>
          <a:bodyPr/>
          <a:lstStyle/>
          <a:p>
            <a:r>
              <a:rPr lang="en-GB" dirty="0" smtClean="0">
                <a:latin typeface="Cooper Black" panose="0208090404030B020404" pitchFamily="18" charset="0"/>
              </a:rPr>
              <a:t>Barbados as ‘Little England’</a:t>
            </a:r>
            <a:endParaRPr lang="en-GB" dirty="0">
              <a:latin typeface="Cooper Black" panose="0208090404030B020404" pitchFamily="18" charset="0"/>
            </a:endParaRPr>
          </a:p>
        </p:txBody>
      </p:sp>
      <p:sp>
        <p:nvSpPr>
          <p:cNvPr id="3" name="Content Placeholder 2"/>
          <p:cNvSpPr>
            <a:spLocks noGrp="1"/>
          </p:cNvSpPr>
          <p:nvPr>
            <p:ph idx="1"/>
          </p:nvPr>
        </p:nvSpPr>
        <p:spPr>
          <a:xfrm>
            <a:off x="508000" y="1325563"/>
            <a:ext cx="8128000" cy="4351338"/>
          </a:xfrm>
        </p:spPr>
        <p:txBody>
          <a:bodyPr>
            <a:normAutofit/>
          </a:bodyPr>
          <a:lstStyle/>
          <a:p>
            <a:r>
              <a:rPr lang="en-GB" sz="2600" dirty="0" smtClean="0"/>
              <a:t>Colonised and settled by British continuously from 1625</a:t>
            </a:r>
          </a:p>
          <a:p>
            <a:r>
              <a:rPr lang="en-GB" sz="2600" dirty="0"/>
              <a:t>c</a:t>
            </a:r>
            <a:r>
              <a:rPr lang="en-GB" sz="2600" dirty="0" smtClean="0"/>
              <a:t>. 34 km (</a:t>
            </a:r>
            <a:r>
              <a:rPr lang="en-GB" sz="2600" dirty="0"/>
              <a:t>21 miles) </a:t>
            </a:r>
            <a:r>
              <a:rPr lang="en-GB" sz="2600" dirty="0" smtClean="0"/>
              <a:t>long by c. 23 </a:t>
            </a:r>
            <a:r>
              <a:rPr lang="en-GB" sz="2600" dirty="0"/>
              <a:t>km (14 mi) in </a:t>
            </a:r>
            <a:r>
              <a:rPr lang="en-GB" sz="2600" dirty="0" smtClean="0"/>
              <a:t>width: a microcosm</a:t>
            </a:r>
          </a:p>
          <a:p>
            <a:r>
              <a:rPr lang="en-GB" sz="2600" dirty="0" smtClean="0"/>
              <a:t>Wanderers Cricket Club est. 1877 – oldest in West Indies</a:t>
            </a:r>
            <a:endParaRPr lang="en-GB" sz="2600" dirty="0"/>
          </a:p>
        </p:txBody>
      </p:sp>
      <p:pic>
        <p:nvPicPr>
          <p:cNvPr id="4" name="Picture 3"/>
          <p:cNvPicPr>
            <a:picLocks noChangeAspect="1"/>
          </p:cNvPicPr>
          <p:nvPr/>
        </p:nvPicPr>
        <p:blipFill>
          <a:blip r:embed="rId2"/>
          <a:stretch>
            <a:fillRect/>
          </a:stretch>
        </p:blipFill>
        <p:spPr>
          <a:xfrm>
            <a:off x="5186439" y="3889829"/>
            <a:ext cx="3957561" cy="2968171"/>
          </a:xfrm>
          <a:prstGeom prst="rect">
            <a:avLst/>
          </a:prstGeom>
        </p:spPr>
      </p:pic>
      <p:sp>
        <p:nvSpPr>
          <p:cNvPr id="5" name="Rectangle 4"/>
          <p:cNvSpPr/>
          <p:nvPr/>
        </p:nvSpPr>
        <p:spPr>
          <a:xfrm>
            <a:off x="3918530" y="3889828"/>
            <a:ext cx="1364090" cy="2308324"/>
          </a:xfrm>
          <a:prstGeom prst="rect">
            <a:avLst/>
          </a:prstGeom>
        </p:spPr>
        <p:txBody>
          <a:bodyPr wrap="square">
            <a:spAutoFit/>
          </a:bodyPr>
          <a:lstStyle/>
          <a:p>
            <a:r>
              <a:rPr lang="en-GB" dirty="0" smtClean="0"/>
              <a:t>Anglican church, Bridgetown</a:t>
            </a:r>
          </a:p>
          <a:p>
            <a:endParaRPr lang="en-GB" dirty="0" smtClean="0"/>
          </a:p>
          <a:p>
            <a:r>
              <a:rPr lang="en-GB" dirty="0" smtClean="0"/>
              <a:t>Saint </a:t>
            </a:r>
            <a:r>
              <a:rPr lang="en-GB" dirty="0"/>
              <a:t>Andrew´s Parish Church</a:t>
            </a:r>
          </a:p>
        </p:txBody>
      </p:sp>
      <p:pic>
        <p:nvPicPr>
          <p:cNvPr id="6" name="Picture 5"/>
          <p:cNvPicPr>
            <a:picLocks noChangeAspect="1"/>
          </p:cNvPicPr>
          <p:nvPr/>
        </p:nvPicPr>
        <p:blipFill rotWithShape="1">
          <a:blip r:embed="rId3"/>
          <a:srcRect l="5964"/>
          <a:stretch/>
        </p:blipFill>
        <p:spPr>
          <a:xfrm>
            <a:off x="-19882" y="3889828"/>
            <a:ext cx="3890081" cy="2968171"/>
          </a:xfrm>
          <a:prstGeom prst="rect">
            <a:avLst/>
          </a:prstGeom>
        </p:spPr>
      </p:pic>
    </p:spTree>
    <p:extLst>
      <p:ext uri="{BB962C8B-B14F-4D97-AF65-F5344CB8AC3E}">
        <p14:creationId xmlns:p14="http://schemas.microsoft.com/office/powerpoint/2010/main" val="358886476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628650" y="503452"/>
            <a:ext cx="7886700" cy="3995977"/>
          </a:xfrm>
        </p:spPr>
        <p:txBody>
          <a:bodyPr>
            <a:normAutofit fontScale="92500" lnSpcReduction="20000"/>
          </a:bodyPr>
          <a:lstStyle/>
          <a:p>
            <a:pPr marL="0" indent="0" algn="just">
              <a:buNone/>
            </a:pPr>
            <a:r>
              <a:rPr lang="en-GB" sz="3200" dirty="0" smtClean="0"/>
              <a:t>“The </a:t>
            </a:r>
            <a:r>
              <a:rPr lang="en-GB" sz="3200" dirty="0"/>
              <a:t>game was probably being played in the British colonies by the mid-18th century at least. Cricket in the British West Indies was [initially] reserved for the white elite … but these were societies in which the enslaved African was the sole manual worker: he, therefore, was required to play a crucial role in preparing the cricket pitch, the weeding or scything of the ground, retrieving the ball from the can-field and performing chores connected with the entertainment of guests</a:t>
            </a:r>
            <a:r>
              <a:rPr lang="en-GB" sz="3200" dirty="0" smtClean="0"/>
              <a:t>.” </a:t>
            </a:r>
            <a:r>
              <a:rPr lang="en-GB" sz="1800" dirty="0" err="1" smtClean="0"/>
              <a:t>Seecharan</a:t>
            </a:r>
            <a:r>
              <a:rPr lang="en-GB" sz="1800" dirty="0"/>
              <a:t>, </a:t>
            </a:r>
            <a:r>
              <a:rPr lang="en-GB" sz="1800" i="1" dirty="0"/>
              <a:t>Muscular Learning: </a:t>
            </a:r>
            <a:r>
              <a:rPr lang="en-GB" sz="1800" dirty="0"/>
              <a:t>p. 5</a:t>
            </a:r>
          </a:p>
          <a:p>
            <a:pPr marL="0" indent="0">
              <a:buNone/>
            </a:pPr>
            <a:endParaRPr lang="en-GB" dirty="0"/>
          </a:p>
        </p:txBody>
      </p:sp>
      <p:pic>
        <p:nvPicPr>
          <p:cNvPr id="4" name="Picture 3"/>
          <p:cNvPicPr>
            <a:picLocks noChangeAspect="1"/>
          </p:cNvPicPr>
          <p:nvPr/>
        </p:nvPicPr>
        <p:blipFill>
          <a:blip r:embed="rId2"/>
          <a:stretch>
            <a:fillRect/>
          </a:stretch>
        </p:blipFill>
        <p:spPr>
          <a:xfrm>
            <a:off x="4426060" y="4230868"/>
            <a:ext cx="3593476" cy="2738344"/>
          </a:xfrm>
          <a:prstGeom prst="rect">
            <a:avLst/>
          </a:prstGeom>
        </p:spPr>
      </p:pic>
      <p:pic>
        <p:nvPicPr>
          <p:cNvPr id="5" name="Picture 4"/>
          <p:cNvPicPr>
            <a:picLocks noChangeAspect="1"/>
          </p:cNvPicPr>
          <p:nvPr/>
        </p:nvPicPr>
        <p:blipFill>
          <a:blip r:embed="rId3"/>
          <a:stretch>
            <a:fillRect/>
          </a:stretch>
        </p:blipFill>
        <p:spPr>
          <a:xfrm>
            <a:off x="628650" y="4230867"/>
            <a:ext cx="3415592" cy="2627133"/>
          </a:xfrm>
          <a:prstGeom prst="rect">
            <a:avLst/>
          </a:prstGeom>
        </p:spPr>
      </p:pic>
    </p:spTree>
    <p:extLst>
      <p:ext uri="{BB962C8B-B14F-4D97-AF65-F5344CB8AC3E}">
        <p14:creationId xmlns:p14="http://schemas.microsoft.com/office/powerpoint/2010/main" val="139964141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22056" y="769257"/>
            <a:ext cx="4702629" cy="921432"/>
          </a:xfrm>
        </p:spPr>
        <p:txBody>
          <a:bodyPr>
            <a:normAutofit fontScale="90000"/>
          </a:bodyPr>
          <a:lstStyle/>
          <a:p>
            <a:r>
              <a:rPr lang="en-GB" dirty="0">
                <a:latin typeface="Cooper Black" panose="0208090404030B020404" pitchFamily="18" charset="0"/>
              </a:rPr>
              <a:t>Barbados Cricket </a:t>
            </a:r>
            <a:r>
              <a:rPr lang="en-GB" dirty="0" smtClean="0">
                <a:latin typeface="Cooper Black" panose="0208090404030B020404" pitchFamily="18" charset="0"/>
              </a:rPr>
              <a:t>Buckle, </a:t>
            </a:r>
            <a:br>
              <a:rPr lang="en-GB" dirty="0" smtClean="0">
                <a:latin typeface="Cooper Black" panose="0208090404030B020404" pitchFamily="18" charset="0"/>
              </a:rPr>
            </a:br>
            <a:r>
              <a:rPr lang="en-GB" dirty="0" smtClean="0">
                <a:latin typeface="Cooper Black" panose="0208090404030B020404" pitchFamily="18" charset="0"/>
              </a:rPr>
              <a:t>c. 1780–1810</a:t>
            </a:r>
            <a:r>
              <a:rPr lang="en-GB" dirty="0" smtClean="0"/>
              <a:t/>
            </a:r>
            <a:br>
              <a:rPr lang="en-GB" dirty="0" smtClean="0"/>
            </a:br>
            <a:endParaRPr lang="en-GB" dirty="0"/>
          </a:p>
        </p:txBody>
      </p:sp>
      <p:pic>
        <p:nvPicPr>
          <p:cNvPr id="5" name="Content Placeholder 4"/>
          <p:cNvPicPr>
            <a:picLocks noGrp="1" noChangeAspect="1"/>
          </p:cNvPicPr>
          <p:nvPr>
            <p:ph idx="1"/>
          </p:nvPr>
        </p:nvPicPr>
        <p:blipFill>
          <a:blip r:embed="rId2"/>
          <a:stretch>
            <a:fillRect/>
          </a:stretch>
        </p:blipFill>
        <p:spPr>
          <a:xfrm>
            <a:off x="0" y="-26760"/>
            <a:ext cx="3905250" cy="3048000"/>
          </a:xfrm>
          <a:prstGeom prst="rect">
            <a:avLst/>
          </a:prstGeom>
        </p:spPr>
      </p:pic>
      <p:pic>
        <p:nvPicPr>
          <p:cNvPr id="8" name="Picture 7"/>
          <p:cNvPicPr>
            <a:picLocks noChangeAspect="1"/>
          </p:cNvPicPr>
          <p:nvPr/>
        </p:nvPicPr>
        <p:blipFill>
          <a:blip r:embed="rId3"/>
          <a:stretch>
            <a:fillRect/>
          </a:stretch>
        </p:blipFill>
        <p:spPr>
          <a:xfrm>
            <a:off x="0" y="3267984"/>
            <a:ext cx="5153666" cy="3466646"/>
          </a:xfrm>
          <a:prstGeom prst="rect">
            <a:avLst/>
          </a:prstGeom>
        </p:spPr>
      </p:pic>
      <p:sp>
        <p:nvSpPr>
          <p:cNvPr id="9" name="Rectangle 8"/>
          <p:cNvSpPr/>
          <p:nvPr/>
        </p:nvSpPr>
        <p:spPr>
          <a:xfrm>
            <a:off x="3905250" y="2097910"/>
            <a:ext cx="5071835" cy="1754326"/>
          </a:xfrm>
          <a:prstGeom prst="rect">
            <a:avLst/>
          </a:prstGeom>
        </p:spPr>
        <p:txBody>
          <a:bodyPr wrap="square">
            <a:spAutoFit/>
          </a:bodyPr>
          <a:lstStyle/>
          <a:p>
            <a:pPr marL="285750" indent="-285750" algn="r">
              <a:buFont typeface="Arial" panose="020B0604020202020204" pitchFamily="34" charset="0"/>
              <a:buChar char="•"/>
            </a:pPr>
            <a:r>
              <a:rPr lang="en-GB" sz="2400" dirty="0" smtClean="0"/>
              <a:t>Discovered in River Tweed, 1979</a:t>
            </a:r>
          </a:p>
          <a:p>
            <a:pPr marL="285750" indent="-285750" algn="r">
              <a:buFont typeface="Arial" panose="020B0604020202020204" pitchFamily="34" charset="0"/>
              <a:buChar char="•"/>
            </a:pPr>
            <a:r>
              <a:rPr lang="en-GB" sz="2400" dirty="0" smtClean="0"/>
              <a:t>Shows man in neck chain batting (and being clean bowled)</a:t>
            </a:r>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a:p>
        </p:txBody>
      </p:sp>
      <p:sp>
        <p:nvSpPr>
          <p:cNvPr id="10" name="Rectangle 9"/>
          <p:cNvSpPr/>
          <p:nvPr/>
        </p:nvSpPr>
        <p:spPr>
          <a:xfrm>
            <a:off x="5428342" y="5534301"/>
            <a:ext cx="3548743" cy="1200329"/>
          </a:xfrm>
          <a:prstGeom prst="rect">
            <a:avLst/>
          </a:prstGeom>
        </p:spPr>
        <p:txBody>
          <a:bodyPr wrap="square">
            <a:spAutoFit/>
          </a:bodyPr>
          <a:lstStyle/>
          <a:p>
            <a:r>
              <a:rPr lang="en-GB" dirty="0" smtClean="0"/>
              <a:t>CLR </a:t>
            </a:r>
            <a:r>
              <a:rPr lang="en-GB" dirty="0"/>
              <a:t>James viewing an enlargement of the Barbados Cricket Buckle at his home in Brixton, London. </a:t>
            </a:r>
            <a:r>
              <a:rPr lang="en-GB" dirty="0" smtClean="0"/>
              <a:t>1988; 1988 Barbados postage stamp</a:t>
            </a:r>
            <a:endParaRPr lang="en-GB" dirty="0"/>
          </a:p>
        </p:txBody>
      </p:sp>
      <p:pic>
        <p:nvPicPr>
          <p:cNvPr id="11" name="Picture 10"/>
          <p:cNvPicPr>
            <a:picLocks noChangeAspect="1"/>
          </p:cNvPicPr>
          <p:nvPr/>
        </p:nvPicPr>
        <p:blipFill>
          <a:blip r:embed="rId4"/>
          <a:stretch>
            <a:fillRect/>
          </a:stretch>
        </p:blipFill>
        <p:spPr>
          <a:xfrm>
            <a:off x="5693662" y="3406991"/>
            <a:ext cx="2743426" cy="1886442"/>
          </a:xfrm>
          <a:prstGeom prst="rect">
            <a:avLst/>
          </a:prstGeom>
        </p:spPr>
      </p:pic>
    </p:spTree>
    <p:extLst>
      <p:ext uri="{BB962C8B-B14F-4D97-AF65-F5344CB8AC3E}">
        <p14:creationId xmlns:p14="http://schemas.microsoft.com/office/powerpoint/2010/main" val="145966927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628650" y="1027907"/>
            <a:ext cx="7886700" cy="4351338"/>
          </a:xfrm>
        </p:spPr>
        <p:txBody>
          <a:bodyPr/>
          <a:lstStyle/>
          <a:p>
            <a:pPr marL="0" indent="0" algn="just">
              <a:buNone/>
            </a:pPr>
            <a:r>
              <a:rPr lang="en-GB" dirty="0" smtClean="0"/>
              <a:t>“In the tropics where the temperature in the shade will not often fall below 90</a:t>
            </a:r>
            <a:r>
              <a:rPr lang="en-GB" sz="3600" baseline="30000" dirty="0" smtClean="0"/>
              <a:t>o</a:t>
            </a:r>
            <a:r>
              <a:rPr lang="en-GB" dirty="0" smtClean="0"/>
              <a:t>F, batting is a less arduous pursuit than bowling. The young sons of slaves were required to bowl at the young sons of the </a:t>
            </a:r>
            <a:r>
              <a:rPr lang="en-GB" dirty="0" err="1" smtClean="0"/>
              <a:t>slaveowners</a:t>
            </a:r>
            <a:r>
              <a:rPr lang="en-GB" dirty="0" smtClean="0"/>
              <a:t>, or army officers doing garrison, to provide batting practice.”</a:t>
            </a:r>
          </a:p>
          <a:p>
            <a:pPr algn="r">
              <a:buFontTx/>
              <a:buChar char="-"/>
            </a:pPr>
            <a:r>
              <a:rPr lang="en-GB" sz="2000" dirty="0" smtClean="0"/>
              <a:t>Michael </a:t>
            </a:r>
            <a:r>
              <a:rPr lang="en-GB" sz="2000" dirty="0"/>
              <a:t>Manley, </a:t>
            </a:r>
            <a:r>
              <a:rPr lang="en-GB" sz="2000" i="1" dirty="0"/>
              <a:t>A History of West Indies Cricket </a:t>
            </a:r>
            <a:r>
              <a:rPr lang="en-GB" sz="2000" dirty="0"/>
              <a:t>(London: Andre Deutsch, 1995 [1988]), pp. </a:t>
            </a:r>
            <a:r>
              <a:rPr lang="en-GB" sz="2000" dirty="0" smtClean="0"/>
              <a:t>19–20</a:t>
            </a:r>
          </a:p>
          <a:p>
            <a:pPr algn="just">
              <a:buFontTx/>
              <a:buChar char="-"/>
            </a:pPr>
            <a:endParaRPr lang="en-GB" dirty="0"/>
          </a:p>
          <a:p>
            <a:pPr marL="0" indent="0" algn="just">
              <a:buNone/>
            </a:pPr>
            <a:endParaRPr lang="en-GB" dirty="0"/>
          </a:p>
        </p:txBody>
      </p:sp>
      <p:pic>
        <p:nvPicPr>
          <p:cNvPr id="4" name="Picture 3"/>
          <p:cNvPicPr>
            <a:picLocks noChangeAspect="1"/>
          </p:cNvPicPr>
          <p:nvPr/>
        </p:nvPicPr>
        <p:blipFill>
          <a:blip r:embed="rId2"/>
          <a:stretch>
            <a:fillRect/>
          </a:stretch>
        </p:blipFill>
        <p:spPr>
          <a:xfrm>
            <a:off x="508787" y="4122057"/>
            <a:ext cx="1802459" cy="2680727"/>
          </a:xfrm>
          <a:prstGeom prst="rect">
            <a:avLst/>
          </a:prstGeom>
        </p:spPr>
      </p:pic>
    </p:spTree>
    <p:extLst>
      <p:ext uri="{BB962C8B-B14F-4D97-AF65-F5344CB8AC3E}">
        <p14:creationId xmlns:p14="http://schemas.microsoft.com/office/powerpoint/2010/main" val="149418017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7183904" y="-40115"/>
            <a:ext cx="1960095" cy="3349598"/>
          </a:xfrm>
          <a:prstGeom prst="rect">
            <a:avLst/>
          </a:prstGeom>
        </p:spPr>
      </p:pic>
      <p:sp>
        <p:nvSpPr>
          <p:cNvPr id="2" name="Title 1"/>
          <p:cNvSpPr>
            <a:spLocks noGrp="1"/>
          </p:cNvSpPr>
          <p:nvPr>
            <p:ph type="title"/>
          </p:nvPr>
        </p:nvSpPr>
        <p:spPr>
          <a:xfrm>
            <a:off x="802821" y="220694"/>
            <a:ext cx="7886700" cy="1325563"/>
          </a:xfrm>
        </p:spPr>
        <p:txBody>
          <a:bodyPr/>
          <a:lstStyle/>
          <a:p>
            <a:endParaRPr lang="en-GB" dirty="0"/>
          </a:p>
        </p:txBody>
      </p:sp>
      <p:sp>
        <p:nvSpPr>
          <p:cNvPr id="3" name="Content Placeholder 2"/>
          <p:cNvSpPr>
            <a:spLocks noGrp="1"/>
          </p:cNvSpPr>
          <p:nvPr>
            <p:ph idx="1"/>
          </p:nvPr>
        </p:nvSpPr>
        <p:spPr>
          <a:xfrm>
            <a:off x="87402" y="2957595"/>
            <a:ext cx="6879455" cy="3825224"/>
          </a:xfrm>
        </p:spPr>
        <p:txBody>
          <a:bodyPr>
            <a:normAutofit fontScale="92500"/>
          </a:bodyPr>
          <a:lstStyle/>
          <a:p>
            <a:pPr marL="0" indent="0" algn="just">
              <a:buNone/>
            </a:pPr>
            <a:r>
              <a:rPr lang="en-GB" dirty="0" smtClean="0"/>
              <a:t>“The sight of a fast bowler gathering speed, attaining his maximum and then arching his back to provide the </a:t>
            </a:r>
            <a:r>
              <a:rPr lang="en-GB" b="1" dirty="0" smtClean="0"/>
              <a:t>body whip</a:t>
            </a:r>
            <a:r>
              <a:rPr lang="en-GB" dirty="0" smtClean="0"/>
              <a:t> from which the arm </a:t>
            </a:r>
            <a:r>
              <a:rPr lang="en-GB" b="1" dirty="0" smtClean="0"/>
              <a:t>extends like a lash </a:t>
            </a:r>
            <a:r>
              <a:rPr lang="en-GB" dirty="0" smtClean="0"/>
              <a:t>and all ending with the ball travelling at more than 90mph is a sight that can bring terror into the heart of a batsman and levels of appreciative barbarism which border on the primitive in the case of the spectator.”</a:t>
            </a:r>
          </a:p>
          <a:p>
            <a:pPr algn="r">
              <a:buFontTx/>
              <a:buChar char="-"/>
            </a:pPr>
            <a:r>
              <a:rPr lang="en-GB" sz="2400" dirty="0" smtClean="0"/>
              <a:t>Michael Manley, </a:t>
            </a:r>
            <a:r>
              <a:rPr lang="en-GB" sz="2400" i="1" dirty="0" smtClean="0"/>
              <a:t>A History of West Indies Cricket </a:t>
            </a:r>
            <a:r>
              <a:rPr lang="en-GB" sz="2400" dirty="0" smtClean="0"/>
              <a:t>(London: Andre Deutsch, 1995 [1988]), pp. 19–20</a:t>
            </a:r>
          </a:p>
          <a:p>
            <a:pPr>
              <a:buFontTx/>
              <a:buChar char="-"/>
            </a:pPr>
            <a:endParaRPr lang="en-GB" sz="2400" dirty="0"/>
          </a:p>
        </p:txBody>
      </p:sp>
      <p:pic>
        <p:nvPicPr>
          <p:cNvPr id="4" name="Picture 3"/>
          <p:cNvPicPr>
            <a:picLocks noChangeAspect="1"/>
          </p:cNvPicPr>
          <p:nvPr/>
        </p:nvPicPr>
        <p:blipFill>
          <a:blip r:embed="rId3"/>
          <a:stretch>
            <a:fillRect/>
          </a:stretch>
        </p:blipFill>
        <p:spPr>
          <a:xfrm>
            <a:off x="0" y="0"/>
            <a:ext cx="3220249" cy="2802810"/>
          </a:xfrm>
          <a:prstGeom prst="rect">
            <a:avLst/>
          </a:prstGeom>
        </p:spPr>
      </p:pic>
      <p:pic>
        <p:nvPicPr>
          <p:cNvPr id="1026" name="Picture 2" descr="https://pbs.twimg.com/media/DKPC5NlXcAYJcBa.jpg:small"/>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83904" y="3359185"/>
            <a:ext cx="1960095" cy="3423634"/>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p:cNvPicPr>
            <a:picLocks noChangeAspect="1"/>
          </p:cNvPicPr>
          <p:nvPr/>
        </p:nvPicPr>
        <p:blipFill rotWithShape="1">
          <a:blip r:embed="rId5"/>
          <a:srcRect r="61429" b="1675"/>
          <a:stretch/>
        </p:blipFill>
        <p:spPr>
          <a:xfrm>
            <a:off x="2959482" y="0"/>
            <a:ext cx="2321929" cy="2802810"/>
          </a:xfrm>
          <a:prstGeom prst="rect">
            <a:avLst/>
          </a:prstGeom>
        </p:spPr>
      </p:pic>
      <p:pic>
        <p:nvPicPr>
          <p:cNvPr id="9" name="Picture 8"/>
          <p:cNvPicPr>
            <a:picLocks noChangeAspect="1"/>
          </p:cNvPicPr>
          <p:nvPr/>
        </p:nvPicPr>
        <p:blipFill rotWithShape="1">
          <a:blip r:embed="rId6"/>
          <a:srcRect r="2199" b="2935"/>
          <a:stretch/>
        </p:blipFill>
        <p:spPr>
          <a:xfrm>
            <a:off x="5249011" y="-47064"/>
            <a:ext cx="1934893" cy="2849874"/>
          </a:xfrm>
          <a:prstGeom prst="rect">
            <a:avLst/>
          </a:prstGeom>
        </p:spPr>
      </p:pic>
      <p:sp>
        <p:nvSpPr>
          <p:cNvPr id="11" name="Rectangle 10"/>
          <p:cNvSpPr/>
          <p:nvPr/>
        </p:nvSpPr>
        <p:spPr>
          <a:xfrm flipH="1">
            <a:off x="147068" y="2243204"/>
            <a:ext cx="2595367" cy="369332"/>
          </a:xfrm>
          <a:prstGeom prst="rect">
            <a:avLst/>
          </a:prstGeom>
        </p:spPr>
        <p:txBody>
          <a:bodyPr wrap="square">
            <a:spAutoFit/>
          </a:bodyPr>
          <a:lstStyle/>
          <a:p>
            <a:r>
              <a:rPr lang="en-GB" b="1" dirty="0"/>
              <a:t>Sir Curtly </a:t>
            </a:r>
            <a:r>
              <a:rPr lang="en-GB" b="1" dirty="0" smtClean="0"/>
              <a:t> Ambrose</a:t>
            </a:r>
            <a:endParaRPr lang="en-GB" b="1" dirty="0"/>
          </a:p>
        </p:txBody>
      </p:sp>
    </p:spTree>
    <p:extLst>
      <p:ext uri="{BB962C8B-B14F-4D97-AF65-F5344CB8AC3E}">
        <p14:creationId xmlns:p14="http://schemas.microsoft.com/office/powerpoint/2010/main" val="404632037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latin typeface="Cooper Black" panose="0208090404030B020404" pitchFamily="18" charset="0"/>
              </a:rPr>
              <a:t>Michael Manley (1924–1997) </a:t>
            </a:r>
            <a:r>
              <a:rPr lang="en-GB" dirty="0" smtClean="0">
                <a:latin typeface="Cooper Black" panose="0208090404030B020404" pitchFamily="18" charset="0"/>
              </a:rPr>
              <a:t/>
            </a:r>
            <a:br>
              <a:rPr lang="en-GB" dirty="0" smtClean="0">
                <a:latin typeface="Cooper Black" panose="0208090404030B020404" pitchFamily="18" charset="0"/>
              </a:rPr>
            </a:br>
            <a:r>
              <a:rPr lang="en-GB" sz="3600" dirty="0" smtClean="0">
                <a:latin typeface="Cooper Black" panose="0208090404030B020404" pitchFamily="18" charset="0"/>
              </a:rPr>
              <a:t>Prime </a:t>
            </a:r>
            <a:r>
              <a:rPr lang="en-GB" sz="3600" dirty="0">
                <a:latin typeface="Cooper Black" panose="0208090404030B020404" pitchFamily="18" charset="0"/>
              </a:rPr>
              <a:t>Minister of Jamaica </a:t>
            </a:r>
            <a:r>
              <a:rPr lang="en-GB" sz="3600" dirty="0" smtClean="0">
                <a:latin typeface="Cooper Black" panose="0208090404030B020404" pitchFamily="18" charset="0"/>
              </a:rPr>
              <a:t>1972–1980, 1989–1992 </a:t>
            </a:r>
            <a:endParaRPr lang="en-GB" dirty="0">
              <a:latin typeface="Cooper Black" panose="0208090404030B020404" pitchFamily="18" charset="0"/>
            </a:endParaRPr>
          </a:p>
        </p:txBody>
      </p:sp>
      <p:pic>
        <p:nvPicPr>
          <p:cNvPr id="4" name="Content Placeholder 3"/>
          <p:cNvPicPr>
            <a:picLocks noGrp="1" noChangeAspect="1"/>
          </p:cNvPicPr>
          <p:nvPr>
            <p:ph idx="1"/>
          </p:nvPr>
        </p:nvPicPr>
        <p:blipFill>
          <a:blip r:embed="rId2"/>
          <a:stretch>
            <a:fillRect/>
          </a:stretch>
        </p:blipFill>
        <p:spPr>
          <a:xfrm>
            <a:off x="293036" y="2018960"/>
            <a:ext cx="3467201" cy="4351338"/>
          </a:xfrm>
          <a:prstGeom prst="rect">
            <a:avLst/>
          </a:prstGeom>
        </p:spPr>
      </p:pic>
      <p:pic>
        <p:nvPicPr>
          <p:cNvPr id="6" name="Picture 5"/>
          <p:cNvPicPr>
            <a:picLocks noChangeAspect="1"/>
          </p:cNvPicPr>
          <p:nvPr/>
        </p:nvPicPr>
        <p:blipFill>
          <a:blip r:embed="rId3"/>
          <a:stretch>
            <a:fillRect/>
          </a:stretch>
        </p:blipFill>
        <p:spPr>
          <a:xfrm>
            <a:off x="3760237" y="1986871"/>
            <a:ext cx="4148234" cy="2903764"/>
          </a:xfrm>
          <a:prstGeom prst="rect">
            <a:avLst/>
          </a:prstGeom>
        </p:spPr>
      </p:pic>
      <p:pic>
        <p:nvPicPr>
          <p:cNvPr id="7" name="Picture 6"/>
          <p:cNvPicPr>
            <a:picLocks noChangeAspect="1"/>
          </p:cNvPicPr>
          <p:nvPr/>
        </p:nvPicPr>
        <p:blipFill>
          <a:blip r:embed="rId4"/>
          <a:stretch>
            <a:fillRect/>
          </a:stretch>
        </p:blipFill>
        <p:spPr>
          <a:xfrm>
            <a:off x="7227439" y="4008711"/>
            <a:ext cx="1916562" cy="2849289"/>
          </a:xfrm>
          <a:prstGeom prst="rect">
            <a:avLst/>
          </a:prstGeom>
        </p:spPr>
      </p:pic>
      <p:sp>
        <p:nvSpPr>
          <p:cNvPr id="8" name="Rectangle 7"/>
          <p:cNvSpPr/>
          <p:nvPr/>
        </p:nvSpPr>
        <p:spPr>
          <a:xfrm>
            <a:off x="4129315" y="5110189"/>
            <a:ext cx="2518228" cy="923330"/>
          </a:xfrm>
          <a:prstGeom prst="rect">
            <a:avLst/>
          </a:prstGeom>
        </p:spPr>
        <p:txBody>
          <a:bodyPr wrap="square">
            <a:spAutoFit/>
          </a:bodyPr>
          <a:lstStyle/>
          <a:p>
            <a:r>
              <a:rPr lang="en-GB" dirty="0"/>
              <a:t>With Jamaica and West </a:t>
            </a:r>
            <a:r>
              <a:rPr lang="en-GB" dirty="0" smtClean="0"/>
              <a:t>Indies fast bowler </a:t>
            </a:r>
            <a:r>
              <a:rPr lang="en-GB" dirty="0"/>
              <a:t>Michael Holding</a:t>
            </a:r>
          </a:p>
        </p:txBody>
      </p:sp>
    </p:spTree>
    <p:extLst>
      <p:ext uri="{BB962C8B-B14F-4D97-AF65-F5344CB8AC3E}">
        <p14:creationId xmlns:p14="http://schemas.microsoft.com/office/powerpoint/2010/main" val="9488624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35910"/>
            <a:ext cx="9144000" cy="1538289"/>
          </a:xfrm>
        </p:spPr>
        <p:txBody>
          <a:bodyPr>
            <a:normAutofit/>
          </a:bodyPr>
          <a:lstStyle/>
          <a:p>
            <a:pPr algn="ctr"/>
            <a:r>
              <a:rPr lang="en-GB" sz="3200" dirty="0" smtClean="0">
                <a:latin typeface="Cooper Black" panose="0208090404030B020404" pitchFamily="18" charset="0"/>
              </a:rPr>
              <a:t>Jamaica College, est. 1789 </a:t>
            </a:r>
            <a:endParaRPr lang="en-GB" sz="3200" dirty="0">
              <a:latin typeface="Cooper Black" panose="0208090404030B020404" pitchFamily="18" charset="0"/>
            </a:endParaRPr>
          </a:p>
        </p:txBody>
      </p:sp>
      <p:sp>
        <p:nvSpPr>
          <p:cNvPr id="3" name="Content Placeholder 2"/>
          <p:cNvSpPr>
            <a:spLocks noGrp="1"/>
          </p:cNvSpPr>
          <p:nvPr>
            <p:ph idx="1"/>
          </p:nvPr>
        </p:nvSpPr>
        <p:spPr>
          <a:xfrm>
            <a:off x="190499" y="1051807"/>
            <a:ext cx="8829676" cy="2767718"/>
          </a:xfrm>
        </p:spPr>
        <p:txBody>
          <a:bodyPr>
            <a:normAutofit fontScale="92500" lnSpcReduction="10000"/>
          </a:bodyPr>
          <a:lstStyle/>
          <a:p>
            <a:pPr marL="0" indent="0" algn="just">
              <a:buNone/>
            </a:pPr>
            <a:r>
              <a:rPr lang="en-GB" dirty="0"/>
              <a:t>“Michael Manley … had been a contemporary of mine at Jamaica </a:t>
            </a:r>
            <a:r>
              <a:rPr lang="en-GB" dirty="0" smtClean="0"/>
              <a:t>College … [an] elite school, [a] typical </a:t>
            </a:r>
            <a:r>
              <a:rPr lang="en-GB" dirty="0"/>
              <a:t>colonial </a:t>
            </a:r>
            <a:r>
              <a:rPr lang="en-GB" dirty="0" smtClean="0"/>
              <a:t>institution </a:t>
            </a:r>
            <a:r>
              <a:rPr lang="en-GB" dirty="0"/>
              <a:t>modelled on the English public </a:t>
            </a:r>
            <a:r>
              <a:rPr lang="en-GB" dirty="0" smtClean="0"/>
              <a:t>school.</a:t>
            </a:r>
          </a:p>
          <a:p>
            <a:pPr marL="0" indent="0" algn="just">
              <a:buNone/>
            </a:pPr>
            <a:r>
              <a:rPr lang="en-GB" dirty="0"/>
              <a:t>	</a:t>
            </a:r>
            <a:r>
              <a:rPr lang="en-GB" dirty="0" smtClean="0"/>
              <a:t>“.. Education </a:t>
            </a:r>
            <a:r>
              <a:rPr lang="en-GB" dirty="0"/>
              <a:t>had always been conceived as the main route to upward mobility and moral improvement for ‘the clever black minority’ who took advantage of it.”</a:t>
            </a:r>
            <a:endParaRPr lang="en-GB" dirty="0" smtClean="0"/>
          </a:p>
          <a:p>
            <a:pPr algn="r">
              <a:buFontTx/>
              <a:buChar char="-"/>
            </a:pPr>
            <a:r>
              <a:rPr lang="en-GB" sz="2200" dirty="0" smtClean="0"/>
              <a:t>Stuart Hall, </a:t>
            </a:r>
            <a:r>
              <a:rPr lang="en-GB" sz="2200" i="1" dirty="0" smtClean="0"/>
              <a:t>Familiar Stranger: A Life Between Two Islands </a:t>
            </a:r>
            <a:r>
              <a:rPr lang="en-GB" sz="2200" dirty="0" smtClean="0"/>
              <a:t>(London: Penguin, 2018), pp. 43, 110</a:t>
            </a:r>
          </a:p>
          <a:p>
            <a:pPr marL="0" indent="0">
              <a:buNone/>
            </a:pPr>
            <a:endParaRPr lang="en-GB" dirty="0"/>
          </a:p>
        </p:txBody>
      </p:sp>
      <p:pic>
        <p:nvPicPr>
          <p:cNvPr id="5" name="Picture 4"/>
          <p:cNvPicPr>
            <a:picLocks noChangeAspect="1"/>
          </p:cNvPicPr>
          <p:nvPr/>
        </p:nvPicPr>
        <p:blipFill>
          <a:blip r:embed="rId2"/>
          <a:stretch>
            <a:fillRect/>
          </a:stretch>
        </p:blipFill>
        <p:spPr>
          <a:xfrm>
            <a:off x="0" y="3964960"/>
            <a:ext cx="4619625" cy="2893040"/>
          </a:xfrm>
          <a:prstGeom prst="rect">
            <a:avLst/>
          </a:prstGeom>
        </p:spPr>
      </p:pic>
      <p:pic>
        <p:nvPicPr>
          <p:cNvPr id="6" name="Picture 5"/>
          <p:cNvPicPr>
            <a:picLocks noChangeAspect="1"/>
          </p:cNvPicPr>
          <p:nvPr/>
        </p:nvPicPr>
        <p:blipFill>
          <a:blip r:embed="rId3"/>
          <a:stretch>
            <a:fillRect/>
          </a:stretch>
        </p:blipFill>
        <p:spPr>
          <a:xfrm>
            <a:off x="3935593" y="3964960"/>
            <a:ext cx="5208407" cy="2876370"/>
          </a:xfrm>
          <a:prstGeom prst="rect">
            <a:avLst/>
          </a:prstGeom>
        </p:spPr>
      </p:pic>
      <p:pic>
        <p:nvPicPr>
          <p:cNvPr id="8" name="Picture 7"/>
          <p:cNvPicPr>
            <a:picLocks noChangeAspect="1"/>
          </p:cNvPicPr>
          <p:nvPr/>
        </p:nvPicPr>
        <p:blipFill>
          <a:blip r:embed="rId4"/>
          <a:stretch>
            <a:fillRect/>
          </a:stretch>
        </p:blipFill>
        <p:spPr>
          <a:xfrm>
            <a:off x="3381374" y="3819525"/>
            <a:ext cx="1317951" cy="1535196"/>
          </a:xfrm>
          <a:prstGeom prst="rect">
            <a:avLst/>
          </a:prstGeom>
        </p:spPr>
      </p:pic>
    </p:spTree>
    <p:extLst>
      <p:ext uri="{BB962C8B-B14F-4D97-AF65-F5344CB8AC3E}">
        <p14:creationId xmlns:p14="http://schemas.microsoft.com/office/powerpoint/2010/main" val="207976206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35910"/>
            <a:ext cx="9144000" cy="1538289"/>
          </a:xfrm>
        </p:spPr>
        <p:txBody>
          <a:bodyPr>
            <a:normAutofit/>
          </a:bodyPr>
          <a:lstStyle/>
          <a:p>
            <a:pPr algn="ctr"/>
            <a:r>
              <a:rPr lang="en-GB" sz="3200" dirty="0" smtClean="0">
                <a:latin typeface="Cooper Black" panose="0208090404030B020404" pitchFamily="18" charset="0"/>
              </a:rPr>
              <a:t>Jamaica College, est. 1789 </a:t>
            </a:r>
            <a:endParaRPr lang="en-GB" sz="3200" dirty="0">
              <a:latin typeface="Cooper Black" panose="0208090404030B020404" pitchFamily="18" charset="0"/>
            </a:endParaRPr>
          </a:p>
        </p:txBody>
      </p:sp>
      <p:sp>
        <p:nvSpPr>
          <p:cNvPr id="3" name="Content Placeholder 2"/>
          <p:cNvSpPr>
            <a:spLocks noGrp="1"/>
          </p:cNvSpPr>
          <p:nvPr>
            <p:ph idx="1"/>
          </p:nvPr>
        </p:nvSpPr>
        <p:spPr>
          <a:xfrm>
            <a:off x="190499" y="1051807"/>
            <a:ext cx="8953501" cy="2767718"/>
          </a:xfrm>
        </p:spPr>
        <p:txBody>
          <a:bodyPr>
            <a:normAutofit fontScale="77500" lnSpcReduction="20000"/>
          </a:bodyPr>
          <a:lstStyle/>
          <a:p>
            <a:pPr marL="0" indent="0">
              <a:buNone/>
            </a:pPr>
            <a:r>
              <a:rPr lang="en-GB" dirty="0" smtClean="0"/>
              <a:t>“</a:t>
            </a:r>
            <a:r>
              <a:rPr lang="en-GB" dirty="0"/>
              <a:t>In Jamaica the leading 7 or 8 boys schools and </a:t>
            </a:r>
            <a:r>
              <a:rPr lang="en-GB" dirty="0" smtClean="0"/>
              <a:t>the 5 </a:t>
            </a:r>
            <a:r>
              <a:rPr lang="en-GB" dirty="0"/>
              <a:t>or </a:t>
            </a:r>
            <a:r>
              <a:rPr lang="en-GB" dirty="0" smtClean="0"/>
              <a:t>6 girl </a:t>
            </a:r>
            <a:r>
              <a:rPr lang="en-GB" dirty="0"/>
              <a:t>schools at the </a:t>
            </a:r>
            <a:r>
              <a:rPr lang="en-GB" dirty="0" smtClean="0"/>
              <a:t>top </a:t>
            </a:r>
            <a:r>
              <a:rPr lang="en-GB" dirty="0"/>
              <a:t>of the ladder where intensely academic in ethos with a developed colonial curriculum validated through externally excess exams in Britain. </a:t>
            </a:r>
            <a:r>
              <a:rPr lang="en-GB" dirty="0" smtClean="0"/>
              <a:t>They </a:t>
            </a:r>
            <a:r>
              <a:rPr lang="en-GB" dirty="0"/>
              <a:t>were fiercely competitive with each other in sport and academic success and always monopolise the island scholarships to study abroad. They function for the Caribbean elites like public schools do in England. People still ask </a:t>
            </a:r>
            <a:r>
              <a:rPr lang="en-GB" dirty="0" smtClean="0"/>
              <a:t>‘Where were you </a:t>
            </a:r>
            <a:r>
              <a:rPr lang="en-GB" dirty="0"/>
              <a:t>at school</a:t>
            </a:r>
            <a:r>
              <a:rPr lang="en-GB" dirty="0" smtClean="0"/>
              <a:t>?’ </a:t>
            </a:r>
            <a:r>
              <a:rPr lang="en-GB" dirty="0"/>
              <a:t>Expecting a reply </a:t>
            </a:r>
            <a:r>
              <a:rPr lang="en-GB" dirty="0" smtClean="0"/>
              <a:t>‘I </a:t>
            </a:r>
            <a:r>
              <a:rPr lang="en-GB" dirty="0"/>
              <a:t>went to Jamaica college’ or </a:t>
            </a:r>
            <a:r>
              <a:rPr lang="en-GB" dirty="0" smtClean="0"/>
              <a:t>‘I'm </a:t>
            </a:r>
            <a:r>
              <a:rPr lang="en-GB" dirty="0"/>
              <a:t>a St Georges boy’  or in </a:t>
            </a:r>
            <a:r>
              <a:rPr lang="en-GB" dirty="0" smtClean="0"/>
              <a:t>Barbados </a:t>
            </a:r>
            <a:r>
              <a:rPr lang="en-GB" dirty="0"/>
              <a:t>from ‘Harrison </a:t>
            </a:r>
            <a:r>
              <a:rPr lang="en-GB" dirty="0" smtClean="0"/>
              <a:t>College</a:t>
            </a:r>
            <a:r>
              <a:rPr lang="en-GB" dirty="0"/>
              <a:t>’ or in Trinidad </a:t>
            </a:r>
            <a:r>
              <a:rPr lang="en-GB" dirty="0" smtClean="0"/>
              <a:t>‘Royal </a:t>
            </a:r>
            <a:r>
              <a:rPr lang="en-GB" dirty="0"/>
              <a:t>‘Queen’s Royal College</a:t>
            </a:r>
            <a:r>
              <a:rPr lang="en-GB" dirty="0" smtClean="0"/>
              <a:t>.’”</a:t>
            </a:r>
            <a:endParaRPr lang="en-GB" dirty="0"/>
          </a:p>
          <a:p>
            <a:pPr algn="r">
              <a:buFontTx/>
              <a:buChar char="-"/>
            </a:pPr>
            <a:r>
              <a:rPr lang="en-GB" sz="2200" dirty="0" smtClean="0"/>
              <a:t>Hall, </a:t>
            </a:r>
            <a:r>
              <a:rPr lang="en-GB" sz="2200" i="1" dirty="0"/>
              <a:t>Familiar Stranger</a:t>
            </a:r>
            <a:r>
              <a:rPr lang="en-GB" sz="2200" dirty="0"/>
              <a:t>, pp. 112–113 </a:t>
            </a:r>
            <a:endParaRPr lang="en-GB" dirty="0"/>
          </a:p>
        </p:txBody>
      </p:sp>
      <p:pic>
        <p:nvPicPr>
          <p:cNvPr id="6" name="Picture 5"/>
          <p:cNvPicPr>
            <a:picLocks noChangeAspect="1"/>
          </p:cNvPicPr>
          <p:nvPr/>
        </p:nvPicPr>
        <p:blipFill>
          <a:blip r:embed="rId2"/>
          <a:stretch>
            <a:fillRect/>
          </a:stretch>
        </p:blipFill>
        <p:spPr>
          <a:xfrm>
            <a:off x="3935593" y="3964960"/>
            <a:ext cx="5208407" cy="2876370"/>
          </a:xfrm>
          <a:prstGeom prst="rect">
            <a:avLst/>
          </a:prstGeom>
        </p:spPr>
      </p:pic>
      <p:pic>
        <p:nvPicPr>
          <p:cNvPr id="7" name="Picture 6"/>
          <p:cNvPicPr>
            <a:picLocks noChangeAspect="1"/>
          </p:cNvPicPr>
          <p:nvPr/>
        </p:nvPicPr>
        <p:blipFill>
          <a:blip r:embed="rId3"/>
          <a:stretch>
            <a:fillRect/>
          </a:stretch>
        </p:blipFill>
        <p:spPr>
          <a:xfrm>
            <a:off x="190499" y="3402200"/>
            <a:ext cx="3056437" cy="3439130"/>
          </a:xfrm>
          <a:prstGeom prst="rect">
            <a:avLst/>
          </a:prstGeom>
        </p:spPr>
      </p:pic>
    </p:spTree>
    <p:extLst>
      <p:ext uri="{BB962C8B-B14F-4D97-AF65-F5344CB8AC3E}">
        <p14:creationId xmlns:p14="http://schemas.microsoft.com/office/powerpoint/2010/main" val="252549272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336289" y="381909"/>
            <a:ext cx="5160200" cy="6323691"/>
          </a:xfrm>
        </p:spPr>
        <p:txBody>
          <a:bodyPr>
            <a:normAutofit/>
          </a:bodyPr>
          <a:lstStyle/>
          <a:p>
            <a:pPr marL="0" indent="0" algn="just">
              <a:buNone/>
            </a:pPr>
            <a:r>
              <a:rPr lang="en-GB" dirty="0"/>
              <a:t>“I began to study Latin and French, then Greek, and much else. But particularly we learnt, I learnt and obeyed and taught a code, the English public-school code</a:t>
            </a:r>
            <a:r>
              <a:rPr lang="en-GB" dirty="0" smtClean="0"/>
              <a:t>.”</a:t>
            </a:r>
          </a:p>
          <a:p>
            <a:pPr marL="0" indent="0" algn="r">
              <a:buNone/>
            </a:pPr>
            <a:r>
              <a:rPr lang="en-GB" sz="1900" dirty="0" smtClean="0"/>
              <a:t>-James, </a:t>
            </a:r>
            <a:r>
              <a:rPr lang="en-GB" sz="1900" i="1" dirty="0" smtClean="0"/>
              <a:t>Beyond a Boundary</a:t>
            </a:r>
            <a:r>
              <a:rPr lang="en-GB" sz="1900" dirty="0" smtClean="0"/>
              <a:t>, pp. 31-32</a:t>
            </a:r>
            <a:endParaRPr lang="en-GB" sz="2400" dirty="0"/>
          </a:p>
        </p:txBody>
      </p:sp>
      <p:pic>
        <p:nvPicPr>
          <p:cNvPr id="5" name="Picture 4"/>
          <p:cNvPicPr>
            <a:picLocks noChangeAspect="1"/>
          </p:cNvPicPr>
          <p:nvPr/>
        </p:nvPicPr>
        <p:blipFill rotWithShape="1">
          <a:blip r:embed="rId2"/>
          <a:srcRect b="6968"/>
          <a:stretch/>
        </p:blipFill>
        <p:spPr>
          <a:xfrm>
            <a:off x="5614679" y="0"/>
            <a:ext cx="3529321" cy="4917989"/>
          </a:xfrm>
          <a:prstGeom prst="rect">
            <a:avLst/>
          </a:prstGeom>
        </p:spPr>
      </p:pic>
      <p:sp>
        <p:nvSpPr>
          <p:cNvPr id="6" name="Rectangle 5"/>
          <p:cNvSpPr/>
          <p:nvPr/>
        </p:nvSpPr>
        <p:spPr>
          <a:xfrm>
            <a:off x="6125139" y="5146644"/>
            <a:ext cx="3004236" cy="1477328"/>
          </a:xfrm>
          <a:prstGeom prst="rect">
            <a:avLst/>
          </a:prstGeom>
        </p:spPr>
        <p:txBody>
          <a:bodyPr wrap="square">
            <a:spAutoFit/>
          </a:bodyPr>
          <a:lstStyle/>
          <a:p>
            <a:pPr algn="r"/>
            <a:r>
              <a:rPr lang="en-GB" dirty="0"/>
              <a:t>Engraving depicting a scene </a:t>
            </a:r>
            <a:r>
              <a:rPr lang="en-GB" dirty="0" smtClean="0"/>
              <a:t>from </a:t>
            </a:r>
            <a:r>
              <a:rPr lang="en-GB" i="1" dirty="0" smtClean="0"/>
              <a:t>Tom </a:t>
            </a:r>
            <a:r>
              <a:rPr lang="en-GB" i="1" dirty="0"/>
              <a:t>Brown's </a:t>
            </a:r>
            <a:r>
              <a:rPr lang="en-GB" i="1" dirty="0" smtClean="0"/>
              <a:t>School Days at Rugby </a:t>
            </a:r>
            <a:r>
              <a:rPr lang="en-GB" dirty="0" smtClean="0"/>
              <a:t>(1857);</a:t>
            </a:r>
          </a:p>
          <a:p>
            <a:pPr algn="r"/>
            <a:r>
              <a:rPr lang="en-GB" dirty="0"/>
              <a:t>Queen's Royal </a:t>
            </a:r>
            <a:r>
              <a:rPr lang="en-GB" dirty="0" smtClean="0"/>
              <a:t>College, Port of Spain (est. 1859)</a:t>
            </a:r>
          </a:p>
        </p:txBody>
      </p:sp>
      <p:pic>
        <p:nvPicPr>
          <p:cNvPr id="4" name="Picture 3"/>
          <p:cNvPicPr>
            <a:picLocks noChangeAspect="1"/>
          </p:cNvPicPr>
          <p:nvPr/>
        </p:nvPicPr>
        <p:blipFill>
          <a:blip r:embed="rId3"/>
          <a:stretch>
            <a:fillRect/>
          </a:stretch>
        </p:blipFill>
        <p:spPr>
          <a:xfrm>
            <a:off x="336289" y="3503737"/>
            <a:ext cx="4296229" cy="3222172"/>
          </a:xfrm>
          <a:prstGeom prst="rect">
            <a:avLst/>
          </a:prstGeom>
        </p:spPr>
      </p:pic>
    </p:spTree>
    <p:extLst>
      <p:ext uri="{BB962C8B-B14F-4D97-AF65-F5344CB8AC3E}">
        <p14:creationId xmlns:p14="http://schemas.microsoft.com/office/powerpoint/2010/main" val="274308019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338764" y="429900"/>
            <a:ext cx="4986029" cy="4488089"/>
          </a:xfrm>
        </p:spPr>
        <p:txBody>
          <a:bodyPr>
            <a:normAutofit/>
          </a:bodyPr>
          <a:lstStyle/>
          <a:p>
            <a:pPr marL="0" indent="0" algn="just">
              <a:buNone/>
            </a:pPr>
            <a:r>
              <a:rPr lang="en-GB" dirty="0"/>
              <a:t>“Thomas Arnold, the famous </a:t>
            </a:r>
            <a:r>
              <a:rPr lang="en-GB" dirty="0" smtClean="0"/>
              <a:t>headmaster of </a:t>
            </a:r>
            <a:r>
              <a:rPr lang="en-GB" dirty="0"/>
              <a:t>Rugby, secondly in Thomas Hughes, the author of </a:t>
            </a:r>
            <a:r>
              <a:rPr lang="en-GB" i="1" dirty="0"/>
              <a:t>Tom Brown </a:t>
            </a:r>
            <a:r>
              <a:rPr lang="en-GB" i="1" dirty="0" smtClean="0"/>
              <a:t>'s Schooldays</a:t>
            </a:r>
            <a:r>
              <a:rPr lang="en-GB" dirty="0"/>
              <a:t>, and lastly in W. G. </a:t>
            </a:r>
            <a:r>
              <a:rPr lang="en-GB" dirty="0" smtClean="0"/>
              <a:t>Grace ….These </a:t>
            </a:r>
            <a:r>
              <a:rPr lang="en-GB" dirty="0"/>
              <a:t>three men, more than all others, created </a:t>
            </a:r>
            <a:r>
              <a:rPr lang="en-GB" dirty="0" smtClean="0"/>
              <a:t>Victorianism.”</a:t>
            </a:r>
          </a:p>
          <a:p>
            <a:pPr marL="0" indent="0" algn="r">
              <a:buNone/>
            </a:pPr>
            <a:r>
              <a:rPr lang="en-GB" dirty="0" smtClean="0"/>
              <a:t>- </a:t>
            </a:r>
            <a:r>
              <a:rPr lang="en-GB" sz="2400" dirty="0" smtClean="0"/>
              <a:t>James, </a:t>
            </a:r>
            <a:r>
              <a:rPr lang="en-GB" sz="2400" i="1" dirty="0" smtClean="0"/>
              <a:t>Beyond a Boundary, </a:t>
            </a:r>
            <a:r>
              <a:rPr lang="en-GB" sz="2400" dirty="0" smtClean="0"/>
              <a:t>p. 212</a:t>
            </a:r>
            <a:endParaRPr lang="en-GB" dirty="0"/>
          </a:p>
        </p:txBody>
      </p:sp>
      <p:pic>
        <p:nvPicPr>
          <p:cNvPr id="5" name="Picture 4"/>
          <p:cNvPicPr>
            <a:picLocks noChangeAspect="1"/>
          </p:cNvPicPr>
          <p:nvPr/>
        </p:nvPicPr>
        <p:blipFill rotWithShape="1">
          <a:blip r:embed="rId2"/>
          <a:srcRect b="6968"/>
          <a:stretch/>
        </p:blipFill>
        <p:spPr>
          <a:xfrm>
            <a:off x="5614679" y="0"/>
            <a:ext cx="3529321" cy="4917989"/>
          </a:xfrm>
          <a:prstGeom prst="rect">
            <a:avLst/>
          </a:prstGeom>
        </p:spPr>
      </p:pic>
      <p:sp>
        <p:nvSpPr>
          <p:cNvPr id="6" name="Rectangle 5"/>
          <p:cNvSpPr/>
          <p:nvPr/>
        </p:nvSpPr>
        <p:spPr>
          <a:xfrm>
            <a:off x="6125139" y="5146644"/>
            <a:ext cx="3004236" cy="923330"/>
          </a:xfrm>
          <a:prstGeom prst="rect">
            <a:avLst/>
          </a:prstGeom>
        </p:spPr>
        <p:txBody>
          <a:bodyPr wrap="square">
            <a:spAutoFit/>
          </a:bodyPr>
          <a:lstStyle/>
          <a:p>
            <a:pPr algn="r"/>
            <a:r>
              <a:rPr lang="en-GB" dirty="0"/>
              <a:t>Engraving depicting a scene </a:t>
            </a:r>
            <a:r>
              <a:rPr lang="en-GB" dirty="0" smtClean="0"/>
              <a:t>from </a:t>
            </a:r>
            <a:r>
              <a:rPr lang="en-GB" i="1" dirty="0" smtClean="0"/>
              <a:t>Tom </a:t>
            </a:r>
            <a:r>
              <a:rPr lang="en-GB" i="1" dirty="0"/>
              <a:t>Brown's </a:t>
            </a:r>
            <a:r>
              <a:rPr lang="en-GB" i="1" dirty="0" smtClean="0"/>
              <a:t>School Days at Rugby </a:t>
            </a:r>
            <a:r>
              <a:rPr lang="en-GB" dirty="0" smtClean="0"/>
              <a:t>(1857)</a:t>
            </a:r>
            <a:endParaRPr lang="en-GB" i="1" dirty="0" smtClean="0"/>
          </a:p>
        </p:txBody>
      </p:sp>
      <p:pic>
        <p:nvPicPr>
          <p:cNvPr id="4" name="Picture 3"/>
          <p:cNvPicPr>
            <a:picLocks noChangeAspect="1"/>
          </p:cNvPicPr>
          <p:nvPr/>
        </p:nvPicPr>
        <p:blipFill>
          <a:blip r:embed="rId3"/>
          <a:stretch>
            <a:fillRect/>
          </a:stretch>
        </p:blipFill>
        <p:spPr>
          <a:xfrm>
            <a:off x="1708926" y="3845990"/>
            <a:ext cx="2245704" cy="3012010"/>
          </a:xfrm>
          <a:prstGeom prst="rect">
            <a:avLst/>
          </a:prstGeom>
        </p:spPr>
      </p:pic>
    </p:spTree>
    <p:extLst>
      <p:ext uri="{BB962C8B-B14F-4D97-AF65-F5344CB8AC3E}">
        <p14:creationId xmlns:p14="http://schemas.microsoft.com/office/powerpoint/2010/main" val="403646749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336289" y="381909"/>
            <a:ext cx="5160200" cy="6323691"/>
          </a:xfrm>
        </p:spPr>
        <p:txBody>
          <a:bodyPr>
            <a:normAutofit/>
          </a:bodyPr>
          <a:lstStyle/>
          <a:p>
            <a:pPr marL="0" indent="0" algn="just">
              <a:buNone/>
            </a:pPr>
            <a:r>
              <a:rPr lang="en-GB" sz="3600" dirty="0" smtClean="0"/>
              <a:t>“There </a:t>
            </a:r>
            <a:r>
              <a:rPr lang="en-GB" sz="3600" dirty="0"/>
              <a:t>were rulers and ruled, the educated and </a:t>
            </a:r>
            <a:r>
              <a:rPr lang="en-GB" sz="3600" dirty="0" smtClean="0"/>
              <a:t>the uneducated</a:t>
            </a:r>
            <a:r>
              <a:rPr lang="en-GB" sz="3600" dirty="0"/>
              <a:t>. If the two groupings could be described as two </a:t>
            </a:r>
            <a:r>
              <a:rPr lang="en-GB" sz="3600" dirty="0" smtClean="0"/>
              <a:t>nations they </a:t>
            </a:r>
            <a:r>
              <a:rPr lang="en-GB" sz="3600" dirty="0"/>
              <a:t>were neither of them conscious of the division as a state of </a:t>
            </a:r>
            <a:r>
              <a:rPr lang="en-GB" sz="3600" dirty="0" smtClean="0"/>
              <a:t>things which </a:t>
            </a:r>
            <a:r>
              <a:rPr lang="en-GB" sz="3600" dirty="0"/>
              <a:t>ought not to </a:t>
            </a:r>
            <a:r>
              <a:rPr lang="en-GB" sz="3600" dirty="0" smtClean="0"/>
              <a:t>be.”</a:t>
            </a:r>
          </a:p>
          <a:p>
            <a:pPr marL="0" indent="0" algn="r">
              <a:buNone/>
            </a:pPr>
            <a:r>
              <a:rPr lang="en-GB" sz="3600" dirty="0" smtClean="0"/>
              <a:t>- </a:t>
            </a:r>
            <a:r>
              <a:rPr lang="en-GB" sz="2400" dirty="0" smtClean="0"/>
              <a:t>James, </a:t>
            </a:r>
            <a:r>
              <a:rPr lang="en-GB" sz="2400" i="1" dirty="0" smtClean="0"/>
              <a:t>Beyond a Boundary</a:t>
            </a:r>
            <a:r>
              <a:rPr lang="en-GB" sz="2400" dirty="0" smtClean="0"/>
              <a:t>, p.  209</a:t>
            </a:r>
            <a:endParaRPr lang="en-GB" sz="3200" dirty="0"/>
          </a:p>
        </p:txBody>
      </p:sp>
      <p:pic>
        <p:nvPicPr>
          <p:cNvPr id="5" name="Picture 4"/>
          <p:cNvPicPr>
            <a:picLocks noChangeAspect="1"/>
          </p:cNvPicPr>
          <p:nvPr/>
        </p:nvPicPr>
        <p:blipFill rotWithShape="1">
          <a:blip r:embed="rId2"/>
          <a:srcRect b="6968"/>
          <a:stretch/>
        </p:blipFill>
        <p:spPr>
          <a:xfrm>
            <a:off x="5614679" y="0"/>
            <a:ext cx="3529321" cy="4917989"/>
          </a:xfrm>
          <a:prstGeom prst="rect">
            <a:avLst/>
          </a:prstGeom>
        </p:spPr>
      </p:pic>
      <p:sp>
        <p:nvSpPr>
          <p:cNvPr id="6" name="Rectangle 5"/>
          <p:cNvSpPr/>
          <p:nvPr/>
        </p:nvSpPr>
        <p:spPr>
          <a:xfrm>
            <a:off x="6125139" y="5146644"/>
            <a:ext cx="3004236" cy="923330"/>
          </a:xfrm>
          <a:prstGeom prst="rect">
            <a:avLst/>
          </a:prstGeom>
        </p:spPr>
        <p:txBody>
          <a:bodyPr wrap="square">
            <a:spAutoFit/>
          </a:bodyPr>
          <a:lstStyle/>
          <a:p>
            <a:pPr algn="r"/>
            <a:r>
              <a:rPr lang="en-GB" dirty="0"/>
              <a:t>Engraving depicting a scene </a:t>
            </a:r>
            <a:r>
              <a:rPr lang="en-GB" dirty="0" smtClean="0"/>
              <a:t>from </a:t>
            </a:r>
            <a:r>
              <a:rPr lang="en-GB" i="1" dirty="0" smtClean="0"/>
              <a:t>Tom </a:t>
            </a:r>
            <a:r>
              <a:rPr lang="en-GB" i="1" dirty="0"/>
              <a:t>Brown's </a:t>
            </a:r>
            <a:r>
              <a:rPr lang="en-GB" i="1" dirty="0" smtClean="0"/>
              <a:t>School Days at Rugby </a:t>
            </a:r>
            <a:r>
              <a:rPr lang="en-GB" dirty="0" smtClean="0"/>
              <a:t>(1857)</a:t>
            </a:r>
            <a:endParaRPr lang="en-GB" i="1" dirty="0" smtClean="0"/>
          </a:p>
        </p:txBody>
      </p:sp>
    </p:spTree>
    <p:extLst>
      <p:ext uri="{BB962C8B-B14F-4D97-AF65-F5344CB8AC3E}">
        <p14:creationId xmlns:p14="http://schemas.microsoft.com/office/powerpoint/2010/main" val="201671046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0"/>
            <a:ext cx="7886700" cy="1325563"/>
          </a:xfrm>
        </p:spPr>
        <p:txBody>
          <a:bodyPr>
            <a:normAutofit/>
          </a:bodyPr>
          <a:lstStyle/>
          <a:p>
            <a:r>
              <a:rPr lang="en-GB" sz="4000" dirty="0" smtClean="0">
                <a:latin typeface="Cooper Black" panose="0208090404030B020404" pitchFamily="18" charset="0"/>
              </a:rPr>
              <a:t>Cricket, Class, Race &amp; Colour</a:t>
            </a:r>
            <a:endParaRPr lang="en-GB" sz="4000" dirty="0">
              <a:latin typeface="Cooper Black" panose="0208090404030B020404" pitchFamily="18" charset="0"/>
            </a:endParaRPr>
          </a:p>
        </p:txBody>
      </p:sp>
      <p:sp>
        <p:nvSpPr>
          <p:cNvPr id="3" name="Content Placeholder 2"/>
          <p:cNvSpPr>
            <a:spLocks noGrp="1"/>
          </p:cNvSpPr>
          <p:nvPr>
            <p:ph idx="1"/>
          </p:nvPr>
        </p:nvSpPr>
        <p:spPr>
          <a:xfrm>
            <a:off x="628650" y="1171574"/>
            <a:ext cx="7886700" cy="5419725"/>
          </a:xfrm>
        </p:spPr>
        <p:txBody>
          <a:bodyPr>
            <a:normAutofit fontScale="92500" lnSpcReduction="10000"/>
          </a:bodyPr>
          <a:lstStyle/>
          <a:p>
            <a:pPr marL="0" indent="0" algn="just">
              <a:buNone/>
            </a:pPr>
            <a:r>
              <a:rPr lang="en-GB" dirty="0" smtClean="0"/>
              <a:t>“</a:t>
            </a:r>
            <a:r>
              <a:rPr lang="en-GB" dirty="0"/>
              <a:t>The various first-class clubs represented the different social strata in the island within clearly defined bounds. Top of the list was the Queen's Park Club. It was the boss of the island's cricket relations with other islands and visiting international teams. All big matches were played on their private ground, the Queen's Park Oval. They were for the most part white and often wealthy. There were a few coloured men among them, chiefly members of the old well-established mulatto families.		</a:t>
            </a:r>
          </a:p>
          <a:p>
            <a:pPr marL="0" indent="0" algn="just">
              <a:buNone/>
            </a:pPr>
            <a:r>
              <a:rPr lang="en-GB" dirty="0" smtClean="0"/>
              <a:t>	“… </a:t>
            </a:r>
            <a:r>
              <a:rPr lang="en-GB" dirty="0"/>
              <a:t>The second club (in prestige) was Shamrock, the club of the old Catholic families. It was at that time almost exclusively white … I would have been more easily elected to the MCC [Marylebone Cricket Club; i.e. Lord’s cricket ground, London]  than to either</a:t>
            </a:r>
            <a:r>
              <a:rPr lang="en-GB" dirty="0" smtClean="0"/>
              <a:t>.”</a:t>
            </a:r>
          </a:p>
          <a:p>
            <a:pPr algn="r">
              <a:buFontTx/>
              <a:buChar char="-"/>
            </a:pPr>
            <a:r>
              <a:rPr lang="en-GB" sz="2200" dirty="0" smtClean="0"/>
              <a:t>James, </a:t>
            </a:r>
            <a:r>
              <a:rPr lang="en-GB" sz="2200" i="1" dirty="0" smtClean="0"/>
              <a:t>Beyond a Boundary</a:t>
            </a:r>
            <a:r>
              <a:rPr lang="en-GB" sz="2200" dirty="0" smtClean="0"/>
              <a:t>, pp. 65–66.</a:t>
            </a:r>
          </a:p>
          <a:p>
            <a:pPr>
              <a:buFontTx/>
              <a:buChar char="-"/>
            </a:pPr>
            <a:endParaRPr lang="en-GB" dirty="0" smtClean="0"/>
          </a:p>
          <a:p>
            <a:pPr marL="0" indent="0">
              <a:buNone/>
            </a:pPr>
            <a:endParaRPr lang="en-GB" dirty="0"/>
          </a:p>
          <a:p>
            <a:pPr marL="0" indent="0">
              <a:buNone/>
            </a:pPr>
            <a:endParaRPr lang="en-GB" dirty="0"/>
          </a:p>
        </p:txBody>
      </p:sp>
    </p:spTree>
    <p:extLst>
      <p:ext uri="{BB962C8B-B14F-4D97-AF65-F5344CB8AC3E}">
        <p14:creationId xmlns:p14="http://schemas.microsoft.com/office/powerpoint/2010/main" val="66283275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0"/>
            <a:ext cx="7886700" cy="1325563"/>
          </a:xfrm>
        </p:spPr>
        <p:txBody>
          <a:bodyPr>
            <a:normAutofit/>
          </a:bodyPr>
          <a:lstStyle/>
          <a:p>
            <a:r>
              <a:rPr lang="en-GB" sz="4000" dirty="0" smtClean="0">
                <a:latin typeface="Cooper Black" panose="0208090404030B020404" pitchFamily="18" charset="0"/>
              </a:rPr>
              <a:t>Cricket, Class, Race &amp; Colour</a:t>
            </a:r>
            <a:endParaRPr lang="en-GB" sz="4000" dirty="0">
              <a:latin typeface="Cooper Black" panose="0208090404030B020404" pitchFamily="18" charset="0"/>
            </a:endParaRPr>
          </a:p>
        </p:txBody>
      </p:sp>
      <p:sp>
        <p:nvSpPr>
          <p:cNvPr id="3" name="Content Placeholder 2"/>
          <p:cNvSpPr>
            <a:spLocks noGrp="1"/>
          </p:cNvSpPr>
          <p:nvPr>
            <p:ph idx="1"/>
          </p:nvPr>
        </p:nvSpPr>
        <p:spPr>
          <a:xfrm>
            <a:off x="628650" y="1171574"/>
            <a:ext cx="7886700" cy="5857876"/>
          </a:xfrm>
        </p:spPr>
        <p:txBody>
          <a:bodyPr>
            <a:normAutofit fontScale="70000" lnSpcReduction="20000"/>
          </a:bodyPr>
          <a:lstStyle/>
          <a:p>
            <a:pPr marL="0" indent="0" algn="just">
              <a:buNone/>
            </a:pPr>
            <a:r>
              <a:rPr lang="en-GB" sz="3300" dirty="0"/>
              <a:t>“Also excluded for the me of those days was </a:t>
            </a:r>
            <a:r>
              <a:rPr lang="en-GB" sz="3300" dirty="0" err="1"/>
              <a:t>Stingo</a:t>
            </a:r>
            <a:r>
              <a:rPr lang="en-GB" sz="3300" dirty="0"/>
              <a:t>. They were plebeians: the butcher, the tailor, the candlestick maker, the casual labourer, with a sprinkling of unemployed. Totally black and no social status whatever. </a:t>
            </a:r>
          </a:p>
          <a:p>
            <a:pPr marL="0" indent="0" algn="just">
              <a:buNone/>
            </a:pPr>
            <a:r>
              <a:rPr lang="en-GB" sz="3300" dirty="0" smtClean="0"/>
              <a:t>	“</a:t>
            </a:r>
            <a:r>
              <a:rPr lang="en-GB" sz="3300" dirty="0"/>
              <a:t>Two more clubs remained and here the trouble began. One of these clubs was Maple, the club of the brown-skinned middle class. </a:t>
            </a:r>
            <a:r>
              <a:rPr lang="en-GB" sz="3300" b="1" dirty="0"/>
              <a:t>Class did not matter so much to them as colour</a:t>
            </a:r>
            <a:r>
              <a:rPr lang="en-GB" sz="3300" dirty="0"/>
              <a:t>. They had founded themselves on the principle that they didn't want any dark people in their club. A lawyer or a doctor with a distinctly dark skin would have been blackballed, though light-skinned department­ store clerks of uncertain income and still more uncertain lineage were admitted as a matter of course.</a:t>
            </a:r>
          </a:p>
          <a:p>
            <a:pPr marL="0" indent="0" algn="just">
              <a:buNone/>
            </a:pPr>
            <a:r>
              <a:rPr lang="en-GB" sz="3300" dirty="0" smtClean="0"/>
              <a:t>	“</a:t>
            </a:r>
            <a:r>
              <a:rPr lang="en-GB" sz="3300" dirty="0"/>
              <a:t>The other club was Shannon, the club of the black lower-middle class: the teacher, the law clerk, the worker in the printing office and here and there a clerk in a department store</a:t>
            </a:r>
            <a:r>
              <a:rPr lang="en-GB" sz="3300" dirty="0" smtClean="0"/>
              <a:t>.</a:t>
            </a:r>
          </a:p>
          <a:p>
            <a:pPr marL="0" indent="0" algn="just">
              <a:buNone/>
            </a:pPr>
            <a:r>
              <a:rPr lang="en-GB" sz="3300" dirty="0"/>
              <a:t>	</a:t>
            </a:r>
            <a:r>
              <a:rPr lang="en-GB" sz="3300" dirty="0" smtClean="0"/>
              <a:t>“</a:t>
            </a:r>
            <a:r>
              <a:rPr lang="en-GB" sz="3300" dirty="0"/>
              <a:t>None of these lines was absolute … I had gone to school for years with many of the Maple players </a:t>
            </a:r>
            <a:r>
              <a:rPr lang="en-GB" sz="3300" dirty="0" smtClean="0"/>
              <a:t>[applied to Maple and </a:t>
            </a:r>
            <a:r>
              <a:rPr lang="en-GB" sz="3300" dirty="0"/>
              <a:t>was able to join club].”</a:t>
            </a:r>
          </a:p>
          <a:p>
            <a:pPr algn="r">
              <a:buFontTx/>
              <a:buChar char="-"/>
            </a:pPr>
            <a:r>
              <a:rPr lang="en-GB" sz="2200" dirty="0" smtClean="0"/>
              <a:t>James, </a:t>
            </a:r>
            <a:r>
              <a:rPr lang="en-GB" sz="2200" i="1" dirty="0" smtClean="0"/>
              <a:t>Beyond a Boundary</a:t>
            </a:r>
            <a:r>
              <a:rPr lang="en-GB" sz="2200" dirty="0" smtClean="0"/>
              <a:t>, pp. 66–67.</a:t>
            </a:r>
          </a:p>
          <a:p>
            <a:pPr>
              <a:buFontTx/>
              <a:buChar char="-"/>
            </a:pPr>
            <a:endParaRPr lang="en-GB" dirty="0" smtClean="0"/>
          </a:p>
          <a:p>
            <a:pPr marL="0" indent="0">
              <a:buNone/>
            </a:pPr>
            <a:endParaRPr lang="en-GB" dirty="0"/>
          </a:p>
          <a:p>
            <a:pPr marL="0" indent="0">
              <a:buNone/>
            </a:pPr>
            <a:endParaRPr lang="en-GB" dirty="0"/>
          </a:p>
        </p:txBody>
      </p:sp>
    </p:spTree>
    <p:extLst>
      <p:ext uri="{BB962C8B-B14F-4D97-AF65-F5344CB8AC3E}">
        <p14:creationId xmlns:p14="http://schemas.microsoft.com/office/powerpoint/2010/main" val="66689823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7" name="Content Placeholder 6"/>
          <p:cNvPicPr>
            <a:picLocks noGrp="1" noChangeAspect="1"/>
          </p:cNvPicPr>
          <p:nvPr>
            <p:ph idx="1"/>
          </p:nvPr>
        </p:nvPicPr>
        <p:blipFill>
          <a:blip r:embed="rId2"/>
          <a:stretch>
            <a:fillRect/>
          </a:stretch>
        </p:blipFill>
        <p:spPr>
          <a:xfrm>
            <a:off x="1" y="1"/>
            <a:ext cx="3889828" cy="3585936"/>
          </a:xfrm>
          <a:prstGeom prst="rect">
            <a:avLst/>
          </a:prstGeom>
        </p:spPr>
      </p:pic>
      <p:pic>
        <p:nvPicPr>
          <p:cNvPr id="5" name="Picture 4"/>
          <p:cNvPicPr>
            <a:picLocks noChangeAspect="1"/>
          </p:cNvPicPr>
          <p:nvPr/>
        </p:nvPicPr>
        <p:blipFill>
          <a:blip r:embed="rId3"/>
          <a:stretch>
            <a:fillRect/>
          </a:stretch>
        </p:blipFill>
        <p:spPr>
          <a:xfrm>
            <a:off x="4935748" y="0"/>
            <a:ext cx="4208251" cy="3612356"/>
          </a:xfrm>
          <a:prstGeom prst="rect">
            <a:avLst/>
          </a:prstGeom>
        </p:spPr>
      </p:pic>
      <p:sp>
        <p:nvSpPr>
          <p:cNvPr id="6" name="Rectangle 5"/>
          <p:cNvSpPr/>
          <p:nvPr/>
        </p:nvSpPr>
        <p:spPr>
          <a:xfrm>
            <a:off x="3943517" y="118624"/>
            <a:ext cx="938542" cy="3539430"/>
          </a:xfrm>
          <a:prstGeom prst="rect">
            <a:avLst/>
          </a:prstGeom>
        </p:spPr>
        <p:txBody>
          <a:bodyPr wrap="square">
            <a:spAutoFit/>
          </a:bodyPr>
          <a:lstStyle/>
          <a:p>
            <a:pPr algn="ctr"/>
            <a:r>
              <a:rPr lang="en-GB" sz="1400" dirty="0" smtClean="0"/>
              <a:t>West Indies captains on tours of England:</a:t>
            </a:r>
          </a:p>
          <a:p>
            <a:pPr algn="ctr"/>
            <a:r>
              <a:rPr lang="en-GB" sz="1400" dirty="0" smtClean="0"/>
              <a:t>R.S.A</a:t>
            </a:r>
            <a:r>
              <a:rPr lang="en-GB" sz="1400" dirty="0"/>
              <a:t>. Warner </a:t>
            </a:r>
            <a:r>
              <a:rPr lang="en-GB" sz="1400" dirty="0" smtClean="0"/>
              <a:t>(1900)</a:t>
            </a:r>
          </a:p>
          <a:p>
            <a:pPr algn="ctr"/>
            <a:r>
              <a:rPr lang="en-GB" sz="1400" dirty="0" smtClean="0"/>
              <a:t>H.B.G</a:t>
            </a:r>
            <a:r>
              <a:rPr lang="en-GB" sz="1400" dirty="0"/>
              <a:t>. Austin </a:t>
            </a:r>
            <a:r>
              <a:rPr lang="en-GB" sz="1400" dirty="0" smtClean="0"/>
              <a:t>(1906, 1923)</a:t>
            </a:r>
          </a:p>
          <a:p>
            <a:pPr algn="ctr"/>
            <a:r>
              <a:rPr lang="en-GB" sz="1400" dirty="0"/>
              <a:t>Karl </a:t>
            </a:r>
            <a:r>
              <a:rPr lang="en-GB" sz="1400" dirty="0" err="1"/>
              <a:t>Nunes</a:t>
            </a:r>
            <a:r>
              <a:rPr lang="en-GB" sz="1400" dirty="0"/>
              <a:t> </a:t>
            </a:r>
            <a:r>
              <a:rPr lang="en-GB" sz="1400" dirty="0" smtClean="0"/>
              <a:t>(1928)</a:t>
            </a:r>
            <a:endParaRPr lang="en-GB" sz="1400" dirty="0"/>
          </a:p>
        </p:txBody>
      </p:sp>
      <p:pic>
        <p:nvPicPr>
          <p:cNvPr id="9" name="Picture 8"/>
          <p:cNvPicPr>
            <a:picLocks noChangeAspect="1"/>
          </p:cNvPicPr>
          <p:nvPr/>
        </p:nvPicPr>
        <p:blipFill>
          <a:blip r:embed="rId4"/>
          <a:stretch>
            <a:fillRect/>
          </a:stretch>
        </p:blipFill>
        <p:spPr>
          <a:xfrm>
            <a:off x="0" y="3730171"/>
            <a:ext cx="3954820" cy="3105152"/>
          </a:xfrm>
          <a:prstGeom prst="rect">
            <a:avLst/>
          </a:prstGeom>
        </p:spPr>
      </p:pic>
      <p:pic>
        <p:nvPicPr>
          <p:cNvPr id="10" name="Picture 9"/>
          <p:cNvPicPr>
            <a:picLocks noChangeAspect="1"/>
          </p:cNvPicPr>
          <p:nvPr/>
        </p:nvPicPr>
        <p:blipFill>
          <a:blip r:embed="rId5"/>
          <a:stretch>
            <a:fillRect/>
          </a:stretch>
        </p:blipFill>
        <p:spPr>
          <a:xfrm>
            <a:off x="4567270" y="3730171"/>
            <a:ext cx="4576729" cy="3139637"/>
          </a:xfrm>
          <a:prstGeom prst="rect">
            <a:avLst/>
          </a:prstGeom>
        </p:spPr>
      </p:pic>
    </p:spTree>
    <p:extLst>
      <p:ext uri="{BB962C8B-B14F-4D97-AF65-F5344CB8AC3E}">
        <p14:creationId xmlns:p14="http://schemas.microsoft.com/office/powerpoint/2010/main" val="317446248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438400" y="-7802"/>
            <a:ext cx="6705600" cy="6865802"/>
          </a:xfrm>
          <a:prstGeom prst="rect">
            <a:avLst/>
          </a:prstGeom>
        </p:spPr>
      </p:pic>
      <p:sp>
        <p:nvSpPr>
          <p:cNvPr id="3" name="Rectangle 2"/>
          <p:cNvSpPr/>
          <p:nvPr/>
        </p:nvSpPr>
        <p:spPr>
          <a:xfrm>
            <a:off x="137885" y="551322"/>
            <a:ext cx="2198915" cy="3416320"/>
          </a:xfrm>
          <a:prstGeom prst="rect">
            <a:avLst/>
          </a:prstGeom>
        </p:spPr>
        <p:txBody>
          <a:bodyPr wrap="square">
            <a:spAutoFit/>
          </a:bodyPr>
          <a:lstStyle/>
          <a:p>
            <a:r>
              <a:rPr lang="en-GB" sz="2400" dirty="0">
                <a:latin typeface="Cooper Black" panose="0208090404030B020404" pitchFamily="18" charset="0"/>
              </a:rPr>
              <a:t>Sir Frank </a:t>
            </a:r>
            <a:r>
              <a:rPr lang="en-GB" sz="2400" dirty="0" smtClean="0">
                <a:latin typeface="Cooper Black" panose="0208090404030B020404" pitchFamily="18" charset="0"/>
              </a:rPr>
              <a:t>Worrell </a:t>
            </a:r>
          </a:p>
          <a:p>
            <a:r>
              <a:rPr lang="en-GB" sz="2400" dirty="0" smtClean="0">
                <a:latin typeface="Cooper Black" panose="0208090404030B020404" pitchFamily="18" charset="0"/>
              </a:rPr>
              <a:t>(1924–1967)</a:t>
            </a:r>
          </a:p>
          <a:p>
            <a:r>
              <a:rPr lang="en-GB" sz="2400" dirty="0" smtClean="0">
                <a:latin typeface="Cooper Black" panose="0208090404030B020404" pitchFamily="18" charset="0"/>
              </a:rPr>
              <a:t>First black West Indian cricket captain – appointed 1960</a:t>
            </a:r>
            <a:endParaRPr lang="en-GB" sz="2400" dirty="0">
              <a:latin typeface="Cooper Black" panose="0208090404030B020404" pitchFamily="18" charset="0"/>
            </a:endParaRPr>
          </a:p>
        </p:txBody>
      </p:sp>
    </p:spTree>
    <p:extLst>
      <p:ext uri="{BB962C8B-B14F-4D97-AF65-F5344CB8AC3E}">
        <p14:creationId xmlns:p14="http://schemas.microsoft.com/office/powerpoint/2010/main" val="100136155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p:cNvPicPr>
            <a:picLocks noGrp="1" noChangeAspect="1"/>
          </p:cNvPicPr>
          <p:nvPr>
            <p:ph idx="1"/>
          </p:nvPr>
        </p:nvPicPr>
        <p:blipFill>
          <a:blip r:embed="rId3"/>
          <a:stretch>
            <a:fillRect/>
          </a:stretch>
        </p:blipFill>
        <p:spPr>
          <a:xfrm>
            <a:off x="1483469" y="0"/>
            <a:ext cx="6177062" cy="4832744"/>
          </a:xfrm>
          <a:prstGeom prst="rect">
            <a:avLst/>
          </a:prstGeom>
        </p:spPr>
      </p:pic>
      <p:sp>
        <p:nvSpPr>
          <p:cNvPr id="3" name="Title 2"/>
          <p:cNvSpPr>
            <a:spLocks noGrp="1"/>
          </p:cNvSpPr>
          <p:nvPr>
            <p:ph type="title"/>
          </p:nvPr>
        </p:nvSpPr>
        <p:spPr/>
        <p:txBody>
          <a:bodyPr/>
          <a:lstStyle/>
          <a:p>
            <a:endParaRPr lang="en-GB" dirty="0"/>
          </a:p>
        </p:txBody>
      </p:sp>
      <p:sp>
        <p:nvSpPr>
          <p:cNvPr id="6" name="Rectangle 5"/>
          <p:cNvSpPr/>
          <p:nvPr/>
        </p:nvSpPr>
        <p:spPr>
          <a:xfrm>
            <a:off x="1641621" y="5573697"/>
            <a:ext cx="2533670" cy="646331"/>
          </a:xfrm>
          <a:prstGeom prst="rect">
            <a:avLst/>
          </a:prstGeom>
        </p:spPr>
        <p:txBody>
          <a:bodyPr wrap="square">
            <a:spAutoFit/>
          </a:bodyPr>
          <a:lstStyle/>
          <a:p>
            <a:r>
              <a:rPr lang="en-GB" dirty="0"/>
              <a:t>West Indies </a:t>
            </a:r>
            <a:r>
              <a:rPr lang="en-GB" dirty="0" smtClean="0"/>
              <a:t>Federation in existence 1958–1962</a:t>
            </a:r>
            <a:endParaRPr lang="en-GB" dirty="0"/>
          </a:p>
        </p:txBody>
      </p:sp>
      <p:pic>
        <p:nvPicPr>
          <p:cNvPr id="9" name="Picture 8"/>
          <p:cNvPicPr>
            <a:picLocks noChangeAspect="1"/>
          </p:cNvPicPr>
          <p:nvPr/>
        </p:nvPicPr>
        <p:blipFill>
          <a:blip r:embed="rId4"/>
          <a:stretch>
            <a:fillRect/>
          </a:stretch>
        </p:blipFill>
        <p:spPr>
          <a:xfrm>
            <a:off x="4293217" y="5055033"/>
            <a:ext cx="3367314" cy="1683657"/>
          </a:xfrm>
          <a:prstGeom prst="rect">
            <a:avLst/>
          </a:prstGeom>
        </p:spPr>
      </p:pic>
    </p:spTree>
    <p:extLst>
      <p:ext uri="{BB962C8B-B14F-4D97-AF65-F5344CB8AC3E}">
        <p14:creationId xmlns:p14="http://schemas.microsoft.com/office/powerpoint/2010/main" val="175354822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latin typeface="Cooper Black" panose="0208090404030B020404" pitchFamily="18" charset="0"/>
              </a:rPr>
              <a:t>‘The Three Ws’ </a:t>
            </a:r>
            <a:endParaRPr lang="en-GB" dirty="0">
              <a:latin typeface="Cooper Black" panose="0208090404030B020404" pitchFamily="18" charset="0"/>
            </a:endParaRPr>
          </a:p>
        </p:txBody>
      </p:sp>
      <p:pic>
        <p:nvPicPr>
          <p:cNvPr id="4" name="Content Placeholder 3"/>
          <p:cNvPicPr>
            <a:picLocks noGrp="1" noChangeAspect="1"/>
          </p:cNvPicPr>
          <p:nvPr>
            <p:ph idx="1"/>
          </p:nvPr>
        </p:nvPicPr>
        <p:blipFill>
          <a:blip r:embed="rId2"/>
          <a:stretch>
            <a:fillRect/>
          </a:stretch>
        </p:blipFill>
        <p:spPr>
          <a:xfrm>
            <a:off x="442912" y="1415256"/>
            <a:ext cx="3317784" cy="2823369"/>
          </a:xfrm>
          <a:prstGeom prst="rect">
            <a:avLst/>
          </a:prstGeom>
        </p:spPr>
      </p:pic>
      <p:pic>
        <p:nvPicPr>
          <p:cNvPr id="5" name="Picture 4"/>
          <p:cNvPicPr>
            <a:picLocks noChangeAspect="1"/>
          </p:cNvPicPr>
          <p:nvPr/>
        </p:nvPicPr>
        <p:blipFill>
          <a:blip r:embed="rId3"/>
          <a:stretch>
            <a:fillRect/>
          </a:stretch>
        </p:blipFill>
        <p:spPr>
          <a:xfrm>
            <a:off x="4419599" y="1455738"/>
            <a:ext cx="3933825" cy="3036913"/>
          </a:xfrm>
          <a:prstGeom prst="rect">
            <a:avLst/>
          </a:prstGeom>
        </p:spPr>
      </p:pic>
      <p:sp>
        <p:nvSpPr>
          <p:cNvPr id="6" name="Rectangle 5"/>
          <p:cNvSpPr/>
          <p:nvPr/>
        </p:nvSpPr>
        <p:spPr>
          <a:xfrm>
            <a:off x="7155413" y="5159954"/>
            <a:ext cx="1507144" cy="923330"/>
          </a:xfrm>
          <a:prstGeom prst="rect">
            <a:avLst/>
          </a:prstGeom>
        </p:spPr>
        <p:txBody>
          <a:bodyPr wrap="none">
            <a:spAutoFit/>
          </a:bodyPr>
          <a:lstStyle/>
          <a:p>
            <a:r>
              <a:rPr lang="en-GB" dirty="0" smtClean="0"/>
              <a:t>Sir</a:t>
            </a:r>
          </a:p>
          <a:p>
            <a:r>
              <a:rPr lang="en-GB" dirty="0" smtClean="0"/>
              <a:t>Clyde Walcott</a:t>
            </a:r>
          </a:p>
          <a:p>
            <a:r>
              <a:rPr lang="en-GB" dirty="0" smtClean="0"/>
              <a:t>(1926–2006</a:t>
            </a:r>
            <a:r>
              <a:rPr lang="en-GB" dirty="0"/>
              <a:t>)</a:t>
            </a:r>
          </a:p>
        </p:txBody>
      </p:sp>
      <p:sp>
        <p:nvSpPr>
          <p:cNvPr id="7" name="Rectangle 6"/>
          <p:cNvSpPr/>
          <p:nvPr/>
        </p:nvSpPr>
        <p:spPr>
          <a:xfrm>
            <a:off x="5393379" y="5206120"/>
            <a:ext cx="1074096" cy="1200329"/>
          </a:xfrm>
          <a:prstGeom prst="rect">
            <a:avLst/>
          </a:prstGeom>
        </p:spPr>
        <p:txBody>
          <a:bodyPr wrap="square">
            <a:spAutoFit/>
          </a:bodyPr>
          <a:lstStyle/>
          <a:p>
            <a:r>
              <a:rPr lang="en-GB" dirty="0" smtClean="0"/>
              <a:t>Sir</a:t>
            </a:r>
            <a:endParaRPr lang="en-GB" dirty="0"/>
          </a:p>
          <a:p>
            <a:r>
              <a:rPr lang="en-GB" dirty="0" smtClean="0"/>
              <a:t>Everton Weekes (b. 1925)</a:t>
            </a:r>
            <a:endParaRPr lang="en-GB" dirty="0"/>
          </a:p>
        </p:txBody>
      </p:sp>
      <p:pic>
        <p:nvPicPr>
          <p:cNvPr id="8" name="Picture 7"/>
          <p:cNvPicPr>
            <a:picLocks noChangeAspect="1"/>
          </p:cNvPicPr>
          <p:nvPr/>
        </p:nvPicPr>
        <p:blipFill>
          <a:blip r:embed="rId4"/>
          <a:stretch>
            <a:fillRect/>
          </a:stretch>
        </p:blipFill>
        <p:spPr>
          <a:xfrm>
            <a:off x="442912" y="4697438"/>
            <a:ext cx="2908287" cy="1848362"/>
          </a:xfrm>
          <a:prstGeom prst="rect">
            <a:avLst/>
          </a:prstGeom>
        </p:spPr>
      </p:pic>
    </p:spTree>
    <p:extLst>
      <p:ext uri="{BB962C8B-B14F-4D97-AF65-F5344CB8AC3E}">
        <p14:creationId xmlns:p14="http://schemas.microsoft.com/office/powerpoint/2010/main" val="177555822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5092" y="427167"/>
            <a:ext cx="7886700" cy="1325563"/>
          </a:xfrm>
        </p:spPr>
        <p:txBody>
          <a:bodyPr>
            <a:normAutofit fontScale="90000"/>
          </a:bodyPr>
          <a:lstStyle/>
          <a:p>
            <a:r>
              <a:rPr lang="en-GB" dirty="0">
                <a:latin typeface="Cooper Black" panose="0208090404030B020404" pitchFamily="18" charset="0"/>
              </a:rPr>
              <a:t>1950 Tour of </a:t>
            </a:r>
            <a:r>
              <a:rPr lang="en-GB" dirty="0" smtClean="0">
                <a:latin typeface="Cooper Black" panose="0208090404030B020404" pitchFamily="18" charset="0"/>
              </a:rPr>
              <a:t>England – first tour victory in England (3–1)</a:t>
            </a:r>
            <a:br>
              <a:rPr lang="en-GB" dirty="0" smtClean="0">
                <a:latin typeface="Cooper Black" panose="0208090404030B020404" pitchFamily="18" charset="0"/>
              </a:rPr>
            </a:br>
            <a:endParaRPr lang="en-GB" dirty="0">
              <a:latin typeface="Cooper Black" panose="0208090404030B020404" pitchFamily="18" charset="0"/>
            </a:endParaRPr>
          </a:p>
        </p:txBody>
      </p:sp>
      <p:sp>
        <p:nvSpPr>
          <p:cNvPr id="3" name="Content Placeholder 2"/>
          <p:cNvSpPr>
            <a:spLocks noGrp="1"/>
          </p:cNvSpPr>
          <p:nvPr>
            <p:ph idx="1"/>
          </p:nvPr>
        </p:nvSpPr>
        <p:spPr>
          <a:xfrm>
            <a:off x="628650" y="1520825"/>
            <a:ext cx="7886700" cy="4351338"/>
          </a:xfrm>
        </p:spPr>
        <p:txBody>
          <a:bodyPr/>
          <a:lstStyle/>
          <a:p>
            <a:pPr marL="0" indent="0" algn="just">
              <a:buNone/>
            </a:pPr>
            <a:r>
              <a:rPr lang="en-GB" dirty="0" smtClean="0"/>
              <a:t>“More than just a sporting success. It was proof that a people was coming of age. They had bettered the masters at their own game on home turf.”</a:t>
            </a:r>
          </a:p>
          <a:p>
            <a:pPr algn="r">
              <a:buFontTx/>
              <a:buChar char="-"/>
            </a:pPr>
            <a:r>
              <a:rPr lang="en-GB" dirty="0" smtClean="0"/>
              <a:t>Manley</a:t>
            </a:r>
            <a:r>
              <a:rPr lang="en-GB" dirty="0"/>
              <a:t>, </a:t>
            </a:r>
            <a:r>
              <a:rPr lang="en-GB" i="1" dirty="0" smtClean="0"/>
              <a:t>History </a:t>
            </a:r>
            <a:r>
              <a:rPr lang="en-GB" i="1" dirty="0"/>
              <a:t>of West Indies </a:t>
            </a:r>
            <a:r>
              <a:rPr lang="en-GB" i="1" dirty="0" smtClean="0"/>
              <a:t>Cricket</a:t>
            </a:r>
            <a:r>
              <a:rPr lang="en-GB" dirty="0" smtClean="0"/>
              <a:t>, p. 93</a:t>
            </a:r>
          </a:p>
          <a:p>
            <a:pPr algn="just">
              <a:buFontTx/>
              <a:buChar char="-"/>
            </a:pPr>
            <a:endParaRPr lang="en-GB" dirty="0"/>
          </a:p>
        </p:txBody>
      </p:sp>
      <p:pic>
        <p:nvPicPr>
          <p:cNvPr id="5" name="Picture 4"/>
          <p:cNvPicPr>
            <a:picLocks noChangeAspect="1"/>
          </p:cNvPicPr>
          <p:nvPr/>
        </p:nvPicPr>
        <p:blipFill>
          <a:blip r:embed="rId2"/>
          <a:stretch>
            <a:fillRect/>
          </a:stretch>
        </p:blipFill>
        <p:spPr>
          <a:xfrm>
            <a:off x="1399531" y="3397268"/>
            <a:ext cx="4402965" cy="3460731"/>
          </a:xfrm>
          <a:prstGeom prst="rect">
            <a:avLst/>
          </a:prstGeom>
        </p:spPr>
      </p:pic>
      <p:sp>
        <p:nvSpPr>
          <p:cNvPr id="6" name="Rectangle 5"/>
          <p:cNvSpPr/>
          <p:nvPr/>
        </p:nvSpPr>
        <p:spPr>
          <a:xfrm>
            <a:off x="159179" y="4809900"/>
            <a:ext cx="1240352" cy="923330"/>
          </a:xfrm>
          <a:prstGeom prst="rect">
            <a:avLst/>
          </a:prstGeom>
        </p:spPr>
        <p:txBody>
          <a:bodyPr wrap="square">
            <a:spAutoFit/>
          </a:bodyPr>
          <a:lstStyle/>
          <a:p>
            <a:r>
              <a:rPr lang="en-GB" dirty="0"/>
              <a:t>Sonny </a:t>
            </a:r>
            <a:r>
              <a:rPr lang="en-GB" dirty="0" err="1"/>
              <a:t>Ramadhin</a:t>
            </a:r>
            <a:r>
              <a:rPr lang="en-GB" dirty="0"/>
              <a:t> (</a:t>
            </a:r>
            <a:r>
              <a:rPr lang="en-GB" dirty="0" smtClean="0"/>
              <a:t>b. 1929</a:t>
            </a:r>
            <a:r>
              <a:rPr lang="en-GB" dirty="0"/>
              <a:t>)</a:t>
            </a:r>
          </a:p>
        </p:txBody>
      </p:sp>
      <p:sp>
        <p:nvSpPr>
          <p:cNvPr id="7" name="Rectangle 6"/>
          <p:cNvSpPr/>
          <p:nvPr/>
        </p:nvSpPr>
        <p:spPr>
          <a:xfrm>
            <a:off x="82336" y="5934670"/>
            <a:ext cx="1564846" cy="923330"/>
          </a:xfrm>
          <a:prstGeom prst="rect">
            <a:avLst/>
          </a:prstGeom>
        </p:spPr>
        <p:txBody>
          <a:bodyPr wrap="square">
            <a:spAutoFit/>
          </a:bodyPr>
          <a:lstStyle/>
          <a:p>
            <a:r>
              <a:rPr lang="en-GB" dirty="0" smtClean="0"/>
              <a:t>Alf Valentine (1930–2004)</a:t>
            </a:r>
          </a:p>
          <a:p>
            <a:endParaRPr lang="en-GB" dirty="0"/>
          </a:p>
        </p:txBody>
      </p:sp>
      <p:pic>
        <p:nvPicPr>
          <p:cNvPr id="8" name="Picture 7"/>
          <p:cNvPicPr>
            <a:picLocks noChangeAspect="1"/>
          </p:cNvPicPr>
          <p:nvPr/>
        </p:nvPicPr>
        <p:blipFill>
          <a:blip r:embed="rId3"/>
          <a:stretch>
            <a:fillRect/>
          </a:stretch>
        </p:blipFill>
        <p:spPr>
          <a:xfrm>
            <a:off x="5949092" y="3397269"/>
            <a:ext cx="3035729" cy="3460731"/>
          </a:xfrm>
          <a:prstGeom prst="rect">
            <a:avLst/>
          </a:prstGeom>
        </p:spPr>
      </p:pic>
      <p:sp>
        <p:nvSpPr>
          <p:cNvPr id="9" name="Rectangle 8"/>
          <p:cNvSpPr/>
          <p:nvPr/>
        </p:nvSpPr>
        <p:spPr>
          <a:xfrm>
            <a:off x="5976691" y="3441679"/>
            <a:ext cx="1425006" cy="2031325"/>
          </a:xfrm>
          <a:prstGeom prst="rect">
            <a:avLst/>
          </a:prstGeom>
          <a:solidFill>
            <a:schemeClr val="accent3"/>
          </a:solidFill>
        </p:spPr>
        <p:txBody>
          <a:bodyPr wrap="square">
            <a:spAutoFit/>
          </a:bodyPr>
          <a:lstStyle/>
          <a:p>
            <a:r>
              <a:rPr lang="en-GB" dirty="0"/>
              <a:t>Bill </a:t>
            </a:r>
            <a:r>
              <a:rPr lang="en-GB" dirty="0" err="1"/>
              <a:t>Edrich</a:t>
            </a:r>
            <a:r>
              <a:rPr lang="en-GB" dirty="0"/>
              <a:t> </a:t>
            </a:r>
            <a:r>
              <a:rPr lang="en-GB" dirty="0" smtClean="0"/>
              <a:t>caught </a:t>
            </a:r>
            <a:r>
              <a:rPr lang="en-GB" dirty="0"/>
              <a:t>behind by </a:t>
            </a:r>
            <a:r>
              <a:rPr lang="en-GB" dirty="0" smtClean="0"/>
              <a:t>Walcott</a:t>
            </a:r>
            <a:r>
              <a:rPr lang="en-GB" dirty="0"/>
              <a:t>, </a:t>
            </a:r>
            <a:r>
              <a:rPr lang="en-GB" dirty="0" smtClean="0"/>
              <a:t>2nd </a:t>
            </a:r>
            <a:r>
              <a:rPr lang="en-GB" dirty="0"/>
              <a:t>Test, Lord's, June 26, 1950</a:t>
            </a:r>
          </a:p>
        </p:txBody>
      </p:sp>
    </p:spTree>
    <p:extLst>
      <p:ext uri="{BB962C8B-B14F-4D97-AF65-F5344CB8AC3E}">
        <p14:creationId xmlns:p14="http://schemas.microsoft.com/office/powerpoint/2010/main" val="165823801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Rd B</a:t>
            </a:r>
            <a:endParaRPr lang="en-GB" dirty="0"/>
          </a:p>
        </p:txBody>
      </p:sp>
      <p:pic>
        <p:nvPicPr>
          <p:cNvPr id="6" name="Content Placeholder 5"/>
          <p:cNvPicPr>
            <a:picLocks noGrp="1" noChangeAspect="1"/>
          </p:cNvPicPr>
          <p:nvPr>
            <p:ph idx="1"/>
          </p:nvPr>
        </p:nvPicPr>
        <p:blipFill rotWithShape="1">
          <a:blip r:embed="rId2"/>
          <a:srcRect l="-1" t="46832" r="-3862"/>
          <a:stretch/>
        </p:blipFill>
        <p:spPr>
          <a:xfrm>
            <a:off x="4993639" y="227991"/>
            <a:ext cx="4150361" cy="5172684"/>
          </a:xfrm>
          <a:prstGeom prst="rect">
            <a:avLst/>
          </a:prstGeom>
        </p:spPr>
      </p:pic>
      <p:pic>
        <p:nvPicPr>
          <p:cNvPr id="4" name="Picture 3"/>
          <p:cNvPicPr>
            <a:picLocks noChangeAspect="1"/>
          </p:cNvPicPr>
          <p:nvPr/>
        </p:nvPicPr>
        <p:blipFill rotWithShape="1">
          <a:blip r:embed="rId3"/>
          <a:srcRect l="-1" r="344" b="54177"/>
          <a:stretch/>
        </p:blipFill>
        <p:spPr>
          <a:xfrm>
            <a:off x="276224" y="113691"/>
            <a:ext cx="3933826" cy="4008448"/>
          </a:xfrm>
          <a:prstGeom prst="rect">
            <a:avLst/>
          </a:prstGeom>
        </p:spPr>
      </p:pic>
      <p:pic>
        <p:nvPicPr>
          <p:cNvPr id="7" name="Picture 6"/>
          <p:cNvPicPr>
            <a:picLocks noChangeAspect="1"/>
          </p:cNvPicPr>
          <p:nvPr/>
        </p:nvPicPr>
        <p:blipFill>
          <a:blip r:embed="rId4"/>
          <a:stretch>
            <a:fillRect/>
          </a:stretch>
        </p:blipFill>
        <p:spPr>
          <a:xfrm>
            <a:off x="276224" y="4389220"/>
            <a:ext cx="4465621" cy="2326824"/>
          </a:xfrm>
          <a:prstGeom prst="rect">
            <a:avLst/>
          </a:prstGeom>
        </p:spPr>
      </p:pic>
      <p:sp>
        <p:nvSpPr>
          <p:cNvPr id="8" name="TextBox 7"/>
          <p:cNvSpPr txBox="1"/>
          <p:nvPr/>
        </p:nvSpPr>
        <p:spPr>
          <a:xfrm>
            <a:off x="5781675" y="5821289"/>
            <a:ext cx="1924050" cy="923330"/>
          </a:xfrm>
          <a:prstGeom prst="rect">
            <a:avLst/>
          </a:prstGeom>
          <a:noFill/>
        </p:spPr>
        <p:txBody>
          <a:bodyPr wrap="square" rtlCol="0">
            <a:spAutoFit/>
          </a:bodyPr>
          <a:lstStyle/>
          <a:p>
            <a:r>
              <a:rPr lang="en-GB" i="1" dirty="0" smtClean="0"/>
              <a:t>The Times</a:t>
            </a:r>
            <a:r>
              <a:rPr lang="en-GB" dirty="0" smtClean="0"/>
              <a:t>, 30 June 1950, pp. 4, 6</a:t>
            </a:r>
            <a:endParaRPr lang="en-GB" i="1" dirty="0"/>
          </a:p>
        </p:txBody>
      </p:sp>
    </p:spTree>
    <p:extLst>
      <p:ext uri="{BB962C8B-B14F-4D97-AF65-F5344CB8AC3E}">
        <p14:creationId xmlns:p14="http://schemas.microsoft.com/office/powerpoint/2010/main" val="3850418792"/>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92956"/>
            <a:ext cx="7886700" cy="1325563"/>
          </a:xfrm>
        </p:spPr>
        <p:txBody>
          <a:bodyPr>
            <a:normAutofit/>
          </a:bodyPr>
          <a:lstStyle/>
          <a:p>
            <a:pPr algn="ctr"/>
            <a:r>
              <a:rPr lang="en-GB" sz="2800" dirty="0" smtClean="0">
                <a:latin typeface="Cooper Black" panose="0208090404030B020404" pitchFamily="18" charset="0"/>
              </a:rPr>
              <a:t>1950 Tour of England </a:t>
            </a:r>
            <a:br>
              <a:rPr lang="en-GB" sz="2800" dirty="0" smtClean="0">
                <a:latin typeface="Cooper Black" panose="0208090404030B020404" pitchFamily="18" charset="0"/>
              </a:rPr>
            </a:br>
            <a:r>
              <a:rPr lang="en-GB" sz="2800" dirty="0" smtClean="0">
                <a:latin typeface="Cooper Black" panose="0208090404030B020404" pitchFamily="18" charset="0"/>
              </a:rPr>
              <a:t>Lord Beginner, ‘Victory Test Match’</a:t>
            </a:r>
            <a:endParaRPr lang="en-GB" sz="2800" dirty="0">
              <a:latin typeface="Cooper Black" panose="0208090404030B020404" pitchFamily="18" charset="0"/>
            </a:endParaRPr>
          </a:p>
        </p:txBody>
      </p:sp>
      <p:pic>
        <p:nvPicPr>
          <p:cNvPr id="1026" name="Picture 2" descr="Image result for west indies cricket 1950s tour lord beginne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18797" y="1358924"/>
            <a:ext cx="3981536" cy="283845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5"/>
          <a:stretch>
            <a:fillRect/>
          </a:stretch>
        </p:blipFill>
        <p:spPr>
          <a:xfrm>
            <a:off x="6453712" y="1484628"/>
            <a:ext cx="2423985" cy="2407825"/>
          </a:xfrm>
          <a:prstGeom prst="rect">
            <a:avLst/>
          </a:prstGeom>
        </p:spPr>
      </p:pic>
      <p:sp>
        <p:nvSpPr>
          <p:cNvPr id="7" name="Rectangle 6"/>
          <p:cNvSpPr/>
          <p:nvPr/>
        </p:nvSpPr>
        <p:spPr>
          <a:xfrm>
            <a:off x="4140288" y="1438789"/>
            <a:ext cx="1473114" cy="2031325"/>
          </a:xfrm>
          <a:prstGeom prst="rect">
            <a:avLst/>
          </a:prstGeom>
        </p:spPr>
        <p:txBody>
          <a:bodyPr wrap="square">
            <a:spAutoFit/>
          </a:bodyPr>
          <a:lstStyle/>
          <a:p>
            <a:r>
              <a:rPr lang="en-GB" dirty="0"/>
              <a:t>Lord Kitchener (with guitar) leads the celebrations </a:t>
            </a:r>
            <a:r>
              <a:rPr lang="en-GB" dirty="0" smtClean="0"/>
              <a:t>after Lord's test win</a:t>
            </a:r>
            <a:endParaRPr lang="en-GB" dirty="0"/>
          </a:p>
        </p:txBody>
      </p:sp>
      <p:pic>
        <p:nvPicPr>
          <p:cNvPr id="8" name="Picture 7"/>
          <p:cNvPicPr>
            <a:picLocks noChangeAspect="1"/>
          </p:cNvPicPr>
          <p:nvPr/>
        </p:nvPicPr>
        <p:blipFill>
          <a:blip r:embed="rId6"/>
          <a:stretch>
            <a:fillRect/>
          </a:stretch>
        </p:blipFill>
        <p:spPr>
          <a:xfrm>
            <a:off x="6125843" y="3985311"/>
            <a:ext cx="2772752" cy="2738093"/>
          </a:xfrm>
          <a:prstGeom prst="rect">
            <a:avLst/>
          </a:prstGeom>
        </p:spPr>
      </p:pic>
      <p:sp>
        <p:nvSpPr>
          <p:cNvPr id="9" name="Rectangle 8"/>
          <p:cNvSpPr/>
          <p:nvPr/>
        </p:nvSpPr>
        <p:spPr>
          <a:xfrm>
            <a:off x="6453713" y="5504647"/>
            <a:ext cx="1861540" cy="1200329"/>
          </a:xfrm>
          <a:prstGeom prst="rect">
            <a:avLst/>
          </a:prstGeom>
          <a:solidFill>
            <a:schemeClr val="accent3"/>
          </a:solidFill>
        </p:spPr>
        <p:txBody>
          <a:bodyPr wrap="square">
            <a:spAutoFit/>
          </a:bodyPr>
          <a:lstStyle/>
          <a:p>
            <a:r>
              <a:rPr lang="en-GB" dirty="0" smtClean="0"/>
              <a:t>Lord Beginner (aka Egbert Moore) </a:t>
            </a:r>
          </a:p>
          <a:p>
            <a:r>
              <a:rPr lang="en-GB" dirty="0" smtClean="0"/>
              <a:t>(</a:t>
            </a:r>
            <a:r>
              <a:rPr lang="en-GB" dirty="0"/>
              <a:t>1904–1981</a:t>
            </a:r>
            <a:r>
              <a:rPr lang="en-GB" dirty="0" smtClean="0"/>
              <a:t>)</a:t>
            </a:r>
            <a:endParaRPr lang="en-GB" dirty="0"/>
          </a:p>
        </p:txBody>
      </p:sp>
      <p:pic>
        <p:nvPicPr>
          <p:cNvPr id="10" name="06 Victory Test Match">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077200" y="702428"/>
            <a:ext cx="609600" cy="609600"/>
          </a:xfrm>
          <a:prstGeom prst="rect">
            <a:avLst/>
          </a:prstGeom>
        </p:spPr>
      </p:pic>
      <p:pic>
        <p:nvPicPr>
          <p:cNvPr id="11" name="Picture 10"/>
          <p:cNvPicPr>
            <a:picLocks noChangeAspect="1"/>
          </p:cNvPicPr>
          <p:nvPr/>
        </p:nvPicPr>
        <p:blipFill rotWithShape="1">
          <a:blip r:embed="rId8"/>
          <a:srcRect l="37344" t="51220" r="16250" b="23577"/>
          <a:stretch/>
        </p:blipFill>
        <p:spPr>
          <a:xfrm>
            <a:off x="-123859" y="3985311"/>
            <a:ext cx="6217885" cy="2596019"/>
          </a:xfrm>
          <a:prstGeom prst="rect">
            <a:avLst/>
          </a:prstGeom>
        </p:spPr>
      </p:pic>
      <p:sp>
        <p:nvSpPr>
          <p:cNvPr id="12" name="Rectangle 11"/>
          <p:cNvSpPr/>
          <p:nvPr/>
        </p:nvSpPr>
        <p:spPr>
          <a:xfrm>
            <a:off x="2306181" y="6096501"/>
            <a:ext cx="3803753" cy="738664"/>
          </a:xfrm>
          <a:prstGeom prst="rect">
            <a:avLst/>
          </a:prstGeom>
          <a:solidFill>
            <a:schemeClr val="bg1"/>
          </a:solidFill>
        </p:spPr>
        <p:txBody>
          <a:bodyPr wrap="square">
            <a:spAutoFit/>
          </a:bodyPr>
          <a:lstStyle/>
          <a:p>
            <a:pPr algn="r"/>
            <a:r>
              <a:rPr lang="en-GB" sz="1400" dirty="0" smtClean="0"/>
              <a:t>Kitchener cited by Clair Wills, </a:t>
            </a:r>
            <a:r>
              <a:rPr lang="en-GB" sz="1400" i="1" dirty="0" smtClean="0"/>
              <a:t>Lovers </a:t>
            </a:r>
            <a:r>
              <a:rPr lang="en-GB" sz="1400" i="1" dirty="0"/>
              <a:t>and Strangers: An Immigrant History of Post-War </a:t>
            </a:r>
            <a:r>
              <a:rPr lang="en-GB" sz="1400" i="1" dirty="0" smtClean="0"/>
              <a:t>Britain</a:t>
            </a:r>
            <a:r>
              <a:rPr lang="en-GB" sz="1400" dirty="0" smtClean="0"/>
              <a:t> (London: Penguin, 2017)</a:t>
            </a:r>
            <a:endParaRPr lang="en-GB" sz="1400" dirty="0"/>
          </a:p>
        </p:txBody>
      </p:sp>
    </p:spTree>
    <p:extLst>
      <p:ext uri="{BB962C8B-B14F-4D97-AF65-F5344CB8AC3E}">
        <p14:creationId xmlns:p14="http://schemas.microsoft.com/office/powerpoint/2010/main" val="326276726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0"/>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82206" fill="hold"/>
                                        <p:tgtEl>
                                          <p:spTgt spid="10"/>
                                        </p:tgtEl>
                                      </p:cBhvr>
                                    </p:cmd>
                                  </p:childTnLst>
                                </p:cTn>
                              </p:par>
                            </p:childTnLst>
                          </p:cTn>
                        </p:par>
                      </p:childTnLst>
                    </p:cTn>
                  </p:par>
                </p:childTnLst>
              </p:cTn>
              <p:nextCondLst>
                <p:cond evt="onClick" delay="0">
                  <p:tgtEl>
                    <p:spTgt spid="10"/>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Picture 3"/>
          <p:cNvPicPr>
            <a:picLocks noChangeAspect="1"/>
          </p:cNvPicPr>
          <p:nvPr/>
        </p:nvPicPr>
        <p:blipFill>
          <a:blip r:embed="rId2"/>
          <a:stretch>
            <a:fillRect/>
          </a:stretch>
        </p:blipFill>
        <p:spPr>
          <a:xfrm>
            <a:off x="285750" y="228342"/>
            <a:ext cx="8572500" cy="4819650"/>
          </a:xfrm>
          <a:prstGeom prst="rect">
            <a:avLst/>
          </a:prstGeom>
        </p:spPr>
      </p:pic>
      <p:sp>
        <p:nvSpPr>
          <p:cNvPr id="5" name="Rectangle 4"/>
          <p:cNvSpPr/>
          <p:nvPr/>
        </p:nvSpPr>
        <p:spPr>
          <a:xfrm>
            <a:off x="197708" y="5130287"/>
            <a:ext cx="4572000" cy="646331"/>
          </a:xfrm>
          <a:prstGeom prst="rect">
            <a:avLst/>
          </a:prstGeom>
        </p:spPr>
        <p:txBody>
          <a:bodyPr>
            <a:spAutoFit/>
          </a:bodyPr>
          <a:lstStyle/>
          <a:p>
            <a:r>
              <a:rPr lang="en-GB" dirty="0"/>
              <a:t>West Indies </a:t>
            </a:r>
            <a:r>
              <a:rPr lang="en-GB" dirty="0" smtClean="0"/>
              <a:t>captain </a:t>
            </a:r>
            <a:r>
              <a:rPr lang="en-GB" dirty="0"/>
              <a:t>Frank Worrell </a:t>
            </a:r>
            <a:r>
              <a:rPr lang="en-GB" dirty="0" smtClean="0"/>
              <a:t>parade, </a:t>
            </a:r>
          </a:p>
          <a:p>
            <a:r>
              <a:rPr lang="en-GB" dirty="0" smtClean="0"/>
              <a:t> </a:t>
            </a:r>
            <a:r>
              <a:rPr lang="en-GB" dirty="0"/>
              <a:t>Melbourne, February </a:t>
            </a:r>
            <a:r>
              <a:rPr lang="en-GB" dirty="0" smtClean="0"/>
              <a:t>20 </a:t>
            </a:r>
            <a:r>
              <a:rPr lang="en-GB" dirty="0"/>
              <a:t>1961</a:t>
            </a:r>
          </a:p>
        </p:txBody>
      </p:sp>
      <p:sp>
        <p:nvSpPr>
          <p:cNvPr id="8" name="Content Placeholder 7"/>
          <p:cNvSpPr>
            <a:spLocks noGrp="1"/>
          </p:cNvSpPr>
          <p:nvPr>
            <p:ph idx="1"/>
          </p:nvPr>
        </p:nvSpPr>
        <p:spPr>
          <a:xfrm>
            <a:off x="6504242" y="1825625"/>
            <a:ext cx="2011107" cy="2993510"/>
          </a:xfrm>
        </p:spPr>
        <p:txBody>
          <a:bodyPr/>
          <a:lstStyle/>
          <a:p>
            <a:endParaRPr lang="en-GB" dirty="0"/>
          </a:p>
        </p:txBody>
      </p:sp>
      <p:pic>
        <p:nvPicPr>
          <p:cNvPr id="9" name="Picture 8"/>
          <p:cNvPicPr>
            <a:picLocks noChangeAspect="1"/>
          </p:cNvPicPr>
          <p:nvPr/>
        </p:nvPicPr>
        <p:blipFill>
          <a:blip r:embed="rId3"/>
          <a:stretch>
            <a:fillRect/>
          </a:stretch>
        </p:blipFill>
        <p:spPr>
          <a:xfrm>
            <a:off x="6504243" y="2278150"/>
            <a:ext cx="2182557" cy="4352921"/>
          </a:xfrm>
          <a:prstGeom prst="rect">
            <a:avLst/>
          </a:prstGeom>
        </p:spPr>
      </p:pic>
      <p:sp>
        <p:nvSpPr>
          <p:cNvPr id="10" name="Title 1"/>
          <p:cNvSpPr txBox="1">
            <a:spLocks/>
          </p:cNvSpPr>
          <p:nvPr/>
        </p:nvSpPr>
        <p:spPr>
          <a:xfrm>
            <a:off x="111211" y="5772237"/>
            <a:ext cx="6221582" cy="1325563"/>
          </a:xfrm>
          <a:prstGeom prst="rect">
            <a:avLst/>
          </a:prstGeom>
        </p:spPr>
        <p:txBody>
          <a:bodyPr vert="horz" lIns="91440" tIns="45720" rIns="91440" bIns="45720" rtlCol="0" anchor="ctr">
            <a:normAutofit fontScale="6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dirty="0" smtClean="0">
                <a:latin typeface="Cooper Black" panose="0208090404030B020404" pitchFamily="18" charset="0"/>
              </a:rPr>
              <a:t>1960/61 West Indies tour of Australia </a:t>
            </a:r>
            <a:br>
              <a:rPr lang="en-GB" dirty="0" smtClean="0">
                <a:latin typeface="Cooper Black" panose="0208090404030B020404" pitchFamily="18" charset="0"/>
              </a:rPr>
            </a:br>
            <a:r>
              <a:rPr lang="en-GB" dirty="0" smtClean="0">
                <a:latin typeface="Cooper Black" panose="0208090404030B020404" pitchFamily="18" charset="0"/>
              </a:rPr>
              <a:t>(lost 1-2)</a:t>
            </a:r>
            <a:r>
              <a:rPr lang="en-GB" dirty="0" smtClean="0"/>
              <a:t/>
            </a:r>
            <a:br>
              <a:rPr lang="en-GB" dirty="0" smtClean="0"/>
            </a:br>
            <a:endParaRPr lang="en-GB" dirty="0"/>
          </a:p>
        </p:txBody>
      </p:sp>
    </p:spTree>
    <p:extLst>
      <p:ext uri="{BB962C8B-B14F-4D97-AF65-F5344CB8AC3E}">
        <p14:creationId xmlns:p14="http://schemas.microsoft.com/office/powerpoint/2010/main" val="940418886"/>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49" y="293584"/>
            <a:ext cx="7886700" cy="1325563"/>
          </a:xfrm>
        </p:spPr>
        <p:txBody>
          <a:bodyPr>
            <a:normAutofit fontScale="90000"/>
          </a:bodyPr>
          <a:lstStyle/>
          <a:p>
            <a:pPr algn="ctr"/>
            <a:r>
              <a:rPr lang="en-GB" sz="3600" dirty="0" smtClean="0">
                <a:latin typeface="Cooper Black" panose="0208090404030B020404" pitchFamily="18" charset="0"/>
              </a:rPr>
              <a:t>1975/76 West Indies tour of Australia (lost 1 -5)</a:t>
            </a:r>
            <a:r>
              <a:rPr lang="en-GB" dirty="0"/>
              <a:t/>
            </a:r>
            <a:br>
              <a:rPr lang="en-GB" dirty="0"/>
            </a:br>
            <a:endParaRPr lang="en-GB" dirty="0"/>
          </a:p>
        </p:txBody>
      </p:sp>
      <p:sp>
        <p:nvSpPr>
          <p:cNvPr id="3" name="Content Placeholder 2"/>
          <p:cNvSpPr>
            <a:spLocks noGrp="1"/>
          </p:cNvSpPr>
          <p:nvPr>
            <p:ph idx="1"/>
          </p:nvPr>
        </p:nvSpPr>
        <p:spPr>
          <a:xfrm>
            <a:off x="628649" y="1310327"/>
            <a:ext cx="7886700" cy="4351338"/>
          </a:xfrm>
        </p:spPr>
        <p:txBody>
          <a:bodyPr/>
          <a:lstStyle/>
          <a:p>
            <a:pPr marL="0" indent="0" algn="just">
              <a:buNone/>
            </a:pPr>
            <a:r>
              <a:rPr lang="en-GB" dirty="0" smtClean="0"/>
              <a:t>West Indies team = “ … dusky revellers in white. Not the Black and White minstrels, but entertainers to delight the hearts of a nation … Calypso cavaliers, drawn from a dozen tiny islands, with a rhythm of a steel band, and a grin of sheer joy jumping around the oval.”</a:t>
            </a:r>
          </a:p>
          <a:p>
            <a:pPr algn="r">
              <a:buFontTx/>
              <a:buChar char="-"/>
            </a:pPr>
            <a:r>
              <a:rPr lang="en-GB" sz="2400" dirty="0" smtClean="0"/>
              <a:t>‘Box Office </a:t>
            </a:r>
            <a:r>
              <a:rPr lang="en-GB" sz="2400" dirty="0"/>
              <a:t>Cricketers Entertain,’ </a:t>
            </a:r>
            <a:r>
              <a:rPr lang="en-GB" sz="2400" i="1" dirty="0" smtClean="0"/>
              <a:t>Sydney </a:t>
            </a:r>
            <a:r>
              <a:rPr lang="en-GB" sz="2400" i="1" dirty="0"/>
              <a:t>Morning Herald</a:t>
            </a:r>
            <a:r>
              <a:rPr lang="en-GB" sz="2400" i="1" dirty="0" smtClean="0"/>
              <a:t>, </a:t>
            </a:r>
            <a:r>
              <a:rPr lang="en-GB" sz="2400" dirty="0"/>
              <a:t>October 25 </a:t>
            </a:r>
            <a:r>
              <a:rPr lang="en-GB" sz="2400" dirty="0" smtClean="0"/>
              <a:t>1975, p. 5</a:t>
            </a:r>
            <a:endParaRPr lang="en-GB" sz="2400" i="1" dirty="0" smtClean="0"/>
          </a:p>
        </p:txBody>
      </p:sp>
      <p:pic>
        <p:nvPicPr>
          <p:cNvPr id="7" name="Picture 6"/>
          <p:cNvPicPr>
            <a:picLocks noChangeAspect="1"/>
          </p:cNvPicPr>
          <p:nvPr/>
        </p:nvPicPr>
        <p:blipFill>
          <a:blip r:embed="rId2"/>
          <a:stretch>
            <a:fillRect/>
          </a:stretch>
        </p:blipFill>
        <p:spPr>
          <a:xfrm>
            <a:off x="855407" y="4343716"/>
            <a:ext cx="3628104" cy="2514284"/>
          </a:xfrm>
          <a:prstGeom prst="rect">
            <a:avLst/>
          </a:prstGeom>
        </p:spPr>
      </p:pic>
    </p:spTree>
    <p:extLst>
      <p:ext uri="{BB962C8B-B14F-4D97-AF65-F5344CB8AC3E}">
        <p14:creationId xmlns:p14="http://schemas.microsoft.com/office/powerpoint/2010/main" val="2493651941"/>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latin typeface="Cooper Black" panose="0208090404030B020404" pitchFamily="18" charset="0"/>
              </a:rPr>
              <a:t>West Indies Tour of England 1976</a:t>
            </a:r>
            <a:endParaRPr lang="en-GB" dirty="0">
              <a:latin typeface="Cooper Black" panose="0208090404030B020404" pitchFamily="18" charset="0"/>
            </a:endParaRPr>
          </a:p>
        </p:txBody>
      </p:sp>
      <p:sp>
        <p:nvSpPr>
          <p:cNvPr id="3" name="Content Placeholder 2"/>
          <p:cNvSpPr>
            <a:spLocks noGrp="1"/>
          </p:cNvSpPr>
          <p:nvPr>
            <p:ph idx="1"/>
          </p:nvPr>
        </p:nvSpPr>
        <p:spPr/>
        <p:txBody>
          <a:bodyPr/>
          <a:lstStyle/>
          <a:p>
            <a:r>
              <a:rPr lang="en-GB" dirty="0" smtClean="0">
                <a:hlinkClick r:id="rId3"/>
              </a:rPr>
              <a:t>https://www.youtube.com/watch?v=_TPQbPszfUI</a:t>
            </a:r>
            <a:endParaRPr lang="en-GB" dirty="0" smtClean="0"/>
          </a:p>
          <a:p>
            <a:endParaRPr lang="en-GB" dirty="0"/>
          </a:p>
        </p:txBody>
      </p:sp>
      <p:pic>
        <p:nvPicPr>
          <p:cNvPr id="5" name="Picture 4"/>
          <p:cNvPicPr>
            <a:picLocks noChangeAspect="1"/>
          </p:cNvPicPr>
          <p:nvPr/>
        </p:nvPicPr>
        <p:blipFill>
          <a:blip r:embed="rId4"/>
          <a:stretch>
            <a:fillRect/>
          </a:stretch>
        </p:blipFill>
        <p:spPr>
          <a:xfrm>
            <a:off x="628650" y="2747963"/>
            <a:ext cx="4572000" cy="3429000"/>
          </a:xfrm>
          <a:prstGeom prst="rect">
            <a:avLst/>
          </a:prstGeom>
        </p:spPr>
      </p:pic>
      <p:sp>
        <p:nvSpPr>
          <p:cNvPr id="6" name="Rectangle 5"/>
          <p:cNvSpPr/>
          <p:nvPr/>
        </p:nvSpPr>
        <p:spPr>
          <a:xfrm>
            <a:off x="5509429" y="2747962"/>
            <a:ext cx="2262971" cy="3970318"/>
          </a:xfrm>
          <a:prstGeom prst="rect">
            <a:avLst/>
          </a:prstGeom>
        </p:spPr>
        <p:txBody>
          <a:bodyPr wrap="square">
            <a:spAutoFit/>
          </a:bodyPr>
          <a:lstStyle/>
          <a:p>
            <a:r>
              <a:rPr lang="en-GB" sz="2800" dirty="0"/>
              <a:t>Tony </a:t>
            </a:r>
            <a:r>
              <a:rPr lang="en-GB" sz="2800" dirty="0" err="1" smtClean="0"/>
              <a:t>Greig</a:t>
            </a:r>
            <a:r>
              <a:rPr lang="en-GB" sz="2800" dirty="0" smtClean="0"/>
              <a:t> (1946–2012)  – South African-born England cricket captain, 1975–77</a:t>
            </a:r>
          </a:p>
          <a:p>
            <a:endParaRPr lang="en-GB" sz="2800" dirty="0"/>
          </a:p>
        </p:txBody>
      </p:sp>
    </p:spTree>
    <p:extLst>
      <p:ext uri="{BB962C8B-B14F-4D97-AF65-F5344CB8AC3E}">
        <p14:creationId xmlns:p14="http://schemas.microsoft.com/office/powerpoint/2010/main" val="2060383391"/>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29100" y="5029200"/>
            <a:ext cx="4467418" cy="1250966"/>
          </a:xfrm>
        </p:spPr>
        <p:txBody>
          <a:bodyPr>
            <a:normAutofit fontScale="90000"/>
          </a:bodyPr>
          <a:lstStyle/>
          <a:p>
            <a:pPr algn="ctr"/>
            <a:r>
              <a:rPr lang="en-GB" dirty="0" smtClean="0">
                <a:latin typeface="Cooper Black" panose="0208090404030B020404" pitchFamily="18" charset="0"/>
              </a:rPr>
              <a:t>West Indies Rebel Tour of South Africa, 1982-83</a:t>
            </a:r>
            <a:endParaRPr lang="en-GB" dirty="0">
              <a:latin typeface="Cooper Black" panose="0208090404030B020404" pitchFamily="18" charset="0"/>
            </a:endParaRPr>
          </a:p>
        </p:txBody>
      </p:sp>
      <p:pic>
        <p:nvPicPr>
          <p:cNvPr id="4" name="Content Placeholder 3"/>
          <p:cNvPicPr>
            <a:picLocks noGrp="1" noChangeAspect="1"/>
          </p:cNvPicPr>
          <p:nvPr>
            <p:ph idx="1"/>
          </p:nvPr>
        </p:nvPicPr>
        <p:blipFill>
          <a:blip r:embed="rId2"/>
          <a:stretch>
            <a:fillRect/>
          </a:stretch>
        </p:blipFill>
        <p:spPr>
          <a:xfrm>
            <a:off x="1408288" y="-29720"/>
            <a:ext cx="7735712" cy="4351338"/>
          </a:xfrm>
          <a:prstGeom prst="rect">
            <a:avLst/>
          </a:prstGeom>
        </p:spPr>
      </p:pic>
      <p:sp>
        <p:nvSpPr>
          <p:cNvPr id="7" name="Rectangle 6"/>
          <p:cNvSpPr/>
          <p:nvPr/>
        </p:nvSpPr>
        <p:spPr>
          <a:xfrm>
            <a:off x="2524318" y="4575108"/>
            <a:ext cx="1457518" cy="1477328"/>
          </a:xfrm>
          <a:prstGeom prst="rect">
            <a:avLst/>
          </a:prstGeom>
        </p:spPr>
        <p:txBody>
          <a:bodyPr wrap="square">
            <a:spAutoFit/>
          </a:bodyPr>
          <a:lstStyle/>
          <a:p>
            <a:r>
              <a:rPr lang="en-GB" dirty="0" smtClean="0"/>
              <a:t>Anti-Apartheid card sent to cricketers 1990</a:t>
            </a:r>
            <a:endParaRPr lang="en-GB" dirty="0"/>
          </a:p>
        </p:txBody>
      </p:sp>
      <p:pic>
        <p:nvPicPr>
          <p:cNvPr id="8" name="Picture 7"/>
          <p:cNvPicPr>
            <a:picLocks noChangeAspect="1"/>
          </p:cNvPicPr>
          <p:nvPr/>
        </p:nvPicPr>
        <p:blipFill rotWithShape="1">
          <a:blip r:embed="rId3"/>
          <a:srcRect l="21995" r="22004" b="-1143"/>
          <a:stretch/>
        </p:blipFill>
        <p:spPr>
          <a:xfrm>
            <a:off x="0" y="3314700"/>
            <a:ext cx="2549471" cy="3581400"/>
          </a:xfrm>
          <a:prstGeom prst="rect">
            <a:avLst/>
          </a:prstGeom>
        </p:spPr>
      </p:pic>
    </p:spTree>
    <p:extLst>
      <p:ext uri="{BB962C8B-B14F-4D97-AF65-F5344CB8AC3E}">
        <p14:creationId xmlns:p14="http://schemas.microsoft.com/office/powerpoint/2010/main" val="1636266865"/>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59786" y="1982122"/>
            <a:ext cx="5667375" cy="4248150"/>
          </a:xfrm>
          <a:prstGeom prst="rect">
            <a:avLst/>
          </a:prstGeom>
        </p:spPr>
      </p:pic>
      <p:sp>
        <p:nvSpPr>
          <p:cNvPr id="4" name="Title 1"/>
          <p:cNvSpPr txBox="1">
            <a:spLocks/>
          </p:cNvSpPr>
          <p:nvPr/>
        </p:nvSpPr>
        <p:spPr>
          <a:xfrm>
            <a:off x="628650" y="365126"/>
            <a:ext cx="78867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dirty="0" smtClean="0">
                <a:latin typeface="Cooper Black" panose="0208090404030B020404" pitchFamily="18" charset="0"/>
              </a:rPr>
              <a:t>West Indies Tour of England 1976 – Won 3–0</a:t>
            </a:r>
          </a:p>
          <a:p>
            <a:pPr algn="ctr"/>
            <a:endParaRPr lang="en-GB" dirty="0">
              <a:latin typeface="Cooper Black" panose="0208090404030B020404" pitchFamily="18" charset="0"/>
            </a:endParaRPr>
          </a:p>
        </p:txBody>
      </p:sp>
      <p:pic>
        <p:nvPicPr>
          <p:cNvPr id="5" name="Picture 4"/>
          <p:cNvPicPr>
            <a:picLocks noChangeAspect="1"/>
          </p:cNvPicPr>
          <p:nvPr/>
        </p:nvPicPr>
        <p:blipFill>
          <a:blip r:embed="rId3"/>
          <a:stretch>
            <a:fillRect/>
          </a:stretch>
        </p:blipFill>
        <p:spPr>
          <a:xfrm>
            <a:off x="6281753" y="2060562"/>
            <a:ext cx="2517880" cy="2548217"/>
          </a:xfrm>
          <a:prstGeom prst="rect">
            <a:avLst/>
          </a:prstGeom>
        </p:spPr>
      </p:pic>
      <p:sp>
        <p:nvSpPr>
          <p:cNvPr id="6" name="Rectangle 5"/>
          <p:cNvSpPr/>
          <p:nvPr/>
        </p:nvSpPr>
        <p:spPr>
          <a:xfrm>
            <a:off x="6281753" y="4978652"/>
            <a:ext cx="2588189" cy="1015663"/>
          </a:xfrm>
          <a:prstGeom prst="rect">
            <a:avLst/>
          </a:prstGeom>
        </p:spPr>
        <p:txBody>
          <a:bodyPr wrap="square">
            <a:spAutoFit/>
          </a:bodyPr>
          <a:lstStyle/>
          <a:p>
            <a:pPr algn="ctr"/>
            <a:r>
              <a:rPr lang="en-GB" sz="2000" dirty="0" smtClean="0"/>
              <a:t>I Roy, ‘</a:t>
            </a:r>
            <a:r>
              <a:rPr lang="en-GB" sz="2000" dirty="0" smtClean="0">
                <a:hlinkClick r:id="rId4"/>
              </a:rPr>
              <a:t>Tribute To Michael Holding</a:t>
            </a:r>
            <a:r>
              <a:rPr lang="en-GB" sz="2000" dirty="0" smtClean="0"/>
              <a:t>’ (1976)</a:t>
            </a:r>
          </a:p>
        </p:txBody>
      </p:sp>
    </p:spTree>
    <p:extLst>
      <p:ext uri="{BB962C8B-B14F-4D97-AF65-F5344CB8AC3E}">
        <p14:creationId xmlns:p14="http://schemas.microsoft.com/office/powerpoint/2010/main" val="3913683248"/>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5915025" cy="3943350"/>
          </a:xfrm>
          <a:prstGeom prst="rect">
            <a:avLst/>
          </a:prstGeom>
        </p:spPr>
      </p:pic>
      <p:pic>
        <p:nvPicPr>
          <p:cNvPr id="4" name="Picture 3"/>
          <p:cNvPicPr>
            <a:picLocks noChangeAspect="1"/>
          </p:cNvPicPr>
          <p:nvPr/>
        </p:nvPicPr>
        <p:blipFill>
          <a:blip r:embed="rId3"/>
          <a:stretch>
            <a:fillRect/>
          </a:stretch>
        </p:blipFill>
        <p:spPr>
          <a:xfrm>
            <a:off x="5467350" y="1720763"/>
            <a:ext cx="3676650" cy="5137237"/>
          </a:xfrm>
          <a:prstGeom prst="rect">
            <a:avLst/>
          </a:prstGeom>
        </p:spPr>
      </p:pic>
      <p:sp>
        <p:nvSpPr>
          <p:cNvPr id="5" name="Title 1"/>
          <p:cNvSpPr txBox="1">
            <a:spLocks/>
          </p:cNvSpPr>
          <p:nvPr/>
        </p:nvSpPr>
        <p:spPr>
          <a:xfrm>
            <a:off x="257175" y="4289381"/>
            <a:ext cx="49530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smtClean="0">
                <a:latin typeface="Cooper Black" panose="0208090404030B020404" pitchFamily="18" charset="0"/>
              </a:rPr>
              <a:t>Fast bowling </a:t>
            </a:r>
          </a:p>
          <a:p>
            <a:r>
              <a:rPr lang="en-GB" dirty="0" smtClean="0">
                <a:latin typeface="Cooper Black" panose="0208090404030B020404" pitchFamily="18" charset="0"/>
              </a:rPr>
              <a:t>‘Bodyline’</a:t>
            </a:r>
          </a:p>
          <a:p>
            <a:r>
              <a:rPr lang="en-GB" dirty="0" smtClean="0">
                <a:latin typeface="Cooper Black" panose="0208090404030B020404" pitchFamily="18" charset="0"/>
              </a:rPr>
              <a:t>tactics</a:t>
            </a:r>
            <a:endParaRPr lang="en-GB" dirty="0">
              <a:latin typeface="Cooper Black" panose="0208090404030B020404" pitchFamily="18" charset="0"/>
            </a:endParaRPr>
          </a:p>
        </p:txBody>
      </p:sp>
    </p:spTree>
    <p:extLst>
      <p:ext uri="{BB962C8B-B14F-4D97-AF65-F5344CB8AC3E}">
        <p14:creationId xmlns:p14="http://schemas.microsoft.com/office/powerpoint/2010/main" val="2190519091"/>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p:cNvPicPr>
            <a:picLocks noChangeAspect="1"/>
          </p:cNvPicPr>
          <p:nvPr/>
        </p:nvPicPr>
        <p:blipFill>
          <a:blip r:embed="rId2"/>
          <a:stretch>
            <a:fillRect/>
          </a:stretch>
        </p:blipFill>
        <p:spPr>
          <a:xfrm>
            <a:off x="4005532" y="-30818"/>
            <a:ext cx="3773291" cy="2524125"/>
          </a:xfrm>
          <a:prstGeom prst="rect">
            <a:avLst/>
          </a:prstGeom>
        </p:spPr>
      </p:pic>
      <p:sp>
        <p:nvSpPr>
          <p:cNvPr id="2" name="Title 1"/>
          <p:cNvSpPr>
            <a:spLocks noGrp="1"/>
          </p:cNvSpPr>
          <p:nvPr>
            <p:ph type="title"/>
          </p:nvPr>
        </p:nvSpPr>
        <p:spPr/>
        <p:txBody>
          <a:bodyPr/>
          <a:lstStyle/>
          <a:p>
            <a:pPr algn="ctr"/>
            <a:endParaRPr lang="en-GB" dirty="0">
              <a:latin typeface="Cooper Black" panose="0208090404030B020404" pitchFamily="18" charset="0"/>
            </a:endParaRPr>
          </a:p>
        </p:txBody>
      </p:sp>
      <p:pic>
        <p:nvPicPr>
          <p:cNvPr id="4" name="Picture 3"/>
          <p:cNvPicPr>
            <a:picLocks noChangeAspect="1"/>
          </p:cNvPicPr>
          <p:nvPr/>
        </p:nvPicPr>
        <p:blipFill>
          <a:blip r:embed="rId3"/>
          <a:stretch>
            <a:fillRect/>
          </a:stretch>
        </p:blipFill>
        <p:spPr>
          <a:xfrm>
            <a:off x="4005532" y="2400636"/>
            <a:ext cx="5138468" cy="3699697"/>
          </a:xfrm>
          <a:prstGeom prst="rect">
            <a:avLst/>
          </a:prstGeom>
        </p:spPr>
      </p:pic>
      <p:sp>
        <p:nvSpPr>
          <p:cNvPr id="5" name="Rectangle 4"/>
          <p:cNvSpPr/>
          <p:nvPr/>
        </p:nvSpPr>
        <p:spPr>
          <a:xfrm>
            <a:off x="5966404" y="6225432"/>
            <a:ext cx="3177596" cy="646331"/>
          </a:xfrm>
          <a:prstGeom prst="rect">
            <a:avLst/>
          </a:prstGeom>
        </p:spPr>
        <p:txBody>
          <a:bodyPr wrap="square">
            <a:spAutoFit/>
          </a:bodyPr>
          <a:lstStyle/>
          <a:p>
            <a:r>
              <a:rPr lang="en-GB" dirty="0"/>
              <a:t>Andy Roberts, Michael Holding, Colin Croft and Joel </a:t>
            </a:r>
            <a:r>
              <a:rPr lang="en-GB" dirty="0" smtClean="0"/>
              <a:t>Garner</a:t>
            </a:r>
            <a:endParaRPr lang="en-GB" dirty="0"/>
          </a:p>
        </p:txBody>
      </p:sp>
      <p:pic>
        <p:nvPicPr>
          <p:cNvPr id="11" name="Content Placeholder 10"/>
          <p:cNvPicPr>
            <a:picLocks noGrp="1" noChangeAspect="1"/>
          </p:cNvPicPr>
          <p:nvPr>
            <p:ph idx="1"/>
          </p:nvPr>
        </p:nvPicPr>
        <p:blipFill>
          <a:blip r:embed="rId4"/>
          <a:stretch>
            <a:fillRect/>
          </a:stretch>
        </p:blipFill>
        <p:spPr>
          <a:xfrm>
            <a:off x="0" y="2055815"/>
            <a:ext cx="4005532" cy="2959087"/>
          </a:xfrm>
          <a:prstGeom prst="rect">
            <a:avLst/>
          </a:prstGeom>
        </p:spPr>
      </p:pic>
      <p:pic>
        <p:nvPicPr>
          <p:cNvPr id="9" name="Picture 8"/>
          <p:cNvPicPr>
            <a:picLocks noChangeAspect="1"/>
          </p:cNvPicPr>
          <p:nvPr/>
        </p:nvPicPr>
        <p:blipFill>
          <a:blip r:embed="rId5"/>
          <a:stretch>
            <a:fillRect/>
          </a:stretch>
        </p:blipFill>
        <p:spPr>
          <a:xfrm>
            <a:off x="1196" y="-30818"/>
            <a:ext cx="4004336" cy="2163459"/>
          </a:xfrm>
          <a:prstGeom prst="rect">
            <a:avLst/>
          </a:prstGeom>
        </p:spPr>
      </p:pic>
      <p:pic>
        <p:nvPicPr>
          <p:cNvPr id="13" name="Picture 12"/>
          <p:cNvPicPr>
            <a:picLocks noChangeAspect="1"/>
          </p:cNvPicPr>
          <p:nvPr/>
        </p:nvPicPr>
        <p:blipFill>
          <a:blip r:embed="rId6"/>
          <a:stretch>
            <a:fillRect/>
          </a:stretch>
        </p:blipFill>
        <p:spPr>
          <a:xfrm>
            <a:off x="0" y="4618108"/>
            <a:ext cx="4005532" cy="2264274"/>
          </a:xfrm>
          <a:prstGeom prst="rect">
            <a:avLst/>
          </a:prstGeom>
        </p:spPr>
      </p:pic>
    </p:spTree>
    <p:extLst>
      <p:ext uri="{BB962C8B-B14F-4D97-AF65-F5344CB8AC3E}">
        <p14:creationId xmlns:p14="http://schemas.microsoft.com/office/powerpoint/2010/main" val="798275805"/>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0" y="0"/>
            <a:ext cx="4434052" cy="6858000"/>
          </a:xfrm>
          <a:prstGeom prst="rect">
            <a:avLst/>
          </a:prstGeom>
        </p:spPr>
      </p:pic>
      <p:sp>
        <p:nvSpPr>
          <p:cNvPr id="5" name="Title 1"/>
          <p:cNvSpPr>
            <a:spLocks noGrp="1"/>
          </p:cNvSpPr>
          <p:nvPr>
            <p:ph type="title"/>
          </p:nvPr>
        </p:nvSpPr>
        <p:spPr>
          <a:xfrm>
            <a:off x="5062702" y="2451100"/>
            <a:ext cx="3714750" cy="750889"/>
          </a:xfrm>
        </p:spPr>
        <p:txBody>
          <a:bodyPr>
            <a:normAutofit fontScale="90000"/>
          </a:bodyPr>
          <a:lstStyle/>
          <a:p>
            <a:pPr algn="ctr"/>
            <a:r>
              <a:rPr lang="en-GB" dirty="0" smtClean="0">
                <a:latin typeface="Cooper Black" panose="0208090404030B020404" pitchFamily="18" charset="0"/>
              </a:rPr>
              <a:t>West Indies Tour of England 1984 – won 5–0</a:t>
            </a:r>
            <a:br>
              <a:rPr lang="en-GB" dirty="0" smtClean="0">
                <a:latin typeface="Cooper Black" panose="0208090404030B020404" pitchFamily="18" charset="0"/>
              </a:rPr>
            </a:br>
            <a:r>
              <a:rPr lang="en-GB" dirty="0">
                <a:latin typeface="Cooper Black" panose="0208090404030B020404" pitchFamily="18" charset="0"/>
              </a:rPr>
              <a:t/>
            </a:r>
            <a:br>
              <a:rPr lang="en-GB" dirty="0">
                <a:latin typeface="Cooper Black" panose="0208090404030B020404" pitchFamily="18" charset="0"/>
              </a:rPr>
            </a:br>
            <a:r>
              <a:rPr lang="en-GB" sz="2700" dirty="0" smtClean="0">
                <a:latin typeface="Cooper Black" panose="0208090404030B020404" pitchFamily="18" charset="0"/>
              </a:rPr>
              <a:t>West Indies did not lose a Test series from 1980 until 1995</a:t>
            </a:r>
            <a:br>
              <a:rPr lang="en-GB" sz="2700" dirty="0" smtClean="0">
                <a:latin typeface="Cooper Black" panose="0208090404030B020404" pitchFamily="18" charset="0"/>
              </a:rPr>
            </a:br>
            <a:endParaRPr lang="en-GB" sz="2700" dirty="0">
              <a:latin typeface="Cooper Black" panose="0208090404030B020404" pitchFamily="18" charset="0"/>
            </a:endParaRPr>
          </a:p>
        </p:txBody>
      </p:sp>
    </p:spTree>
    <p:extLst>
      <p:ext uri="{BB962C8B-B14F-4D97-AF65-F5344CB8AC3E}">
        <p14:creationId xmlns:p14="http://schemas.microsoft.com/office/powerpoint/2010/main" val="2513022414"/>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Cooper Black" panose="0208090404030B020404" pitchFamily="18" charset="0"/>
              </a:rPr>
              <a:t>‘Cricket Test’</a:t>
            </a:r>
            <a:endParaRPr lang="en-GB" dirty="0">
              <a:latin typeface="Cooper Black" panose="0208090404030B020404" pitchFamily="18" charset="0"/>
            </a:endParaRPr>
          </a:p>
        </p:txBody>
      </p:sp>
      <p:sp>
        <p:nvSpPr>
          <p:cNvPr id="3" name="Content Placeholder 2"/>
          <p:cNvSpPr>
            <a:spLocks noGrp="1"/>
          </p:cNvSpPr>
          <p:nvPr>
            <p:ph idx="1"/>
          </p:nvPr>
        </p:nvSpPr>
        <p:spPr>
          <a:xfrm>
            <a:off x="419101" y="1485900"/>
            <a:ext cx="5404896" cy="5372100"/>
          </a:xfrm>
        </p:spPr>
        <p:txBody>
          <a:bodyPr>
            <a:normAutofit/>
          </a:bodyPr>
          <a:lstStyle/>
          <a:p>
            <a:pPr marL="0" indent="0" algn="just">
              <a:buNone/>
            </a:pPr>
            <a:r>
              <a:rPr lang="en-GB" dirty="0" smtClean="0"/>
              <a:t>“ … [Conservative MP Norman] Tebbit </a:t>
            </a:r>
            <a:r>
              <a:rPr lang="en-GB" dirty="0"/>
              <a:t>complained that </a:t>
            </a:r>
            <a:r>
              <a:rPr lang="en-GB" dirty="0" smtClean="0"/>
              <a:t>‘a </a:t>
            </a:r>
            <a:r>
              <a:rPr lang="en-GB" dirty="0"/>
              <a:t>large </a:t>
            </a:r>
            <a:r>
              <a:rPr lang="en-GB" dirty="0" smtClean="0"/>
              <a:t>proportion’ of </a:t>
            </a:r>
            <a:r>
              <a:rPr lang="en-GB" dirty="0"/>
              <a:t>Britain’s Asian population failed to pass what he called the </a:t>
            </a:r>
            <a:r>
              <a:rPr lang="en-GB" dirty="0" smtClean="0"/>
              <a:t>‘cricket </a:t>
            </a:r>
            <a:r>
              <a:rPr lang="en-GB" dirty="0"/>
              <a:t>test</a:t>
            </a:r>
            <a:r>
              <a:rPr lang="en-GB" dirty="0" smtClean="0"/>
              <a:t>.’</a:t>
            </a:r>
            <a:endParaRPr lang="en-GB" dirty="0"/>
          </a:p>
          <a:p>
            <a:pPr marL="0" indent="0" algn="just">
              <a:buNone/>
            </a:pPr>
            <a:r>
              <a:rPr lang="en-GB" dirty="0" smtClean="0"/>
              <a:t>	“‘Which </a:t>
            </a:r>
            <a:r>
              <a:rPr lang="en-GB" dirty="0"/>
              <a:t>side do they cheer for</a:t>
            </a:r>
            <a:r>
              <a:rPr lang="en-GB" dirty="0" smtClean="0"/>
              <a:t>?’ </a:t>
            </a:r>
            <a:r>
              <a:rPr lang="en-GB" dirty="0"/>
              <a:t>he said. </a:t>
            </a:r>
            <a:r>
              <a:rPr lang="en-GB" dirty="0" smtClean="0"/>
              <a:t>‘It’s </a:t>
            </a:r>
            <a:r>
              <a:rPr lang="en-GB" dirty="0"/>
              <a:t>an interesting test. Are you still harking back to where you came from, or where you are? And I think we’ve got real problems in that regard</a:t>
            </a:r>
            <a:r>
              <a:rPr lang="en-GB" dirty="0" smtClean="0"/>
              <a:t>.’”</a:t>
            </a:r>
          </a:p>
          <a:p>
            <a:pPr algn="r">
              <a:buFontTx/>
              <a:buChar char="-"/>
            </a:pPr>
            <a:r>
              <a:rPr lang="en-GB" sz="2000" i="1" dirty="0" smtClean="0">
                <a:hlinkClick r:id="rId2"/>
              </a:rPr>
              <a:t>Los Angeles Times</a:t>
            </a:r>
            <a:r>
              <a:rPr lang="en-GB" sz="2000" dirty="0" smtClean="0">
                <a:hlinkClick r:id="rId2"/>
              </a:rPr>
              <a:t>, 19 April 1990</a:t>
            </a:r>
            <a:r>
              <a:rPr lang="en-GB" sz="2000" dirty="0" smtClean="0"/>
              <a:t>; </a:t>
            </a:r>
            <a:r>
              <a:rPr lang="en-GB" sz="2000" i="1" dirty="0" smtClean="0"/>
              <a:t>The Times</a:t>
            </a:r>
            <a:r>
              <a:rPr lang="en-GB" sz="2000" dirty="0" smtClean="0"/>
              <a:t>, 21 April 1990, p. 1</a:t>
            </a:r>
          </a:p>
          <a:p>
            <a:pPr algn="just">
              <a:buFontTx/>
              <a:buChar char="-"/>
            </a:pPr>
            <a:endParaRPr lang="en-GB" dirty="0"/>
          </a:p>
        </p:txBody>
      </p:sp>
      <p:pic>
        <p:nvPicPr>
          <p:cNvPr id="4" name="Picture 3"/>
          <p:cNvPicPr>
            <a:picLocks noChangeAspect="1"/>
          </p:cNvPicPr>
          <p:nvPr/>
        </p:nvPicPr>
        <p:blipFill>
          <a:blip r:embed="rId3"/>
          <a:stretch>
            <a:fillRect/>
          </a:stretch>
        </p:blipFill>
        <p:spPr>
          <a:xfrm>
            <a:off x="6438450" y="365126"/>
            <a:ext cx="2691353" cy="4071863"/>
          </a:xfrm>
          <a:prstGeom prst="rect">
            <a:avLst/>
          </a:prstGeom>
        </p:spPr>
      </p:pic>
      <p:pic>
        <p:nvPicPr>
          <p:cNvPr id="5" name="Picture 4"/>
          <p:cNvPicPr>
            <a:picLocks noChangeAspect="1"/>
          </p:cNvPicPr>
          <p:nvPr/>
        </p:nvPicPr>
        <p:blipFill>
          <a:blip r:embed="rId4"/>
          <a:stretch>
            <a:fillRect/>
          </a:stretch>
        </p:blipFill>
        <p:spPr>
          <a:xfrm>
            <a:off x="6438450" y="4686741"/>
            <a:ext cx="2705550" cy="1653338"/>
          </a:xfrm>
          <a:prstGeom prst="rect">
            <a:avLst/>
          </a:prstGeom>
        </p:spPr>
      </p:pic>
    </p:spTree>
    <p:extLst>
      <p:ext uri="{BB962C8B-B14F-4D97-AF65-F5344CB8AC3E}">
        <p14:creationId xmlns:p14="http://schemas.microsoft.com/office/powerpoint/2010/main" val="9990672"/>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ooper Black" panose="0208090404030B020404" pitchFamily="18" charset="0"/>
              </a:rPr>
              <a:t>‘Cricket Test’</a:t>
            </a:r>
            <a:endParaRPr lang="en-GB" dirty="0"/>
          </a:p>
        </p:txBody>
      </p:sp>
      <p:sp>
        <p:nvSpPr>
          <p:cNvPr id="3" name="Content Placeholder 2"/>
          <p:cNvSpPr>
            <a:spLocks noGrp="1"/>
          </p:cNvSpPr>
          <p:nvPr>
            <p:ph idx="1"/>
          </p:nvPr>
        </p:nvSpPr>
        <p:spPr/>
        <p:txBody>
          <a:bodyPr/>
          <a:lstStyle/>
          <a:p>
            <a:pPr marL="0" indent="0" algn="just">
              <a:buNone/>
            </a:pPr>
            <a:r>
              <a:rPr lang="en-GB" dirty="0" smtClean="0"/>
              <a:t>“ … Lodged inside the national culture as an immovable feature of the landscape.</a:t>
            </a:r>
          </a:p>
          <a:p>
            <a:pPr marL="0" indent="0" algn="just">
              <a:buNone/>
            </a:pPr>
            <a:r>
              <a:rPr lang="en-GB" dirty="0"/>
              <a:t>	</a:t>
            </a:r>
            <a:r>
              <a:rPr lang="en-GB" dirty="0" smtClean="0"/>
              <a:t>“ … I’m not sure I would, even after forty years, pass the ‘Tebbit test.’ Supporting the West Indies is my default position; although these days Caribbean Test cricket is so diminished that I am sometimes tempted to desert it.”</a:t>
            </a:r>
          </a:p>
          <a:p>
            <a:pPr marL="0" indent="0" algn="r">
              <a:buNone/>
            </a:pPr>
            <a:r>
              <a:rPr lang="en-GB" dirty="0" smtClean="0"/>
              <a:t>- Hall</a:t>
            </a:r>
            <a:r>
              <a:rPr lang="en-GB" dirty="0"/>
              <a:t>, </a:t>
            </a:r>
            <a:r>
              <a:rPr lang="en-GB" i="1" dirty="0"/>
              <a:t>Familiar Stranger</a:t>
            </a:r>
            <a:r>
              <a:rPr lang="en-GB" dirty="0"/>
              <a:t>, pp. </a:t>
            </a:r>
            <a:r>
              <a:rPr lang="en-GB" dirty="0" smtClean="0"/>
              <a:t>212–213 </a:t>
            </a:r>
            <a:endParaRPr lang="en-GB" dirty="0"/>
          </a:p>
          <a:p>
            <a:pPr marL="0" indent="0" algn="just">
              <a:buNone/>
            </a:pPr>
            <a:endParaRPr lang="en-GB" dirty="0"/>
          </a:p>
        </p:txBody>
      </p:sp>
    </p:spTree>
    <p:extLst>
      <p:ext uri="{BB962C8B-B14F-4D97-AF65-F5344CB8AC3E}">
        <p14:creationId xmlns:p14="http://schemas.microsoft.com/office/powerpoint/2010/main" val="1145775853"/>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10100" y="400050"/>
            <a:ext cx="3905250" cy="1290639"/>
          </a:xfrm>
        </p:spPr>
        <p:txBody>
          <a:bodyPr>
            <a:normAutofit fontScale="90000"/>
          </a:bodyPr>
          <a:lstStyle/>
          <a:p>
            <a:r>
              <a:rPr lang="en-GB" dirty="0">
                <a:latin typeface="Cooper Black" panose="0208090404030B020404" pitchFamily="18" charset="0"/>
              </a:rPr>
              <a:t>Sir </a:t>
            </a:r>
            <a:r>
              <a:rPr lang="en-GB" dirty="0" smtClean="0">
                <a:latin typeface="Cooper Black" panose="0208090404030B020404" pitchFamily="18" charset="0"/>
              </a:rPr>
              <a:t>Vivian </a:t>
            </a:r>
            <a:r>
              <a:rPr lang="en-GB" dirty="0">
                <a:latin typeface="Cooper Black" panose="0208090404030B020404" pitchFamily="18" charset="0"/>
              </a:rPr>
              <a:t>Richards</a:t>
            </a:r>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1727200" y="1913467"/>
            <a:ext cx="7416800" cy="4944533"/>
          </a:xfrm>
          <a:prstGeom prst="rect">
            <a:avLst/>
          </a:prstGeom>
        </p:spPr>
      </p:pic>
      <p:pic>
        <p:nvPicPr>
          <p:cNvPr id="5" name="Picture 4"/>
          <p:cNvPicPr>
            <a:picLocks noChangeAspect="1"/>
          </p:cNvPicPr>
          <p:nvPr/>
        </p:nvPicPr>
        <p:blipFill rotWithShape="1">
          <a:blip r:embed="rId3"/>
          <a:srcRect l="6250" r="24063" b="-2082"/>
          <a:stretch/>
        </p:blipFill>
        <p:spPr>
          <a:xfrm>
            <a:off x="0" y="-31221"/>
            <a:ext cx="4248150" cy="3889376"/>
          </a:xfrm>
          <a:prstGeom prst="rect">
            <a:avLst/>
          </a:prstGeom>
        </p:spPr>
      </p:pic>
    </p:spTree>
    <p:extLst>
      <p:ext uri="{BB962C8B-B14F-4D97-AF65-F5344CB8AC3E}">
        <p14:creationId xmlns:p14="http://schemas.microsoft.com/office/powerpoint/2010/main" val="2058165083"/>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29150" y="304800"/>
            <a:ext cx="4152900" cy="6553200"/>
          </a:xfrm>
        </p:spPr>
        <p:txBody>
          <a:bodyPr>
            <a:normAutofit lnSpcReduction="10000"/>
          </a:bodyPr>
          <a:lstStyle/>
          <a:p>
            <a:pPr marL="0" indent="0" algn="just">
              <a:buNone/>
            </a:pPr>
            <a:r>
              <a:rPr lang="en-GB" sz="3200" dirty="0" smtClean="0"/>
              <a:t>“It was how I related to Africa. For us as people Africa is the starting point. Red meant blood that was shed, yellow for the gold that was stolen, green for Mother Nature and the greenery of African land itself.”</a:t>
            </a:r>
            <a:endParaRPr lang="en-GB" sz="3200" dirty="0"/>
          </a:p>
          <a:p>
            <a:pPr algn="r">
              <a:buFontTx/>
              <a:buChar char="-"/>
            </a:pPr>
            <a:r>
              <a:rPr lang="en-GB" sz="2600" dirty="0" smtClean="0"/>
              <a:t>Viv Richards, </a:t>
            </a:r>
            <a:r>
              <a:rPr lang="en-GB" sz="2600" i="1" dirty="0" smtClean="0"/>
              <a:t>Fire </a:t>
            </a:r>
            <a:r>
              <a:rPr lang="en-GB" sz="2600" i="1" dirty="0"/>
              <a:t>in </a:t>
            </a:r>
            <a:r>
              <a:rPr lang="en-GB" sz="2600" i="1" dirty="0" smtClean="0"/>
              <a:t>Babylon: How the West Indies Cricket Team Brought a People to its Feet </a:t>
            </a:r>
            <a:r>
              <a:rPr lang="en-GB" sz="2600" dirty="0" smtClean="0"/>
              <a:t>(London: Yellow Jersey Press, 2015), pp. 297–298.</a:t>
            </a:r>
          </a:p>
          <a:p>
            <a:pPr algn="just">
              <a:buFontTx/>
              <a:buChar char="-"/>
            </a:pPr>
            <a:endParaRPr lang="en-GB" sz="3200" dirty="0"/>
          </a:p>
        </p:txBody>
      </p:sp>
      <p:pic>
        <p:nvPicPr>
          <p:cNvPr id="4" name="Picture 3"/>
          <p:cNvPicPr>
            <a:picLocks noChangeAspect="1"/>
          </p:cNvPicPr>
          <p:nvPr/>
        </p:nvPicPr>
        <p:blipFill>
          <a:blip r:embed="rId2"/>
          <a:stretch>
            <a:fillRect/>
          </a:stretch>
        </p:blipFill>
        <p:spPr>
          <a:xfrm>
            <a:off x="0" y="3788834"/>
            <a:ext cx="4203699" cy="2802466"/>
          </a:xfrm>
          <a:prstGeom prst="rect">
            <a:avLst/>
          </a:prstGeom>
        </p:spPr>
      </p:pic>
      <p:pic>
        <p:nvPicPr>
          <p:cNvPr id="5" name="Picture 4"/>
          <p:cNvPicPr>
            <a:picLocks noChangeAspect="1"/>
          </p:cNvPicPr>
          <p:nvPr/>
        </p:nvPicPr>
        <p:blipFill rotWithShape="1">
          <a:blip r:embed="rId3"/>
          <a:srcRect l="6250" r="24063" b="-2082"/>
          <a:stretch/>
        </p:blipFill>
        <p:spPr>
          <a:xfrm>
            <a:off x="0" y="-31221"/>
            <a:ext cx="4248150" cy="3889376"/>
          </a:xfrm>
          <a:prstGeom prst="rect">
            <a:avLst/>
          </a:prstGeom>
        </p:spPr>
      </p:pic>
    </p:spTree>
    <p:extLst>
      <p:ext uri="{BB962C8B-B14F-4D97-AF65-F5344CB8AC3E}">
        <p14:creationId xmlns:p14="http://schemas.microsoft.com/office/powerpoint/2010/main" val="2655406620"/>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211621" y="365126"/>
            <a:ext cx="6419850" cy="5962650"/>
          </a:xfrm>
        </p:spPr>
        <p:txBody>
          <a:bodyPr>
            <a:normAutofit/>
          </a:bodyPr>
          <a:lstStyle/>
          <a:p>
            <a:pPr marL="0" indent="0" algn="just">
              <a:buNone/>
            </a:pPr>
            <a:r>
              <a:rPr lang="en-GB" dirty="0" smtClean="0"/>
              <a:t>“I watched the American runners and I could identify with them …. You  had people who you felt had the same beliefs as you. Fighting the same cause. Part of a movement.</a:t>
            </a:r>
          </a:p>
          <a:p>
            <a:pPr marL="0" indent="0" algn="just">
              <a:buNone/>
            </a:pPr>
            <a:r>
              <a:rPr lang="en-GB" dirty="0" smtClean="0"/>
              <a:t>	“ … I have always thought about African history. The Zulu Wars. Malcolm X got me fired up, the Black Panthers</a:t>
            </a:r>
          </a:p>
          <a:p>
            <a:pPr marL="0" indent="0" algn="just">
              <a:buNone/>
            </a:pPr>
            <a:r>
              <a:rPr lang="en-GB" dirty="0" smtClean="0"/>
              <a:t>	“ … Bob Marley’s ‘Get Up, Stand Up.’ All these tunes were totally inspiring stuff. You could call it battlefield music. You leave your hotel with your headphones on and then walk onto the field.”</a:t>
            </a:r>
          </a:p>
          <a:p>
            <a:pPr marL="0" indent="0" algn="r">
              <a:buNone/>
            </a:pPr>
            <a:r>
              <a:rPr lang="en-GB" dirty="0" smtClean="0"/>
              <a:t>- </a:t>
            </a:r>
            <a:r>
              <a:rPr lang="en-GB" sz="2400" dirty="0" smtClean="0"/>
              <a:t>Richards in Lister, </a:t>
            </a:r>
            <a:r>
              <a:rPr lang="en-GB" sz="2400" i="1" dirty="0" smtClean="0"/>
              <a:t>Fire in Babylon</a:t>
            </a:r>
            <a:r>
              <a:rPr lang="en-GB" sz="2400" dirty="0" smtClean="0"/>
              <a:t>, pp. 297, 299</a:t>
            </a:r>
            <a:endParaRPr lang="en-GB" i="1" dirty="0"/>
          </a:p>
        </p:txBody>
      </p:sp>
      <p:pic>
        <p:nvPicPr>
          <p:cNvPr id="4" name="Picture 3"/>
          <p:cNvPicPr>
            <a:picLocks noChangeAspect="1"/>
          </p:cNvPicPr>
          <p:nvPr/>
        </p:nvPicPr>
        <p:blipFill>
          <a:blip r:embed="rId2"/>
          <a:stretch>
            <a:fillRect/>
          </a:stretch>
        </p:blipFill>
        <p:spPr>
          <a:xfrm>
            <a:off x="6836841" y="647700"/>
            <a:ext cx="2307159" cy="3314849"/>
          </a:xfrm>
          <a:prstGeom prst="rect">
            <a:avLst/>
          </a:prstGeom>
        </p:spPr>
      </p:pic>
      <p:pic>
        <p:nvPicPr>
          <p:cNvPr id="6" name="Picture 5"/>
          <p:cNvPicPr>
            <a:picLocks noChangeAspect="1"/>
          </p:cNvPicPr>
          <p:nvPr/>
        </p:nvPicPr>
        <p:blipFill>
          <a:blip r:embed="rId3"/>
          <a:stretch>
            <a:fillRect/>
          </a:stretch>
        </p:blipFill>
        <p:spPr>
          <a:xfrm>
            <a:off x="6836842" y="4418655"/>
            <a:ext cx="2165602" cy="2191695"/>
          </a:xfrm>
          <a:prstGeom prst="rect">
            <a:avLst/>
          </a:prstGeom>
        </p:spPr>
      </p:pic>
      <p:sp>
        <p:nvSpPr>
          <p:cNvPr id="7" name="Rectangle 6"/>
          <p:cNvSpPr/>
          <p:nvPr/>
        </p:nvSpPr>
        <p:spPr>
          <a:xfrm>
            <a:off x="1068987" y="6327776"/>
            <a:ext cx="5338064" cy="369332"/>
          </a:xfrm>
          <a:prstGeom prst="rect">
            <a:avLst/>
          </a:prstGeom>
        </p:spPr>
        <p:txBody>
          <a:bodyPr wrap="none">
            <a:spAutoFit/>
          </a:bodyPr>
          <a:lstStyle/>
          <a:p>
            <a:r>
              <a:rPr lang="en-GB" dirty="0" smtClean="0"/>
              <a:t>Tommie </a:t>
            </a:r>
            <a:r>
              <a:rPr lang="en-GB" dirty="0"/>
              <a:t>Smith and John </a:t>
            </a:r>
            <a:r>
              <a:rPr lang="en-GB" dirty="0" smtClean="0"/>
              <a:t>Carlos, Mexico Olympics, 1968</a:t>
            </a:r>
            <a:endParaRPr lang="en-GB" dirty="0"/>
          </a:p>
        </p:txBody>
      </p:sp>
    </p:spTree>
    <p:extLst>
      <p:ext uri="{BB962C8B-B14F-4D97-AF65-F5344CB8AC3E}">
        <p14:creationId xmlns:p14="http://schemas.microsoft.com/office/powerpoint/2010/main" val="3827038295"/>
      </p:ext>
    </p:extLst>
  </p:cSld>
  <p:clrMapOvr>
    <a:masterClrMapping/>
  </p:clrMapOvr>
  <p:timing>
    <p:tnLst>
      <p:par>
        <p:cTn id="1" dur="indefinite" restart="never" nodeType="tmRoot"/>
      </p:par>
    </p:tnLst>
  </p:timing>
</p:sld>
</file>

<file path=ppt/theme/theme1.xml><?xml version="1.0" encoding="utf-8"?>
<a:theme xmlns:a="http://schemas.openxmlformats.org/drawingml/2006/main" name="2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708</TotalTime>
  <Words>2408</Words>
  <Application>Microsoft Office PowerPoint</Application>
  <PresentationFormat>On-screen Show (4:3)</PresentationFormat>
  <Paragraphs>158</Paragraphs>
  <Slides>44</Slides>
  <Notes>5</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44</vt:i4>
      </vt:variant>
    </vt:vector>
  </HeadingPairs>
  <TitlesOfParts>
    <vt:vector size="49" baseType="lpstr">
      <vt:lpstr>Arial</vt:lpstr>
      <vt:lpstr>Calibri</vt:lpstr>
      <vt:lpstr>Calibri Light</vt:lpstr>
      <vt:lpstr>Cooper Black</vt:lpstr>
      <vt:lpstr>2_Office Theme</vt:lpstr>
      <vt:lpstr>  HPHI5006, 6006 Routes &amp; Roots of the Black Atlantic   Lecture 11: Rings and Boundaries: Sport in African Diasporic Culture  Part Two: Cricket, Slavery and Colonialism  </vt:lpstr>
      <vt:lpstr>Aranjuez Savannah, San Juan, Trinidad</vt:lpstr>
      <vt:lpstr>PowerPoint Presentation</vt:lpstr>
      <vt:lpstr>PowerPoint Presentation</vt:lpstr>
      <vt:lpstr>CLR James and Lord Learie Constantine (1901 – 1970) </vt:lpstr>
      <vt:lpstr>PowerPoint Presentation</vt:lpstr>
      <vt:lpstr>PowerPoint Presentation</vt:lpstr>
      <vt:lpstr>PowerPoint Presentation</vt:lpstr>
      <vt:lpstr>PowerPoint Presentation</vt:lpstr>
      <vt:lpstr>PowerPoint Presentation</vt:lpstr>
      <vt:lpstr>PowerPoint Presentation</vt:lpstr>
      <vt:lpstr>Barbados as ‘Little England’</vt:lpstr>
      <vt:lpstr>PowerPoint Presentation</vt:lpstr>
      <vt:lpstr>Barbados Cricket Buckle,  c. 1780–1810 </vt:lpstr>
      <vt:lpstr>PowerPoint Presentation</vt:lpstr>
      <vt:lpstr>PowerPoint Presentation</vt:lpstr>
      <vt:lpstr>Michael Manley (1924–1997)  Prime Minister of Jamaica 1972–1980, 1989–1992 </vt:lpstr>
      <vt:lpstr>Jamaica College, est. 1789 </vt:lpstr>
      <vt:lpstr>Jamaica College, est. 1789 </vt:lpstr>
      <vt:lpstr>PowerPoint Presentation</vt:lpstr>
      <vt:lpstr>PowerPoint Presentation</vt:lpstr>
      <vt:lpstr>PowerPoint Presentation</vt:lpstr>
      <vt:lpstr>Cricket, Class, Race &amp; Colour</vt:lpstr>
      <vt:lpstr>Cricket, Class, Race &amp; Colour</vt:lpstr>
      <vt:lpstr>PowerPoint Presentation</vt:lpstr>
      <vt:lpstr>PowerPoint Presentation</vt:lpstr>
      <vt:lpstr>PowerPoint Presentation</vt:lpstr>
      <vt:lpstr>‘The Three Ws’ </vt:lpstr>
      <vt:lpstr>1950 Tour of England – first tour victory in England (3–1) </vt:lpstr>
      <vt:lpstr>Rd B</vt:lpstr>
      <vt:lpstr>1950 Tour of England  Lord Beginner, ‘Victory Test Match’</vt:lpstr>
      <vt:lpstr>PowerPoint Presentation</vt:lpstr>
      <vt:lpstr>1975/76 West Indies tour of Australia (lost 1 -5) </vt:lpstr>
      <vt:lpstr>West Indies Tour of England 1976</vt:lpstr>
      <vt:lpstr>West Indies Rebel Tour of South Africa, 1982-83</vt:lpstr>
      <vt:lpstr>PowerPoint Presentation</vt:lpstr>
      <vt:lpstr>PowerPoint Presentation</vt:lpstr>
      <vt:lpstr>PowerPoint Presentation</vt:lpstr>
      <vt:lpstr>West Indies Tour of England 1984 – won 5–0  West Indies did not lose a Test series from 1980 until 1995 </vt:lpstr>
      <vt:lpstr>‘Cricket Test’</vt:lpstr>
      <vt:lpstr>‘Cricket Test’</vt:lpstr>
      <vt:lpstr>Sir Vivian Richards</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HPHI5006, 6006 Routes &amp; Roots of the Black Atlantic   Lecture 11: Rings and Boundaries: Sport in African Diasporic Culture  Part Two: Cricket, Slavery and Colonialism</dc:title>
  <dc:creator>Alexander Scott</dc:creator>
  <cp:lastModifiedBy>Alexander Scott</cp:lastModifiedBy>
  <cp:revision>38</cp:revision>
  <cp:lastPrinted>2020-01-23T17:18:38Z</cp:lastPrinted>
  <dcterms:created xsi:type="dcterms:W3CDTF">2020-01-22T16:40:31Z</dcterms:created>
  <dcterms:modified xsi:type="dcterms:W3CDTF">2020-01-23T18:32:41Z</dcterms:modified>
</cp:coreProperties>
</file>