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58" r:id="rId7"/>
    <p:sldId id="260" r:id="rId8"/>
    <p:sldId id="261" r:id="rId9"/>
    <p:sldId id="262" r:id="rId10"/>
    <p:sldId id="25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9B4F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4CAC35-52E3-4129-8F36-581E506E0EA9}" v="13" dt="2026-02-15T23:51:36.3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90" d="100"/>
          <a:sy n="90" d="100"/>
        </p:scale>
        <p:origin x="355" y="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dul Khan (2435643)" userId="5864d577-6425-45c5-b0f7-21463454743f" providerId="ADAL" clId="{83C5002F-F540-4983-8C3D-E3F4A465F460}"/>
    <pc:docChg chg="custSel addSld modSld">
      <pc:chgData name="Abdul Khan (2435643)" userId="5864d577-6425-45c5-b0f7-21463454743f" providerId="ADAL" clId="{83C5002F-F540-4983-8C3D-E3F4A465F460}" dt="2026-02-15T23:53:01.961" v="2232" actId="122"/>
      <pc:docMkLst>
        <pc:docMk/>
      </pc:docMkLst>
      <pc:sldChg chg="addSp modSp mod">
        <pc:chgData name="Abdul Khan (2435643)" userId="5864d577-6425-45c5-b0f7-21463454743f" providerId="ADAL" clId="{83C5002F-F540-4983-8C3D-E3F4A465F460}" dt="2026-02-15T23:53:01.961" v="2232" actId="122"/>
        <pc:sldMkLst>
          <pc:docMk/>
          <pc:sldMk cId="3998176568" sldId="256"/>
        </pc:sldMkLst>
        <pc:spChg chg="add mod">
          <ac:chgData name="Abdul Khan (2435643)" userId="5864d577-6425-45c5-b0f7-21463454743f" providerId="ADAL" clId="{83C5002F-F540-4983-8C3D-E3F4A465F460}" dt="2026-02-15T23:53:01.961" v="2232" actId="122"/>
          <ac:spMkLst>
            <pc:docMk/>
            <pc:sldMk cId="3998176568" sldId="256"/>
            <ac:spMk id="3" creationId="{4040624B-19F7-0CBB-20B5-2513A1E4DD83}"/>
          </ac:spMkLst>
        </pc:spChg>
      </pc:sldChg>
      <pc:sldChg chg="modSp mod">
        <pc:chgData name="Abdul Khan (2435643)" userId="5864d577-6425-45c5-b0f7-21463454743f" providerId="ADAL" clId="{83C5002F-F540-4983-8C3D-E3F4A465F460}" dt="2026-02-14T23:21:41.754" v="2020" actId="20577"/>
        <pc:sldMkLst>
          <pc:docMk/>
          <pc:sldMk cId="2111283792" sldId="257"/>
        </pc:sldMkLst>
        <pc:spChg chg="mod">
          <ac:chgData name="Abdul Khan (2435643)" userId="5864d577-6425-45c5-b0f7-21463454743f" providerId="ADAL" clId="{83C5002F-F540-4983-8C3D-E3F4A465F460}" dt="2026-02-14T23:21:41.754" v="2020" actId="20577"/>
          <ac:spMkLst>
            <pc:docMk/>
            <pc:sldMk cId="2111283792" sldId="257"/>
            <ac:spMk id="5" creationId="{94B4FDF8-44EB-7FC9-904A-BF46E24C0BC8}"/>
          </ac:spMkLst>
        </pc:spChg>
      </pc:sldChg>
      <pc:sldChg chg="modSp mod">
        <pc:chgData name="Abdul Khan (2435643)" userId="5864d577-6425-45c5-b0f7-21463454743f" providerId="ADAL" clId="{83C5002F-F540-4983-8C3D-E3F4A465F460}" dt="2026-02-14T23:23:39.326" v="2083" actId="20577"/>
        <pc:sldMkLst>
          <pc:docMk/>
          <pc:sldMk cId="1487716782" sldId="259"/>
        </pc:sldMkLst>
        <pc:spChg chg="mod">
          <ac:chgData name="Abdul Khan (2435643)" userId="5864d577-6425-45c5-b0f7-21463454743f" providerId="ADAL" clId="{83C5002F-F540-4983-8C3D-E3F4A465F460}" dt="2026-02-14T23:23:39.326" v="2083" actId="20577"/>
          <ac:spMkLst>
            <pc:docMk/>
            <pc:sldMk cId="1487716782" sldId="259"/>
            <ac:spMk id="4" creationId="{F033FDFA-6DA4-B78E-7B2F-AA70E8DA02E5}"/>
          </ac:spMkLst>
        </pc:spChg>
      </pc:sldChg>
      <pc:sldChg chg="modSp mod">
        <pc:chgData name="Abdul Khan (2435643)" userId="5864d577-6425-45c5-b0f7-21463454743f" providerId="ADAL" clId="{83C5002F-F540-4983-8C3D-E3F4A465F460}" dt="2026-02-14T23:28:28.344" v="2160" actId="115"/>
        <pc:sldMkLst>
          <pc:docMk/>
          <pc:sldMk cId="3919819651" sldId="260"/>
        </pc:sldMkLst>
        <pc:spChg chg="mod">
          <ac:chgData name="Abdul Khan (2435643)" userId="5864d577-6425-45c5-b0f7-21463454743f" providerId="ADAL" clId="{83C5002F-F540-4983-8C3D-E3F4A465F460}" dt="2026-02-14T23:28:28.344" v="2160" actId="115"/>
          <ac:spMkLst>
            <pc:docMk/>
            <pc:sldMk cId="3919819651" sldId="260"/>
            <ac:spMk id="6" creationId="{A0C95430-B72A-05E5-E564-F5B0F503E9CB}"/>
          </ac:spMkLst>
        </pc:spChg>
      </pc:sldChg>
      <pc:sldChg chg="modSp mod">
        <pc:chgData name="Abdul Khan (2435643)" userId="5864d577-6425-45c5-b0f7-21463454743f" providerId="ADAL" clId="{83C5002F-F540-4983-8C3D-E3F4A465F460}" dt="2026-02-14T23:25:57.848" v="2121" actId="20577"/>
        <pc:sldMkLst>
          <pc:docMk/>
          <pc:sldMk cId="3337773448" sldId="261"/>
        </pc:sldMkLst>
        <pc:spChg chg="mod">
          <ac:chgData name="Abdul Khan (2435643)" userId="5864d577-6425-45c5-b0f7-21463454743f" providerId="ADAL" clId="{83C5002F-F540-4983-8C3D-E3F4A465F460}" dt="2026-02-14T23:25:57.848" v="2121" actId="20577"/>
          <ac:spMkLst>
            <pc:docMk/>
            <pc:sldMk cId="3337773448" sldId="261"/>
            <ac:spMk id="3" creationId="{F24DECFA-7EE6-DDC7-196E-9F8D8A2ABC8F}"/>
          </ac:spMkLst>
        </pc:spChg>
      </pc:sldChg>
      <pc:sldChg chg="addSp delSp modSp new mod">
        <pc:chgData name="Abdul Khan (2435643)" userId="5864d577-6425-45c5-b0f7-21463454743f" providerId="ADAL" clId="{83C5002F-F540-4983-8C3D-E3F4A465F460}" dt="2026-02-14T23:18:35.643" v="2007" actId="13822"/>
        <pc:sldMkLst>
          <pc:docMk/>
          <pc:sldMk cId="815078334" sldId="262"/>
        </pc:sldMkLst>
        <pc:spChg chg="del">
          <ac:chgData name="Abdul Khan (2435643)" userId="5864d577-6425-45c5-b0f7-21463454743f" providerId="ADAL" clId="{83C5002F-F540-4983-8C3D-E3F4A465F460}" dt="2026-02-14T20:57:26.160" v="1209" actId="21"/>
          <ac:spMkLst>
            <pc:docMk/>
            <pc:sldMk cId="815078334" sldId="262"/>
            <ac:spMk id="2" creationId="{9403D942-1146-25B3-2B0C-8134BCB11ACA}"/>
          </ac:spMkLst>
        </pc:spChg>
        <pc:spChg chg="add del mod">
          <ac:chgData name="Abdul Khan (2435643)" userId="5864d577-6425-45c5-b0f7-21463454743f" providerId="ADAL" clId="{83C5002F-F540-4983-8C3D-E3F4A465F460}" dt="2026-02-14T23:18:14.577" v="2003" actId="21"/>
          <ac:spMkLst>
            <pc:docMk/>
            <pc:sldMk cId="815078334" sldId="262"/>
            <ac:spMk id="2" creationId="{C076A2A5-D4E0-C0B5-5741-54F7F578119F}"/>
          </ac:spMkLst>
        </pc:spChg>
        <pc:spChg chg="mod">
          <ac:chgData name="Abdul Khan (2435643)" userId="5864d577-6425-45c5-b0f7-21463454743f" providerId="ADAL" clId="{83C5002F-F540-4983-8C3D-E3F4A465F460}" dt="2026-02-14T23:18:35.643" v="2007" actId="13822"/>
          <ac:spMkLst>
            <pc:docMk/>
            <pc:sldMk cId="815078334" sldId="262"/>
            <ac:spMk id="3" creationId="{CFAB206A-E2E8-6679-8333-7E496324906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2/15/2026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44302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2/15/2026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954410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2/15/2026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078784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2/15/2026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9460345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2/15/2026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459691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2/15/2026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16846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2/15/2026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074868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2/15/2026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0546004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2/15/2026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910259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2/15/2026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008689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2/15/2026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688387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2/15/2026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1327141"/>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hyperlink" Target="https://www.psychologynoteshq.com/author/alexandra/" TargetMode="Externa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medicalnewstoday.com/articles/325030" TargetMode="External"/><Relationship Id="rId2" Type="http://schemas.openxmlformats.org/officeDocument/2006/relationships/hyperlink" Target="https://www.simplypsychology.org/piaget.html" TargetMode="External"/><Relationship Id="rId1" Type="http://schemas.openxmlformats.org/officeDocument/2006/relationships/slideLayout" Target="../slideLayouts/slideLayout6.xml"/><Relationship Id="rId5" Type="http://schemas.openxmlformats.org/officeDocument/2006/relationships/hyperlink" Target="https://positivepsychology.com/piaget-stages-theory/#piagets-cognitive-development-theory" TargetMode="External"/><Relationship Id="rId4" Type="http://schemas.openxmlformats.org/officeDocument/2006/relationships/hyperlink" Target="https://www.psychologynoteshq.com/author/alexandr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97A60B-04C0-979B-3940-EF1FA7FD5546}"/>
              </a:ext>
            </a:extLst>
          </p:cNvPr>
          <p:cNvSpPr>
            <a:spLocks noGrp="1"/>
          </p:cNvSpPr>
          <p:nvPr>
            <p:ph type="ctrTitle"/>
          </p:nvPr>
        </p:nvSpPr>
        <p:spPr>
          <a:xfrm>
            <a:off x="5723776" y="1650691"/>
            <a:ext cx="5825448" cy="3871143"/>
          </a:xfrm>
        </p:spPr>
        <p:txBody>
          <a:bodyPr>
            <a:normAutofit/>
          </a:bodyPr>
          <a:lstStyle/>
          <a:p>
            <a:pPr algn="ctr"/>
            <a:r>
              <a:rPr lang="en-GB" dirty="0"/>
              <a:t>Piaget's cognitive development theory</a:t>
            </a:r>
          </a:p>
        </p:txBody>
      </p:sp>
      <p:pic>
        <p:nvPicPr>
          <p:cNvPr id="4" name="Picture 3" descr="Abstract smoke background">
            <a:extLst>
              <a:ext uri="{FF2B5EF4-FFF2-40B4-BE49-F238E27FC236}">
                <a16:creationId xmlns:a16="http://schemas.microsoft.com/office/drawing/2014/main" id="{AEC1263A-F5B6-E2D7-A899-CFC12C521DCF}"/>
              </a:ext>
            </a:extLst>
          </p:cNvPr>
          <p:cNvPicPr>
            <a:picLocks noChangeAspect="1"/>
          </p:cNvPicPr>
          <p:nvPr/>
        </p:nvPicPr>
        <p:blipFill>
          <a:blip r:embed="rId2"/>
          <a:srcRect l="22934" r="29777"/>
          <a:stretch>
            <a:fillRect/>
          </a:stretch>
        </p:blipFill>
        <p:spPr>
          <a:xfrm>
            <a:off x="1" y="10"/>
            <a:ext cx="4876799" cy="6857989"/>
          </a:xfrm>
          <a:prstGeom prst="rect">
            <a:avLst/>
          </a:prstGeom>
        </p:spPr>
      </p:pic>
      <p:cxnSp>
        <p:nvCxnSpPr>
          <p:cNvPr id="11" name="Straight Connector 1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723900"/>
            <a:ext cx="5706224"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CF06E40-3ECB-4820-95B5-8A70B07D4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6134100"/>
            <a:ext cx="566812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4040624B-19F7-0CBB-20B5-2513A1E4DD83}"/>
              </a:ext>
            </a:extLst>
          </p:cNvPr>
          <p:cNvSpPr txBox="1"/>
          <p:nvPr/>
        </p:nvSpPr>
        <p:spPr>
          <a:xfrm>
            <a:off x="304800" y="389467"/>
            <a:ext cx="2531533" cy="1477328"/>
          </a:xfrm>
          <a:prstGeom prst="rect">
            <a:avLst/>
          </a:prstGeom>
          <a:noFill/>
        </p:spPr>
        <p:txBody>
          <a:bodyPr wrap="square" rtlCol="0">
            <a:spAutoFit/>
          </a:bodyPr>
          <a:lstStyle/>
          <a:p>
            <a:pPr algn="ctr"/>
            <a:r>
              <a:rPr lang="en-GB" dirty="0"/>
              <a:t>Abdul Mannaan khan</a:t>
            </a:r>
          </a:p>
          <a:p>
            <a:pPr algn="ctr"/>
            <a:r>
              <a:rPr lang="en-GB" dirty="0"/>
              <a:t>LCHS4010</a:t>
            </a:r>
          </a:p>
          <a:p>
            <a:pPr algn="ctr"/>
            <a:r>
              <a:rPr lang="en-GB" dirty="0"/>
              <a:t>PHYSCOLOGY IN HEALTH &amp; SOCIAL CARE</a:t>
            </a:r>
          </a:p>
        </p:txBody>
      </p:sp>
    </p:spTree>
    <p:extLst>
      <p:ext uri="{BB962C8B-B14F-4D97-AF65-F5344CB8AC3E}">
        <p14:creationId xmlns:p14="http://schemas.microsoft.com/office/powerpoint/2010/main" val="39981765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1C67-B61A-4B2B-B453-7B446A4F9A67}"/>
              </a:ext>
            </a:extLst>
          </p:cNvPr>
          <p:cNvSpPr>
            <a:spLocks noGrp="1"/>
          </p:cNvSpPr>
          <p:nvPr>
            <p:ph type="title"/>
          </p:nvPr>
        </p:nvSpPr>
        <p:spPr>
          <a:xfrm>
            <a:off x="654050" y="846667"/>
            <a:ext cx="10883900" cy="745067"/>
          </a:xfrm>
        </p:spPr>
        <p:txBody>
          <a:bodyPr>
            <a:normAutofit fontScale="90000"/>
          </a:bodyPr>
          <a:lstStyle/>
          <a:p>
            <a:r>
              <a:rPr lang="en-GB" dirty="0"/>
              <a:t>What is Piaget’s cognitive development theory?</a:t>
            </a:r>
          </a:p>
        </p:txBody>
      </p:sp>
      <p:sp>
        <p:nvSpPr>
          <p:cNvPr id="5" name="TextBox 4">
            <a:extLst>
              <a:ext uri="{FF2B5EF4-FFF2-40B4-BE49-F238E27FC236}">
                <a16:creationId xmlns:a16="http://schemas.microsoft.com/office/drawing/2014/main" id="{94B4FDF8-44EB-7FC9-904A-BF46E24C0BC8}"/>
              </a:ext>
            </a:extLst>
          </p:cNvPr>
          <p:cNvSpPr txBox="1"/>
          <p:nvPr/>
        </p:nvSpPr>
        <p:spPr>
          <a:xfrm>
            <a:off x="654050" y="1591734"/>
            <a:ext cx="4713817" cy="3323987"/>
          </a:xfrm>
          <a:prstGeom prst="rect">
            <a:avLst/>
          </a:prstGeom>
          <a:noFill/>
        </p:spPr>
        <p:txBody>
          <a:bodyPr wrap="square" rtlCol="0">
            <a:spAutoFit/>
          </a:bodyPr>
          <a:lstStyle/>
          <a:p>
            <a:pPr algn="ctr"/>
            <a:r>
              <a:rPr lang="en-GB" sz="1400" dirty="0"/>
              <a:t>Jean Piaget put forward that children construct their comprehension of the world through their own interaction with the environment. Piaget argued that children’s cognitive development occurs in stages (Papalia &amp; Feldman, 2011)</a:t>
            </a:r>
          </a:p>
          <a:p>
            <a:pPr algn="ctr"/>
            <a:r>
              <a:rPr lang="en-GB" sz="1400" dirty="0"/>
              <a:t>This theory suggests that cognitive development happens in universal stages, and each of these stages present a different way of thinking.</a:t>
            </a:r>
          </a:p>
          <a:p>
            <a:pPr algn="ctr"/>
            <a:r>
              <a:rPr lang="en-GB" sz="1400" dirty="0"/>
              <a:t>Piaget believes children are not passive learners but usually refers to them as little scientists. Then these children build mental frameworks called schemas.</a:t>
            </a:r>
          </a:p>
          <a:p>
            <a:pPr algn="ctr"/>
            <a:r>
              <a:rPr lang="en-GB" sz="1400" dirty="0"/>
              <a:t>When these children gain new information, children use assimilation or accommodation. The balance between the two processes is something called equilibration, which helps drive cognitive growth.</a:t>
            </a:r>
          </a:p>
        </p:txBody>
      </p:sp>
      <p:sp>
        <p:nvSpPr>
          <p:cNvPr id="6" name="TextBox 5">
            <a:extLst>
              <a:ext uri="{FF2B5EF4-FFF2-40B4-BE49-F238E27FC236}">
                <a16:creationId xmlns:a16="http://schemas.microsoft.com/office/drawing/2014/main" id="{D287B4EA-B156-0C1B-7C7E-D29418AF1932}"/>
              </a:ext>
            </a:extLst>
          </p:cNvPr>
          <p:cNvSpPr txBox="1"/>
          <p:nvPr/>
        </p:nvSpPr>
        <p:spPr>
          <a:xfrm>
            <a:off x="5571067" y="4715933"/>
            <a:ext cx="5966883" cy="1200329"/>
          </a:xfrm>
          <a:prstGeom prst="rect">
            <a:avLst/>
          </a:prstGeom>
          <a:noFill/>
        </p:spPr>
        <p:txBody>
          <a:bodyPr wrap="square" rtlCol="0">
            <a:spAutoFit/>
          </a:bodyPr>
          <a:lstStyle/>
          <a:p>
            <a:pPr algn="ctr"/>
            <a:r>
              <a:rPr lang="en-GB" dirty="0"/>
              <a:t>Assimilation - Is the fitting of new information into existing schemes.</a:t>
            </a:r>
          </a:p>
          <a:p>
            <a:pPr algn="ctr"/>
            <a:r>
              <a:rPr lang="en-GB" dirty="0"/>
              <a:t>Accommodation – Is the adjustment of schemas to incorporate new information.</a:t>
            </a:r>
          </a:p>
        </p:txBody>
      </p:sp>
      <p:pic>
        <p:nvPicPr>
          <p:cNvPr id="8" name="Picture 7">
            <a:extLst>
              <a:ext uri="{FF2B5EF4-FFF2-40B4-BE49-F238E27FC236}">
                <a16:creationId xmlns:a16="http://schemas.microsoft.com/office/drawing/2014/main" id="{9E706073-A610-72B7-12B7-B7B6FBD52BE3}"/>
              </a:ext>
            </a:extLst>
          </p:cNvPr>
          <p:cNvPicPr>
            <a:picLocks noChangeAspect="1"/>
          </p:cNvPicPr>
          <p:nvPr/>
        </p:nvPicPr>
        <p:blipFill>
          <a:blip r:embed="rId2"/>
          <a:stretch>
            <a:fillRect/>
          </a:stretch>
        </p:blipFill>
        <p:spPr>
          <a:xfrm>
            <a:off x="5538892" y="1354668"/>
            <a:ext cx="6246708" cy="3437466"/>
          </a:xfrm>
          <a:prstGeom prst="rect">
            <a:avLst/>
          </a:prstGeom>
        </p:spPr>
      </p:pic>
    </p:spTree>
    <p:extLst>
      <p:ext uri="{BB962C8B-B14F-4D97-AF65-F5344CB8AC3E}">
        <p14:creationId xmlns:p14="http://schemas.microsoft.com/office/powerpoint/2010/main" val="21112837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FC8AF-07F2-1A7B-CC63-198BB836363A}"/>
              </a:ext>
            </a:extLst>
          </p:cNvPr>
          <p:cNvSpPr>
            <a:spLocks noGrp="1"/>
          </p:cNvSpPr>
          <p:nvPr>
            <p:ph type="title"/>
          </p:nvPr>
        </p:nvSpPr>
        <p:spPr>
          <a:xfrm>
            <a:off x="700635" y="914400"/>
            <a:ext cx="10691265" cy="1083733"/>
          </a:xfrm>
        </p:spPr>
        <p:txBody>
          <a:bodyPr>
            <a:normAutofit fontScale="90000"/>
          </a:bodyPr>
          <a:lstStyle/>
          <a:p>
            <a:pPr algn="ctr"/>
            <a:r>
              <a:rPr lang="en-GB" dirty="0"/>
              <a:t>The different stages of Piaget's cognitive development theory.</a:t>
            </a:r>
          </a:p>
        </p:txBody>
      </p:sp>
      <p:graphicFrame>
        <p:nvGraphicFramePr>
          <p:cNvPr id="8" name="Table 7">
            <a:extLst>
              <a:ext uri="{FF2B5EF4-FFF2-40B4-BE49-F238E27FC236}">
                <a16:creationId xmlns:a16="http://schemas.microsoft.com/office/drawing/2014/main" id="{9AA00B7C-12BE-2839-6A63-A085C1785BBB}"/>
              </a:ext>
            </a:extLst>
          </p:cNvPr>
          <p:cNvGraphicFramePr>
            <a:graphicFrameLocks noGrp="1"/>
          </p:cNvGraphicFramePr>
          <p:nvPr>
            <p:extLst>
              <p:ext uri="{D42A27DB-BD31-4B8C-83A1-F6EECF244321}">
                <p14:modId xmlns:p14="http://schemas.microsoft.com/office/powerpoint/2010/main" val="4169433126"/>
              </p:ext>
            </p:extLst>
          </p:nvPr>
        </p:nvGraphicFramePr>
        <p:xfrm>
          <a:off x="700634" y="1998133"/>
          <a:ext cx="11144232" cy="4066628"/>
        </p:xfrm>
        <a:graphic>
          <a:graphicData uri="http://schemas.openxmlformats.org/drawingml/2006/table">
            <a:tbl>
              <a:tblPr firstRow="1" bandRow="1">
                <a:tableStyleId>{5C22544A-7EE6-4342-B048-85BDC9FD1C3A}</a:tableStyleId>
              </a:tblPr>
              <a:tblGrid>
                <a:gridCol w="3714744">
                  <a:extLst>
                    <a:ext uri="{9D8B030D-6E8A-4147-A177-3AD203B41FA5}">
                      <a16:colId xmlns:a16="http://schemas.microsoft.com/office/drawing/2014/main" val="1205623060"/>
                    </a:ext>
                  </a:extLst>
                </a:gridCol>
                <a:gridCol w="3714744">
                  <a:extLst>
                    <a:ext uri="{9D8B030D-6E8A-4147-A177-3AD203B41FA5}">
                      <a16:colId xmlns:a16="http://schemas.microsoft.com/office/drawing/2014/main" val="2413139102"/>
                    </a:ext>
                  </a:extLst>
                </a:gridCol>
                <a:gridCol w="3714744">
                  <a:extLst>
                    <a:ext uri="{9D8B030D-6E8A-4147-A177-3AD203B41FA5}">
                      <a16:colId xmlns:a16="http://schemas.microsoft.com/office/drawing/2014/main" val="3006047761"/>
                    </a:ext>
                  </a:extLst>
                </a:gridCol>
              </a:tblGrid>
              <a:tr h="889000">
                <a:tc>
                  <a:txBody>
                    <a:bodyPr/>
                    <a:lstStyle/>
                    <a:p>
                      <a:r>
                        <a:rPr lang="en-GB" dirty="0"/>
                        <a:t>The sensorimotor stage</a:t>
                      </a:r>
                    </a:p>
                  </a:txBody>
                  <a:tcPr/>
                </a:tc>
                <a:tc>
                  <a:txBody>
                    <a:bodyPr/>
                    <a:lstStyle/>
                    <a:p>
                      <a:r>
                        <a:rPr lang="en-GB" dirty="0"/>
                        <a:t>0-2 years old</a:t>
                      </a:r>
                    </a:p>
                  </a:txBody>
                  <a:tcPr/>
                </a:tc>
                <a:tc>
                  <a:txBody>
                    <a:bodyPr/>
                    <a:lstStyle/>
                    <a:p>
                      <a:r>
                        <a:rPr lang="en-GB" sz="1050" dirty="0"/>
                        <a:t>Children learn about the world through their senses and physical actions, constructing schemas and developing object permanence during the sensorimotor stage (Jean Piaget, 1952). </a:t>
                      </a:r>
                    </a:p>
                  </a:txBody>
                  <a:tcPr/>
                </a:tc>
                <a:extLst>
                  <a:ext uri="{0D108BD9-81ED-4DB2-BD59-A6C34878D82A}">
                    <a16:rowId xmlns:a16="http://schemas.microsoft.com/office/drawing/2014/main" val="2408158657"/>
                  </a:ext>
                </a:extLst>
              </a:tr>
              <a:tr h="1165904">
                <a:tc>
                  <a:txBody>
                    <a:bodyPr/>
                    <a:lstStyle/>
                    <a:p>
                      <a:r>
                        <a:rPr lang="en-GB" dirty="0"/>
                        <a:t>The preoperational stage</a:t>
                      </a:r>
                    </a:p>
                  </a:txBody>
                  <a:tcPr/>
                </a:tc>
                <a:tc>
                  <a:txBody>
                    <a:bodyPr/>
                    <a:lstStyle/>
                    <a:p>
                      <a:r>
                        <a:rPr lang="en-GB" dirty="0"/>
                        <a:t>2-7 years old</a:t>
                      </a:r>
                    </a:p>
                  </a:txBody>
                  <a:tcPr/>
                </a:tc>
                <a:tc>
                  <a:txBody>
                    <a:bodyPr/>
                    <a:lstStyle/>
                    <a:p>
                      <a:r>
                        <a:rPr lang="en-GB" sz="1050" b="0" i="0" kern="1200" dirty="0">
                          <a:solidFill>
                            <a:schemeClr val="dk1"/>
                          </a:solidFill>
                          <a:effectLst/>
                          <a:latin typeface="+mn-lt"/>
                          <a:ea typeface="+mn-ea"/>
                          <a:cs typeface="+mn-cs"/>
                        </a:rPr>
                        <a:t>Children start using symbols and language but struggle with logical thinking.</a:t>
                      </a:r>
                    </a:p>
                    <a:p>
                      <a:r>
                        <a:rPr lang="en-GB" sz="1050" b="0" i="0" kern="1200" dirty="0">
                          <a:solidFill>
                            <a:schemeClr val="dk1"/>
                          </a:solidFill>
                          <a:effectLst/>
                          <a:latin typeface="+mn-lt"/>
                          <a:ea typeface="+mn-ea"/>
                          <a:cs typeface="+mn-cs"/>
                        </a:rPr>
                        <a:t>They can’t yet understand conservation, meaning they think a tall, thin glass holds more water than a short, wide one.</a:t>
                      </a:r>
                    </a:p>
                    <a:p>
                      <a:r>
                        <a:rPr lang="en-GB" sz="1050" b="0" i="0" kern="1200" dirty="0">
                          <a:solidFill>
                            <a:schemeClr val="dk1"/>
                          </a:solidFill>
                          <a:effectLst/>
                          <a:latin typeface="+mn-lt"/>
                          <a:ea typeface="+mn-ea"/>
                          <a:cs typeface="+mn-cs"/>
                        </a:rPr>
                        <a:t>They may also be egocentric, meaning they find it difficult to see things from others’ perspectives. [Saul McLeod, 2026]</a:t>
                      </a:r>
                    </a:p>
                  </a:txBody>
                  <a:tcPr/>
                </a:tc>
                <a:extLst>
                  <a:ext uri="{0D108BD9-81ED-4DB2-BD59-A6C34878D82A}">
                    <a16:rowId xmlns:a16="http://schemas.microsoft.com/office/drawing/2014/main" val="38272443"/>
                  </a:ext>
                </a:extLst>
              </a:tr>
              <a:tr h="845820">
                <a:tc>
                  <a:txBody>
                    <a:bodyPr/>
                    <a:lstStyle/>
                    <a:p>
                      <a:r>
                        <a:rPr lang="en-GB" dirty="0"/>
                        <a:t>The concrete operational stage</a:t>
                      </a:r>
                    </a:p>
                  </a:txBody>
                  <a:tcPr/>
                </a:tc>
                <a:tc>
                  <a:txBody>
                    <a:bodyPr/>
                    <a:lstStyle/>
                    <a:p>
                      <a:r>
                        <a:rPr lang="en-GB" dirty="0"/>
                        <a:t>7-11 years old</a:t>
                      </a:r>
                    </a:p>
                  </a:txBody>
                  <a:tcPr/>
                </a:tc>
                <a:tc>
                  <a:txBody>
                    <a:bodyPr/>
                    <a:lstStyle/>
                    <a:p>
                      <a:r>
                        <a:rPr lang="en-GB" sz="1050" b="0" i="0" kern="1200" dirty="0">
                          <a:solidFill>
                            <a:schemeClr val="dk1"/>
                          </a:solidFill>
                          <a:effectLst/>
                          <a:latin typeface="+mn-lt"/>
                          <a:ea typeface="+mn-ea"/>
                          <a:cs typeface="+mn-cs"/>
                        </a:rPr>
                        <a:t>Children learn logical, concrete (physical) rules about objects, such as height, weight, and volume. They also learn that an object’s properties stay the same, even if the appearance changes (e.g., modelling clay). [</a:t>
                      </a:r>
                      <a:r>
                        <a:rPr lang="en-GB" sz="1050" b="0" i="0" u="none" kern="1200" dirty="0">
                          <a:solidFill>
                            <a:schemeClr val="dk1"/>
                          </a:solidFill>
                          <a:effectLst/>
                          <a:latin typeface="+mn-lt"/>
                          <a:ea typeface="+mn-ea"/>
                          <a:cs typeface="+mn-cs"/>
                        </a:rPr>
                        <a:t>Zia Sherrell,  2024</a:t>
                      </a:r>
                      <a:r>
                        <a:rPr lang="en-GB" sz="1050" b="0" i="0" u="sng" kern="1200" dirty="0">
                          <a:solidFill>
                            <a:schemeClr val="dk1"/>
                          </a:solidFill>
                          <a:effectLst/>
                          <a:latin typeface="+mn-lt"/>
                          <a:ea typeface="+mn-ea"/>
                          <a:cs typeface="+mn-cs"/>
                        </a:rPr>
                        <a:t>]</a:t>
                      </a:r>
                      <a:endParaRPr lang="en-GB" sz="1050" dirty="0"/>
                    </a:p>
                  </a:txBody>
                  <a:tcPr/>
                </a:tc>
                <a:extLst>
                  <a:ext uri="{0D108BD9-81ED-4DB2-BD59-A6C34878D82A}">
                    <a16:rowId xmlns:a16="http://schemas.microsoft.com/office/drawing/2014/main" val="3629357021"/>
                  </a:ext>
                </a:extLst>
              </a:tr>
              <a:tr h="1165904">
                <a:tc>
                  <a:txBody>
                    <a:bodyPr/>
                    <a:lstStyle/>
                    <a:p>
                      <a:r>
                        <a:rPr lang="en-GB" dirty="0"/>
                        <a:t>The formal operational stage</a:t>
                      </a:r>
                    </a:p>
                  </a:txBody>
                  <a:tcPr/>
                </a:tc>
                <a:tc>
                  <a:txBody>
                    <a:bodyPr/>
                    <a:lstStyle/>
                    <a:p>
                      <a:r>
                        <a:rPr lang="en-GB" dirty="0"/>
                        <a:t>12 and over </a:t>
                      </a:r>
                    </a:p>
                  </a:txBody>
                  <a:tcPr/>
                </a:tc>
                <a:tc>
                  <a:txBody>
                    <a:bodyPr/>
                    <a:lstStyle/>
                    <a:p>
                      <a:r>
                        <a:rPr lang="en-GB" sz="1050" b="0" i="0" kern="1200" dirty="0">
                          <a:solidFill>
                            <a:schemeClr val="dk1"/>
                          </a:solidFill>
                          <a:effectLst/>
                          <a:latin typeface="+mn-lt"/>
                          <a:ea typeface="+mn-ea"/>
                          <a:cs typeface="+mn-cs"/>
                        </a:rPr>
                        <a:t>The Formal Operational Stage marks the shift from concrete, reality-based logic to abstract and hypothetical reasoning. At this stage, adolescents no longer require physical objects to solve problems; they can manipulate ideas entirely in their minds.[</a:t>
                      </a:r>
                      <a:r>
                        <a:rPr lang="en-GB" sz="1050" dirty="0">
                          <a:solidFill>
                            <a:schemeClr val="tx1">
                              <a:lumMod val="95000"/>
                              <a:lumOff val="5000"/>
                            </a:schemeClr>
                          </a:solidFill>
                          <a:hlinkClick r:id="rId2" tooltip="Posts by Psychology Notes HQ Editorial Staff">
                            <a:extLst>
                              <a:ext uri="{A12FA001-AC4F-418D-AE19-62706E023703}">
                                <ahyp:hlinkClr xmlns:ahyp="http://schemas.microsoft.com/office/drawing/2018/hyperlinkcolor" val="tx"/>
                              </a:ext>
                            </a:extLst>
                          </a:hlinkClick>
                        </a:rPr>
                        <a:t>Psychology Notes HQ Editorial Staff</a:t>
                      </a:r>
                      <a:r>
                        <a:rPr lang="en-GB" sz="1050" dirty="0"/>
                        <a:t>, 2026]</a:t>
                      </a:r>
                    </a:p>
                  </a:txBody>
                  <a:tcPr/>
                </a:tc>
                <a:extLst>
                  <a:ext uri="{0D108BD9-81ED-4DB2-BD59-A6C34878D82A}">
                    <a16:rowId xmlns:a16="http://schemas.microsoft.com/office/drawing/2014/main" val="1943627718"/>
                  </a:ext>
                </a:extLst>
              </a:tr>
            </a:tbl>
          </a:graphicData>
        </a:graphic>
      </p:graphicFrame>
    </p:spTree>
    <p:extLst>
      <p:ext uri="{BB962C8B-B14F-4D97-AF65-F5344CB8AC3E}">
        <p14:creationId xmlns:p14="http://schemas.microsoft.com/office/powerpoint/2010/main" val="14418810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0C95430-B72A-05E5-E564-F5B0F503E9CB}"/>
              </a:ext>
            </a:extLst>
          </p:cNvPr>
          <p:cNvSpPr txBox="1"/>
          <p:nvPr/>
        </p:nvSpPr>
        <p:spPr>
          <a:xfrm>
            <a:off x="651933" y="1151465"/>
            <a:ext cx="10888134" cy="4216539"/>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pPr lvl="0" algn="ctr" eaLnBrk="0" fontAlgn="base" hangingPunct="0">
              <a:spcBef>
                <a:spcPct val="0"/>
              </a:spcBef>
              <a:spcAft>
                <a:spcPct val="0"/>
              </a:spcAft>
            </a:pPr>
            <a:r>
              <a:rPr lang="en-GB" sz="1600" u="sng" dirty="0"/>
              <a:t>Relevancy towards jenny's situation.</a:t>
            </a:r>
          </a:p>
          <a:p>
            <a:pPr lvl="0" algn="ctr" eaLnBrk="0" fontAlgn="base" hangingPunct="0">
              <a:spcBef>
                <a:spcPct val="0"/>
              </a:spcBef>
              <a:spcAft>
                <a:spcPct val="0"/>
              </a:spcAft>
            </a:pPr>
            <a:r>
              <a:rPr lang="en-GB" sz="1600" dirty="0"/>
              <a:t>This Jean Piaget theory is relevant to jenny's situation because it helps to make us understand how her thinking may have been influenced by taking up adult responsibilities at such a young age. At 16, she would typically be in the formal operational stage, where young people begin to think more abstractly, consider different possibilities, and plan. However, Jenny has been acting as a caregiver since she was about 11, which was around the time she would have been moving from the concrete operational stage into more advanced thinking. Piaget believed that children learn through interacting with their environment, using processes like assimilation and accommodation to make sense of new experiences. Because Jenny has had to manage household tasks and care for others, she may have developed strong practical problem-solving and organisational skills earlier than many of her peers.</a:t>
            </a:r>
            <a:br>
              <a:rPr lang="en-GB" sz="1600" dirty="0"/>
            </a:br>
            <a:br>
              <a:rPr lang="en-GB" sz="1600" dirty="0"/>
            </a:br>
            <a:r>
              <a:rPr lang="en-GB" sz="1600" dirty="0"/>
              <a:t>At the same time, the pressure of caregiving could limit her development in other areas. Piaget emphasised the importance of social interaction, exploration, and learning experiences in supporting cognitive growth. If Jenny has had less time for friendships, hobbies, and schoolwork due to stress and responsibility, this may affect her confidence, concentration, and long-term academic progress. For this reason, a community support plan should aim to reduce her caregiving duties and give her more opportunities to focus on her education and social life. This would help her fully develop the abstract thinking and future planning skills expected at her stage, while supporting a more balanced and healthy development overall.</a:t>
            </a:r>
            <a:endParaRPr lang="en-GB" sz="1200" dirty="0">
              <a:latin typeface="Aptos" panose="020B0004020202020204" pitchFamily="34" charset="0"/>
            </a:endParaRPr>
          </a:p>
          <a:p>
            <a:pPr lvl="0" eaLnBrk="0" fontAlgn="base" hangingPunct="0">
              <a:spcBef>
                <a:spcPct val="0"/>
              </a:spcBef>
              <a:spcAft>
                <a:spcPct val="0"/>
              </a:spcAft>
            </a:pPr>
            <a:endParaRPr lang="en-GB" sz="1200" dirty="0">
              <a:latin typeface="Aptos" panose="020B0004020202020204" pitchFamily="34" charset="0"/>
            </a:endParaRPr>
          </a:p>
        </p:txBody>
      </p:sp>
    </p:spTree>
    <p:extLst>
      <p:ext uri="{BB962C8B-B14F-4D97-AF65-F5344CB8AC3E}">
        <p14:creationId xmlns:p14="http://schemas.microsoft.com/office/powerpoint/2010/main" val="39198196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24DECFA-7EE6-DDC7-196E-9F8D8A2ABC8F}"/>
              </a:ext>
            </a:extLst>
          </p:cNvPr>
          <p:cNvSpPr>
            <a:spLocks noGrp="1"/>
          </p:cNvSpPr>
          <p:nvPr>
            <p:ph type="body" idx="1"/>
          </p:nvPr>
        </p:nvSpPr>
        <p:spPr>
          <a:xfrm>
            <a:off x="779966" y="1016529"/>
            <a:ext cx="10632067" cy="4901671"/>
          </a:xfr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ormAutofit/>
          </a:bodyPr>
          <a:lstStyle/>
          <a:p>
            <a:pPr algn="ctr"/>
            <a:r>
              <a:rPr lang="en-GB" sz="1800" dirty="0">
                <a:solidFill>
                  <a:schemeClr val="bg1"/>
                </a:solidFill>
              </a:rPr>
              <a:t>According to Jean Piaget's theory, by the time you become 16 jenny would typically be functioning within the 4th stage [formal operational stage], characterised by abstract reasoning, hypothetical thinking and the sense to consider future possibilities. However, assuming a caregiving role at just the age of 11 can significantly influence both her cognitive trajectory and emotional wellbeing. On one hand, the sustained responsibility of managing household duties may have enhanced her practical intelligence, self-discipline, and organisational competence, potentially accelerating certain aspects of her maturity. On the other hand, chronic stress linked to caring for an unwell parent can impair concentration, reduce working memory efficiency, and negatively affect academic attainment.</a:t>
            </a:r>
          </a:p>
          <a:p>
            <a:pPr algn="ctr"/>
            <a:r>
              <a:rPr lang="en-GB" sz="1800" dirty="0">
                <a:solidFill>
                  <a:schemeClr val="bg1"/>
                </a:solidFill>
              </a:rPr>
              <a:t>Jean Piaget argued that cognitive development is fostered through constant engagement with his surrounding and peer interaction. Jennys restricted access to social activities and extracurricular experiences may somehow limit opportunities essential for identity formation and abstract exploration. Prolonged emotional strain may also heighten vulnerability to anxiety, which can compromise higher-order reasoning and decision-making. Consequently, although Jenny may appear exceptionally mature, her developmental needs remain at risk, highlighting the importance of structure and targeted educational support.</a:t>
            </a:r>
          </a:p>
          <a:p>
            <a:pPr algn="ctr"/>
            <a:endParaRPr lang="en-GB" sz="1800" dirty="0">
              <a:solidFill>
                <a:schemeClr val="tx1">
                  <a:lumMod val="95000"/>
                  <a:lumOff val="5000"/>
                </a:schemeClr>
              </a:solidFill>
            </a:endParaRPr>
          </a:p>
        </p:txBody>
      </p:sp>
    </p:spTree>
    <p:extLst>
      <p:ext uri="{BB962C8B-B14F-4D97-AF65-F5344CB8AC3E}">
        <p14:creationId xmlns:p14="http://schemas.microsoft.com/office/powerpoint/2010/main" val="33377734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AB206A-E2E8-6679-8333-7E4963249067}"/>
              </a:ext>
            </a:extLst>
          </p:cNvPr>
          <p:cNvSpPr>
            <a:spLocks noGrp="1"/>
          </p:cNvSpPr>
          <p:nvPr>
            <p:ph idx="1"/>
          </p:nvPr>
        </p:nvSpPr>
        <p:spPr>
          <a:xfrm>
            <a:off x="750367" y="935059"/>
            <a:ext cx="10691266" cy="2874941"/>
          </a:xfrm>
        </p:spPr>
        <p:style>
          <a:lnRef idx="2">
            <a:schemeClr val="accent1">
              <a:shade val="15000"/>
            </a:schemeClr>
          </a:lnRef>
          <a:fillRef idx="1">
            <a:schemeClr val="accent1"/>
          </a:fillRef>
          <a:effectRef idx="0">
            <a:schemeClr val="accent1"/>
          </a:effectRef>
          <a:fontRef idx="minor">
            <a:schemeClr val="lt1"/>
          </a:fontRef>
        </p:style>
        <p:txBody>
          <a:bodyPr>
            <a:normAutofit/>
          </a:bodyPr>
          <a:lstStyle/>
          <a:p>
            <a:pPr marL="0" indent="0" algn="ctr">
              <a:buNone/>
            </a:pPr>
            <a:r>
              <a:rPr lang="en-GB" dirty="0"/>
              <a:t>To support and help jenny's development, the community plan should try and reduce her caring responsibilities to help her experience more age-appropriate activities. Some of the things the community could do is arranging home care support for her mother and providing help with administrative tasks. Jenny should be also offered access to a young carers group so she can meet others in similar situations and build peer relationship, which Piaget believed were important for growth. Career guidance and counselling would help think about her future and help process her grief. On the other hand, giving jenny more balance would support her emotional wellbeing and allow her to continue developing in a healthy way.</a:t>
            </a:r>
          </a:p>
        </p:txBody>
      </p:sp>
    </p:spTree>
    <p:extLst>
      <p:ext uri="{BB962C8B-B14F-4D97-AF65-F5344CB8AC3E}">
        <p14:creationId xmlns:p14="http://schemas.microsoft.com/office/powerpoint/2010/main" val="8150783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F8818-65C7-DE28-3194-0F3092437367}"/>
              </a:ext>
            </a:extLst>
          </p:cNvPr>
          <p:cNvSpPr>
            <a:spLocks noGrp="1"/>
          </p:cNvSpPr>
          <p:nvPr>
            <p:ph type="title"/>
          </p:nvPr>
        </p:nvSpPr>
        <p:spPr/>
        <p:txBody>
          <a:bodyPr/>
          <a:lstStyle/>
          <a:p>
            <a:r>
              <a:rPr lang="en-GB" dirty="0"/>
              <a:t>Reference list</a:t>
            </a:r>
          </a:p>
        </p:txBody>
      </p:sp>
      <p:sp>
        <p:nvSpPr>
          <p:cNvPr id="4" name="TextBox 3">
            <a:extLst>
              <a:ext uri="{FF2B5EF4-FFF2-40B4-BE49-F238E27FC236}">
                <a16:creationId xmlns:a16="http://schemas.microsoft.com/office/drawing/2014/main" id="{F033FDFA-6DA4-B78E-7B2F-AA70E8DA02E5}"/>
              </a:ext>
            </a:extLst>
          </p:cNvPr>
          <p:cNvSpPr txBox="1"/>
          <p:nvPr/>
        </p:nvSpPr>
        <p:spPr>
          <a:xfrm>
            <a:off x="266700" y="1568196"/>
            <a:ext cx="11125200" cy="4524315"/>
          </a:xfrm>
          <a:prstGeom prst="rect">
            <a:avLst/>
          </a:prstGeom>
          <a:noFill/>
        </p:spPr>
        <p:txBody>
          <a:bodyPr wrap="square" rtlCol="0">
            <a:spAutoFit/>
          </a:bodyPr>
          <a:lstStyle/>
          <a:p>
            <a:r>
              <a:rPr lang="en-GB" dirty="0">
                <a:latin typeface="Abadi" panose="020F0502020204030204" pitchFamily="34" charset="0"/>
              </a:rPr>
              <a:t>Jean Piaget (1952) </a:t>
            </a:r>
            <a:r>
              <a:rPr lang="en-GB" i="1" dirty="0">
                <a:latin typeface="Abadi" panose="020F0502020204030204" pitchFamily="34" charset="0"/>
              </a:rPr>
              <a:t>The origins of intelligence in children</a:t>
            </a:r>
            <a:r>
              <a:rPr lang="en-GB" dirty="0">
                <a:latin typeface="Abadi" panose="020F0502020204030204" pitchFamily="34" charset="0"/>
              </a:rPr>
              <a:t>. New York: International Universities Press</a:t>
            </a:r>
          </a:p>
          <a:p>
            <a:endParaRPr lang="en-GB" dirty="0">
              <a:latin typeface="Abadi" panose="020F0502020204030204" pitchFamily="34" charset="0"/>
            </a:endParaRPr>
          </a:p>
          <a:p>
            <a:r>
              <a:rPr lang="en-GB" dirty="0">
                <a:latin typeface="Abadi" panose="020F0502020204030204" pitchFamily="34" charset="0"/>
              </a:rPr>
              <a:t>McLeod, S. (2026) </a:t>
            </a:r>
            <a:r>
              <a:rPr lang="en-GB" i="1" dirty="0">
                <a:latin typeface="Abadi" panose="020F0502020204030204" pitchFamily="34" charset="0"/>
              </a:rPr>
              <a:t>Piaget’s stages of cognitive development</a:t>
            </a:r>
            <a:r>
              <a:rPr lang="en-GB" dirty="0">
                <a:latin typeface="Abadi" panose="020F0502020204030204" pitchFamily="34" charset="0"/>
              </a:rPr>
              <a:t>. Available at </a:t>
            </a:r>
            <a:r>
              <a:rPr lang="en-GB" dirty="0">
                <a:latin typeface="Abadi" panose="020F0502020204030204" pitchFamily="34" charset="0"/>
                <a:hlinkClick r:id="rId2"/>
              </a:rPr>
              <a:t>Piaget's Theory and Stages of Cognitive Development</a:t>
            </a:r>
            <a:endParaRPr lang="en-GB" dirty="0">
              <a:latin typeface="Abadi" panose="020F0502020204030204" pitchFamily="34" charset="0"/>
            </a:endParaRPr>
          </a:p>
          <a:p>
            <a:endParaRPr lang="en-GB" dirty="0">
              <a:latin typeface="Abadi" panose="020F0502020204030204" pitchFamily="34" charset="0"/>
            </a:endParaRPr>
          </a:p>
          <a:p>
            <a:r>
              <a:rPr lang="en-GB" dirty="0">
                <a:latin typeface="Abadi" panose="020B0604020104020204" pitchFamily="34" charset="0"/>
              </a:rPr>
              <a:t>Sherrell, Z. (2024) </a:t>
            </a:r>
            <a:r>
              <a:rPr lang="en-GB" i="1" dirty="0">
                <a:latin typeface="Abadi" panose="020B0604020104020204" pitchFamily="34" charset="0"/>
              </a:rPr>
              <a:t>[</a:t>
            </a:r>
            <a:r>
              <a:rPr lang="en-GB" b="1" dirty="0">
                <a:latin typeface="Abadi" panose="020B0604020104020204" pitchFamily="34" charset="0"/>
              </a:rPr>
              <a:t>Piaget’s stages of cognitive development</a:t>
            </a:r>
            <a:r>
              <a:rPr lang="en-GB" i="1" dirty="0">
                <a:latin typeface="Abadi" panose="020B0604020104020204" pitchFamily="34" charset="0"/>
              </a:rPr>
              <a:t>]</a:t>
            </a:r>
            <a:r>
              <a:rPr lang="en-GB" dirty="0">
                <a:latin typeface="Abadi" panose="020B0604020104020204" pitchFamily="34" charset="0"/>
              </a:rPr>
              <a:t>. Available at: [</a:t>
            </a:r>
            <a:r>
              <a:rPr lang="en-GB" dirty="0">
                <a:hlinkClick r:id="rId3"/>
              </a:rPr>
              <a:t>Piaget's stages of development: 4 stages and what to expect</a:t>
            </a:r>
            <a:r>
              <a:rPr lang="en-GB" dirty="0">
                <a:latin typeface="Abadi" panose="020B0604020104020204" pitchFamily="34" charset="0"/>
              </a:rPr>
              <a:t>] (Accessed: 14 February 2026).</a:t>
            </a:r>
          </a:p>
          <a:p>
            <a:endParaRPr lang="en-GB" dirty="0">
              <a:latin typeface="Abadi" panose="020F0502020204030204" pitchFamily="34" charset="0"/>
            </a:endParaRPr>
          </a:p>
          <a:p>
            <a:r>
              <a:rPr lang="en-GB" dirty="0">
                <a:solidFill>
                  <a:schemeClr val="tx1">
                    <a:lumMod val="95000"/>
                    <a:lumOff val="5000"/>
                  </a:schemeClr>
                </a:solidFill>
                <a:hlinkClick r:id="rId4" tooltip="Posts by Psychology Notes HQ Editorial Staff">
                  <a:extLst>
                    <a:ext uri="{A12FA001-AC4F-418D-AE19-62706E023703}">
                      <ahyp:hlinkClr xmlns:ahyp="http://schemas.microsoft.com/office/drawing/2018/hyperlinkcolor" val="tx"/>
                    </a:ext>
                  </a:extLst>
                </a:hlinkClick>
              </a:rPr>
              <a:t>N.A. [2026] </a:t>
            </a:r>
            <a:r>
              <a:rPr lang="en-GB" b="1" dirty="0">
                <a:solidFill>
                  <a:schemeClr val="tx1">
                    <a:lumMod val="95000"/>
                    <a:lumOff val="5000"/>
                  </a:schemeClr>
                </a:solidFill>
              </a:rPr>
              <a:t>Piaget’s 4 Stages of Cognitive Development</a:t>
            </a:r>
            <a:r>
              <a:rPr lang="en-GB" dirty="0">
                <a:solidFill>
                  <a:schemeClr val="tx1">
                    <a:lumMod val="95000"/>
                    <a:lumOff val="5000"/>
                  </a:schemeClr>
                </a:solidFill>
                <a:hlinkClick r:id="rId4" tooltip="Posts by Psychology Notes HQ Editorial Staff">
                  <a:extLst>
                    <a:ext uri="{A12FA001-AC4F-418D-AE19-62706E023703}">
                      <ahyp:hlinkClr xmlns:ahyp="http://schemas.microsoft.com/office/drawing/2018/hyperlinkcolor" val="tx"/>
                    </a:ext>
                  </a:extLst>
                </a:hlinkClick>
              </a:rPr>
              <a:t> Available at: Psychology Notes HQ Editorial Staff</a:t>
            </a:r>
            <a:endParaRPr lang="en-GB" dirty="0">
              <a:solidFill>
                <a:schemeClr val="tx1">
                  <a:lumMod val="95000"/>
                  <a:lumOff val="5000"/>
                </a:schemeClr>
              </a:solidFill>
            </a:endParaRPr>
          </a:p>
          <a:p>
            <a:endParaRPr lang="en-GB" dirty="0">
              <a:solidFill>
                <a:schemeClr val="tx1">
                  <a:lumMod val="95000"/>
                  <a:lumOff val="5000"/>
                </a:schemeClr>
              </a:solidFill>
              <a:latin typeface="Abadi" panose="020F0502020204030204" pitchFamily="34" charset="0"/>
            </a:endParaRPr>
          </a:p>
          <a:p>
            <a:r>
              <a:rPr lang="en-GB" dirty="0">
                <a:solidFill>
                  <a:schemeClr val="tx1">
                    <a:lumMod val="95000"/>
                    <a:lumOff val="5000"/>
                  </a:schemeClr>
                </a:solidFill>
                <a:latin typeface="Abadi" panose="020F0502020204030204" pitchFamily="34" charset="0"/>
              </a:rPr>
              <a:t>Papalia and Feldman [2011]. </a:t>
            </a:r>
            <a:r>
              <a:rPr lang="en-GB" b="1" dirty="0"/>
              <a:t>Piaget’s Cognitive Development Theory. Available at </a:t>
            </a:r>
            <a:r>
              <a:rPr lang="en-GB" dirty="0">
                <a:hlinkClick r:id="rId5"/>
              </a:rPr>
              <a:t>Piaget's Stages: 4 Stages of Cognitive Development &amp; Theory</a:t>
            </a:r>
            <a:endParaRPr lang="en-GB" dirty="0"/>
          </a:p>
          <a:p>
            <a:endParaRPr lang="en-GB" b="1" dirty="0"/>
          </a:p>
          <a:p>
            <a:endParaRPr lang="en-GB" b="1" dirty="0"/>
          </a:p>
          <a:p>
            <a:endParaRPr lang="en-GB" dirty="0">
              <a:solidFill>
                <a:schemeClr val="tx1">
                  <a:lumMod val="95000"/>
                  <a:lumOff val="5000"/>
                </a:schemeClr>
              </a:solidFill>
              <a:latin typeface="Abadi" panose="020F0502020204030204" pitchFamily="34" charset="0"/>
            </a:endParaRPr>
          </a:p>
          <a:p>
            <a:endParaRPr lang="en-GB" dirty="0">
              <a:latin typeface="Abadi" panose="020F0502020204030204" pitchFamily="34" charset="0"/>
            </a:endParaRPr>
          </a:p>
        </p:txBody>
      </p:sp>
    </p:spTree>
    <p:extLst>
      <p:ext uri="{BB962C8B-B14F-4D97-AF65-F5344CB8AC3E}">
        <p14:creationId xmlns:p14="http://schemas.microsoft.com/office/powerpoint/2010/main" val="1487716782"/>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f799553d-1ac0-48da-9ae3-fe400ced9c3b"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CA43605AFCE4AD44AFD2866DE116F034" ma:contentTypeVersion="5" ma:contentTypeDescription="Create a new document." ma:contentTypeScope="" ma:versionID="600c6cf98596337f1c4bd18181535b73">
  <xsd:schema xmlns:xsd="http://www.w3.org/2001/XMLSchema" xmlns:xs="http://www.w3.org/2001/XMLSchema" xmlns:p="http://schemas.microsoft.com/office/2006/metadata/properties" xmlns:ns3="f799553d-1ac0-48da-9ae3-fe400ced9c3b" targetNamespace="http://schemas.microsoft.com/office/2006/metadata/properties" ma:root="true" ma:fieldsID="3260974da24a2006b83b7eb6436ff8ec" ns3:_="">
    <xsd:import namespace="f799553d-1ac0-48da-9ae3-fe400ced9c3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99553d-1ac0-48da-9ae3-fe400ced9c3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45A1A6C-FA4A-4BFA-B16E-13EDF777A76A}">
  <ds:schemaRefs>
    <ds:schemaRef ds:uri="f799553d-1ac0-48da-9ae3-fe400ced9c3b"/>
    <ds:schemaRef ds:uri="http://www.w3.org/XML/1998/namespace"/>
    <ds:schemaRef ds:uri="http://schemas.microsoft.com/office/2006/documentManagement/types"/>
    <ds:schemaRef ds:uri="http://purl.org/dc/elements/1.1/"/>
    <ds:schemaRef ds:uri="http://purl.org/dc/terms/"/>
    <ds:schemaRef ds:uri="http://purl.org/dc/dcmitype/"/>
    <ds:schemaRef ds:uri="http://schemas.openxmlformats.org/package/2006/metadata/core-properties"/>
    <ds:schemaRef ds:uri="http://schemas.microsoft.com/office/infopath/2007/PartnerControls"/>
    <ds:schemaRef ds:uri="http://schemas.microsoft.com/office/2006/metadata/properties"/>
  </ds:schemaRefs>
</ds:datastoreItem>
</file>

<file path=customXml/itemProps2.xml><?xml version="1.0" encoding="utf-8"?>
<ds:datastoreItem xmlns:ds="http://schemas.openxmlformats.org/officeDocument/2006/customXml" ds:itemID="{F61B6C81-DB64-4FC2-930B-BC8548A4199C}">
  <ds:schemaRefs>
    <ds:schemaRef ds:uri="http://schemas.microsoft.com/sharepoint/v3/contenttype/forms"/>
  </ds:schemaRefs>
</ds:datastoreItem>
</file>

<file path=customXml/itemProps3.xml><?xml version="1.0" encoding="utf-8"?>
<ds:datastoreItem xmlns:ds="http://schemas.openxmlformats.org/officeDocument/2006/customXml" ds:itemID="{446C8670-C3BD-4547-BC72-F7217304F1E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799553d-1ac0-48da-9ae3-fe400ced9c3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230</TotalTime>
  <Words>1118</Words>
  <Application>Microsoft Office PowerPoint</Application>
  <PresentationFormat>Widescreen</PresentationFormat>
  <Paragraphs>43</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Abadi</vt:lpstr>
      <vt:lpstr>Aptos</vt:lpstr>
      <vt:lpstr>Arial</vt:lpstr>
      <vt:lpstr>Calisto MT</vt:lpstr>
      <vt:lpstr>Univers Condensed</vt:lpstr>
      <vt:lpstr>ChronicleVTI</vt:lpstr>
      <vt:lpstr>Piaget's cognitive development theory</vt:lpstr>
      <vt:lpstr>What is Piaget’s cognitive development theory?</vt:lpstr>
      <vt:lpstr>The different stages of Piaget's cognitive development theory.</vt:lpstr>
      <vt:lpstr>PowerPoint Presentation</vt:lpstr>
      <vt:lpstr>PowerPoint Presentation</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Abdul Khan (2435643)</dc:creator>
  <cp:lastModifiedBy>Abdul Khan (2435643)</cp:lastModifiedBy>
  <cp:revision>2</cp:revision>
  <dcterms:created xsi:type="dcterms:W3CDTF">2026-02-14T16:34:59Z</dcterms:created>
  <dcterms:modified xsi:type="dcterms:W3CDTF">2026-02-15T23:53:02Z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0x010100CA43605AFCE4AD44AFD2866DE116F034</vt:lpwstr>
  </property>
</Properties>
</file>