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81" r:id="rId1"/>
  </p:sldMasterIdLst>
  <p:notesMasterIdLst>
    <p:notesMasterId r:id="rId11"/>
  </p:notesMasterIdLst>
  <p:sldIdLst>
    <p:sldId id="256" r:id="rId2"/>
    <p:sldId id="260" r:id="rId3"/>
    <p:sldId id="257" r:id="rId4"/>
    <p:sldId id="259" r:id="rId5"/>
    <p:sldId id="262" r:id="rId6"/>
    <p:sldId id="269" r:id="rId7"/>
    <p:sldId id="263" r:id="rId8"/>
    <p:sldId id="268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Helen A Griffiths" initials="HAG" lastIdx="1" clrIdx="0">
    <p:extLst>
      <p:ext uri="{19B8F6BF-5375-455C-9EA6-DF929625EA0E}">
        <p15:presenceInfo xmlns:p15="http://schemas.microsoft.com/office/powerpoint/2012/main" userId="S-1-5-21-809251214-2178901256-4152538893-29575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328399E-B91B-49B2-8B10-DB2513BFB3F5}" v="4" dt="2026-01-30T17:59:16.37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42" autoAdjust="0"/>
    <p:restoredTop sz="94660"/>
  </p:normalViewPr>
  <p:slideViewPr>
    <p:cSldViewPr snapToGrid="0">
      <p:cViewPr varScale="1">
        <p:scale>
          <a:sx n="91" d="100"/>
          <a:sy n="91" d="100"/>
        </p:scale>
        <p:origin x="52" y="6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commentAuthors" Target="commentAuthor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BDA804-F47C-404A-A96D-4785E85C5EEE}" type="datetimeFigureOut">
              <a:rPr lang="cy-GB" smtClean="0"/>
              <a:t>04/02/2026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A6A662-2AC0-4D52-9FBC-25024103680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6462478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19715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44353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shade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shade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shade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2/4/2026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65480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01008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2/4/2026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94172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2/4/2026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27790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2/4/2026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53360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63032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69836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65400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2/4/2026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64111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2/4/2026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543641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mailto:helen.a.griffiths@uwtsd.ac.uk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owl.excelsior.edu/writing-process/prewriting-strategies/prewriting-strategies-asking-defining-questions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owl.excelsior.edu/writing-process/prewriting-strategies/prewriting-strategies-asking-defining-questions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owl.excelsior.edu/writing-process/prewriting-strategies/prewriting-strategies-asking-defining-questions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94240" y="3137334"/>
            <a:ext cx="11070455" cy="1825096"/>
          </a:xfrm>
        </p:spPr>
        <p:txBody>
          <a:bodyPr>
            <a:noAutofit/>
          </a:bodyPr>
          <a:lstStyle/>
          <a:p>
            <a:r>
              <a:rPr lang="en-GB" sz="3600" b="1" dirty="0" err="1">
                <a:solidFill>
                  <a:schemeClr val="accent6">
                    <a:lumMod val="60000"/>
                    <a:lumOff val="40000"/>
                  </a:schemeClr>
                </a:solidFill>
              </a:rPr>
              <a:t>Cyflwyniad</a:t>
            </a:r>
            <a:r>
              <a:rPr lang="en-GB" sz="36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3600" b="1" dirty="0" err="1">
                <a:solidFill>
                  <a:schemeClr val="accent6">
                    <a:lumMod val="60000"/>
                    <a:lumOff val="40000"/>
                  </a:schemeClr>
                </a:solidFill>
              </a:rPr>
              <a:t>i’r</a:t>
            </a:r>
            <a:r>
              <a:rPr lang="en-GB" sz="36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 modiwl </a:t>
            </a:r>
            <a:r>
              <a:rPr lang="en-GB" sz="3600" b="1" dirty="0" err="1">
                <a:solidFill>
                  <a:schemeClr val="accent6">
                    <a:lumMod val="60000"/>
                    <a:lumOff val="40000"/>
                  </a:schemeClr>
                </a:solidFill>
              </a:rPr>
              <a:t>lefel</a:t>
            </a:r>
            <a:r>
              <a:rPr lang="en-GB" sz="36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 6: </a:t>
            </a:r>
            <a:r>
              <a:rPr lang="en-GB" sz="3600" b="1" dirty="0" err="1">
                <a:solidFill>
                  <a:schemeClr val="accent6">
                    <a:lumMod val="60000"/>
                    <a:lumOff val="40000"/>
                  </a:schemeClr>
                </a:solidFill>
              </a:rPr>
              <a:t>Prosiect</a:t>
            </a:r>
            <a:r>
              <a:rPr lang="en-GB" sz="36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3600" b="1" dirty="0" err="1">
                <a:solidFill>
                  <a:schemeClr val="accent6">
                    <a:lumMod val="60000"/>
                    <a:lumOff val="40000"/>
                  </a:schemeClr>
                </a:solidFill>
              </a:rPr>
              <a:t>annibynnol</a:t>
            </a:r>
            <a:r>
              <a:rPr lang="en-GB" sz="36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 (ECGE6003PC)</a:t>
            </a:r>
            <a:br>
              <a:rPr lang="en-GB" sz="3600" b="1" dirty="0"/>
            </a:br>
            <a:br>
              <a:rPr lang="en-GB" sz="3600" b="1" dirty="0"/>
            </a:br>
            <a:r>
              <a:rPr lang="en-GB" sz="3600" b="1" dirty="0"/>
              <a:t>Introduction to the level 6 independent project module (ECGE6003PC)</a:t>
            </a:r>
            <a:endParaRPr lang="en-GB" sz="4400" dirty="0"/>
          </a:p>
        </p:txBody>
      </p:sp>
      <p:pic>
        <p:nvPicPr>
          <p:cNvPr id="4" name="Picture 3" descr="University of Wales Trinity Saint David - Wikipedia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90014" y="673403"/>
            <a:ext cx="2774681" cy="1106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141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7BE786-4D04-4ECD-9C02-CE42F67909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9087" y="882116"/>
            <a:ext cx="12412134" cy="1293028"/>
          </a:xfrm>
        </p:spPr>
        <p:txBody>
          <a:bodyPr>
            <a:normAutofit/>
          </a:bodyPr>
          <a:lstStyle/>
          <a:p>
            <a:r>
              <a:rPr lang="en-GB" b="1" dirty="0" err="1"/>
              <a:t>Prosiect</a:t>
            </a:r>
            <a:r>
              <a:rPr lang="en-GB" b="1" dirty="0"/>
              <a:t> </a:t>
            </a:r>
            <a:r>
              <a:rPr lang="en-GB" b="1" dirty="0" err="1"/>
              <a:t>annibynnol</a:t>
            </a:r>
            <a:r>
              <a:rPr lang="en-GB" b="1" dirty="0"/>
              <a:t>/independent project</a:t>
            </a:r>
            <a:endParaRPr lang="cy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A6F8D7-A737-4DD0-A879-306EAB38F3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64466" y="3017681"/>
            <a:ext cx="10820400" cy="7010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/>
              <a:t>40 </a:t>
            </a:r>
            <a:r>
              <a:rPr lang="en-GB" sz="3200" b="1" dirty="0" err="1"/>
              <a:t>credyd</a:t>
            </a:r>
            <a:r>
              <a:rPr lang="en-GB" sz="3200" b="1" dirty="0"/>
              <a:t> / 40 credits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321E0DA-6D17-41EF-B759-35E16568984A}"/>
              </a:ext>
            </a:extLst>
          </p:cNvPr>
          <p:cNvSpPr txBox="1"/>
          <p:nvPr/>
        </p:nvSpPr>
        <p:spPr>
          <a:xfrm>
            <a:off x="1654630" y="4310709"/>
            <a:ext cx="8560524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/>
              <a:t>                          </a:t>
            </a:r>
            <a:r>
              <a:rPr lang="en-GB" sz="3600" b="1" dirty="0"/>
              <a:t>Helen Griffiths</a:t>
            </a:r>
          </a:p>
          <a:p>
            <a:r>
              <a:rPr lang="en-GB" sz="2800" b="1" dirty="0"/>
              <a:t>          </a:t>
            </a:r>
            <a:r>
              <a:rPr lang="en-GB" sz="2800" b="1" dirty="0" err="1"/>
              <a:t>Arweinydd</a:t>
            </a:r>
            <a:r>
              <a:rPr lang="en-GB" sz="2800" b="1" dirty="0"/>
              <a:t> y </a:t>
            </a:r>
            <a:r>
              <a:rPr lang="en-GB" sz="2800" b="1" dirty="0" err="1"/>
              <a:t>Modiwl</a:t>
            </a:r>
            <a:r>
              <a:rPr lang="en-GB" sz="2800" b="1" dirty="0"/>
              <a:t> (</a:t>
            </a:r>
            <a:r>
              <a:rPr lang="en-GB" sz="2800" b="1" dirty="0" err="1"/>
              <a:t>Tiwtor</a:t>
            </a:r>
            <a:r>
              <a:rPr lang="en-GB" sz="2800" b="1" dirty="0"/>
              <a:t> </a:t>
            </a:r>
            <a:r>
              <a:rPr lang="en-GB" sz="2800" b="1" dirty="0" err="1"/>
              <a:t>Clwstwr</a:t>
            </a:r>
            <a:r>
              <a:rPr lang="en-GB" sz="2800" b="1" dirty="0"/>
              <a:t>)  </a:t>
            </a:r>
          </a:p>
          <a:p>
            <a:r>
              <a:rPr lang="en-GB" sz="2800" b="1" dirty="0"/>
              <a:t>                  Module Lead (Cluster Tutor)</a:t>
            </a:r>
          </a:p>
          <a:p>
            <a:r>
              <a:rPr lang="en-GB" sz="2800" b="1" dirty="0"/>
              <a:t>                 </a:t>
            </a:r>
            <a:r>
              <a:rPr lang="en-GB" sz="2800" b="1" dirty="0">
                <a:solidFill>
                  <a:schemeClr val="accent4">
                    <a:lumMod val="75000"/>
                  </a:schemeClr>
                </a:solidFill>
                <a:hlinkClick r:id="rId2"/>
              </a:rPr>
              <a:t>helen.a.griffiths@uwtsd.ac.uk</a:t>
            </a:r>
            <a:r>
              <a:rPr lang="en-GB" sz="2800" b="1" dirty="0">
                <a:solidFill>
                  <a:schemeClr val="accent4">
                    <a:lumMod val="75000"/>
                  </a:schemeClr>
                </a:solidFill>
              </a:rPr>
              <a:t> </a:t>
            </a:r>
            <a:endParaRPr lang="cy-GB" sz="2800" b="1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77531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198E00-0CBB-43E2-86DA-A7BD96F02D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3332" y="1686561"/>
            <a:ext cx="5537201" cy="4024125"/>
          </a:xfrm>
        </p:spPr>
        <p:txBody>
          <a:bodyPr>
            <a:normAutofit lnSpcReduction="10000"/>
          </a:bodyPr>
          <a:lstStyle/>
          <a:p>
            <a:r>
              <a:rPr lang="en-GB" sz="2400" b="1" dirty="0"/>
              <a:t>PROSIECT ANNIBYNNOL gyda </a:t>
            </a:r>
            <a:r>
              <a:rPr lang="en-GB" sz="2400" b="1" dirty="0" err="1"/>
              <a:t>chefnogaeth</a:t>
            </a:r>
            <a:r>
              <a:rPr lang="en-GB" sz="2400" b="1" dirty="0"/>
              <a:t> </a:t>
            </a:r>
            <a:r>
              <a:rPr lang="en-GB" sz="2400" b="1" dirty="0" err="1"/>
              <a:t>tiwtor</a:t>
            </a:r>
            <a:r>
              <a:rPr lang="en-GB" sz="2400" b="1" dirty="0"/>
              <a:t>/</a:t>
            </a:r>
            <a:r>
              <a:rPr lang="en-GB" sz="2400" b="1" dirty="0" err="1"/>
              <a:t>goruchwylydd</a:t>
            </a:r>
            <a:endParaRPr lang="en-GB" sz="2400" b="1" dirty="0"/>
          </a:p>
          <a:p>
            <a:r>
              <a:rPr lang="en-GB" sz="2400" b="1" dirty="0"/>
              <a:t>Wedi </a:t>
            </a:r>
            <a:r>
              <a:rPr lang="en-GB" sz="2400" b="1" dirty="0" err="1"/>
              <a:t>amserlenni</a:t>
            </a:r>
            <a:r>
              <a:rPr lang="en-GB" sz="2400" b="1" dirty="0"/>
              <a:t> </a:t>
            </a:r>
            <a:r>
              <a:rPr lang="en-GB" sz="2400" b="1" dirty="0" err="1"/>
              <a:t>ar</a:t>
            </a:r>
            <a:r>
              <a:rPr lang="en-GB" sz="2400" b="1" dirty="0"/>
              <a:t> gyfer bloc 1 a bloc 6</a:t>
            </a:r>
          </a:p>
          <a:p>
            <a:r>
              <a:rPr lang="en-GB" sz="2400" b="1" dirty="0"/>
              <a:t>A </a:t>
            </a:r>
            <a:r>
              <a:rPr lang="en-GB" sz="2400" b="1" dirty="0" err="1"/>
              <a:t>bydd</a:t>
            </a:r>
            <a:r>
              <a:rPr lang="en-GB" sz="2400" b="1" dirty="0"/>
              <a:t> </a:t>
            </a:r>
            <a:r>
              <a:rPr lang="en-GB" sz="2400" b="1" dirty="0" err="1"/>
              <a:t>disgwyl</a:t>
            </a:r>
            <a:r>
              <a:rPr lang="en-GB" sz="2400" b="1" dirty="0"/>
              <a:t> </a:t>
            </a:r>
            <a:r>
              <a:rPr lang="en-GB" sz="2400" b="1" dirty="0" err="1"/>
              <a:t>i</a:t>
            </a:r>
            <a:r>
              <a:rPr lang="en-GB" sz="2400" b="1" dirty="0"/>
              <a:t> chi </a:t>
            </a:r>
            <a:r>
              <a:rPr lang="en-GB" sz="2400" b="1" dirty="0" err="1"/>
              <a:t>barhau</a:t>
            </a:r>
            <a:r>
              <a:rPr lang="en-GB" sz="2400" b="1" dirty="0"/>
              <a:t> </a:t>
            </a:r>
            <a:r>
              <a:rPr lang="en-GB" sz="2400" b="1" dirty="0" err="1"/>
              <a:t>i</a:t>
            </a:r>
            <a:r>
              <a:rPr lang="en-GB" sz="2400" b="1" dirty="0"/>
              <a:t> </a:t>
            </a:r>
            <a:r>
              <a:rPr lang="en-GB" sz="2400" b="1" dirty="0" err="1"/>
              <a:t>weithio</a:t>
            </a:r>
            <a:r>
              <a:rPr lang="en-GB" sz="2400" b="1" dirty="0"/>
              <a:t> </a:t>
            </a:r>
            <a:r>
              <a:rPr lang="en-GB" sz="2400" b="1" dirty="0" err="1"/>
              <a:t>ar</a:t>
            </a:r>
            <a:r>
              <a:rPr lang="en-GB" sz="2400" b="1" dirty="0"/>
              <a:t> eich </a:t>
            </a:r>
            <a:r>
              <a:rPr lang="en-GB" sz="2400" b="1" dirty="0" err="1"/>
              <a:t>prosiect</a:t>
            </a:r>
            <a:r>
              <a:rPr lang="en-GB" sz="2400" b="1" dirty="0"/>
              <a:t> gyda </a:t>
            </a:r>
            <a:r>
              <a:rPr lang="en-GB" sz="2400" b="1" dirty="0" err="1"/>
              <a:t>chefnogaeth</a:t>
            </a:r>
            <a:r>
              <a:rPr lang="en-GB" sz="2400" b="1" dirty="0"/>
              <a:t> eich </a:t>
            </a:r>
            <a:r>
              <a:rPr lang="en-GB" sz="2400" b="1" dirty="0" err="1"/>
              <a:t>goruchwylydd</a:t>
            </a:r>
            <a:r>
              <a:rPr lang="en-GB" sz="2400" b="1" dirty="0"/>
              <a:t> trwy </a:t>
            </a:r>
            <a:r>
              <a:rPr lang="en-GB" sz="2400" b="1" dirty="0" err="1"/>
              <a:t>gydol</a:t>
            </a:r>
            <a:r>
              <a:rPr lang="en-GB" sz="2400" b="1" dirty="0"/>
              <a:t> y </a:t>
            </a:r>
            <a:r>
              <a:rPr lang="en-GB" sz="2400" b="1" dirty="0" err="1"/>
              <a:t>flwyddyn</a:t>
            </a:r>
            <a:endParaRPr lang="en-GB" sz="2400" b="1" dirty="0"/>
          </a:p>
          <a:p>
            <a:r>
              <a:rPr lang="en-GB" sz="2400" b="1" dirty="0" err="1"/>
              <a:t>Portffolio</a:t>
            </a:r>
            <a:r>
              <a:rPr lang="en-GB" sz="2400" b="1" dirty="0"/>
              <a:t> 3 </a:t>
            </a:r>
            <a:r>
              <a:rPr lang="en-GB" sz="2400" b="1" dirty="0" err="1"/>
              <a:t>elfen</a:t>
            </a:r>
            <a:r>
              <a:rPr lang="en-GB" sz="2400" b="1" dirty="0"/>
              <a:t> – </a:t>
            </a:r>
            <a:r>
              <a:rPr lang="en-GB" sz="2400" b="1" dirty="0" err="1"/>
              <a:t>cyfanswm</a:t>
            </a:r>
            <a:r>
              <a:rPr lang="en-GB" sz="2400" b="1" dirty="0"/>
              <a:t> o 10,000 o </a:t>
            </a:r>
            <a:r>
              <a:rPr lang="en-GB" sz="2400" b="1" dirty="0" err="1"/>
              <a:t>eiriau</a:t>
            </a:r>
            <a:endParaRPr lang="en-GB" sz="2400" b="1" dirty="0"/>
          </a:p>
          <a:p>
            <a:r>
              <a:rPr lang="en-GB" sz="2400" b="1" dirty="0"/>
              <a:t>Hydref 2026 – Mai 2027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622D583-71CA-4EEE-A4DA-B128EE63E675}"/>
              </a:ext>
            </a:extLst>
          </p:cNvPr>
          <p:cNvSpPr txBox="1">
            <a:spLocks/>
          </p:cNvSpPr>
          <p:nvPr/>
        </p:nvSpPr>
        <p:spPr>
          <a:xfrm>
            <a:off x="6096000" y="1686560"/>
            <a:ext cx="5537201" cy="48666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/>
              <a:t>INDEPENDENT PROJECT with tutor/supervisor support </a:t>
            </a:r>
          </a:p>
          <a:p>
            <a:r>
              <a:rPr lang="en-GB" sz="2400" b="1" dirty="0"/>
              <a:t>Timetabled for blocks 1 and 6</a:t>
            </a:r>
          </a:p>
          <a:p>
            <a:r>
              <a:rPr lang="en-GB" sz="2400" b="1" dirty="0"/>
              <a:t>And you will be expected to continue to work on your project with the support of your supervisor throughout the year</a:t>
            </a:r>
          </a:p>
          <a:p>
            <a:r>
              <a:rPr lang="en-GB" sz="2400" b="1" dirty="0"/>
              <a:t>3 element portfolio – total of 10,000 words</a:t>
            </a:r>
          </a:p>
          <a:p>
            <a:r>
              <a:rPr lang="en-GB" sz="2400" b="1" dirty="0"/>
              <a:t>October 2026 – May 2027</a:t>
            </a:r>
            <a:endParaRPr lang="cy-GB" sz="2400" b="1" dirty="0"/>
          </a:p>
        </p:txBody>
      </p:sp>
    </p:spTree>
    <p:extLst>
      <p:ext uri="{BB962C8B-B14F-4D97-AF65-F5344CB8AC3E}">
        <p14:creationId xmlns:p14="http://schemas.microsoft.com/office/powerpoint/2010/main" val="32803303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ABBAF7-8355-4EEC-90DD-D0451E93E9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0900" y="751075"/>
            <a:ext cx="8610600" cy="1293028"/>
          </a:xfrm>
        </p:spPr>
        <p:txBody>
          <a:bodyPr/>
          <a:lstStyle/>
          <a:p>
            <a:r>
              <a:rPr lang="en-GB" b="1" dirty="0"/>
              <a:t>Eich </a:t>
            </a:r>
            <a:r>
              <a:rPr lang="en-GB" b="1" dirty="0" err="1"/>
              <a:t>prosiect</a:t>
            </a:r>
            <a:r>
              <a:rPr lang="en-GB" b="1" dirty="0"/>
              <a:t> / your project</a:t>
            </a:r>
            <a:endParaRPr lang="cy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91F817-322F-439A-AE81-3EE1F32E8F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56400" y="2069502"/>
            <a:ext cx="4749799" cy="4024125"/>
          </a:xfrm>
        </p:spPr>
        <p:txBody>
          <a:bodyPr>
            <a:normAutofit/>
          </a:bodyPr>
          <a:lstStyle/>
          <a:p>
            <a:r>
              <a:rPr lang="en-GB" sz="3200" dirty="0"/>
              <a:t>You will choose, design, organise, author, create and share your own research project to add to the academic  knowledge base related to your topic.</a:t>
            </a:r>
            <a:endParaRPr lang="cy-GB" sz="320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9A7CADD-2A1C-47D6-A92B-7E7FCE4A5562}"/>
              </a:ext>
            </a:extLst>
          </p:cNvPr>
          <p:cNvSpPr txBox="1">
            <a:spLocks/>
          </p:cNvSpPr>
          <p:nvPr/>
        </p:nvSpPr>
        <p:spPr>
          <a:xfrm>
            <a:off x="956733" y="2044103"/>
            <a:ext cx="5139267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dirty="0"/>
              <a:t>Chi fydd yn </a:t>
            </a:r>
            <a:r>
              <a:rPr lang="en-GB" sz="3200" dirty="0" err="1"/>
              <a:t>dewis</a:t>
            </a:r>
            <a:r>
              <a:rPr lang="en-GB" sz="3200" dirty="0"/>
              <a:t>, </a:t>
            </a:r>
            <a:r>
              <a:rPr lang="en-GB" sz="3200" dirty="0" err="1"/>
              <a:t>cynllunio</a:t>
            </a:r>
            <a:r>
              <a:rPr lang="en-GB" sz="3200" dirty="0"/>
              <a:t>, </a:t>
            </a:r>
            <a:r>
              <a:rPr lang="en-GB" sz="3200" dirty="0" err="1"/>
              <a:t>trefnu</a:t>
            </a:r>
            <a:r>
              <a:rPr lang="en-GB" sz="3200" dirty="0"/>
              <a:t>, </a:t>
            </a:r>
            <a:r>
              <a:rPr lang="en-GB" sz="3200" dirty="0" err="1"/>
              <a:t>awduro</a:t>
            </a:r>
            <a:r>
              <a:rPr lang="en-GB" sz="3200" dirty="0"/>
              <a:t>, </a:t>
            </a:r>
            <a:r>
              <a:rPr lang="en-GB" sz="3200" dirty="0" err="1"/>
              <a:t>creu</a:t>
            </a:r>
            <a:r>
              <a:rPr lang="en-GB" sz="3200" dirty="0"/>
              <a:t> a </a:t>
            </a:r>
            <a:r>
              <a:rPr lang="en-GB" sz="3200" dirty="0" err="1"/>
              <a:t>rhannu</a:t>
            </a:r>
            <a:r>
              <a:rPr lang="en-GB" sz="3200" dirty="0"/>
              <a:t> eich </a:t>
            </a:r>
            <a:r>
              <a:rPr lang="en-GB" sz="3200" dirty="0" err="1"/>
              <a:t>prosiect</a:t>
            </a:r>
            <a:r>
              <a:rPr lang="en-GB" sz="3200" dirty="0"/>
              <a:t> </a:t>
            </a:r>
            <a:r>
              <a:rPr lang="en-GB" sz="3200" dirty="0" err="1"/>
              <a:t>ymchwil</a:t>
            </a:r>
            <a:r>
              <a:rPr lang="en-GB" sz="3200" dirty="0"/>
              <a:t> eich </a:t>
            </a:r>
            <a:r>
              <a:rPr lang="en-GB" sz="3200" dirty="0" err="1"/>
              <a:t>hun</a:t>
            </a:r>
            <a:r>
              <a:rPr lang="en-GB" sz="3200" dirty="0"/>
              <a:t> er </a:t>
            </a:r>
            <a:r>
              <a:rPr lang="en-GB" sz="3200" dirty="0" err="1"/>
              <a:t>mwyn</a:t>
            </a:r>
            <a:r>
              <a:rPr lang="en-GB" sz="3200" dirty="0"/>
              <a:t> </a:t>
            </a:r>
            <a:r>
              <a:rPr lang="en-GB" sz="3200" dirty="0" err="1"/>
              <a:t>ychwanegu</a:t>
            </a:r>
            <a:r>
              <a:rPr lang="en-GB" sz="3200" dirty="0"/>
              <a:t> at y wybodaeth </a:t>
            </a:r>
            <a:r>
              <a:rPr lang="en-GB" sz="3200" dirty="0" err="1"/>
              <a:t>academaidd</a:t>
            </a:r>
            <a:r>
              <a:rPr lang="en-GB" sz="3200" dirty="0"/>
              <a:t> sydd </a:t>
            </a:r>
            <a:r>
              <a:rPr lang="en-GB" sz="3200" dirty="0" err="1"/>
              <a:t>ar</a:t>
            </a:r>
            <a:r>
              <a:rPr lang="en-GB" sz="3200" dirty="0"/>
              <a:t> </a:t>
            </a:r>
            <a:r>
              <a:rPr lang="en-GB" sz="3200" dirty="0" err="1"/>
              <a:t>gael</a:t>
            </a:r>
            <a:r>
              <a:rPr lang="en-GB" sz="3200" dirty="0"/>
              <a:t> am eich </a:t>
            </a:r>
            <a:r>
              <a:rPr lang="en-GB" sz="3200" dirty="0" err="1"/>
              <a:t>pwnc</a:t>
            </a:r>
            <a:r>
              <a:rPr lang="en-GB" sz="3200" dirty="0"/>
              <a:t>.</a:t>
            </a:r>
            <a:endParaRPr lang="cy-GB" sz="3200" dirty="0"/>
          </a:p>
        </p:txBody>
      </p:sp>
    </p:spTree>
    <p:extLst>
      <p:ext uri="{BB962C8B-B14F-4D97-AF65-F5344CB8AC3E}">
        <p14:creationId xmlns:p14="http://schemas.microsoft.com/office/powerpoint/2010/main" val="5548370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594BB9-B397-436C-BAFC-48EEC77584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4720" y="185940"/>
            <a:ext cx="8610600" cy="1293028"/>
          </a:xfrm>
        </p:spPr>
        <p:txBody>
          <a:bodyPr/>
          <a:lstStyle/>
          <a:p>
            <a:r>
              <a:rPr lang="en-GB" b="1" dirty="0" err="1"/>
              <a:t>Pynciau</a:t>
            </a:r>
            <a:r>
              <a:rPr lang="en-GB" b="1" dirty="0"/>
              <a:t>?/topics?</a:t>
            </a:r>
            <a:endParaRPr lang="cy-GB" b="1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27A0142-28EF-4233-9979-506A325FD6E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064441" y="2594974"/>
            <a:ext cx="3776110" cy="2517406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BE4601B-9461-42D4-AC3E-4207DE7B0C67}"/>
              </a:ext>
            </a:extLst>
          </p:cNvPr>
          <p:cNvSpPr txBox="1"/>
          <p:nvPr/>
        </p:nvSpPr>
        <p:spPr>
          <a:xfrm>
            <a:off x="8427976" y="2217632"/>
            <a:ext cx="2313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err="1"/>
              <a:t>Ffocws</a:t>
            </a:r>
            <a:r>
              <a:rPr lang="en-GB" sz="2400" b="1" dirty="0"/>
              <a:t> </a:t>
            </a:r>
            <a:r>
              <a:rPr lang="en-GB" sz="2400" b="1" dirty="0" err="1"/>
              <a:t>clir</a:t>
            </a:r>
            <a:r>
              <a:rPr lang="en-GB" sz="2400" b="1" dirty="0"/>
              <a:t>? </a:t>
            </a:r>
          </a:p>
          <a:p>
            <a:r>
              <a:rPr lang="en-GB" sz="2400" b="1" dirty="0"/>
              <a:t>Clear focus?</a:t>
            </a:r>
            <a:endParaRPr lang="cy-GB" sz="24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4B63D6A-F7F2-441B-9DF9-687FEA220160}"/>
              </a:ext>
            </a:extLst>
          </p:cNvPr>
          <p:cNvSpPr txBox="1"/>
          <p:nvPr/>
        </p:nvSpPr>
        <p:spPr>
          <a:xfrm>
            <a:off x="633692" y="5276536"/>
            <a:ext cx="37125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Yn </a:t>
            </a:r>
            <a:r>
              <a:rPr lang="en-GB" sz="2400" b="1" dirty="0" err="1"/>
              <a:t>bosibl</a:t>
            </a:r>
            <a:r>
              <a:rPr lang="en-GB" sz="2400" b="1" dirty="0"/>
              <a:t> ei </a:t>
            </a:r>
            <a:r>
              <a:rPr lang="en-GB" sz="2400" b="1" dirty="0" err="1"/>
              <a:t>gyflawni</a:t>
            </a:r>
            <a:r>
              <a:rPr lang="en-GB" sz="2400" b="1" dirty="0"/>
              <a:t>?</a:t>
            </a:r>
          </a:p>
          <a:p>
            <a:r>
              <a:rPr lang="en-GB" sz="2400" b="1" dirty="0"/>
              <a:t>Manageable?</a:t>
            </a:r>
            <a:endParaRPr lang="cy-GB" sz="24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3DD3498-4CD1-4638-ADE0-8E85ABAE31D0}"/>
              </a:ext>
            </a:extLst>
          </p:cNvPr>
          <p:cNvSpPr txBox="1"/>
          <p:nvPr/>
        </p:nvSpPr>
        <p:spPr>
          <a:xfrm>
            <a:off x="960100" y="3208679"/>
            <a:ext cx="190308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err="1"/>
              <a:t>Diddorol</a:t>
            </a:r>
            <a:r>
              <a:rPr lang="en-GB" sz="2400" b="1" dirty="0"/>
              <a:t>?</a:t>
            </a:r>
          </a:p>
          <a:p>
            <a:r>
              <a:rPr lang="en-GB" sz="2400" b="1" dirty="0"/>
              <a:t>Interesting?</a:t>
            </a:r>
            <a:endParaRPr lang="cy-GB" sz="2400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59F0F0A-EB44-4C8A-A4D9-D253477AA14B}"/>
              </a:ext>
            </a:extLst>
          </p:cNvPr>
          <p:cNvSpPr txBox="1"/>
          <p:nvPr/>
        </p:nvSpPr>
        <p:spPr>
          <a:xfrm>
            <a:off x="7471808" y="3809372"/>
            <a:ext cx="422617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err="1"/>
              <a:t>Adnoddau</a:t>
            </a:r>
            <a:r>
              <a:rPr lang="en-GB" sz="2400" b="1" dirty="0"/>
              <a:t> </a:t>
            </a:r>
            <a:r>
              <a:rPr lang="en-GB" sz="2400" b="1" dirty="0" err="1"/>
              <a:t>academaidd</a:t>
            </a:r>
            <a:r>
              <a:rPr lang="en-GB" sz="2400" b="1" dirty="0"/>
              <a:t> </a:t>
            </a:r>
          </a:p>
          <a:p>
            <a:r>
              <a:rPr lang="en-GB" sz="2400" b="1" dirty="0" err="1"/>
              <a:t>ar</a:t>
            </a:r>
            <a:r>
              <a:rPr lang="en-GB" sz="2400" b="1" dirty="0"/>
              <a:t> </a:t>
            </a:r>
            <a:r>
              <a:rPr lang="en-GB" sz="2400" b="1" dirty="0" err="1"/>
              <a:t>gael</a:t>
            </a:r>
            <a:r>
              <a:rPr lang="en-GB" sz="2400" b="1" dirty="0"/>
              <a:t>? </a:t>
            </a:r>
          </a:p>
          <a:p>
            <a:r>
              <a:rPr lang="en-GB" sz="2400" b="1" dirty="0"/>
              <a:t>Scholarly resources available?</a:t>
            </a:r>
            <a:endParaRPr lang="cy-GB" sz="2400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CCBE3AB-ED50-419D-AC6A-57859E592E03}"/>
              </a:ext>
            </a:extLst>
          </p:cNvPr>
          <p:cNvSpPr txBox="1"/>
          <p:nvPr/>
        </p:nvSpPr>
        <p:spPr>
          <a:xfrm>
            <a:off x="1168399" y="1410887"/>
            <a:ext cx="435186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Beth </a:t>
            </a:r>
            <a:r>
              <a:rPr lang="en-GB" sz="2400" b="1" dirty="0" err="1"/>
              <a:t>rydw</a:t>
            </a:r>
            <a:r>
              <a:rPr lang="en-GB" sz="2400" b="1" dirty="0"/>
              <a:t> </a:t>
            </a:r>
            <a:r>
              <a:rPr lang="en-GB" sz="2400" b="1" dirty="0" err="1"/>
              <a:t>i</a:t>
            </a:r>
            <a:r>
              <a:rPr lang="en-GB" sz="2400" b="1" dirty="0"/>
              <a:t> </a:t>
            </a:r>
            <a:r>
              <a:rPr lang="en-GB" sz="2400" b="1" dirty="0" err="1"/>
              <a:t>eisiau</a:t>
            </a:r>
            <a:r>
              <a:rPr lang="en-GB" sz="2400" b="1" dirty="0"/>
              <a:t> </a:t>
            </a:r>
            <a:r>
              <a:rPr lang="en-GB" sz="2400" b="1" dirty="0" err="1"/>
              <a:t>dysgu</a:t>
            </a:r>
            <a:r>
              <a:rPr lang="en-GB" sz="2400" b="1" dirty="0"/>
              <a:t>?</a:t>
            </a:r>
          </a:p>
          <a:p>
            <a:r>
              <a:rPr lang="en-GB" sz="2400" b="1" dirty="0"/>
              <a:t>What do I want to learn?</a:t>
            </a:r>
            <a:endParaRPr lang="cy-GB" sz="24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DC7E912-CCBF-4091-B6BF-7A22DE6D0DFA}"/>
              </a:ext>
            </a:extLst>
          </p:cNvPr>
          <p:cNvSpPr txBox="1"/>
          <p:nvPr/>
        </p:nvSpPr>
        <p:spPr>
          <a:xfrm>
            <a:off x="7332134" y="6051792"/>
            <a:ext cx="4513186" cy="646331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(</a:t>
            </a:r>
            <a:r>
              <a:rPr lang="en-GB" b="1" dirty="0" err="1"/>
              <a:t>Gweler</a:t>
            </a:r>
            <a:r>
              <a:rPr lang="en-GB" b="1" dirty="0"/>
              <a:t> </a:t>
            </a:r>
            <a:r>
              <a:rPr lang="en-GB" b="1" dirty="0" err="1"/>
              <a:t>dogfen</a:t>
            </a:r>
            <a:r>
              <a:rPr lang="en-GB" b="1" dirty="0"/>
              <a:t> </a:t>
            </a:r>
            <a:r>
              <a:rPr lang="en-GB" b="1" dirty="0" err="1"/>
              <a:t>esiamplau</a:t>
            </a:r>
            <a:r>
              <a:rPr lang="en-GB" b="1" dirty="0"/>
              <a:t> </a:t>
            </a:r>
            <a:r>
              <a:rPr lang="en-GB" b="1" dirty="0" err="1"/>
              <a:t>ar</a:t>
            </a:r>
            <a:r>
              <a:rPr lang="en-GB" b="1" dirty="0"/>
              <a:t> Moodle </a:t>
            </a:r>
          </a:p>
          <a:p>
            <a:r>
              <a:rPr lang="en-GB" b="1" dirty="0"/>
              <a:t>See examples document on Moodle)</a:t>
            </a:r>
          </a:p>
        </p:txBody>
      </p:sp>
    </p:spTree>
    <p:extLst>
      <p:ext uri="{BB962C8B-B14F-4D97-AF65-F5344CB8AC3E}">
        <p14:creationId xmlns:p14="http://schemas.microsoft.com/office/powerpoint/2010/main" val="20288018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34838B-3BE4-69FB-FF91-EF19885D75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Beth </a:t>
            </a:r>
            <a:r>
              <a:rPr lang="en-GB" dirty="0" err="1"/>
              <a:t>ddewiswch</a:t>
            </a:r>
            <a:r>
              <a:rPr lang="en-GB" dirty="0"/>
              <a:t> chi?</a:t>
            </a:r>
            <a:br>
              <a:rPr lang="en-GB" dirty="0"/>
            </a:br>
            <a:r>
              <a:rPr lang="en-GB" dirty="0"/>
              <a:t>What will you choose?</a:t>
            </a:r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1CA77511-CF33-13E1-617F-04664B240F1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169920" y="2050574"/>
            <a:ext cx="5852160" cy="3901440"/>
          </a:xfrm>
        </p:spPr>
      </p:pic>
    </p:spTree>
    <p:extLst>
      <p:ext uri="{BB962C8B-B14F-4D97-AF65-F5344CB8AC3E}">
        <p14:creationId xmlns:p14="http://schemas.microsoft.com/office/powerpoint/2010/main" val="17707205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D40644-E82B-41AE-B433-61C6BE5115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/>
              <a:t>Camau</a:t>
            </a:r>
            <a:r>
              <a:rPr lang="en-GB" b="1" dirty="0"/>
              <a:t> </a:t>
            </a:r>
            <a:r>
              <a:rPr lang="en-GB" b="1" dirty="0" err="1"/>
              <a:t>cyntaf</a:t>
            </a:r>
            <a:r>
              <a:rPr lang="en-GB" b="1" dirty="0"/>
              <a:t>/first steps</a:t>
            </a:r>
            <a:endParaRPr lang="cy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023E3F-D4E0-41DC-AD1E-F94C3AA2B6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032" y="2022498"/>
            <a:ext cx="5383567" cy="4343468"/>
          </a:xfrm>
        </p:spPr>
        <p:txBody>
          <a:bodyPr>
            <a:normAutofit fontScale="92500" lnSpcReduction="10000"/>
          </a:bodyPr>
          <a:lstStyle/>
          <a:p>
            <a:r>
              <a:rPr lang="en-GB" sz="2400" b="1" dirty="0" err="1"/>
              <a:t>Ystyriwch</a:t>
            </a:r>
            <a:r>
              <a:rPr lang="en-GB" sz="2400" b="1" dirty="0"/>
              <a:t> </a:t>
            </a:r>
            <a:r>
              <a:rPr lang="en-GB" sz="2400" b="1" dirty="0" err="1"/>
              <a:t>faes</a:t>
            </a:r>
            <a:r>
              <a:rPr lang="en-GB" sz="2400" b="1" dirty="0"/>
              <a:t> y </a:t>
            </a:r>
            <a:r>
              <a:rPr lang="en-GB" sz="2400" b="1" dirty="0" err="1"/>
              <a:t>mae</a:t>
            </a:r>
            <a:r>
              <a:rPr lang="en-GB" sz="2400" b="1" dirty="0"/>
              <a:t> </a:t>
            </a:r>
            <a:r>
              <a:rPr lang="en-GB" sz="2400" b="1" dirty="0" err="1"/>
              <a:t>gennych</a:t>
            </a:r>
            <a:r>
              <a:rPr lang="en-GB" sz="2400" b="1" dirty="0"/>
              <a:t> </a:t>
            </a:r>
            <a:r>
              <a:rPr lang="en-GB" sz="2400" b="1" dirty="0" err="1"/>
              <a:t>ddiddordeb</a:t>
            </a:r>
            <a:r>
              <a:rPr lang="en-GB" sz="2400" b="1" dirty="0"/>
              <a:t> </a:t>
            </a:r>
            <a:r>
              <a:rPr lang="en-GB" sz="2400" b="1" dirty="0" err="1"/>
              <a:t>ynddo</a:t>
            </a:r>
            <a:r>
              <a:rPr lang="en-GB" sz="2400" b="1" dirty="0"/>
              <a:t> ac </a:t>
            </a:r>
            <a:r>
              <a:rPr lang="en-GB" sz="2400" b="1" dirty="0" err="1"/>
              <a:t>yr</a:t>
            </a:r>
            <a:r>
              <a:rPr lang="en-GB" sz="2400" b="1" dirty="0"/>
              <a:t> </a:t>
            </a:r>
            <a:r>
              <a:rPr lang="en-GB" sz="2400" b="1" dirty="0" err="1"/>
              <a:t>hoffech</a:t>
            </a:r>
            <a:r>
              <a:rPr lang="en-GB" sz="2400" b="1" dirty="0"/>
              <a:t> chi </a:t>
            </a:r>
            <a:r>
              <a:rPr lang="en-GB" sz="2400" b="1" dirty="0" err="1"/>
              <a:t>ymwchilio</a:t>
            </a:r>
            <a:endParaRPr lang="en-GB" sz="2400" b="1" dirty="0"/>
          </a:p>
          <a:p>
            <a:r>
              <a:rPr lang="en-GB" sz="2400" b="1" i="1" dirty="0" err="1"/>
              <a:t>Darllenwch</a:t>
            </a:r>
            <a:r>
              <a:rPr lang="en-GB" sz="2400" b="1" i="1" dirty="0"/>
              <a:t> </a:t>
            </a:r>
            <a:r>
              <a:rPr lang="en-GB" sz="2400" b="1" i="1" dirty="0" err="1"/>
              <a:t>cymaint</a:t>
            </a:r>
            <a:r>
              <a:rPr lang="en-GB" sz="2400" b="1" i="1" dirty="0"/>
              <a:t> ag y </a:t>
            </a:r>
            <a:r>
              <a:rPr lang="en-GB" sz="2400" b="1" i="1" dirty="0" err="1"/>
              <a:t>medrwch</a:t>
            </a:r>
            <a:r>
              <a:rPr lang="en-GB" sz="2400" b="1" i="1" dirty="0"/>
              <a:t> am y </a:t>
            </a:r>
            <a:r>
              <a:rPr lang="en-GB" sz="2400" b="1" i="1" dirty="0" err="1"/>
              <a:t>maes</a:t>
            </a:r>
            <a:r>
              <a:rPr lang="en-GB" sz="2400" b="1" i="1" dirty="0"/>
              <a:t> </a:t>
            </a:r>
            <a:r>
              <a:rPr lang="en-GB" sz="2400" b="1" i="1" dirty="0" err="1"/>
              <a:t>hwnnw</a:t>
            </a:r>
            <a:endParaRPr lang="en-GB" sz="2400" b="1" i="1" dirty="0"/>
          </a:p>
          <a:p>
            <a:r>
              <a:rPr lang="en-GB" sz="2400" b="1" i="1" dirty="0" err="1"/>
              <a:t>Ystyriwch</a:t>
            </a:r>
            <a:r>
              <a:rPr lang="en-GB" sz="2400" b="1" i="1" dirty="0"/>
              <a:t> pa </a:t>
            </a:r>
            <a:r>
              <a:rPr lang="en-GB" sz="2400" b="1" i="1" dirty="0" err="1"/>
              <a:t>elfen</a:t>
            </a:r>
            <a:r>
              <a:rPr lang="en-GB" sz="2400" b="1" i="1" dirty="0"/>
              <a:t>/</a:t>
            </a:r>
            <a:r>
              <a:rPr lang="en-GB" sz="2400" b="1" i="1" dirty="0" err="1"/>
              <a:t>nau</a:t>
            </a:r>
            <a:r>
              <a:rPr lang="en-GB" sz="2400" b="1" i="1" dirty="0"/>
              <a:t> </a:t>
            </a:r>
            <a:r>
              <a:rPr lang="en-GB" sz="2400" b="1" i="1" dirty="0" err="1"/>
              <a:t>penodol</a:t>
            </a:r>
            <a:r>
              <a:rPr lang="en-GB" sz="2400" b="1" i="1" dirty="0"/>
              <a:t> </a:t>
            </a:r>
            <a:r>
              <a:rPr lang="en-GB" sz="2400" b="1" i="1" dirty="0" err="1"/>
              <a:t>o’r</a:t>
            </a:r>
            <a:r>
              <a:rPr lang="en-GB" sz="2400" b="1" i="1" dirty="0"/>
              <a:t> </a:t>
            </a:r>
            <a:r>
              <a:rPr lang="en-GB" sz="2400" b="1" i="1" dirty="0" err="1"/>
              <a:t>maes</a:t>
            </a:r>
            <a:r>
              <a:rPr lang="en-GB" sz="2400" b="1" i="1" dirty="0"/>
              <a:t> </a:t>
            </a:r>
            <a:r>
              <a:rPr lang="en-GB" sz="2400" b="1" i="1" dirty="0" err="1"/>
              <a:t>hwnnw</a:t>
            </a:r>
            <a:r>
              <a:rPr lang="en-GB" sz="2400" b="1" i="1" dirty="0"/>
              <a:t> </a:t>
            </a:r>
            <a:r>
              <a:rPr lang="en-GB" sz="2400" b="1" i="1" dirty="0" err="1"/>
              <a:t>sydd</a:t>
            </a:r>
            <a:r>
              <a:rPr lang="en-GB" sz="2400" b="1" i="1" dirty="0"/>
              <a:t> o </a:t>
            </a:r>
            <a:r>
              <a:rPr lang="en-GB" sz="2400" b="1" i="1" dirty="0" err="1"/>
              <a:t>wir</a:t>
            </a:r>
            <a:r>
              <a:rPr lang="en-GB" sz="2400" b="1" i="1" dirty="0"/>
              <a:t> </a:t>
            </a:r>
            <a:r>
              <a:rPr lang="en-GB" sz="2400" b="1" i="1" dirty="0" err="1"/>
              <a:t>ddiddordeb</a:t>
            </a:r>
            <a:r>
              <a:rPr lang="en-GB" sz="2400" b="1" i="1" dirty="0"/>
              <a:t> </a:t>
            </a:r>
            <a:r>
              <a:rPr lang="en-GB" sz="2400" b="1" i="1" dirty="0" err="1"/>
              <a:t>i</a:t>
            </a:r>
            <a:r>
              <a:rPr lang="en-GB" sz="2400" b="1" i="1" dirty="0"/>
              <a:t> chi</a:t>
            </a:r>
          </a:p>
          <a:p>
            <a:r>
              <a:rPr lang="en-GB" sz="2400" b="1" i="1" dirty="0" err="1"/>
              <a:t>Darllenwch</a:t>
            </a:r>
            <a:r>
              <a:rPr lang="en-GB" sz="2400" b="1" i="1" dirty="0"/>
              <a:t> </a:t>
            </a:r>
            <a:r>
              <a:rPr lang="en-GB" sz="2400" b="1" i="1" dirty="0" err="1"/>
              <a:t>ymhellach</a:t>
            </a:r>
            <a:r>
              <a:rPr lang="en-GB" sz="2400" b="1" i="1" dirty="0"/>
              <a:t> am </a:t>
            </a:r>
            <a:r>
              <a:rPr lang="en-GB" sz="2400" b="1" i="1" dirty="0" err="1"/>
              <a:t>eich</a:t>
            </a:r>
            <a:r>
              <a:rPr lang="en-GB" sz="2400" b="1" i="1" dirty="0"/>
              <a:t> </a:t>
            </a:r>
            <a:r>
              <a:rPr lang="en-GB" sz="2400" b="1" i="1" dirty="0" err="1"/>
              <a:t>maes</a:t>
            </a:r>
            <a:r>
              <a:rPr lang="en-GB" sz="2400" b="1" i="1" dirty="0"/>
              <a:t> </a:t>
            </a:r>
            <a:r>
              <a:rPr lang="en-GB" sz="2400" b="1" i="1" dirty="0" err="1"/>
              <a:t>ffocws</a:t>
            </a:r>
            <a:r>
              <a:rPr lang="en-GB" sz="2400" b="1" i="1" dirty="0"/>
              <a:t> </a:t>
            </a:r>
            <a:r>
              <a:rPr lang="en-GB" sz="2400" b="1" i="1" dirty="0" err="1"/>
              <a:t>penodol</a:t>
            </a:r>
            <a:endParaRPr lang="en-GB" sz="2400" b="1" i="1" dirty="0"/>
          </a:p>
          <a:p>
            <a:r>
              <a:rPr lang="en-GB" sz="2400" b="1" i="1" dirty="0"/>
              <a:t>Dylai </a:t>
            </a:r>
            <a:r>
              <a:rPr lang="en-GB" sz="2400" b="1" i="1" dirty="0" err="1"/>
              <a:t>hyn</a:t>
            </a:r>
            <a:r>
              <a:rPr lang="en-GB" sz="2400" b="1" i="1" dirty="0"/>
              <a:t> eich </a:t>
            </a:r>
            <a:r>
              <a:rPr lang="en-GB" sz="2400" b="1" i="1" dirty="0" err="1"/>
              <a:t>paratoi</a:t>
            </a:r>
            <a:r>
              <a:rPr lang="en-GB" sz="2400" b="1" i="1" dirty="0"/>
              <a:t> </a:t>
            </a:r>
            <a:r>
              <a:rPr lang="en-GB" sz="2400" b="1" i="1" dirty="0" err="1"/>
              <a:t>i</a:t>
            </a:r>
            <a:r>
              <a:rPr lang="en-GB" sz="2400" b="1" i="1" dirty="0"/>
              <a:t> </a:t>
            </a:r>
            <a:r>
              <a:rPr lang="en-GB" sz="2400" b="1" i="1" dirty="0" err="1"/>
              <a:t>gael</a:t>
            </a:r>
            <a:r>
              <a:rPr lang="en-GB" sz="2400" b="1" i="1" dirty="0"/>
              <a:t> </a:t>
            </a:r>
            <a:r>
              <a:rPr lang="en-GB" sz="2400" b="1" i="1" dirty="0" err="1"/>
              <a:t>trafodaeth</a:t>
            </a:r>
            <a:r>
              <a:rPr lang="en-GB" sz="2400" b="1" i="1" dirty="0"/>
              <a:t> </a:t>
            </a:r>
            <a:r>
              <a:rPr lang="en-GB" sz="2400" b="1" i="1" dirty="0" err="1"/>
              <a:t>adeiladol</a:t>
            </a:r>
            <a:r>
              <a:rPr lang="en-GB" sz="2400" b="1" i="1" dirty="0"/>
              <a:t> </a:t>
            </a:r>
            <a:r>
              <a:rPr lang="en-GB" sz="2400" b="1" i="1" dirty="0" err="1"/>
              <a:t>gyda’ch</a:t>
            </a:r>
            <a:r>
              <a:rPr lang="en-GB" sz="2400" b="1" i="1" dirty="0"/>
              <a:t> </a:t>
            </a:r>
            <a:r>
              <a:rPr lang="en-GB" sz="2400" b="1" i="1" dirty="0" err="1"/>
              <a:t>tiwtor</a:t>
            </a:r>
            <a:r>
              <a:rPr lang="en-GB" sz="2400" b="1" i="1" dirty="0"/>
              <a:t> </a:t>
            </a:r>
            <a:r>
              <a:rPr lang="en-GB" sz="2400" b="1" i="1" dirty="0" err="1"/>
              <a:t>ar</a:t>
            </a:r>
            <a:r>
              <a:rPr lang="en-GB" sz="2400" b="1" i="1" dirty="0"/>
              <a:t> </a:t>
            </a:r>
            <a:r>
              <a:rPr lang="en-GB" sz="2400" b="1" i="1" dirty="0" err="1"/>
              <a:t>ddechrau</a:t>
            </a:r>
            <a:r>
              <a:rPr lang="en-GB" sz="2400" b="1" i="1" dirty="0"/>
              <a:t> </a:t>
            </a:r>
            <a:r>
              <a:rPr lang="en-GB" sz="2400" b="1" i="1" dirty="0" err="1"/>
              <a:t>Lefel</a:t>
            </a:r>
            <a:r>
              <a:rPr lang="en-GB" sz="2400" b="1" i="1" dirty="0"/>
              <a:t> 6 bloc 1.</a:t>
            </a:r>
          </a:p>
          <a:p>
            <a:endParaRPr lang="en-GB" sz="2400" b="1" i="1" dirty="0">
              <a:solidFill>
                <a:schemeClr val="accent5"/>
              </a:solidFill>
            </a:endParaRPr>
          </a:p>
          <a:p>
            <a:endParaRPr lang="cy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72EBD1EF-C1D4-42A0-B3D8-4DDF90AA9B1B}"/>
              </a:ext>
            </a:extLst>
          </p:cNvPr>
          <p:cNvSpPr txBox="1">
            <a:spLocks/>
          </p:cNvSpPr>
          <p:nvPr/>
        </p:nvSpPr>
        <p:spPr>
          <a:xfrm>
            <a:off x="6270099" y="1986805"/>
            <a:ext cx="5477763" cy="4379161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i="1" dirty="0"/>
              <a:t>Consider a topic that you are interested in and would like to research</a:t>
            </a:r>
          </a:p>
          <a:p>
            <a:r>
              <a:rPr lang="en-GB" sz="2400" b="1" i="1" dirty="0"/>
              <a:t>Read as much as you can about that topic</a:t>
            </a:r>
          </a:p>
          <a:p>
            <a:r>
              <a:rPr lang="en-GB" sz="2400" b="1" i="1" dirty="0"/>
              <a:t>Consider what particular element/s of that topic really interests you</a:t>
            </a:r>
          </a:p>
          <a:p>
            <a:r>
              <a:rPr lang="en-GB" sz="2400" b="1" i="1" dirty="0"/>
              <a:t>Read further about your chosen element/s </a:t>
            </a:r>
          </a:p>
          <a:p>
            <a:r>
              <a:rPr lang="en-GB" sz="2400" b="1" i="1" dirty="0"/>
              <a:t>This should prepare you to have a constructive discussion with your tutor at the beginning of Level 6 block 1.</a:t>
            </a:r>
          </a:p>
          <a:p>
            <a:endParaRPr lang="en-GB" sz="2400" b="1" i="1" dirty="0"/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3360430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6C4F7A-6D2C-4B64-ABCC-A596F0F3C2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/>
              <a:t>Lefel</a:t>
            </a:r>
            <a:r>
              <a:rPr lang="en-GB" b="1" dirty="0"/>
              <a:t> 6 BLOC 1/level 6 BLOCK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F81F8F-012E-4CCC-9FE8-CC31A05EEA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9270" y="2532488"/>
            <a:ext cx="4548808" cy="4024125"/>
          </a:xfrm>
        </p:spPr>
        <p:txBody>
          <a:bodyPr>
            <a:normAutofit/>
          </a:bodyPr>
          <a:lstStyle/>
          <a:p>
            <a:r>
              <a:rPr lang="en-GB" sz="2400" b="1" dirty="0"/>
              <a:t>Timetabled lectures with HG providing key information and guidance</a:t>
            </a:r>
          </a:p>
          <a:p>
            <a:r>
              <a:rPr lang="en-GB" sz="2400" b="1" dirty="0"/>
              <a:t>Small group/1:1 planning tutorials with tutor</a:t>
            </a:r>
          </a:p>
          <a:p>
            <a:r>
              <a:rPr lang="en-GB" sz="2400" b="1" dirty="0"/>
              <a:t>Completing research proposal and ethical approval form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77F07146-C178-4A19-9404-3606E93E46B5}"/>
              </a:ext>
            </a:extLst>
          </p:cNvPr>
          <p:cNvSpPr txBox="1">
            <a:spLocks/>
          </p:cNvSpPr>
          <p:nvPr/>
        </p:nvSpPr>
        <p:spPr>
          <a:xfrm>
            <a:off x="910198" y="2532489"/>
            <a:ext cx="4659964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 err="1"/>
              <a:t>Darlithoedd</a:t>
            </a:r>
            <a:r>
              <a:rPr lang="en-GB" b="1" dirty="0"/>
              <a:t> </a:t>
            </a:r>
            <a:r>
              <a:rPr lang="en-GB" b="1" dirty="0" err="1"/>
              <a:t>wedi</a:t>
            </a:r>
            <a:r>
              <a:rPr lang="en-GB" b="1" dirty="0"/>
              <a:t> </a:t>
            </a:r>
            <a:r>
              <a:rPr lang="en-GB" b="1" dirty="0" err="1"/>
              <a:t>eu</a:t>
            </a:r>
            <a:r>
              <a:rPr lang="en-GB" b="1" dirty="0"/>
              <a:t> </a:t>
            </a:r>
            <a:r>
              <a:rPr lang="en-GB" b="1" dirty="0" err="1"/>
              <a:t>hamserlenni</a:t>
            </a:r>
            <a:r>
              <a:rPr lang="en-GB" b="1" dirty="0"/>
              <a:t> gyda HG </a:t>
            </a:r>
            <a:r>
              <a:rPr lang="en-GB" b="1" dirty="0" err="1"/>
              <a:t>yn</a:t>
            </a:r>
            <a:r>
              <a:rPr lang="en-GB" b="1" dirty="0"/>
              <a:t> </a:t>
            </a:r>
            <a:r>
              <a:rPr lang="en-GB" b="1" dirty="0" err="1"/>
              <a:t>darparu</a:t>
            </a:r>
            <a:r>
              <a:rPr lang="en-GB" b="1" dirty="0"/>
              <a:t> </a:t>
            </a:r>
            <a:r>
              <a:rPr lang="en-GB" b="1" dirty="0" err="1"/>
              <a:t>gwybodaeth</a:t>
            </a:r>
            <a:r>
              <a:rPr lang="en-GB" b="1" dirty="0"/>
              <a:t> </a:t>
            </a:r>
            <a:r>
              <a:rPr lang="en-GB" b="1" dirty="0" err="1"/>
              <a:t>allweddol</a:t>
            </a:r>
            <a:r>
              <a:rPr lang="en-GB" b="1" dirty="0"/>
              <a:t> ac </a:t>
            </a:r>
            <a:r>
              <a:rPr lang="en-GB" b="1" dirty="0" err="1"/>
              <a:t>arweiniad</a:t>
            </a:r>
            <a:endParaRPr lang="en-GB" b="1" dirty="0"/>
          </a:p>
          <a:p>
            <a:r>
              <a:rPr lang="en-GB" b="1" dirty="0" err="1"/>
              <a:t>Tiwtorialau</a:t>
            </a:r>
            <a:r>
              <a:rPr lang="en-GB" b="1" dirty="0"/>
              <a:t> </a:t>
            </a:r>
            <a:r>
              <a:rPr lang="en-GB" b="1" dirty="0" err="1"/>
              <a:t>cynllunio</a:t>
            </a:r>
            <a:r>
              <a:rPr lang="en-GB" b="1" dirty="0"/>
              <a:t> grwp </a:t>
            </a:r>
            <a:r>
              <a:rPr lang="en-GB" b="1" dirty="0" err="1"/>
              <a:t>bach</a:t>
            </a:r>
            <a:r>
              <a:rPr lang="en-GB" b="1" dirty="0"/>
              <a:t>/1:1 </a:t>
            </a:r>
            <a:r>
              <a:rPr lang="en-GB" b="1" dirty="0" err="1"/>
              <a:t>gyda’ch</a:t>
            </a:r>
            <a:r>
              <a:rPr lang="en-GB" b="1" dirty="0"/>
              <a:t> </a:t>
            </a:r>
            <a:r>
              <a:rPr lang="en-GB" b="1" dirty="0" err="1"/>
              <a:t>tiwtor</a:t>
            </a:r>
            <a:endParaRPr lang="en-GB" b="1" dirty="0"/>
          </a:p>
          <a:p>
            <a:r>
              <a:rPr lang="en-GB" b="1" dirty="0"/>
              <a:t>Cwblhau </a:t>
            </a:r>
            <a:r>
              <a:rPr lang="en-GB" b="1" dirty="0" err="1"/>
              <a:t>cynllun</a:t>
            </a:r>
            <a:r>
              <a:rPr lang="en-GB" b="1" dirty="0"/>
              <a:t> ymchwil a </a:t>
            </a:r>
            <a:r>
              <a:rPr lang="en-GB" b="1" dirty="0" err="1"/>
              <a:t>ffurflen</a:t>
            </a:r>
            <a:r>
              <a:rPr lang="en-GB" b="1" dirty="0"/>
              <a:t> </a:t>
            </a:r>
            <a:r>
              <a:rPr lang="en-GB" b="1" dirty="0" err="1"/>
              <a:t>cymeradwyaeth</a:t>
            </a:r>
            <a:r>
              <a:rPr lang="en-GB" b="1" dirty="0"/>
              <a:t> </a:t>
            </a:r>
            <a:r>
              <a:rPr lang="en-GB" b="1" dirty="0" err="1"/>
              <a:t>foesegol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5904015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A90E19-4B3E-4AA1-8D80-FA23863E16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933" y="1170773"/>
            <a:ext cx="10981267" cy="1293028"/>
          </a:xfrm>
        </p:spPr>
        <p:txBody>
          <a:bodyPr/>
          <a:lstStyle/>
          <a:p>
            <a:r>
              <a:rPr lang="en-GB" b="1" dirty="0"/>
              <a:t>Unrhyw </a:t>
            </a:r>
            <a:r>
              <a:rPr lang="en-GB" b="1" dirty="0" err="1"/>
              <a:t>gwestiwn</a:t>
            </a:r>
            <a:r>
              <a:rPr lang="en-GB" b="1" dirty="0"/>
              <a:t>? / Any questions?</a:t>
            </a:r>
            <a:endParaRPr lang="cy-GB" b="1" dirty="0"/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C8F0C9A0-3A8A-4F06-89EF-C1832D439DD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356186" y="2730217"/>
            <a:ext cx="4991947" cy="3327965"/>
          </a:xfrm>
        </p:spPr>
      </p:pic>
    </p:spTree>
    <p:extLst>
      <p:ext uri="{BB962C8B-B14F-4D97-AF65-F5344CB8AC3E}">
        <p14:creationId xmlns:p14="http://schemas.microsoft.com/office/powerpoint/2010/main" val="21466693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538D9D"/>
      </a:hlink>
      <a:folHlink>
        <a:srgbClr val="A5738E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3A418E6B-C5F0-4B95-8D77-61E3EF3B5DF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4898</TotalTime>
  <Words>487</Words>
  <Application>Microsoft Office PowerPoint</Application>
  <PresentationFormat>Widescreen</PresentationFormat>
  <Paragraphs>54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Aptos</vt:lpstr>
      <vt:lpstr>Aptos Display</vt:lpstr>
      <vt:lpstr>Arial</vt:lpstr>
      <vt:lpstr>Calibri</vt:lpstr>
      <vt:lpstr>Office Theme</vt:lpstr>
      <vt:lpstr>Cyflwyniad i’r modiwl lefel 6: Prosiect annibynnol (ECGE6003PC)  Introduction to the level 6 independent project module (ECGE6003PC)</vt:lpstr>
      <vt:lpstr>Prosiect annibynnol/independent project</vt:lpstr>
      <vt:lpstr>PowerPoint Presentation</vt:lpstr>
      <vt:lpstr>Eich prosiect / your project</vt:lpstr>
      <vt:lpstr>Pynciau?/topics?</vt:lpstr>
      <vt:lpstr>Beth ddewiswch chi? What will you choose?</vt:lpstr>
      <vt:lpstr>Camau cyntaf/first steps</vt:lpstr>
      <vt:lpstr>Lefel 6 BLOC 1/level 6 BLOCK 1</vt:lpstr>
      <vt:lpstr>Unrhyw gwestiwn? / Any questions?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CYFLWYNIAD I ASTUDIAETHAU ADDYSG: Cynradd  and introduction to education studies: primary</dc:title>
  <dc:creator>Helen A Griffiths</dc:creator>
  <cp:lastModifiedBy>Helen A Griffiths</cp:lastModifiedBy>
  <cp:revision>35</cp:revision>
  <dcterms:created xsi:type="dcterms:W3CDTF">2020-09-15T14:27:16Z</dcterms:created>
  <dcterms:modified xsi:type="dcterms:W3CDTF">2026-02-04T14:11:29Z</dcterms:modified>
</cp:coreProperties>
</file>