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1C8CF8-56A0-8D3F-7F2F-2A20A2188887}" v="44" dt="2026-07-10T15:12:45.6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A1C51-2AB5-B25C-0633-B47F81110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183E7F-C031-C7A0-2D49-A67DA5508C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A20E7-8D2C-8660-E188-B7053B25E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E5CA8-82AE-66B9-BBCF-C39121854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CEAFE-5C37-6C84-AC4B-B574EA18D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029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B81C6-2795-EBA1-84B2-D35BE3A71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EA94E-027D-56BF-5869-4A6A29BCD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CA117-ED5E-FB89-E9D8-FF62369D4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9BEE3-F428-9D78-4F3D-0A41CCCBE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142C-B82D-4D3D-F404-AE74476C5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269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A6873-3D0C-7888-DE6A-2FEEE684C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D7FEE1-C26D-38B6-7581-D88BB45371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EB8B4-4EF9-6E06-C377-CA7EEBA2E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98745-E1D0-A21E-EB95-771404041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73430-EA36-D8BD-AAAE-52CE67A4B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192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46E80-C62F-9705-25DE-0273B9C30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0045A-66B4-47E4-2EDF-76AA6E323C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66E0B5-93C4-16C2-DF8F-86E6A48184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3F4C1C-788A-3489-8E3A-A364EA9D8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2769-905C-D5EA-9161-5DBEF97AC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F8407-D724-8417-2E6B-FD71FC15A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22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2E6C5-98C8-BF65-6CAD-D96D097C9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A01114-880B-AA01-6C0D-73D0123537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8C3B22-56C4-969E-7B2F-24277906D1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AEC0E7-2EDE-A40E-D945-C216C46CE1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EE831D-9ED3-15EF-AA38-CE649B193A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25F675-A81A-0250-D087-BC7A4816C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1719B2-949C-3EF5-37DE-8CD2BD91A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27D33D-73CB-CDD2-CFFA-FAB5ED087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694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D4D39-AE4B-8870-9FCE-1BFBCE2E5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262255-A537-B7E3-F18C-3788954FF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D50AEA-B3BA-645D-D041-37583F89B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1FEAF7-FDF5-35A9-22D7-5022792AD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63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E3F83D-BFA2-47A1-25A3-06D449333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A8A5F5-503F-83A7-2EFE-9EDECF4C8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E4A138-F186-EE28-2FC0-4C6F0DF1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989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43F26-8A42-6B6A-BCA7-D61A0579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F3CB2-CFAA-D708-6940-BAC38A76E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7F49B8-E10A-D980-8CFF-1079CECA5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93EFB-54CE-D555-634F-AC1F38E3B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9BBFB-6FB5-7B22-3A61-FB8CD102D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8E53A5-936A-7650-5F7F-0F075123D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828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C9F8-E91F-48A2-13F7-BEF936F1C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92638E-73D7-8BA5-60B0-C041C9F26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3DACA4-A8C7-054F-F315-DA8F09E04E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F3C7F-E5B7-A503-21B3-C34C0B7D4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DF54E6-B444-33A5-8681-1C7EE13AE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0E182-FE7A-549D-F244-C1F6DE31A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44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2E85B-983B-7266-802E-A65C9FE5C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CC7BE6-DD5D-9272-3766-F1EA905CA0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EACDB-DD84-E5D0-902E-8CD80F8AA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E84BD-1227-B78D-D8B5-9C4B5A362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782C0-BD09-11E2-76B4-9E0D03088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182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0439FF-082F-9F28-771A-01A702D8CE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A70787-9605-6950-0B98-FF2F558E4B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7B6E9-73F4-E419-1283-B8DE55F87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574EF-F202-EA15-F0F4-F6A111227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3924-E046-EBB4-DCF9-BDC484B99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330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58B497-5328-018C-CA97-A9300BF8A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F9174B-2A0E-F68E-88CD-BFEF76A070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170C1-19EF-B5FF-6BE7-B2BB229686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C48552-6F81-4A53-A980-C737EE98C580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E259C-728A-8199-F6C4-6F98F29D60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11A9A-BDB3-273D-FE23-ED7FA79BE8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1C1B81-FC7E-4237-8447-598D13DD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199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3.safelinks.protection.outlook.com/?url=https%3A%2F%2Fwww.apple.com%2Fnewsroom%2F2024%2F10%2Fapple-reports-fourth-quarter-results%2F&amp;data=05%7C02%7CHamza.Hamza%40ons.gov.uk%7Ce62a7c4cdc10423b0ff008dedae8f45c%7C078807bfce824688bce00d811684dc46%7C0%7C0%7C639188891250146907%7CUnknown%7CTWFpbGZsb3d8eyJFbXB0eU1hcGkiOnRydWUsIlYiOiIwLjAuMDAwMCIsIlAiOiJXaW4zMiIsIkFOIjoiTWFpbCIsIldUIjoyfQ%3D%3D%7C0%7C%7C%7C&amp;sdata=rHSOO0yjMzxKSk8ob0MHjNOoi1eW%2FcnQeKORrNwKRvg%3D&amp;reserved=0" TargetMode="External"/><Relationship Id="rId2" Type="http://schemas.openxmlformats.org/officeDocument/2006/relationships/hyperlink" Target="https://eur03.safelinks.protection.outlook.com/?url=https%3A%2F%2Finvestor.apple.com%2Finvestor-relations%2Fdefault.aspx&amp;data=05%7C02%7CHamza.Hamza%40ons.gov.uk%7Ce62a7c4cdc10423b0ff008dedae8f45c%7C078807bfce824688bce00d811684dc46%7C0%7C0%7C639188891250115492%7CUnknown%7CTWFpbGZsb3d8eyJFbXB0eU1hcGkiOnRydWUsIlYiOiIwLjAuMDAwMCIsIlAiOiJXaW4zMiIsIkFOIjoiTWFpbCIsIldUIjoyfQ%3D%3D%7C0%7C%7C%7C&amp;sdata=zujGlIJeK9MhV9q2RHp97fd%2B4ftacj0YZ08oEzfqiBA%3D&amp;reserved=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ur03.safelinks.protection.outlook.com/?url=https%3A%2F%2Fwww.statista.com%2Ftopics%2F847%2Fapple%2F&amp;data=05%7C02%7CHamza.Hamza%40ons.gov.uk%7Ce62a7c4cdc10423b0ff008dedae8f45c%7C078807bfce824688bce00d811684dc46%7C0%7C0%7C639188891250185703%7CUnknown%7CTWFpbGZsb3d8eyJFbXB0eU1hcGkiOnRydWUsIlYiOiIwLjAuMDAwMCIsIlAiOiJXaW4zMiIsIkFOIjoiTWFpbCIsIldUIjoyfQ%3D%3D%7C0%7C%7C%7C&amp;sdata=kFZJxMxISj7LW3BoH2CLfMlSLXOsitmtnxu6kpPV3ss%3D&amp;reserved=0" TargetMode="External"/><Relationship Id="rId4" Type="http://schemas.openxmlformats.org/officeDocument/2006/relationships/hyperlink" Target="https://eur03.safelinks.protection.outlook.com/?url=https%3A%2F%2Fwww.reuters.com%2Ftechnology%2Fapple-becomes-first-1-trillion-global-brand-kantar-says-2024-06-12%2F&amp;data=05%7C02%7CHamza.Hamza%40ons.gov.uk%7Ce62a7c4cdc10423b0ff008dedae8f45c%7C078807bfce824688bce00d811684dc46%7C0%7C0%7C639188891250166697%7CUnknown%7CTWFpbGZsb3d8eyJFbXB0eU1hcGkiOnRydWUsIlYiOiIwLjAuMDAwMCIsIlAiOiJXaW4zMiIsIkFOIjoiTWFpbCIsIldUIjoyfQ%3D%3D%7C0%7C%7C%7C&amp;sdata=HAk6%2Fm3WKVgrpgRmYoo7tvAcBTIVimbamsnukGn6kDQ%3D&amp;reserved=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FD7A5D-4E45-F4AB-221D-D89478D8B2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Apple creates history; becomes 1st US company to hit $2 trillion mark ...">
            <a:extLst>
              <a:ext uri="{FF2B5EF4-FFF2-40B4-BE49-F238E27FC236}">
                <a16:creationId xmlns:a16="http://schemas.microsoft.com/office/drawing/2014/main" id="{388F7BDA-78C1-A9C6-472C-BEDF39DA1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36" b="3"/>
          <a:stretch>
            <a:fillRect/>
          </a:stretch>
        </p:blipFill>
        <p:spPr bwMode="auto">
          <a:xfrm>
            <a:off x="279143" y="299508"/>
            <a:ext cx="5221625" cy="301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820A24-0C57-F50D-63BA-863AE5E735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71" r="1" b="1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9F1598-CCCA-0C51-43DA-5178249C92CD}"/>
              </a:ext>
            </a:extLst>
          </p:cNvPr>
          <p:cNvSpPr txBox="1"/>
          <p:nvPr/>
        </p:nvSpPr>
        <p:spPr>
          <a:xfrm>
            <a:off x="6545604" y="1342866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</a:rPr>
              <a:t>TASK 2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ffectLst/>
              </a:rPr>
              <a:t>Business Plan Presentation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ffectLst/>
              </a:rPr>
              <a:t>Apple Inc.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Module: Entrepreneurship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Module Code: LCBB5013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Student Name: Sadaf Safdar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Student ID: 2313180</a:t>
            </a: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3513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6E2779-C5F6-176C-1D93-8010C42E31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01"/>
          <a:stretch>
            <a:fillRect/>
          </a:stretch>
        </p:blipFill>
        <p:spPr>
          <a:xfrm>
            <a:off x="2522356" y="10896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2B1420-DFE7-B531-6CBE-E694F52043F5}"/>
              </a:ext>
            </a:extLst>
          </p:cNvPr>
          <p:cNvSpPr txBox="1"/>
          <p:nvPr/>
        </p:nvSpPr>
        <p:spPr>
          <a:xfrm>
            <a:off x="221510" y="807417"/>
            <a:ext cx="4350489" cy="59417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Company Overview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Apple Inc.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Founded in 1976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Headquarters: Cupertino, </a:t>
            </a:r>
            <a:r>
              <a:rPr lang="en-US" sz="2400" dirty="0"/>
              <a:t>    </a:t>
            </a:r>
            <a:r>
              <a:rPr lang="en-US" sz="2400" dirty="0">
                <a:effectLst/>
              </a:rPr>
              <a:t>California, USA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Operates in over 175 countries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Global leader in consumer electronics and digital services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Mission: Create innovative products that enrich people’s lives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                                       (Apple, 2024</a:t>
            </a:r>
            <a:r>
              <a:rPr lang="en-US" sz="1900" dirty="0">
                <a:effectLst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5292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How to get discounts at the Apple Store | iMore">
            <a:extLst>
              <a:ext uri="{FF2B5EF4-FFF2-40B4-BE49-F238E27FC236}">
                <a16:creationId xmlns:a16="http://schemas.microsoft.com/office/drawing/2014/main" id="{3D947E38-A5D1-BBC5-E0E5-53BA661D5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9" name="Rectangle 308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C583A0-22D6-5E28-C570-755AEBFCA59A}"/>
              </a:ext>
            </a:extLst>
          </p:cNvPr>
          <p:cNvSpPr txBox="1"/>
          <p:nvPr/>
        </p:nvSpPr>
        <p:spPr>
          <a:xfrm>
            <a:off x="7871852" y="265160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Business Idea &amp; Unique Selling Proposition (USP)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Business Idea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Design innovative technology products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Deliver premium customer experience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Integrate hardware, software and services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Apple’s USP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Seamless ecosystem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Premium quality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Innovation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Privacy and security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Excellent customer experience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                  (</a:t>
            </a:r>
            <a:r>
              <a:rPr lang="en-US" sz="2400" dirty="0" err="1">
                <a:effectLst/>
              </a:rPr>
              <a:t>Heracleous</a:t>
            </a:r>
            <a:r>
              <a:rPr lang="en-US" sz="2400" dirty="0">
                <a:effectLst/>
              </a:rPr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263663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F26BD14-952F-23C4-9D9D-F5A57C57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04" r="7703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14916-8EE2-D571-6F7C-1A7907390C96}"/>
              </a:ext>
            </a:extLst>
          </p:cNvPr>
          <p:cNvSpPr txBox="1"/>
          <p:nvPr/>
        </p:nvSpPr>
        <p:spPr>
          <a:xfrm>
            <a:off x="4191709" y="449186"/>
            <a:ext cx="3810000" cy="61330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Products and Services</a:t>
            </a: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Products</a:t>
            </a: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iPhone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Mac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iPad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Apple Watch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AirPods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Apple Vision Pro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Services</a:t>
            </a: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App Store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Apple Music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Apple TV+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Apple Pay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iCloud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AppleCare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679D0C5-B281-EAC4-DB9C-DBE30664F1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75" r="46203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5623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933B5D-7DC5-F5E2-1634-C8E9C97E35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80" r="1060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CEAC22-51A3-61D1-5FE1-C9E021DDD6A6}"/>
              </a:ext>
            </a:extLst>
          </p:cNvPr>
          <p:cNvSpPr txBox="1"/>
          <p:nvPr/>
        </p:nvSpPr>
        <p:spPr>
          <a:xfrm>
            <a:off x="7542243" y="478465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Business Objectives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Short-Term Objectives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Expand AI capabilities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Increase services revenue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Grow in emerging markets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Improve customer satisfaction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Long-Term Objectives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Global technology leadership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Sustainable innovation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Carbon neutrality by 2030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Increase shareholder value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             (Johnson et al., 2020)</a:t>
            </a:r>
          </a:p>
        </p:txBody>
      </p:sp>
    </p:spTree>
    <p:extLst>
      <p:ext uri="{BB962C8B-B14F-4D97-AF65-F5344CB8AC3E}">
        <p14:creationId xmlns:p14="http://schemas.microsoft.com/office/powerpoint/2010/main" val="3198555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2C70C3-2D13-B46E-9AB3-56F9A8FD1D68}"/>
              </a:ext>
            </a:extLst>
          </p:cNvPr>
          <p:cNvSpPr txBox="1"/>
          <p:nvPr/>
        </p:nvSpPr>
        <p:spPr>
          <a:xfrm>
            <a:off x="838200" y="71017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SWOT Analysis</a:t>
            </a:r>
            <a:endParaRPr lang="en-GB" sz="3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068FFEB-9112-55A0-5EDA-DB48900968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013411"/>
              </p:ext>
            </p:extLst>
          </p:nvPr>
        </p:nvGraphicFramePr>
        <p:xfrm>
          <a:off x="707572" y="1887877"/>
          <a:ext cx="10871156" cy="2348172"/>
        </p:xfrm>
        <a:graphic>
          <a:graphicData uri="http://schemas.openxmlformats.org/drawingml/2006/table">
            <a:tbl>
              <a:tblPr firstCol="1">
                <a:tableStyleId>{F5AB1C69-6EDB-4FF4-983F-18BD219EF322}</a:tableStyleId>
              </a:tblPr>
              <a:tblGrid>
                <a:gridCol w="5435578">
                  <a:extLst>
                    <a:ext uri="{9D8B030D-6E8A-4147-A177-3AD203B41FA5}">
                      <a16:colId xmlns:a16="http://schemas.microsoft.com/office/drawing/2014/main" val="1748847505"/>
                    </a:ext>
                  </a:extLst>
                </a:gridCol>
                <a:gridCol w="5435578">
                  <a:extLst>
                    <a:ext uri="{9D8B030D-6E8A-4147-A177-3AD203B41FA5}">
                      <a16:colId xmlns:a16="http://schemas.microsoft.com/office/drawing/2014/main" val="1779992657"/>
                    </a:ext>
                  </a:extLst>
                </a:gridCol>
              </a:tblGrid>
              <a:tr h="4575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dirty="0">
                          <a:effectLst/>
                        </a:rPr>
                        <a:t>Strengths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dirty="0">
                          <a:effectLst/>
                        </a:rPr>
                        <a:t>Weaknesses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438477577"/>
                  </a:ext>
                </a:extLst>
              </a:tr>
              <a:tr h="4575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Strong brand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Premium pricing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452122816"/>
                  </a:ext>
                </a:extLst>
              </a:tr>
              <a:tr h="4575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Loyal customers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iPhone dependence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28745255"/>
                  </a:ext>
                </a:extLst>
              </a:tr>
              <a:tr h="4575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Innovation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Supply chain reliance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247221311"/>
                  </a:ext>
                </a:extLst>
              </a:tr>
              <a:tr h="4575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Large financial resources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Limited affordability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09738037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2697F72-D3F1-D547-1B0D-F581092112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207189"/>
              </p:ext>
            </p:extLst>
          </p:nvPr>
        </p:nvGraphicFramePr>
        <p:xfrm>
          <a:off x="707572" y="4461831"/>
          <a:ext cx="10871156" cy="2143992"/>
        </p:xfrm>
        <a:graphic>
          <a:graphicData uri="http://schemas.openxmlformats.org/drawingml/2006/table">
            <a:tbl>
              <a:tblPr firstCol="1">
                <a:tableStyleId>{00A15C55-8517-42AA-B614-E9B94910E393}</a:tableStyleId>
              </a:tblPr>
              <a:tblGrid>
                <a:gridCol w="5435578">
                  <a:extLst>
                    <a:ext uri="{9D8B030D-6E8A-4147-A177-3AD203B41FA5}">
                      <a16:colId xmlns:a16="http://schemas.microsoft.com/office/drawing/2014/main" val="1527798366"/>
                    </a:ext>
                  </a:extLst>
                </a:gridCol>
                <a:gridCol w="5435578">
                  <a:extLst>
                    <a:ext uri="{9D8B030D-6E8A-4147-A177-3AD203B41FA5}">
                      <a16:colId xmlns:a16="http://schemas.microsoft.com/office/drawing/2014/main" val="3026621216"/>
                    </a:ext>
                  </a:extLst>
                </a:gridCol>
              </a:tblGrid>
              <a:tr h="40645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dirty="0">
                          <a:effectLst/>
                        </a:rPr>
                        <a:t>Opportunities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dirty="0">
                          <a:effectLst/>
                        </a:rPr>
                        <a:t>Threats</a:t>
                      </a:r>
                      <a:endParaRPr lang="en-GB" sz="2400" b="1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55827051"/>
                  </a:ext>
                </a:extLst>
              </a:tr>
              <a:tr h="4064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Artificial Intelligence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Competition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714337422"/>
                  </a:ext>
                </a:extLst>
              </a:tr>
              <a:tr h="4064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Emerging markets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Regulations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072746024"/>
                  </a:ext>
                </a:extLst>
              </a:tr>
              <a:tr h="4064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Wearable technology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Economic uncertainty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452741866"/>
                  </a:ext>
                </a:extLst>
              </a:tr>
              <a:tr h="4064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Digital services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Supply chain disruptions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726143187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4FB959F0-D951-A90F-FD03-AB1F1DCBE6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497091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4503ED-12AF-AE33-D2B5-3FCD04B5F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0472" y="315149"/>
            <a:ext cx="2716576" cy="1396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0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979CB03-77A3-48F2-A1C8-52F03FCB3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073D962-D3D2-4A72-8593-65C213CB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654" y="633619"/>
            <a:ext cx="4520912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387511B-F6E1-4929-AC90-94FB8B6B0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4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A58F78C-27AB-465F-AA33-15E08AF2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560" y="2185416"/>
            <a:ext cx="3683187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8AB3BF-1C92-A636-F765-55F5C22188FD}"/>
              </a:ext>
            </a:extLst>
          </p:cNvPr>
          <p:cNvSpPr txBox="1"/>
          <p:nvPr/>
        </p:nvSpPr>
        <p:spPr>
          <a:xfrm>
            <a:off x="701226" y="1188190"/>
            <a:ext cx="4369202" cy="5495924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b="1" dirty="0">
                <a:effectLst/>
              </a:rPr>
              <a:t> </a:t>
            </a:r>
            <a:r>
              <a:rPr lang="en-US" sz="10000" b="1" dirty="0">
                <a:effectLst/>
              </a:rPr>
              <a:t>Competitor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6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b="1" dirty="0">
                <a:effectLst/>
              </a:rPr>
              <a:t>Direct Competitors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Samsung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Microsoft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Google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Xiaomi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b="1" dirty="0">
                <a:effectLst/>
              </a:rPr>
              <a:t>Competitive Advantage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Strong ecosystem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Premium branding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Continuous innovation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• Customer loyalty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effectLst/>
              </a:rPr>
              <a:t>(Barney and Hesterly, 2021)</a:t>
            </a:r>
            <a:r>
              <a:rPr lang="en-US" sz="1300" dirty="0">
                <a:effectLst/>
              </a:rPr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0989BD-45F8-5BEB-E857-2B36A2D56F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8" r="38289" b="1"/>
          <a:stretch>
            <a:fillRect/>
          </a:stretch>
        </p:blipFill>
        <p:spPr>
          <a:xfrm>
            <a:off x="5171031" y="10"/>
            <a:ext cx="3144714" cy="32095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2F00CDD-61E0-8EFA-5AD3-9FA52F3E3E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648" r="24017" b="-2"/>
          <a:stretch>
            <a:fillRect/>
          </a:stretch>
        </p:blipFill>
        <p:spPr>
          <a:xfrm>
            <a:off x="5171033" y="3310128"/>
            <a:ext cx="3144712" cy="35478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342B2F-672C-CA50-6EBC-421026B40F0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129" r="22353" b="3"/>
          <a:stretch>
            <a:fillRect/>
          </a:stretch>
        </p:blipFill>
        <p:spPr>
          <a:xfrm>
            <a:off x="8416348" y="10"/>
            <a:ext cx="3775651" cy="41330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D5E9645-634E-DF97-C397-B3F4F48ABA8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174" r="2" b="12054"/>
          <a:stretch>
            <a:fillRect/>
          </a:stretch>
        </p:blipFill>
        <p:spPr>
          <a:xfrm>
            <a:off x="8416348" y="4233672"/>
            <a:ext cx="3775652" cy="262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963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0E0FAB-AAAA-83DF-BF6C-EC99FCB8A0B5}"/>
              </a:ext>
            </a:extLst>
          </p:cNvPr>
          <p:cNvSpPr txBox="1"/>
          <p:nvPr/>
        </p:nvSpPr>
        <p:spPr>
          <a:xfrm>
            <a:off x="480755" y="220334"/>
            <a:ext cx="5023440" cy="67643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Market Segmentation &amp; Marketing Mix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b="1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Target Market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• Middle and high-income consumers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• Students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• Professionals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• Business users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4Ps of Marketing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Product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     Premium technology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Price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     Premium pricing strategy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Place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     Apple Stores, Online Store, Retailers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Promotion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    Advertising, product launches, social        media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(Kotler, Keller and Chernev, 2022)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7D2A89-A25B-30F5-B419-1A37DE51DC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59" r="3" b="4492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51F4D9-39AD-3376-78A2-23F5A7058E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23" r="2" b="6637"/>
          <a:stretch>
            <a:fillRect/>
          </a:stretch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00460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DD788-D62B-CDC9-C0DF-E3CD33E845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95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7393ED-C201-9060-6A77-E814B8EFAC71}"/>
              </a:ext>
            </a:extLst>
          </p:cNvPr>
          <p:cNvSpPr txBox="1"/>
          <p:nvPr/>
        </p:nvSpPr>
        <p:spPr>
          <a:xfrm>
            <a:off x="419559" y="231091"/>
            <a:ext cx="4758369" cy="63958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Digital Marketing &amp; Customer Relationships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Online Marketing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Instagram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YouTube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LinkedIn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SEO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Content marketing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Customer Retention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Apple ecosystem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Apple ID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iCloud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Software updates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• AppleCare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                                           </a:t>
            </a:r>
            <a:r>
              <a:rPr lang="en-US" sz="2400" b="1" dirty="0">
                <a:effectLst/>
              </a:rPr>
              <a:t>(Apple, 2024)</a:t>
            </a:r>
            <a:endParaRPr lang="en-US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72425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10A00F-FF2E-C9CD-C19A-85720CCB6E8A}"/>
              </a:ext>
            </a:extLst>
          </p:cNvPr>
          <p:cNvSpPr txBox="1"/>
          <p:nvPr/>
        </p:nvSpPr>
        <p:spPr>
          <a:xfrm>
            <a:off x="572493" y="1973212"/>
            <a:ext cx="6713552" cy="421727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002060"/>
                </a:solidFill>
                <a:effectLst/>
              </a:rPr>
              <a:t>Financial Performance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b="1" dirty="0">
              <a:solidFill>
                <a:srgbClr val="002060"/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effectLst/>
              </a:rPr>
              <a:t>2024 Financial Results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effectLst/>
              </a:rPr>
              <a:t>Revenue</a:t>
            </a:r>
            <a:endParaRPr lang="en-US" sz="2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effectLst/>
              </a:rPr>
              <a:t>    US$391 Billion</a:t>
            </a:r>
            <a:endParaRPr lang="en-US" sz="2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effectLst/>
              </a:rPr>
              <a:t>Net Income</a:t>
            </a:r>
            <a:endParaRPr lang="en-US" sz="2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effectLst/>
              </a:rPr>
              <a:t>     US$93.7 Billion</a:t>
            </a:r>
            <a:endParaRPr lang="en-US" sz="2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effectLst/>
              </a:rPr>
              <a:t>Research &amp; Development</a:t>
            </a:r>
            <a:endParaRPr lang="en-US" sz="2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effectLst/>
              </a:rPr>
              <a:t>     Over US$31 Billion</a:t>
            </a:r>
            <a:endParaRPr lang="en-US" sz="2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effectLst/>
              </a:rPr>
              <a:t>Strong recurring service revenue</a:t>
            </a:r>
            <a:endParaRPr lang="en-US" sz="2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effectLst/>
              </a:rPr>
              <a:t>                                    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effectLst/>
              </a:rPr>
              <a:t>                                                                                    (Apple, 2024)</a:t>
            </a:r>
            <a:endParaRPr lang="en-US" sz="2200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804317-572C-4606-C688-62F96B130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87" r="26667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238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1" name="Rectangle 310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2" name="Rectangle 310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presentation on Apple Iphone">
            <a:extLst>
              <a:ext uri="{FF2B5EF4-FFF2-40B4-BE49-F238E27FC236}">
                <a16:creationId xmlns:a16="http://schemas.microsoft.com/office/drawing/2014/main" id="{C3F500F7-BD68-EDBF-391C-E61E41888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143" y="1960418"/>
            <a:ext cx="5221625" cy="2937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03" name="TextBox 3102">
            <a:extLst>
              <a:ext uri="{FF2B5EF4-FFF2-40B4-BE49-F238E27FC236}">
                <a16:creationId xmlns:a16="http://schemas.microsoft.com/office/drawing/2014/main" id="{151F17C0-4BEB-2B29-EA2E-129B450D428D}"/>
              </a:ext>
            </a:extLst>
          </p:cNvPr>
          <p:cNvSpPr txBox="1"/>
          <p:nvPr/>
        </p:nvSpPr>
        <p:spPr>
          <a:xfrm>
            <a:off x="6059054" y="365431"/>
            <a:ext cx="5167134" cy="824975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solidFill>
                  <a:schemeClr val="tx1">
                    <a:alpha val="80000"/>
                  </a:schemeClr>
                </a:solidFill>
                <a:effectLst/>
              </a:rPr>
              <a:t>Conclusion: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ffectLst/>
              </a:rPr>
              <a:t>Key Findings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effectLst/>
              </a:rPr>
              <a:t>✓ Strong global brand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effectLst/>
              </a:rPr>
              <a:t>✓ Innovative business model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effectLst/>
              </a:rPr>
              <a:t>✓ Excellent customer loyalty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effectLst/>
              </a:rPr>
              <a:t>✓ Sustainable competitive advantage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effectLst/>
              </a:rPr>
              <a:t>✓ Strong financial performance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tx1">
                  <a:alpha val="80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ffectLst/>
              </a:rPr>
              <a:t>Final Recommendation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effectLst/>
              </a:rPr>
              <a:t>Apple is well positioned for future growth due to continuous innovation, premium products and expanding digital services.</a:t>
            </a:r>
          </a:p>
        </p:txBody>
      </p:sp>
      <p:cxnSp>
        <p:nvCxnSpPr>
          <p:cNvPr id="3094" name="Straight Connector 309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852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C102E01-E9C1-810C-B5ED-2B1D5F9CC795}"/>
              </a:ext>
            </a:extLst>
          </p:cNvPr>
          <p:cNvSpPr txBox="1"/>
          <p:nvPr/>
        </p:nvSpPr>
        <p:spPr>
          <a:xfrm>
            <a:off x="1179226" y="750122"/>
            <a:ext cx="9833548" cy="48348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>
                <a:solidFill>
                  <a:schemeClr val="tx2"/>
                </a:solidFill>
                <a:effectLst/>
              </a:rPr>
              <a:t>References: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effectLst/>
              </a:rPr>
              <a:t>Apple Inc. (2024) </a:t>
            </a:r>
            <a:r>
              <a:rPr lang="en-US" b="1" i="1">
                <a:solidFill>
                  <a:schemeClr val="tx2"/>
                </a:solidFill>
                <a:effectLst/>
              </a:rPr>
              <a:t>Form 10-K Annual Report 2024</a:t>
            </a:r>
            <a:r>
              <a:rPr lang="en-US" b="1">
                <a:solidFill>
                  <a:schemeClr val="tx2"/>
                </a:solidFill>
                <a:effectLst/>
              </a:rPr>
              <a:t>. Available at: </a:t>
            </a:r>
            <a:r>
              <a:rPr lang="en-US" b="1" u="sng" dirty="0">
                <a:solidFill>
                  <a:schemeClr val="tx2"/>
                </a:solidFill>
                <a:effectLst/>
                <a:hlinkClick r:id="rId2"/>
              </a:rPr>
              <a:t>https://investor.apple.com/investor-relations/default.aspx</a:t>
            </a:r>
            <a:endParaRPr lang="en-US">
              <a:solidFill>
                <a:schemeClr val="tx2"/>
              </a:solidFill>
              <a:effectLst/>
              <a:hlinkClick r:id="rId2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effectLst/>
              </a:rPr>
              <a:t>Apple Inc. (2024) </a:t>
            </a:r>
            <a:r>
              <a:rPr lang="en-US" b="1" i="1">
                <a:solidFill>
                  <a:schemeClr val="tx2"/>
                </a:solidFill>
                <a:effectLst/>
              </a:rPr>
              <a:t>Apple Reports Fourth Quarter Results</a:t>
            </a:r>
            <a:r>
              <a:rPr lang="en-US" b="1">
                <a:solidFill>
                  <a:schemeClr val="tx2"/>
                </a:solidFill>
                <a:effectLst/>
              </a:rPr>
              <a:t>. Available at: </a:t>
            </a:r>
            <a:r>
              <a:rPr lang="en-US" b="1" u="sng" dirty="0">
                <a:solidFill>
                  <a:schemeClr val="tx2"/>
                </a:solidFill>
                <a:effectLst/>
                <a:hlinkClick r:id="rId3"/>
              </a:rPr>
              <a:t>https://www.apple.com/newsroom/2024/10/apple-reports-fourth-quarter-results/</a:t>
            </a:r>
            <a:endParaRPr lang="en-US">
              <a:solidFill>
                <a:schemeClr val="tx2"/>
              </a:solidFill>
              <a:effectLst/>
              <a:hlinkClick r:id="rId3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  <a:effectLst/>
              </a:rPr>
              <a:t>Barney, J.B. and Hesterly, W.S. (2021) </a:t>
            </a:r>
            <a:r>
              <a:rPr lang="en-US" b="1" i="1" dirty="0">
                <a:solidFill>
                  <a:schemeClr val="tx2"/>
                </a:solidFill>
                <a:effectLst/>
              </a:rPr>
              <a:t>Strategic Management and Competitive Advantage</a:t>
            </a:r>
            <a:r>
              <a:rPr lang="en-US" b="1" dirty="0">
                <a:solidFill>
                  <a:schemeClr val="tx2"/>
                </a:solidFill>
                <a:effectLst/>
              </a:rPr>
              <a:t>. 7th </a:t>
            </a:r>
            <a:r>
              <a:rPr lang="en-US" b="1" dirty="0" err="1">
                <a:solidFill>
                  <a:schemeClr val="tx2"/>
                </a:solidFill>
                <a:effectLst/>
              </a:rPr>
              <a:t>edn</a:t>
            </a:r>
            <a:r>
              <a:rPr lang="en-US" b="1" dirty="0">
                <a:solidFill>
                  <a:schemeClr val="tx2"/>
                </a:solidFill>
                <a:effectLst/>
              </a:rPr>
              <a:t>. Pearson.</a:t>
            </a:r>
            <a:endParaRPr lang="en-US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chemeClr val="tx2"/>
                </a:solidFill>
                <a:effectLst/>
              </a:rPr>
              <a:t>Heracleous</a:t>
            </a:r>
            <a:r>
              <a:rPr lang="en-US" b="1" dirty="0">
                <a:solidFill>
                  <a:schemeClr val="tx2"/>
                </a:solidFill>
                <a:effectLst/>
              </a:rPr>
              <a:t>, L. (2013) ‘What can managers learn from Apple?’, </a:t>
            </a:r>
            <a:r>
              <a:rPr lang="en-US" b="1" i="1" dirty="0">
                <a:solidFill>
                  <a:schemeClr val="tx2"/>
                </a:solidFill>
                <a:effectLst/>
              </a:rPr>
              <a:t>Organizational Dynamics</a:t>
            </a:r>
            <a:r>
              <a:rPr lang="en-US" b="1" dirty="0">
                <a:solidFill>
                  <a:schemeClr val="tx2"/>
                </a:solidFill>
                <a:effectLst/>
              </a:rPr>
              <a:t>, 42(1), pp. 92–99.</a:t>
            </a:r>
            <a:endParaRPr lang="en-US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  <a:effectLst/>
              </a:rPr>
              <a:t>Johnson, G. et al. (2020) </a:t>
            </a:r>
            <a:r>
              <a:rPr lang="en-US" b="1" i="1" dirty="0">
                <a:solidFill>
                  <a:schemeClr val="tx2"/>
                </a:solidFill>
                <a:effectLst/>
              </a:rPr>
              <a:t>Exploring Strategy</a:t>
            </a:r>
            <a:r>
              <a:rPr lang="en-US" b="1" dirty="0">
                <a:solidFill>
                  <a:schemeClr val="tx2"/>
                </a:solidFill>
                <a:effectLst/>
              </a:rPr>
              <a:t>. 12th </a:t>
            </a:r>
            <a:r>
              <a:rPr lang="en-US" b="1" dirty="0" err="1">
                <a:solidFill>
                  <a:schemeClr val="tx2"/>
                </a:solidFill>
                <a:effectLst/>
              </a:rPr>
              <a:t>edn</a:t>
            </a:r>
            <a:r>
              <a:rPr lang="en-US" b="1" dirty="0">
                <a:solidFill>
                  <a:schemeClr val="tx2"/>
                </a:solidFill>
                <a:effectLst/>
              </a:rPr>
              <a:t>. Pearson.</a:t>
            </a:r>
            <a:endParaRPr lang="en-US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  <a:effectLst/>
              </a:rPr>
              <a:t>Kotler, P., Keller, K.L. and Chernev, A. (2022) </a:t>
            </a:r>
            <a:r>
              <a:rPr lang="en-US" b="1" i="1" dirty="0">
                <a:solidFill>
                  <a:schemeClr val="tx2"/>
                </a:solidFill>
                <a:effectLst/>
              </a:rPr>
              <a:t>Marketing Management</a:t>
            </a:r>
            <a:r>
              <a:rPr lang="en-US" b="1" dirty="0">
                <a:solidFill>
                  <a:schemeClr val="tx2"/>
                </a:solidFill>
                <a:effectLst/>
              </a:rPr>
              <a:t>. 16th </a:t>
            </a:r>
            <a:r>
              <a:rPr lang="en-US" b="1" dirty="0" err="1">
                <a:solidFill>
                  <a:schemeClr val="tx2"/>
                </a:solidFill>
                <a:effectLst/>
              </a:rPr>
              <a:t>edn</a:t>
            </a:r>
            <a:r>
              <a:rPr lang="en-US" b="1" dirty="0">
                <a:solidFill>
                  <a:schemeClr val="tx2"/>
                </a:solidFill>
                <a:effectLst/>
              </a:rPr>
              <a:t>. Pearson.</a:t>
            </a:r>
            <a:endParaRPr lang="en-US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effectLst/>
              </a:rPr>
              <a:t>Reuters (2024) </a:t>
            </a:r>
            <a:r>
              <a:rPr lang="en-US" b="1" i="1">
                <a:solidFill>
                  <a:schemeClr val="tx2"/>
                </a:solidFill>
                <a:effectLst/>
              </a:rPr>
              <a:t>Apple becomes the first $1 trillion global brand</a:t>
            </a:r>
            <a:r>
              <a:rPr lang="en-US" b="1">
                <a:solidFill>
                  <a:schemeClr val="tx2"/>
                </a:solidFill>
                <a:effectLst/>
              </a:rPr>
              <a:t>. Available at: </a:t>
            </a:r>
            <a:r>
              <a:rPr lang="en-US" b="1" u="sng" dirty="0">
                <a:solidFill>
                  <a:schemeClr val="tx2"/>
                </a:solidFill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https://www.reuters.com/technology/apple-becomes-first-1-trillion-global-brand-kantar-says-2024-06-12/</a:t>
            </a:r>
            <a:endParaRPr lang="en-US">
              <a:solidFill>
                <a:schemeClr val="tx2"/>
              </a:solidFill>
              <a:effectLst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effectLst/>
              </a:rPr>
              <a:t>Statista (2025) </a:t>
            </a:r>
            <a:r>
              <a:rPr lang="en-US" b="1" i="1">
                <a:solidFill>
                  <a:schemeClr val="tx2"/>
                </a:solidFill>
                <a:effectLst/>
              </a:rPr>
              <a:t>Apple Statistics &amp; Facts</a:t>
            </a:r>
            <a:r>
              <a:rPr lang="en-US" b="1">
                <a:solidFill>
                  <a:schemeClr val="tx2"/>
                </a:solidFill>
                <a:effectLst/>
              </a:rPr>
              <a:t>. Available at: </a:t>
            </a:r>
            <a:r>
              <a:rPr lang="en-US" b="1" u="sng" dirty="0">
                <a:solidFill>
                  <a:schemeClr val="tx2"/>
                </a:solidFill>
                <a:effectLst/>
                <a:hlinkClick r:id="rId5"/>
              </a:rPr>
              <a:t>https://www.statista.com/topics/847/apple/</a:t>
            </a:r>
            <a:endParaRPr lang="en-US">
              <a:solidFill>
                <a:schemeClr val="tx2"/>
              </a:solidFill>
              <a:effectLst/>
              <a:hlinkClick r:id="rId5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04044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ADD688-0B24-2787-5467-566BF5EF1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957" y="1201003"/>
            <a:ext cx="3438528" cy="410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469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676</Words>
  <Application>Microsoft Office PowerPoint</Application>
  <PresentationFormat>Widescreen</PresentationFormat>
  <Paragraphs>164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Office for National Statistics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Hamza, Hamza</dc:creator>
  <cp:lastModifiedBy>Hamza, Hamza</cp:lastModifiedBy>
  <cp:revision>28</cp:revision>
  <dcterms:created xsi:type="dcterms:W3CDTF">2026-07-05T23:38:23Z</dcterms:created>
  <dcterms:modified xsi:type="dcterms:W3CDTF">2026-07-10T15:13:16Z</dcterms:modified>
</cp:coreProperties>
</file>