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57" r:id="rId1"/>
  </p:sldMasterIdLst>
  <p:notesMasterIdLst>
    <p:notesMasterId r:id="rId38"/>
  </p:notesMasterIdLst>
  <p:sldIdLst>
    <p:sldId id="281" r:id="rId2"/>
    <p:sldId id="277" r:id="rId3"/>
    <p:sldId id="271" r:id="rId4"/>
    <p:sldId id="284" r:id="rId5"/>
    <p:sldId id="285" r:id="rId6"/>
    <p:sldId id="286" r:id="rId7"/>
    <p:sldId id="287" r:id="rId8"/>
    <p:sldId id="315" r:id="rId9"/>
    <p:sldId id="314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99" r:id="rId22"/>
    <p:sldId id="300" r:id="rId23"/>
    <p:sldId id="301" r:id="rId24"/>
    <p:sldId id="302" r:id="rId25"/>
    <p:sldId id="303" r:id="rId26"/>
    <p:sldId id="304" r:id="rId27"/>
    <p:sldId id="305" r:id="rId28"/>
    <p:sldId id="306" r:id="rId29"/>
    <p:sldId id="307" r:id="rId30"/>
    <p:sldId id="309" r:id="rId31"/>
    <p:sldId id="310" r:id="rId32"/>
    <p:sldId id="312" r:id="rId33"/>
    <p:sldId id="316" r:id="rId34"/>
    <p:sldId id="317" r:id="rId35"/>
    <p:sldId id="308" r:id="rId36"/>
    <p:sldId id="313" r:id="rId3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-105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399"/>
    <a:srgbClr val="11107F"/>
    <a:srgbClr val="ACACAC"/>
    <a:srgbClr val="3333CC"/>
    <a:srgbClr val="50655C"/>
    <a:srgbClr val="FF6600"/>
    <a:srgbClr val="CC9900"/>
    <a:srgbClr val="BB7A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1" d="100"/>
          <a:sy n="101" d="100"/>
        </p:scale>
        <p:origin x="848" y="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300" d="100"/>
        <a:sy n="300" d="100"/>
      </p:scale>
      <p:origin x="0" y="0"/>
    </p:cViewPr>
  </p:sorterViewPr>
  <p:gridSpacing cx="75895" cy="7589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813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73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-109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73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7010012-1D97-4985-9B51-2E3EBB0F02C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81893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ＭＳ Ｐゴシック" pitchFamily="-109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-109" charset="0"/>
        <a:ea typeface="ＭＳ Ｐゴシック" pitchFamily="-109" charset="-128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dirty="0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smtClean="0">
              <a:latin typeface="Arial" charset="0"/>
              <a:ea typeface="ＭＳ Ｐゴシック" pitchFamily="-105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 l="-2000" t="-1000" r="-3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479803" y="380993"/>
            <a:ext cx="4605868" cy="812807"/>
          </a:xfrm>
        </p:spPr>
        <p:txBody>
          <a:bodyPr/>
          <a:lstStyle>
            <a:lvl1pPr>
              <a:defRPr lang="en-US" smtClean="0">
                <a:solidFill>
                  <a:srgbClr val="BB7A05"/>
                </a:solidFill>
                <a:effectLst>
                  <a:outerShdw blurRad="50800" dist="38100" dir="2700000">
                    <a:schemeClr val="bg2">
                      <a:lumMod val="60000"/>
                      <a:lumOff val="40000"/>
                      <a:alpha val="43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8852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3488270" y="1134534"/>
            <a:ext cx="5435600" cy="2523066"/>
          </a:xfrm>
        </p:spPr>
        <p:txBody>
          <a:bodyPr/>
          <a:lstStyle>
            <a:lvl1pPr marL="0" indent="0" algn="l">
              <a:buFontTx/>
              <a:buNone/>
              <a:defRPr sz="4000" b="1" i="0" cap="all" spc="0">
                <a:effectLst>
                  <a:outerShdw blurRad="50800" dist="38100" dir="2700000">
                    <a:srgbClr val="000000">
                      <a:alpha val="43000"/>
                    </a:srgbClr>
                  </a:outerShdw>
                </a:effectLst>
                <a:latin typeface="Arial Narrow Bold"/>
                <a:cs typeface="Arial Narrow Bold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ftr" sz="quarter" idx="10"/>
          </p:nvPr>
        </p:nvSpPr>
        <p:spPr>
          <a:xfrm>
            <a:off x="4706938" y="5961063"/>
            <a:ext cx="4437062" cy="904875"/>
          </a:xfrm>
        </p:spPr>
        <p:txBody>
          <a:bodyPr/>
          <a:lstStyle>
            <a:lvl1pPr>
              <a:defRPr sz="1400">
                <a:solidFill>
                  <a:srgbClr val="7F7F7F"/>
                </a:solidFill>
              </a:defRPr>
            </a:lvl1pPr>
          </a:lstStyle>
          <a:p>
            <a:pPr>
              <a:defRPr/>
            </a:pPr>
            <a:r>
              <a:rPr lang="en-US" smtClean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53054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7D370-DBC9-4696-B4E6-7CED478FBC2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392633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1174C8-63BD-41AA-8C9E-8C6DD4C3BF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131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702B2-EED8-4DA2-8CD1-7E2089A35FA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613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32025-84E3-4D44-9CEC-DE0D3343D14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5530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17D841-9988-4032-A4AF-32CDFAE5672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4730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92E47-B93E-446C-97FD-6C7E05095E9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7050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B224F0-933C-495B-BC7D-533AF9B40C8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31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7FB76-2969-4BDF-BEAF-7FEC20E9726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0452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4C7C3F-6C6C-43BE-9329-68625D9ECE0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2727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00" y="274638"/>
            <a:ext cx="16383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274638"/>
            <a:ext cx="47625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>
          <a:xfrm>
            <a:off x="685800" y="6545263"/>
            <a:ext cx="7704138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A05B2E-F450-431A-8A3F-AE2503DBA4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7024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3600" y="274638"/>
            <a:ext cx="65532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1336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685800" y="6537325"/>
            <a:ext cx="73152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>
              <a:solidFill>
                <a:srgbClr val="89898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>
          <a:xfrm>
            <a:off x="8077200" y="6400800"/>
            <a:ext cx="609600" cy="3206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D90344-1764-492C-A4B4-92E79ADA616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1810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 l="-3000" t="-2000" r="-6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981200" y="160338"/>
            <a:ext cx="7018338" cy="1228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693738" y="1760538"/>
            <a:ext cx="7993062" cy="436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</a:p>
        </p:txBody>
      </p:sp>
      <p:sp>
        <p:nvSpPr>
          <p:cNvPr id="778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135938" y="6469063"/>
            <a:ext cx="60960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404040"/>
                </a:solidFill>
              </a:defRPr>
            </a:lvl1pPr>
          </a:lstStyle>
          <a:p>
            <a:pPr>
              <a:defRPr/>
            </a:pPr>
            <a:fld id="{5BF638A5-2842-4695-A799-C7D8BB0D5F4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3"/>
          </p:nvPr>
        </p:nvSpPr>
        <p:spPr>
          <a:xfrm>
            <a:off x="699247" y="6492875"/>
            <a:ext cx="7467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900">
                <a:solidFill>
                  <a:srgbClr val="606060"/>
                </a:solidFill>
                <a:latin typeface="Arial Narrow" pitchFamily="-105" charset="0"/>
              </a:defRPr>
            </a:lvl1pPr>
          </a:lstStyle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8" r:id="rId1"/>
    <p:sldLayoutId id="2147483779" r:id="rId2"/>
    <p:sldLayoutId id="2147483780" r:id="rId3"/>
    <p:sldLayoutId id="2147483781" r:id="rId4"/>
    <p:sldLayoutId id="2147483782" r:id="rId5"/>
    <p:sldLayoutId id="2147483783" r:id="rId6"/>
    <p:sldLayoutId id="2147483784" r:id="rId7"/>
    <p:sldLayoutId id="2147483785" r:id="rId8"/>
    <p:sldLayoutId id="2147483786" r:id="rId9"/>
    <p:sldLayoutId id="2147483787" r:id="rId10"/>
    <p:sldLayoutId id="2147483788" r:id="rId11"/>
    <p:sldLayoutId id="2147483789" r:id="rId12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effectLst>
            <a:outerShdw blurRad="50800" dist="38100" dir="2700000">
              <a:schemeClr val="bg2">
                <a:lumMod val="75000"/>
                <a:alpha val="43000"/>
              </a:schemeClr>
            </a:outerShdw>
          </a:effectLst>
          <a:latin typeface="Arial Narrow Bold"/>
          <a:ea typeface="ＭＳ Ｐゴシック" pitchFamily="-109" charset="-128"/>
          <a:cs typeface="Arial Narrow Bold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 b="1">
          <a:solidFill>
            <a:srgbClr val="224B50"/>
          </a:solidFill>
          <a:latin typeface="Arial Narrow Bold" pitchFamily="-109" charset="0"/>
          <a:ea typeface="ＭＳ Ｐゴシック" pitchFamily="-109" charset="-128"/>
          <a:cs typeface="Arial Narrow Bold" pitchFamily="-105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pitchFamily="-109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000090"/>
        </a:buClr>
        <a:buChar char="•"/>
        <a:defRPr sz="2800">
          <a:solidFill>
            <a:schemeClr val="tx1"/>
          </a:solidFill>
          <a:latin typeface="+mn-lt"/>
          <a:ea typeface="ＭＳ Ｐゴシック" pitchFamily="-109" charset="-128"/>
          <a:cs typeface="ＭＳ Ｐゴシック" pitchFamily="-109" charset="-128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rgbClr val="BB7A05"/>
        </a:buClr>
        <a:buFont typeface="Wingdings" pitchFamily="2" charset="2"/>
        <a:buChar char="§"/>
        <a:defRPr sz="2400">
          <a:solidFill>
            <a:schemeClr val="tx1"/>
          </a:solidFill>
          <a:latin typeface="+mn-lt"/>
          <a:ea typeface="ＭＳ Ｐゴシック" pitchFamily="-109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000">
          <a:solidFill>
            <a:schemeClr val="tx1"/>
          </a:solidFill>
          <a:latin typeface="+mn-lt"/>
          <a:ea typeface="ＭＳ Ｐゴシック" pitchFamily="-109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pitchFamily="-109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pitchFamily="-109" charset="-128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Uq_tO2BjaU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HdYEZA50K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2.wmf"/><Relationship Id="rId4" Type="http://schemas.openxmlformats.org/officeDocument/2006/relationships/oleObject" Target="../embeddings/oleObject1.bin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13.wmf"/><Relationship Id="rId4" Type="http://schemas.openxmlformats.org/officeDocument/2006/relationships/oleObject" Target="../embeddings/oleObject2.bin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ibf.org/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tata.com/links/stat_software.html" TargetMode="External"/><Relationship Id="rId5" Type="http://schemas.openxmlformats.org/officeDocument/2006/relationships/hyperlink" Target="http://www.forecastingprinciples.com/" TargetMode="External"/><Relationship Id="rId4" Type="http://schemas.openxmlformats.org/officeDocument/2006/relationships/hyperlink" Target="http://www.forecasters.org/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ohngalt.com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avercast.com/" TargetMode="External"/><Relationship Id="rId4" Type="http://schemas.openxmlformats.org/officeDocument/2006/relationships/hyperlink" Target="http://www.sa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3487738" y="1135063"/>
            <a:ext cx="5435600" cy="2522537"/>
          </a:xfrm>
        </p:spPr>
        <p:txBody>
          <a:bodyPr/>
          <a:lstStyle/>
          <a:p>
            <a:pPr marL="973138" eaLnBrk="1" hangingPunct="1">
              <a:defRPr/>
            </a:pPr>
            <a:r>
              <a:rPr lang="en-US" cap="none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</a:rPr>
              <a:t>DEMAND FORECASTING</a:t>
            </a:r>
          </a:p>
        </p:txBody>
      </p:sp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3479800" y="381000"/>
            <a:ext cx="4605338" cy="812800"/>
          </a:xfrm>
        </p:spPr>
        <p:txBody>
          <a:bodyPr/>
          <a:lstStyle/>
          <a:p>
            <a:pPr marL="914400" eaLnBrk="1" hangingPunct="1">
              <a:defRPr/>
            </a:pPr>
            <a:r>
              <a:rPr b="0" dirty="0">
                <a:effectLst>
                  <a:outerShdw blurRad="38100" dist="38100" dir="2700000" algn="tl">
                    <a:srgbClr val="C0C0C0"/>
                  </a:outerShdw>
                </a:effectLst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Chapter 5</a:t>
            </a:r>
          </a:p>
        </p:txBody>
      </p:sp>
      <p:sp>
        <p:nvSpPr>
          <p:cNvPr id="3" name="Rectangle 2"/>
          <p:cNvSpPr/>
          <p:nvPr/>
        </p:nvSpPr>
        <p:spPr>
          <a:xfrm>
            <a:off x="3672348" y="5889509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Prepared by Cynthia Wisner, MBA</a:t>
            </a:r>
          </a:p>
          <a:p>
            <a:pPr lvl="0">
              <a:defRPr/>
            </a:pPr>
            <a:endParaRPr lang="en-US" sz="1200" dirty="0">
              <a:solidFill>
                <a:srgbClr val="808080">
                  <a:lumMod val="60000"/>
                  <a:lumOff val="40000"/>
                </a:srgbClr>
              </a:solidFill>
              <a:latin typeface="Arial Narrow" pitchFamily="34" charset="0"/>
            </a:endParaRPr>
          </a:p>
          <a:p>
            <a:pPr lvl="0">
              <a:defRPr/>
            </a:pP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</a:t>
            </a:r>
            <a:r>
              <a:rPr lang="en-US" sz="1200" dirty="0" smtClean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.</a:t>
            </a:r>
            <a:r>
              <a:rPr lang="en-US" sz="1200" dirty="0">
                <a:solidFill>
                  <a:srgbClr val="808080">
                    <a:lumMod val="60000"/>
                    <a:lumOff val="40000"/>
                  </a:srgbClr>
                </a:solidFill>
                <a:latin typeface="Arial Narrow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  <a:endParaRPr lang="en-US" dirty="0" smtClean="0">
              <a:solidFill>
                <a:srgbClr val="898989"/>
              </a:solidFill>
              <a:latin typeface="Arial Narrow" pitchFamily="34" charset="0"/>
            </a:endParaRPr>
          </a:p>
        </p:txBody>
      </p:sp>
      <p:sp>
        <p:nvSpPr>
          <p:cNvPr id="17411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9158D657-BE4D-473F-B5FF-77083CB0CF47}" type="slidenum">
              <a:rPr lang="en-US" smtClean="0">
                <a:solidFill>
                  <a:srgbClr val="404040"/>
                </a:solidFill>
              </a:rPr>
              <a:pPr eaLnBrk="1" hangingPunct="1"/>
              <a:t>2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+mj-ea"/>
              </a:rPr>
              <a:t>Learning Objectives</a:t>
            </a:r>
          </a:p>
        </p:txBody>
      </p:sp>
      <p:sp>
        <p:nvSpPr>
          <p:cNvPr id="1741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333090" y="1093993"/>
            <a:ext cx="8356600" cy="5867246"/>
          </a:xfrm>
        </p:spPr>
        <p:txBody>
          <a:bodyPr/>
          <a:lstStyle/>
          <a:p>
            <a:pPr marL="234950" indent="-230188" algn="ctr" eaLnBrk="1" hangingPunct="1">
              <a:buFontTx/>
              <a:buNone/>
              <a:tabLst>
                <a:tab pos="234950" algn="l"/>
              </a:tabLst>
            </a:pPr>
            <a:r>
              <a:rPr lang="en-US" sz="3200" b="1" dirty="0" smtClean="0">
                <a:ea typeface="ＭＳ Ｐゴシック" pitchFamily="-105" charset="-128"/>
                <a:cs typeface="Times New Roman" pitchFamily="18" charset="0"/>
              </a:rPr>
              <a:t>You should be able to:</a:t>
            </a:r>
          </a:p>
          <a:p>
            <a:pPr marL="234950" indent="-230188">
              <a:buClr>
                <a:srgbClr val="11107F"/>
              </a:buClr>
              <a:tabLst>
                <a:tab pos="234950" algn="l"/>
              </a:tabLst>
            </a:pPr>
            <a:r>
              <a:rPr lang="en-US" sz="2600" dirty="0" smtClean="0">
                <a:ea typeface="ＭＳ Ｐゴシック" pitchFamily="-105" charset="-128"/>
              </a:rPr>
              <a:t>Explain the role of demand forecasting in a supply chain</a:t>
            </a:r>
          </a:p>
          <a:p>
            <a:pPr marL="234950" indent="-230188">
              <a:buClr>
                <a:srgbClr val="11107F"/>
              </a:buClr>
              <a:tabLst>
                <a:tab pos="234950" algn="l"/>
              </a:tabLst>
            </a:pPr>
            <a:r>
              <a:rPr lang="en-US" sz="2600" dirty="0" smtClean="0">
                <a:ea typeface="ＭＳ Ｐゴシック" pitchFamily="-105" charset="-128"/>
              </a:rPr>
              <a:t>Identify the components of a forecast</a:t>
            </a:r>
          </a:p>
          <a:p>
            <a:pPr marL="234950" indent="-230188">
              <a:buClr>
                <a:srgbClr val="11107F"/>
              </a:buClr>
              <a:tabLst>
                <a:tab pos="234950" algn="l"/>
              </a:tabLst>
            </a:pPr>
            <a:r>
              <a:rPr lang="en-US" sz="2600" dirty="0" smtClean="0">
                <a:ea typeface="ＭＳ Ｐゴシック" pitchFamily="-105" charset="-128"/>
              </a:rPr>
              <a:t>Compare &amp; contrast  qualitative &amp; quantitative forecasting techniques</a:t>
            </a:r>
          </a:p>
          <a:p>
            <a:r>
              <a:rPr lang="en-US" sz="2600" dirty="0" smtClean="0"/>
              <a:t>Calculate </a:t>
            </a:r>
            <a:r>
              <a:rPr lang="en-US" sz="2600" dirty="0"/>
              <a:t>and apply the quantitative forecast techniques</a:t>
            </a:r>
          </a:p>
          <a:p>
            <a:r>
              <a:rPr lang="en-US" sz="2600" dirty="0" smtClean="0"/>
              <a:t>Assess </a:t>
            </a:r>
            <a:r>
              <a:rPr lang="en-US" sz="2600" dirty="0"/>
              <a:t>the accuracy and interpret the results of forecasts</a:t>
            </a:r>
          </a:p>
          <a:p>
            <a:pPr marL="234950" indent="-230188">
              <a:buClr>
                <a:srgbClr val="11107F"/>
              </a:buClr>
              <a:tabLst>
                <a:tab pos="234950" algn="l"/>
              </a:tabLst>
            </a:pPr>
            <a:r>
              <a:rPr lang="en-US" sz="2600" dirty="0" smtClean="0">
                <a:ea typeface="ＭＳ Ｐゴシック" pitchFamily="-105" charset="-128"/>
              </a:rPr>
              <a:t>Explain collaborative planning, forecasting, &amp; replenishment</a:t>
            </a:r>
          </a:p>
          <a:p>
            <a:pPr marL="234950" indent="-230188" eaLnBrk="1" hangingPunct="1">
              <a:spcBef>
                <a:spcPts val="1125"/>
              </a:spcBef>
              <a:tabLst>
                <a:tab pos="234950" algn="l"/>
              </a:tabLst>
            </a:pPr>
            <a:endParaRPr lang="en-US" sz="3100" dirty="0" smtClean="0">
              <a:ea typeface="ＭＳ Ｐゴシック" pitchFamily="-105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Footer Placeholder 3"/>
          <p:cNvSpPr>
            <a:spLocks noGrp="1"/>
          </p:cNvSpPr>
          <p:nvPr>
            <p:ph type="ftr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mtClean="0">
                <a:solidFill>
                  <a:srgbClr val="898989"/>
                </a:solidFill>
                <a:latin typeface="Arial Narrow" pitchFamily="34" charset="0"/>
              </a:rPr>
              <a:t>©2015 Cengage Learning. All Rights Reserved. May not be scanned, copied or duplicated, or posted to a publicly accessible website, in whole or in part.</a:t>
            </a:r>
          </a:p>
        </p:txBody>
      </p:sp>
      <p:sp>
        <p:nvSpPr>
          <p:cNvPr id="18435" name="Slide Number Placeholder 4"/>
          <p:cNvSpPr>
            <a:spLocks noGrp="1"/>
          </p:cNvSpPr>
          <p:nvPr>
            <p:ph type="sldNum" sz="quarter" idx="1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fld id="{B18AECBF-55B8-4E21-9752-943A0D5DE0E0}" type="slidenum">
              <a:rPr lang="en-US" smtClean="0">
                <a:solidFill>
                  <a:srgbClr val="404040"/>
                </a:solidFill>
              </a:rPr>
              <a:pPr eaLnBrk="1" hangingPunct="1"/>
              <a:t>3</a:t>
            </a:fld>
            <a:endParaRPr lang="en-US" smtClean="0">
              <a:solidFill>
                <a:srgbClr val="404040"/>
              </a:solidFill>
            </a:endParaRPr>
          </a:p>
        </p:txBody>
      </p:sp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cap="all" dirty="0">
                <a:solidFill>
                  <a:srgbClr val="BB7A05"/>
                </a:solidFill>
                <a:ea typeface="Times New Roman" pitchFamily="-109" charset="0"/>
                <a:cs typeface="Times New Roman" pitchFamily="-109" charset="0"/>
              </a:rPr>
              <a:t>Chapter Outline</a:t>
            </a:r>
          </a:p>
        </p:txBody>
      </p:sp>
      <p:sp>
        <p:nvSpPr>
          <p:cNvPr id="1843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14338" y="1716088"/>
            <a:ext cx="8001000" cy="4622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spcBef>
                <a:spcPts val="1175"/>
              </a:spcBef>
            </a:pPr>
            <a:r>
              <a:rPr lang="en-US" sz="2400" dirty="0" smtClean="0">
                <a:ea typeface="ＭＳ Ｐゴシック" pitchFamily="-105" charset="-128"/>
              </a:rPr>
              <a:t>Introduction </a:t>
            </a:r>
          </a:p>
          <a:p>
            <a:pPr>
              <a:lnSpc>
                <a:spcPct val="90000"/>
              </a:lnSpc>
            </a:pPr>
            <a:r>
              <a:rPr lang="en-US" sz="2400" dirty="0" smtClean="0">
                <a:ea typeface="ＭＳ Ｐゴシック" pitchFamily="-105" charset="-128"/>
              </a:rPr>
              <a:t>The Importance of Demand Forecasting</a:t>
            </a:r>
          </a:p>
          <a:p>
            <a:pPr>
              <a:lnSpc>
                <a:spcPct val="90000"/>
              </a:lnSpc>
            </a:pPr>
            <a:r>
              <a:rPr lang="en-US" sz="2400" dirty="0" smtClean="0">
                <a:ea typeface="ＭＳ Ｐゴシック" pitchFamily="-105" charset="-128"/>
              </a:rPr>
              <a:t>Forecasting Techniques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ea typeface="ＭＳ Ｐゴシック" pitchFamily="-105" charset="-128"/>
              </a:rPr>
              <a:t>Forecast Accuracy</a:t>
            </a:r>
          </a:p>
          <a:p>
            <a:pPr>
              <a:lnSpc>
                <a:spcPct val="90000"/>
              </a:lnSpc>
            </a:pPr>
            <a:r>
              <a:rPr lang="en-US" sz="2400" dirty="0">
                <a:ea typeface="ＭＳ Ｐゴシック" pitchFamily="-105" charset="-128"/>
              </a:rPr>
              <a:t>Collaborative Planning, Forecasting, &amp; Replenishment (CPFR)</a:t>
            </a:r>
          </a:p>
          <a:p>
            <a:pPr>
              <a:lnSpc>
                <a:spcPct val="90000"/>
              </a:lnSpc>
            </a:pPr>
            <a:r>
              <a:rPr lang="en-US" sz="2400" dirty="0" smtClean="0">
                <a:ea typeface="ＭＳ Ｐゴシック" pitchFamily="-105" charset="-128"/>
              </a:rPr>
              <a:t>Useful Forecasting Websites</a:t>
            </a:r>
          </a:p>
          <a:p>
            <a:pPr>
              <a:lnSpc>
                <a:spcPct val="90000"/>
              </a:lnSpc>
            </a:pPr>
            <a:r>
              <a:rPr lang="en-US" sz="2400" dirty="0" smtClean="0">
                <a:ea typeface="ＭＳ Ｐゴシック" pitchFamily="-105" charset="-128"/>
              </a:rPr>
              <a:t>Forecasting Software</a:t>
            </a:r>
            <a:endParaRPr lang="en-US" sz="2400" dirty="0">
              <a:ea typeface="ＭＳ Ｐゴシック" pitchFamily="-105" charset="-128"/>
            </a:endParaRPr>
          </a:p>
          <a:p>
            <a:pPr>
              <a:lnSpc>
                <a:spcPct val="90000"/>
              </a:lnSpc>
            </a:pPr>
            <a:r>
              <a:rPr lang="en-US" sz="2400" dirty="0" smtClean="0">
                <a:ea typeface="ＭＳ Ｐゴシック" pitchFamily="-105" charset="-128"/>
              </a:rPr>
              <a:t>Summary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Times New Roman" pitchFamily="18" charset="0"/>
              </a:rPr>
              <a:t>Introduction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2133600" y="1219200"/>
            <a:ext cx="6858000" cy="5181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Supply chain members find it important to manage demand, especially in </a:t>
            </a:r>
            <a:r>
              <a:rPr lang="en-US" smtClean="0">
                <a:solidFill>
                  <a:schemeClr val="accent2"/>
                </a:solidFill>
                <a:ea typeface="ＭＳ Ｐゴシック" pitchFamily="-105" charset="-128"/>
              </a:rPr>
              <a:t>pull </a:t>
            </a:r>
            <a:r>
              <a:rPr lang="en-US" smtClean="0">
                <a:ea typeface="ＭＳ Ｐゴシック" pitchFamily="-105" charset="-128"/>
              </a:rPr>
              <a:t>manufacturing environments.</a:t>
            </a:r>
          </a:p>
          <a:p>
            <a:pPr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Suppliers must find ways to better match supply &amp; demand to achieve optimal levels of cost, quality, &amp; customer service to enable them to compete with other supply chains.</a:t>
            </a:r>
          </a:p>
          <a:p>
            <a:pPr>
              <a:lnSpc>
                <a:spcPct val="90000"/>
              </a:lnSpc>
            </a:pPr>
            <a:r>
              <a:rPr lang="en-US" smtClean="0">
                <a:ea typeface="ＭＳ Ｐゴシック" pitchFamily="-105" charset="-128"/>
              </a:rPr>
              <a:t>Improved forecasts benefit all trading partners in the supply chain &amp; mitigates supply-demand mismatch problems. </a:t>
            </a:r>
          </a:p>
        </p:txBody>
      </p:sp>
      <p:sp>
        <p:nvSpPr>
          <p:cNvPr id="2" name="Rectangle 1"/>
          <p:cNvSpPr/>
          <p:nvPr/>
        </p:nvSpPr>
        <p:spPr>
          <a:xfrm>
            <a:off x="-471949" y="3426146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US" dirty="0" smtClean="0"/>
              <a:t>. 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The Importance of Demand Forecasting 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47663" y="1666875"/>
            <a:ext cx="8472487" cy="5105400"/>
          </a:xfrm>
        </p:spPr>
        <p:txBody>
          <a:bodyPr/>
          <a:lstStyle/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A forecast is an estimate of future demand &amp; provides the basis for planning decisions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The goal is to minimize deviation between actual demand and forecast  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The factors that influence demand must be considered when forecasting.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dirty="0" smtClean="0">
                <a:ea typeface="ＭＳ Ｐゴシック" pitchFamily="-105" charset="-128"/>
              </a:rPr>
              <a:t>Good forecasting provides reduced inventories, costs, &amp; </a:t>
            </a:r>
            <a:r>
              <a:rPr lang="en-US" dirty="0" err="1" smtClean="0">
                <a:ea typeface="ＭＳ Ｐゴシック" pitchFamily="-105" charset="-128"/>
              </a:rPr>
              <a:t>stockouts</a:t>
            </a:r>
            <a:r>
              <a:rPr lang="en-US" dirty="0" smtClean="0">
                <a:ea typeface="ＭＳ Ｐゴシック" pitchFamily="-105" charset="-128"/>
              </a:rPr>
              <a:t>, &amp; improved production plans &amp; customer service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33375" y="1647825"/>
            <a:ext cx="8478838" cy="4906963"/>
          </a:xfrm>
        </p:spPr>
        <p:txBody>
          <a:bodyPr/>
          <a:lstStyle/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Qualitative forecasting</a:t>
            </a:r>
            <a:r>
              <a:rPr lang="en-US" dirty="0" smtClean="0">
                <a:ea typeface="ＭＳ Ｐゴシック" pitchFamily="-105" charset="-128"/>
              </a:rPr>
              <a:t> is based on opinion &amp; intuition.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endParaRPr lang="en-US" dirty="0" smtClean="0">
              <a:ea typeface="ＭＳ Ｐゴシック" pitchFamily="-105" charset="-128"/>
            </a:endParaRP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</a:rPr>
              <a:t>Quantitative forecasting</a:t>
            </a:r>
            <a:r>
              <a:rPr lang="en-US" dirty="0" smtClean="0">
                <a:ea typeface="ＭＳ Ｐゴシック" pitchFamily="-105" charset="-128"/>
              </a:rPr>
              <a:t> uses mathematical models &amp; historical data to make forecasts. 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endParaRPr lang="en-US" dirty="0" smtClean="0">
              <a:ea typeface="ＭＳ Ｐゴシック" pitchFamily="-105" charset="-128"/>
            </a:endParaRP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b="1" dirty="0" smtClean="0">
                <a:solidFill>
                  <a:srgbClr val="FF6600"/>
                </a:solidFill>
                <a:ea typeface="ＭＳ Ｐゴシック" pitchFamily="-105" charset="-128"/>
                <a:hlinkClick r:id="rId3"/>
              </a:rPr>
              <a:t>Time series</a:t>
            </a:r>
            <a:r>
              <a:rPr lang="en-US" dirty="0" smtClean="0">
                <a:ea typeface="ＭＳ Ｐゴシック" pitchFamily="-105" charset="-128"/>
                <a:hlinkClick r:id="rId3"/>
              </a:rPr>
              <a:t> </a:t>
            </a:r>
            <a:r>
              <a:rPr lang="en-US" dirty="0" smtClean="0">
                <a:ea typeface="ＭＳ Ｐゴシック" pitchFamily="-105" charset="-128"/>
              </a:rPr>
              <a:t>models are the most frequently used among all the forecasting models.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65163" y="1617663"/>
            <a:ext cx="7993062" cy="4365625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Qualitative Forecasting Methods</a:t>
            </a:r>
            <a:endParaRPr lang="en-US" smtClean="0">
              <a:ea typeface="ＭＳ Ｐゴシック" pitchFamily="-105" charset="-128"/>
            </a:endParaRPr>
          </a:p>
          <a:p>
            <a:pPr marL="533400" indent="-533400">
              <a:buFontTx/>
              <a:buNone/>
            </a:pPr>
            <a:r>
              <a:rPr lang="en-US" sz="2400" smtClean="0">
                <a:ea typeface="ＭＳ Ｐゴシック" pitchFamily="-105" charset="-128"/>
              </a:rPr>
              <a:t>	Generally used when data are limited, unavailable, or not currently relevant.  Forecast depends on skill &amp; experience of forecaster(s) &amp; available information</a:t>
            </a:r>
          </a:p>
          <a:p>
            <a:pPr marL="533400" indent="-533400">
              <a:buFontTx/>
              <a:buNone/>
            </a:pPr>
            <a:endParaRPr lang="en-US" sz="2400" smtClean="0">
              <a:ea typeface="ＭＳ Ｐゴシック" pitchFamily="-105" charset="-128"/>
            </a:endParaRPr>
          </a:p>
          <a:p>
            <a:pPr marL="533400" indent="-533400">
              <a:buFontTx/>
              <a:buNone/>
            </a:pPr>
            <a:r>
              <a:rPr lang="en-US" sz="2400" b="1" smtClean="0">
                <a:ea typeface="ＭＳ Ｐゴシック" pitchFamily="-105" charset="-128"/>
              </a:rPr>
              <a:t>Four qualitative models used are – </a:t>
            </a:r>
          </a:p>
          <a:p>
            <a:pPr marL="1079500" lvl="1" indent="-457200">
              <a:buClr>
                <a:schemeClr val="tx1"/>
              </a:buClr>
              <a:buFontTx/>
              <a:buAutoNum type="arabicPeriod"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Jury of executive opinion</a:t>
            </a:r>
          </a:p>
          <a:p>
            <a:pPr marL="1079500" lvl="1" indent="-457200">
              <a:buClr>
                <a:schemeClr val="tx1"/>
              </a:buClr>
              <a:buFontTx/>
              <a:buAutoNum type="arabicPeriod"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Delphi method</a:t>
            </a:r>
          </a:p>
          <a:p>
            <a:pPr marL="1079500" lvl="1" indent="-457200">
              <a:buClr>
                <a:schemeClr val="tx1"/>
              </a:buClr>
              <a:buFontTx/>
              <a:buAutoNum type="arabicPeriod"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Sales force composite</a:t>
            </a:r>
          </a:p>
          <a:p>
            <a:pPr marL="1079500" lvl="1" indent="-457200">
              <a:buClr>
                <a:schemeClr val="tx1"/>
              </a:buClr>
              <a:buFontTx/>
              <a:buAutoNum type="arabicPeriod"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Consumer survey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65163" y="1617663"/>
            <a:ext cx="7993062" cy="4365625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en-US" b="1" dirty="0">
                <a:ea typeface="ＭＳ Ｐゴシック" pitchFamily="-105" charset="-128"/>
              </a:rPr>
              <a:t>Jury of executive opinion</a:t>
            </a:r>
          </a:p>
          <a:p>
            <a:pPr marL="533400" indent="-533400">
              <a:buNone/>
            </a:pPr>
            <a:r>
              <a:rPr lang="en-US" sz="2400" dirty="0" smtClean="0">
                <a:ea typeface="ＭＳ Ｐゴシック" pitchFamily="-105" charset="-128"/>
              </a:rPr>
              <a:t>	Group of senior management executives who are </a:t>
            </a:r>
            <a:r>
              <a:rPr lang="en-US" sz="2400" dirty="0" smtClean="0"/>
              <a:t>knowledgeable </a:t>
            </a:r>
            <a:r>
              <a:rPr lang="en-US" sz="2400" dirty="0"/>
              <a:t>about their markets, </a:t>
            </a:r>
            <a:r>
              <a:rPr lang="en-US" sz="2400" dirty="0" smtClean="0"/>
              <a:t>competitors</a:t>
            </a:r>
            <a:r>
              <a:rPr lang="en-US" sz="2400" dirty="0"/>
              <a:t>, and the business environment collectively develop the forecast</a:t>
            </a:r>
            <a:r>
              <a:rPr lang="en-US" sz="2400" dirty="0" smtClean="0">
                <a:ea typeface="ＭＳ Ｐゴシック" pitchFamily="-105" charset="-128"/>
              </a:rPr>
              <a:t> </a:t>
            </a:r>
          </a:p>
          <a:p>
            <a:pPr marL="533400" indent="-533400">
              <a:buFontTx/>
              <a:buNone/>
            </a:pPr>
            <a:r>
              <a:rPr lang="en-US" b="1" dirty="0">
                <a:ea typeface="ＭＳ Ｐゴシック" pitchFamily="-105" charset="-128"/>
              </a:rPr>
              <a:t>Delphi method</a:t>
            </a:r>
          </a:p>
          <a:p>
            <a:pPr marL="533400" lvl="0" indent="-76200">
              <a:buNone/>
            </a:pPr>
            <a:r>
              <a:rPr lang="en-US" sz="2400" b="1" dirty="0" smtClean="0">
                <a:ea typeface="ＭＳ Ｐゴシック" pitchFamily="-105" charset="-128"/>
              </a:rPr>
              <a:t> </a:t>
            </a:r>
            <a:r>
              <a:rPr lang="en-US" sz="2400" dirty="0">
                <a:solidFill>
                  <a:srgbClr val="000000"/>
                </a:solidFill>
                <a:ea typeface="ＭＳ Ｐゴシック" pitchFamily="-105" charset="-128"/>
              </a:rPr>
              <a:t>Group </a:t>
            </a:r>
            <a:r>
              <a:rPr lang="en-US" sz="2400" dirty="0" smtClean="0"/>
              <a:t>of </a:t>
            </a:r>
            <a:r>
              <a:rPr lang="en-US" sz="2400" dirty="0"/>
              <a:t>internal and external experts are surveyed during several rounds in terms of future events and long-term forecasts of demand, </a:t>
            </a:r>
            <a:r>
              <a:rPr lang="en-US" sz="2400" dirty="0" smtClean="0"/>
              <a:t>to develop a forecast</a:t>
            </a:r>
            <a:endParaRPr lang="en-US" b="1" dirty="0" smtClean="0">
              <a:solidFill>
                <a:srgbClr val="FF6600"/>
              </a:solidFill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58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65163" y="1617663"/>
            <a:ext cx="7993062" cy="4365625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Sales </a:t>
            </a:r>
            <a:r>
              <a:rPr lang="en-US" b="1" dirty="0">
                <a:ea typeface="ＭＳ Ｐゴシック" pitchFamily="-105" charset="-128"/>
              </a:rPr>
              <a:t>force composite</a:t>
            </a:r>
          </a:p>
          <a:p>
            <a:pPr marL="533400" indent="-533400">
              <a:buNone/>
            </a:pPr>
            <a:r>
              <a:rPr lang="en-US" sz="2400" dirty="0" smtClean="0">
                <a:ea typeface="ＭＳ Ｐゴシック" pitchFamily="-105" charset="-128"/>
              </a:rPr>
              <a:t>	Forecast is </a:t>
            </a:r>
            <a:r>
              <a:rPr lang="en-US" sz="2400" dirty="0" smtClean="0"/>
              <a:t>based </a:t>
            </a:r>
            <a:r>
              <a:rPr lang="en-US" sz="2400" dirty="0"/>
              <a:t>on the sales force’s knowledge of the market and estimates of customer needs. </a:t>
            </a:r>
            <a:endParaRPr lang="en-US" sz="2400" dirty="0" smtClean="0"/>
          </a:p>
          <a:p>
            <a:pPr marL="533400" indent="-533400">
              <a:buNone/>
            </a:pPr>
            <a:r>
              <a:rPr lang="en-US" b="1" dirty="0">
                <a:ea typeface="ＭＳ Ｐゴシック" pitchFamily="-105" charset="-128"/>
              </a:rPr>
              <a:t>Consumer survey</a:t>
            </a:r>
          </a:p>
          <a:p>
            <a:pPr marL="533400" indent="-76200">
              <a:buFontTx/>
              <a:buNone/>
            </a:pPr>
            <a:r>
              <a:rPr lang="en-US" sz="2400" dirty="0" smtClean="0"/>
              <a:t>Forecasts </a:t>
            </a:r>
            <a:r>
              <a:rPr lang="en-US" sz="2400" dirty="0"/>
              <a:t>are developed from the </a:t>
            </a:r>
            <a:r>
              <a:rPr lang="en-US" sz="2400" dirty="0" smtClean="0"/>
              <a:t>results surveying </a:t>
            </a:r>
            <a:r>
              <a:rPr lang="en-US" sz="2400" dirty="0"/>
              <a:t>customers on </a:t>
            </a:r>
            <a:r>
              <a:rPr lang="en-US" sz="2400" dirty="0" smtClean="0"/>
              <a:t>future </a:t>
            </a:r>
            <a:r>
              <a:rPr lang="en-US" sz="2400" dirty="0"/>
              <a:t>purchasing needs, new product ideas and opinions about existing or new products</a:t>
            </a:r>
            <a:endParaRPr lang="en-US" sz="2400" b="1" dirty="0" smtClean="0">
              <a:solidFill>
                <a:srgbClr val="FF6600"/>
              </a:solidFill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748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17663"/>
            <a:ext cx="7993062" cy="4365625"/>
          </a:xfrm>
        </p:spPr>
        <p:txBody>
          <a:bodyPr/>
          <a:lstStyle/>
          <a:p>
            <a:pPr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Quantitative Methods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  <a:hlinkClick r:id="rId3"/>
              </a:rPr>
              <a:t>Time series forecasting</a:t>
            </a: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  <a:hlinkClick r:id="rId3"/>
              </a:rPr>
              <a:t> – </a:t>
            </a:r>
            <a:r>
              <a:rPr lang="en-US" sz="2400" dirty="0" smtClean="0">
                <a:ea typeface="ＭＳ Ｐゴシック" pitchFamily="-105" charset="-128"/>
                <a:hlinkClick r:id="rId3"/>
              </a:rPr>
              <a:t> </a:t>
            </a:r>
            <a:r>
              <a:rPr lang="en-US" sz="2400" dirty="0" smtClean="0">
                <a:ea typeface="ＭＳ Ｐゴシック" pitchFamily="-105" charset="-128"/>
              </a:rPr>
              <a:t>based on the assumption that the future is an extension of the past. Historical data is used to predict future demand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endParaRPr lang="en-US" sz="1200" b="1" dirty="0" smtClean="0">
              <a:ea typeface="ＭＳ Ｐゴシック" pitchFamily="-105" charset="-128"/>
            </a:endParaRP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</a:rPr>
              <a:t>Cause &amp; Effect forecasting</a:t>
            </a: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 – </a:t>
            </a:r>
            <a:r>
              <a:rPr lang="en-US" sz="2400" dirty="0" smtClean="0">
                <a:ea typeface="ＭＳ Ｐゴシック" pitchFamily="-105" charset="-128"/>
              </a:rPr>
              <a:t> assumes that one or more factors (independent variables) predict future demand</a:t>
            </a: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endParaRPr lang="en-US" sz="2400" dirty="0" smtClean="0">
              <a:ea typeface="ＭＳ Ｐゴシック" pitchFamily="-105" charset="-128"/>
            </a:endParaRPr>
          </a:p>
          <a:p>
            <a:pPr>
              <a:buFontTx/>
              <a:buNone/>
            </a:pP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	</a:t>
            </a:r>
            <a:r>
              <a:rPr lang="en-US" sz="2200" i="1" dirty="0" smtClean="0">
                <a:solidFill>
                  <a:srgbClr val="FF6600"/>
                </a:solidFill>
                <a:ea typeface="ＭＳ Ｐゴシック" pitchFamily="-105" charset="-128"/>
              </a:rPr>
              <a:t>It is generally recommended to use a combination of quantitative &amp; qualitative techniques</a:t>
            </a:r>
            <a:r>
              <a:rPr lang="en-US" sz="2400" dirty="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8946" y="1454969"/>
            <a:ext cx="7993063" cy="4684713"/>
          </a:xfrm>
        </p:spPr>
        <p:txBody>
          <a:bodyPr/>
          <a:lstStyle/>
          <a:p>
            <a:pPr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Components of Time Series</a:t>
            </a:r>
          </a:p>
          <a:p>
            <a:pPr>
              <a:buFontTx/>
              <a:buNone/>
            </a:pPr>
            <a:r>
              <a:rPr lang="en-US" sz="2400" dirty="0" smtClean="0">
                <a:ea typeface="ＭＳ Ｐゴシック" pitchFamily="-105" charset="-128"/>
              </a:rPr>
              <a:t>	</a:t>
            </a:r>
            <a:r>
              <a:rPr lang="en-US" sz="2000" dirty="0" smtClean="0">
                <a:ea typeface="ＭＳ Ｐゴシック" pitchFamily="-105" charset="-128"/>
              </a:rPr>
              <a:t>Data should be plotted to detect for the following components – </a:t>
            </a:r>
          </a:p>
          <a:p>
            <a:pPr>
              <a:buFontTx/>
              <a:buNone/>
            </a:pPr>
            <a:r>
              <a:rPr lang="en-US" sz="2000" dirty="0" smtClean="0">
                <a:ea typeface="ＭＳ Ｐゴシック" pitchFamily="-105" charset="-128"/>
              </a:rPr>
              <a:t> </a:t>
            </a:r>
            <a:endParaRPr lang="en-US" sz="900" dirty="0" smtClean="0">
              <a:ea typeface="ＭＳ Ｐゴシック" pitchFamily="-105" charset="-128"/>
            </a:endParaRP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Trend variations</a:t>
            </a:r>
            <a:r>
              <a:rPr lang="en-US" sz="2400" dirty="0" smtClean="0">
                <a:ea typeface="ＭＳ Ｐゴシック" pitchFamily="-105" charset="-128"/>
              </a:rPr>
              <a:t>: increasing or decreasing over many years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Cyclical variations</a:t>
            </a:r>
            <a:r>
              <a:rPr lang="en-US" sz="2400" dirty="0" smtClean="0">
                <a:ea typeface="ＭＳ Ｐゴシック" pitchFamily="-105" charset="-128"/>
              </a:rPr>
              <a:t>: wavelike movements that are longer than a year (e.g., business cycle)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Seasonal variations</a:t>
            </a:r>
            <a:r>
              <a:rPr lang="en-US" sz="2400" dirty="0" smtClean="0">
                <a:ea typeface="ＭＳ Ｐゴシック" pitchFamily="-105" charset="-128"/>
              </a:rPr>
              <a:t>: show peaks &amp; valleys that repeat over a consistent interval such as hours, days, weeks, months, seasons, or years</a:t>
            </a:r>
          </a:p>
          <a:p>
            <a:pPr lvl="2"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solidFill>
                  <a:srgbClr val="FF6600"/>
                </a:solidFill>
                <a:ea typeface="ＭＳ Ｐゴシック" pitchFamily="-105" charset="-128"/>
              </a:rPr>
              <a:t>Random variations</a:t>
            </a:r>
            <a:r>
              <a:rPr lang="en-US" sz="2400" dirty="0" smtClean="0">
                <a:ea typeface="ＭＳ Ｐゴシック" pitchFamily="-105" charset="-128"/>
              </a:rPr>
              <a:t>: due to unexpected or unpredictable events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3738" y="1631950"/>
            <a:ext cx="7843837" cy="4084638"/>
          </a:xfrm>
        </p:spPr>
        <p:txBody>
          <a:bodyPr/>
          <a:lstStyle/>
          <a:p>
            <a:pPr marL="0" indent="0">
              <a:buFontTx/>
              <a:buNone/>
              <a:tabLst>
                <a:tab pos="1606550" algn="l"/>
                <a:tab pos="2286000" algn="l"/>
              </a:tabLst>
            </a:pPr>
            <a:r>
              <a:rPr lang="en-US" b="1" smtClean="0">
                <a:ea typeface="ＭＳ Ｐゴシック" pitchFamily="-105" charset="-128"/>
              </a:rPr>
              <a:t>Time Series Forecasting Models</a:t>
            </a:r>
            <a:endParaRPr lang="en-US" b="1" i="1" smtClean="0">
              <a:ea typeface="ＭＳ Ｐゴシック" pitchFamily="-105" charset="-128"/>
            </a:endParaRPr>
          </a:p>
          <a:p>
            <a:pPr marL="0" indent="0">
              <a:buFontTx/>
              <a:buNone/>
              <a:tabLst>
                <a:tab pos="1606550" algn="l"/>
                <a:tab pos="2286000" algn="l"/>
              </a:tabLst>
            </a:pPr>
            <a:endParaRPr lang="en-US" sz="2400" smtClean="0">
              <a:solidFill>
                <a:schemeClr val="accent2"/>
              </a:solidFill>
              <a:ea typeface="ＭＳ Ｐゴシック" pitchFamily="-105" charset="-128"/>
            </a:endParaRPr>
          </a:p>
          <a:p>
            <a:pPr marL="0" indent="0">
              <a:buFontTx/>
              <a:buNone/>
              <a:tabLst>
                <a:tab pos="1606550" algn="l"/>
                <a:tab pos="2286000" algn="l"/>
              </a:tabLst>
            </a:pPr>
            <a:r>
              <a:rPr lang="en-US" sz="2400" b="1" smtClean="0">
                <a:solidFill>
                  <a:srgbClr val="FF6600"/>
                </a:solidFill>
                <a:ea typeface="ＭＳ Ｐゴシック" pitchFamily="-105" charset="-128"/>
              </a:rPr>
              <a:t>Naïve Forecast – </a:t>
            </a:r>
            <a:r>
              <a:rPr lang="en-US" sz="2400" smtClean="0">
                <a:ea typeface="ＭＳ Ｐゴシック" pitchFamily="-105" charset="-128"/>
              </a:rPr>
              <a:t> the estimate of the next period is equal to the demand in the past period. </a:t>
            </a:r>
          </a:p>
          <a:p>
            <a:pPr lvl="1">
              <a:buFont typeface="Wingdings" pitchFamily="2" charset="2"/>
              <a:buNone/>
              <a:tabLst>
                <a:tab pos="1606550" algn="l"/>
                <a:tab pos="2286000" algn="l"/>
              </a:tabLst>
            </a:pPr>
            <a:endParaRPr lang="en-US" smtClean="0"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  <a:tabLst>
                <a:tab pos="1606550" algn="l"/>
                <a:tab pos="2286000" algn="l"/>
              </a:tabLst>
            </a:pPr>
            <a:r>
              <a:rPr lang="en-US" smtClean="0">
                <a:ea typeface="ＭＳ Ｐゴシック" pitchFamily="-105" charset="-128"/>
              </a:rPr>
              <a:t>F</a:t>
            </a:r>
            <a:r>
              <a:rPr lang="en-US" baseline="-25000" smtClean="0">
                <a:ea typeface="ＭＳ Ｐゴシック" pitchFamily="-105" charset="-128"/>
              </a:rPr>
              <a:t>t+1</a:t>
            </a:r>
            <a:r>
              <a:rPr lang="en-US" smtClean="0">
                <a:ea typeface="ＭＳ Ｐゴシック" pitchFamily="-105" charset="-128"/>
              </a:rPr>
              <a:t> =  A</a:t>
            </a:r>
            <a:r>
              <a:rPr lang="en-US" baseline="-25000" smtClean="0">
                <a:ea typeface="ＭＳ Ｐゴシック" pitchFamily="-105" charset="-128"/>
              </a:rPr>
              <a:t>t</a:t>
            </a:r>
          </a:p>
          <a:p>
            <a:pPr lvl="1">
              <a:buFont typeface="Wingdings" pitchFamily="2" charset="2"/>
              <a:buNone/>
              <a:tabLst>
                <a:tab pos="1606550" algn="l"/>
                <a:tab pos="2286000" algn="l"/>
              </a:tabLst>
            </a:pPr>
            <a:endParaRPr lang="en-US" baseline="-25000" smtClean="0"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  <a:tabLst>
                <a:tab pos="1606550" algn="l"/>
                <a:tab pos="2286000" algn="l"/>
              </a:tabLst>
            </a:pPr>
            <a:r>
              <a:rPr lang="en-US" sz="2000" smtClean="0">
                <a:ea typeface="ＭＳ Ｐゴシック" pitchFamily="-105" charset="-128"/>
              </a:rPr>
              <a:t>Where</a:t>
            </a:r>
            <a:r>
              <a:rPr lang="en-US" smtClean="0">
                <a:ea typeface="ＭＳ Ｐゴシック" pitchFamily="-105" charset="-128"/>
              </a:rPr>
              <a:t>	F</a:t>
            </a:r>
            <a:r>
              <a:rPr lang="en-US" baseline="-25000" smtClean="0">
                <a:ea typeface="ＭＳ Ｐゴシック" pitchFamily="-105" charset="-128"/>
              </a:rPr>
              <a:t>t+1 	</a:t>
            </a:r>
            <a:r>
              <a:rPr lang="en-US" smtClean="0">
                <a:ea typeface="ＭＳ Ｐゴシック" pitchFamily="-105" charset="-128"/>
              </a:rPr>
              <a:t>=</a:t>
            </a:r>
            <a:r>
              <a:rPr lang="en-US" baseline="-25000" smtClean="0">
                <a:ea typeface="ＭＳ Ｐゴシック" pitchFamily="-105" charset="-128"/>
              </a:rPr>
              <a:t> </a:t>
            </a:r>
            <a:r>
              <a:rPr lang="en-US" smtClean="0">
                <a:ea typeface="ＭＳ Ｐゴシック" pitchFamily="-105" charset="-128"/>
              </a:rPr>
              <a:t>forecast</a:t>
            </a:r>
            <a:r>
              <a:rPr lang="en-US" baseline="-25000" smtClean="0">
                <a:ea typeface="ＭＳ Ｐゴシック" pitchFamily="-105" charset="-128"/>
              </a:rPr>
              <a:t> </a:t>
            </a:r>
            <a:r>
              <a:rPr lang="en-US" smtClean="0">
                <a:ea typeface="ＭＳ Ｐゴシック" pitchFamily="-105" charset="-128"/>
              </a:rPr>
              <a:t>for</a:t>
            </a:r>
            <a:r>
              <a:rPr lang="en-US" baseline="-25000" smtClean="0">
                <a:ea typeface="ＭＳ Ｐゴシック" pitchFamily="-105" charset="-128"/>
              </a:rPr>
              <a:t> </a:t>
            </a:r>
            <a:r>
              <a:rPr lang="en-US" smtClean="0">
                <a:ea typeface="ＭＳ Ｐゴシック" pitchFamily="-105" charset="-128"/>
              </a:rPr>
              <a:t>period</a:t>
            </a:r>
            <a:r>
              <a:rPr lang="en-US" baseline="-25000" smtClean="0">
                <a:ea typeface="ＭＳ Ｐゴシック" pitchFamily="-105" charset="-128"/>
              </a:rPr>
              <a:t>  </a:t>
            </a:r>
            <a:r>
              <a:rPr lang="en-US" i="1" smtClean="0">
                <a:ea typeface="ＭＳ Ｐゴシック" pitchFamily="-105" charset="-128"/>
              </a:rPr>
              <a:t>t+1</a:t>
            </a:r>
          </a:p>
          <a:p>
            <a:pPr lvl="1">
              <a:buFont typeface="Wingdings" pitchFamily="2" charset="2"/>
              <a:buNone/>
              <a:tabLst>
                <a:tab pos="1606550" algn="l"/>
                <a:tab pos="2286000" algn="l"/>
              </a:tabLst>
            </a:pPr>
            <a:r>
              <a:rPr lang="en-US" smtClean="0">
                <a:ea typeface="ＭＳ Ｐゴシック" pitchFamily="-105" charset="-128"/>
              </a:rPr>
              <a:t>		A</a:t>
            </a:r>
            <a:r>
              <a:rPr lang="en-US" baseline="-25000" smtClean="0">
                <a:ea typeface="ＭＳ Ｐゴシック" pitchFamily="-105" charset="-128"/>
              </a:rPr>
              <a:t>t 	</a:t>
            </a:r>
            <a:r>
              <a:rPr lang="en-US" smtClean="0">
                <a:ea typeface="ＭＳ Ｐゴシック" pitchFamily="-105" charset="-128"/>
              </a:rPr>
              <a:t>= actual demand for period </a:t>
            </a:r>
            <a:r>
              <a:rPr lang="en-US" i="1" smtClean="0">
                <a:ea typeface="ＭＳ Ｐゴシック" pitchFamily="-105" charset="-128"/>
              </a:rPr>
              <a:t>t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simple moving average forecasting model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24225" y="3216275"/>
            <a:ext cx="5667375" cy="3122613"/>
          </a:xfrm>
          <a:noFill/>
        </p:spPr>
      </p:pic>
      <p:sp>
        <p:nvSpPr>
          <p:cNvPr id="26627" name="Rectangle 3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 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6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3738" y="1660525"/>
            <a:ext cx="7843837" cy="1901825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Time Series Forecasting Models</a:t>
            </a:r>
          </a:p>
          <a:p>
            <a:pPr marL="0" indent="0">
              <a:lnSpc>
                <a:spcPct val="90000"/>
              </a:lnSpc>
              <a:buFontTx/>
              <a:buNone/>
            </a:pPr>
            <a:endParaRPr lang="en-US" sz="2400" smtClean="0">
              <a:solidFill>
                <a:schemeClr val="accent2"/>
              </a:solidFill>
              <a:ea typeface="ＭＳ Ｐゴシック" pitchFamily="-105" charset="-128"/>
            </a:endParaRPr>
          </a:p>
          <a:p>
            <a:pPr marL="0" indent="0">
              <a:lnSpc>
                <a:spcPct val="90000"/>
              </a:lnSpc>
              <a:buFontTx/>
              <a:buNone/>
            </a:pPr>
            <a:r>
              <a:rPr lang="en-US" sz="2400" b="1" smtClean="0">
                <a:solidFill>
                  <a:srgbClr val="FF6600"/>
                </a:solidFill>
                <a:ea typeface="ＭＳ Ｐゴシック" pitchFamily="-105" charset="-128"/>
              </a:rPr>
              <a:t>Simple Moving Average Forecast – </a:t>
            </a:r>
            <a:r>
              <a:rPr lang="en-US" sz="2400" smtClean="0">
                <a:ea typeface="ＭＳ Ｐゴシック" pitchFamily="-105" charset="-128"/>
              </a:rPr>
              <a:t>uses historical data to generate a forecast.  Works well when demand is stable over time.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US" sz="2000" smtClean="0">
              <a:solidFill>
                <a:schemeClr val="bg2"/>
              </a:solidFill>
              <a:ea typeface="ＭＳ Ｐゴシック" pitchFamily="-105" charset="-128"/>
            </a:endParaRPr>
          </a:p>
        </p:txBody>
      </p:sp>
      <p:sp>
        <p:nvSpPr>
          <p:cNvPr id="26629" name="Rectangle 6"/>
          <p:cNvSpPr>
            <a:spLocks noChangeArrowheads="1"/>
          </p:cNvSpPr>
          <p:nvPr/>
        </p:nvSpPr>
        <p:spPr bwMode="auto">
          <a:xfrm>
            <a:off x="1206500" y="4703763"/>
            <a:ext cx="7720013" cy="186848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000"/>
              <a:t>Where</a:t>
            </a:r>
            <a:r>
              <a:rPr lang="en-US" sz="2400"/>
              <a:t>	F</a:t>
            </a:r>
            <a:r>
              <a:rPr lang="en-US" sz="2400" baseline="-25000"/>
              <a:t>t+1 	</a:t>
            </a:r>
            <a:r>
              <a:rPr lang="en-US" sz="2400"/>
              <a:t>=</a:t>
            </a:r>
            <a:r>
              <a:rPr lang="en-US" sz="2400" baseline="-25000"/>
              <a:t> </a:t>
            </a:r>
            <a:r>
              <a:rPr lang="en-US" sz="2400"/>
              <a:t>forecast</a:t>
            </a:r>
            <a:r>
              <a:rPr lang="en-US" sz="2400" baseline="-25000"/>
              <a:t> </a:t>
            </a:r>
            <a:r>
              <a:rPr lang="en-US" sz="2400"/>
              <a:t>for</a:t>
            </a:r>
            <a:r>
              <a:rPr lang="en-US" sz="2400" baseline="-25000"/>
              <a:t> </a:t>
            </a:r>
            <a:r>
              <a:rPr lang="en-US" sz="2400"/>
              <a:t>period</a:t>
            </a:r>
            <a:r>
              <a:rPr lang="en-US" sz="2400" baseline="-25000"/>
              <a:t>  </a:t>
            </a:r>
            <a:r>
              <a:rPr lang="en-US" sz="2400" i="1"/>
              <a:t>t+1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400"/>
              <a:t>		A</a:t>
            </a:r>
            <a:r>
              <a:rPr lang="en-US" sz="2400" baseline="-25000"/>
              <a:t>t 	</a:t>
            </a:r>
            <a:r>
              <a:rPr lang="en-US" sz="2400"/>
              <a:t>= actual demand for period </a:t>
            </a:r>
            <a:r>
              <a:rPr lang="en-US" sz="2400" i="1"/>
              <a:t>t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400" i="1"/>
              <a:t>		n	= </a:t>
            </a:r>
            <a:r>
              <a:rPr lang="en-US" sz="2400"/>
              <a:t>number of periods to calculate 				moving average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90725" y="152400"/>
            <a:ext cx="6553200" cy="6397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704850" y="1628775"/>
            <a:ext cx="6553200" cy="533400"/>
          </a:xfrm>
        </p:spPr>
        <p:txBody>
          <a:bodyPr/>
          <a:lstStyle/>
          <a:p>
            <a:pPr>
              <a:buFontTx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Simple Moving Average</a:t>
            </a:r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2206625"/>
            <a:ext cx="7300913" cy="4260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4040188" y="6465888"/>
            <a:ext cx="10223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/>
              <a:t>(Fig. 5.1)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Weighted Moving Average Forecasting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728913" y="3333750"/>
            <a:ext cx="6324600" cy="3217863"/>
          </a:xfrm>
          <a:noFill/>
        </p:spPr>
      </p:pic>
      <p:sp>
        <p:nvSpPr>
          <p:cNvPr id="28675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687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81038" y="1590675"/>
            <a:ext cx="6934200" cy="2201863"/>
          </a:xfrm>
        </p:spPr>
        <p:txBody>
          <a:bodyPr/>
          <a:lstStyle/>
          <a:p>
            <a:pPr>
              <a:buFontTx/>
              <a:buNone/>
            </a:pPr>
            <a:r>
              <a:rPr lang="en-US" b="1" smtClean="0">
                <a:ea typeface="ＭＳ Ｐゴシック" pitchFamily="-105" charset="-128"/>
              </a:rPr>
              <a:t>Time Series Forecasting Models</a:t>
            </a:r>
            <a:endParaRPr lang="en-US" sz="2400" b="1" i="1" smtClean="0">
              <a:ea typeface="ＭＳ Ｐゴシック" pitchFamily="-105" charset="-128"/>
            </a:endParaRPr>
          </a:p>
          <a:p>
            <a:pPr>
              <a:buFontTx/>
              <a:buNone/>
            </a:pPr>
            <a:endParaRPr lang="en-US" sz="2400" b="1" i="1" smtClean="0">
              <a:ea typeface="ＭＳ Ｐゴシック" pitchFamily="-105" charset="-128"/>
            </a:endParaRPr>
          </a:p>
          <a:p>
            <a:pPr>
              <a:buFontTx/>
              <a:buNone/>
            </a:pPr>
            <a:r>
              <a:rPr lang="en-US" sz="2400" b="1" smtClean="0">
                <a:solidFill>
                  <a:srgbClr val="FF6600"/>
                </a:solidFill>
                <a:ea typeface="ＭＳ Ｐゴシック" pitchFamily="-105" charset="-128"/>
              </a:rPr>
              <a:t>Weighted Moving Average Forecast – </a:t>
            </a:r>
            <a:r>
              <a:rPr lang="en-US" sz="2400" smtClean="0">
                <a:ea typeface="ＭＳ Ｐゴシック" pitchFamily="-105" charset="-128"/>
              </a:rPr>
              <a:t> is based on an n-period weighted moving average</a:t>
            </a:r>
          </a:p>
          <a:p>
            <a:pPr>
              <a:buFontTx/>
              <a:buNone/>
            </a:pPr>
            <a:endParaRPr lang="en-US" sz="2400" smtClean="0">
              <a:solidFill>
                <a:schemeClr val="bg2"/>
              </a:solidFill>
              <a:ea typeface="ＭＳ Ｐゴシック" pitchFamily="-105" charset="-128"/>
            </a:endParaRPr>
          </a:p>
        </p:txBody>
      </p:sp>
      <p:sp>
        <p:nvSpPr>
          <p:cNvPr id="28677" name="Rectangle 5"/>
          <p:cNvSpPr>
            <a:spLocks noChangeArrowheads="1"/>
          </p:cNvSpPr>
          <p:nvPr/>
        </p:nvSpPr>
        <p:spPr bwMode="auto">
          <a:xfrm>
            <a:off x="1449388" y="4564063"/>
            <a:ext cx="7694612" cy="22939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000"/>
              <a:t>Where</a:t>
            </a:r>
            <a:r>
              <a:rPr lang="en-US" sz="2400"/>
              <a:t>	F</a:t>
            </a:r>
            <a:r>
              <a:rPr lang="en-US" sz="2400" baseline="-25000"/>
              <a:t>t+1 	</a:t>
            </a:r>
            <a:r>
              <a:rPr lang="en-US" sz="2400"/>
              <a:t>=</a:t>
            </a:r>
            <a:r>
              <a:rPr lang="en-US" sz="2400" baseline="-25000"/>
              <a:t> </a:t>
            </a:r>
            <a:r>
              <a:rPr lang="en-US" sz="2400"/>
              <a:t>forecast</a:t>
            </a:r>
            <a:r>
              <a:rPr lang="en-US" sz="2400" baseline="-25000"/>
              <a:t> </a:t>
            </a:r>
            <a:r>
              <a:rPr lang="en-US" sz="2400"/>
              <a:t>for</a:t>
            </a:r>
            <a:r>
              <a:rPr lang="en-US" sz="2400" baseline="-25000"/>
              <a:t> </a:t>
            </a:r>
            <a:r>
              <a:rPr lang="en-US" sz="2400"/>
              <a:t>period</a:t>
            </a:r>
            <a:r>
              <a:rPr lang="en-US" sz="2400" baseline="-25000"/>
              <a:t>  </a:t>
            </a:r>
            <a:r>
              <a:rPr lang="en-US" sz="2400" i="1"/>
              <a:t>t+1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400"/>
              <a:t>		A</a:t>
            </a:r>
            <a:r>
              <a:rPr lang="en-US" sz="2400" baseline="-25000"/>
              <a:t>i 	</a:t>
            </a:r>
            <a:r>
              <a:rPr lang="en-US" sz="2400"/>
              <a:t>= actual demand for period </a:t>
            </a:r>
            <a:r>
              <a:rPr lang="en-US" sz="2400" i="1"/>
              <a:t>i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400" i="1"/>
              <a:t>		n	= </a:t>
            </a:r>
            <a:r>
              <a:rPr lang="en-US" sz="2400"/>
              <a:t>number of periods to calculate 				moving average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BB7A05"/>
              </a:buClr>
              <a:buFont typeface="Wingdings" pitchFamily="2" charset="2"/>
              <a:buNone/>
              <a:tabLst>
                <a:tab pos="1606550" algn="l"/>
                <a:tab pos="2286000" algn="l"/>
                <a:tab pos="2520950" algn="l"/>
              </a:tabLst>
            </a:pPr>
            <a:r>
              <a:rPr lang="en-US" sz="2400"/>
              <a:t>		w</a:t>
            </a:r>
            <a:r>
              <a:rPr lang="en-US" sz="2400" baseline="-25000"/>
              <a:t>i</a:t>
            </a:r>
            <a:r>
              <a:rPr lang="en-US" sz="2400"/>
              <a:t>	= weight assigned to period i (</a:t>
            </a:r>
            <a:r>
              <a:rPr lang="el-GR" sz="2400">
                <a:cs typeface="Arial" charset="0"/>
              </a:rPr>
              <a:t>Σ</a:t>
            </a:r>
            <a:r>
              <a:rPr lang="en-US" sz="2400">
                <a:cs typeface="Arial" charset="0"/>
              </a:rPr>
              <a:t>w</a:t>
            </a:r>
            <a:r>
              <a:rPr lang="en-US" sz="2400" baseline="-25000">
                <a:cs typeface="Arial" charset="0"/>
              </a:rPr>
              <a:t>i </a:t>
            </a:r>
            <a:r>
              <a:rPr lang="en-US" sz="2400">
                <a:cs typeface="Arial" charset="0"/>
              </a:rPr>
              <a:t>= 1)</a:t>
            </a:r>
            <a:endParaRPr lang="el-GR" sz="2400">
              <a:cs typeface="Arial" charset="0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687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633413" y="1657350"/>
            <a:ext cx="65532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buClr>
                <a:srgbClr val="000090"/>
              </a:buClr>
            </a:pPr>
            <a:r>
              <a:rPr lang="en-US" sz="2800" b="1">
                <a:solidFill>
                  <a:srgbClr val="FF6600"/>
                </a:solidFill>
              </a:rPr>
              <a:t>Weighted  Moving Average</a:t>
            </a:r>
          </a:p>
        </p:txBody>
      </p:sp>
      <p:grpSp>
        <p:nvGrpSpPr>
          <p:cNvPr id="29700" name="Group 4"/>
          <p:cNvGrpSpPr>
            <a:grpSpLocks/>
          </p:cNvGrpSpPr>
          <p:nvPr/>
        </p:nvGrpSpPr>
        <p:grpSpPr bwMode="auto">
          <a:xfrm>
            <a:off x="903288" y="2239963"/>
            <a:ext cx="7300912" cy="4294187"/>
            <a:chOff x="432" y="240"/>
            <a:chExt cx="5135" cy="3785"/>
          </a:xfrm>
        </p:grpSpPr>
        <p:pic>
          <p:nvPicPr>
            <p:cNvPr id="29702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26" t="3751" r="10782" b="14127"/>
            <a:stretch>
              <a:fillRect/>
            </a:stretch>
          </p:blipFill>
          <p:spPr bwMode="auto">
            <a:xfrm>
              <a:off x="432" y="240"/>
              <a:ext cx="5135" cy="378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9703" name="Line 6"/>
            <p:cNvSpPr>
              <a:spLocks noChangeShapeType="1"/>
            </p:cNvSpPr>
            <p:nvPr/>
          </p:nvSpPr>
          <p:spPr bwMode="auto">
            <a:xfrm flipV="1">
              <a:off x="1440" y="2544"/>
              <a:ext cx="384" cy="110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704" name="Line 7"/>
            <p:cNvSpPr>
              <a:spLocks noChangeShapeType="1"/>
            </p:cNvSpPr>
            <p:nvPr/>
          </p:nvSpPr>
          <p:spPr bwMode="auto">
            <a:xfrm flipH="1" flipV="1">
              <a:off x="3504" y="528"/>
              <a:ext cx="336" cy="912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9701" name="Text Box 8"/>
          <p:cNvSpPr txBox="1">
            <a:spLocks noChangeArrowheads="1"/>
          </p:cNvSpPr>
          <p:nvPr/>
        </p:nvSpPr>
        <p:spPr bwMode="auto">
          <a:xfrm>
            <a:off x="4051300" y="6464300"/>
            <a:ext cx="10223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/>
              <a:t>(Fig. 5.2)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005013" y="157163"/>
            <a:ext cx="6553200" cy="11430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0563" y="1614488"/>
            <a:ext cx="8118475" cy="5211762"/>
          </a:xfrm>
        </p:spPr>
        <p:txBody>
          <a:bodyPr/>
          <a:lstStyle/>
          <a:p>
            <a:pPr>
              <a:buFontTx/>
              <a:buNone/>
              <a:tabLst>
                <a:tab pos="2341563" algn="l"/>
              </a:tabLst>
            </a:pPr>
            <a:r>
              <a:rPr lang="en-US" b="1" smtClean="0">
                <a:ea typeface="ＭＳ Ｐゴシック" pitchFamily="-105" charset="-128"/>
              </a:rPr>
              <a:t>Time Series Forecasting Models </a:t>
            </a:r>
          </a:p>
          <a:p>
            <a:pPr>
              <a:buFontTx/>
              <a:buNone/>
              <a:tabLst>
                <a:tab pos="2341563" algn="l"/>
              </a:tabLst>
            </a:pPr>
            <a:r>
              <a:rPr lang="en-US" smtClean="0">
                <a:solidFill>
                  <a:schemeClr val="accent2"/>
                </a:solidFill>
                <a:ea typeface="ＭＳ Ｐゴシック" pitchFamily="-105" charset="-128"/>
              </a:rPr>
              <a:t>	</a:t>
            </a:r>
          </a:p>
          <a:p>
            <a:pPr>
              <a:buFontTx/>
              <a:buNone/>
              <a:tabLst>
                <a:tab pos="2341563" algn="l"/>
              </a:tabLst>
            </a:pPr>
            <a:r>
              <a:rPr lang="en-US" sz="2400" b="1" smtClean="0">
                <a:solidFill>
                  <a:srgbClr val="FF6600"/>
                </a:solidFill>
                <a:ea typeface="ＭＳ Ｐゴシック" pitchFamily="-105" charset="-128"/>
              </a:rPr>
              <a:t> Exponential Smoothing Forecast – </a:t>
            </a:r>
            <a:r>
              <a:rPr lang="en-US" sz="2400" b="1" smtClean="0">
                <a:ea typeface="ＭＳ Ｐゴシック" pitchFamily="-105" charset="-128"/>
              </a:rPr>
              <a:t> </a:t>
            </a:r>
            <a:r>
              <a:rPr lang="en-US" sz="2400" smtClean="0">
                <a:ea typeface="ＭＳ Ｐゴシック" pitchFamily="-105" charset="-128"/>
              </a:rPr>
              <a:t>a type of weighted moving average where </a:t>
            </a:r>
            <a:r>
              <a:rPr lang="en-US" sz="2400" smtClean="0">
                <a:solidFill>
                  <a:srgbClr val="CC9900"/>
                </a:solidFill>
                <a:ea typeface="ＭＳ Ｐゴシック" pitchFamily="-105" charset="-128"/>
              </a:rPr>
              <a:t>only two data points are needed</a:t>
            </a:r>
          </a:p>
          <a:p>
            <a:pPr lvl="2">
              <a:buFontTx/>
              <a:buNone/>
              <a:tabLst>
                <a:tab pos="2341563" algn="l"/>
              </a:tabLst>
            </a:pPr>
            <a:endParaRPr lang="en-US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2341563" algn="l"/>
              </a:tabLst>
            </a:pPr>
            <a:r>
              <a:rPr lang="en-US" sz="2400" smtClean="0">
                <a:ea typeface="ＭＳ Ｐゴシック" pitchFamily="-105" charset="-128"/>
              </a:rPr>
              <a:t>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baseline="-25000" smtClean="0">
                <a:ea typeface="ＭＳ Ｐゴシック" pitchFamily="-105" charset="-128"/>
              </a:rPr>
              <a:t>+1</a:t>
            </a:r>
            <a:r>
              <a:rPr lang="en-US" sz="2400" smtClean="0">
                <a:ea typeface="ＭＳ Ｐゴシック" pitchFamily="-105" charset="-128"/>
              </a:rPr>
              <a:t> = 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smtClean="0">
                <a:ea typeface="ＭＳ Ｐゴシック" pitchFamily="-105" charset="-128"/>
              </a:rPr>
              <a:t>+</a:t>
            </a:r>
            <a:r>
              <a:rPr lang="en-US" sz="2400" smtClean="0">
                <a:ea typeface="ＭＳ Ｐゴシック" pitchFamily="-105" charset="-128"/>
                <a:sym typeface="Symbol" pitchFamily="18" charset="2"/>
              </a:rPr>
              <a:t></a:t>
            </a:r>
            <a:r>
              <a:rPr lang="en-US" sz="2400" smtClean="0">
                <a:ea typeface="ＭＳ Ｐゴシック" pitchFamily="-105" charset="-128"/>
              </a:rPr>
              <a:t>(A</a:t>
            </a:r>
            <a:r>
              <a:rPr lang="en-US" sz="2400" i="1" baseline="-25000" smtClean="0">
                <a:ea typeface="ＭＳ Ｐゴシック" pitchFamily="-105" charset="-128"/>
              </a:rPr>
              <a:t>t </a:t>
            </a:r>
            <a:r>
              <a:rPr lang="en-US" sz="2400" smtClean="0">
                <a:ea typeface="ＭＳ Ｐゴシック" pitchFamily="-105" charset="-128"/>
              </a:rPr>
              <a:t>- 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smtClean="0">
                <a:ea typeface="ＭＳ Ｐゴシック" pitchFamily="-105" charset="-128"/>
              </a:rPr>
              <a:t>) or 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baseline="-25000" smtClean="0">
                <a:ea typeface="ＭＳ Ｐゴシック" pitchFamily="-105" charset="-128"/>
              </a:rPr>
              <a:t>+1</a:t>
            </a:r>
            <a:r>
              <a:rPr lang="en-US" sz="2400" smtClean="0">
                <a:ea typeface="ＭＳ Ｐゴシック" pitchFamily="-105" charset="-128"/>
              </a:rPr>
              <a:t> = </a:t>
            </a:r>
            <a:r>
              <a:rPr lang="en-US" sz="2400" smtClean="0">
                <a:ea typeface="ＭＳ Ｐゴシック" pitchFamily="-105" charset="-128"/>
                <a:sym typeface="Symbol" pitchFamily="18" charset="2"/>
              </a:rPr>
              <a:t></a:t>
            </a:r>
            <a:r>
              <a:rPr lang="en-US" sz="2400" smtClean="0">
                <a:ea typeface="ＭＳ Ｐゴシック" pitchFamily="-105" charset="-128"/>
              </a:rPr>
              <a:t>A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smtClean="0">
                <a:ea typeface="ＭＳ Ｐゴシック" pitchFamily="-105" charset="-128"/>
              </a:rPr>
              <a:t> + (1 – </a:t>
            </a:r>
            <a:r>
              <a:rPr lang="en-US" sz="2400" smtClean="0">
                <a:ea typeface="ＭＳ Ｐゴシック" pitchFamily="-105" charset="-128"/>
                <a:sym typeface="Symbol" pitchFamily="18" charset="2"/>
              </a:rPr>
              <a:t></a:t>
            </a:r>
            <a:r>
              <a:rPr lang="en-US" sz="2400" smtClean="0">
                <a:ea typeface="ＭＳ Ｐゴシック" pitchFamily="-105" charset="-128"/>
              </a:rPr>
              <a:t>) 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</a:p>
          <a:p>
            <a:pPr lvl="2">
              <a:buFontTx/>
              <a:buNone/>
              <a:tabLst>
                <a:tab pos="2341563" algn="l"/>
              </a:tabLst>
            </a:pPr>
            <a:endParaRPr lang="en-US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2341563" algn="l"/>
              </a:tabLst>
            </a:pPr>
            <a:r>
              <a:rPr lang="en-US" smtClean="0">
                <a:ea typeface="ＭＳ Ｐゴシック" pitchFamily="-105" charset="-128"/>
              </a:rPr>
              <a:t>Where  </a:t>
            </a:r>
            <a:r>
              <a:rPr lang="en-US" sz="2400" smtClean="0">
                <a:ea typeface="ＭＳ Ｐゴシック" pitchFamily="-105" charset="-128"/>
              </a:rPr>
              <a:t>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baseline="-25000" smtClean="0">
                <a:ea typeface="ＭＳ Ｐゴシック" pitchFamily="-105" charset="-128"/>
              </a:rPr>
              <a:t>+1	</a:t>
            </a:r>
            <a:r>
              <a:rPr lang="en-US" sz="2400" smtClean="0">
                <a:ea typeface="ＭＳ Ｐゴシック" pitchFamily="-105" charset="-128"/>
              </a:rPr>
              <a:t>= forecast for Period </a:t>
            </a:r>
            <a:r>
              <a:rPr lang="en-US" sz="2400" i="1" smtClean="0">
                <a:ea typeface="ＭＳ Ｐゴシック" pitchFamily="-105" charset="-128"/>
              </a:rPr>
              <a:t>t</a:t>
            </a:r>
            <a:r>
              <a:rPr lang="en-US" sz="2400" smtClean="0">
                <a:ea typeface="ＭＳ Ｐゴシック" pitchFamily="-105" charset="-128"/>
              </a:rPr>
              <a:t> + 1</a:t>
            </a:r>
          </a:p>
          <a:p>
            <a:pPr lvl="4">
              <a:buFontTx/>
              <a:buNone/>
              <a:tabLst>
                <a:tab pos="2341563" algn="l"/>
              </a:tabLst>
            </a:pPr>
            <a:r>
              <a:rPr lang="en-US" sz="2400" smtClean="0">
                <a:ea typeface="ＭＳ Ｐゴシック" pitchFamily="-105" charset="-128"/>
              </a:rPr>
              <a:t>F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smtClean="0">
                <a:ea typeface="ＭＳ Ｐゴシック" pitchFamily="-105" charset="-128"/>
              </a:rPr>
              <a:t> 	= forecast for Period </a:t>
            </a:r>
            <a:r>
              <a:rPr lang="en-US" sz="2400" i="1" smtClean="0">
                <a:ea typeface="ＭＳ Ｐゴシック" pitchFamily="-105" charset="-128"/>
              </a:rPr>
              <a:t>t</a:t>
            </a:r>
            <a:endParaRPr lang="en-US" sz="2400" smtClean="0">
              <a:ea typeface="ＭＳ Ｐゴシック" pitchFamily="-105" charset="-128"/>
            </a:endParaRPr>
          </a:p>
          <a:p>
            <a:pPr lvl="4">
              <a:buFontTx/>
              <a:buNone/>
              <a:tabLst>
                <a:tab pos="2341563" algn="l"/>
              </a:tabLst>
            </a:pPr>
            <a:r>
              <a:rPr lang="en-US" sz="2400" smtClean="0">
                <a:ea typeface="ＭＳ Ｐゴシック" pitchFamily="-105" charset="-128"/>
              </a:rPr>
              <a:t>A</a:t>
            </a:r>
            <a:r>
              <a:rPr lang="en-US" sz="2400" i="1" baseline="-25000" smtClean="0">
                <a:ea typeface="ＭＳ Ｐゴシック" pitchFamily="-105" charset="-128"/>
              </a:rPr>
              <a:t>t</a:t>
            </a:r>
            <a:r>
              <a:rPr lang="en-US" sz="2400" i="1" smtClean="0">
                <a:ea typeface="ＭＳ Ｐゴシック" pitchFamily="-105" charset="-128"/>
              </a:rPr>
              <a:t> 	</a:t>
            </a:r>
            <a:r>
              <a:rPr lang="en-US" sz="2400" smtClean="0">
                <a:ea typeface="ＭＳ Ｐゴシック" pitchFamily="-105" charset="-128"/>
              </a:rPr>
              <a:t>= actual demand for Period </a:t>
            </a:r>
            <a:r>
              <a:rPr lang="en-US" sz="2400" i="1" smtClean="0">
                <a:ea typeface="ＭＳ Ｐゴシック" pitchFamily="-105" charset="-128"/>
              </a:rPr>
              <a:t>t</a:t>
            </a:r>
            <a:endParaRPr lang="en-US" sz="2400" smtClean="0">
              <a:ea typeface="ＭＳ Ｐゴシック" pitchFamily="-105" charset="-128"/>
            </a:endParaRPr>
          </a:p>
          <a:p>
            <a:pPr lvl="4">
              <a:buFontTx/>
              <a:buNone/>
              <a:tabLst>
                <a:tab pos="2341563" algn="l"/>
              </a:tabLst>
            </a:pPr>
            <a:r>
              <a:rPr lang="en-US" sz="2400" smtClean="0">
                <a:ea typeface="ＭＳ Ｐゴシック" pitchFamily="-105" charset="-128"/>
                <a:sym typeface="Symbol" pitchFamily="18" charset="2"/>
              </a:rPr>
              <a:t></a:t>
            </a:r>
            <a:r>
              <a:rPr lang="en-US" sz="2400" smtClean="0">
                <a:ea typeface="ＭＳ Ｐゴシック" pitchFamily="-105" charset="-128"/>
              </a:rPr>
              <a:t> 	= smoothing constant (0 ≤ </a:t>
            </a:r>
            <a:r>
              <a:rPr lang="en-US" sz="2400" smtClean="0">
                <a:ea typeface="ＭＳ Ｐゴシック" pitchFamily="-105" charset="-128"/>
                <a:sym typeface="Symbol" pitchFamily="18" charset="2"/>
              </a:rPr>
              <a:t></a:t>
            </a:r>
            <a:r>
              <a:rPr lang="en-US" sz="2400" smtClean="0">
                <a:ea typeface="ＭＳ Ｐゴシック" pitchFamily="-105" charset="-128"/>
              </a:rPr>
              <a:t>  ≤1)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687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690563" y="1662113"/>
            <a:ext cx="65532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buClr>
                <a:srgbClr val="000090"/>
              </a:buClr>
            </a:pPr>
            <a:r>
              <a:rPr lang="en-US" sz="2800" b="1">
                <a:solidFill>
                  <a:srgbClr val="FF6600"/>
                </a:solidFill>
              </a:rPr>
              <a:t>Exponential Smoothing</a:t>
            </a:r>
          </a:p>
        </p:txBody>
      </p:sp>
      <p:grpSp>
        <p:nvGrpSpPr>
          <p:cNvPr id="31748" name="Group 4"/>
          <p:cNvGrpSpPr>
            <a:grpSpLocks/>
          </p:cNvGrpSpPr>
          <p:nvPr/>
        </p:nvGrpSpPr>
        <p:grpSpPr bwMode="auto">
          <a:xfrm>
            <a:off x="914400" y="2238375"/>
            <a:ext cx="7307263" cy="4162425"/>
            <a:chOff x="558" y="384"/>
            <a:chExt cx="4674" cy="3590"/>
          </a:xfrm>
        </p:grpSpPr>
        <p:pic>
          <p:nvPicPr>
            <p:cNvPr id="31750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74" t="3600" r="34869" b="21597"/>
            <a:stretch>
              <a:fillRect/>
            </a:stretch>
          </p:blipFill>
          <p:spPr bwMode="auto">
            <a:xfrm>
              <a:off x="558" y="384"/>
              <a:ext cx="4674" cy="35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1751" name="Line 6"/>
            <p:cNvSpPr>
              <a:spLocks noChangeShapeType="1"/>
            </p:cNvSpPr>
            <p:nvPr/>
          </p:nvSpPr>
          <p:spPr bwMode="auto">
            <a:xfrm flipH="1" flipV="1">
              <a:off x="2040" y="496"/>
              <a:ext cx="1008" cy="1104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1749" name="Text Box 7"/>
          <p:cNvSpPr txBox="1">
            <a:spLocks noChangeArrowheads="1"/>
          </p:cNvSpPr>
          <p:nvPr/>
        </p:nvSpPr>
        <p:spPr bwMode="auto">
          <a:xfrm>
            <a:off x="4029075" y="6538913"/>
            <a:ext cx="1022350" cy="312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>
              <a:lnSpc>
                <a:spcPct val="90000"/>
              </a:lnSpc>
              <a:spcBef>
                <a:spcPct val="20000"/>
              </a:spcBef>
              <a:buClr>
                <a:srgbClr val="000090"/>
              </a:buClr>
            </a:pPr>
            <a:r>
              <a:rPr lang="en-US" sz="1600" b="1"/>
              <a:t>(Fig. 5.3)</a:t>
            </a:r>
            <a:endParaRPr lang="en-US" sz="16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606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1038" y="1619250"/>
            <a:ext cx="7978775" cy="5257800"/>
          </a:xfrm>
        </p:spPr>
        <p:txBody>
          <a:bodyPr/>
          <a:lstStyle/>
          <a:p>
            <a:pPr>
              <a:buFontTx/>
              <a:buNone/>
              <a:tabLst>
                <a:tab pos="2341563" algn="l"/>
              </a:tabLst>
            </a:pPr>
            <a:r>
              <a:rPr lang="en-US" b="1" smtClean="0">
                <a:ea typeface="ＭＳ Ｐゴシック" pitchFamily="-105" charset="-128"/>
              </a:rPr>
              <a:t>Time Series Forecasting Models</a:t>
            </a:r>
            <a:endParaRPr lang="en-US" b="1" i="1" smtClean="0">
              <a:ea typeface="ＭＳ Ｐゴシック" pitchFamily="-105" charset="-128"/>
            </a:endParaRPr>
          </a:p>
          <a:p>
            <a:pPr>
              <a:buFontTx/>
              <a:buNone/>
              <a:tabLst>
                <a:tab pos="2341563" algn="l"/>
              </a:tabLst>
            </a:pPr>
            <a:endParaRPr lang="en-US" sz="2400" b="1" smtClean="0">
              <a:solidFill>
                <a:srgbClr val="FF6600"/>
              </a:solidFill>
              <a:ea typeface="ＭＳ Ｐゴシック" pitchFamily="-105" charset="-128"/>
            </a:endParaRPr>
          </a:p>
          <a:p>
            <a:pPr>
              <a:buFontTx/>
              <a:buNone/>
              <a:tabLst>
                <a:tab pos="2341563" algn="l"/>
              </a:tabLst>
            </a:pPr>
            <a:r>
              <a:rPr lang="en-US" sz="2400" b="1" smtClean="0">
                <a:solidFill>
                  <a:srgbClr val="FF6600"/>
                </a:solidFill>
                <a:ea typeface="ＭＳ Ｐゴシック" pitchFamily="-105" charset="-128"/>
              </a:rPr>
              <a:t> Linear Trend Forecast</a:t>
            </a:r>
            <a:r>
              <a:rPr lang="en-US" sz="2400" smtClean="0">
                <a:solidFill>
                  <a:schemeClr val="accent2"/>
                </a:solidFill>
                <a:ea typeface="ＭＳ Ｐゴシック" pitchFamily="-105" charset="-128"/>
              </a:rPr>
              <a:t> </a:t>
            </a:r>
            <a:r>
              <a:rPr lang="en-US" sz="2400" smtClean="0">
                <a:solidFill>
                  <a:srgbClr val="FF6600"/>
                </a:solidFill>
                <a:ea typeface="ＭＳ Ｐゴシック" pitchFamily="-105" charset="-128"/>
              </a:rPr>
              <a:t>–</a:t>
            </a:r>
            <a:r>
              <a:rPr lang="en-US" sz="2400" smtClean="0">
                <a:solidFill>
                  <a:schemeClr val="accent2"/>
                </a:solidFill>
                <a:ea typeface="ＭＳ Ｐゴシック" pitchFamily="-105" charset="-128"/>
              </a:rPr>
              <a:t>  </a:t>
            </a:r>
            <a:r>
              <a:rPr lang="en-US" sz="2400" smtClean="0">
                <a:ea typeface="ＭＳ Ｐゴシック" pitchFamily="-105" charset="-128"/>
              </a:rPr>
              <a:t>trend can be estimated using simple linear regression to fit a line to a time series </a:t>
            </a:r>
            <a:endParaRPr lang="en-US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2341563" algn="l"/>
              </a:tabLst>
            </a:pPr>
            <a:endParaRPr lang="en-US" i="1" smtClean="0">
              <a:ea typeface="ＭＳ Ｐゴシック" pitchFamily="-105" charset="-128"/>
              <a:cs typeface="Arial" charset="0"/>
            </a:endParaRPr>
          </a:p>
          <a:p>
            <a:pPr lvl="2"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Ŷ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  = 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0 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+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1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  <a:endParaRPr lang="en-US" sz="2400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2341563" algn="l"/>
              </a:tabLst>
            </a:pPr>
            <a:endParaRPr lang="en-US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2341563" algn="l"/>
              </a:tabLst>
            </a:pPr>
            <a:r>
              <a:rPr lang="en-US" smtClean="0">
                <a:ea typeface="ＭＳ Ｐゴシック" pitchFamily="-105" charset="-128"/>
              </a:rPr>
              <a:t>Where 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Ŷ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 	= forecast or dependent variable</a:t>
            </a:r>
          </a:p>
          <a:p>
            <a:pPr lvl="4"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x 	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= time variable</a:t>
            </a:r>
          </a:p>
          <a:p>
            <a:pPr lvl="4"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0  	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= intercept of the line</a:t>
            </a:r>
          </a:p>
          <a:p>
            <a:pPr lvl="4"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</a:rPr>
              <a:t>b</a:t>
            </a:r>
            <a:r>
              <a:rPr lang="en-US" sz="2400" baseline="-25000" smtClean="0">
                <a:ea typeface="ＭＳ Ｐゴシック" pitchFamily="-105" charset="-128"/>
              </a:rPr>
              <a:t>1</a:t>
            </a:r>
            <a:r>
              <a:rPr lang="en-US" sz="2400" smtClean="0">
                <a:ea typeface="ＭＳ Ｐゴシック" pitchFamily="-105" charset="-128"/>
              </a:rPr>
              <a:t> 	= slope of the line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19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7699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693738" y="1760538"/>
            <a:ext cx="3922712" cy="4365625"/>
          </a:xfrm>
        </p:spPr>
        <p:txBody>
          <a:bodyPr/>
          <a:lstStyle/>
          <a:p>
            <a:endParaRPr lang="en-US" sz="1800" smtClean="0">
              <a:ea typeface="ＭＳ Ｐゴシック" pitchFamily="-105" charset="-128"/>
            </a:endParaRPr>
          </a:p>
          <a:p>
            <a:endParaRPr lang="en-US" sz="1800" smtClean="0"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</a:pPr>
            <a:endParaRPr lang="en-US" sz="2000" smtClean="0">
              <a:ea typeface="ＭＳ Ｐゴシック" pitchFamily="-105" charset="-128"/>
            </a:endParaRPr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704850" y="1657350"/>
            <a:ext cx="65532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 eaLnBrk="0" hangingPunct="0">
              <a:lnSpc>
                <a:spcPct val="90000"/>
              </a:lnSpc>
              <a:spcBef>
                <a:spcPct val="20000"/>
              </a:spcBef>
              <a:buClr>
                <a:srgbClr val="000090"/>
              </a:buClr>
            </a:pPr>
            <a:r>
              <a:rPr lang="en-US" sz="2800" b="1">
                <a:solidFill>
                  <a:srgbClr val="FF6600"/>
                </a:solidFill>
              </a:rPr>
              <a:t>Regression</a:t>
            </a:r>
          </a:p>
        </p:txBody>
      </p:sp>
      <p:grpSp>
        <p:nvGrpSpPr>
          <p:cNvPr id="33797" name="Group 5"/>
          <p:cNvGrpSpPr>
            <a:grpSpLocks/>
          </p:cNvGrpSpPr>
          <p:nvPr/>
        </p:nvGrpSpPr>
        <p:grpSpPr bwMode="auto">
          <a:xfrm>
            <a:off x="914400" y="2355850"/>
            <a:ext cx="7288213" cy="3921125"/>
            <a:chOff x="336" y="164"/>
            <a:chExt cx="5164" cy="3916"/>
          </a:xfrm>
        </p:grpSpPr>
        <p:pic>
          <p:nvPicPr>
            <p:cNvPr id="33799" name="Picture 6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26" t="3375" r="10313" b="11627"/>
            <a:stretch>
              <a:fillRect/>
            </a:stretch>
          </p:blipFill>
          <p:spPr bwMode="auto">
            <a:xfrm>
              <a:off x="336" y="164"/>
              <a:ext cx="5164" cy="391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33800" name="Line 7"/>
            <p:cNvSpPr>
              <a:spLocks noChangeShapeType="1"/>
            </p:cNvSpPr>
            <p:nvPr/>
          </p:nvSpPr>
          <p:spPr bwMode="auto">
            <a:xfrm flipH="1" flipV="1">
              <a:off x="3408" y="480"/>
              <a:ext cx="192" cy="768"/>
            </a:xfrm>
            <a:prstGeom prst="line">
              <a:avLst/>
            </a:prstGeom>
            <a:noFill/>
            <a:ln w="9525">
              <a:solidFill>
                <a:srgbClr val="000000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3798" name="Text Box 8"/>
          <p:cNvSpPr txBox="1">
            <a:spLocks noChangeArrowheads="1"/>
          </p:cNvSpPr>
          <p:nvPr/>
        </p:nvSpPr>
        <p:spPr bwMode="auto">
          <a:xfrm>
            <a:off x="4038600" y="6435725"/>
            <a:ext cx="1022350" cy="33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1600" b="1"/>
              <a:t>(Fig. 5.4)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523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662113"/>
            <a:ext cx="8112125" cy="54102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b="1" smtClean="0">
                <a:ea typeface="ＭＳ Ｐゴシック" pitchFamily="-105" charset="-128"/>
              </a:rPr>
              <a:t>Cause &amp; Effect Models</a:t>
            </a:r>
          </a:p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000" smtClean="0">
                <a:ea typeface="ＭＳ Ｐゴシック" pitchFamily="-105" charset="-128"/>
              </a:rPr>
              <a:t>	</a:t>
            </a:r>
            <a:r>
              <a:rPr lang="en-US" sz="2400" smtClean="0">
                <a:ea typeface="ＭＳ Ｐゴシック" pitchFamily="-105" charset="-128"/>
              </a:rPr>
              <a:t>One or several external variables are identified that are related to demand </a:t>
            </a:r>
          </a:p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b="1" smtClean="0">
                <a:solidFill>
                  <a:srgbClr val="FF6600"/>
                </a:solidFill>
                <a:ea typeface="ＭＳ Ｐゴシック" pitchFamily="-105" charset="-128"/>
              </a:rPr>
              <a:t>Simple regression – </a:t>
            </a:r>
            <a:r>
              <a:rPr lang="en-US" sz="2400" smtClean="0">
                <a:ea typeface="ＭＳ Ｐゴシック" pitchFamily="-105" charset="-128"/>
              </a:rPr>
              <a:t> Only one explanatory variable is used &amp; is similar to the previous trend model.  The difference is that the </a:t>
            </a:r>
            <a:r>
              <a:rPr lang="en-US" sz="2400" i="1" smtClean="0">
                <a:ea typeface="ＭＳ Ｐゴシック" pitchFamily="-105" charset="-128"/>
              </a:rPr>
              <a:t>x</a:t>
            </a:r>
            <a:r>
              <a:rPr lang="en-US" sz="2400" smtClean="0">
                <a:ea typeface="ＭＳ Ｐゴシック" pitchFamily="-105" charset="-128"/>
              </a:rPr>
              <a:t> variable is no longer time but an explanatory variable.</a:t>
            </a:r>
          </a:p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endParaRPr lang="en-US" sz="2400" smtClean="0">
              <a:ea typeface="ＭＳ Ｐゴシック" pitchFamily="-105" charset="-128"/>
            </a:endParaRPr>
          </a:p>
          <a:p>
            <a:pPr lvl="2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Ŷ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  = 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0 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+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1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</a:p>
          <a:p>
            <a:pPr lvl="2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endParaRPr lang="en-US" smtClean="0">
              <a:ea typeface="ＭＳ Ｐゴシック" pitchFamily="-105" charset="-128"/>
            </a:endParaRPr>
          </a:p>
          <a:p>
            <a:pPr lvl="2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mtClean="0">
                <a:ea typeface="ＭＳ Ｐゴシック" pitchFamily="-105" charset="-128"/>
              </a:rPr>
              <a:t>Where  </a:t>
            </a:r>
            <a:r>
              <a:rPr lang="en-US" i="1" smtClean="0">
                <a:ea typeface="ＭＳ Ｐゴシック" pitchFamily="-105" charset="-128"/>
                <a:cs typeface="Arial" charset="0"/>
              </a:rPr>
              <a:t>  Ŷ</a:t>
            </a:r>
            <a:r>
              <a:rPr lang="en-US" smtClean="0">
                <a:ea typeface="ＭＳ Ｐゴシック" pitchFamily="-105" charset="-128"/>
                <a:cs typeface="Arial" charset="0"/>
              </a:rPr>
              <a:t>  	= forecast or dependent variable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i="1" smtClean="0">
                <a:ea typeface="ＭＳ Ｐゴシック" pitchFamily="-105" charset="-128"/>
                <a:cs typeface="Arial" charset="0"/>
              </a:rPr>
              <a:t>  x	</a:t>
            </a:r>
            <a:r>
              <a:rPr lang="en-US" smtClean="0">
                <a:ea typeface="ＭＳ Ｐゴシック" pitchFamily="-105" charset="-128"/>
                <a:cs typeface="Arial" charset="0"/>
              </a:rPr>
              <a:t>= explanatory or independent variable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i="1" smtClean="0">
                <a:ea typeface="ＭＳ Ｐゴシック" pitchFamily="-105" charset="-128"/>
                <a:cs typeface="Arial" charset="0"/>
              </a:rPr>
              <a:t>  b</a:t>
            </a:r>
            <a:r>
              <a:rPr lang="en-US" baseline="-25000" smtClean="0">
                <a:ea typeface="ＭＳ Ｐゴシック" pitchFamily="-105" charset="-128"/>
                <a:cs typeface="Arial" charset="0"/>
              </a:rPr>
              <a:t>0 	</a:t>
            </a:r>
            <a:r>
              <a:rPr lang="en-US" smtClean="0">
                <a:ea typeface="ＭＳ Ｐゴシック" pitchFamily="-105" charset="-128"/>
                <a:cs typeface="Arial" charset="0"/>
              </a:rPr>
              <a:t>= intercept of the line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i="1" smtClean="0">
                <a:ea typeface="ＭＳ Ｐゴシック" pitchFamily="-105" charset="-128"/>
              </a:rPr>
              <a:t>  b</a:t>
            </a:r>
            <a:r>
              <a:rPr lang="en-US" baseline="-25000" smtClean="0">
                <a:ea typeface="ＭＳ Ｐゴシック" pitchFamily="-105" charset="-128"/>
              </a:rPr>
              <a:t>1</a:t>
            </a:r>
            <a:r>
              <a:rPr lang="en-US" smtClean="0">
                <a:ea typeface="ＭＳ Ｐゴシック" pitchFamily="-105" charset="-128"/>
              </a:rPr>
              <a:t> 	= slope of the line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981200" y="160338"/>
            <a:ext cx="7018338" cy="6064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Forecasting Techniques</a:t>
            </a:r>
            <a:r>
              <a:rPr lang="en-US" sz="36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1633538"/>
            <a:ext cx="7986713" cy="5135562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b="1" smtClean="0">
                <a:ea typeface="ＭＳ Ｐゴシック" pitchFamily="-105" charset="-128"/>
              </a:rPr>
              <a:t>Cause &amp; Effect Models</a:t>
            </a:r>
            <a:endParaRPr lang="en-US" b="1" i="1" smtClean="0">
              <a:ea typeface="ＭＳ Ｐゴシック" pitchFamily="-105" charset="-128"/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endParaRPr lang="en-US" sz="1600" b="1" i="1" smtClean="0">
              <a:ea typeface="ＭＳ Ｐゴシック" pitchFamily="-105" charset="-128"/>
            </a:endParaRPr>
          </a:p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Multiple regression</a:t>
            </a:r>
            <a:r>
              <a:rPr lang="en-US" smtClean="0">
                <a:solidFill>
                  <a:srgbClr val="FF6600"/>
                </a:solidFill>
                <a:ea typeface="ＭＳ Ｐゴシック" pitchFamily="-105" charset="-128"/>
              </a:rPr>
              <a:t> –</a:t>
            </a:r>
            <a:r>
              <a:rPr lang="en-US" smtClean="0">
                <a:solidFill>
                  <a:schemeClr val="accent2"/>
                </a:solidFill>
                <a:ea typeface="ＭＳ Ｐゴシック" pitchFamily="-105" charset="-128"/>
              </a:rPr>
              <a:t>  </a:t>
            </a:r>
            <a:r>
              <a:rPr lang="en-US" smtClean="0">
                <a:ea typeface="ＭＳ Ｐゴシック" pitchFamily="-105" charset="-128"/>
              </a:rPr>
              <a:t>several explanatory variables are used to make the forecast</a:t>
            </a:r>
          </a:p>
          <a:p>
            <a:pPr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endParaRPr lang="en-US" smtClean="0">
              <a:ea typeface="ＭＳ Ｐゴシック" pitchFamily="-105" charset="-128"/>
            </a:endParaRPr>
          </a:p>
          <a:p>
            <a:pPr lvl="2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Ŷ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  = 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0 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+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1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1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 + b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2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2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 +  . . . B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k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k</a:t>
            </a:r>
          </a:p>
          <a:p>
            <a:pPr lvl="2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mtClean="0">
                <a:ea typeface="ＭＳ Ｐゴシック" pitchFamily="-105" charset="-128"/>
              </a:rPr>
              <a:t>Where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Ŷ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 	= forecast or dependent variable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k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 	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=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k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th explanatory or independent 			variable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baseline="-25000" smtClean="0">
                <a:ea typeface="ＭＳ Ｐゴシック" pitchFamily="-105" charset="-128"/>
                <a:cs typeface="Arial" charset="0"/>
              </a:rPr>
              <a:t>0  	</a:t>
            </a:r>
            <a:r>
              <a:rPr lang="en-US" sz="2400" smtClean="0">
                <a:ea typeface="ＭＳ Ｐゴシック" pitchFamily="-105" charset="-128"/>
                <a:cs typeface="Arial" charset="0"/>
              </a:rPr>
              <a:t>= intercept of the line</a:t>
            </a:r>
          </a:p>
          <a:p>
            <a:pPr lvl="4">
              <a:lnSpc>
                <a:spcPct val="90000"/>
              </a:lnSpc>
              <a:buFontTx/>
              <a:buNone/>
              <a:tabLst>
                <a:tab pos="2341563" algn="l"/>
              </a:tabLst>
            </a:pPr>
            <a:r>
              <a:rPr lang="en-US" sz="2400" i="1" smtClean="0">
                <a:ea typeface="ＭＳ Ｐゴシック" pitchFamily="-105" charset="-128"/>
                <a:cs typeface="Arial" charset="0"/>
              </a:rPr>
              <a:t>b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k</a:t>
            </a:r>
            <a:r>
              <a:rPr lang="en-US" sz="2400" smtClean="0">
                <a:ea typeface="ＭＳ Ｐゴシック" pitchFamily="-105" charset="-128"/>
              </a:rPr>
              <a:t> 	= regression coefficient of the 			independent variable </a:t>
            </a:r>
            <a:r>
              <a:rPr lang="en-US" sz="2400" i="1" smtClean="0">
                <a:ea typeface="ＭＳ Ｐゴシック" pitchFamily="-105" charset="-128"/>
                <a:cs typeface="Arial" charset="0"/>
              </a:rPr>
              <a:t>x</a:t>
            </a:r>
            <a:r>
              <a:rPr lang="en-US" sz="2400" i="1" baseline="-25000" smtClean="0">
                <a:ea typeface="ＭＳ Ｐゴシック" pitchFamily="-105" charset="-128"/>
                <a:cs typeface="Arial" charset="0"/>
              </a:rPr>
              <a:t>k</a:t>
            </a:r>
            <a:endParaRPr lang="en-US" sz="240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88988" y="1760538"/>
            <a:ext cx="7897812" cy="4154487"/>
          </a:xfrm>
        </p:spPr>
        <p:txBody>
          <a:bodyPr/>
          <a:lstStyle/>
          <a:p>
            <a:pPr marL="0" indent="0">
              <a:buFontTx/>
              <a:buNone/>
              <a:tabLst>
                <a:tab pos="1773238" algn="l"/>
                <a:tab pos="2174875" algn="l"/>
              </a:tabLst>
            </a:pPr>
            <a:r>
              <a:rPr lang="en-US" sz="2400" dirty="0" smtClean="0">
                <a:ea typeface="ＭＳ Ｐゴシック" pitchFamily="-105" charset="-128"/>
              </a:rPr>
              <a:t>The formula for </a:t>
            </a:r>
            <a:r>
              <a:rPr lang="en-US" sz="2400" b="1" dirty="0" smtClean="0">
                <a:solidFill>
                  <a:srgbClr val="FF6600"/>
                </a:solidFill>
                <a:ea typeface="ＭＳ Ｐゴシック" pitchFamily="-105" charset="-128"/>
              </a:rPr>
              <a:t>forecast error</a:t>
            </a:r>
            <a:r>
              <a:rPr lang="en-US" sz="2400" dirty="0" smtClean="0">
                <a:ea typeface="ＭＳ Ｐゴシック" pitchFamily="-105" charset="-128"/>
              </a:rPr>
              <a:t>, defined as the difference between actual quantity &amp; the forecast  </a:t>
            </a:r>
          </a:p>
          <a:p>
            <a:pPr lvl="2">
              <a:buFontTx/>
              <a:buNone/>
              <a:tabLst>
                <a:tab pos="1773238" algn="l"/>
                <a:tab pos="2174875" algn="l"/>
              </a:tabLst>
            </a:pPr>
            <a:endParaRPr lang="en-US" sz="2400" dirty="0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1773238" algn="l"/>
                <a:tab pos="2174875" algn="l"/>
              </a:tabLst>
            </a:pPr>
            <a:r>
              <a:rPr lang="en-US" sz="2400" dirty="0" smtClean="0">
                <a:ea typeface="ＭＳ Ｐゴシック" pitchFamily="-105" charset="-128"/>
              </a:rPr>
              <a:t>Forecast error, e</a:t>
            </a:r>
            <a:r>
              <a:rPr lang="en-US" sz="2400" i="1" baseline="-25000" dirty="0" smtClean="0">
                <a:ea typeface="ＭＳ Ｐゴシック" pitchFamily="-105" charset="-128"/>
              </a:rPr>
              <a:t>t</a:t>
            </a:r>
            <a:r>
              <a:rPr lang="en-US" sz="2400" dirty="0" smtClean="0">
                <a:ea typeface="ＭＳ Ｐゴシック" pitchFamily="-105" charset="-128"/>
              </a:rPr>
              <a:t> = A</a:t>
            </a:r>
            <a:r>
              <a:rPr lang="en-US" sz="2400" i="1" baseline="-25000" dirty="0" smtClean="0">
                <a:ea typeface="ＭＳ Ｐゴシック" pitchFamily="-105" charset="-128"/>
              </a:rPr>
              <a:t>t  </a:t>
            </a:r>
            <a:r>
              <a:rPr lang="en-US" sz="2400" dirty="0" smtClean="0">
                <a:ea typeface="ＭＳ Ｐゴシック" pitchFamily="-105" charset="-128"/>
              </a:rPr>
              <a:t>-  F</a:t>
            </a:r>
            <a:r>
              <a:rPr lang="en-US" sz="2400" i="1" baseline="-25000" dirty="0" smtClean="0">
                <a:ea typeface="ＭＳ Ｐゴシック" pitchFamily="-105" charset="-128"/>
              </a:rPr>
              <a:t>t</a:t>
            </a:r>
            <a:endParaRPr lang="en-US" sz="2400" dirty="0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1773238" algn="l"/>
                <a:tab pos="2174875" algn="l"/>
              </a:tabLst>
            </a:pPr>
            <a:endParaRPr lang="en-US" dirty="0" smtClean="0">
              <a:ea typeface="ＭＳ Ｐゴシック" pitchFamily="-105" charset="-128"/>
            </a:endParaRPr>
          </a:p>
          <a:p>
            <a:pPr lvl="2">
              <a:buFontTx/>
              <a:buNone/>
              <a:tabLst>
                <a:tab pos="1773238" algn="l"/>
                <a:tab pos="2174875" algn="l"/>
              </a:tabLst>
            </a:pPr>
            <a:r>
              <a:rPr lang="en-US" dirty="0" smtClean="0">
                <a:ea typeface="ＭＳ Ｐゴシック" pitchFamily="-105" charset="-128"/>
              </a:rPr>
              <a:t>Where</a:t>
            </a:r>
            <a:r>
              <a:rPr lang="en-US" sz="2400" dirty="0" smtClean="0">
                <a:ea typeface="ＭＳ Ｐゴシック" pitchFamily="-105" charset="-128"/>
              </a:rPr>
              <a:t>	e</a:t>
            </a:r>
            <a:r>
              <a:rPr lang="en-US" sz="2400" i="1" baseline="-25000" dirty="0" smtClean="0">
                <a:ea typeface="ＭＳ Ｐゴシック" pitchFamily="-105" charset="-128"/>
              </a:rPr>
              <a:t>t</a:t>
            </a:r>
            <a:r>
              <a:rPr lang="en-US" sz="2400" dirty="0" smtClean="0">
                <a:ea typeface="ＭＳ Ｐゴシック" pitchFamily="-105" charset="-128"/>
              </a:rPr>
              <a:t> 	= forecast error for Period </a:t>
            </a:r>
            <a:r>
              <a:rPr lang="en-US" sz="2400" i="1" dirty="0" smtClean="0">
                <a:ea typeface="ＭＳ Ｐゴシック" pitchFamily="-105" charset="-128"/>
              </a:rPr>
              <a:t>t</a:t>
            </a:r>
            <a:endParaRPr lang="en-US" sz="2400" dirty="0" smtClean="0">
              <a:ea typeface="ＭＳ Ｐゴシック" pitchFamily="-105" charset="-128"/>
            </a:endParaRPr>
          </a:p>
          <a:p>
            <a:pPr lvl="2">
              <a:spcBef>
                <a:spcPct val="10000"/>
              </a:spcBef>
              <a:buFontTx/>
              <a:buNone/>
              <a:tabLst>
                <a:tab pos="1773238" algn="l"/>
                <a:tab pos="2174875" algn="l"/>
              </a:tabLst>
            </a:pPr>
            <a:r>
              <a:rPr lang="en-US" sz="2400" dirty="0" smtClean="0">
                <a:ea typeface="ＭＳ Ｐゴシック" pitchFamily="-105" charset="-128"/>
              </a:rPr>
              <a:t>		A</a:t>
            </a:r>
            <a:r>
              <a:rPr lang="en-US" sz="2400" i="1" baseline="-25000" dirty="0" smtClean="0">
                <a:ea typeface="ＭＳ Ｐゴシック" pitchFamily="-105" charset="-128"/>
              </a:rPr>
              <a:t>t</a:t>
            </a:r>
            <a:r>
              <a:rPr lang="en-US" sz="2400" dirty="0" smtClean="0">
                <a:ea typeface="ＭＳ Ｐゴシック" pitchFamily="-105" charset="-128"/>
              </a:rPr>
              <a:t> 	= actual demand for Period </a:t>
            </a:r>
            <a:r>
              <a:rPr lang="en-US" sz="2400" i="1" dirty="0" smtClean="0">
                <a:ea typeface="ＭＳ Ｐゴシック" pitchFamily="-105" charset="-128"/>
              </a:rPr>
              <a:t>t</a:t>
            </a:r>
            <a:endParaRPr lang="en-US" sz="2400" dirty="0" smtClean="0">
              <a:ea typeface="ＭＳ Ｐゴシック" pitchFamily="-105" charset="-128"/>
            </a:endParaRPr>
          </a:p>
          <a:p>
            <a:pPr lvl="2">
              <a:spcBef>
                <a:spcPct val="10000"/>
              </a:spcBef>
              <a:buFontTx/>
              <a:buNone/>
              <a:tabLst>
                <a:tab pos="1773238" algn="l"/>
                <a:tab pos="2174875" algn="l"/>
              </a:tabLst>
            </a:pPr>
            <a:r>
              <a:rPr lang="en-US" sz="2400" dirty="0" smtClean="0">
                <a:ea typeface="ＭＳ Ｐゴシック" pitchFamily="-105" charset="-128"/>
              </a:rPr>
              <a:t>		F</a:t>
            </a:r>
            <a:r>
              <a:rPr lang="en-US" sz="2400" i="1" baseline="-25000" dirty="0" smtClean="0">
                <a:ea typeface="ＭＳ Ｐゴシック" pitchFamily="-105" charset="-128"/>
              </a:rPr>
              <a:t>t</a:t>
            </a:r>
            <a:r>
              <a:rPr lang="en-US" sz="2400" dirty="0" smtClean="0">
                <a:ea typeface="ＭＳ Ｐゴシック" pitchFamily="-105" charset="-128"/>
              </a:rPr>
              <a:t> 	= forecast for Period </a:t>
            </a:r>
            <a:r>
              <a:rPr lang="en-US" sz="2400" i="1" dirty="0" smtClean="0">
                <a:ea typeface="ＭＳ Ｐゴシック" pitchFamily="-105" charset="-128"/>
              </a:rPr>
              <a:t>t</a:t>
            </a:r>
            <a:endParaRPr lang="en-US" sz="2400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703263" y="1660525"/>
            <a:ext cx="8132762" cy="4224338"/>
          </a:xfrm>
        </p:spPr>
        <p:txBody>
          <a:bodyPr/>
          <a:lstStyle/>
          <a:p>
            <a:pPr marL="0" indent="0">
              <a:lnSpc>
                <a:spcPct val="90000"/>
              </a:lnSpc>
              <a:buFontTx/>
              <a:buNone/>
            </a:pPr>
            <a:r>
              <a:rPr lang="en-US" smtClean="0">
                <a:ea typeface="ＭＳ Ｐゴシック" pitchFamily="-105" charset="-128"/>
              </a:rPr>
              <a:t>Several measures of forecasting accuracy follow – </a:t>
            </a:r>
          </a:p>
          <a:p>
            <a:pPr marL="0" indent="0">
              <a:lnSpc>
                <a:spcPct val="90000"/>
              </a:lnSpc>
              <a:buFontTx/>
              <a:buNone/>
            </a:pPr>
            <a:endParaRPr lang="en-US" sz="1400" smtClean="0">
              <a:ea typeface="ＭＳ Ｐゴシック" pitchFamily="-105" charset="-128"/>
            </a:endParaRPr>
          </a:p>
          <a:p>
            <a:pPr lvl="1">
              <a:lnSpc>
                <a:spcPct val="90000"/>
              </a:lnSpc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Mean absolute deviation (MAD)-</a:t>
            </a:r>
            <a:r>
              <a:rPr lang="en-US" smtClean="0">
                <a:ea typeface="ＭＳ Ｐゴシック" pitchFamily="-105" charset="-128"/>
              </a:rPr>
              <a:t> a MAD of 0 indicates the forecast exactly predicted demand</a:t>
            </a:r>
          </a:p>
          <a:p>
            <a:pPr lvl="1">
              <a:lnSpc>
                <a:spcPct val="90000"/>
              </a:lnSpc>
            </a:pPr>
            <a:endParaRPr lang="en-US" sz="1200" smtClean="0">
              <a:ea typeface="ＭＳ Ｐゴシック" pitchFamily="-105" charset="-128"/>
            </a:endParaRPr>
          </a:p>
          <a:p>
            <a:pPr lvl="1">
              <a:lnSpc>
                <a:spcPct val="90000"/>
              </a:lnSpc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Mean absolute percentage error (MAPE)-</a:t>
            </a:r>
            <a:r>
              <a:rPr lang="en-US" smtClean="0">
                <a:ea typeface="ＭＳ Ｐゴシック" pitchFamily="-105" charset="-128"/>
              </a:rPr>
              <a:t> provides a perspective of the true magnitude of the forecast error</a:t>
            </a:r>
          </a:p>
          <a:p>
            <a:pPr lvl="1">
              <a:lnSpc>
                <a:spcPct val="90000"/>
              </a:lnSpc>
            </a:pPr>
            <a:endParaRPr lang="en-US" sz="1200" smtClean="0">
              <a:ea typeface="ＭＳ Ｐゴシック" pitchFamily="-105" charset="-128"/>
            </a:endParaRPr>
          </a:p>
          <a:p>
            <a:pPr lvl="1">
              <a:lnSpc>
                <a:spcPct val="90000"/>
              </a:lnSpc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Mean squared error (MSE)-</a:t>
            </a:r>
            <a:r>
              <a:rPr lang="en-US" smtClean="0">
                <a:ea typeface="ＭＳ Ｐゴシック" pitchFamily="-105" charset="-128"/>
              </a:rPr>
              <a:t> analogous to variance, large forecast errors are heavily penalized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6063" y="1631950"/>
            <a:ext cx="8520112" cy="1196975"/>
          </a:xfrm>
        </p:spPr>
        <p:txBody>
          <a:bodyPr/>
          <a:lstStyle/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Mean absolute deviation (MAD)-</a:t>
            </a:r>
            <a:r>
              <a:rPr lang="en-US" smtClean="0">
                <a:ea typeface="ＭＳ Ｐゴシック" pitchFamily="-105" charset="-128"/>
              </a:rPr>
              <a:t> 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US" smtClean="0">
                <a:ea typeface="ＭＳ Ｐゴシック" pitchFamily="-105" charset="-128"/>
              </a:rPr>
              <a:t>	MAD of 0 indicates the forecast exactly predicted demand.</a:t>
            </a:r>
          </a:p>
        </p:txBody>
      </p:sp>
      <p:pic>
        <p:nvPicPr>
          <p:cNvPr id="38916" name="Picture 4" descr="mad 2_edit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913" y="2771775"/>
            <a:ext cx="5257800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8917" name="Text Box 5"/>
          <p:cNvSpPr txBox="1">
            <a:spLocks noChangeArrowheads="1"/>
          </p:cNvSpPr>
          <p:nvPr/>
        </p:nvSpPr>
        <p:spPr bwMode="auto">
          <a:xfrm>
            <a:off x="1528763" y="4267200"/>
            <a:ext cx="727075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1143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lvl="1" eaLnBrk="1" hangingPunct="1"/>
            <a:r>
              <a:rPr lang="en-US" sz="2000"/>
              <a:t>Where</a:t>
            </a:r>
            <a:r>
              <a:rPr lang="en-US" sz="2400"/>
              <a:t>	e</a:t>
            </a:r>
            <a:r>
              <a:rPr lang="en-US" sz="2400" baseline="-25000"/>
              <a:t>t	</a:t>
            </a:r>
            <a:r>
              <a:rPr lang="en-US" sz="2400"/>
              <a:t>= forecast error for period t</a:t>
            </a:r>
          </a:p>
          <a:p>
            <a:pPr lvl="1" eaLnBrk="1" hangingPunct="1"/>
            <a:r>
              <a:rPr lang="en-US" sz="2400"/>
              <a:t>	A</a:t>
            </a:r>
            <a:r>
              <a:rPr lang="en-US" sz="2400" baseline="-25000"/>
              <a:t>t</a:t>
            </a:r>
            <a:r>
              <a:rPr lang="en-US" sz="2400"/>
              <a:t> 	= actual demand for period </a:t>
            </a:r>
            <a:r>
              <a:rPr lang="en-US" sz="2400" i="1"/>
              <a:t>t</a:t>
            </a:r>
            <a:endParaRPr lang="en-US" sz="2400"/>
          </a:p>
          <a:p>
            <a:pPr lvl="1" eaLnBrk="1" hangingPunct="1"/>
            <a:r>
              <a:rPr lang="en-US" sz="2400"/>
              <a:t>	n 	= number of periods of evaluation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6063" y="1631950"/>
            <a:ext cx="8521700" cy="1397000"/>
          </a:xfrm>
        </p:spPr>
        <p:txBody>
          <a:bodyPr/>
          <a:lstStyle/>
          <a:p>
            <a:pPr lvl="1">
              <a:buFont typeface="Wingdings" pitchFamily="2" charset="2"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Mean absolute percentage error (MAPE) – </a:t>
            </a:r>
            <a:endParaRPr lang="en-US" smtClean="0">
              <a:ea typeface="ＭＳ Ｐゴシック" pitchFamily="-105" charset="-128"/>
            </a:endParaRPr>
          </a:p>
          <a:p>
            <a:pPr lvl="1">
              <a:buFont typeface="Wingdings" pitchFamily="2" charset="2"/>
              <a:buNone/>
            </a:pPr>
            <a:r>
              <a:rPr lang="en-US" smtClean="0">
                <a:ea typeface="ＭＳ Ｐゴシック" pitchFamily="-105" charset="-128"/>
              </a:rPr>
              <a:t>	provides a perspective of the true magnitude of the forecast error.</a:t>
            </a:r>
          </a:p>
        </p:txBody>
      </p:sp>
      <p:pic>
        <p:nvPicPr>
          <p:cNvPr id="39940" name="Picture 4" descr="MAPE_edit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28750" y="3305175"/>
            <a:ext cx="6172200" cy="82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9941" name="Text Box 7"/>
          <p:cNvSpPr txBox="1">
            <a:spLocks noChangeArrowheads="1"/>
          </p:cNvSpPr>
          <p:nvPr/>
        </p:nvSpPr>
        <p:spPr bwMode="auto">
          <a:xfrm>
            <a:off x="1528763" y="4567238"/>
            <a:ext cx="727075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1143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lvl="1" eaLnBrk="1" hangingPunct="1"/>
            <a:r>
              <a:rPr lang="en-US" sz="2000"/>
              <a:t>Where</a:t>
            </a:r>
            <a:r>
              <a:rPr lang="en-US" sz="2400"/>
              <a:t>	e</a:t>
            </a:r>
            <a:r>
              <a:rPr lang="en-US" sz="2400" baseline="-25000"/>
              <a:t>t	</a:t>
            </a:r>
            <a:r>
              <a:rPr lang="en-US" sz="2400"/>
              <a:t>= forecast error for period t</a:t>
            </a:r>
          </a:p>
          <a:p>
            <a:pPr lvl="1" eaLnBrk="1" hangingPunct="1"/>
            <a:r>
              <a:rPr lang="en-US" sz="2400"/>
              <a:t>	A</a:t>
            </a:r>
            <a:r>
              <a:rPr lang="en-US" sz="2400" baseline="-25000"/>
              <a:t>t</a:t>
            </a:r>
            <a:r>
              <a:rPr lang="en-US" sz="2400"/>
              <a:t> 	= actual demand for period </a:t>
            </a:r>
            <a:r>
              <a:rPr lang="en-US" sz="2400" i="1"/>
              <a:t>t</a:t>
            </a:r>
            <a:endParaRPr lang="en-US" sz="2400"/>
          </a:p>
          <a:p>
            <a:pPr lvl="1" eaLnBrk="1" hangingPunct="1"/>
            <a:r>
              <a:rPr lang="en-US" sz="2400"/>
              <a:t>	n 	= number of periods of evaluation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6063" y="1631950"/>
            <a:ext cx="7897812" cy="1268413"/>
          </a:xfrm>
        </p:spPr>
        <p:txBody>
          <a:bodyPr/>
          <a:lstStyle/>
          <a:p>
            <a:pPr lvl="1">
              <a:buFont typeface="Wingdings" pitchFamily="2" charset="2"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Mean squared error (MSE) – </a:t>
            </a:r>
          </a:p>
          <a:p>
            <a:pPr lvl="1">
              <a:buFont typeface="Wingdings" pitchFamily="2" charset="2"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	</a:t>
            </a:r>
            <a:r>
              <a:rPr lang="en-US" smtClean="0">
                <a:ea typeface="ＭＳ Ｐゴシック" pitchFamily="-105" charset="-128"/>
              </a:rPr>
              <a:t>analogous to variance, large forecast errors are heavily penalized </a:t>
            </a:r>
          </a:p>
        </p:txBody>
      </p:sp>
      <p:pic>
        <p:nvPicPr>
          <p:cNvPr id="40964" name="Picture 4" descr="MSE_edited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6513" y="2819400"/>
            <a:ext cx="4419600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65" name="Text Box 7"/>
          <p:cNvSpPr txBox="1">
            <a:spLocks noChangeArrowheads="1"/>
          </p:cNvSpPr>
          <p:nvPr/>
        </p:nvSpPr>
        <p:spPr bwMode="auto">
          <a:xfrm>
            <a:off x="1528763" y="4567238"/>
            <a:ext cx="727075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1143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149350" algn="l"/>
                <a:tab pos="160655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lvl="1" eaLnBrk="1" hangingPunct="1"/>
            <a:r>
              <a:rPr lang="en-US" sz="2000"/>
              <a:t>Where</a:t>
            </a:r>
            <a:r>
              <a:rPr lang="en-US" sz="2400"/>
              <a:t>	e</a:t>
            </a:r>
            <a:r>
              <a:rPr lang="en-US" sz="2400" baseline="-25000"/>
              <a:t>t	</a:t>
            </a:r>
            <a:r>
              <a:rPr lang="en-US" sz="2400"/>
              <a:t>= forecast error for period t</a:t>
            </a:r>
          </a:p>
          <a:p>
            <a:pPr lvl="1" eaLnBrk="1" hangingPunct="1"/>
            <a:r>
              <a:rPr lang="en-US" sz="2400"/>
              <a:t>	n 	= number of periods of evaluation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27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102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74638" y="1692275"/>
            <a:ext cx="7807325" cy="1543050"/>
          </a:xfrm>
        </p:spPr>
        <p:txBody>
          <a:bodyPr/>
          <a:lstStyle/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Running Sum of Forecast Errors (RSFE) – </a:t>
            </a:r>
            <a:r>
              <a:rPr lang="en-US" smtClean="0">
                <a:ea typeface="ＭＳ Ｐゴシック" pitchFamily="-105" charset="-128"/>
              </a:rPr>
              <a:t> indicates bias in the forecasts or the tendency of a forecast to be consistently higher or lower than actual demand.  </a:t>
            </a:r>
          </a:p>
        </p:txBody>
      </p:sp>
      <p:sp>
        <p:nvSpPr>
          <p:cNvPr id="1029" name="Rectangle 4"/>
          <p:cNvSpPr>
            <a:spLocks noChangeArrowheads="1"/>
          </p:cNvSpPr>
          <p:nvPr/>
        </p:nvSpPr>
        <p:spPr bwMode="auto">
          <a:xfrm>
            <a:off x="0" y="31242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31242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sp>
        <p:nvSpPr>
          <p:cNvPr id="1031" name="Text Box 7"/>
          <p:cNvSpPr txBox="1">
            <a:spLocks noChangeArrowheads="1"/>
          </p:cNvSpPr>
          <p:nvPr/>
        </p:nvSpPr>
        <p:spPr bwMode="auto">
          <a:xfrm>
            <a:off x="1619250" y="3233738"/>
            <a:ext cx="49577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2000"/>
              <a:t>Running Sum of Forecast Errors, RSFE =</a:t>
            </a:r>
            <a:r>
              <a:rPr lang="en-US" sz="2800"/>
              <a:t> 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0" y="321468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1026" name="Object 10"/>
          <p:cNvGraphicFramePr>
            <a:graphicFrameLocks noChangeAspect="1"/>
          </p:cNvGraphicFramePr>
          <p:nvPr/>
        </p:nvGraphicFramePr>
        <p:xfrm>
          <a:off x="6734175" y="3024188"/>
          <a:ext cx="814388" cy="990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8" name="Equation" r:id="rId4" imgW="355446" imgH="431613" progId="Equation.3">
                  <p:embed/>
                </p:oleObj>
              </mc:Choice>
              <mc:Fallback>
                <p:oleObj name="Equation" r:id="rId4" imgW="355446" imgH="431613" progId="Equation.3">
                  <p:embed/>
                  <p:pic>
                    <p:nvPicPr>
                      <p:cNvPr id="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34175" y="3024188"/>
                        <a:ext cx="814388" cy="990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33" name="Text Box 11"/>
          <p:cNvSpPr txBox="1">
            <a:spLocks noChangeArrowheads="1"/>
          </p:cNvSpPr>
          <p:nvPr/>
        </p:nvSpPr>
        <p:spPr bwMode="auto">
          <a:xfrm>
            <a:off x="1528763" y="4267200"/>
            <a:ext cx="727075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342900" indent="-342900" eaLnBrk="0" hangingPunct="0"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eaLnBrk="0" hangingPunct="0"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1482725" algn="l"/>
                <a:tab pos="1828800" algn="l"/>
              </a:tabLs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lvl="1" eaLnBrk="1" hangingPunct="1"/>
            <a:r>
              <a:rPr lang="en-US" sz="2000"/>
              <a:t>Where </a:t>
            </a:r>
            <a:r>
              <a:rPr lang="en-US" sz="2400"/>
              <a:t>	e</a:t>
            </a:r>
            <a:r>
              <a:rPr lang="en-US" sz="2400" baseline="-25000"/>
              <a:t>t	</a:t>
            </a:r>
            <a:r>
              <a:rPr lang="en-US" sz="2400"/>
              <a:t>= forecast error for period t</a:t>
            </a:r>
          </a:p>
          <a:p>
            <a:pPr lvl="1" eaLnBrk="1" hangingPunct="1"/>
            <a:endParaRPr lang="en-US" sz="240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Forecast Accuracy 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05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44475" y="1674813"/>
            <a:ext cx="7899400" cy="2132012"/>
          </a:xfrm>
        </p:spPr>
        <p:txBody>
          <a:bodyPr/>
          <a:lstStyle/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US" b="1" smtClean="0">
                <a:solidFill>
                  <a:srgbClr val="FF6600"/>
                </a:solidFill>
                <a:ea typeface="ＭＳ Ｐゴシック" pitchFamily="-105" charset="-128"/>
              </a:rPr>
              <a:t>Tracking signal – </a:t>
            </a:r>
            <a:endParaRPr lang="en-US" smtClean="0">
              <a:ea typeface="ＭＳ Ｐゴシック" pitchFamily="-105" charset="-128"/>
            </a:endParaRP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US" smtClean="0">
                <a:ea typeface="ＭＳ Ｐゴシック" pitchFamily="-105" charset="-128"/>
              </a:rPr>
              <a:t>	determines if forecast is within acceptable control limits.  If the tracking signal falls outside the pre-set control limits, there is a bias problem with the forecasting method and an evaluation of the way forecasts are generated is warranted.</a:t>
            </a:r>
            <a:r>
              <a:rPr lang="en-US" sz="1600" smtClean="0">
                <a:ea typeface="ＭＳ Ｐゴシック" pitchFamily="-105" charset="-128"/>
              </a:rPr>
              <a:t>  </a:t>
            </a:r>
          </a:p>
        </p:txBody>
      </p:sp>
      <p:sp>
        <p:nvSpPr>
          <p:cNvPr id="2054" name="Text Box 4"/>
          <p:cNvSpPr txBox="1">
            <a:spLocks noChangeArrowheads="1"/>
          </p:cNvSpPr>
          <p:nvPr/>
        </p:nvSpPr>
        <p:spPr bwMode="auto">
          <a:xfrm>
            <a:off x="2586038" y="4348163"/>
            <a:ext cx="2819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pitchFamily="-105" charset="-128"/>
              </a:defRPr>
            </a:lvl9pPr>
          </a:lstStyle>
          <a:p>
            <a:pPr eaLnBrk="1" hangingPunct="1"/>
            <a:r>
              <a:rPr lang="en-US" sz="2400"/>
              <a:t>Tracking Signal = </a:t>
            </a:r>
          </a:p>
        </p:txBody>
      </p:sp>
      <p:sp>
        <p:nvSpPr>
          <p:cNvPr id="2055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2050" name="Object 6"/>
          <p:cNvGraphicFramePr>
            <a:graphicFrameLocks noChangeAspect="1"/>
          </p:cNvGraphicFramePr>
          <p:nvPr/>
        </p:nvGraphicFramePr>
        <p:xfrm>
          <a:off x="0" y="0"/>
          <a:ext cx="447675" cy="390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5" name="Equation" r:id="rId4" imgW="444307" imgH="393529" progId="Equation.3">
                  <p:embed/>
                </p:oleObj>
              </mc:Choice>
              <mc:Fallback>
                <p:oleObj name="Equation" r:id="rId4" imgW="444307" imgH="393529" progId="Equation.3">
                  <p:embed/>
                  <p:pic>
                    <p:nvPicPr>
                      <p:cNvPr id="0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0"/>
                        <a:ext cx="447675" cy="3905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6" name="Rectangle 7"/>
          <p:cNvSpPr>
            <a:spLocks noChangeArrowheads="1"/>
          </p:cNvSpPr>
          <p:nvPr/>
        </p:nvSpPr>
        <p:spPr bwMode="auto">
          <a:xfrm>
            <a:off x="0" y="3233738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endParaRPr lang="en-US"/>
          </a:p>
        </p:txBody>
      </p:sp>
      <p:graphicFrame>
        <p:nvGraphicFramePr>
          <p:cNvPr id="2051" name="Object 8"/>
          <p:cNvGraphicFramePr>
            <a:graphicFrameLocks noChangeAspect="1"/>
          </p:cNvGraphicFramePr>
          <p:nvPr/>
        </p:nvGraphicFramePr>
        <p:xfrm>
          <a:off x="5329238" y="4160838"/>
          <a:ext cx="1143000" cy="949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6" name="Equation" r:id="rId6" imgW="444307" imgH="393529" progId="Equation.3">
                  <p:embed/>
                </p:oleObj>
              </mc:Choice>
              <mc:Fallback>
                <p:oleObj name="Equation" r:id="rId6" imgW="444307" imgH="393529" progId="Equation.3">
                  <p:embed/>
                  <p:pic>
                    <p:nvPicPr>
                      <p:cNvPr id="0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29238" y="4160838"/>
                        <a:ext cx="1143000" cy="9493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33600" y="188913"/>
            <a:ext cx="7010400" cy="1630362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Collaborative Planning, Forecasting, &amp; Replenishment (CPFR)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3913" y="1828800"/>
            <a:ext cx="7786687" cy="398462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u="sng" dirty="0" smtClean="0">
                <a:ea typeface="ＭＳ Ｐゴシック" pitchFamily="-105" charset="-128"/>
              </a:rPr>
              <a:t>What is CPFR?</a:t>
            </a:r>
          </a:p>
          <a:p>
            <a:pPr marL="0" indent="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It is a business practice that combines the intelligence of multiple trading partners in the planning &amp; fulfillment of customer demands. </a:t>
            </a:r>
          </a:p>
          <a:p>
            <a:pPr marL="0" indent="0">
              <a:buFontTx/>
              <a:buNone/>
            </a:pPr>
            <a:endParaRPr lang="en-US" sz="800" dirty="0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dirty="0" smtClean="0">
                <a:ea typeface="ＭＳ Ｐゴシック" pitchFamily="-105" charset="-128"/>
              </a:rPr>
              <a:t>It links sales &amp; marketing best practices, such as category management, to supply chain planning processes to increase availability while reducing inventory, transportation &amp; logistics costs.</a:t>
            </a:r>
            <a:endParaRPr lang="en-US" i="1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30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12800" y="1709738"/>
            <a:ext cx="7931150" cy="4800600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sz="2400" smtClean="0">
                <a:ea typeface="ＭＳ Ｐゴシック" pitchFamily="-105" charset="-128"/>
              </a:rPr>
              <a:t>Real value of CPFR comes from sharing of forecasts among firms rather than sophisticated algorithms from only one firm.</a:t>
            </a:r>
          </a:p>
          <a:p>
            <a:pPr marL="0" indent="0">
              <a:buFontTx/>
              <a:buNone/>
            </a:pPr>
            <a:endParaRPr lang="en-US" sz="800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sz="2400" smtClean="0">
                <a:ea typeface="ＭＳ Ｐゴシック" pitchFamily="-105" charset="-128"/>
              </a:rPr>
              <a:t>Does away with the shifting of inventories among trading partners that suboptimizes the supply chain.</a:t>
            </a:r>
          </a:p>
          <a:p>
            <a:pPr marL="0" indent="0">
              <a:buFontTx/>
              <a:buNone/>
            </a:pPr>
            <a:endParaRPr lang="en-US" sz="800" smtClean="0">
              <a:ea typeface="ＭＳ Ｐゴシック" pitchFamily="-105" charset="-128"/>
            </a:endParaRPr>
          </a:p>
          <a:p>
            <a:pPr marL="0" indent="0">
              <a:buFontTx/>
              <a:buNone/>
            </a:pPr>
            <a:r>
              <a:rPr lang="en-US" sz="2400" smtClean="0">
                <a:ea typeface="ＭＳ Ｐゴシック" pitchFamily="-105" charset="-128"/>
              </a:rPr>
              <a:t>CPFR provides the supply chain with a plethora of benefits but requires a fundamental change in the way that buyers &amp; sellers work together.</a:t>
            </a:r>
          </a:p>
        </p:txBody>
      </p:sp>
      <p:sp>
        <p:nvSpPr>
          <p:cNvPr id="44035" name="Rectangle 5"/>
          <p:cNvSpPr>
            <a:spLocks noGrp="1" noChangeArrowheads="1"/>
          </p:cNvSpPr>
          <p:nvPr>
            <p:ph type="title" idx="4294967295"/>
          </p:nvPr>
        </p:nvSpPr>
        <p:spPr>
          <a:xfrm>
            <a:off x="2133600" y="173703"/>
            <a:ext cx="7010400" cy="16303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Collaborative Planning, Forecasting, &amp; Replenishment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31950"/>
            <a:ext cx="7993062" cy="4189413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CPFR Benefits</a:t>
            </a:r>
            <a:endParaRPr lang="en-US" sz="3200" b="1" dirty="0">
              <a:ea typeface="ＭＳ Ｐゴシック" pitchFamily="-105" charset="-128"/>
            </a:endParaRPr>
          </a:p>
          <a:p>
            <a:r>
              <a:rPr lang="en-US" dirty="0" smtClean="0"/>
              <a:t>Strengthens </a:t>
            </a:r>
            <a:r>
              <a:rPr lang="en-US" dirty="0"/>
              <a:t>partner relationships </a:t>
            </a:r>
            <a:endParaRPr lang="en-US" dirty="0" smtClean="0"/>
          </a:p>
          <a:p>
            <a:r>
              <a:rPr lang="en-US" dirty="0" smtClean="0"/>
              <a:t>Provides </a:t>
            </a:r>
            <a:r>
              <a:rPr lang="en-US" dirty="0"/>
              <a:t>analysis of sales and order forecasts</a:t>
            </a:r>
          </a:p>
          <a:p>
            <a:r>
              <a:rPr lang="en-US" dirty="0" smtClean="0"/>
              <a:t>Uses </a:t>
            </a:r>
            <a:r>
              <a:rPr lang="en-US" dirty="0"/>
              <a:t>point-of-sale data, seasonal activity, promotions, </a:t>
            </a:r>
            <a:r>
              <a:rPr lang="en-US" dirty="0" smtClean="0"/>
              <a:t>to </a:t>
            </a:r>
            <a:r>
              <a:rPr lang="en-US" dirty="0"/>
              <a:t>improve forecast accuracy </a:t>
            </a:r>
          </a:p>
          <a:p>
            <a:r>
              <a:rPr lang="en-US" dirty="0" smtClean="0"/>
              <a:t>Manages </a:t>
            </a:r>
            <a:r>
              <a:rPr lang="en-US" dirty="0"/>
              <a:t>the demand chain and proactively eliminates problems before they appear </a:t>
            </a:r>
          </a:p>
          <a:p>
            <a:r>
              <a:rPr lang="en-US" dirty="0" smtClean="0"/>
              <a:t>Allows </a:t>
            </a:r>
            <a:r>
              <a:rPr lang="en-US" dirty="0"/>
              <a:t>collaboration on future requirements and </a:t>
            </a:r>
            <a:r>
              <a:rPr lang="en-US" dirty="0" smtClean="0"/>
              <a:t>plans</a:t>
            </a:r>
            <a:endParaRPr lang="en-US" dirty="0"/>
          </a:p>
        </p:txBody>
      </p:sp>
      <p:sp>
        <p:nvSpPr>
          <p:cNvPr id="46083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2133600" y="188452"/>
            <a:ext cx="7010400" cy="16303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Collaborative Planning, Forecasting, &amp; Replenishment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31950"/>
            <a:ext cx="7993062" cy="4189413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CPFR Benefits </a:t>
            </a:r>
            <a:r>
              <a:rPr lang="en-US" sz="1200" b="1" dirty="0" smtClean="0">
                <a:ea typeface="ＭＳ Ｐゴシック" pitchFamily="-105" charset="-128"/>
              </a:rPr>
              <a:t>(continued)</a:t>
            </a:r>
            <a:endParaRPr lang="en-US" sz="1200" b="1" dirty="0">
              <a:ea typeface="ＭＳ Ｐゴシック" pitchFamily="-105" charset="-128"/>
            </a:endParaRPr>
          </a:p>
          <a:p>
            <a:r>
              <a:rPr lang="en-US" dirty="0" smtClean="0"/>
              <a:t>Allows </a:t>
            </a:r>
            <a:r>
              <a:rPr lang="en-US" dirty="0"/>
              <a:t>collaboration on future requirements and plans</a:t>
            </a:r>
          </a:p>
          <a:p>
            <a:r>
              <a:rPr lang="en-US" dirty="0" smtClean="0"/>
              <a:t>Uses </a:t>
            </a:r>
            <a:r>
              <a:rPr lang="en-US" dirty="0"/>
              <a:t>joint planning and promotions </a:t>
            </a:r>
            <a:r>
              <a:rPr lang="en-US" dirty="0" smtClean="0"/>
              <a:t>management</a:t>
            </a:r>
          </a:p>
          <a:p>
            <a:r>
              <a:rPr lang="en-US" dirty="0" smtClean="0"/>
              <a:t>Integrates </a:t>
            </a:r>
            <a:r>
              <a:rPr lang="en-US" dirty="0"/>
              <a:t>planning, forecasting and logistics activities </a:t>
            </a:r>
          </a:p>
          <a:p>
            <a:r>
              <a:rPr lang="en-US" dirty="0" smtClean="0"/>
              <a:t>Provides </a:t>
            </a:r>
            <a:r>
              <a:rPr lang="en-US" dirty="0"/>
              <a:t>efficient category management and understanding of consumer purchasing </a:t>
            </a:r>
            <a:r>
              <a:rPr lang="en-US" dirty="0" smtClean="0"/>
              <a:t>patterns</a:t>
            </a:r>
          </a:p>
          <a:p>
            <a:pPr marL="533400" indent="-533400">
              <a:buNone/>
            </a:pPr>
            <a:endParaRPr lang="en-US" dirty="0" smtClean="0">
              <a:ea typeface="ＭＳ Ｐゴシック" pitchFamily="-105" charset="-128"/>
            </a:endParaRPr>
          </a:p>
        </p:txBody>
      </p:sp>
      <p:sp>
        <p:nvSpPr>
          <p:cNvPr id="46083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2133600" y="158955"/>
            <a:ext cx="7010400" cy="16303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Collaborative Planning, Forecasting, &amp; Replenishment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828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31950"/>
            <a:ext cx="7993062" cy="4189413"/>
          </a:xfrm>
        </p:spPr>
        <p:txBody>
          <a:bodyPr/>
          <a:lstStyle/>
          <a:p>
            <a:pPr marL="533400" indent="-533400">
              <a:buFontTx/>
              <a:buNone/>
            </a:pPr>
            <a:r>
              <a:rPr lang="en-US" sz="3200" b="1" dirty="0" smtClean="0">
                <a:ea typeface="ＭＳ Ｐゴシック" pitchFamily="-105" charset="-128"/>
              </a:rPr>
              <a:t>CPFR Benefits </a:t>
            </a:r>
            <a:r>
              <a:rPr lang="en-US" sz="1200" b="1" dirty="0" smtClean="0">
                <a:ea typeface="ＭＳ Ｐゴシック" pitchFamily="-105" charset="-128"/>
              </a:rPr>
              <a:t>(continued)</a:t>
            </a:r>
            <a:endParaRPr lang="en-US" sz="1200" b="1" dirty="0">
              <a:ea typeface="ＭＳ Ｐゴシック" pitchFamily="-105" charset="-128"/>
            </a:endParaRPr>
          </a:p>
          <a:p>
            <a:r>
              <a:rPr lang="en-US" dirty="0" smtClean="0"/>
              <a:t>Provides </a:t>
            </a:r>
            <a:r>
              <a:rPr lang="en-US" dirty="0"/>
              <a:t>analysis of key performance metrics (e.g., forecast accuracy, forecast exceptions, product lead times, inventory turnover, percentage </a:t>
            </a:r>
            <a:r>
              <a:rPr lang="en-US" dirty="0" err="1"/>
              <a:t>stockouts</a:t>
            </a:r>
            <a:r>
              <a:rPr lang="en-US" dirty="0"/>
              <a:t>) to reduce supply chain inefficiencies, improve customer service, and increase revenues and profitability.</a:t>
            </a:r>
          </a:p>
          <a:p>
            <a:pPr marL="533400" indent="-533400">
              <a:buNone/>
            </a:pPr>
            <a:endParaRPr lang="en-US" dirty="0" smtClean="0">
              <a:ea typeface="ＭＳ Ｐゴシック" pitchFamily="-105" charset="-128"/>
            </a:endParaRPr>
          </a:p>
        </p:txBody>
      </p:sp>
      <p:sp>
        <p:nvSpPr>
          <p:cNvPr id="46083" name="Rectangle 6"/>
          <p:cNvSpPr>
            <a:spLocks noGrp="1" noChangeArrowheads="1"/>
          </p:cNvSpPr>
          <p:nvPr>
            <p:ph type="title" idx="4294967295"/>
          </p:nvPr>
        </p:nvSpPr>
        <p:spPr>
          <a:xfrm>
            <a:off x="2133600" y="173704"/>
            <a:ext cx="7010400" cy="16303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sz="36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Collaborative Planning, Forecasting, &amp; Replenishment 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(</a:t>
            </a:r>
            <a:r>
              <a:rPr lang="en-US" sz="1400" i="1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Continued</a:t>
            </a:r>
            <a:r>
              <a:rPr lang="en-US" sz="1400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)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45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25663" y="146050"/>
            <a:ext cx="7018337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Useful Forecasting Websites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ea typeface="ＭＳ Ｐゴシック" pitchFamily="-105" charset="-128"/>
              </a:rPr>
              <a:t>Institute for Business Forecasting &amp; Planning</a:t>
            </a:r>
          </a:p>
          <a:p>
            <a:pPr lvl="1">
              <a:buFont typeface="Wingdings" pitchFamily="2" charset="2"/>
              <a:buNone/>
            </a:pPr>
            <a:r>
              <a:rPr lang="en-US" dirty="0" smtClean="0">
                <a:solidFill>
                  <a:srgbClr val="003399"/>
                </a:solidFill>
                <a:ea typeface="ＭＳ Ｐゴシック" pitchFamily="-105" charset="-128"/>
                <a:hlinkClick r:id="rId3"/>
              </a:rPr>
              <a:t>https://ibf.org/</a:t>
            </a:r>
            <a:endParaRPr lang="en-US" dirty="0" smtClean="0">
              <a:solidFill>
                <a:srgbClr val="003399"/>
              </a:solidFill>
              <a:ea typeface="ＭＳ Ｐゴシック" pitchFamily="-105" charset="-128"/>
            </a:endParaRP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ea typeface="ＭＳ Ｐゴシック" pitchFamily="-105" charset="-128"/>
              </a:rPr>
              <a:t>International Institute of Forecasters</a:t>
            </a:r>
          </a:p>
          <a:p>
            <a:pPr lvl="1">
              <a:buFont typeface="Wingdings" pitchFamily="2" charset="2"/>
              <a:buNone/>
            </a:pPr>
            <a:r>
              <a:rPr lang="en-US" dirty="0" smtClean="0">
                <a:ea typeface="ＭＳ Ｐゴシック" pitchFamily="-105" charset="-128"/>
                <a:hlinkClick r:id="rId4"/>
              </a:rPr>
              <a:t>www.forecasters.org</a:t>
            </a:r>
            <a:endParaRPr lang="en-US" dirty="0" smtClean="0">
              <a:ea typeface="ＭＳ Ｐゴシック" pitchFamily="-105" charset="-128"/>
            </a:endParaRP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smtClean="0">
                <a:ea typeface="ＭＳ Ｐゴシック" pitchFamily="-105" charset="-128"/>
              </a:rPr>
              <a:t>Forecasting Principles</a:t>
            </a:r>
          </a:p>
          <a:p>
            <a:pPr lvl="1">
              <a:buFont typeface="Wingdings" pitchFamily="2" charset="2"/>
              <a:buNone/>
            </a:pPr>
            <a:r>
              <a:rPr lang="en-US" dirty="0" smtClean="0">
                <a:ea typeface="ＭＳ Ｐゴシック" pitchFamily="-105" charset="-128"/>
                <a:hlinkClick r:id="rId5"/>
              </a:rPr>
              <a:t>www.forecastingprinciples.com</a:t>
            </a:r>
            <a:endParaRPr lang="en-US" dirty="0" smtClean="0">
              <a:ea typeface="ＭＳ Ｐゴシック" pitchFamily="-105" charset="-128"/>
            </a:endParaRPr>
          </a:p>
          <a:p>
            <a:pPr>
              <a:buClr>
                <a:srgbClr val="BB7A05"/>
              </a:buClr>
              <a:buFont typeface="Wingdings" pitchFamily="2" charset="2"/>
              <a:buChar char="§"/>
            </a:pPr>
            <a:r>
              <a:rPr lang="en-US" sz="2400" dirty="0" err="1" smtClean="0">
                <a:ea typeface="ＭＳ Ｐゴシック" pitchFamily="-105" charset="-128"/>
              </a:rPr>
              <a:t>Stata</a:t>
            </a:r>
            <a:r>
              <a:rPr lang="en-US" sz="2400" dirty="0" smtClean="0">
                <a:ea typeface="ＭＳ Ｐゴシック" pitchFamily="-105" charset="-128"/>
              </a:rPr>
              <a:t> (Data analysis &amp; statistical software)</a:t>
            </a:r>
          </a:p>
          <a:p>
            <a:pPr lvl="1">
              <a:buFont typeface="Wingdings" pitchFamily="2" charset="2"/>
              <a:buNone/>
            </a:pPr>
            <a:r>
              <a:rPr lang="en-US" dirty="0" smtClean="0">
                <a:ea typeface="ＭＳ Ｐゴシック" pitchFamily="-105" charset="-128"/>
                <a:hlinkClick r:id="rId6"/>
              </a:rPr>
              <a:t>www.stata.com/links/stat_software.html</a:t>
            </a:r>
            <a:r>
              <a:rPr lang="en-US" dirty="0" smtClean="0">
                <a:ea typeface="ＭＳ Ｐゴシック" pitchFamily="-105" charset="-128"/>
              </a:rPr>
              <a:t> </a:t>
            </a: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2125663" y="145590"/>
            <a:ext cx="7018337" cy="1228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 smtClean="0">
                <a:effectLst/>
                <a:latin typeface="Arial Narrow Bold" pitchFamily="-105" charset="0"/>
                <a:ea typeface="ＭＳ Ｐゴシック" pitchFamily="-105" charset="-128"/>
                <a:cs typeface="Arial Narrow Bold" pitchFamily="-105" charset="0"/>
              </a:rPr>
              <a:t>Software Solutions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93738" y="1631950"/>
            <a:ext cx="8118475" cy="4365625"/>
          </a:xfrm>
        </p:spPr>
        <p:txBody>
          <a:bodyPr/>
          <a:lstStyle/>
          <a:p>
            <a:pPr indent="-287338">
              <a:buFontTx/>
              <a:buNone/>
            </a:pPr>
            <a:r>
              <a:rPr lang="en-US" b="1" dirty="0" smtClean="0">
                <a:ea typeface="ＭＳ Ｐゴシック" pitchFamily="-105" charset="-128"/>
              </a:rPr>
              <a:t>Forecasting Software </a:t>
            </a:r>
            <a:r>
              <a:rPr lang="en-US" dirty="0" smtClean="0">
                <a:ea typeface="ＭＳ Ｐゴシック" pitchFamily="-105" charset="-128"/>
              </a:rPr>
              <a:t>simplifies the calculation processes and saves a great deal of time</a:t>
            </a:r>
          </a:p>
          <a:p>
            <a:pPr indent="-287338">
              <a:buFontTx/>
              <a:buNone/>
            </a:pPr>
            <a:endParaRPr lang="en-US" sz="800" dirty="0" smtClean="0">
              <a:ea typeface="ＭＳ Ｐゴシック" pitchFamily="-105" charset="-128"/>
            </a:endParaRPr>
          </a:p>
          <a:p>
            <a:pPr marL="801688" lvl="1"/>
            <a:r>
              <a:rPr lang="en-US" sz="2000" dirty="0" smtClean="0">
                <a:ea typeface="ＭＳ Ｐゴシック" pitchFamily="-105" charset="-128"/>
              </a:rPr>
              <a:t>Business Forecast Systems	</a:t>
            </a:r>
            <a:r>
              <a:rPr lang="en-US" sz="2000" u="sng" dirty="0" smtClean="0">
                <a:solidFill>
                  <a:schemeClr val="hlink"/>
                </a:solidFill>
                <a:ea typeface="ＭＳ Ｐゴシック" pitchFamily="-105" charset="-128"/>
              </a:rPr>
              <a:t>www.forecastpro.com</a:t>
            </a:r>
          </a:p>
          <a:p>
            <a:pPr marL="801688" lvl="1"/>
            <a:r>
              <a:rPr lang="en-US" sz="2000" dirty="0" smtClean="0">
                <a:ea typeface="ＭＳ Ｐゴシック" pitchFamily="-105" charset="-128"/>
              </a:rPr>
              <a:t>John Galt			</a:t>
            </a:r>
            <a:r>
              <a:rPr lang="en-US" sz="2000" dirty="0" smtClean="0">
                <a:ea typeface="ＭＳ Ｐゴシック" pitchFamily="-105" charset="-128"/>
                <a:hlinkClick r:id="rId3"/>
              </a:rPr>
              <a:t>www.johngalt.com</a:t>
            </a:r>
            <a:endParaRPr lang="en-US" sz="2000" dirty="0" smtClean="0">
              <a:ea typeface="ＭＳ Ｐゴシック" pitchFamily="-105" charset="-128"/>
            </a:endParaRPr>
          </a:p>
          <a:p>
            <a:pPr marL="801688" lvl="1"/>
            <a:r>
              <a:rPr lang="en-US" sz="2000" dirty="0" smtClean="0">
                <a:ea typeface="ＭＳ Ｐゴシック" pitchFamily="-105" charset="-128"/>
              </a:rPr>
              <a:t>Just Enough			</a:t>
            </a:r>
            <a:r>
              <a:rPr lang="en-US" sz="2000" u="sng" dirty="0" smtClean="0">
                <a:solidFill>
                  <a:schemeClr val="hlink"/>
                </a:solidFill>
                <a:ea typeface="ＭＳ Ｐゴシック" pitchFamily="-105" charset="-128"/>
              </a:rPr>
              <a:t>www.justenough.com</a:t>
            </a:r>
          </a:p>
          <a:p>
            <a:pPr marL="801688" lvl="1"/>
            <a:r>
              <a:rPr lang="en-US" sz="2000" dirty="0" smtClean="0">
                <a:ea typeface="ＭＳ Ｐゴシック" pitchFamily="-105" charset="-128"/>
              </a:rPr>
              <a:t>SAS				</a:t>
            </a:r>
            <a:r>
              <a:rPr lang="en-US" sz="2000" dirty="0" smtClean="0">
                <a:ea typeface="ＭＳ Ｐゴシック" pitchFamily="-105" charset="-128"/>
                <a:hlinkClick r:id="rId4"/>
              </a:rPr>
              <a:t>www.sas.com</a:t>
            </a:r>
            <a:endParaRPr lang="en-US" sz="2000" dirty="0" smtClean="0">
              <a:ea typeface="ＭＳ Ｐゴシック" pitchFamily="-105" charset="-128"/>
            </a:endParaRPr>
          </a:p>
          <a:p>
            <a:pPr marL="801688" lvl="1"/>
            <a:r>
              <a:rPr lang="en-US" sz="2000" dirty="0" err="1" smtClean="0">
                <a:ea typeface="ＭＳ Ｐゴシック" pitchFamily="-105" charset="-128"/>
              </a:rPr>
              <a:t>Avercast</a:t>
            </a:r>
            <a:r>
              <a:rPr lang="en-US" sz="2000" dirty="0" smtClean="0">
                <a:ea typeface="ＭＳ Ｐゴシック" pitchFamily="-105" charset="-128"/>
              </a:rPr>
              <a:t>, LLC			</a:t>
            </a:r>
            <a:r>
              <a:rPr lang="en-US" sz="2000" dirty="0" smtClean="0">
                <a:ea typeface="ＭＳ Ｐゴシック" pitchFamily="-105" charset="-128"/>
                <a:hlinkClick r:id="rId5"/>
              </a:rPr>
              <a:t>www.avercast.com</a:t>
            </a:r>
            <a:endParaRPr lang="en-US" sz="2000" dirty="0" smtClean="0">
              <a:ea typeface="ＭＳ Ｐゴシック" pitchFamily="-105" charset="-128"/>
            </a:endParaRPr>
          </a:p>
          <a:p>
            <a:pPr marL="801688" lvl="1">
              <a:buFont typeface="Wingdings" pitchFamily="2" charset="2"/>
              <a:buNone/>
            </a:pPr>
            <a:endParaRPr lang="en-US" sz="2000" dirty="0" smtClean="0">
              <a:ea typeface="ＭＳ Ｐゴシック" pitchFamily="-105" charset="-128"/>
            </a:endParaRPr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smtClean="0"/>
              <a:t>©2015 Cengage Learning. All Rights Reserved. May not be scanned, copied or duplicated, or posted to a publicly accessible website, in whole or in part.</a:t>
            </a:r>
            <a:endParaRPr lang="en-US" dirty="0" smtClean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6E77D370-DBC9-4696-B4E6-7CED478FBC23}" type="slidenum">
              <a:rPr lang="en-US" smtClean="0"/>
              <a:pPr>
                <a:defRPr/>
              </a:pPr>
              <a:t>36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713E39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BBAFAE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2812</TotalTime>
  <Words>3044</Words>
  <Application>Microsoft Office PowerPoint</Application>
  <PresentationFormat>On-screen Show (4:3)</PresentationFormat>
  <Paragraphs>308</Paragraphs>
  <Slides>36</Slides>
  <Notes>33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5" baseType="lpstr">
      <vt:lpstr>ＭＳ Ｐゴシック</vt:lpstr>
      <vt:lpstr>Arial</vt:lpstr>
      <vt:lpstr>Arial Narrow</vt:lpstr>
      <vt:lpstr>Arial Narrow Bold</vt:lpstr>
      <vt:lpstr>Symbol</vt:lpstr>
      <vt:lpstr>Times New Roman</vt:lpstr>
      <vt:lpstr>Wingdings</vt:lpstr>
      <vt:lpstr>Blank Presentation</vt:lpstr>
      <vt:lpstr>Equation</vt:lpstr>
      <vt:lpstr>Chapter 5</vt:lpstr>
      <vt:lpstr>Learning Objectives</vt:lpstr>
      <vt:lpstr>Chapter Outline</vt:lpstr>
      <vt:lpstr>Introduction</vt:lpstr>
      <vt:lpstr>The Importance of Demand Forecasting </vt:lpstr>
      <vt:lpstr>Forecasting Techniques 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Forecasting Techniques (Continued)</vt:lpstr>
      <vt:lpstr>Forecast Accuracy</vt:lpstr>
      <vt:lpstr>Forecast Accuracy (Continued)</vt:lpstr>
      <vt:lpstr>Forecast Accuracy (Continued)</vt:lpstr>
      <vt:lpstr>Forecast Accuracy (Continued)</vt:lpstr>
      <vt:lpstr>Forecast Accuracy (Continued)</vt:lpstr>
      <vt:lpstr>Forecast Accuracy (Continued)</vt:lpstr>
      <vt:lpstr>Forecast Accuracy (Continued)</vt:lpstr>
      <vt:lpstr>Collaborative Planning, Forecasting, &amp; Replenishment (CPFR)</vt:lpstr>
      <vt:lpstr>Collaborative Planning, Forecasting, &amp; Replenishment (Continued)</vt:lpstr>
      <vt:lpstr>Collaborative Planning, Forecasting, &amp; Replenishment (Continued)</vt:lpstr>
      <vt:lpstr>Collaborative Planning, Forecasting, &amp; Replenishment (Continued)</vt:lpstr>
      <vt:lpstr>Collaborative Planning, Forecasting, &amp; Replenishment (Continued)</vt:lpstr>
      <vt:lpstr>Useful Forecasting Websites</vt:lpstr>
      <vt:lpstr>Software Solutions</vt:lpstr>
    </vt:vector>
  </TitlesOfParts>
  <Company>JCWIZ Inc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 INTRODUCTION TO SUPPLY CHAIN MANAGEMENT</dc:title>
  <dc:creator>CJ</dc:creator>
  <cp:lastModifiedBy>Irina Neaga</cp:lastModifiedBy>
  <cp:revision>61</cp:revision>
  <dcterms:created xsi:type="dcterms:W3CDTF">2010-11-11T21:46:59Z</dcterms:created>
  <dcterms:modified xsi:type="dcterms:W3CDTF">2020-02-24T18:20:10Z</dcterms:modified>
</cp:coreProperties>
</file>