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handoutMasterIdLst>
    <p:handoutMasterId r:id="rId9"/>
  </p:handoutMasterIdLst>
  <p:sldIdLst>
    <p:sldId id="256" r:id="rId2"/>
    <p:sldId id="271" r:id="rId3"/>
    <p:sldId id="272" r:id="rId4"/>
    <p:sldId id="273" r:id="rId5"/>
    <p:sldId id="269" r:id="rId6"/>
    <p:sldId id="270" r:id="rId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4" d="100"/>
          <a:sy n="64" d="100"/>
        </p:scale>
        <p:origin x="69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292E52-5C20-0A72-5BFF-18B4AEB3C496}"/>
              </a:ext>
            </a:extLst>
          </p:cNvPr>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7128CAF-700D-0B08-359D-146B6C88DDCC}"/>
              </a:ext>
            </a:extLst>
          </p:cNvPr>
          <p:cNvSpPr>
            <a:spLocks noGrp="1"/>
          </p:cNvSpPr>
          <p:nvPr>
            <p:ph type="dt" sz="quarter" idx="1"/>
          </p:nvPr>
        </p:nvSpPr>
        <p:spPr>
          <a:xfrm>
            <a:off x="3884613" y="0"/>
            <a:ext cx="2971800" cy="611188"/>
          </a:xfrm>
          <a:prstGeom prst="rect">
            <a:avLst/>
          </a:prstGeom>
        </p:spPr>
        <p:txBody>
          <a:bodyPr vert="horz" lIns="91440" tIns="45720" rIns="91440" bIns="45720" rtlCol="0"/>
          <a:lstStyle>
            <a:lvl1pPr algn="r">
              <a:defRPr sz="1200"/>
            </a:lvl1pPr>
          </a:lstStyle>
          <a:p>
            <a:fld id="{163B4757-BEF9-40F1-BFFA-F20CB831B21C}" type="datetimeFigureOut">
              <a:rPr lang="en-US" smtClean="0"/>
              <a:t>7/17/2026</a:t>
            </a:fld>
            <a:endParaRPr lang="en-US"/>
          </a:p>
        </p:txBody>
      </p:sp>
      <p:sp>
        <p:nvSpPr>
          <p:cNvPr id="4" name="Footer Placeholder 3">
            <a:extLst>
              <a:ext uri="{FF2B5EF4-FFF2-40B4-BE49-F238E27FC236}">
                <a16:creationId xmlns:a16="http://schemas.microsoft.com/office/drawing/2014/main" id="{9206FB8F-3E93-CBE2-F9D0-F75651915D83}"/>
              </a:ext>
            </a:extLst>
          </p:cNvPr>
          <p:cNvSpPr>
            <a:spLocks noGrp="1"/>
          </p:cNvSpPr>
          <p:nvPr>
            <p:ph type="ftr" sz="quarter" idx="2"/>
          </p:nvPr>
        </p:nvSpPr>
        <p:spPr>
          <a:xfrm>
            <a:off x="0" y="11580813"/>
            <a:ext cx="2971800" cy="6111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8253608-20FE-6F81-F743-7E8A5506F7F3}"/>
              </a:ext>
            </a:extLst>
          </p:cNvPr>
          <p:cNvSpPr>
            <a:spLocks noGrp="1"/>
          </p:cNvSpPr>
          <p:nvPr>
            <p:ph type="sldNum" sz="quarter" idx="3"/>
          </p:nvPr>
        </p:nvSpPr>
        <p:spPr>
          <a:xfrm>
            <a:off x="3884613" y="11580813"/>
            <a:ext cx="2971800" cy="611187"/>
          </a:xfrm>
          <a:prstGeom prst="rect">
            <a:avLst/>
          </a:prstGeom>
        </p:spPr>
        <p:txBody>
          <a:bodyPr vert="horz" lIns="91440" tIns="45720" rIns="91440" bIns="45720" rtlCol="0" anchor="b"/>
          <a:lstStyle>
            <a:lvl1pPr algn="r">
              <a:defRPr sz="1200"/>
            </a:lvl1pPr>
          </a:lstStyle>
          <a:p>
            <a:fld id="{996873CE-707D-432F-95C6-5868F3E8E9F1}" type="slidenum">
              <a:rPr lang="en-US" smtClean="0"/>
              <a:t>‹#›</a:t>
            </a:fld>
            <a:endParaRPr lang="en-US"/>
          </a:p>
        </p:txBody>
      </p:sp>
    </p:spTree>
    <p:extLst>
      <p:ext uri="{BB962C8B-B14F-4D97-AF65-F5344CB8AC3E}">
        <p14:creationId xmlns:p14="http://schemas.microsoft.com/office/powerpoint/2010/main" val="127406728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776883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Joelly Oyono and this poster presentation critically evaluates the care, empowerment and support needs of older people in the UK, looking at current provision, theory, policy, technology and the challenges services face in genuinely promoting independence.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C4A52"/>
        </a:solidFill>
        <a:effectLst/>
      </p:bgPr>
    </p:bg>
    <p:spTree>
      <p:nvGrpSpPr>
        <p:cNvPr id="1" name=""/>
        <p:cNvGrpSpPr/>
        <p:nvPr/>
      </p:nvGrpSpPr>
      <p:grpSpPr>
        <a:xfrm>
          <a:off x="0" y="0"/>
          <a:ext cx="0" cy="0"/>
          <a:chOff x="0" y="0"/>
          <a:chExt cx="0" cy="0"/>
        </a:xfrm>
      </p:grpSpPr>
      <p:sp>
        <p:nvSpPr>
          <p:cNvPr id="2" name="Shape 0"/>
          <p:cNvSpPr/>
          <p:nvPr/>
        </p:nvSpPr>
        <p:spPr>
          <a:xfrm>
            <a:off x="9784080" y="-1188720"/>
            <a:ext cx="4206240" cy="4206240"/>
          </a:xfrm>
          <a:prstGeom prst="ellipse">
            <a:avLst/>
          </a:prstGeom>
          <a:solidFill>
            <a:srgbClr val="50808E">
              <a:alpha val="45000"/>
            </a:srgbClr>
          </a:solidFill>
          <a:ln/>
        </p:spPr>
      </p:sp>
      <p:sp>
        <p:nvSpPr>
          <p:cNvPr id="3" name="Shape 1"/>
          <p:cNvSpPr/>
          <p:nvPr/>
        </p:nvSpPr>
        <p:spPr>
          <a:xfrm>
            <a:off x="-1463040" y="4626864"/>
            <a:ext cx="3657600" cy="3657600"/>
          </a:xfrm>
          <a:prstGeom prst="ellipse">
            <a:avLst/>
          </a:prstGeom>
          <a:solidFill>
            <a:srgbClr val="84B59F">
              <a:alpha val="35000"/>
            </a:srgbClr>
          </a:solidFill>
          <a:ln/>
        </p:spPr>
      </p:sp>
      <p:sp>
        <p:nvSpPr>
          <p:cNvPr id="4" name="Text 2"/>
          <p:cNvSpPr/>
          <p:nvPr/>
        </p:nvSpPr>
        <p:spPr>
          <a:xfrm>
            <a:off x="822960" y="1280160"/>
            <a:ext cx="10515600" cy="411480"/>
          </a:xfrm>
          <a:prstGeom prst="rect">
            <a:avLst/>
          </a:prstGeom>
          <a:noFill/>
          <a:ln/>
        </p:spPr>
        <p:txBody>
          <a:bodyPr wrap="square" lIns="0" tIns="0" rIns="0" bIns="0" rtlCol="0" anchor="ctr"/>
          <a:lstStyle/>
          <a:p>
            <a:pPr marL="0" indent="0" algn="l">
              <a:buNone/>
            </a:pPr>
            <a:r>
              <a:rPr lang="en-US" sz="1400" b="1" kern="0" spc="300" dirty="0">
                <a:solidFill>
                  <a:srgbClr val="84B59F"/>
                </a:solidFill>
                <a:latin typeface="Calibri" pitchFamily="34" charset="0"/>
                <a:ea typeface="Calibri" pitchFamily="34" charset="-122"/>
                <a:cs typeface="Calibri" pitchFamily="34" charset="-120"/>
              </a:rPr>
              <a:t>BSC (HONS) HEALTH AND SOCIAL CARE</a:t>
            </a:r>
            <a:endParaRPr lang="en-US" sz="1400" dirty="0"/>
          </a:p>
        </p:txBody>
      </p:sp>
      <p:sp>
        <p:nvSpPr>
          <p:cNvPr id="5" name="Text 3"/>
          <p:cNvSpPr/>
          <p:nvPr/>
        </p:nvSpPr>
        <p:spPr>
          <a:xfrm>
            <a:off x="822960" y="1691640"/>
            <a:ext cx="10515600" cy="1737360"/>
          </a:xfrm>
          <a:prstGeom prst="rect">
            <a:avLst/>
          </a:prstGeom>
          <a:noFill/>
          <a:ln/>
        </p:spPr>
        <p:txBody>
          <a:bodyPr wrap="square" lIns="0" tIns="0" rIns="0" bIns="0" rtlCol="0" anchor="ctr"/>
          <a:lstStyle/>
          <a:p>
            <a:pPr marL="0" indent="0" algn="l">
              <a:lnSpc>
                <a:spcPct val="108000"/>
              </a:lnSpc>
              <a:buNone/>
            </a:pPr>
            <a:r>
              <a:rPr lang="en-US" sz="3800" b="1" dirty="0">
                <a:solidFill>
                  <a:srgbClr val="FFFFFF"/>
                </a:solidFill>
                <a:latin typeface="Cambria" pitchFamily="34" charset="0"/>
                <a:ea typeface="Cambria" pitchFamily="34" charset="-122"/>
                <a:cs typeface="Cambria" pitchFamily="34" charset="-120"/>
              </a:rPr>
              <a:t>EMPOWERING THE OLDER PERSON:</a:t>
            </a:r>
            <a:endParaRPr lang="en-US" sz="3800" dirty="0"/>
          </a:p>
          <a:p>
            <a:pPr marL="0" indent="0" algn="l">
              <a:lnSpc>
                <a:spcPct val="108000"/>
              </a:lnSpc>
              <a:buNone/>
            </a:pPr>
            <a:r>
              <a:rPr lang="en-US" sz="3800" b="1" dirty="0">
                <a:solidFill>
                  <a:srgbClr val="FFFFFF"/>
                </a:solidFill>
                <a:latin typeface="Cambria" pitchFamily="34" charset="0"/>
                <a:ea typeface="Cambria" pitchFamily="34" charset="-122"/>
                <a:cs typeface="Cambria" pitchFamily="34" charset="-120"/>
              </a:rPr>
              <a:t>EVALUATING CARE, CHOICE AND INDEPENDENCE IN LATER LIFE</a:t>
            </a:r>
            <a:endParaRPr lang="en-US" sz="3800" dirty="0"/>
          </a:p>
        </p:txBody>
      </p:sp>
      <p:sp>
        <p:nvSpPr>
          <p:cNvPr id="7" name="Shape 5"/>
          <p:cNvSpPr/>
          <p:nvPr/>
        </p:nvSpPr>
        <p:spPr>
          <a:xfrm>
            <a:off x="822960" y="3840480"/>
            <a:ext cx="7863840" cy="2192572"/>
          </a:xfrm>
          <a:prstGeom prst="roundRect">
            <a:avLst>
              <a:gd name="adj" fmla="val 3404"/>
            </a:avLst>
          </a:prstGeom>
          <a:solidFill>
            <a:srgbClr val="FFFFFF"/>
          </a:solidFill>
          <a:ln/>
        </p:spPr>
        <p:txBody>
          <a:bodyPr/>
          <a:lstStyle/>
          <a:p>
            <a:endParaRPr lang="en-US" dirty="0"/>
          </a:p>
        </p:txBody>
      </p:sp>
      <p:sp>
        <p:nvSpPr>
          <p:cNvPr id="8" name="Text 6"/>
          <p:cNvSpPr/>
          <p:nvPr/>
        </p:nvSpPr>
        <p:spPr>
          <a:xfrm>
            <a:off x="1097280" y="4041648"/>
            <a:ext cx="1737360" cy="384048"/>
          </a:xfrm>
          <a:prstGeom prst="rect">
            <a:avLst/>
          </a:prstGeom>
          <a:noFill/>
          <a:ln/>
        </p:spPr>
        <p:txBody>
          <a:bodyPr wrap="square" lIns="0" tIns="0" rIns="0" bIns="0" rtlCol="0" anchor="ctr"/>
          <a:lstStyle/>
          <a:p>
            <a:pPr marL="0" indent="0">
              <a:buNone/>
            </a:pPr>
            <a:r>
              <a:rPr lang="en-US" sz="1100" b="1" kern="0" spc="100" dirty="0">
                <a:solidFill>
                  <a:srgbClr val="50808E"/>
                </a:solidFill>
                <a:latin typeface="Calibri" pitchFamily="34" charset="0"/>
                <a:ea typeface="Calibri" pitchFamily="34" charset="-122"/>
                <a:cs typeface="Calibri" pitchFamily="34" charset="-120"/>
              </a:rPr>
              <a:t>STUDENT</a:t>
            </a:r>
            <a:endParaRPr lang="en-US" sz="1100" dirty="0"/>
          </a:p>
        </p:txBody>
      </p:sp>
      <p:sp>
        <p:nvSpPr>
          <p:cNvPr id="9" name="Text 7"/>
          <p:cNvSpPr/>
          <p:nvPr/>
        </p:nvSpPr>
        <p:spPr>
          <a:xfrm>
            <a:off x="2880360" y="4041648"/>
            <a:ext cx="5577840" cy="384048"/>
          </a:xfrm>
          <a:prstGeom prst="rect">
            <a:avLst/>
          </a:prstGeom>
          <a:noFill/>
          <a:ln/>
        </p:spPr>
        <p:txBody>
          <a:bodyPr wrap="square" lIns="0" tIns="0" rIns="0" bIns="0" rtlCol="0" anchor="ctr"/>
          <a:lstStyle/>
          <a:p>
            <a:pPr marL="0" indent="0">
              <a:buNone/>
            </a:pPr>
            <a:r>
              <a:rPr lang="en-US" sz="1350" dirty="0">
                <a:solidFill>
                  <a:srgbClr val="273B3B"/>
                </a:solidFill>
                <a:latin typeface="Calibri" pitchFamily="34" charset="0"/>
                <a:ea typeface="Calibri" pitchFamily="34" charset="-122"/>
                <a:cs typeface="Calibri" pitchFamily="34" charset="-120"/>
              </a:rPr>
              <a:t>Joelly Oyono   |   Student ID: 2317543</a:t>
            </a:r>
            <a:endParaRPr lang="en-US" sz="1350" dirty="0"/>
          </a:p>
        </p:txBody>
      </p:sp>
      <p:sp>
        <p:nvSpPr>
          <p:cNvPr id="10" name="Text 8"/>
          <p:cNvSpPr/>
          <p:nvPr/>
        </p:nvSpPr>
        <p:spPr>
          <a:xfrm>
            <a:off x="1097280" y="4498848"/>
            <a:ext cx="1737360" cy="384048"/>
          </a:xfrm>
          <a:prstGeom prst="rect">
            <a:avLst/>
          </a:prstGeom>
          <a:noFill/>
          <a:ln/>
        </p:spPr>
        <p:txBody>
          <a:bodyPr wrap="square" lIns="0" tIns="0" rIns="0" bIns="0" rtlCol="0" anchor="ctr"/>
          <a:lstStyle/>
          <a:p>
            <a:pPr marL="0" indent="0">
              <a:buNone/>
            </a:pPr>
            <a:r>
              <a:rPr lang="en-US" sz="1100" b="1" kern="0" spc="100" dirty="0">
                <a:solidFill>
                  <a:srgbClr val="50808E"/>
                </a:solidFill>
                <a:latin typeface="Calibri" pitchFamily="34" charset="0"/>
                <a:ea typeface="Calibri" pitchFamily="34" charset="-122"/>
                <a:cs typeface="Calibri" pitchFamily="34" charset="-120"/>
              </a:rPr>
              <a:t>MODULE</a:t>
            </a:r>
            <a:endParaRPr lang="en-US" sz="1100" dirty="0"/>
          </a:p>
        </p:txBody>
      </p:sp>
      <p:sp>
        <p:nvSpPr>
          <p:cNvPr id="11" name="Text 9"/>
          <p:cNvSpPr/>
          <p:nvPr/>
        </p:nvSpPr>
        <p:spPr>
          <a:xfrm>
            <a:off x="2880360" y="4498848"/>
            <a:ext cx="5577840" cy="384048"/>
          </a:xfrm>
          <a:prstGeom prst="rect">
            <a:avLst/>
          </a:prstGeom>
          <a:noFill/>
          <a:ln/>
        </p:spPr>
        <p:txBody>
          <a:bodyPr wrap="square" lIns="0" tIns="0" rIns="0" bIns="0" rtlCol="0" anchor="ctr"/>
          <a:lstStyle/>
          <a:p>
            <a:pPr marL="0" indent="0">
              <a:buNone/>
            </a:pPr>
            <a:r>
              <a:rPr lang="en-US" sz="1350" dirty="0">
                <a:solidFill>
                  <a:srgbClr val="273B3B"/>
                </a:solidFill>
                <a:latin typeface="Calibri" pitchFamily="34" charset="0"/>
                <a:ea typeface="Calibri" pitchFamily="34" charset="-122"/>
                <a:cs typeface="Calibri" pitchFamily="34" charset="-120"/>
              </a:rPr>
              <a:t>Empowering the Older Person (BMHP6027)</a:t>
            </a:r>
            <a:endParaRPr lang="en-US" sz="1350" dirty="0"/>
          </a:p>
        </p:txBody>
      </p:sp>
      <p:sp>
        <p:nvSpPr>
          <p:cNvPr id="12" name="Text 10"/>
          <p:cNvSpPr/>
          <p:nvPr/>
        </p:nvSpPr>
        <p:spPr>
          <a:xfrm>
            <a:off x="1097280" y="4956048"/>
            <a:ext cx="1737360" cy="384048"/>
          </a:xfrm>
          <a:prstGeom prst="rect">
            <a:avLst/>
          </a:prstGeom>
          <a:noFill/>
          <a:ln/>
        </p:spPr>
        <p:txBody>
          <a:bodyPr wrap="square" lIns="0" tIns="0" rIns="0" bIns="0" rtlCol="0" anchor="ctr"/>
          <a:lstStyle/>
          <a:p>
            <a:pPr marL="0" indent="0">
              <a:buNone/>
            </a:pPr>
            <a:r>
              <a:rPr lang="en-US" sz="1100" b="1" kern="0" spc="100" dirty="0">
                <a:solidFill>
                  <a:srgbClr val="50808E"/>
                </a:solidFill>
                <a:latin typeface="Calibri" pitchFamily="34" charset="0"/>
                <a:ea typeface="Calibri" pitchFamily="34" charset="-122"/>
                <a:cs typeface="Calibri" pitchFamily="34" charset="-120"/>
              </a:rPr>
              <a:t>LECTURER</a:t>
            </a:r>
            <a:endParaRPr lang="en-US" sz="1100" dirty="0"/>
          </a:p>
        </p:txBody>
      </p:sp>
      <p:sp>
        <p:nvSpPr>
          <p:cNvPr id="13" name="Text 11"/>
          <p:cNvSpPr/>
          <p:nvPr/>
        </p:nvSpPr>
        <p:spPr>
          <a:xfrm>
            <a:off x="2880360" y="4956048"/>
            <a:ext cx="5577840" cy="384048"/>
          </a:xfrm>
          <a:prstGeom prst="rect">
            <a:avLst/>
          </a:prstGeom>
          <a:noFill/>
          <a:ln/>
        </p:spPr>
        <p:txBody>
          <a:bodyPr wrap="square" lIns="0" tIns="0" rIns="0" bIns="0" rtlCol="0" anchor="ctr"/>
          <a:lstStyle/>
          <a:p>
            <a:pPr marL="0" indent="0">
              <a:buNone/>
            </a:pPr>
            <a:r>
              <a:rPr lang="en-US" sz="1200" dirty="0">
                <a:solidFill>
                  <a:srgbClr val="273B3B"/>
                </a:solidFill>
                <a:latin typeface="Calibri" pitchFamily="34" charset="0"/>
                <a:ea typeface="Calibri" pitchFamily="34" charset="-122"/>
                <a:cs typeface="Calibri" pitchFamily="34" charset="-120"/>
              </a:rPr>
              <a:t>Dr Laila Surani</a:t>
            </a:r>
          </a:p>
          <a:p>
            <a:r>
              <a:rPr lang="en-US" sz="1200" dirty="0">
                <a:solidFill>
                  <a:srgbClr val="000000"/>
                </a:solidFill>
                <a:latin typeface="Aptos" panose="020B0004020202020204" pitchFamily="34" charset="0"/>
              </a:rPr>
              <a:t>Dr Christopher </a:t>
            </a:r>
            <a:r>
              <a:rPr lang="en-US" sz="1200" dirty="0" err="1">
                <a:solidFill>
                  <a:srgbClr val="000000"/>
                </a:solidFill>
                <a:latin typeface="Aptos" panose="020B0004020202020204" pitchFamily="34" charset="0"/>
              </a:rPr>
              <a:t>Mafuva</a:t>
            </a:r>
            <a:endParaRPr lang="en-US" sz="1200" dirty="0"/>
          </a:p>
        </p:txBody>
      </p:sp>
      <p:sp>
        <p:nvSpPr>
          <p:cNvPr id="14" name="Text 12"/>
          <p:cNvSpPr/>
          <p:nvPr/>
        </p:nvSpPr>
        <p:spPr>
          <a:xfrm>
            <a:off x="1097280" y="5413248"/>
            <a:ext cx="1737360" cy="384048"/>
          </a:xfrm>
          <a:prstGeom prst="rect">
            <a:avLst/>
          </a:prstGeom>
          <a:noFill/>
          <a:ln/>
        </p:spPr>
        <p:txBody>
          <a:bodyPr wrap="square" lIns="0" tIns="0" rIns="0" bIns="0" rtlCol="0" anchor="ctr"/>
          <a:lstStyle/>
          <a:p>
            <a:pPr marL="0" indent="0">
              <a:buNone/>
            </a:pPr>
            <a:r>
              <a:rPr lang="en-US" sz="1100" b="1" kern="0" spc="100" dirty="0">
                <a:solidFill>
                  <a:srgbClr val="50808E"/>
                </a:solidFill>
                <a:latin typeface="Calibri" pitchFamily="34" charset="0"/>
                <a:ea typeface="Calibri" pitchFamily="34" charset="-122"/>
                <a:cs typeface="Calibri" pitchFamily="34" charset="-120"/>
              </a:rPr>
              <a:t>SUBMISSION DATE</a:t>
            </a:r>
            <a:endParaRPr lang="en-US" sz="1100" dirty="0"/>
          </a:p>
        </p:txBody>
      </p:sp>
      <p:sp>
        <p:nvSpPr>
          <p:cNvPr id="15" name="Text 13"/>
          <p:cNvSpPr/>
          <p:nvPr/>
        </p:nvSpPr>
        <p:spPr>
          <a:xfrm>
            <a:off x="2880360" y="5413248"/>
            <a:ext cx="5577840" cy="384048"/>
          </a:xfrm>
          <a:prstGeom prst="rect">
            <a:avLst/>
          </a:prstGeom>
          <a:noFill/>
          <a:ln/>
        </p:spPr>
        <p:txBody>
          <a:bodyPr wrap="square" lIns="0" tIns="0" rIns="0" bIns="0" rtlCol="0" anchor="ctr"/>
          <a:lstStyle/>
          <a:p>
            <a:pPr marL="0" indent="0">
              <a:buNone/>
            </a:pPr>
            <a:r>
              <a:rPr lang="en-US" sz="1350" dirty="0">
                <a:solidFill>
                  <a:srgbClr val="273B3B"/>
                </a:solidFill>
                <a:latin typeface="Calibri" pitchFamily="34" charset="0"/>
                <a:ea typeface="Calibri" pitchFamily="34" charset="-122"/>
                <a:cs typeface="Calibri" pitchFamily="34" charset="-120"/>
              </a:rPr>
              <a:t>14 July 2026</a:t>
            </a:r>
            <a:endParaRPr lang="en-US" sz="1350" dirty="0"/>
          </a:p>
        </p:txBody>
      </p:sp>
      <p:pic>
        <p:nvPicPr>
          <p:cNvPr id="16" name="Picture 15"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 y="0"/>
            <a:ext cx="1943100" cy="7772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4">
            <a:extLst>
              <a:ext uri="{FF2B5EF4-FFF2-40B4-BE49-F238E27FC236}">
                <a16:creationId xmlns:a16="http://schemas.microsoft.com/office/drawing/2014/main" id="{79565B5F-B379-84FF-1ADF-10999C3599B0}"/>
              </a:ext>
            </a:extLst>
          </p:cNvPr>
          <p:cNvSpPr/>
          <p:nvPr/>
        </p:nvSpPr>
        <p:spPr>
          <a:xfrm>
            <a:off x="116586" y="99330"/>
            <a:ext cx="2826639" cy="3429000"/>
          </a:xfrm>
          <a:prstGeom prst="rect">
            <a:avLst/>
          </a:prstGeom>
          <a:solidFill>
            <a:srgbClr val="FFFFFF"/>
          </a:solidFill>
          <a:ln w="6350">
            <a:solidFill>
              <a:srgbClr val="CCCCCC"/>
            </a:solidFill>
            <a:prstDash val="solid"/>
          </a:ln>
        </p:spPr>
      </p:sp>
      <p:sp>
        <p:nvSpPr>
          <p:cNvPr id="3" name="Shape 5">
            <a:extLst>
              <a:ext uri="{FF2B5EF4-FFF2-40B4-BE49-F238E27FC236}">
                <a16:creationId xmlns:a16="http://schemas.microsoft.com/office/drawing/2014/main" id="{D6B423AF-65F1-8C65-B90D-7B39D1ADADCA}"/>
              </a:ext>
            </a:extLst>
          </p:cNvPr>
          <p:cNvSpPr/>
          <p:nvPr/>
        </p:nvSpPr>
        <p:spPr>
          <a:xfrm>
            <a:off x="116586" y="99329"/>
            <a:ext cx="2826639" cy="243571"/>
          </a:xfrm>
          <a:prstGeom prst="rect">
            <a:avLst/>
          </a:prstGeom>
          <a:solidFill>
            <a:srgbClr val="006B6B"/>
          </a:solidFill>
          <a:ln/>
        </p:spPr>
      </p:sp>
      <p:sp>
        <p:nvSpPr>
          <p:cNvPr id="7" name="Text 0">
            <a:extLst>
              <a:ext uri="{FF2B5EF4-FFF2-40B4-BE49-F238E27FC236}">
                <a16:creationId xmlns:a16="http://schemas.microsoft.com/office/drawing/2014/main" id="{84451E10-57B7-F781-07FE-AEC08F829F02}"/>
              </a:ext>
            </a:extLst>
          </p:cNvPr>
          <p:cNvSpPr/>
          <p:nvPr/>
        </p:nvSpPr>
        <p:spPr>
          <a:xfrm>
            <a:off x="226695" y="-5581"/>
            <a:ext cx="2259330" cy="453390"/>
          </a:xfrm>
          <a:prstGeom prst="rect">
            <a:avLst/>
          </a:prstGeom>
          <a:noFill/>
          <a:ln/>
        </p:spPr>
        <p:txBody>
          <a:bodyPr wrap="square" lIns="0" tIns="0" rIns="0" bIns="0" rtlCol="0" anchor="ctr"/>
          <a:lstStyle/>
          <a:p>
            <a:pPr marL="0" indent="0">
              <a:buNone/>
            </a:pPr>
            <a:r>
              <a:rPr lang="en-US" sz="1600" b="1" dirty="0">
                <a:solidFill>
                  <a:schemeClr val="bg1"/>
                </a:solidFill>
                <a:latin typeface="Arial" panose="020B0604020202020204" pitchFamily="34" charset="0"/>
                <a:ea typeface="Cambria" pitchFamily="34" charset="-122"/>
                <a:cs typeface="Arial" panose="020B0604020202020204" pitchFamily="34" charset="0"/>
              </a:rPr>
              <a:t>Introduction</a:t>
            </a:r>
            <a:endParaRPr lang="en-US" sz="1600" dirty="0">
              <a:solidFill>
                <a:schemeClr val="bg1"/>
              </a:solidFill>
              <a:latin typeface="Arial" panose="020B0604020202020204" pitchFamily="34" charset="0"/>
              <a:cs typeface="Arial" panose="020B0604020202020204" pitchFamily="34" charset="0"/>
            </a:endParaRPr>
          </a:p>
        </p:txBody>
      </p:sp>
      <p:sp>
        <p:nvSpPr>
          <p:cNvPr id="11" name="Text 1">
            <a:extLst>
              <a:ext uri="{FF2B5EF4-FFF2-40B4-BE49-F238E27FC236}">
                <a16:creationId xmlns:a16="http://schemas.microsoft.com/office/drawing/2014/main" id="{1941D26C-583E-9056-E1E4-14C896EB7E65}"/>
              </a:ext>
            </a:extLst>
          </p:cNvPr>
          <p:cNvSpPr/>
          <p:nvPr/>
        </p:nvSpPr>
        <p:spPr>
          <a:xfrm>
            <a:off x="116586" y="376305"/>
            <a:ext cx="2826639"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UK has a rapidly ageing population, and health and social care services are under growing pressure to help older people remain independent, safe and connected to their communities.</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This poster critically evaluates the care, empowerment and support needs of older people – for example maintaining functional ability, independence, freedom and choice.</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It examines current UK provision, theory and policy, and considers the effectiveness of key approaches, including emerging technology.</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adult social care workforce is projected to need around 410,000 additional posts by 2040 simply to keep pace with demographic change (Skills for Care, 2025).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poster closes by identifying the challenges affecting independence and recommending evidence-based improvements to services.</a:t>
            </a:r>
            <a:endParaRPr lang="en-US" sz="800" dirty="0">
              <a:latin typeface="Arial" panose="020B0604020202020204" pitchFamily="34" charset="0"/>
              <a:cs typeface="Arial" panose="020B0604020202020204" pitchFamily="34" charset="0"/>
            </a:endParaRPr>
          </a:p>
        </p:txBody>
      </p:sp>
      <p:sp>
        <p:nvSpPr>
          <p:cNvPr id="12" name="Shape 4">
            <a:extLst>
              <a:ext uri="{FF2B5EF4-FFF2-40B4-BE49-F238E27FC236}">
                <a16:creationId xmlns:a16="http://schemas.microsoft.com/office/drawing/2014/main" id="{4E950ABC-81A5-1F13-193B-F467A246372F}"/>
              </a:ext>
            </a:extLst>
          </p:cNvPr>
          <p:cNvSpPr/>
          <p:nvPr/>
        </p:nvSpPr>
        <p:spPr>
          <a:xfrm>
            <a:off x="3053334" y="99330"/>
            <a:ext cx="3150489" cy="3429000"/>
          </a:xfrm>
          <a:prstGeom prst="rect">
            <a:avLst/>
          </a:prstGeom>
          <a:solidFill>
            <a:srgbClr val="FFFFFF"/>
          </a:solidFill>
          <a:ln w="6350">
            <a:solidFill>
              <a:srgbClr val="CCCCCC"/>
            </a:solidFill>
            <a:prstDash val="solid"/>
          </a:ln>
        </p:spPr>
      </p:sp>
      <p:sp>
        <p:nvSpPr>
          <p:cNvPr id="13" name="Shape 5">
            <a:extLst>
              <a:ext uri="{FF2B5EF4-FFF2-40B4-BE49-F238E27FC236}">
                <a16:creationId xmlns:a16="http://schemas.microsoft.com/office/drawing/2014/main" id="{A0378271-BE30-5361-7D9B-3F2395087C8C}"/>
              </a:ext>
            </a:extLst>
          </p:cNvPr>
          <p:cNvSpPr/>
          <p:nvPr/>
        </p:nvSpPr>
        <p:spPr>
          <a:xfrm>
            <a:off x="3053334" y="99329"/>
            <a:ext cx="3150489" cy="453390"/>
          </a:xfrm>
          <a:prstGeom prst="rect">
            <a:avLst/>
          </a:prstGeom>
          <a:solidFill>
            <a:srgbClr val="006B6B"/>
          </a:solidFill>
          <a:ln/>
        </p:spPr>
      </p:sp>
      <p:sp>
        <p:nvSpPr>
          <p:cNvPr id="14" name="Text 0">
            <a:extLst>
              <a:ext uri="{FF2B5EF4-FFF2-40B4-BE49-F238E27FC236}">
                <a16:creationId xmlns:a16="http://schemas.microsoft.com/office/drawing/2014/main" id="{5178EE90-D99B-EA3D-4F41-A6EEFF7D624C}"/>
              </a:ext>
            </a:extLst>
          </p:cNvPr>
          <p:cNvSpPr/>
          <p:nvPr/>
        </p:nvSpPr>
        <p:spPr>
          <a:xfrm>
            <a:off x="3179445" y="116205"/>
            <a:ext cx="2916555"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Understanding wellbeing and independence in later life</a:t>
            </a:r>
            <a:endParaRPr lang="en-US" sz="1600" dirty="0">
              <a:solidFill>
                <a:schemeClr val="bg1"/>
              </a:solidFill>
              <a:latin typeface="Arial" panose="020B0604020202020204" pitchFamily="34" charset="0"/>
              <a:cs typeface="Arial" panose="020B0604020202020204" pitchFamily="34" charset="0"/>
            </a:endParaRPr>
          </a:p>
        </p:txBody>
      </p:sp>
      <p:sp>
        <p:nvSpPr>
          <p:cNvPr id="15" name="Text 1">
            <a:extLst>
              <a:ext uri="{FF2B5EF4-FFF2-40B4-BE49-F238E27FC236}">
                <a16:creationId xmlns:a16="http://schemas.microsoft.com/office/drawing/2014/main" id="{12CF35A7-1BE3-B103-F212-175BA46A6D78}"/>
              </a:ext>
            </a:extLst>
          </p:cNvPr>
          <p:cNvSpPr/>
          <p:nvPr/>
        </p:nvSpPr>
        <p:spPr>
          <a:xfrm>
            <a:off x="3053334" y="665692"/>
            <a:ext cx="3150489"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Independence is often reduced to physical ability, yet the evidence base points to something broader.</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NICE identifies four interacting components of wellbeing in later life: functional ability, psychological attributes, power and resources, and social connectedness (National Institute for Health and Care Excellence, 2015).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King’s Fund research shows that when older people are asked what matters, health is only part of the story – remaining at home, staying socially engaged, and retaining choice, control and dignity matter just as much (Oliver, Foot and Humphries, 2014).</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In my view, this model is useful precisely because it resists the temptation to equate ageing with decline.</a:t>
            </a:r>
            <a:endParaRPr lang="en-US" sz="800" dirty="0">
              <a:latin typeface="Arial" panose="020B0604020202020204" pitchFamily="34" charset="0"/>
              <a:cs typeface="Arial" panose="020B0604020202020204" pitchFamily="34" charset="0"/>
            </a:endParaRPr>
          </a:p>
        </p:txBody>
      </p:sp>
      <p:sp>
        <p:nvSpPr>
          <p:cNvPr id="16" name="Shape 4">
            <a:extLst>
              <a:ext uri="{FF2B5EF4-FFF2-40B4-BE49-F238E27FC236}">
                <a16:creationId xmlns:a16="http://schemas.microsoft.com/office/drawing/2014/main" id="{540D8569-F915-17A8-00FD-105207F148A8}"/>
              </a:ext>
            </a:extLst>
          </p:cNvPr>
          <p:cNvSpPr/>
          <p:nvPr/>
        </p:nvSpPr>
        <p:spPr>
          <a:xfrm>
            <a:off x="6313932" y="99330"/>
            <a:ext cx="4811268" cy="3429000"/>
          </a:xfrm>
          <a:prstGeom prst="rect">
            <a:avLst/>
          </a:prstGeom>
          <a:solidFill>
            <a:srgbClr val="FFFFFF"/>
          </a:solidFill>
          <a:ln w="6350">
            <a:solidFill>
              <a:srgbClr val="CCCCCC"/>
            </a:solidFill>
            <a:prstDash val="solid"/>
          </a:ln>
        </p:spPr>
      </p:sp>
      <p:sp>
        <p:nvSpPr>
          <p:cNvPr id="17" name="Shape 5">
            <a:extLst>
              <a:ext uri="{FF2B5EF4-FFF2-40B4-BE49-F238E27FC236}">
                <a16:creationId xmlns:a16="http://schemas.microsoft.com/office/drawing/2014/main" id="{45579CDE-BFA3-6D1C-D3A5-784CB3B248D3}"/>
              </a:ext>
            </a:extLst>
          </p:cNvPr>
          <p:cNvSpPr/>
          <p:nvPr/>
        </p:nvSpPr>
        <p:spPr>
          <a:xfrm>
            <a:off x="6313932" y="99329"/>
            <a:ext cx="4811268" cy="453390"/>
          </a:xfrm>
          <a:prstGeom prst="rect">
            <a:avLst/>
          </a:prstGeom>
          <a:solidFill>
            <a:srgbClr val="006B6B"/>
          </a:solidFill>
          <a:ln/>
        </p:spPr>
      </p:sp>
      <p:sp>
        <p:nvSpPr>
          <p:cNvPr id="18" name="Text 1">
            <a:extLst>
              <a:ext uri="{FF2B5EF4-FFF2-40B4-BE49-F238E27FC236}">
                <a16:creationId xmlns:a16="http://schemas.microsoft.com/office/drawing/2014/main" id="{237B0BF4-53B2-C832-0D14-8767DE3E8395}"/>
              </a:ext>
            </a:extLst>
          </p:cNvPr>
          <p:cNvSpPr/>
          <p:nvPr/>
        </p:nvSpPr>
        <p:spPr>
          <a:xfrm>
            <a:off x="6313932" y="665692"/>
            <a:ext cx="4716018"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Care Act 2014 remains the cornerstone of adult social care law in England, placing individual wellbeing – not simply the allocation of services – at the heart of assessment and support planning (The Care Act 2014; Care and Support Statutory Guidance, 2014).</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Empowerment: people are supported to identify their own outcomes and are treated as experts in their own lives (CPD Online College, 2025).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Prevention: local authorities must provide services that help people avoid or delay developing care needs.</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err="1">
                <a:solidFill>
                  <a:srgbClr val="273B3B"/>
                </a:solidFill>
                <a:latin typeface="Arial" panose="020B0604020202020204" pitchFamily="34" charset="0"/>
                <a:ea typeface="Calibri" pitchFamily="34" charset="-122"/>
                <a:cs typeface="Arial" panose="020B0604020202020204" pitchFamily="34" charset="0"/>
              </a:rPr>
              <a:t>Personalisation</a:t>
            </a:r>
            <a:r>
              <a:rPr lang="en-US" sz="800" dirty="0">
                <a:solidFill>
                  <a:srgbClr val="273B3B"/>
                </a:solidFill>
                <a:latin typeface="Arial" panose="020B0604020202020204" pitchFamily="34" charset="0"/>
                <a:ea typeface="Calibri" pitchFamily="34" charset="-122"/>
                <a:cs typeface="Arial" panose="020B0604020202020204" pitchFamily="34" charset="0"/>
              </a:rPr>
              <a:t>: personal budgets and direct payments give genuine choice over who provides support and how.</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Skills for Care’s core skills framework reinforces this legal duty in day-to-day practice, describing the </a:t>
            </a:r>
            <a:r>
              <a:rPr lang="en-US" sz="800" dirty="0" err="1">
                <a:solidFill>
                  <a:srgbClr val="273B3B"/>
                </a:solidFill>
                <a:latin typeface="Arial" panose="020B0604020202020204" pitchFamily="34" charset="0"/>
                <a:ea typeface="Calibri" pitchFamily="34" charset="-122"/>
                <a:cs typeface="Arial" panose="020B0604020202020204" pitchFamily="34" charset="0"/>
              </a:rPr>
              <a:t>behaviours</a:t>
            </a:r>
            <a:r>
              <a:rPr lang="en-US" sz="800" dirty="0">
                <a:solidFill>
                  <a:srgbClr val="273B3B"/>
                </a:solidFill>
                <a:latin typeface="Arial" panose="020B0604020202020204" pitchFamily="34" charset="0"/>
                <a:ea typeface="Calibri" pitchFamily="34" charset="-122"/>
                <a:cs typeface="Arial" panose="020B0604020202020204" pitchFamily="34" charset="0"/>
              </a:rPr>
              <a:t> – dignity, respect, involvement – practitioners need (Skills for Care, 2018).</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However, I’d argue the Act’s ambition does not always translate into practice: tightly drawn eligibility thresholds mean many people with lower-level needs do not meet the bar for funded care.</a:t>
            </a:r>
            <a:endParaRPr lang="en-US" sz="800" dirty="0">
              <a:latin typeface="Arial" panose="020B0604020202020204" pitchFamily="34" charset="0"/>
              <a:cs typeface="Arial" panose="020B0604020202020204" pitchFamily="34" charset="0"/>
            </a:endParaRPr>
          </a:p>
        </p:txBody>
      </p:sp>
      <p:sp>
        <p:nvSpPr>
          <p:cNvPr id="20" name="Text 0">
            <a:extLst>
              <a:ext uri="{FF2B5EF4-FFF2-40B4-BE49-F238E27FC236}">
                <a16:creationId xmlns:a16="http://schemas.microsoft.com/office/drawing/2014/main" id="{F9A6D401-DF6C-732D-E12A-5F899FDE0E05}"/>
              </a:ext>
            </a:extLst>
          </p:cNvPr>
          <p:cNvSpPr/>
          <p:nvPr/>
        </p:nvSpPr>
        <p:spPr>
          <a:xfrm>
            <a:off x="6430898" y="110758"/>
            <a:ext cx="4494277"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The Care Act 2014: Rights, choice and person-</a:t>
            </a:r>
            <a:r>
              <a:rPr lang="en-US" sz="1600" b="1" dirty="0" err="1">
                <a:solidFill>
                  <a:schemeClr val="bg1"/>
                </a:solidFill>
                <a:latin typeface="Arial" panose="020B0604020202020204" pitchFamily="34" charset="0"/>
                <a:ea typeface="Cambria" pitchFamily="34" charset="-122"/>
                <a:cs typeface="Arial" panose="020B0604020202020204" pitchFamily="34" charset="0"/>
              </a:rPr>
              <a:t>centred</a:t>
            </a:r>
            <a:r>
              <a:rPr lang="en-US" sz="1600" b="1" dirty="0">
                <a:solidFill>
                  <a:schemeClr val="bg1"/>
                </a:solidFill>
                <a:latin typeface="Arial" panose="020B0604020202020204" pitchFamily="34" charset="0"/>
                <a:ea typeface="Cambria" pitchFamily="34" charset="-122"/>
                <a:cs typeface="Arial" panose="020B0604020202020204" pitchFamily="34" charset="0"/>
              </a:rPr>
              <a:t> practice</a:t>
            </a:r>
            <a:endParaRPr lang="en-US" sz="1600" dirty="0">
              <a:solidFill>
                <a:schemeClr val="bg1"/>
              </a:solidFill>
              <a:latin typeface="Arial" panose="020B0604020202020204" pitchFamily="34" charset="0"/>
              <a:cs typeface="Arial" panose="020B0604020202020204" pitchFamily="34" charset="0"/>
            </a:endParaRPr>
          </a:p>
        </p:txBody>
      </p:sp>
      <p:sp>
        <p:nvSpPr>
          <p:cNvPr id="21" name="Shape 4">
            <a:extLst>
              <a:ext uri="{FF2B5EF4-FFF2-40B4-BE49-F238E27FC236}">
                <a16:creationId xmlns:a16="http://schemas.microsoft.com/office/drawing/2014/main" id="{EB895CF6-F81F-5364-7A2E-D1403B6CDE0A}"/>
              </a:ext>
            </a:extLst>
          </p:cNvPr>
          <p:cNvSpPr/>
          <p:nvPr/>
        </p:nvSpPr>
        <p:spPr>
          <a:xfrm>
            <a:off x="116586" y="3657082"/>
            <a:ext cx="4811268" cy="2975610"/>
          </a:xfrm>
          <a:prstGeom prst="rect">
            <a:avLst/>
          </a:prstGeom>
          <a:solidFill>
            <a:srgbClr val="FFFFFF"/>
          </a:solidFill>
          <a:ln w="6350">
            <a:solidFill>
              <a:srgbClr val="CCCCCC"/>
            </a:solidFill>
            <a:prstDash val="solid"/>
          </a:ln>
        </p:spPr>
      </p:sp>
      <p:sp>
        <p:nvSpPr>
          <p:cNvPr id="22" name="Shape 5">
            <a:extLst>
              <a:ext uri="{FF2B5EF4-FFF2-40B4-BE49-F238E27FC236}">
                <a16:creationId xmlns:a16="http://schemas.microsoft.com/office/drawing/2014/main" id="{F243ADD8-95FA-0F6A-7A40-5FABB6229C20}"/>
              </a:ext>
            </a:extLst>
          </p:cNvPr>
          <p:cNvSpPr/>
          <p:nvPr/>
        </p:nvSpPr>
        <p:spPr>
          <a:xfrm>
            <a:off x="116586" y="3657081"/>
            <a:ext cx="4811268" cy="453390"/>
          </a:xfrm>
          <a:prstGeom prst="rect">
            <a:avLst/>
          </a:prstGeom>
          <a:solidFill>
            <a:srgbClr val="006B6B"/>
          </a:solidFill>
          <a:ln/>
        </p:spPr>
      </p:sp>
      <p:sp>
        <p:nvSpPr>
          <p:cNvPr id="23" name="Text 1">
            <a:extLst>
              <a:ext uri="{FF2B5EF4-FFF2-40B4-BE49-F238E27FC236}">
                <a16:creationId xmlns:a16="http://schemas.microsoft.com/office/drawing/2014/main" id="{37D4B828-56A5-E554-AAD2-8C66946358C6}"/>
              </a:ext>
            </a:extLst>
          </p:cNvPr>
          <p:cNvSpPr/>
          <p:nvPr/>
        </p:nvSpPr>
        <p:spPr>
          <a:xfrm>
            <a:off x="116586" y="4223444"/>
            <a:ext cx="4716018"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Home / domiciliary care: personal care and practical support delivered in a person’s own home, the largest single strand of adult social care provision (King’s Fund, 2025).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short, time-limited support after a hospital stay or health crisis that helps people relearn everyday skills rather than ‘doing for’ them (Nuffield Trust, 2022).</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Extra care and day services: housing-with-support and community-based day provision that balance independence with accessible help nearby (King’s Fund, 2025).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NHS Ageing Well </a:t>
            </a:r>
            <a:r>
              <a:rPr lang="en-US" sz="800" dirty="0" err="1">
                <a:solidFill>
                  <a:srgbClr val="273B3B"/>
                </a:solidFill>
                <a:latin typeface="Arial" panose="020B0604020202020204" pitchFamily="34" charset="0"/>
                <a:ea typeface="Calibri" pitchFamily="34" charset="-122"/>
                <a:cs typeface="Arial" panose="020B0604020202020204" pitchFamily="34" charset="0"/>
              </a:rPr>
              <a:t>programme</a:t>
            </a:r>
            <a:r>
              <a:rPr lang="en-US" sz="800" dirty="0">
                <a:solidFill>
                  <a:srgbClr val="273B3B"/>
                </a:solidFill>
                <a:latin typeface="Arial" panose="020B0604020202020204" pitchFamily="34" charset="0"/>
                <a:ea typeface="Calibri" pitchFamily="34" charset="-122"/>
                <a:cs typeface="Arial" panose="020B0604020202020204" pitchFamily="34" charset="0"/>
              </a:rPr>
              <a:t>: proactive, community-based frailty care, urgent community response and enhanced support in care homes, set out in the NHS Long Term Plan (NHS England, 2019).</a:t>
            </a:r>
            <a:endParaRPr lang="en-US" sz="800" dirty="0">
              <a:latin typeface="Arial" panose="020B0604020202020204" pitchFamily="34" charset="0"/>
              <a:cs typeface="Arial" panose="020B0604020202020204" pitchFamily="34" charset="0"/>
            </a:endParaRPr>
          </a:p>
        </p:txBody>
      </p:sp>
      <p:sp>
        <p:nvSpPr>
          <p:cNvPr id="24" name="Text 0">
            <a:extLst>
              <a:ext uri="{FF2B5EF4-FFF2-40B4-BE49-F238E27FC236}">
                <a16:creationId xmlns:a16="http://schemas.microsoft.com/office/drawing/2014/main" id="{0946108B-39D5-8283-2107-A037ADD581DC}"/>
              </a:ext>
            </a:extLst>
          </p:cNvPr>
          <p:cNvSpPr/>
          <p:nvPr/>
        </p:nvSpPr>
        <p:spPr>
          <a:xfrm>
            <a:off x="233552" y="3668510"/>
            <a:ext cx="4494277"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How the UK currently supports older people</a:t>
            </a:r>
            <a:endParaRPr lang="en-US" sz="1600" dirty="0">
              <a:solidFill>
                <a:schemeClr val="bg1"/>
              </a:solidFill>
              <a:latin typeface="Arial" panose="020B0604020202020204" pitchFamily="34" charset="0"/>
              <a:cs typeface="Arial" panose="020B0604020202020204" pitchFamily="34" charset="0"/>
            </a:endParaRPr>
          </a:p>
        </p:txBody>
      </p:sp>
      <p:sp>
        <p:nvSpPr>
          <p:cNvPr id="25" name="Shape 4">
            <a:extLst>
              <a:ext uri="{FF2B5EF4-FFF2-40B4-BE49-F238E27FC236}">
                <a16:creationId xmlns:a16="http://schemas.microsoft.com/office/drawing/2014/main" id="{387DC45A-217A-4706-538E-108DA61D5461}"/>
              </a:ext>
            </a:extLst>
          </p:cNvPr>
          <p:cNvSpPr/>
          <p:nvPr/>
        </p:nvSpPr>
        <p:spPr>
          <a:xfrm>
            <a:off x="5332857" y="3668510"/>
            <a:ext cx="5697093" cy="2964182"/>
          </a:xfrm>
          <a:prstGeom prst="rect">
            <a:avLst/>
          </a:prstGeom>
          <a:solidFill>
            <a:srgbClr val="FFFFFF"/>
          </a:solidFill>
          <a:ln w="6350">
            <a:solidFill>
              <a:srgbClr val="CCCCCC"/>
            </a:solidFill>
            <a:prstDash val="solid"/>
          </a:ln>
        </p:spPr>
      </p:sp>
      <p:sp>
        <p:nvSpPr>
          <p:cNvPr id="26" name="Shape 5">
            <a:extLst>
              <a:ext uri="{FF2B5EF4-FFF2-40B4-BE49-F238E27FC236}">
                <a16:creationId xmlns:a16="http://schemas.microsoft.com/office/drawing/2014/main" id="{2B3441DF-94B0-6E28-5D94-E0B9DFCDD985}"/>
              </a:ext>
            </a:extLst>
          </p:cNvPr>
          <p:cNvSpPr/>
          <p:nvPr/>
        </p:nvSpPr>
        <p:spPr>
          <a:xfrm>
            <a:off x="5332857" y="3669301"/>
            <a:ext cx="5697092" cy="453390"/>
          </a:xfrm>
          <a:prstGeom prst="rect">
            <a:avLst/>
          </a:prstGeom>
          <a:solidFill>
            <a:srgbClr val="006B6B"/>
          </a:solidFill>
          <a:ln/>
        </p:spPr>
      </p:sp>
      <p:sp>
        <p:nvSpPr>
          <p:cNvPr id="27" name="Text 1">
            <a:extLst>
              <a:ext uri="{FF2B5EF4-FFF2-40B4-BE49-F238E27FC236}">
                <a16:creationId xmlns:a16="http://schemas.microsoft.com/office/drawing/2014/main" id="{E8EA3B01-D8B3-5278-81D2-F01E1DB90C2D}"/>
              </a:ext>
            </a:extLst>
          </p:cNvPr>
          <p:cNvSpPr/>
          <p:nvPr/>
        </p:nvSpPr>
        <p:spPr>
          <a:xfrm>
            <a:off x="5428106" y="4235664"/>
            <a:ext cx="5601843"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An </a:t>
            </a:r>
            <a:r>
              <a:rPr lang="en-US" sz="800" dirty="0" err="1">
                <a:solidFill>
                  <a:srgbClr val="273B3B"/>
                </a:solidFill>
                <a:latin typeface="Arial" panose="020B0604020202020204" pitchFamily="34" charset="0"/>
                <a:ea typeface="Calibri" pitchFamily="34" charset="-122"/>
                <a:cs typeface="Arial" panose="020B0604020202020204" pitchFamily="34" charset="0"/>
              </a:rPr>
              <a:t>anonymised</a:t>
            </a:r>
            <a:r>
              <a:rPr lang="en-US" sz="800" dirty="0">
                <a:solidFill>
                  <a:srgbClr val="273B3B"/>
                </a:solidFill>
                <a:latin typeface="Arial" panose="020B0604020202020204" pitchFamily="34" charset="0"/>
                <a:ea typeface="Calibri" pitchFamily="34" charset="-122"/>
                <a:cs typeface="Arial" panose="020B0604020202020204" pitchFamily="34" charset="0"/>
              </a:rPr>
              <a:t>, composite scenario drawn from typical practice patterns described in the literature, used to ground the discussion in a real-world context.</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situation: </a:t>
            </a:r>
            <a:r>
              <a:rPr lang="en-US" sz="800" dirty="0" err="1">
                <a:solidFill>
                  <a:srgbClr val="273B3B"/>
                </a:solidFill>
                <a:latin typeface="Arial" panose="020B0604020202020204" pitchFamily="34" charset="0"/>
                <a:ea typeface="Calibri" pitchFamily="34" charset="-122"/>
                <a:cs typeface="Arial" panose="020B0604020202020204" pitchFamily="34" charset="0"/>
              </a:rPr>
              <a:t>Mrs</a:t>
            </a:r>
            <a:r>
              <a:rPr lang="en-US" sz="800" dirty="0">
                <a:solidFill>
                  <a:srgbClr val="273B3B"/>
                </a:solidFill>
                <a:latin typeface="Arial" panose="020B0604020202020204" pitchFamily="34" charset="0"/>
                <a:ea typeface="Calibri" pitchFamily="34" charset="-122"/>
                <a:cs typeface="Arial" panose="020B0604020202020204" pitchFamily="34" charset="0"/>
              </a:rPr>
              <a:t> J, 82, lives alone and is admitted to hospital after a fall. She is anxious about losing her independence and returning home.</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response: on discharge she is referred to a six-week </a:t>
            </a: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package and offered a telecare pendant alarm; staff shortages mean her first </a:t>
            </a: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visit is delayed by several days.</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tension: </a:t>
            </a:r>
            <a:r>
              <a:rPr lang="en-US" sz="800" dirty="0" err="1">
                <a:solidFill>
                  <a:srgbClr val="273B3B"/>
                </a:solidFill>
                <a:latin typeface="Arial" panose="020B0604020202020204" pitchFamily="34" charset="0"/>
                <a:ea typeface="Calibri" pitchFamily="34" charset="-122"/>
                <a:cs typeface="Arial" panose="020B0604020202020204" pitchFamily="34" charset="0"/>
              </a:rPr>
              <a:t>Mrs</a:t>
            </a:r>
            <a:r>
              <a:rPr lang="en-US" sz="800" dirty="0">
                <a:solidFill>
                  <a:srgbClr val="273B3B"/>
                </a:solidFill>
                <a:latin typeface="Arial" panose="020B0604020202020204" pitchFamily="34" charset="0"/>
                <a:ea typeface="Calibri" pitchFamily="34" charset="-122"/>
                <a:cs typeface="Arial" panose="020B0604020202020204" pitchFamily="34" charset="0"/>
              </a:rPr>
              <a:t> J has limited digital confidence and finds the alarm unit confusing, echoing wider evidence that telecare benefits are inconsistent unless matched to the individual (Gathercole et al., 2021).</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outcome: with consistent, trained </a:t>
            </a: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staff she regains confidence in daily tasks within a few weeks – illustrating both the promise of restorative, person-</a:t>
            </a:r>
            <a:r>
              <a:rPr lang="en-US" sz="800" dirty="0" err="1">
                <a:solidFill>
                  <a:srgbClr val="273B3B"/>
                </a:solidFill>
                <a:latin typeface="Arial" panose="020B0604020202020204" pitchFamily="34" charset="0"/>
                <a:ea typeface="Calibri" pitchFamily="34" charset="-122"/>
                <a:cs typeface="Arial" panose="020B0604020202020204" pitchFamily="34" charset="0"/>
              </a:rPr>
              <a:t>centred</a:t>
            </a:r>
            <a:r>
              <a:rPr lang="en-US" sz="800" dirty="0">
                <a:solidFill>
                  <a:srgbClr val="273B3B"/>
                </a:solidFill>
                <a:latin typeface="Arial" panose="020B0604020202020204" pitchFamily="34" charset="0"/>
                <a:ea typeface="Calibri" pitchFamily="34" charset="-122"/>
                <a:cs typeface="Arial" panose="020B0604020202020204" pitchFamily="34" charset="0"/>
              </a:rPr>
              <a:t> care and its dependence on adequate workforce capacity.</a:t>
            </a:r>
            <a:endParaRPr lang="en-US" sz="800" dirty="0">
              <a:latin typeface="Arial" panose="020B0604020202020204" pitchFamily="34" charset="0"/>
              <a:cs typeface="Arial" panose="020B0604020202020204" pitchFamily="34" charset="0"/>
            </a:endParaRPr>
          </a:p>
        </p:txBody>
      </p:sp>
      <p:sp>
        <p:nvSpPr>
          <p:cNvPr id="28" name="Text 0">
            <a:extLst>
              <a:ext uri="{FF2B5EF4-FFF2-40B4-BE49-F238E27FC236}">
                <a16:creationId xmlns:a16="http://schemas.microsoft.com/office/drawing/2014/main" id="{7CD2806A-345B-3710-67E5-8387B5CDE70B}"/>
              </a:ext>
            </a:extLst>
          </p:cNvPr>
          <p:cNvSpPr/>
          <p:nvPr/>
        </p:nvSpPr>
        <p:spPr>
          <a:xfrm>
            <a:off x="5545073" y="3680730"/>
            <a:ext cx="4494277"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Illustrative case scenario: “</a:t>
            </a:r>
            <a:r>
              <a:rPr lang="en-US" sz="1600" b="1" dirty="0" err="1">
                <a:solidFill>
                  <a:schemeClr val="bg1"/>
                </a:solidFill>
                <a:latin typeface="Arial" panose="020B0604020202020204" pitchFamily="34" charset="0"/>
                <a:ea typeface="Cambria" pitchFamily="34" charset="-122"/>
                <a:cs typeface="Arial" panose="020B0604020202020204" pitchFamily="34" charset="0"/>
              </a:rPr>
              <a:t>Mrs</a:t>
            </a:r>
            <a:r>
              <a:rPr lang="en-US" sz="1600" b="1" dirty="0">
                <a:solidFill>
                  <a:schemeClr val="bg1"/>
                </a:solidFill>
                <a:latin typeface="Arial" panose="020B0604020202020204" pitchFamily="34" charset="0"/>
                <a:ea typeface="Cambria" pitchFamily="34" charset="-122"/>
                <a:cs typeface="Arial" panose="020B0604020202020204" pitchFamily="34" charset="0"/>
              </a:rPr>
              <a:t> J”</a:t>
            </a: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7574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A88F4-530C-C905-27B4-E67BBCC2F07C}"/>
            </a:ext>
          </a:extLst>
        </p:cNvPr>
        <p:cNvGrpSpPr/>
        <p:nvPr/>
      </p:nvGrpSpPr>
      <p:grpSpPr>
        <a:xfrm>
          <a:off x="0" y="0"/>
          <a:ext cx="0" cy="0"/>
          <a:chOff x="0" y="0"/>
          <a:chExt cx="0" cy="0"/>
        </a:xfrm>
      </p:grpSpPr>
      <p:sp>
        <p:nvSpPr>
          <p:cNvPr id="7" name="Text 0">
            <a:extLst>
              <a:ext uri="{FF2B5EF4-FFF2-40B4-BE49-F238E27FC236}">
                <a16:creationId xmlns:a16="http://schemas.microsoft.com/office/drawing/2014/main" id="{7034D4BA-7898-90D1-2514-DCFEDCFEE62B}"/>
              </a:ext>
            </a:extLst>
          </p:cNvPr>
          <p:cNvSpPr/>
          <p:nvPr/>
        </p:nvSpPr>
        <p:spPr>
          <a:xfrm>
            <a:off x="226695" y="-5581"/>
            <a:ext cx="2259330" cy="453390"/>
          </a:xfrm>
          <a:prstGeom prst="rect">
            <a:avLst/>
          </a:prstGeom>
          <a:noFill/>
          <a:ln/>
        </p:spPr>
        <p:txBody>
          <a:bodyPr wrap="square" lIns="0" tIns="0" rIns="0" bIns="0" rtlCol="0" anchor="ctr"/>
          <a:lstStyle/>
          <a:p>
            <a:pPr marL="0" indent="0">
              <a:buNone/>
            </a:pPr>
            <a:r>
              <a:rPr lang="en-US" sz="1600" b="1" dirty="0">
                <a:solidFill>
                  <a:schemeClr val="bg1"/>
                </a:solidFill>
                <a:latin typeface="Arial" panose="020B0604020202020204" pitchFamily="34" charset="0"/>
                <a:ea typeface="Cambria" pitchFamily="34" charset="-122"/>
                <a:cs typeface="Arial" panose="020B0604020202020204" pitchFamily="34" charset="0"/>
              </a:rPr>
              <a:t>Introduction</a:t>
            </a:r>
            <a:endParaRPr lang="en-US" sz="1600" dirty="0">
              <a:solidFill>
                <a:schemeClr val="bg1"/>
              </a:solidFill>
              <a:latin typeface="Arial" panose="020B0604020202020204" pitchFamily="34" charset="0"/>
              <a:cs typeface="Arial" panose="020B0604020202020204" pitchFamily="34" charset="0"/>
            </a:endParaRPr>
          </a:p>
        </p:txBody>
      </p:sp>
      <p:sp>
        <p:nvSpPr>
          <p:cNvPr id="12" name="Shape 4">
            <a:extLst>
              <a:ext uri="{FF2B5EF4-FFF2-40B4-BE49-F238E27FC236}">
                <a16:creationId xmlns:a16="http://schemas.microsoft.com/office/drawing/2014/main" id="{FE54F8B6-2E7E-E3E4-1092-D851C8D1E112}"/>
              </a:ext>
            </a:extLst>
          </p:cNvPr>
          <p:cNvSpPr/>
          <p:nvPr/>
        </p:nvSpPr>
        <p:spPr>
          <a:xfrm>
            <a:off x="819150" y="204240"/>
            <a:ext cx="4424173" cy="3174175"/>
          </a:xfrm>
          <a:prstGeom prst="rect">
            <a:avLst/>
          </a:prstGeom>
          <a:solidFill>
            <a:srgbClr val="FFFFFF"/>
          </a:solidFill>
          <a:ln w="6350">
            <a:solidFill>
              <a:srgbClr val="CCCCCC"/>
            </a:solidFill>
            <a:prstDash val="solid"/>
          </a:ln>
        </p:spPr>
      </p:sp>
      <p:sp>
        <p:nvSpPr>
          <p:cNvPr id="13" name="Shape 5">
            <a:extLst>
              <a:ext uri="{FF2B5EF4-FFF2-40B4-BE49-F238E27FC236}">
                <a16:creationId xmlns:a16="http://schemas.microsoft.com/office/drawing/2014/main" id="{A6906C1A-9425-C1B6-F641-1C49A50F9CA8}"/>
              </a:ext>
            </a:extLst>
          </p:cNvPr>
          <p:cNvSpPr/>
          <p:nvPr/>
        </p:nvSpPr>
        <p:spPr>
          <a:xfrm>
            <a:off x="819150" y="204238"/>
            <a:ext cx="4424173" cy="426925"/>
          </a:xfrm>
          <a:prstGeom prst="rect">
            <a:avLst/>
          </a:prstGeom>
          <a:solidFill>
            <a:srgbClr val="006B6B"/>
          </a:solidFill>
          <a:ln/>
        </p:spPr>
      </p:sp>
      <p:sp>
        <p:nvSpPr>
          <p:cNvPr id="14" name="Text 0">
            <a:extLst>
              <a:ext uri="{FF2B5EF4-FFF2-40B4-BE49-F238E27FC236}">
                <a16:creationId xmlns:a16="http://schemas.microsoft.com/office/drawing/2014/main" id="{6204FA1B-CC9B-360E-D494-1DA500791970}"/>
              </a:ext>
            </a:extLst>
          </p:cNvPr>
          <p:cNvSpPr/>
          <p:nvPr/>
        </p:nvSpPr>
        <p:spPr>
          <a:xfrm>
            <a:off x="945261" y="221115"/>
            <a:ext cx="4298062"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Does </a:t>
            </a:r>
            <a:r>
              <a:rPr lang="en-US" sz="1600" b="1" dirty="0" err="1">
                <a:solidFill>
                  <a:schemeClr val="bg1"/>
                </a:solidFill>
                <a:latin typeface="Arial" panose="020B0604020202020204" pitchFamily="34" charset="0"/>
                <a:ea typeface="Cambria" pitchFamily="34" charset="-122"/>
                <a:cs typeface="Arial" panose="020B0604020202020204" pitchFamily="34" charset="0"/>
              </a:rPr>
              <a:t>reablement</a:t>
            </a:r>
            <a:r>
              <a:rPr lang="en-US" sz="1600" b="1" dirty="0">
                <a:solidFill>
                  <a:schemeClr val="bg1"/>
                </a:solidFill>
                <a:latin typeface="Arial" panose="020B0604020202020204" pitchFamily="34" charset="0"/>
                <a:ea typeface="Cambria" pitchFamily="34" charset="-122"/>
                <a:cs typeface="Arial" panose="020B0604020202020204" pitchFamily="34" charset="0"/>
              </a:rPr>
              <a:t> actually work?</a:t>
            </a:r>
            <a:endParaRPr lang="en-US" sz="1600" dirty="0">
              <a:solidFill>
                <a:schemeClr val="bg1"/>
              </a:solidFill>
              <a:latin typeface="Arial" panose="020B0604020202020204" pitchFamily="34" charset="0"/>
              <a:cs typeface="Arial" panose="020B0604020202020204" pitchFamily="34" charset="0"/>
            </a:endParaRPr>
          </a:p>
        </p:txBody>
      </p:sp>
      <p:sp>
        <p:nvSpPr>
          <p:cNvPr id="15" name="Text 1">
            <a:extLst>
              <a:ext uri="{FF2B5EF4-FFF2-40B4-BE49-F238E27FC236}">
                <a16:creationId xmlns:a16="http://schemas.microsoft.com/office/drawing/2014/main" id="{472BEE13-5B3A-8E38-7231-3B03B9D54213}"/>
              </a:ext>
            </a:extLst>
          </p:cNvPr>
          <p:cNvSpPr/>
          <p:nvPr/>
        </p:nvSpPr>
        <p:spPr>
          <a:xfrm>
            <a:off x="819150" y="631163"/>
            <a:ext cx="4300348"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is widely promoted as a cost-effective alternative to long-term homecare, and the direction of the evidence is encouraging – but it is not unequivocal.</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A national evaluation found </a:t>
            </a: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was associated with improved functioning and quality of life and reduced demand on other services, though study quality was not strong enough to draw firm conclusions about cost-effectiveness (Beresford et al., 2019).</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is least successful for the oldest group: 77% of people aged 85+ were still living at home 91 days after discharge, compared with 81% of those aged 65–74 (Nuffield Trust, 2022).</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works best when staff are well trained, well supported and have flexibility over visit length – conditions that are hard to guarantee in a workforce under strain (Iriss, 2019).</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This matters because the oldest and often most vulnerable people risk benefiting least from an approach designed to protect independence – a genuine equity concern rather than a simple delivery issue.</a:t>
            </a:r>
            <a:endParaRPr lang="en-US" sz="800" dirty="0">
              <a:latin typeface="Arial" panose="020B0604020202020204" pitchFamily="34" charset="0"/>
              <a:cs typeface="Arial" panose="020B0604020202020204" pitchFamily="34" charset="0"/>
            </a:endParaRPr>
          </a:p>
        </p:txBody>
      </p:sp>
      <p:sp>
        <p:nvSpPr>
          <p:cNvPr id="16" name="Shape 4">
            <a:extLst>
              <a:ext uri="{FF2B5EF4-FFF2-40B4-BE49-F238E27FC236}">
                <a16:creationId xmlns:a16="http://schemas.microsoft.com/office/drawing/2014/main" id="{2B3AB607-E916-7E5E-0178-3AF1B37E05F9}"/>
              </a:ext>
            </a:extLst>
          </p:cNvPr>
          <p:cNvSpPr/>
          <p:nvPr/>
        </p:nvSpPr>
        <p:spPr>
          <a:xfrm>
            <a:off x="6723507" y="204239"/>
            <a:ext cx="4811268" cy="3267410"/>
          </a:xfrm>
          <a:prstGeom prst="rect">
            <a:avLst/>
          </a:prstGeom>
          <a:solidFill>
            <a:srgbClr val="FFFFFF"/>
          </a:solidFill>
          <a:ln w="6350">
            <a:solidFill>
              <a:srgbClr val="CCCCCC"/>
            </a:solidFill>
            <a:prstDash val="solid"/>
          </a:ln>
        </p:spPr>
      </p:sp>
      <p:sp>
        <p:nvSpPr>
          <p:cNvPr id="17" name="Shape 5">
            <a:extLst>
              <a:ext uri="{FF2B5EF4-FFF2-40B4-BE49-F238E27FC236}">
                <a16:creationId xmlns:a16="http://schemas.microsoft.com/office/drawing/2014/main" id="{D368826C-3001-38AC-C61A-CB41FD85A6B2}"/>
              </a:ext>
            </a:extLst>
          </p:cNvPr>
          <p:cNvSpPr/>
          <p:nvPr/>
        </p:nvSpPr>
        <p:spPr>
          <a:xfrm>
            <a:off x="6723507" y="204238"/>
            <a:ext cx="4811268" cy="453390"/>
          </a:xfrm>
          <a:prstGeom prst="rect">
            <a:avLst/>
          </a:prstGeom>
          <a:solidFill>
            <a:srgbClr val="006B6B"/>
          </a:solidFill>
          <a:ln/>
        </p:spPr>
      </p:sp>
      <p:sp>
        <p:nvSpPr>
          <p:cNvPr id="18" name="Text 1">
            <a:extLst>
              <a:ext uri="{FF2B5EF4-FFF2-40B4-BE49-F238E27FC236}">
                <a16:creationId xmlns:a16="http://schemas.microsoft.com/office/drawing/2014/main" id="{0597565E-9A3E-7619-297B-5E9BE44AA4BE}"/>
              </a:ext>
            </a:extLst>
          </p:cNvPr>
          <p:cNvSpPr/>
          <p:nvPr/>
        </p:nvSpPr>
        <p:spPr>
          <a:xfrm>
            <a:off x="6723507" y="770601"/>
            <a:ext cx="4716018"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Assistive technology and telecare are heavily promoted by policymakers as a way to manage risk and reduce costs – but the research evidence is far more cautious than the policy enthusiasm suggests.</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Whole System Demonstrator, a large Department of Health-funded trial, found no evidence of benefit to telecare users, despite earlier, smaller evaluations suggesting cost savings (King’s College London, 2025).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ATTILA </a:t>
            </a:r>
            <a:r>
              <a:rPr lang="en-US" sz="800" dirty="0" err="1">
                <a:solidFill>
                  <a:srgbClr val="273B3B"/>
                </a:solidFill>
                <a:latin typeface="Arial" panose="020B0604020202020204" pitchFamily="34" charset="0"/>
                <a:ea typeface="Calibri" pitchFamily="34" charset="-122"/>
                <a:cs typeface="Arial" panose="020B0604020202020204" pitchFamily="34" charset="0"/>
              </a:rPr>
              <a:t>randomised</a:t>
            </a:r>
            <a:r>
              <a:rPr lang="en-US" sz="800" dirty="0">
                <a:solidFill>
                  <a:srgbClr val="273B3B"/>
                </a:solidFill>
                <a:latin typeface="Arial" panose="020B0604020202020204" pitchFamily="34" charset="0"/>
                <a:ea typeface="Calibri" pitchFamily="34" charset="-122"/>
                <a:cs typeface="Arial" panose="020B0604020202020204" pitchFamily="34" charset="0"/>
              </a:rPr>
              <a:t> trial found that, in people with dementia, assistive technology and telecare made no significant difference to time to </a:t>
            </a:r>
            <a:r>
              <a:rPr lang="en-US" sz="800" dirty="0" err="1">
                <a:solidFill>
                  <a:srgbClr val="273B3B"/>
                </a:solidFill>
                <a:latin typeface="Arial" panose="020B0604020202020204" pitchFamily="34" charset="0"/>
                <a:ea typeface="Calibri" pitchFamily="34" charset="-122"/>
                <a:cs typeface="Arial" panose="020B0604020202020204" pitchFamily="34" charset="0"/>
              </a:rPr>
              <a:t>institutionalisation</a:t>
            </a:r>
            <a:r>
              <a:rPr lang="en-US" sz="800" dirty="0">
                <a:solidFill>
                  <a:srgbClr val="273B3B"/>
                </a:solidFill>
                <a:latin typeface="Arial" panose="020B0604020202020204" pitchFamily="34" charset="0"/>
                <a:ea typeface="Calibri" pitchFamily="34" charset="-122"/>
                <a:cs typeface="Arial" panose="020B0604020202020204" pitchFamily="34" charset="0"/>
              </a:rPr>
              <a:t> or to health and social care costs (Gathercole et al., 2021).</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My reading of this: the problem may not be technology itself but how indiscriminately it has been rolled out, rather than matched carefully to individual need and digital confidence, as the case of </a:t>
            </a:r>
            <a:r>
              <a:rPr lang="en-US" sz="800" dirty="0" err="1">
                <a:solidFill>
                  <a:srgbClr val="273B3B"/>
                </a:solidFill>
                <a:latin typeface="Arial" panose="020B0604020202020204" pitchFamily="34" charset="0"/>
                <a:ea typeface="Calibri" pitchFamily="34" charset="-122"/>
                <a:cs typeface="Arial" panose="020B0604020202020204" pitchFamily="34" charset="0"/>
              </a:rPr>
              <a:t>Mrs</a:t>
            </a:r>
            <a:r>
              <a:rPr lang="en-US" sz="800" dirty="0">
                <a:solidFill>
                  <a:srgbClr val="273B3B"/>
                </a:solidFill>
                <a:latin typeface="Arial" panose="020B0604020202020204" pitchFamily="34" charset="0"/>
                <a:ea typeface="Calibri" pitchFamily="34" charset="-122"/>
                <a:cs typeface="Arial" panose="020B0604020202020204" pitchFamily="34" charset="0"/>
              </a:rPr>
              <a:t> J illustrates.</a:t>
            </a:r>
            <a:endParaRPr lang="en-US" sz="800" dirty="0">
              <a:latin typeface="Arial" panose="020B0604020202020204" pitchFamily="34" charset="0"/>
              <a:cs typeface="Arial" panose="020B0604020202020204" pitchFamily="34" charset="0"/>
            </a:endParaRPr>
          </a:p>
        </p:txBody>
      </p:sp>
      <p:sp>
        <p:nvSpPr>
          <p:cNvPr id="20" name="Text 0">
            <a:extLst>
              <a:ext uri="{FF2B5EF4-FFF2-40B4-BE49-F238E27FC236}">
                <a16:creationId xmlns:a16="http://schemas.microsoft.com/office/drawing/2014/main" id="{E84BA6D7-CAB3-7D1A-3374-0F6341CD6794}"/>
              </a:ext>
            </a:extLst>
          </p:cNvPr>
          <p:cNvSpPr/>
          <p:nvPr/>
        </p:nvSpPr>
        <p:spPr>
          <a:xfrm>
            <a:off x="6840473" y="215667"/>
            <a:ext cx="4494277"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Digital innovation: Promise versus evidence</a:t>
            </a:r>
            <a:endParaRPr lang="en-US" sz="1600" dirty="0">
              <a:solidFill>
                <a:schemeClr val="bg1"/>
              </a:solidFill>
              <a:latin typeface="Arial" panose="020B0604020202020204" pitchFamily="34" charset="0"/>
              <a:cs typeface="Arial" panose="020B0604020202020204" pitchFamily="34" charset="0"/>
            </a:endParaRPr>
          </a:p>
        </p:txBody>
      </p:sp>
      <p:sp>
        <p:nvSpPr>
          <p:cNvPr id="21" name="Shape 4">
            <a:extLst>
              <a:ext uri="{FF2B5EF4-FFF2-40B4-BE49-F238E27FC236}">
                <a16:creationId xmlns:a16="http://schemas.microsoft.com/office/drawing/2014/main" id="{94C8F518-0A75-66CE-A0A9-C4BF39787FAA}"/>
              </a:ext>
            </a:extLst>
          </p:cNvPr>
          <p:cNvSpPr/>
          <p:nvPr/>
        </p:nvSpPr>
        <p:spPr>
          <a:xfrm>
            <a:off x="816862" y="3690549"/>
            <a:ext cx="4811268" cy="2975610"/>
          </a:xfrm>
          <a:prstGeom prst="rect">
            <a:avLst/>
          </a:prstGeom>
          <a:solidFill>
            <a:srgbClr val="FFFFFF"/>
          </a:solidFill>
          <a:ln w="6350">
            <a:solidFill>
              <a:srgbClr val="CCCCCC"/>
            </a:solidFill>
            <a:prstDash val="solid"/>
          </a:ln>
        </p:spPr>
      </p:sp>
      <p:sp>
        <p:nvSpPr>
          <p:cNvPr id="22" name="Shape 5">
            <a:extLst>
              <a:ext uri="{FF2B5EF4-FFF2-40B4-BE49-F238E27FC236}">
                <a16:creationId xmlns:a16="http://schemas.microsoft.com/office/drawing/2014/main" id="{5621DFA1-7849-3BE0-DEF6-2EE9E98142FF}"/>
              </a:ext>
            </a:extLst>
          </p:cNvPr>
          <p:cNvSpPr/>
          <p:nvPr/>
        </p:nvSpPr>
        <p:spPr>
          <a:xfrm>
            <a:off x="816862" y="3690548"/>
            <a:ext cx="4811268" cy="453390"/>
          </a:xfrm>
          <a:prstGeom prst="rect">
            <a:avLst/>
          </a:prstGeom>
          <a:solidFill>
            <a:srgbClr val="006B6B"/>
          </a:solidFill>
          <a:ln/>
        </p:spPr>
      </p:sp>
      <p:sp>
        <p:nvSpPr>
          <p:cNvPr id="23" name="Text 1">
            <a:extLst>
              <a:ext uri="{FF2B5EF4-FFF2-40B4-BE49-F238E27FC236}">
                <a16:creationId xmlns:a16="http://schemas.microsoft.com/office/drawing/2014/main" id="{8B81D595-FA7E-4604-CBE6-08261857E63D}"/>
              </a:ext>
            </a:extLst>
          </p:cNvPr>
          <p:cNvSpPr/>
          <p:nvPr/>
        </p:nvSpPr>
        <p:spPr>
          <a:xfrm>
            <a:off x="816862" y="4114036"/>
            <a:ext cx="4716018"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vacancy rate fell to 6.2% in 2025/26 – the lowest in a decade, though still around three times the wider economy’s average (Skills for Care, 2025).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There are still around 96,000 vacant posts in adult social care on any given day, and the sector is projected to need 410,000 additional posts by 2040 (Skills for Care, 2025).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Growth in the workforce has relied largely on international recruitment, yet the number of British care workers has now fallen for five consecutive years, and tightening visa rules put this pipeline at further risk (King’s Fund, 2026).</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King’s Fund has long argued the funding model itself is part of the problem: a means-tested system widely regarded as unfair and unable to keep pace with rising demand (King’s Fund, 2025).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In my view, workforce shortages and funding gaps are two sides of the same barrier to independence – without enough skilled staff, even well-designed services like </a:t>
            </a: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cannot be delivered consistently.</a:t>
            </a:r>
            <a:endParaRPr lang="en-US" sz="800" dirty="0">
              <a:latin typeface="Arial" panose="020B0604020202020204" pitchFamily="34" charset="0"/>
              <a:cs typeface="Arial" panose="020B0604020202020204" pitchFamily="34" charset="0"/>
            </a:endParaRPr>
          </a:p>
        </p:txBody>
      </p:sp>
      <p:sp>
        <p:nvSpPr>
          <p:cNvPr id="24" name="Text 0">
            <a:extLst>
              <a:ext uri="{FF2B5EF4-FFF2-40B4-BE49-F238E27FC236}">
                <a16:creationId xmlns:a16="http://schemas.microsoft.com/office/drawing/2014/main" id="{5C26DB68-6767-23F8-CA45-1BEF6D962EC3}"/>
              </a:ext>
            </a:extLst>
          </p:cNvPr>
          <p:cNvSpPr/>
          <p:nvPr/>
        </p:nvSpPr>
        <p:spPr>
          <a:xfrm>
            <a:off x="933828" y="3701977"/>
            <a:ext cx="4494277"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Challenge one: Workforce capacity and funding pressures</a:t>
            </a:r>
            <a:endParaRPr lang="en-US" sz="1600" dirty="0">
              <a:solidFill>
                <a:schemeClr val="bg1"/>
              </a:solidFill>
              <a:latin typeface="Arial" panose="020B0604020202020204" pitchFamily="34" charset="0"/>
              <a:cs typeface="Arial" panose="020B0604020202020204" pitchFamily="34" charset="0"/>
            </a:endParaRPr>
          </a:p>
        </p:txBody>
      </p:sp>
      <p:sp>
        <p:nvSpPr>
          <p:cNvPr id="25" name="Shape 4">
            <a:extLst>
              <a:ext uri="{FF2B5EF4-FFF2-40B4-BE49-F238E27FC236}">
                <a16:creationId xmlns:a16="http://schemas.microsoft.com/office/drawing/2014/main" id="{F0E21B56-67ED-BDB5-51C9-DFDAA73EE2E0}"/>
              </a:ext>
            </a:extLst>
          </p:cNvPr>
          <p:cNvSpPr/>
          <p:nvPr/>
        </p:nvSpPr>
        <p:spPr>
          <a:xfrm>
            <a:off x="5847207" y="3685024"/>
            <a:ext cx="5697093" cy="2964182"/>
          </a:xfrm>
          <a:prstGeom prst="rect">
            <a:avLst/>
          </a:prstGeom>
          <a:solidFill>
            <a:srgbClr val="FFFFFF"/>
          </a:solidFill>
          <a:ln w="6350">
            <a:solidFill>
              <a:srgbClr val="CCCCCC"/>
            </a:solidFill>
            <a:prstDash val="solid"/>
          </a:ln>
        </p:spPr>
      </p:sp>
      <p:sp>
        <p:nvSpPr>
          <p:cNvPr id="26" name="Shape 5">
            <a:extLst>
              <a:ext uri="{FF2B5EF4-FFF2-40B4-BE49-F238E27FC236}">
                <a16:creationId xmlns:a16="http://schemas.microsoft.com/office/drawing/2014/main" id="{93B8D3C0-0367-54E0-16A0-99761904758F}"/>
              </a:ext>
            </a:extLst>
          </p:cNvPr>
          <p:cNvSpPr/>
          <p:nvPr/>
        </p:nvSpPr>
        <p:spPr>
          <a:xfrm>
            <a:off x="5847207" y="3685815"/>
            <a:ext cx="5697092" cy="453390"/>
          </a:xfrm>
          <a:prstGeom prst="rect">
            <a:avLst/>
          </a:prstGeom>
          <a:solidFill>
            <a:srgbClr val="006B6B"/>
          </a:solidFill>
          <a:ln/>
        </p:spPr>
      </p:sp>
      <p:sp>
        <p:nvSpPr>
          <p:cNvPr id="27" name="Text 1">
            <a:extLst>
              <a:ext uri="{FF2B5EF4-FFF2-40B4-BE49-F238E27FC236}">
                <a16:creationId xmlns:a16="http://schemas.microsoft.com/office/drawing/2014/main" id="{3E1C009F-C626-35F7-D56D-256D4D42FBC0}"/>
              </a:ext>
            </a:extLst>
          </p:cNvPr>
          <p:cNvSpPr/>
          <p:nvPr/>
        </p:nvSpPr>
        <p:spPr>
          <a:xfrm>
            <a:off x="5847207" y="4232703"/>
            <a:ext cx="5601843"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Around 940,000 older people in the UK are often lonely, a figure projected to rise to around 1.2 million by 2034 without sustained action (Age UK, 2024).</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Nine in ten older people who are often lonely also report being unhappy or depressed, compared with four in ten who are rarely lonely (Age UK, 2024).</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House of Commons Library notes loneliness’s effect on mortality is thought to be comparable to other major public health risks such as smoking or obesity (House of Commons Library, 2023).</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Risk is not evenly spread: it is significantly higher among those who are widowed, in poor health, or without someone to confide in (Age UK, 2015).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The Government’s 2018 loneliness strategy identified digital inclusion as a route to reducing isolation (UK Government, 2018) – yet the same older people who could benefit most from telecare or online connection are often those least confident using it.</a:t>
            </a:r>
            <a:endParaRPr lang="en-US" sz="800" dirty="0">
              <a:latin typeface="Arial" panose="020B0604020202020204" pitchFamily="34" charset="0"/>
              <a:cs typeface="Arial" panose="020B0604020202020204" pitchFamily="34" charset="0"/>
            </a:endParaRPr>
          </a:p>
        </p:txBody>
      </p:sp>
      <p:sp>
        <p:nvSpPr>
          <p:cNvPr id="28" name="Text 0">
            <a:extLst>
              <a:ext uri="{FF2B5EF4-FFF2-40B4-BE49-F238E27FC236}">
                <a16:creationId xmlns:a16="http://schemas.microsoft.com/office/drawing/2014/main" id="{91B753B2-093B-1154-0FD0-187A880DE2CC}"/>
              </a:ext>
            </a:extLst>
          </p:cNvPr>
          <p:cNvSpPr/>
          <p:nvPr/>
        </p:nvSpPr>
        <p:spPr>
          <a:xfrm>
            <a:off x="5894831" y="3706250"/>
            <a:ext cx="5601843"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Challenge two: Loneliness, isolation and digital exclusion</a:t>
            </a: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9825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98D08-CE7B-1919-6E60-7425291AA904}"/>
            </a:ext>
          </a:extLst>
        </p:cNvPr>
        <p:cNvGrpSpPr/>
        <p:nvPr/>
      </p:nvGrpSpPr>
      <p:grpSpPr>
        <a:xfrm>
          <a:off x="0" y="0"/>
          <a:ext cx="0" cy="0"/>
          <a:chOff x="0" y="0"/>
          <a:chExt cx="0" cy="0"/>
        </a:xfrm>
      </p:grpSpPr>
      <p:sp>
        <p:nvSpPr>
          <p:cNvPr id="12" name="Shape 4">
            <a:extLst>
              <a:ext uri="{FF2B5EF4-FFF2-40B4-BE49-F238E27FC236}">
                <a16:creationId xmlns:a16="http://schemas.microsoft.com/office/drawing/2014/main" id="{1A777E9F-EFC1-C802-2EB7-2C28F755667E}"/>
              </a:ext>
            </a:extLst>
          </p:cNvPr>
          <p:cNvSpPr/>
          <p:nvPr/>
        </p:nvSpPr>
        <p:spPr>
          <a:xfrm>
            <a:off x="819150" y="591864"/>
            <a:ext cx="5150739" cy="2724149"/>
          </a:xfrm>
          <a:prstGeom prst="rect">
            <a:avLst/>
          </a:prstGeom>
          <a:solidFill>
            <a:srgbClr val="FFFFFF"/>
          </a:solidFill>
          <a:ln w="6350">
            <a:solidFill>
              <a:srgbClr val="CCCCCC"/>
            </a:solidFill>
            <a:prstDash val="solid"/>
          </a:ln>
        </p:spPr>
      </p:sp>
      <p:sp>
        <p:nvSpPr>
          <p:cNvPr id="13" name="Shape 5">
            <a:extLst>
              <a:ext uri="{FF2B5EF4-FFF2-40B4-BE49-F238E27FC236}">
                <a16:creationId xmlns:a16="http://schemas.microsoft.com/office/drawing/2014/main" id="{CAF3E6D8-7E02-2C6C-4216-89572BBCF83B}"/>
              </a:ext>
            </a:extLst>
          </p:cNvPr>
          <p:cNvSpPr/>
          <p:nvPr/>
        </p:nvSpPr>
        <p:spPr>
          <a:xfrm>
            <a:off x="819150" y="591862"/>
            <a:ext cx="5150739" cy="426925"/>
          </a:xfrm>
          <a:prstGeom prst="rect">
            <a:avLst/>
          </a:prstGeom>
          <a:solidFill>
            <a:srgbClr val="006B6B"/>
          </a:solidFill>
          <a:ln/>
        </p:spPr>
      </p:sp>
      <p:sp>
        <p:nvSpPr>
          <p:cNvPr id="14" name="Text 0">
            <a:extLst>
              <a:ext uri="{FF2B5EF4-FFF2-40B4-BE49-F238E27FC236}">
                <a16:creationId xmlns:a16="http://schemas.microsoft.com/office/drawing/2014/main" id="{73850BA7-B09A-0FFA-810D-30866312C026}"/>
              </a:ext>
            </a:extLst>
          </p:cNvPr>
          <p:cNvSpPr/>
          <p:nvPr/>
        </p:nvSpPr>
        <p:spPr>
          <a:xfrm>
            <a:off x="945260" y="608739"/>
            <a:ext cx="5150739"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Barriers to implementation and possible solutions</a:t>
            </a:r>
            <a:endParaRPr lang="en-US" sz="1600" dirty="0">
              <a:solidFill>
                <a:schemeClr val="bg1"/>
              </a:solidFill>
              <a:latin typeface="Arial" panose="020B0604020202020204" pitchFamily="34" charset="0"/>
              <a:cs typeface="Arial" panose="020B0604020202020204" pitchFamily="34" charset="0"/>
            </a:endParaRPr>
          </a:p>
        </p:txBody>
      </p:sp>
      <p:sp>
        <p:nvSpPr>
          <p:cNvPr id="15" name="Text 1">
            <a:extLst>
              <a:ext uri="{FF2B5EF4-FFF2-40B4-BE49-F238E27FC236}">
                <a16:creationId xmlns:a16="http://schemas.microsoft.com/office/drawing/2014/main" id="{AB9F4E6B-AD16-6B23-B264-99224A5A16AA}"/>
              </a:ext>
            </a:extLst>
          </p:cNvPr>
          <p:cNvSpPr/>
          <p:nvPr/>
        </p:nvSpPr>
        <p:spPr>
          <a:xfrm>
            <a:off x="819150" y="1018787"/>
            <a:ext cx="5005180"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Barrier: workforce shortages delay </a:t>
            </a: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referrals and reduce continuity of care. Solution: ring-fenced investment and a fair pay agreement to improve recruitment and retention (Skills for Care, 2025; King’s Fund, 2026).</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Barrier: telecare and assistive technology commissioned without matching to individual need or confidence. Solution: person-</a:t>
            </a:r>
            <a:r>
              <a:rPr lang="en-US" sz="800" dirty="0" err="1">
                <a:solidFill>
                  <a:srgbClr val="273B3B"/>
                </a:solidFill>
                <a:latin typeface="Arial" panose="020B0604020202020204" pitchFamily="34" charset="0"/>
                <a:ea typeface="Calibri" pitchFamily="34" charset="-122"/>
                <a:cs typeface="Arial" panose="020B0604020202020204" pitchFamily="34" charset="0"/>
              </a:rPr>
              <a:t>centred</a:t>
            </a:r>
            <a:r>
              <a:rPr lang="en-US" sz="800" dirty="0">
                <a:solidFill>
                  <a:srgbClr val="273B3B"/>
                </a:solidFill>
                <a:latin typeface="Arial" panose="020B0604020202020204" pitchFamily="34" charset="0"/>
                <a:ea typeface="Calibri" pitchFamily="34" charset="-122"/>
                <a:cs typeface="Arial" panose="020B0604020202020204" pitchFamily="34" charset="0"/>
              </a:rPr>
              <a:t> assessment and digital-confidence checks before technology is offered, rather than blanket rollout.</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Barrier: tightly drawn eligibility thresholds exclude people with lower-level, preventable needs. Solution: greater use of the Care Act’s prevention duty and genuine co-production in assessment (Care and Support Statutory Guidance, 2014).</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Barrier: digital exclusion compounds loneliness for those with least confidence online. Solution: embed basic digital-inclusion support within existing </a:t>
            </a: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and Ageing Well contacts (NHS England, 2019).</a:t>
            </a:r>
            <a:endParaRPr lang="en-US" sz="800" dirty="0">
              <a:latin typeface="Arial" panose="020B0604020202020204" pitchFamily="34" charset="0"/>
              <a:cs typeface="Arial" panose="020B0604020202020204" pitchFamily="34" charset="0"/>
            </a:endParaRPr>
          </a:p>
        </p:txBody>
      </p:sp>
      <p:sp>
        <p:nvSpPr>
          <p:cNvPr id="16" name="Shape 4">
            <a:extLst>
              <a:ext uri="{FF2B5EF4-FFF2-40B4-BE49-F238E27FC236}">
                <a16:creationId xmlns:a16="http://schemas.microsoft.com/office/drawing/2014/main" id="{B8AC862B-F438-C20B-5993-4E922D55422D}"/>
              </a:ext>
            </a:extLst>
          </p:cNvPr>
          <p:cNvSpPr/>
          <p:nvPr/>
        </p:nvSpPr>
        <p:spPr>
          <a:xfrm>
            <a:off x="6723507" y="591863"/>
            <a:ext cx="4811268" cy="2724150"/>
          </a:xfrm>
          <a:prstGeom prst="rect">
            <a:avLst/>
          </a:prstGeom>
          <a:solidFill>
            <a:srgbClr val="FFFFFF"/>
          </a:solidFill>
          <a:ln w="6350">
            <a:solidFill>
              <a:srgbClr val="CCCCCC"/>
            </a:solidFill>
            <a:prstDash val="solid"/>
          </a:ln>
        </p:spPr>
      </p:sp>
      <p:sp>
        <p:nvSpPr>
          <p:cNvPr id="17" name="Shape 5">
            <a:extLst>
              <a:ext uri="{FF2B5EF4-FFF2-40B4-BE49-F238E27FC236}">
                <a16:creationId xmlns:a16="http://schemas.microsoft.com/office/drawing/2014/main" id="{1F068FE9-6C11-7D51-CAF9-B18AE40C5CDA}"/>
              </a:ext>
            </a:extLst>
          </p:cNvPr>
          <p:cNvSpPr/>
          <p:nvPr/>
        </p:nvSpPr>
        <p:spPr>
          <a:xfrm>
            <a:off x="6723507" y="591862"/>
            <a:ext cx="4811268" cy="453390"/>
          </a:xfrm>
          <a:prstGeom prst="rect">
            <a:avLst/>
          </a:prstGeom>
          <a:solidFill>
            <a:srgbClr val="006B6B"/>
          </a:solidFill>
          <a:ln/>
        </p:spPr>
      </p:sp>
      <p:sp>
        <p:nvSpPr>
          <p:cNvPr id="18" name="Text 1">
            <a:extLst>
              <a:ext uri="{FF2B5EF4-FFF2-40B4-BE49-F238E27FC236}">
                <a16:creationId xmlns:a16="http://schemas.microsoft.com/office/drawing/2014/main" id="{46504397-EE71-029C-FC29-BB4B6C2A4A9A}"/>
              </a:ext>
            </a:extLst>
          </p:cNvPr>
          <p:cNvSpPr/>
          <p:nvPr/>
        </p:nvSpPr>
        <p:spPr>
          <a:xfrm>
            <a:off x="6723507" y="1158225"/>
            <a:ext cx="4716018" cy="2724150"/>
          </a:xfrm>
          <a:prstGeom prst="rect">
            <a:avLst/>
          </a:prstGeom>
          <a:noFill/>
          <a:ln/>
        </p:spPr>
        <p:txBody>
          <a:bodyPr wrap="square" lIns="0" tIns="0" rIns="0" bIns="0" rtlCol="0" anchor="t"/>
          <a:lstStyle/>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Fund the workforce, not just the service: </a:t>
            </a:r>
            <a:r>
              <a:rPr lang="en-US" sz="800" dirty="0" err="1">
                <a:solidFill>
                  <a:srgbClr val="273B3B"/>
                </a:solidFill>
                <a:latin typeface="Arial" panose="020B0604020202020204" pitchFamily="34" charset="0"/>
                <a:ea typeface="Calibri" pitchFamily="34" charset="-122"/>
                <a:cs typeface="Arial" panose="020B0604020202020204" pitchFamily="34" charset="0"/>
              </a:rPr>
              <a:t>prioritise</a:t>
            </a:r>
            <a:r>
              <a:rPr lang="en-US" sz="800" dirty="0">
                <a:solidFill>
                  <a:srgbClr val="273B3B"/>
                </a:solidFill>
                <a:latin typeface="Arial" panose="020B0604020202020204" pitchFamily="34" charset="0"/>
                <a:ea typeface="Calibri" pitchFamily="34" charset="-122"/>
                <a:cs typeface="Arial" panose="020B0604020202020204" pitchFamily="34" charset="0"/>
              </a:rPr>
              <a:t> the fair pay agreement and career pathways set out in the sector’s workforce strategy so </a:t>
            </a:r>
            <a:r>
              <a:rPr lang="en-US" sz="800" dirty="0" err="1">
                <a:solidFill>
                  <a:srgbClr val="273B3B"/>
                </a:solidFill>
                <a:latin typeface="Arial" panose="020B0604020202020204" pitchFamily="34" charset="0"/>
                <a:ea typeface="Calibri" pitchFamily="34" charset="-122"/>
                <a:cs typeface="Arial" panose="020B0604020202020204" pitchFamily="34" charset="0"/>
              </a:rPr>
              <a:t>reablement</a:t>
            </a:r>
            <a:r>
              <a:rPr lang="en-US" sz="800" dirty="0">
                <a:solidFill>
                  <a:srgbClr val="273B3B"/>
                </a:solidFill>
                <a:latin typeface="Arial" panose="020B0604020202020204" pitchFamily="34" charset="0"/>
                <a:ea typeface="Calibri" pitchFamily="34" charset="-122"/>
                <a:cs typeface="Arial" panose="020B0604020202020204" pitchFamily="34" charset="0"/>
              </a:rPr>
              <a:t> and home care can be delivered consistently (Skills for Care, 2025).</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Commission technology on evidence, not enthusiasm: match assistive technology and telecare to individual need and digital confidence rather than rolling it out as a default cost-saving measure (Gathercole et al., 2021).</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Target loneliness interventions: focus resources on the groups shown to be at greatest risk – those who are widowed, in poor health, or aged 85 and over (Age UK, 2015; 2024).</a:t>
            </a:r>
            <a:endParaRPr lang="en-US" sz="800" dirty="0">
              <a:latin typeface="Arial" panose="020B0604020202020204" pitchFamily="34" charset="0"/>
              <a:cs typeface="Arial" panose="020B0604020202020204" pitchFamily="34" charset="0"/>
            </a:endParaRPr>
          </a:p>
          <a:p>
            <a:pPr marL="228600" indent="-228600">
              <a:lnSpc>
                <a:spcPct val="118000"/>
              </a:lnSpc>
              <a:spcAft>
                <a:spcPts val="1400"/>
              </a:spcAft>
              <a:buSzPct val="100000"/>
              <a:buChar char="•"/>
            </a:pPr>
            <a:r>
              <a:rPr lang="en-US" sz="800" dirty="0">
                <a:solidFill>
                  <a:srgbClr val="273B3B"/>
                </a:solidFill>
                <a:latin typeface="Arial" panose="020B0604020202020204" pitchFamily="34" charset="0"/>
                <a:ea typeface="Calibri" pitchFamily="34" charset="-122"/>
                <a:cs typeface="Arial" panose="020B0604020202020204" pitchFamily="34" charset="0"/>
              </a:rPr>
              <a:t>Embed genuine co-production: use the Care Act’s wellbeing principle in practice, involving older people as experts in their own care and outcomes (The Care Act 2014).</a:t>
            </a:r>
            <a:endParaRPr lang="en-US" sz="800" dirty="0">
              <a:latin typeface="Arial" panose="020B0604020202020204" pitchFamily="34" charset="0"/>
              <a:cs typeface="Arial" panose="020B0604020202020204" pitchFamily="34" charset="0"/>
            </a:endParaRPr>
          </a:p>
        </p:txBody>
      </p:sp>
      <p:sp>
        <p:nvSpPr>
          <p:cNvPr id="20" name="Text 0">
            <a:extLst>
              <a:ext uri="{FF2B5EF4-FFF2-40B4-BE49-F238E27FC236}">
                <a16:creationId xmlns:a16="http://schemas.microsoft.com/office/drawing/2014/main" id="{0D84C375-A421-6C7D-BFB3-2979D50ADF0F}"/>
              </a:ext>
            </a:extLst>
          </p:cNvPr>
          <p:cNvSpPr/>
          <p:nvPr/>
        </p:nvSpPr>
        <p:spPr>
          <a:xfrm>
            <a:off x="6840473" y="603291"/>
            <a:ext cx="4494277" cy="453390"/>
          </a:xfrm>
          <a:prstGeom prst="rect">
            <a:avLst/>
          </a:prstGeom>
          <a:noFill/>
          <a:ln/>
        </p:spPr>
        <p:txBody>
          <a:bodyPr wrap="square" lIns="0" tIns="0" rIns="0" bIns="0" rtlCol="0" anchor="ctr"/>
          <a:lstStyle/>
          <a:p>
            <a:r>
              <a:rPr lang="en-US" sz="1600" b="1" dirty="0">
                <a:solidFill>
                  <a:schemeClr val="bg1"/>
                </a:solidFill>
                <a:latin typeface="Arial" panose="020B0604020202020204" pitchFamily="34" charset="0"/>
                <a:ea typeface="Cambria" pitchFamily="34" charset="-122"/>
                <a:cs typeface="Arial" panose="020B0604020202020204" pitchFamily="34" charset="0"/>
              </a:rPr>
              <a:t>Recommendations for improving services</a:t>
            </a: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1415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65760"/>
            <a:ext cx="11155680" cy="640080"/>
          </a:xfrm>
          <a:prstGeom prst="rect">
            <a:avLst/>
          </a:prstGeom>
          <a:noFill/>
          <a:ln/>
        </p:spPr>
        <p:txBody>
          <a:bodyPr wrap="square" lIns="0" tIns="0" rIns="0" bIns="0" rtlCol="0" anchor="ctr"/>
          <a:lstStyle/>
          <a:p>
            <a:pPr marL="0" indent="0">
              <a:buNone/>
            </a:pPr>
            <a:r>
              <a:rPr lang="en-US" sz="2800" b="1" dirty="0">
                <a:solidFill>
                  <a:srgbClr val="2C4A52"/>
                </a:solidFill>
                <a:latin typeface="Arial" panose="020B0604020202020204" pitchFamily="34" charset="0"/>
                <a:ea typeface="Cambria" pitchFamily="34" charset="-122"/>
                <a:cs typeface="Arial" panose="020B0604020202020204" pitchFamily="34" charset="0"/>
              </a:rPr>
              <a:t>References</a:t>
            </a:r>
            <a:endParaRPr lang="en-US" sz="2800" dirty="0">
              <a:latin typeface="Arial" panose="020B0604020202020204" pitchFamily="34" charset="0"/>
              <a:cs typeface="Arial" panose="020B0604020202020204" pitchFamily="34" charset="0"/>
            </a:endParaRPr>
          </a:p>
        </p:txBody>
      </p:sp>
      <p:sp>
        <p:nvSpPr>
          <p:cNvPr id="3" name="Text 1"/>
          <p:cNvSpPr/>
          <p:nvPr/>
        </p:nvSpPr>
        <p:spPr>
          <a:xfrm>
            <a:off x="502920" y="12801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Age UK (2015) Loneliness in Later Life: Evidence Review. Available at: https://www.ageuk.org.uk/siteassets/documents/reports-and-publications/reports-and-briefings/health--wellbeing/rb_june15_lonelines_in_later_life_evidence_review.pdf (Accessed: 13 July 2026).</a:t>
            </a:r>
            <a:endParaRPr lang="en-US" sz="1100" dirty="0">
              <a:latin typeface="Arial" panose="020B0604020202020204" pitchFamily="34" charset="0"/>
              <a:cs typeface="Arial" panose="020B0604020202020204" pitchFamily="34" charset="0"/>
            </a:endParaRPr>
          </a:p>
        </p:txBody>
      </p:sp>
      <p:sp>
        <p:nvSpPr>
          <p:cNvPr id="4" name="Text 2"/>
          <p:cNvSpPr/>
          <p:nvPr/>
        </p:nvSpPr>
        <p:spPr>
          <a:xfrm>
            <a:off x="502920" y="17373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Age UK (2024) ‘You Are Not Alone in Feeling Lonely’. Available at: https://www.ageuk.org.uk/latest-press/articles/age-uks-new-report-shows-you-are-not-alone-in-feeling-lonely/ (Accessed: 11 July 2026).</a:t>
            </a:r>
            <a:endParaRPr lang="en-US" sz="1100" dirty="0">
              <a:latin typeface="Arial" panose="020B0604020202020204" pitchFamily="34" charset="0"/>
              <a:cs typeface="Arial" panose="020B0604020202020204" pitchFamily="34" charset="0"/>
            </a:endParaRPr>
          </a:p>
        </p:txBody>
      </p:sp>
      <p:sp>
        <p:nvSpPr>
          <p:cNvPr id="5" name="Text 3"/>
          <p:cNvSpPr/>
          <p:nvPr/>
        </p:nvSpPr>
        <p:spPr>
          <a:xfrm>
            <a:off x="502920" y="21945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Beresford, B. et al. (2019) ‘Outcomes of reablement and their measurement: findings from an evaluation of English reablement services’, Health &amp; Social Care in the Community, 27(6), pp. 1519–1529.</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502920" y="26517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Care Act 2014, The. Available at: https://www.legislation.gov.uk/ukpga/2014/23/contents (Accessed: 10 July 2026).</a:t>
            </a:r>
            <a:endParaRPr lang="en-US" sz="1100" dirty="0">
              <a:latin typeface="Arial" panose="020B0604020202020204" pitchFamily="34" charset="0"/>
              <a:cs typeface="Arial" panose="020B0604020202020204" pitchFamily="34" charset="0"/>
            </a:endParaRPr>
          </a:p>
        </p:txBody>
      </p:sp>
      <p:sp>
        <p:nvSpPr>
          <p:cNvPr id="7" name="Text 5"/>
          <p:cNvSpPr/>
          <p:nvPr/>
        </p:nvSpPr>
        <p:spPr>
          <a:xfrm>
            <a:off x="502920" y="31089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Care and Support Statutory Guidance (2014) Issued Under the Care Act 2014. London: Department of Health and Social Care. Available at: https://assets.publishing.service.gov.uk/media/5a7dcf2aed915d2ac884dafa/Care-Act-Guidance.pdf (Accessed: 12 July 2026).</a:t>
            </a:r>
            <a:endParaRPr lang="en-US" sz="1100" dirty="0">
              <a:latin typeface="Arial" panose="020B0604020202020204" pitchFamily="34" charset="0"/>
              <a:cs typeface="Arial" panose="020B0604020202020204" pitchFamily="34" charset="0"/>
            </a:endParaRPr>
          </a:p>
        </p:txBody>
      </p:sp>
      <p:sp>
        <p:nvSpPr>
          <p:cNvPr id="8" name="Text 6"/>
          <p:cNvSpPr/>
          <p:nvPr/>
        </p:nvSpPr>
        <p:spPr>
          <a:xfrm>
            <a:off x="502920" y="35661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CPD Online College (2025) ‘Care Act 2014 Principles’. Available at: https://cpdonline.co.uk/knowledge-base/care/care-act-2014-principles/ (Accessed: 12 July 2026).</a:t>
            </a:r>
            <a:endParaRPr lang="en-US" sz="1100" dirty="0">
              <a:latin typeface="Arial" panose="020B0604020202020204" pitchFamily="34" charset="0"/>
              <a:cs typeface="Arial" panose="020B0604020202020204" pitchFamily="34" charset="0"/>
            </a:endParaRPr>
          </a:p>
        </p:txBody>
      </p:sp>
      <p:sp>
        <p:nvSpPr>
          <p:cNvPr id="9" name="Text 7"/>
          <p:cNvSpPr/>
          <p:nvPr/>
        </p:nvSpPr>
        <p:spPr>
          <a:xfrm>
            <a:off x="502920" y="40233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Gathercole, R., Bradley, R. and Harper, E. et al. (2021) ‘Effectiveness and cost-effectiveness of assistive technology and telecare for independent living in dementia: a randomised controlled trial’, Age and Ageing, 50(3), pp. 882–890.</a:t>
            </a:r>
            <a:endParaRPr lang="en-US" sz="1100" dirty="0">
              <a:latin typeface="Arial" panose="020B0604020202020204" pitchFamily="34" charset="0"/>
              <a:cs typeface="Arial" panose="020B0604020202020204" pitchFamily="34" charset="0"/>
            </a:endParaRPr>
          </a:p>
        </p:txBody>
      </p:sp>
      <p:sp>
        <p:nvSpPr>
          <p:cNvPr id="10" name="Text 8"/>
          <p:cNvSpPr/>
          <p:nvPr/>
        </p:nvSpPr>
        <p:spPr>
          <a:xfrm>
            <a:off x="502920" y="44805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House of Commons Library (2023) Loneliness and Isolation in Elderly and Vulnerable People. London: House of Commons Library. Available at: https://researchbriefings.files.parliament.uk/documents/CDP-2023-0215/CDP-2023-0215.pdf (Accessed: 13 July 2026).</a:t>
            </a:r>
            <a:endParaRPr lang="en-US" sz="1100" dirty="0">
              <a:latin typeface="Arial" panose="020B0604020202020204" pitchFamily="34" charset="0"/>
              <a:cs typeface="Arial" panose="020B0604020202020204" pitchFamily="34" charset="0"/>
            </a:endParaRPr>
          </a:p>
        </p:txBody>
      </p:sp>
      <p:sp>
        <p:nvSpPr>
          <p:cNvPr id="11" name="Text 9"/>
          <p:cNvSpPr/>
          <p:nvPr/>
        </p:nvSpPr>
        <p:spPr>
          <a:xfrm>
            <a:off x="502920" y="49377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Iriss (2019) Effectiveness of Reablement Services. Glasgow: Institute for Research and Innovation in Social Services. Available at: https://www.iriss.org.uk/resources/insights/effectiveness-reablement-services (Accessed: 12 July 2026).</a:t>
            </a:r>
            <a:endParaRPr lang="en-US" sz="11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98170" y="5943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King’s College London (2025) ‘Using Telecare for Older People in Adult Social Care’. Available at: https://www.kcl.ac.uk/research/utopia (Accessed: 13 July 2026).</a:t>
            </a:r>
            <a:endParaRPr lang="en-US" sz="1100" dirty="0">
              <a:latin typeface="Arial" panose="020B0604020202020204" pitchFamily="34" charset="0"/>
              <a:cs typeface="Arial" panose="020B0604020202020204" pitchFamily="34" charset="0"/>
            </a:endParaRPr>
          </a:p>
        </p:txBody>
      </p:sp>
      <p:sp>
        <p:nvSpPr>
          <p:cNvPr id="4" name="Text 2"/>
          <p:cNvSpPr/>
          <p:nvPr/>
        </p:nvSpPr>
        <p:spPr>
          <a:xfrm>
            <a:off x="598170" y="10515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King’s Fund (2025) Adult Social Care: Key Facts and Figures. Available at: https://www.kingsfund.org.uk/insight-and-analysis/data-and-charts/key-facts-figures-adult-social-care (Accessed: 11 July 2026).</a:t>
            </a:r>
            <a:endParaRPr lang="en-US" sz="1100" dirty="0">
              <a:latin typeface="Arial" panose="020B0604020202020204" pitchFamily="34" charset="0"/>
              <a:cs typeface="Arial" panose="020B0604020202020204" pitchFamily="34" charset="0"/>
            </a:endParaRPr>
          </a:p>
        </p:txBody>
      </p:sp>
      <p:sp>
        <p:nvSpPr>
          <p:cNvPr id="5" name="Text 3"/>
          <p:cNvSpPr/>
          <p:nvPr/>
        </p:nvSpPr>
        <p:spPr>
          <a:xfrm>
            <a:off x="598170" y="15087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King’s Fund (2026) Social Care 360: Workforce and Carers. Available at: https://www.kingsfund.org.uk/insight-and-analysis/long-reads/social-care-360-workforce-carers (Accessed: 12 July 2026).</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598170" y="19659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National Institute for Health and Care Excellence (2015) Older People: Independence and Mental Wellbeing (NG32). London: NICE. Available at: https://www.nice.org.uk/guidance/ng32 (Accessed: 12 July 2026).</a:t>
            </a:r>
            <a:endParaRPr lang="en-US" sz="1100" dirty="0">
              <a:latin typeface="Arial" panose="020B0604020202020204" pitchFamily="34" charset="0"/>
              <a:cs typeface="Arial" panose="020B0604020202020204" pitchFamily="34" charset="0"/>
            </a:endParaRPr>
          </a:p>
        </p:txBody>
      </p:sp>
      <p:sp>
        <p:nvSpPr>
          <p:cNvPr id="7" name="Text 5"/>
          <p:cNvSpPr/>
          <p:nvPr/>
        </p:nvSpPr>
        <p:spPr>
          <a:xfrm>
            <a:off x="598170" y="24231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NHS England (2019) The NHS Long Term Plan. London: NHS England.</a:t>
            </a:r>
            <a:endParaRPr lang="en-US" sz="1100" dirty="0">
              <a:latin typeface="Arial" panose="020B0604020202020204" pitchFamily="34" charset="0"/>
              <a:cs typeface="Arial" panose="020B0604020202020204" pitchFamily="34" charset="0"/>
            </a:endParaRPr>
          </a:p>
        </p:txBody>
      </p:sp>
      <p:sp>
        <p:nvSpPr>
          <p:cNvPr id="8" name="Text 6"/>
          <p:cNvSpPr/>
          <p:nvPr/>
        </p:nvSpPr>
        <p:spPr>
          <a:xfrm>
            <a:off x="598170" y="28803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Nuffield Trust (2022) Supporting Older People’s Recovery After Illness or Injury. Available at: https://www.nuffieldtrust.org.uk/resource/supporting-older-people-s-recovery-after-illness-or-injury (Accessed: 13 July 2026).</a:t>
            </a:r>
            <a:endParaRPr lang="en-US" sz="1100" dirty="0">
              <a:latin typeface="Arial" panose="020B0604020202020204" pitchFamily="34" charset="0"/>
              <a:cs typeface="Arial" panose="020B0604020202020204" pitchFamily="34" charset="0"/>
            </a:endParaRPr>
          </a:p>
        </p:txBody>
      </p:sp>
      <p:sp>
        <p:nvSpPr>
          <p:cNvPr id="9" name="Text 7"/>
          <p:cNvSpPr/>
          <p:nvPr/>
        </p:nvSpPr>
        <p:spPr>
          <a:xfrm>
            <a:off x="598170" y="33375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Oliver, D., Foot, C. and Humphries, R. (2014) Making Our Health and Care Systems Fit for an Ageing Population. London: The King’s Fund.</a:t>
            </a:r>
            <a:endParaRPr lang="en-US" sz="1100" dirty="0">
              <a:latin typeface="Arial" panose="020B0604020202020204" pitchFamily="34" charset="0"/>
              <a:cs typeface="Arial" panose="020B0604020202020204" pitchFamily="34" charset="0"/>
            </a:endParaRPr>
          </a:p>
        </p:txBody>
      </p:sp>
      <p:sp>
        <p:nvSpPr>
          <p:cNvPr id="10" name="Text 8"/>
          <p:cNvSpPr/>
          <p:nvPr/>
        </p:nvSpPr>
        <p:spPr>
          <a:xfrm>
            <a:off x="598170" y="37947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Skills for Care (2018) Core Skills, Knowledge and Behaviours Framework for the Adult Social Care Workforce. Leeds: Skills for Care.</a:t>
            </a:r>
            <a:endParaRPr lang="en-US" sz="1100" dirty="0">
              <a:latin typeface="Arial" panose="020B0604020202020204" pitchFamily="34" charset="0"/>
              <a:cs typeface="Arial" panose="020B0604020202020204" pitchFamily="34" charset="0"/>
            </a:endParaRPr>
          </a:p>
        </p:txBody>
      </p:sp>
      <p:sp>
        <p:nvSpPr>
          <p:cNvPr id="11" name="Text 9"/>
          <p:cNvSpPr/>
          <p:nvPr/>
        </p:nvSpPr>
        <p:spPr>
          <a:xfrm>
            <a:off x="598170" y="42519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Skills for Care (2025) The State of the Adult Social Care Sector and Workforce in England 2025. Leeds: Skills for Care. Available at: https://www.skillsforcare.org.uk/Adult-Social-Care-Workforce-Data/workforceintelligence/resources/Reports/National/The-state-of-the-adult-social-care-sector-and-workforce-in-England-2025.pdf (Accessed: 11 July 2026).</a:t>
            </a:r>
            <a:endParaRPr lang="en-US" sz="1100" dirty="0">
              <a:latin typeface="Arial" panose="020B0604020202020204" pitchFamily="34" charset="0"/>
              <a:cs typeface="Arial" panose="020B0604020202020204" pitchFamily="34" charset="0"/>
            </a:endParaRPr>
          </a:p>
        </p:txBody>
      </p:sp>
      <p:sp>
        <p:nvSpPr>
          <p:cNvPr id="12" name="Text 10"/>
          <p:cNvSpPr/>
          <p:nvPr/>
        </p:nvSpPr>
        <p:spPr>
          <a:xfrm>
            <a:off x="598170" y="47091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UK Government (2018) A Connected Society: A Strategy for Tackling Loneliness. London: Department for Digital, Culture, Media and Sport.</a:t>
            </a:r>
            <a:endParaRPr lang="en-US" sz="1100" dirty="0">
              <a:latin typeface="Arial" panose="020B0604020202020204" pitchFamily="34" charset="0"/>
              <a:cs typeface="Arial" panose="020B0604020202020204" pitchFamily="34" charset="0"/>
            </a:endParaRPr>
          </a:p>
        </p:txBody>
      </p:sp>
      <p:sp>
        <p:nvSpPr>
          <p:cNvPr id="13" name="Text 11"/>
          <p:cNvSpPr/>
          <p:nvPr/>
        </p:nvSpPr>
        <p:spPr>
          <a:xfrm>
            <a:off x="598170" y="5166360"/>
            <a:ext cx="11155680" cy="457200"/>
          </a:xfrm>
          <a:prstGeom prst="rect">
            <a:avLst/>
          </a:prstGeom>
          <a:noFill/>
          <a:ln/>
        </p:spPr>
        <p:txBody>
          <a:bodyPr wrap="square" lIns="0" tIns="0" rIns="0" bIns="0" rtlCol="0" anchor="t"/>
          <a:lstStyle/>
          <a:p>
            <a:pPr marL="0" indent="0">
              <a:lnSpc>
                <a:spcPct val="115000"/>
              </a:lnSpc>
              <a:buNone/>
            </a:pPr>
            <a:r>
              <a:rPr lang="en-US" sz="1100" dirty="0">
                <a:solidFill>
                  <a:srgbClr val="273B3B"/>
                </a:solidFill>
                <a:latin typeface="Arial" panose="020B0604020202020204" pitchFamily="34" charset="0"/>
                <a:ea typeface="Calibri" pitchFamily="34" charset="-122"/>
                <a:cs typeface="Arial" panose="020B0604020202020204" pitchFamily="34" charset="0"/>
              </a:rPr>
              <a:t>Understanding Society (2026) ‘New Age UK Loneliness Report Uses Understanding Society’. Available at: https://www.understandingsociety.ac.uk/impact/age-uk-loneliness/ (Accessed: 12 July 2026).</a:t>
            </a:r>
            <a:endParaRPr lang="en-US" sz="11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TotalTime>
  <Words>2648</Words>
  <Application>Microsoft Office PowerPoint</Application>
  <PresentationFormat>Widescreen</PresentationFormat>
  <Paragraphs>100</Paragraphs>
  <Slides>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Artemis Vyudantrome</cp:lastModifiedBy>
  <cp:revision>10</cp:revision>
  <dcterms:created xsi:type="dcterms:W3CDTF">2026-07-17T00:38:22Z</dcterms:created>
  <dcterms:modified xsi:type="dcterms:W3CDTF">2026-07-17T02:10:57Z</dcterms:modified>
</cp:coreProperties>
</file>