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57" r:id="rId6"/>
    <p:sldId id="258" r:id="rId7"/>
    <p:sldId id="293" r:id="rId8"/>
    <p:sldId id="259" r:id="rId9"/>
    <p:sldId id="260" r:id="rId10"/>
    <p:sldId id="286" r:id="rId11"/>
    <p:sldId id="287" r:id="rId12"/>
    <p:sldId id="288" r:id="rId13"/>
    <p:sldId id="289" r:id="rId14"/>
    <p:sldId id="290" r:id="rId15"/>
    <p:sldId id="262" r:id="rId16"/>
    <p:sldId id="291" r:id="rId17"/>
    <p:sldId id="292" r:id="rId18"/>
    <p:sldId id="261" r:id="rId19"/>
    <p:sldId id="270" r:id="rId20"/>
    <p:sldId id="264" r:id="rId21"/>
    <p:sldId id="295" r:id="rId22"/>
    <p:sldId id="266" r:id="rId23"/>
    <p:sldId id="267" r:id="rId24"/>
    <p:sldId id="296" r:id="rId25"/>
    <p:sldId id="294" r:id="rId26"/>
    <p:sldId id="269" r:id="rId27"/>
    <p:sldId id="299" r:id="rId28"/>
    <p:sldId id="297" r:id="rId29"/>
    <p:sldId id="272" r:id="rId30"/>
    <p:sldId id="298" r:id="rId31"/>
    <p:sldId id="300" r:id="rId32"/>
    <p:sldId id="301"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243" autoAdjust="0"/>
  </p:normalViewPr>
  <p:slideViewPr>
    <p:cSldViewPr>
      <p:cViewPr varScale="1">
        <p:scale>
          <a:sx n="55" d="100"/>
          <a:sy n="55" d="100"/>
        </p:scale>
        <p:origin x="1836"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t>27/09/2021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a:t>
            </a:fld>
            <a:endParaRPr lang="en-GB"/>
          </a:p>
        </p:txBody>
      </p:sp>
    </p:spTree>
    <p:extLst>
      <p:ext uri="{BB962C8B-B14F-4D97-AF65-F5344CB8AC3E}">
        <p14:creationId xmlns:p14="http://schemas.microsoft.com/office/powerpoint/2010/main" val="1733206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4</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17D73F5B-D7D0-411C-8830-CE2AB86724EF}" type="slidenum">
              <a:rPr lang="en-GB" smtClean="0"/>
              <a:t>5</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 clip </a:t>
            </a:r>
          </a:p>
        </p:txBody>
      </p:sp>
      <p:sp>
        <p:nvSpPr>
          <p:cNvPr id="4" name="Slide Number Placeholder 3"/>
          <p:cNvSpPr>
            <a:spLocks noGrp="1"/>
          </p:cNvSpPr>
          <p:nvPr>
            <p:ph type="sldNum" sz="quarter" idx="10"/>
          </p:nvPr>
        </p:nvSpPr>
        <p:spPr/>
        <p:txBody>
          <a:bodyPr/>
          <a:lstStyle/>
          <a:p>
            <a:fld id="{17D73F5B-D7D0-411C-8830-CE2AB86724EF}" type="slidenum">
              <a:rPr lang="en-GB" smtClean="0"/>
              <a:t>6</a:t>
            </a:fld>
            <a:endParaRPr lang="en-GB"/>
          </a:p>
        </p:txBody>
      </p:sp>
    </p:spTree>
    <p:extLst>
      <p:ext uri="{BB962C8B-B14F-4D97-AF65-F5344CB8AC3E}">
        <p14:creationId xmlns:p14="http://schemas.microsoft.com/office/powerpoint/2010/main" val="3461759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minute exercise </a:t>
            </a:r>
          </a:p>
        </p:txBody>
      </p:sp>
      <p:sp>
        <p:nvSpPr>
          <p:cNvPr id="4" name="Slide Number Placeholder 3"/>
          <p:cNvSpPr>
            <a:spLocks noGrp="1"/>
          </p:cNvSpPr>
          <p:nvPr>
            <p:ph type="sldNum" sz="quarter" idx="10"/>
          </p:nvPr>
        </p:nvSpPr>
        <p:spPr/>
        <p:txBody>
          <a:bodyPr/>
          <a:lstStyle/>
          <a:p>
            <a:fld id="{17D73F5B-D7D0-411C-8830-CE2AB86724EF}" type="slidenum">
              <a:rPr lang="en-GB" smtClean="0"/>
              <a:t>7</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u="sng" dirty="0"/>
          </a:p>
        </p:txBody>
      </p:sp>
      <p:sp>
        <p:nvSpPr>
          <p:cNvPr id="4" name="Slide Number Placeholder 3"/>
          <p:cNvSpPr>
            <a:spLocks noGrp="1"/>
          </p:cNvSpPr>
          <p:nvPr>
            <p:ph type="sldNum" sz="quarter" idx="10"/>
          </p:nvPr>
        </p:nvSpPr>
        <p:spPr/>
        <p:txBody>
          <a:bodyPr/>
          <a:lstStyle/>
          <a:p>
            <a:fld id="{17D73F5B-D7D0-411C-8830-CE2AB86724EF}" type="slidenum">
              <a:rPr lang="en-GB" smtClean="0"/>
              <a:t>8</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9</a:t>
            </a:fld>
            <a:endParaRPr lang="en-GB"/>
          </a:p>
        </p:txBody>
      </p:sp>
    </p:spTree>
    <p:extLst>
      <p:ext uri="{BB962C8B-B14F-4D97-AF65-F5344CB8AC3E}">
        <p14:creationId xmlns:p14="http://schemas.microsoft.com/office/powerpoint/2010/main" val="666030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10</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11</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12</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7D73F5B-D7D0-411C-8830-CE2AB86724EF}" type="slidenum">
              <a:rPr lang="en-GB" smtClean="0"/>
              <a:t>13</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14</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 exercise</a:t>
            </a: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15</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16</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 30 minutes</a:t>
            </a:r>
          </a:p>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17</a:t>
            </a:fld>
            <a:endParaRPr lang="en-GB"/>
          </a:p>
        </p:txBody>
      </p:sp>
    </p:spTree>
    <p:extLst>
      <p:ext uri="{BB962C8B-B14F-4D97-AF65-F5344CB8AC3E}">
        <p14:creationId xmlns:p14="http://schemas.microsoft.com/office/powerpoint/2010/main" val="28904158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18</a:t>
            </a:fld>
            <a:endParaRPr lang="en-GB"/>
          </a:p>
        </p:txBody>
      </p:sp>
    </p:spTree>
    <p:extLst>
      <p:ext uri="{BB962C8B-B14F-4D97-AF65-F5344CB8AC3E}">
        <p14:creationId xmlns:p14="http://schemas.microsoft.com/office/powerpoint/2010/main" val="4214105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19</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20</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21</a:t>
            </a:fld>
            <a:endParaRPr lang="en-GB"/>
          </a:p>
        </p:txBody>
      </p:sp>
    </p:spTree>
    <p:extLst>
      <p:ext uri="{BB962C8B-B14F-4D97-AF65-F5344CB8AC3E}">
        <p14:creationId xmlns:p14="http://schemas.microsoft.com/office/powerpoint/2010/main" val="4207743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22</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23</a:t>
            </a:fld>
            <a:endParaRPr lang="en-GB"/>
          </a:p>
        </p:txBody>
      </p:sp>
    </p:spTree>
    <p:extLst>
      <p:ext uri="{BB962C8B-B14F-4D97-AF65-F5344CB8AC3E}">
        <p14:creationId xmlns:p14="http://schemas.microsoft.com/office/powerpoint/2010/main" val="40599578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24</a:t>
            </a:fld>
            <a:endParaRPr lang="en-GB"/>
          </a:p>
        </p:txBody>
      </p:sp>
    </p:spTree>
    <p:extLst>
      <p:ext uri="{BB962C8B-B14F-4D97-AF65-F5344CB8AC3E}">
        <p14:creationId xmlns:p14="http://schemas.microsoft.com/office/powerpoint/2010/main" val="2657894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25</a:t>
            </a:fld>
            <a:endParaRPr lang="en-GB"/>
          </a:p>
        </p:txBody>
      </p:sp>
    </p:spTree>
    <p:extLst>
      <p:ext uri="{BB962C8B-B14F-4D97-AF65-F5344CB8AC3E}">
        <p14:creationId xmlns:p14="http://schemas.microsoft.com/office/powerpoint/2010/main" val="42603238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7D73F5B-D7D0-411C-8830-CE2AB86724EF}" type="slidenum">
              <a:rPr lang="en-GB" smtClean="0"/>
              <a:t>27</a:t>
            </a:fld>
            <a:endParaRPr lang="en-GB"/>
          </a:p>
        </p:txBody>
      </p:sp>
    </p:spTree>
    <p:extLst>
      <p:ext uri="{BB962C8B-B14F-4D97-AF65-F5344CB8AC3E}">
        <p14:creationId xmlns:p14="http://schemas.microsoft.com/office/powerpoint/2010/main" val="1651550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28</a:t>
            </a:fld>
            <a:endParaRPr lang="en-GB"/>
          </a:p>
        </p:txBody>
      </p:sp>
    </p:spTree>
    <p:extLst>
      <p:ext uri="{BB962C8B-B14F-4D97-AF65-F5344CB8AC3E}">
        <p14:creationId xmlns:p14="http://schemas.microsoft.com/office/powerpoint/2010/main" val="14199457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5" Type="http://schemas.openxmlformats.org/officeDocument/2006/relationships/hyperlink" Target="https://youtu.be/0hV65KIItlE" TargetMode="Externa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60785"/>
            <a:ext cx="7772400" cy="1470025"/>
          </a:xfrm>
        </p:spPr>
        <p:txBody>
          <a:bodyPr>
            <a:normAutofit fontScale="90000"/>
          </a:bodyPr>
          <a:lstStyle/>
          <a:p>
            <a:r>
              <a:rPr lang="en-GB" altLang="en-US" b="1" dirty="0">
                <a:solidFill>
                  <a:schemeClr val="bg1"/>
                </a:solidFill>
                <a:effectLst>
                  <a:outerShdw blurRad="38100" dist="38100" dir="2700000" algn="tl">
                    <a:srgbClr val="000000">
                      <a:alpha val="43137"/>
                    </a:srgbClr>
                  </a:outerShdw>
                </a:effectLst>
              </a:rPr>
              <a:t>CertHE Skills for the Workplace</a:t>
            </a:r>
            <a:br>
              <a:rPr lang="en-GB" altLang="en-US" dirty="0">
                <a:solidFill>
                  <a:schemeClr val="bg1"/>
                </a:solidFill>
              </a:rPr>
            </a:br>
            <a:endParaRPr lang="en-GB" dirty="0">
              <a:solidFill>
                <a:schemeClr val="bg1"/>
              </a:solidFill>
            </a:endParaRPr>
          </a:p>
        </p:txBody>
      </p:sp>
      <p:sp>
        <p:nvSpPr>
          <p:cNvPr id="3" name="Subtitle 2"/>
          <p:cNvSpPr>
            <a:spLocks noGrp="1"/>
          </p:cNvSpPr>
          <p:nvPr>
            <p:ph type="subTitle" idx="1"/>
          </p:nvPr>
        </p:nvSpPr>
        <p:spPr>
          <a:xfrm>
            <a:off x="357300" y="2564904"/>
            <a:ext cx="8424936" cy="3215946"/>
          </a:xfrm>
        </p:spPr>
        <p:txBody>
          <a:bodyPr>
            <a:normAutofit fontScale="85000" lnSpcReduction="20000"/>
          </a:bodyPr>
          <a:lstStyle/>
          <a:p>
            <a:r>
              <a:rPr lang="en-GB" sz="3900" b="1" dirty="0">
                <a:solidFill>
                  <a:schemeClr val="bg1"/>
                </a:solidFill>
              </a:rPr>
              <a:t>Effective Team Working and Communication</a:t>
            </a:r>
          </a:p>
          <a:p>
            <a:endParaRPr lang="en-GB" sz="3900" b="1" dirty="0">
              <a:solidFill>
                <a:schemeClr val="bg1"/>
              </a:solidFill>
            </a:endParaRPr>
          </a:p>
          <a:p>
            <a:r>
              <a:rPr lang="en-GB" altLang="en-US" sz="3900" dirty="0">
                <a:solidFill>
                  <a:schemeClr val="bg1"/>
                </a:solidFill>
              </a:rPr>
              <a:t>Module code: BMSK4002</a:t>
            </a:r>
          </a:p>
          <a:p>
            <a:br>
              <a:rPr lang="en-GB" sz="3900" b="1" dirty="0">
                <a:solidFill>
                  <a:schemeClr val="bg1"/>
                </a:solidFill>
              </a:rPr>
            </a:br>
            <a:br>
              <a:rPr lang="en-GB" altLang="en-US" sz="1900" dirty="0">
                <a:solidFill>
                  <a:schemeClr val="bg1"/>
                </a:solidFill>
              </a:rPr>
            </a:br>
            <a:r>
              <a:rPr lang="en-GB" altLang="en-US" sz="2600" b="1" dirty="0">
                <a:solidFill>
                  <a:schemeClr val="bg1"/>
                </a:solidFill>
              </a:rPr>
              <a:t>Lecture 1</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Structure of Lecture 1</a:t>
            </a:r>
          </a:p>
        </p:txBody>
      </p:sp>
      <p:sp>
        <p:nvSpPr>
          <p:cNvPr id="3" name="Content Placeholder 2"/>
          <p:cNvSpPr>
            <a:spLocks noGrp="1"/>
          </p:cNvSpPr>
          <p:nvPr>
            <p:ph idx="1"/>
          </p:nvPr>
        </p:nvSpPr>
        <p:spPr/>
        <p:txBody>
          <a:bodyPr>
            <a:normAutofit/>
          </a:bodyPr>
          <a:lstStyle/>
          <a:p>
            <a:r>
              <a:rPr lang="en-GB" dirty="0"/>
              <a:t>Introduction to the module</a:t>
            </a:r>
          </a:p>
          <a:p>
            <a:r>
              <a:rPr lang="en-GB" dirty="0"/>
              <a:t>Groups vs Teams</a:t>
            </a:r>
          </a:p>
          <a:p>
            <a:r>
              <a:rPr lang="en-GB" dirty="0"/>
              <a:t>Why have teams?</a:t>
            </a:r>
          </a:p>
          <a:p>
            <a:r>
              <a:rPr lang="en-GB" dirty="0"/>
              <a:t>The role of trust</a:t>
            </a:r>
          </a:p>
          <a:p>
            <a:r>
              <a:rPr lang="en-GB" dirty="0"/>
              <a:t>Developing good relationships</a:t>
            </a:r>
          </a:p>
          <a:p>
            <a:r>
              <a:rPr lang="en-GB" dirty="0"/>
              <a:t>The assessments</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b="1" dirty="0"/>
              <a:t>Introduction to the Module</a:t>
            </a:r>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a:xfrm>
            <a:off x="457200" y="1417638"/>
            <a:ext cx="8229600" cy="3917032"/>
          </a:xfrm>
        </p:spPr>
        <p:txBody>
          <a:bodyPr/>
          <a:lstStyle/>
          <a:p>
            <a:r>
              <a:rPr lang="en-GB" dirty="0"/>
              <a:t>Purpose: Investigate the importance and role of team working and communication</a:t>
            </a:r>
          </a:p>
          <a:p>
            <a:r>
              <a:rPr lang="en-GB" dirty="0"/>
              <a:t>Initial focus will be on team working before looking closely at communication</a:t>
            </a:r>
          </a:p>
          <a:p>
            <a:r>
              <a:rPr lang="en-GB" dirty="0"/>
              <a:t>10 sessions – 8 lectures &amp; 2 assessment sessions: Written assignment and presentation</a:t>
            </a:r>
          </a:p>
        </p:txBody>
      </p:sp>
    </p:spTree>
    <p:extLst>
      <p:ext uri="{BB962C8B-B14F-4D97-AF65-F5344CB8AC3E}">
        <p14:creationId xmlns:p14="http://schemas.microsoft.com/office/powerpoint/2010/main" val="1777781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b="1"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a:xfrm>
            <a:off x="683568" y="1470484"/>
            <a:ext cx="7704856" cy="3917032"/>
          </a:xfrm>
        </p:spPr>
        <p:txBody>
          <a:bodyPr>
            <a:normAutofit/>
          </a:bodyPr>
          <a:lstStyle/>
          <a:p>
            <a:pPr marL="0" indent="0" algn="just">
              <a:buNone/>
              <a:defRPr/>
            </a:pPr>
            <a:r>
              <a:rPr lang="en-GB" dirty="0">
                <a:latin typeface="Arial" panose="020B0604020202020204" pitchFamily="34" charset="0"/>
                <a:cs typeface="Arial" panose="020B0604020202020204" pitchFamily="34" charset="0"/>
              </a:rPr>
              <a:t>Exercise:</a:t>
            </a:r>
          </a:p>
          <a:p>
            <a:pPr algn="just">
              <a:defRPr/>
            </a:pPr>
            <a:r>
              <a:rPr lang="en-GB" dirty="0">
                <a:latin typeface="Arial" panose="020B0604020202020204" pitchFamily="34" charset="0"/>
                <a:cs typeface="Arial" panose="020B0604020202020204" pitchFamily="34" charset="0"/>
              </a:rPr>
              <a:t>In groups, discuss what we mean by ‘team’</a:t>
            </a:r>
          </a:p>
          <a:p>
            <a:pPr algn="just">
              <a:defRPr/>
            </a:pPr>
            <a:r>
              <a:rPr lang="en-GB" dirty="0">
                <a:latin typeface="Arial" panose="020B0604020202020204" pitchFamily="34" charset="0"/>
                <a:cs typeface="Arial" panose="020B0604020202020204" pitchFamily="34" charset="0"/>
              </a:rPr>
              <a:t>Use flip chart paper to present your findings to the group. </a:t>
            </a:r>
            <a:r>
              <a:rPr lang="en-GB" b="1" dirty="0">
                <a:latin typeface="Arial" panose="020B0604020202020204" pitchFamily="34" charset="0"/>
                <a:cs typeface="Arial" panose="020B0604020202020204" pitchFamily="34" charset="0"/>
              </a:rPr>
              <a:t>Use examples</a:t>
            </a:r>
            <a:r>
              <a:rPr lang="en-GB" dirty="0">
                <a:latin typeface="Arial" panose="020B0604020202020204" pitchFamily="34" charset="0"/>
                <a:cs typeface="Arial" panose="020B0604020202020204" pitchFamily="34" charset="0"/>
              </a:rPr>
              <a:t> to support your explanation</a:t>
            </a:r>
          </a:p>
          <a:p>
            <a:endParaRPr lang="en-GB" dirty="0"/>
          </a:p>
        </p:txBody>
      </p:sp>
    </p:spTree>
    <p:extLst>
      <p:ext uri="{BB962C8B-B14F-4D97-AF65-F5344CB8AC3E}">
        <p14:creationId xmlns:p14="http://schemas.microsoft.com/office/powerpoint/2010/main" val="74812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b="1"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600201"/>
            <a:ext cx="8712968" cy="3917032"/>
          </a:xfrm>
        </p:spPr>
        <p:txBody>
          <a:bodyPr>
            <a:normAutofit/>
          </a:bodyPr>
          <a:lstStyle/>
          <a:p>
            <a:pPr>
              <a:spcBef>
                <a:spcPct val="0"/>
              </a:spcBef>
              <a:buClr>
                <a:schemeClr val="tx1"/>
              </a:buClr>
              <a:buNone/>
            </a:pPr>
            <a:r>
              <a:rPr lang="en-US" altLang="en-US" dirty="0">
                <a:latin typeface="Arial" pitchFamily="34" charset="0"/>
              </a:rPr>
              <a:t>Belbin (Dr. Meredith Belbin): </a:t>
            </a:r>
          </a:p>
          <a:p>
            <a:pPr>
              <a:spcBef>
                <a:spcPct val="0"/>
              </a:spcBef>
              <a:buClr>
                <a:schemeClr val="tx1"/>
              </a:buClr>
            </a:pPr>
            <a:r>
              <a:rPr lang="en-US" altLang="en-US" dirty="0">
                <a:latin typeface="Arial" pitchFamily="34" charset="0"/>
              </a:rPr>
              <a:t>Teams are a question of balance</a:t>
            </a:r>
          </a:p>
          <a:p>
            <a:pPr>
              <a:spcBef>
                <a:spcPct val="0"/>
              </a:spcBef>
              <a:buClr>
                <a:schemeClr val="tx1"/>
              </a:buClr>
            </a:pPr>
            <a:r>
              <a:rPr lang="en-US" altLang="en-US" dirty="0">
                <a:latin typeface="Arial" pitchFamily="34" charset="0"/>
              </a:rPr>
              <a:t>What is needed is not well balanced individuals but individuals that balance well together</a:t>
            </a:r>
            <a:endParaRPr lang="en-GB" altLang="en-US" dirty="0">
              <a:latin typeface="Arial" pitchFamily="34" charset="0"/>
            </a:endParaRP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pPr>
              <a:spcBef>
                <a:spcPct val="0"/>
              </a:spcBef>
              <a:buClr>
                <a:schemeClr val="tx1"/>
              </a:buClr>
              <a:buNone/>
            </a:pPr>
            <a:endParaRPr lang="en-GB" sz="1400" dirty="0">
              <a:latin typeface="Arial" panose="020B0604020202020204" pitchFamily="34" charset="0"/>
              <a:cs typeface="Arial" panose="020B0604020202020204" pitchFamily="34" charset="0"/>
            </a:endParaRPr>
          </a:p>
          <a:p>
            <a:pPr marL="0" indent="0">
              <a:spcBef>
                <a:spcPct val="0"/>
              </a:spcBef>
              <a:buClr>
                <a:schemeClr val="tx1"/>
              </a:buClr>
              <a:buNone/>
            </a:pPr>
            <a:r>
              <a:rPr lang="en-GB" sz="2800" b="1" dirty="0">
                <a:latin typeface="Arial" panose="020B0604020202020204" pitchFamily="34" charset="0"/>
                <a:cs typeface="Arial" panose="020B0604020202020204" pitchFamily="34" charset="0"/>
              </a:rPr>
              <a:t>Question: </a:t>
            </a:r>
            <a:r>
              <a:rPr lang="en-GB" sz="2800" dirty="0">
                <a:latin typeface="Arial" panose="020B0604020202020204" pitchFamily="34" charset="0"/>
                <a:cs typeface="Arial" panose="020B0604020202020204" pitchFamily="34" charset="0"/>
              </a:rPr>
              <a:t>What is meant by balancing well together?</a:t>
            </a:r>
          </a:p>
          <a:p>
            <a:endParaRPr lang="en-GB" dirty="0"/>
          </a:p>
        </p:txBody>
      </p:sp>
    </p:spTree>
    <p:extLst>
      <p:ext uri="{BB962C8B-B14F-4D97-AF65-F5344CB8AC3E}">
        <p14:creationId xmlns:p14="http://schemas.microsoft.com/office/powerpoint/2010/main" val="3175924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540" y="1052736"/>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b="1" dirty="0">
                <a:cs typeface="Arial" panose="020B0604020202020204" pitchFamily="34" charset="0"/>
              </a:rPr>
              <a:t>What is the difference between          a team and a group?</a:t>
            </a:r>
            <a:endParaRPr lang="en-GB" b="1"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457200" y="1600201"/>
            <a:ext cx="7931224" cy="3917032"/>
          </a:xfrm>
        </p:spPr>
        <p:txBody>
          <a:bodyPr/>
          <a:lstStyle/>
          <a:p>
            <a:pPr marL="119062" indent="0" algn="just">
              <a:buNone/>
              <a:defRPr/>
            </a:pPr>
            <a:r>
              <a:rPr lang="en-GB" b="1" dirty="0">
                <a:latin typeface="Arial" panose="020B0604020202020204" pitchFamily="34" charset="0"/>
                <a:cs typeface="Arial" panose="020B0604020202020204" pitchFamily="34" charset="0"/>
              </a:rPr>
              <a:t>Exercise:</a:t>
            </a:r>
            <a:endParaRPr lang="en-GB" dirty="0">
              <a:latin typeface="Arial" panose="020B0604020202020204" pitchFamily="34" charset="0"/>
              <a:cs typeface="Arial" panose="020B0604020202020204" pitchFamily="34" charset="0"/>
            </a:endParaRPr>
          </a:p>
          <a:p>
            <a:pPr algn="just">
              <a:defRPr/>
            </a:pPr>
            <a:r>
              <a:rPr lang="en-GB" dirty="0">
                <a:latin typeface="Arial" panose="020B0604020202020204" pitchFamily="34" charset="0"/>
                <a:cs typeface="Arial" panose="020B0604020202020204" pitchFamily="34" charset="0"/>
              </a:rPr>
              <a:t>Agree the differences in your teams</a:t>
            </a:r>
            <a:endParaRPr lang="en-GB" sz="800" dirty="0">
              <a:latin typeface="Arial" panose="020B0604020202020204" pitchFamily="34" charset="0"/>
              <a:cs typeface="Arial" panose="020B0604020202020204" pitchFamily="34" charset="0"/>
            </a:endParaRPr>
          </a:p>
          <a:p>
            <a:pPr algn="just">
              <a:defRPr/>
            </a:pPr>
            <a:r>
              <a:rPr lang="en-GB" dirty="0">
                <a:latin typeface="Arial" panose="020B0604020202020204" pitchFamily="34" charset="0"/>
                <a:cs typeface="Arial" panose="020B0604020202020204" pitchFamily="34" charset="0"/>
              </a:rPr>
              <a:t>Use flip chart paper to present your findings to the group. </a:t>
            </a:r>
            <a:r>
              <a:rPr lang="en-GB" b="1" dirty="0">
                <a:latin typeface="Arial" panose="020B0604020202020204" pitchFamily="34" charset="0"/>
                <a:cs typeface="Arial" panose="020B0604020202020204" pitchFamily="34" charset="0"/>
              </a:rPr>
              <a:t>Use examples</a:t>
            </a:r>
            <a:r>
              <a:rPr lang="en-GB" dirty="0">
                <a:latin typeface="Arial" panose="020B0604020202020204" pitchFamily="34" charset="0"/>
                <a:cs typeface="Arial" panose="020B0604020202020204" pitchFamily="34" charset="0"/>
              </a:rPr>
              <a:t> to support your answer</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b="1" dirty="0"/>
              <a:t>Differences between a team and a group: discussion</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normAutofit fontScale="90000"/>
          </a:bodyPr>
          <a:lstStyle/>
          <a:p>
            <a:r>
              <a:rPr lang="en-GB" b="1"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4"/>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5"/>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b="1"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b="1"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fontScale="90000"/>
          </a:bodyPr>
          <a:lstStyle/>
          <a:p>
            <a:r>
              <a:rPr lang="en-GB" b="1"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a:bodyPr>
          <a:lstStyle/>
          <a:p>
            <a:pPr eaLnBrk="1" hangingPunct="1">
              <a:buFont typeface="Wingdings" panose="05000000000000000000" pitchFamily="2" charset="2"/>
              <a:buChar char="Ø"/>
              <a:defRPr/>
            </a:pPr>
            <a:r>
              <a:rPr lang="en-GB" altLang="en-US" dirty="0">
                <a:cs typeface="Arial" panose="020B0604020202020204" pitchFamily="34" charset="0"/>
              </a:rPr>
              <a:t>Many of today’s workplaces draw on flatter organisational structure and have more team-based work. </a:t>
            </a:r>
          </a:p>
          <a:p>
            <a:pPr eaLnBrk="1" hangingPunct="1">
              <a:buFont typeface="Wingdings" panose="05000000000000000000" pitchFamily="2" charset="2"/>
              <a:buChar char="Ø"/>
              <a:defRPr/>
            </a:pPr>
            <a:r>
              <a:rPr lang="en-GB" altLang="en-US" dirty="0">
                <a:cs typeface="Arial" panose="020B0604020202020204" pitchFamily="34" charset="0"/>
              </a:rPr>
              <a:t>Team working can give a team member a sense of identity, support, and friendship</a:t>
            </a:r>
          </a:p>
          <a:p>
            <a:pPr marL="0" indent="0" eaLnBrk="1" hangingPunct="1">
              <a:buFont typeface="Arial" pitchFamily="34" charset="0"/>
              <a:buNone/>
              <a:defRPr/>
            </a:pPr>
            <a:endParaRPr lang="en-GB" altLang="en-US" dirty="0">
              <a:cs typeface="Arial" panose="020B0604020202020204" pitchFamily="34" charset="0"/>
            </a:endParaRP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b="1"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600201"/>
            <a:ext cx="8229600" cy="3124943"/>
          </a:xfrm>
        </p:spPr>
        <p:txBody>
          <a:bodyPr>
            <a:normAutofit fontScale="92500" lnSpcReduction="10000"/>
          </a:bodyPr>
          <a:lstStyle/>
          <a:p>
            <a:pPr marL="0" indent="0" algn="just">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lgn="just">
              <a:buNone/>
            </a:pPr>
            <a:endParaRPr lang="en-GB" sz="2800" i="1" dirty="0"/>
          </a:p>
          <a:p>
            <a:pPr marL="0" indent="0" algn="just">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33C9-10A2-4CF2-BCED-7112E5045571}"/>
              </a:ext>
            </a:extLst>
          </p:cNvPr>
          <p:cNvSpPr>
            <a:spLocks noGrp="1"/>
          </p:cNvSpPr>
          <p:nvPr>
            <p:ph type="title"/>
          </p:nvPr>
        </p:nvSpPr>
        <p:spPr/>
        <p:txBody>
          <a:bodyPr/>
          <a:lstStyle/>
          <a:p>
            <a:r>
              <a:rPr lang="en-GB" b="1" dirty="0"/>
              <a:t>And another....</a:t>
            </a:r>
          </a:p>
        </p:txBody>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a:bodyPr>
          <a:lstStyle/>
          <a:p>
            <a:pPr algn="just"/>
            <a:r>
              <a:rPr lang="en-GB" sz="2800" b="1" dirty="0">
                <a:latin typeface="Arial" panose="020B0604020202020204" pitchFamily="34" charset="0"/>
                <a:cs typeface="Arial" panose="020B0604020202020204" pitchFamily="34" charset="0"/>
              </a:rPr>
              <a:t>Synergy</a:t>
            </a:r>
          </a:p>
          <a:p>
            <a:pPr algn="just"/>
            <a:r>
              <a:rPr lang="en-GB" sz="2800" dirty="0">
                <a:latin typeface="Arial" panose="020B0604020202020204" pitchFamily="34" charset="0"/>
                <a:cs typeface="Arial" panose="020B0604020202020204" pitchFamily="34" charset="0"/>
              </a:rPr>
              <a:t>2+2=5</a:t>
            </a:r>
          </a:p>
          <a:p>
            <a:pPr algn="just"/>
            <a:r>
              <a:rPr lang="en-GB" sz="2800" dirty="0">
                <a:latin typeface="Arial" panose="020B0604020202020204" pitchFamily="34" charset="0"/>
                <a:cs typeface="Arial" panose="020B0604020202020204" pitchFamily="34" charset="0"/>
              </a:rPr>
              <a:t>When a team is selected, assembled, supported, and enabled, effectively and efficiently, the results can far outweigh those achievable by its constituent members acting individually.</a:t>
            </a:r>
          </a:p>
          <a:p>
            <a:pPr algn="just"/>
            <a:r>
              <a:rPr lang="en-GB" sz="2800" b="1" dirty="0">
                <a:latin typeface="Arial" panose="020B0604020202020204" pitchFamily="34" charset="0"/>
                <a:cs typeface="Arial" panose="020B0604020202020204" pitchFamily="34" charset="0"/>
              </a:rPr>
              <a:t>But,</a:t>
            </a:r>
            <a:r>
              <a:rPr lang="en-GB" sz="2800" dirty="0">
                <a:latin typeface="Arial" panose="020B0604020202020204" pitchFamily="34" charset="0"/>
                <a:cs typeface="Arial" panose="020B0604020202020204" pitchFamily="34" charset="0"/>
              </a:rPr>
              <a:t> only if the team runs effectively and efficiently!</a:t>
            </a:r>
          </a:p>
        </p:txBody>
      </p:sp>
    </p:spTree>
    <p:extLst>
      <p:ext uri="{BB962C8B-B14F-4D97-AF65-F5344CB8AC3E}">
        <p14:creationId xmlns:p14="http://schemas.microsoft.com/office/powerpoint/2010/main" val="2803797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a:xfrm>
            <a:off x="251520" y="274638"/>
            <a:ext cx="8435280" cy="1143000"/>
          </a:xfrm>
        </p:spPr>
        <p:txBody>
          <a:bodyPr>
            <a:normAutofit fontScale="90000"/>
          </a:bodyPr>
          <a:lstStyle/>
          <a:p>
            <a:r>
              <a:rPr lang="en-GB" b="1"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pPr marL="0" indent="0">
              <a:buNone/>
            </a:pPr>
            <a:r>
              <a:rPr lang="en-GB" dirty="0"/>
              <a:t>Exercise:</a:t>
            </a:r>
          </a:p>
          <a:p>
            <a:pPr algn="just"/>
            <a:r>
              <a:rPr lang="en-GB" dirty="0"/>
              <a:t>Reflect on the videos you have watched so far, plus your own experiences of team working, and </a:t>
            </a:r>
            <a:r>
              <a:rPr lang="en-GB" u="sng" dirty="0"/>
              <a:t>identify all the elements</a:t>
            </a:r>
            <a:r>
              <a:rPr lang="en-GB" dirty="0"/>
              <a:t> that make an effective team</a:t>
            </a:r>
          </a:p>
          <a:p>
            <a:pPr marL="0" indent="0">
              <a:buNone/>
            </a:pPr>
            <a:endParaRPr lang="en-GB" dirty="0"/>
          </a:p>
        </p:txBody>
      </p:sp>
    </p:spTree>
    <p:extLst>
      <p:ext uri="{BB962C8B-B14F-4D97-AF65-F5344CB8AC3E}">
        <p14:creationId xmlns:p14="http://schemas.microsoft.com/office/powerpoint/2010/main" val="192501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b="1" dirty="0"/>
              <a:t>What makes teams effective? Discussion </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cxnSpLocks/>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3" grpId="0" animBg="1"/>
      <p:bldP spid="14" grpId="0" animBg="1"/>
      <p:bldP spid="15" grpId="0" animBg="1"/>
      <p:bldP spid="1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b="1"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463987" y="1322999"/>
            <a:ext cx="8229600" cy="3917032"/>
          </a:xfrm>
        </p:spPr>
        <p:txBody>
          <a:bodyPr>
            <a:noAutofit/>
          </a:bodyPr>
          <a:lstStyle/>
          <a:p>
            <a:pPr marL="0" indent="0">
              <a:buNone/>
            </a:pPr>
            <a:r>
              <a:rPr lang="en-GB" sz="2400" dirty="0"/>
              <a:t>Exercise: </a:t>
            </a:r>
          </a:p>
          <a:p>
            <a:pPr marL="514350" indent="-514350">
              <a:buFont typeface="+mj-lt"/>
              <a:buAutoNum type="arabicPeriod"/>
            </a:pPr>
            <a:r>
              <a:rPr lang="en-GB" sz="2400" dirty="0"/>
              <a:t>Agree, in your teams, what Trust means</a:t>
            </a:r>
            <a:r>
              <a:rPr lang="en-GB" sz="2400" i="1" dirty="0"/>
              <a:t>.</a:t>
            </a:r>
            <a:endParaRPr lang="en-GB" sz="2400" dirty="0"/>
          </a:p>
          <a:p>
            <a:pPr marL="514350" indent="-514350">
              <a:buFont typeface="+mj-lt"/>
              <a:buAutoNum type="arabicPeriod"/>
            </a:pPr>
            <a:r>
              <a:rPr lang="en-GB" sz="2400" dirty="0"/>
              <a:t>Why is it so important within teams?</a:t>
            </a:r>
          </a:p>
          <a:p>
            <a:pPr marL="514350" indent="-514350">
              <a:buFont typeface="+mj-lt"/>
              <a:buAutoNum type="arabicPeriod"/>
            </a:pPr>
            <a:r>
              <a:rPr lang="en-GB" sz="2400" dirty="0"/>
              <a:t>What does it take to form trust/a trusting relationship?</a:t>
            </a:r>
          </a:p>
          <a:p>
            <a:pPr marL="514350" indent="-514350">
              <a:buFont typeface="+mj-lt"/>
              <a:buAutoNum type="arabicPeriod"/>
            </a:pPr>
            <a:r>
              <a:rPr lang="en-GB" sz="2400" dirty="0"/>
              <a:t>How do trusting relationships differ from relationships that may lack trust?</a:t>
            </a:r>
          </a:p>
          <a:p>
            <a:pPr marL="514350" indent="-514350">
              <a:buFont typeface="+mj-lt"/>
              <a:buAutoNum type="arabicPeriod"/>
            </a:pPr>
            <a:r>
              <a:rPr lang="en-GB" sz="2400" dirty="0"/>
              <a:t>What ground rules and team guidelines will help build trust?</a:t>
            </a:r>
          </a:p>
          <a:p>
            <a:pPr marL="0" indent="0">
              <a:buNone/>
            </a:pPr>
            <a:r>
              <a:rPr lang="en-GB" sz="2400"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b="1" dirty="0"/>
              <a:t>What is trust? Discussion</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463987" y="1322999"/>
            <a:ext cx="8229600" cy="3917032"/>
          </a:xfrm>
        </p:spPr>
        <p:txBody>
          <a:bodyPr>
            <a:noAutofit/>
          </a:bodyPr>
          <a:lstStyle/>
          <a:p>
            <a:pPr marL="0" indent="0">
              <a:buNone/>
            </a:pPr>
            <a:r>
              <a:rPr lang="en-GB" sz="2400" dirty="0"/>
              <a:t>Exercise: </a:t>
            </a:r>
          </a:p>
          <a:p>
            <a:pPr marL="514350" indent="-514350">
              <a:buFont typeface="+mj-lt"/>
              <a:buAutoNum type="arabicPeriod"/>
            </a:pPr>
            <a:r>
              <a:rPr lang="en-GB" sz="2400" dirty="0"/>
              <a:t>Agree, in your teams, what Trust means</a:t>
            </a:r>
            <a:r>
              <a:rPr lang="en-GB" sz="2400" i="1" dirty="0"/>
              <a:t>.</a:t>
            </a:r>
            <a:endParaRPr lang="en-GB" sz="2400" dirty="0"/>
          </a:p>
          <a:p>
            <a:pPr marL="514350" indent="-514350">
              <a:buFont typeface="+mj-lt"/>
              <a:buAutoNum type="arabicPeriod"/>
            </a:pPr>
            <a:r>
              <a:rPr lang="en-GB" sz="2400" dirty="0"/>
              <a:t>Why is it so important within teams?</a:t>
            </a:r>
          </a:p>
          <a:p>
            <a:pPr marL="514350" indent="-514350">
              <a:buFont typeface="+mj-lt"/>
              <a:buAutoNum type="arabicPeriod"/>
            </a:pPr>
            <a:r>
              <a:rPr lang="en-GB" sz="2400" dirty="0"/>
              <a:t>What does it take to form trust/a trusting relationship?</a:t>
            </a:r>
          </a:p>
          <a:p>
            <a:pPr marL="514350" indent="-514350">
              <a:buFont typeface="+mj-lt"/>
              <a:buAutoNum type="arabicPeriod"/>
            </a:pPr>
            <a:r>
              <a:rPr lang="en-GB" sz="2400" dirty="0"/>
              <a:t>How do trusting relationships differ from relationships that may lack trust?</a:t>
            </a:r>
          </a:p>
          <a:p>
            <a:pPr marL="514350" indent="-514350">
              <a:buFont typeface="+mj-lt"/>
              <a:buAutoNum type="arabicPeriod"/>
            </a:pPr>
            <a:r>
              <a:rPr lang="en-GB" sz="2400" dirty="0"/>
              <a:t>What ground rules and team guidelines will help build trust?</a:t>
            </a:r>
          </a:p>
          <a:p>
            <a:pPr marL="0" indent="0">
              <a:buNone/>
            </a:pPr>
            <a:r>
              <a:rPr lang="en-GB" sz="2400" dirty="0"/>
              <a:t>Provide some examples to illustrate your conclusions, where appropriate.</a:t>
            </a:r>
          </a:p>
        </p:txBody>
      </p:sp>
    </p:spTree>
    <p:extLst>
      <p:ext uri="{BB962C8B-B14F-4D97-AF65-F5344CB8AC3E}">
        <p14:creationId xmlns:p14="http://schemas.microsoft.com/office/powerpoint/2010/main" val="4250062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normAutofit/>
          </a:bodyPr>
          <a:lstStyle/>
          <a:p>
            <a:r>
              <a:rPr lang="en-GB" b="1" dirty="0"/>
              <a:t>What can help build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normAutofit fontScale="90000"/>
          </a:bodyPr>
          <a:lstStyle/>
          <a:p>
            <a:r>
              <a:rPr lang="en-GB" b="1"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AEB68-4A86-4DF1-820C-955161BA49A1}"/>
              </a:ext>
            </a:extLst>
          </p:cNvPr>
          <p:cNvSpPr>
            <a:spLocks noGrp="1"/>
          </p:cNvSpPr>
          <p:nvPr>
            <p:ph type="title"/>
          </p:nvPr>
        </p:nvSpPr>
        <p:spPr/>
        <p:txBody>
          <a:bodyPr>
            <a:normAutofit fontScale="90000"/>
          </a:bodyPr>
          <a:lstStyle/>
          <a:p>
            <a:r>
              <a:rPr lang="en-GB" b="1" dirty="0"/>
              <a:t>What issues can affect relationship building?</a:t>
            </a:r>
            <a:endParaRPr lang="en-GB" dirty="0"/>
          </a:p>
        </p:txBody>
      </p:sp>
      <p:sp>
        <p:nvSpPr>
          <p:cNvPr id="3" name="Content Placeholder 2">
            <a:extLst>
              <a:ext uri="{FF2B5EF4-FFF2-40B4-BE49-F238E27FC236}">
                <a16:creationId xmlns:a16="http://schemas.microsoft.com/office/drawing/2014/main" id="{12FA22C7-A296-4334-BF7B-E5775AA94E3B}"/>
              </a:ext>
            </a:extLst>
          </p:cNvPr>
          <p:cNvSpPr>
            <a:spLocks noGrp="1"/>
          </p:cNvSpPr>
          <p:nvPr>
            <p:ph idx="1"/>
          </p:nvPr>
        </p:nvSpPr>
        <p:spPr/>
        <p:txBody>
          <a:bodyPr/>
          <a:lstStyle/>
          <a:p>
            <a:pPr marL="0" indent="0">
              <a:buNone/>
            </a:pPr>
            <a:r>
              <a:rPr lang="en-GB" dirty="0"/>
              <a:t>Exercise:</a:t>
            </a:r>
          </a:p>
          <a:p>
            <a:r>
              <a:rPr lang="en-GB" dirty="0"/>
              <a:t>Discuss what issues can affect relationship building in teams</a:t>
            </a:r>
          </a:p>
          <a:p>
            <a:pPr marL="0" indent="0">
              <a:buNone/>
            </a:pPr>
            <a:endParaRPr lang="en-GB" dirty="0"/>
          </a:p>
          <a:p>
            <a:pPr marL="0" indent="0">
              <a:buNone/>
            </a:pPr>
            <a:r>
              <a:rPr lang="en-GB" dirty="0"/>
              <a:t>Use examples where appropriate</a:t>
            </a:r>
          </a:p>
        </p:txBody>
      </p:sp>
    </p:spTree>
    <p:extLst>
      <p:ext uri="{BB962C8B-B14F-4D97-AF65-F5344CB8AC3E}">
        <p14:creationId xmlns:p14="http://schemas.microsoft.com/office/powerpoint/2010/main" val="310947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b="1"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pPr marL="514350" indent="-514350">
              <a:buFont typeface="+mj-lt"/>
              <a:buAutoNum type="arabicPeriod"/>
            </a:pPr>
            <a:r>
              <a:rPr lang="en-GB" dirty="0"/>
              <a:t>Increased employee involvement</a:t>
            </a:r>
          </a:p>
          <a:p>
            <a:pPr marL="514350" indent="-514350">
              <a:buFont typeface="+mj-lt"/>
              <a:buAutoNum type="arabicPeriod"/>
            </a:pPr>
            <a:r>
              <a:rPr lang="en-GB" dirty="0"/>
              <a:t>Improves quality – of product and service</a:t>
            </a:r>
          </a:p>
          <a:p>
            <a:pPr marL="514350" indent="-514350">
              <a:buFont typeface="+mj-lt"/>
              <a:buAutoNum type="arabicPeriod"/>
            </a:pPr>
            <a:r>
              <a:rPr lang="en-GB" dirty="0"/>
              <a:t>Reduces conflict….or uses it constructively</a:t>
            </a:r>
          </a:p>
          <a:p>
            <a:pPr marL="514350" indent="-514350">
              <a:buFont typeface="+mj-lt"/>
              <a:buAutoNum type="arabicPeriod"/>
            </a:pPr>
            <a:r>
              <a:rPr lang="en-GB" dirty="0"/>
              <a:t>Adapts better to change and is more flexible….can also initiate change</a:t>
            </a:r>
          </a:p>
          <a:p>
            <a:pPr marL="514350" indent="-514350">
              <a:buFont typeface="+mj-lt"/>
              <a:buAutoNum type="arabicPeriod"/>
            </a:pPr>
            <a:r>
              <a:rPr lang="en-GB" dirty="0"/>
              <a:t>Motivating environment…can be contagious!</a:t>
            </a:r>
          </a:p>
          <a:p>
            <a:pPr marL="514350" indent="-514350">
              <a:buFont typeface="+mj-lt"/>
              <a:buAutoNum type="arabicPeriod"/>
            </a:pPr>
            <a:r>
              <a:rPr lang="en-GB" dirty="0"/>
              <a:t>Reduces sickness and absenteeism</a:t>
            </a:r>
          </a:p>
          <a:p>
            <a:pPr marL="514350" indent="-514350">
              <a:buFont typeface="+mj-lt"/>
              <a:buAutoNum type="arabicPeriod"/>
            </a:pPr>
            <a:r>
              <a:rPr lang="en-GB" dirty="0"/>
              <a:t>Reduces waste and, therefore, costs</a:t>
            </a:r>
          </a:p>
          <a:p>
            <a:pPr marL="514350" indent="-514350">
              <a:buFont typeface="+mj-lt"/>
              <a:buAutoNum type="arabicPeriod"/>
            </a:pPr>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C3938-1303-4618-8FB8-5164334B9133}"/>
              </a:ext>
            </a:extLst>
          </p:cNvPr>
          <p:cNvSpPr>
            <a:spLocks noGrp="1"/>
          </p:cNvSpPr>
          <p:nvPr>
            <p:ph type="title"/>
          </p:nvPr>
        </p:nvSpPr>
        <p:spPr/>
        <p:txBody>
          <a:bodyPr>
            <a:normAutofit fontScale="90000"/>
          </a:bodyPr>
          <a:lstStyle/>
          <a:p>
            <a:r>
              <a:rPr lang="en-GB" b="1" dirty="0"/>
              <a:t>Drawbacks of ineffective teams</a:t>
            </a:r>
          </a:p>
        </p:txBody>
      </p:sp>
      <p:sp>
        <p:nvSpPr>
          <p:cNvPr id="3" name="Content Placeholder 2">
            <a:extLst>
              <a:ext uri="{FF2B5EF4-FFF2-40B4-BE49-F238E27FC236}">
                <a16:creationId xmlns:a16="http://schemas.microsoft.com/office/drawing/2014/main" id="{EFB06FE0-2B8F-48BA-86C9-E0E1FBCEA3A1}"/>
              </a:ext>
            </a:extLst>
          </p:cNvPr>
          <p:cNvSpPr>
            <a:spLocks noGrp="1"/>
          </p:cNvSpPr>
          <p:nvPr>
            <p:ph idx="1"/>
          </p:nvPr>
        </p:nvSpPr>
        <p:spPr>
          <a:xfrm>
            <a:off x="323528" y="1196752"/>
            <a:ext cx="8640960" cy="4320480"/>
          </a:xfrm>
        </p:spPr>
        <p:txBody>
          <a:bodyPr>
            <a:noAutofit/>
          </a:bodyPr>
          <a:lstStyle/>
          <a:p>
            <a:pPr marL="514350" indent="-514350">
              <a:buFont typeface="+mj-lt"/>
              <a:buAutoNum type="arabicPeriod"/>
            </a:pPr>
            <a:r>
              <a:rPr lang="en-GB" sz="1600" dirty="0"/>
              <a:t>No sense of common purpose, goals are not always agreed. (most like a group)</a:t>
            </a:r>
          </a:p>
          <a:p>
            <a:pPr marL="514350" indent="-514350">
              <a:buFont typeface="+mj-lt"/>
              <a:buAutoNum type="arabicPeriod"/>
            </a:pPr>
            <a:r>
              <a:rPr lang="en-GB" sz="1600" dirty="0"/>
              <a:t>People are cautious – hold back.  </a:t>
            </a:r>
          </a:p>
          <a:p>
            <a:pPr marL="514350" indent="-514350">
              <a:buFont typeface="+mj-lt"/>
              <a:buAutoNum type="arabicPeriod"/>
            </a:pPr>
            <a:r>
              <a:rPr lang="en-GB" sz="1600" dirty="0"/>
              <a:t>It’s not much fun; the atmosphere is “heavy”.  Humour is at the expense of others.</a:t>
            </a:r>
          </a:p>
          <a:p>
            <a:pPr marL="514350" indent="-514350">
              <a:buFont typeface="+mj-lt"/>
              <a:buAutoNum type="arabicPeriod"/>
            </a:pPr>
            <a:r>
              <a:rPr lang="en-GB" sz="1600" dirty="0"/>
              <a:t>People get more criticism than praise – even “punished”.</a:t>
            </a:r>
          </a:p>
          <a:p>
            <a:pPr marL="514350" indent="-514350">
              <a:buFont typeface="+mj-lt"/>
              <a:buAutoNum type="arabicPeriod"/>
            </a:pPr>
            <a:r>
              <a:rPr lang="en-GB" sz="1600" dirty="0"/>
              <a:t>People are critical of themselves – most of all – even if this is not expressed directly.</a:t>
            </a:r>
          </a:p>
          <a:p>
            <a:pPr marL="514350" indent="-514350">
              <a:buFont typeface="+mj-lt"/>
              <a:buAutoNum type="arabicPeriod"/>
            </a:pPr>
            <a:r>
              <a:rPr lang="en-GB" sz="1600" dirty="0"/>
              <a:t>New ideas meet resistance; people say what they don’t like.  </a:t>
            </a:r>
          </a:p>
          <a:p>
            <a:pPr marL="514350" indent="-514350">
              <a:buFont typeface="+mj-lt"/>
              <a:buAutoNum type="arabicPeriod"/>
            </a:pPr>
            <a:r>
              <a:rPr lang="en-GB" sz="1600" dirty="0"/>
              <a:t>There are rivalries.  People behave competitively (usually not intended or at an awareness level).</a:t>
            </a:r>
          </a:p>
          <a:p>
            <a:pPr marL="514350" indent="-514350">
              <a:buFont typeface="+mj-lt"/>
              <a:buAutoNum type="arabicPeriod"/>
            </a:pPr>
            <a:r>
              <a:rPr lang="en-GB" sz="1600" dirty="0"/>
              <a:t>Some say a lot more than others; some are extremely verbose; some say very little.</a:t>
            </a:r>
          </a:p>
          <a:p>
            <a:pPr marL="514350" indent="-514350">
              <a:buFont typeface="+mj-lt"/>
              <a:buAutoNum type="arabicPeriod"/>
            </a:pPr>
            <a:r>
              <a:rPr lang="en-GB" sz="1600" dirty="0"/>
              <a:t>People do not really listen to each other – essentially they are waiting to “get in”.</a:t>
            </a:r>
          </a:p>
          <a:p>
            <a:pPr marL="514350" indent="-514350">
              <a:buFont typeface="+mj-lt"/>
              <a:buAutoNum type="arabicPeriod"/>
            </a:pPr>
            <a:r>
              <a:rPr lang="en-GB" sz="1600" dirty="0"/>
              <a:t>It takes a long time to reach agreement or make decisions.  Decisions are unclear. There is little commitment to decisions and probably many will not be implemented, or decisions are imposed autocratically with little discussion.</a:t>
            </a:r>
          </a:p>
          <a:p>
            <a:pPr marL="514350" indent="-514350">
              <a:buFont typeface="+mj-lt"/>
              <a:buAutoNum type="arabicPeriod"/>
            </a:pPr>
            <a:r>
              <a:rPr lang="en-GB" sz="1600" dirty="0"/>
              <a:t>There is a high degree of frustration and complaint, most of which is expressed outside formal meetings.</a:t>
            </a:r>
          </a:p>
        </p:txBody>
      </p:sp>
    </p:spTree>
    <p:extLst>
      <p:ext uri="{BB962C8B-B14F-4D97-AF65-F5344CB8AC3E}">
        <p14:creationId xmlns:p14="http://schemas.microsoft.com/office/powerpoint/2010/main" val="2594344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4FB53-B832-42E8-AF20-5CEE1EBFD0B4}"/>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CA540202-4431-4CE4-9EAE-48480D71A291}"/>
              </a:ext>
            </a:extLst>
          </p:cNvPr>
          <p:cNvSpPr>
            <a:spLocks noGrp="1"/>
          </p:cNvSpPr>
          <p:nvPr>
            <p:ph idx="1"/>
          </p:nvPr>
        </p:nvSpPr>
        <p:spPr/>
        <p:txBody>
          <a:bodyPr/>
          <a:lstStyle/>
          <a:p>
            <a:r>
              <a:rPr lang="en-GB" dirty="0"/>
              <a:t>Groups vs Teams</a:t>
            </a:r>
          </a:p>
          <a:p>
            <a:r>
              <a:rPr lang="en-GB" dirty="0"/>
              <a:t>Why have teams?</a:t>
            </a:r>
          </a:p>
          <a:p>
            <a:r>
              <a:rPr lang="en-GB" dirty="0"/>
              <a:t>The role of trust</a:t>
            </a:r>
          </a:p>
          <a:p>
            <a:r>
              <a:rPr lang="en-GB" dirty="0"/>
              <a:t>Developing good relationships</a:t>
            </a:r>
          </a:p>
          <a:p>
            <a:endParaRPr lang="en-GB" dirty="0"/>
          </a:p>
        </p:txBody>
      </p:sp>
    </p:spTree>
    <p:extLst>
      <p:ext uri="{BB962C8B-B14F-4D97-AF65-F5344CB8AC3E}">
        <p14:creationId xmlns:p14="http://schemas.microsoft.com/office/powerpoint/2010/main" val="3980675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p:txBody>
          <a:bodyPr/>
          <a:lstStyle/>
          <a:p>
            <a:r>
              <a:rPr lang="en-GB" b="1" dirty="0"/>
              <a:t>Preparation</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id="{160A5A2B-906F-48EC-8DFB-AD87925A79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67944" y="3175119"/>
            <a:ext cx="3118856" cy="2342114"/>
          </a:xfrm>
          <a:prstGeom prst="rect">
            <a:avLst/>
          </a:prstGeom>
        </p:spPr>
      </p:pic>
    </p:spTree>
    <p:extLst>
      <p:ext uri="{BB962C8B-B14F-4D97-AF65-F5344CB8AC3E}">
        <p14:creationId xmlns:p14="http://schemas.microsoft.com/office/powerpoint/2010/main" val="161754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0CC29-A891-4EEF-B187-37F5A4239644}"/>
              </a:ext>
            </a:extLst>
          </p:cNvPr>
          <p:cNvSpPr>
            <a:spLocks noGrp="1"/>
          </p:cNvSpPr>
          <p:nvPr>
            <p:ph type="title"/>
          </p:nvPr>
        </p:nvSpPr>
        <p:spPr/>
        <p:txBody>
          <a:bodyPr/>
          <a:lstStyle/>
          <a:p>
            <a:r>
              <a:rPr lang="en-GB" b="1" dirty="0"/>
              <a:t>The assessments</a:t>
            </a:r>
          </a:p>
        </p:txBody>
      </p:sp>
      <p:sp>
        <p:nvSpPr>
          <p:cNvPr id="3" name="Content Placeholder 2">
            <a:extLst>
              <a:ext uri="{FF2B5EF4-FFF2-40B4-BE49-F238E27FC236}">
                <a16:creationId xmlns:a16="http://schemas.microsoft.com/office/drawing/2014/main" id="{A9837FFE-499A-4CDF-8508-58184CCA10C6}"/>
              </a:ext>
            </a:extLst>
          </p:cNvPr>
          <p:cNvSpPr>
            <a:spLocks noGrp="1"/>
          </p:cNvSpPr>
          <p:nvPr>
            <p:ph idx="1"/>
          </p:nvPr>
        </p:nvSpPr>
        <p:spPr>
          <a:xfrm>
            <a:off x="457200" y="1268760"/>
            <a:ext cx="8435280" cy="4248472"/>
          </a:xfrm>
        </p:spPr>
        <p:txBody>
          <a:bodyPr>
            <a:normAutofit/>
          </a:bodyPr>
          <a:lstStyle/>
          <a:p>
            <a:r>
              <a:rPr lang="en-GB" dirty="0"/>
              <a:t>Assessment 1: Individual in-class portfolio (3</a:t>
            </a:r>
            <a:r>
              <a:rPr lang="en-GB" baseline="30000" dirty="0"/>
              <a:t>rd</a:t>
            </a:r>
            <a:r>
              <a:rPr lang="en-GB" dirty="0"/>
              <a:t> December) </a:t>
            </a:r>
          </a:p>
          <a:p>
            <a:r>
              <a:rPr lang="en-GB" dirty="0"/>
              <a:t>Assessment 2: Group presentation on teamworking (12</a:t>
            </a:r>
            <a:r>
              <a:rPr lang="en-GB" baseline="30000" dirty="0"/>
              <a:t>th</a:t>
            </a:r>
            <a:r>
              <a:rPr lang="en-GB" dirty="0"/>
              <a:t> November)</a:t>
            </a:r>
          </a:p>
          <a:p>
            <a:endParaRPr lang="en-GB" dirty="0"/>
          </a:p>
        </p:txBody>
      </p:sp>
    </p:spTree>
    <p:extLst>
      <p:ext uri="{BB962C8B-B14F-4D97-AF65-F5344CB8AC3E}">
        <p14:creationId xmlns:p14="http://schemas.microsoft.com/office/powerpoint/2010/main" val="339555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B681A-EDF1-495E-9122-BA6EE9235A84}"/>
              </a:ext>
            </a:extLst>
          </p:cNvPr>
          <p:cNvSpPr>
            <a:spLocks noGrp="1"/>
          </p:cNvSpPr>
          <p:nvPr>
            <p:ph type="title"/>
          </p:nvPr>
        </p:nvSpPr>
        <p:spPr>
          <a:xfrm>
            <a:off x="457200" y="69885"/>
            <a:ext cx="8229600" cy="1143000"/>
          </a:xfrm>
        </p:spPr>
        <p:txBody>
          <a:bodyPr/>
          <a:lstStyle/>
          <a:p>
            <a:r>
              <a:rPr lang="en-GB" b="1" dirty="0"/>
              <a:t>Assessment 2: Presentation</a:t>
            </a:r>
          </a:p>
        </p:txBody>
      </p:sp>
      <p:sp>
        <p:nvSpPr>
          <p:cNvPr id="3" name="Content Placeholder 2">
            <a:extLst>
              <a:ext uri="{FF2B5EF4-FFF2-40B4-BE49-F238E27FC236}">
                <a16:creationId xmlns:a16="http://schemas.microsoft.com/office/drawing/2014/main" id="{F611787F-2B52-4DAF-AD16-932A01DA5B5D}"/>
              </a:ext>
            </a:extLst>
          </p:cNvPr>
          <p:cNvSpPr>
            <a:spLocks noGrp="1"/>
          </p:cNvSpPr>
          <p:nvPr>
            <p:ph idx="1"/>
          </p:nvPr>
        </p:nvSpPr>
        <p:spPr>
          <a:xfrm>
            <a:off x="457200" y="1196752"/>
            <a:ext cx="8435280" cy="4536503"/>
          </a:xfrm>
        </p:spPr>
        <p:txBody>
          <a:bodyPr>
            <a:normAutofit fontScale="55000" lnSpcReduction="20000"/>
          </a:bodyPr>
          <a:lstStyle/>
          <a:p>
            <a:pPr algn="just"/>
            <a:r>
              <a:rPr lang="en-GB" sz="3800" dirty="0"/>
              <a:t>Presentation on team working</a:t>
            </a:r>
          </a:p>
          <a:p>
            <a:pPr algn="just"/>
            <a:r>
              <a:rPr lang="en-GB" sz="3800" dirty="0"/>
              <a:t>12</a:t>
            </a:r>
            <a:r>
              <a:rPr lang="en-GB" sz="3800" baseline="30000" dirty="0"/>
              <a:t>th</a:t>
            </a:r>
            <a:r>
              <a:rPr lang="en-GB" sz="3800" dirty="0"/>
              <a:t> November</a:t>
            </a:r>
          </a:p>
          <a:p>
            <a:pPr algn="just"/>
            <a:r>
              <a:rPr lang="en-GB" sz="3800" dirty="0"/>
              <a:t>Groups of 3 – 15 mins, 5 mins each </a:t>
            </a:r>
          </a:p>
          <a:p>
            <a:pPr algn="just"/>
            <a:r>
              <a:rPr lang="en-GB" sz="3800" dirty="0"/>
              <a:t>Approx. 650 words each</a:t>
            </a:r>
          </a:p>
          <a:p>
            <a:pPr algn="just"/>
            <a:r>
              <a:rPr lang="en-GB" sz="3800" dirty="0"/>
              <a:t>Purpose: </a:t>
            </a:r>
          </a:p>
          <a:p>
            <a:pPr marL="514350" indent="-514350" algn="just">
              <a:buAutoNum type="arabicParenR"/>
            </a:pPr>
            <a:r>
              <a:rPr lang="en-US" sz="3800" dirty="0"/>
              <a:t>Demonstrate how to use teamwork theories to improve the performance of a team in the workplace</a:t>
            </a:r>
          </a:p>
          <a:p>
            <a:pPr marL="514350" indent="-514350" algn="just">
              <a:buAutoNum type="arabicParenR"/>
            </a:pPr>
            <a:r>
              <a:rPr lang="en-US" sz="3800" dirty="0"/>
              <a:t>Demonstrate your knowledge and understanding of the theories and models developed by Tuckman and Belbin and cover the following:</a:t>
            </a:r>
          </a:p>
          <a:p>
            <a:pPr lvl="1" algn="just"/>
            <a:r>
              <a:rPr lang="en-US" sz="3200" dirty="0"/>
              <a:t>the difference between groups and teams;</a:t>
            </a:r>
          </a:p>
          <a:p>
            <a:pPr lvl="1" algn="just"/>
            <a:r>
              <a:rPr lang="en-US" sz="3200" dirty="0"/>
              <a:t>the characteristics of effective teams;</a:t>
            </a:r>
          </a:p>
          <a:p>
            <a:pPr lvl="1" algn="just"/>
            <a:r>
              <a:rPr lang="en-US" sz="3200" dirty="0"/>
              <a:t>group dynamics, as well as effective conflict handling and delegation.</a:t>
            </a:r>
          </a:p>
          <a:p>
            <a:pPr algn="just"/>
            <a:r>
              <a:rPr lang="en-US" sz="3800" dirty="0"/>
              <a:t>Your presentation </a:t>
            </a:r>
            <a:r>
              <a:rPr lang="en-US" sz="3800" u="sng" dirty="0"/>
              <a:t>must</a:t>
            </a:r>
            <a:r>
              <a:rPr lang="en-US" sz="3800" dirty="0"/>
              <a:t> include workplace examples.</a:t>
            </a:r>
            <a:endParaRPr lang="en-GB" sz="3800" dirty="0"/>
          </a:p>
          <a:p>
            <a:endParaRPr lang="en-GB" dirty="0"/>
          </a:p>
        </p:txBody>
      </p:sp>
    </p:spTree>
    <p:extLst>
      <p:ext uri="{BB962C8B-B14F-4D97-AF65-F5344CB8AC3E}">
        <p14:creationId xmlns:p14="http://schemas.microsoft.com/office/powerpoint/2010/main" val="3961443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68D88-CC8E-41F7-ADB0-D413E9CD5CF3}"/>
              </a:ext>
            </a:extLst>
          </p:cNvPr>
          <p:cNvSpPr>
            <a:spLocks noGrp="1"/>
          </p:cNvSpPr>
          <p:nvPr>
            <p:ph type="title"/>
          </p:nvPr>
        </p:nvSpPr>
        <p:spPr/>
        <p:txBody>
          <a:bodyPr>
            <a:normAutofit fontScale="90000"/>
          </a:bodyPr>
          <a:lstStyle/>
          <a:p>
            <a:r>
              <a:rPr lang="en-GB" b="1" dirty="0"/>
              <a:t>Assessment 1: In-class exercises</a:t>
            </a:r>
          </a:p>
        </p:txBody>
      </p:sp>
      <p:sp>
        <p:nvSpPr>
          <p:cNvPr id="3" name="Content Placeholder 2">
            <a:extLst>
              <a:ext uri="{FF2B5EF4-FFF2-40B4-BE49-F238E27FC236}">
                <a16:creationId xmlns:a16="http://schemas.microsoft.com/office/drawing/2014/main" id="{438E41B0-8FB4-4450-8BA8-6F9274930CD9}"/>
              </a:ext>
            </a:extLst>
          </p:cNvPr>
          <p:cNvSpPr>
            <a:spLocks noGrp="1"/>
          </p:cNvSpPr>
          <p:nvPr>
            <p:ph idx="1"/>
          </p:nvPr>
        </p:nvSpPr>
        <p:spPr>
          <a:xfrm>
            <a:off x="251520" y="1417638"/>
            <a:ext cx="8435280" cy="3917032"/>
          </a:xfrm>
        </p:spPr>
        <p:txBody>
          <a:bodyPr>
            <a:normAutofit fontScale="85000" lnSpcReduction="10000"/>
          </a:bodyPr>
          <a:lstStyle/>
          <a:p>
            <a:r>
              <a:rPr lang="en-GB" dirty="0"/>
              <a:t>Two in-class exercises based on a case study</a:t>
            </a:r>
          </a:p>
          <a:p>
            <a:r>
              <a:rPr lang="en-GB" dirty="0"/>
              <a:t>To be completed during one three-hour class session: The first exercise in the first hour; break of up to an hour; second exercise in the final hour.</a:t>
            </a:r>
          </a:p>
          <a:p>
            <a:r>
              <a:rPr lang="en-GB" dirty="0"/>
              <a:t>Assessment task will be given out on 26</a:t>
            </a:r>
            <a:r>
              <a:rPr lang="en-GB" baseline="30000" dirty="0"/>
              <a:t>th </a:t>
            </a:r>
            <a:r>
              <a:rPr lang="en-GB" dirty="0"/>
              <a:t>November</a:t>
            </a:r>
          </a:p>
          <a:p>
            <a:r>
              <a:rPr lang="en-GB" dirty="0"/>
              <a:t>In-class test will be on 3</a:t>
            </a:r>
            <a:r>
              <a:rPr lang="en-GB" baseline="30000" dirty="0"/>
              <a:t>rd</a:t>
            </a:r>
            <a:r>
              <a:rPr lang="en-GB" dirty="0"/>
              <a:t> December </a:t>
            </a:r>
          </a:p>
          <a:p>
            <a:r>
              <a:rPr lang="en-GB" u="sng" dirty="0"/>
              <a:t>Students are not allowed to take notes into the in-class test with them</a:t>
            </a:r>
            <a:endParaRPr lang="en-GB" dirty="0"/>
          </a:p>
          <a:p>
            <a:endParaRPr lang="en-GB" dirty="0"/>
          </a:p>
        </p:txBody>
      </p:sp>
    </p:spTree>
    <p:extLst>
      <p:ext uri="{BB962C8B-B14F-4D97-AF65-F5344CB8AC3E}">
        <p14:creationId xmlns:p14="http://schemas.microsoft.com/office/powerpoint/2010/main" val="3235491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CDBADF-5577-4633-BB24-B40883F206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schemas.microsoft.com/office/2006/documentManagement/types"/>
    <ds:schemaRef ds:uri="http://purl.org/dc/terms/"/>
    <ds:schemaRef ds:uri="f66716c4-314f-46c1-b01e-5a44c61897d8"/>
    <ds:schemaRef ds:uri="http://purl.org/dc/elements/1.1/"/>
    <ds:schemaRef ds:uri="http://schemas.microsoft.com/office/infopath/2007/PartnerControls"/>
    <ds:schemaRef ds:uri="http://schemas.openxmlformats.org/package/2006/metadata/core-properties"/>
    <ds:schemaRef ds:uri="a908d394-d138-480e-87a3-ff44c37f991a"/>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4016</TotalTime>
  <Words>1454</Words>
  <Application>Microsoft Office PowerPoint</Application>
  <PresentationFormat>On-screen Show (4:3)</PresentationFormat>
  <Paragraphs>222</Paragraphs>
  <Slides>29</Slides>
  <Notes>25</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Myriad Pro</vt:lpstr>
      <vt:lpstr>Arial</vt:lpstr>
      <vt:lpstr>Calibri</vt:lpstr>
      <vt:lpstr>Corbel</vt:lpstr>
      <vt:lpstr>Times New Roman</vt:lpstr>
      <vt:lpstr>Wingdings</vt:lpstr>
      <vt:lpstr>20140311PresentationUWTSDTemplate</vt:lpstr>
      <vt:lpstr>CertHE Skills for the Workplace </vt:lpstr>
      <vt:lpstr>Structure of Lecture 1</vt:lpstr>
      <vt:lpstr>Introduction to the Module</vt:lpstr>
      <vt:lpstr>What is a Team?</vt:lpstr>
      <vt:lpstr>Effective Team Working</vt:lpstr>
      <vt:lpstr>A Team in Action</vt:lpstr>
      <vt:lpstr>What is the difference between          a team and a group?</vt:lpstr>
      <vt:lpstr>Differences between a team and a group: discussion</vt:lpstr>
      <vt:lpstr>Rick DuFour on Groups v. Teams</vt:lpstr>
      <vt:lpstr>Differences between Groups and Teams</vt:lpstr>
      <vt:lpstr>Another viewpoint – teams v. workgroups</vt:lpstr>
      <vt:lpstr>So, why have teams? One view…</vt:lpstr>
      <vt:lpstr>Another view…</vt:lpstr>
      <vt:lpstr>And another....</vt:lpstr>
      <vt:lpstr>So, what makes an effective team?</vt:lpstr>
      <vt:lpstr>What makes teams effective? Discussion </vt:lpstr>
      <vt:lpstr>What is trust?</vt:lpstr>
      <vt:lpstr>What is trust? Discussion</vt:lpstr>
      <vt:lpstr>What can help build trust?</vt:lpstr>
      <vt:lpstr>Developing Good Relationships</vt:lpstr>
      <vt:lpstr>What issues can affect relationship building?</vt:lpstr>
      <vt:lpstr>What issues can affect relationship building?</vt:lpstr>
      <vt:lpstr>Benefits of an effective team</vt:lpstr>
      <vt:lpstr>Drawbacks of ineffective teams</vt:lpstr>
      <vt:lpstr>Summary</vt:lpstr>
      <vt:lpstr>Preparation</vt:lpstr>
      <vt:lpstr>The assessments</vt:lpstr>
      <vt:lpstr>Assessment 2: Presentation</vt:lpstr>
      <vt:lpstr>Assessment 1: In-class 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Melanie Squire</cp:lastModifiedBy>
  <cp:revision>75</cp:revision>
  <dcterms:created xsi:type="dcterms:W3CDTF">2015-04-14T15:21:28Z</dcterms:created>
  <dcterms:modified xsi:type="dcterms:W3CDTF">2021-09-27T08:46:18Z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