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24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44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AEB153A-DD5D-44C8-A79A-119AF1AA2A15}" type="datetimeFigureOut">
              <a:rPr lang="en-GB"/>
              <a:pPr>
                <a:defRPr/>
              </a:pPr>
              <a:t>13/10/2015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541D9A7-9FDE-4209-A32A-9E4BE8D945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857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8915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3</a:t>
            </a: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8918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38919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5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66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0967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987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6</a:t>
            </a:r>
          </a:p>
        </p:txBody>
      </p:sp>
      <p:sp>
        <p:nvSpPr>
          <p:cNvPr id="41988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990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1991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3011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7</a:t>
            </a:r>
          </a:p>
        </p:txBody>
      </p:sp>
      <p:sp>
        <p:nvSpPr>
          <p:cNvPr id="43012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3013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3014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3015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4035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12</a:t>
            </a:r>
          </a:p>
        </p:txBody>
      </p:sp>
      <p:sp>
        <p:nvSpPr>
          <p:cNvPr id="44036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4037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4038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4039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5059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29</a:t>
            </a:r>
          </a:p>
        </p:txBody>
      </p:sp>
      <p:sp>
        <p:nvSpPr>
          <p:cNvPr id="45060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5061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5062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5063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6083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22</a:t>
            </a:r>
          </a:p>
        </p:txBody>
      </p:sp>
      <p:sp>
        <p:nvSpPr>
          <p:cNvPr id="46084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6085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6086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6087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7107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1</a:t>
            </a:r>
          </a:p>
        </p:txBody>
      </p:sp>
      <p:sp>
        <p:nvSpPr>
          <p:cNvPr id="47108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7109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7110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7111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8131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1</a:t>
            </a:r>
          </a:p>
        </p:txBody>
      </p:sp>
      <p:sp>
        <p:nvSpPr>
          <p:cNvPr id="48132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8133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8134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8135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9155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1</a:t>
            </a:r>
          </a:p>
        </p:txBody>
      </p:sp>
      <p:sp>
        <p:nvSpPr>
          <p:cNvPr id="49156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9157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9158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9159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98575" y="801688"/>
            <a:ext cx="4260850" cy="3195637"/>
          </a:xfrm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7738" y="4335463"/>
            <a:ext cx="4975225" cy="3852862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98575" y="801688"/>
            <a:ext cx="4260850" cy="3195637"/>
          </a:xfrm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7738" y="4335463"/>
            <a:ext cx="4975225" cy="3852862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98575" y="801688"/>
            <a:ext cx="4260850" cy="3195637"/>
          </a:xfrm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7738" y="4335463"/>
            <a:ext cx="4975225" cy="3852862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98575" y="801688"/>
            <a:ext cx="4260850" cy="3195637"/>
          </a:xfrm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7738" y="4335463"/>
            <a:ext cx="4975225" cy="3852862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4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AD120E-A72D-4E56-ABF9-DB7E1A11B55D}" type="datetimeFigureOut">
              <a:rPr lang="en-GB"/>
              <a:pPr>
                <a:defRPr/>
              </a:pPr>
              <a:t>13/10/2015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932E7-A9CF-468F-AE39-45D6B72790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5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949950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5949950"/>
            <a:ext cx="21875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68313" y="5949950"/>
            <a:ext cx="7848600" cy="609600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CF7E59-A403-4318-B672-DE267364B82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458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3D6971-8276-4AB4-9524-C76D911B07F7}" type="datetimeFigureOut">
              <a:rPr lang="en-GB"/>
              <a:pPr>
                <a:defRPr/>
              </a:pPr>
              <a:t>13/10/2015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5E02E-E4EC-4970-8C13-A4C122E4C63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62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6AC4E-A6A0-40BA-BE09-B324BBDD34C5}" type="datetimeFigureOut">
              <a:rPr lang="en-GB"/>
              <a:pPr>
                <a:defRPr/>
              </a:pPr>
              <a:t>13/10/2015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2DE7F9-B174-4751-B502-3E404CFF7C3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734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01B07-94C8-4149-84E4-DC54FE534879}" type="datetimeFigureOut">
              <a:rPr lang="en-GB"/>
              <a:pPr>
                <a:defRPr/>
              </a:pPr>
              <a:t>13/10/2015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2A9294-89C1-48A0-9970-84B9C2026C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2643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848B1-229F-412D-96D5-F76D80D00A4E}" type="datetimeFigureOut">
              <a:rPr lang="en-GB"/>
              <a:pPr>
                <a:defRPr/>
              </a:pPr>
              <a:t>13/10/2015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0F7B61-3BA8-4E21-A989-BB2E0B250E9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315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F9F160-5002-4F54-8E2D-17208A5CBF6A}" type="datetimeFigureOut">
              <a:rPr lang="en-GB"/>
              <a:pPr>
                <a:defRPr/>
              </a:pPr>
              <a:t>13/10/2015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F136F9-FDB5-4F69-B3E1-44B39FDB944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340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rot="5400000">
            <a:off x="433388" y="-433388"/>
            <a:ext cx="6858000" cy="7724775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144E2-333E-44F5-A248-EF952BCE57DE}" type="datetimeFigureOut">
              <a:rPr lang="en-GB"/>
              <a:pPr>
                <a:defRPr/>
              </a:pPr>
              <a:t>13/10/2015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D277B74-7EE2-4C57-AA3B-3240C9E7894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155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rtlCol="0" anchor="ctr">
            <a:normAutofit/>
          </a:bodyPr>
          <a:lstStyle>
            <a:lvl1pPr algn="r">
              <a:defRPr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B8986-8D98-4486-8878-0197336E7283}" type="datetimeFigureOut">
              <a:rPr lang="en-GB"/>
              <a:pPr>
                <a:defRPr/>
              </a:pPr>
              <a:t>13/10/2015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14D8DF-4BB8-449E-BEB6-E520C4344A5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141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F84E4-C719-467E-A7A2-1062D279E178}" type="datetimeFigureOut">
              <a:rPr lang="en-GB"/>
              <a:pPr>
                <a:defRPr/>
              </a:pPr>
              <a:t>13/10/2015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9C3992-8907-4F22-A27B-4AF55746ED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429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801BC-147A-426C-94A9-2AD1B48A2E0E}" type="datetimeFigureOut">
              <a:rPr lang="en-GB"/>
              <a:pPr>
                <a:defRPr/>
              </a:pPr>
              <a:t>13/10/2015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98D27C-28F7-4384-A4BB-7625F04140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162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3175" y="5051425"/>
            <a:ext cx="3575050" cy="1806575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588" y="5051425"/>
            <a:ext cx="9145588" cy="180657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325" y="365125"/>
            <a:ext cx="7521575" cy="5492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22325" y="1100138"/>
            <a:ext cx="7521575" cy="357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613" y="5870575"/>
            <a:ext cx="2176462" cy="201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19FAC1-8BB7-4A0F-8F79-79689C250A51}" type="datetimeFigureOut">
              <a:rPr lang="en-GB"/>
              <a:pPr>
                <a:defRPr/>
              </a:pPr>
              <a:t>13/10/2015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900" y="6284913"/>
            <a:ext cx="4724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cap="all" spc="200" baseline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50" y="6170613"/>
            <a:ext cx="503238" cy="503237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65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DA7A209-DB24-4631-BD76-8D02AE1D974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45" r:id="rId4"/>
    <p:sldLayoutId id="2147483846" r:id="rId5"/>
    <p:sldLayoutId id="2147483847" r:id="rId6"/>
    <p:sldLayoutId id="2147483848" r:id="rId7"/>
    <p:sldLayoutId id="2147483854" r:id="rId8"/>
    <p:sldLayoutId id="2147483855" r:id="rId9"/>
    <p:sldLayoutId id="2147483849" r:id="rId10"/>
    <p:sldLayoutId id="214748385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9pPr>
    </p:titleStyle>
    <p:bodyStyle>
      <a:lvl1pPr marL="342900" indent="-342900" algn="l" rtl="0" eaLnBrk="1" fontAlgn="base" hangingPunct="1">
        <a:spcBef>
          <a:spcPts val="800"/>
        </a:spcBef>
        <a:spcAft>
          <a:spcPct val="0"/>
        </a:spcAft>
        <a:buFont typeface="Arial" charset="0"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0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16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2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88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DATA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 dirty="0" smtClean="0"/>
              <a:t>Business Rules and Naming Conventions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 dirty="0" smtClean="0"/>
              <a:t>B Holland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Business Rules</a:t>
            </a:r>
          </a:p>
        </p:txBody>
      </p:sp>
      <p:sp>
        <p:nvSpPr>
          <p:cNvPr id="231427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196752"/>
            <a:ext cx="7521575" cy="3579812"/>
          </a:xfrm>
        </p:spPr>
        <p:txBody>
          <a:bodyPr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Statements that define or constrain some aspect of the business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Assert business structure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Control/influence business behavior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Expressed in terms familiar to end users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Automated through DBMS software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7EE389D-6023-4A8A-AD2A-99D74B76B135}" type="slidenum">
              <a:rPr lang="en-US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536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 Good Business Rule Is: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>
          <a:xfrm>
            <a:off x="827584" y="1340768"/>
            <a:ext cx="7521575" cy="3579812"/>
          </a:xfrm>
        </p:spPr>
        <p:txBody>
          <a:bodyPr>
            <a:normAutofit/>
          </a:bodyPr>
          <a:lstStyle/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Declarative–what, not how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Precise–clear, agreed-upon meaning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Atomic–one statement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Consistent–internally and externally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Expressible–structured, natural language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Distinct–non-redundant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Business-oriented–understood by business people</a:t>
            </a:r>
          </a:p>
        </p:txBody>
      </p:sp>
    </p:spTree>
    <p:extLst>
      <p:ext uri="{BB962C8B-B14F-4D97-AF65-F5344CB8AC3E}">
        <p14:creationId xmlns:p14="http://schemas.microsoft.com/office/powerpoint/2010/main" val="10083886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 Good Data Name Is:</a:t>
            </a:r>
          </a:p>
        </p:txBody>
      </p:sp>
      <p:sp>
        <p:nvSpPr>
          <p:cNvPr id="2365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8138"/>
            <a:ext cx="8229600" cy="4114800"/>
          </a:xfrm>
        </p:spPr>
        <p:txBody>
          <a:bodyPr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Related to business, not technical, characteristics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Meaningful and self-documenting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Unique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Readable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Composed of words from an approved list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Repeatable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Follows standard syntax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en-US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9271BDB-A78A-42CC-B884-B4120CA88FA9}" type="slidenum">
              <a:rPr lang="en-US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288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Data Definitions</a:t>
            </a:r>
          </a:p>
        </p:txBody>
      </p:sp>
      <p:sp>
        <p:nvSpPr>
          <p:cNvPr id="237571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340768"/>
            <a:ext cx="8229600" cy="4114800"/>
          </a:xfrm>
        </p:spPr>
        <p:txBody>
          <a:bodyPr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8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Explanation of a term or fact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Term–word or phrase with specific meaning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Fact–association between two or more terms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8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Guidelines for good data definition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Gathered in conjunction with systems requirements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Accompanied by diagrams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Concise description of essential data meaning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Achieved by consensus, and iteratively refined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533FBE8-AE99-44AE-BE29-AE42FD43C906}" type="slidenum">
              <a:rPr lang="en-US"/>
              <a:pPr>
                <a:defRPr/>
              </a:pPr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4961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005B6E-CA15-4E7C-8CAA-E0CF7C3543AF}" type="slidenum">
              <a:rPr lang="en-US"/>
              <a:pPr>
                <a:defRPr/>
              </a:pPr>
              <a:t>6</a:t>
            </a:fld>
            <a:endParaRPr lang="en-US"/>
          </a:p>
        </p:txBody>
      </p:sp>
      <p:sp>
        <p:nvSpPr>
          <p:cNvPr id="17411" name="Rectangle 2"/>
          <p:cNvSpPr>
            <a:spLocks noChangeArrowheads="1"/>
          </p:cNvSpPr>
          <p:nvPr/>
        </p:nvSpPr>
        <p:spPr bwMode="auto">
          <a:xfrm>
            <a:off x="1703388" y="166688"/>
            <a:ext cx="5670550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r>
              <a:rPr lang="en-US" altLang="en-US" sz="2800">
                <a:solidFill>
                  <a:srgbClr val="000000"/>
                </a:solidFill>
                <a:latin typeface="Times New Roman" pitchFamily="18" charset="0"/>
              </a:rPr>
              <a:t>Product order E-R Diagram </a:t>
            </a:r>
          </a:p>
        </p:txBody>
      </p:sp>
      <p:pic>
        <p:nvPicPr>
          <p:cNvPr id="17412" name="Picture 4" descr="Nonam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38" y="847725"/>
            <a:ext cx="8605837" cy="518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205045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What Should an Entity Be?</a:t>
            </a:r>
          </a:p>
        </p:txBody>
      </p:sp>
      <p:sp>
        <p:nvSpPr>
          <p:cNvPr id="16486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295400"/>
            <a:ext cx="7772400" cy="3789784"/>
          </a:xfrm>
        </p:spPr>
        <p:txBody>
          <a:bodyPr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SHOULD BE: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An object that will have many instances in the database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An object that will be composed of multiple attributes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An object that we are trying to model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SHOULD NOT BE: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 user of the database system 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An output of the database system (e.g., a report)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BCB0DAB-CE51-42DB-9520-9F86DA2F8D45}" type="slidenum">
              <a:rPr lang="en-US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810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14" descr="Nonam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538" y="558800"/>
            <a:ext cx="5108575" cy="553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BC68AA-2E32-4B3B-A01E-3B8C816EC1A4}" type="slidenum">
              <a:rPr lang="en-US"/>
              <a:pPr>
                <a:defRPr/>
              </a:pPr>
              <a:t>8</a:t>
            </a:fld>
            <a:endParaRPr lang="en-US"/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3433763" y="1611313"/>
            <a:ext cx="1863725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US" altLang="en-US" sz="2200">
                <a:solidFill>
                  <a:srgbClr val="990000"/>
                </a:solidFill>
                <a:latin typeface="Times New Roman" pitchFamily="18" charset="0"/>
              </a:rPr>
              <a:t>Inappropriate entities</a:t>
            </a:r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682625" y="709613"/>
            <a:ext cx="2865438" cy="1524000"/>
            <a:chOff x="192" y="384"/>
            <a:chExt cx="2208" cy="1584"/>
          </a:xfrm>
        </p:grpSpPr>
        <p:sp>
          <p:nvSpPr>
            <p:cNvPr id="19467" name="Rectangle 6"/>
            <p:cNvSpPr>
              <a:spLocks noChangeArrowheads="1"/>
            </p:cNvSpPr>
            <p:nvPr/>
          </p:nvSpPr>
          <p:spPr bwMode="auto">
            <a:xfrm>
              <a:off x="1248" y="384"/>
              <a:ext cx="1152" cy="1584"/>
            </a:xfrm>
            <a:prstGeom prst="rect">
              <a:avLst/>
            </a:prstGeom>
            <a:noFill/>
            <a:ln w="22225">
              <a:solidFill>
                <a:srgbClr val="99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65895" name="Text Box 7"/>
            <p:cNvSpPr txBox="1">
              <a:spLocks noChangeArrowheads="1"/>
            </p:cNvSpPr>
            <p:nvPr/>
          </p:nvSpPr>
          <p:spPr bwMode="auto">
            <a:xfrm>
              <a:off x="192" y="912"/>
              <a:ext cx="1278" cy="85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US" sz="2400" b="1">
                  <a:solidFill>
                    <a:srgbClr val="9900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</a:rPr>
                <a:t>System </a:t>
              </a:r>
            </a:p>
            <a:p>
              <a:pPr>
                <a:defRPr/>
              </a:pPr>
              <a:r>
                <a:rPr lang="en-US" sz="2400" b="1">
                  <a:solidFill>
                    <a:srgbClr val="9900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</a:rPr>
                <a:t>user</a:t>
              </a:r>
            </a:p>
          </p:txBody>
        </p:sp>
      </p:grpSp>
      <p:grpSp>
        <p:nvGrpSpPr>
          <p:cNvPr id="3" name="Group 8"/>
          <p:cNvGrpSpPr>
            <a:grpSpLocks/>
          </p:cNvGrpSpPr>
          <p:nvPr/>
        </p:nvGrpSpPr>
        <p:grpSpPr bwMode="auto">
          <a:xfrm>
            <a:off x="5170488" y="633413"/>
            <a:ext cx="3746500" cy="1600200"/>
            <a:chOff x="3120" y="336"/>
            <a:chExt cx="2449" cy="1584"/>
          </a:xfrm>
        </p:grpSpPr>
        <p:sp>
          <p:nvSpPr>
            <p:cNvPr id="19465" name="Rectangle 9"/>
            <p:cNvSpPr>
              <a:spLocks noChangeArrowheads="1"/>
            </p:cNvSpPr>
            <p:nvPr/>
          </p:nvSpPr>
          <p:spPr bwMode="auto">
            <a:xfrm flipH="1">
              <a:off x="3120" y="336"/>
              <a:ext cx="1152" cy="1584"/>
            </a:xfrm>
            <a:prstGeom prst="rect">
              <a:avLst/>
            </a:prstGeom>
            <a:noFill/>
            <a:ln w="22225">
              <a:solidFill>
                <a:srgbClr val="99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65898" name="Text Box 10"/>
            <p:cNvSpPr txBox="1">
              <a:spLocks noChangeArrowheads="1"/>
            </p:cNvSpPr>
            <p:nvPr/>
          </p:nvSpPr>
          <p:spPr bwMode="auto">
            <a:xfrm flipH="1">
              <a:off x="4273" y="864"/>
              <a:ext cx="1296" cy="81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US" sz="2400" b="1" dirty="0">
                  <a:solidFill>
                    <a:srgbClr val="9900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</a:rPr>
                <a:t>System output</a:t>
              </a:r>
            </a:p>
          </p:txBody>
        </p:sp>
      </p:grpSp>
      <p:sp>
        <p:nvSpPr>
          <p:cNvPr id="19463" name="Text Box 14"/>
          <p:cNvSpPr txBox="1">
            <a:spLocks noChangeArrowheads="1"/>
          </p:cNvSpPr>
          <p:nvPr/>
        </p:nvSpPr>
        <p:spPr bwMode="auto">
          <a:xfrm>
            <a:off x="136525" y="88900"/>
            <a:ext cx="451961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Times New Roman" pitchFamily="18" charset="0"/>
              </a:rPr>
              <a:t> Example of inappropriate entities</a:t>
            </a:r>
          </a:p>
        </p:txBody>
      </p:sp>
      <p:sp>
        <p:nvSpPr>
          <p:cNvPr id="19464" name="Text Box 13"/>
          <p:cNvSpPr txBox="1">
            <a:spLocks noChangeArrowheads="1"/>
          </p:cNvSpPr>
          <p:nvPr/>
        </p:nvSpPr>
        <p:spPr bwMode="auto">
          <a:xfrm>
            <a:off x="7010400" y="5053013"/>
            <a:ext cx="20574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en-US" altLang="en-US" sz="2200">
                <a:solidFill>
                  <a:srgbClr val="990000"/>
                </a:solidFill>
                <a:latin typeface="Times New Roman" pitchFamily="18" charset="0"/>
              </a:rPr>
              <a:t>Appropriate entities</a:t>
            </a:r>
          </a:p>
        </p:txBody>
      </p:sp>
    </p:spTree>
    <p:extLst>
      <p:ext uri="{BB962C8B-B14F-4D97-AF65-F5344CB8AC3E}">
        <p14:creationId xmlns:p14="http://schemas.microsoft.com/office/powerpoint/2010/main" val="101578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Attributes</a:t>
            </a:r>
          </a:p>
        </p:txBody>
      </p:sp>
      <p:sp>
        <p:nvSpPr>
          <p:cNvPr id="166915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052736"/>
            <a:ext cx="8229600" cy="4114800"/>
          </a:xfrm>
        </p:spPr>
        <p:txBody>
          <a:bodyPr lIns="90488" tIns="44450" rIns="90488" bIns="44450">
            <a:normAutofit/>
          </a:bodyPr>
          <a:lstStyle/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Attribute–property or characteristic of an entity or relationship type</a:t>
            </a:r>
          </a:p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Classifications of attributes:</a:t>
            </a:r>
          </a:p>
          <a:p>
            <a:pPr marL="640080" lvl="1" indent="-237744" eaLnBrk="1" fontAlgn="auto" hangingPunct="1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Required versus Optional Attributes</a:t>
            </a:r>
          </a:p>
          <a:p>
            <a:pPr marL="640080" lvl="1" indent="-237744" eaLnBrk="1" fontAlgn="auto" hangingPunct="1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Simple versus Composite Attribute</a:t>
            </a:r>
          </a:p>
          <a:p>
            <a:pPr marL="640080" lvl="1" indent="-237744" eaLnBrk="1" fontAlgn="auto" hangingPunct="1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Single-Valued versus Multivalued Attribute</a:t>
            </a:r>
          </a:p>
          <a:p>
            <a:pPr marL="640080" lvl="1" indent="-237744" eaLnBrk="1" fontAlgn="auto" hangingPunct="1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Stored versus Derived Attributes</a:t>
            </a:r>
          </a:p>
          <a:p>
            <a:pPr marL="640080" lvl="1" indent="-237744" eaLnBrk="1" fontAlgn="auto" hangingPunct="1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Identifier Attributes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6D4872F2-F64B-4ACB-955E-CB5514FB6D8D}" type="slidenum">
              <a:rPr lang="en-US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6256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Identifiers (Keys)</a:t>
            </a:r>
          </a:p>
        </p:txBody>
      </p:sp>
      <p:sp>
        <p:nvSpPr>
          <p:cNvPr id="168963" name="Rectangle 3"/>
          <p:cNvSpPr>
            <a:spLocks noGrp="1" noChangeArrowheads="1"/>
          </p:cNvSpPr>
          <p:nvPr>
            <p:ph idx="1"/>
          </p:nvPr>
        </p:nvSpPr>
        <p:spPr/>
        <p:txBody>
          <a:bodyPr lIns="90488" tIns="44450" rIns="90488" bIns="44450">
            <a:normAutofit/>
          </a:bodyPr>
          <a:lstStyle/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Identifier (Key)–an attribute (or combination of attributes) that uniquely identifies individual instances of an entity type</a:t>
            </a:r>
          </a:p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Simple versus Composite Identifier</a:t>
            </a:r>
          </a:p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Candidate Identifier–an attribute that could be a key…satisfies the requirements for being an identifier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DFCAB70-18AC-47AB-8962-5678A59AD070}" type="slidenum">
              <a:rPr lang="en-US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41027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Characteristics of Identifiers</a:t>
            </a:r>
          </a:p>
        </p:txBody>
      </p:sp>
      <p:sp>
        <p:nvSpPr>
          <p:cNvPr id="171011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340768"/>
            <a:ext cx="8229600" cy="3657600"/>
          </a:xfrm>
        </p:spPr>
        <p:txBody>
          <a:bodyPr lIns="90488" tIns="44450" rIns="90488" bIns="44450"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Will not change in value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Will not be null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No intelligent identifiers (e.g., containing locations or people that might change)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Substitute new, simple keys for long, composite keys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AB80E0DA-FA09-4353-90EA-568B33B7448A}" type="slidenum">
              <a:rPr lang="en-US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09562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18" descr="Nonam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8838" y="3849688"/>
            <a:ext cx="4886325" cy="232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3556" name="Group 18"/>
          <p:cNvGrpSpPr>
            <a:grpSpLocks/>
          </p:cNvGrpSpPr>
          <p:nvPr/>
        </p:nvGrpSpPr>
        <p:grpSpPr bwMode="auto">
          <a:xfrm>
            <a:off x="381000" y="152400"/>
            <a:ext cx="7772400" cy="2743200"/>
            <a:chOff x="240" y="96"/>
            <a:chExt cx="4896" cy="1728"/>
          </a:xfrm>
        </p:grpSpPr>
        <p:sp>
          <p:nvSpPr>
            <p:cNvPr id="23569" name="Rectangle 2"/>
            <p:cNvSpPr>
              <a:spLocks noChangeArrowheads="1"/>
            </p:cNvSpPr>
            <p:nvPr/>
          </p:nvSpPr>
          <p:spPr bwMode="auto">
            <a:xfrm>
              <a:off x="240" y="96"/>
              <a:ext cx="1853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r>
                <a:rPr lang="en-US" altLang="en-US" sz="2400">
                  <a:solidFill>
                    <a:srgbClr val="000000"/>
                  </a:solidFill>
                  <a:latin typeface="Times New Roman" pitchFamily="18" charset="0"/>
                </a:rPr>
                <a:t> A </a:t>
              </a:r>
              <a:r>
                <a:rPr lang="en-US" altLang="en-US" sz="2400" b="1">
                  <a:solidFill>
                    <a:srgbClr val="000000"/>
                  </a:solidFill>
                  <a:latin typeface="Times New Roman" pitchFamily="18" charset="0"/>
                </a:rPr>
                <a:t>composite</a:t>
              </a:r>
              <a:r>
                <a:rPr lang="en-US" altLang="en-US" sz="2400">
                  <a:solidFill>
                    <a:srgbClr val="000000"/>
                  </a:solidFill>
                  <a:latin typeface="Times New Roman" pitchFamily="18" charset="0"/>
                </a:rPr>
                <a:t> attribute</a:t>
              </a:r>
            </a:p>
          </p:txBody>
        </p:sp>
        <p:pic>
          <p:nvPicPr>
            <p:cNvPr id="23570" name="Picture 5" descr="CAP1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2" y="384"/>
              <a:ext cx="3264" cy="14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3557" name="Group 9"/>
          <p:cNvGrpSpPr>
            <a:grpSpLocks/>
          </p:cNvGrpSpPr>
          <p:nvPr/>
        </p:nvGrpSpPr>
        <p:grpSpPr bwMode="auto">
          <a:xfrm>
            <a:off x="533400" y="1174750"/>
            <a:ext cx="6400800" cy="1187450"/>
            <a:chOff x="336" y="1412"/>
            <a:chExt cx="4032" cy="748"/>
          </a:xfrm>
        </p:grpSpPr>
        <p:sp>
          <p:nvSpPr>
            <p:cNvPr id="23566" name="Text Box 4"/>
            <p:cNvSpPr txBox="1">
              <a:spLocks noChangeArrowheads="1"/>
            </p:cNvSpPr>
            <p:nvPr/>
          </p:nvSpPr>
          <p:spPr bwMode="auto">
            <a:xfrm>
              <a:off x="336" y="1412"/>
              <a:ext cx="1642" cy="7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r>
                <a:rPr lang="en-US" altLang="en-US" sz="2400" b="1">
                  <a:solidFill>
                    <a:srgbClr val="990000"/>
                  </a:solidFill>
                  <a:latin typeface="Times New Roman" pitchFamily="18" charset="0"/>
                </a:rPr>
                <a:t>An attribute broken into component parts</a:t>
              </a:r>
            </a:p>
          </p:txBody>
        </p:sp>
        <p:sp>
          <p:nvSpPr>
            <p:cNvPr id="23567" name="Rectangle 7"/>
            <p:cNvSpPr>
              <a:spLocks noChangeArrowheads="1"/>
            </p:cNvSpPr>
            <p:nvPr/>
          </p:nvSpPr>
          <p:spPr bwMode="auto">
            <a:xfrm>
              <a:off x="2544" y="1536"/>
              <a:ext cx="1824" cy="576"/>
            </a:xfrm>
            <a:prstGeom prst="rect">
              <a:avLst/>
            </a:prstGeom>
            <a:noFill/>
            <a:ln w="25400" algn="ctr">
              <a:solidFill>
                <a:srgbClr val="990000"/>
              </a:solidFill>
              <a:prstDash val="dash"/>
              <a:miter lim="800000"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3568" name="Line 8"/>
            <p:cNvSpPr>
              <a:spLocks noChangeShapeType="1"/>
            </p:cNvSpPr>
            <p:nvPr/>
          </p:nvSpPr>
          <p:spPr bwMode="auto">
            <a:xfrm>
              <a:off x="1632" y="1776"/>
              <a:ext cx="912" cy="0"/>
            </a:xfrm>
            <a:prstGeom prst="line">
              <a:avLst/>
            </a:prstGeom>
            <a:noFill/>
            <a:ln w="25400">
              <a:solidFill>
                <a:srgbClr val="99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558" name="Group 21"/>
          <p:cNvGrpSpPr>
            <a:grpSpLocks/>
          </p:cNvGrpSpPr>
          <p:nvPr/>
        </p:nvGrpSpPr>
        <p:grpSpPr bwMode="auto">
          <a:xfrm>
            <a:off x="366713" y="2914650"/>
            <a:ext cx="8624887" cy="3489325"/>
            <a:chOff x="231" y="1836"/>
            <a:chExt cx="5433" cy="2198"/>
          </a:xfrm>
        </p:grpSpPr>
        <p:sp>
          <p:nvSpPr>
            <p:cNvPr id="23559" name="Rectangle 10"/>
            <p:cNvSpPr>
              <a:spLocks noChangeArrowheads="1"/>
            </p:cNvSpPr>
            <p:nvPr/>
          </p:nvSpPr>
          <p:spPr bwMode="auto">
            <a:xfrm>
              <a:off x="231" y="1836"/>
              <a:ext cx="3460" cy="5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r>
                <a:rPr lang="en-US" altLang="en-US" sz="2400">
                  <a:solidFill>
                    <a:srgbClr val="000000"/>
                  </a:solidFill>
                  <a:latin typeface="Times New Roman" pitchFamily="18" charset="0"/>
                </a:rPr>
                <a:t> Entity with </a:t>
              </a:r>
              <a:r>
                <a:rPr lang="en-US" altLang="en-US" sz="2400" b="1">
                  <a:solidFill>
                    <a:srgbClr val="000000"/>
                  </a:solidFill>
                  <a:latin typeface="Times New Roman" pitchFamily="18" charset="0"/>
                </a:rPr>
                <a:t>multivalued</a:t>
              </a:r>
              <a:r>
                <a:rPr lang="en-US" altLang="en-US" sz="2400">
                  <a:solidFill>
                    <a:srgbClr val="000000"/>
                  </a:solidFill>
                  <a:latin typeface="Times New Roman" pitchFamily="18" charset="0"/>
                </a:rPr>
                <a:t> attribute (Skill) </a:t>
              </a:r>
            </a:p>
            <a:p>
              <a:r>
                <a:rPr lang="en-US" altLang="en-US" sz="2400">
                  <a:solidFill>
                    <a:srgbClr val="000000"/>
                  </a:solidFill>
                  <a:latin typeface="Times New Roman" pitchFamily="18" charset="0"/>
                </a:rPr>
                <a:t>and </a:t>
              </a:r>
              <a:r>
                <a:rPr lang="en-US" altLang="en-US" sz="2400" b="1">
                  <a:solidFill>
                    <a:srgbClr val="000000"/>
                  </a:solidFill>
                  <a:latin typeface="Times New Roman" pitchFamily="18" charset="0"/>
                </a:rPr>
                <a:t>derived</a:t>
              </a:r>
              <a:r>
                <a:rPr lang="en-US" altLang="en-US" sz="2400">
                  <a:solidFill>
                    <a:srgbClr val="000000"/>
                  </a:solidFill>
                  <a:latin typeface="Times New Roman" pitchFamily="18" charset="0"/>
                </a:rPr>
                <a:t> attribute (Years_Employed)</a:t>
              </a:r>
            </a:p>
          </p:txBody>
        </p:sp>
        <p:grpSp>
          <p:nvGrpSpPr>
            <p:cNvPr id="23560" name="Group 14"/>
            <p:cNvGrpSpPr>
              <a:grpSpLocks/>
            </p:cNvGrpSpPr>
            <p:nvPr/>
          </p:nvGrpSpPr>
          <p:grpSpPr bwMode="auto">
            <a:xfrm>
              <a:off x="240" y="3161"/>
              <a:ext cx="1968" cy="750"/>
              <a:chOff x="240" y="3161"/>
              <a:chExt cx="1968" cy="750"/>
            </a:xfrm>
          </p:grpSpPr>
          <p:sp>
            <p:nvSpPr>
              <p:cNvPr id="23564" name="Text Box 12"/>
              <p:cNvSpPr txBox="1">
                <a:spLocks noChangeArrowheads="1"/>
              </p:cNvSpPr>
              <p:nvPr/>
            </p:nvSpPr>
            <p:spPr bwMode="auto">
              <a:xfrm>
                <a:off x="240" y="3161"/>
                <a:ext cx="1590" cy="7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 type="none" w="lg" len="lg"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en-US" altLang="en-US" b="1">
                    <a:solidFill>
                      <a:srgbClr val="990000"/>
                    </a:solidFill>
                  </a:rPr>
                  <a:t>Multivalued</a:t>
                </a:r>
              </a:p>
              <a:p>
                <a:pPr eaLnBrk="1" hangingPunct="1"/>
                <a:r>
                  <a:rPr lang="en-US" altLang="en-US">
                    <a:solidFill>
                      <a:srgbClr val="990000"/>
                    </a:solidFill>
                  </a:rPr>
                  <a:t>an employee can have </a:t>
                </a:r>
              </a:p>
              <a:p>
                <a:pPr eaLnBrk="1" hangingPunct="1"/>
                <a:r>
                  <a:rPr lang="en-US" altLang="en-US">
                    <a:solidFill>
                      <a:srgbClr val="990000"/>
                    </a:solidFill>
                  </a:rPr>
                  <a:t>more than one skill</a:t>
                </a:r>
              </a:p>
              <a:p>
                <a:pPr eaLnBrk="1" hangingPunct="1"/>
                <a:endParaRPr lang="en-US" altLang="en-US" b="1">
                  <a:solidFill>
                    <a:srgbClr val="990000"/>
                  </a:solidFill>
                </a:endParaRPr>
              </a:p>
            </p:txBody>
          </p:sp>
          <p:sp>
            <p:nvSpPr>
              <p:cNvPr id="23565" name="Line 13"/>
              <p:cNvSpPr>
                <a:spLocks noChangeShapeType="1"/>
              </p:cNvSpPr>
              <p:nvPr/>
            </p:nvSpPr>
            <p:spPr bwMode="auto">
              <a:xfrm>
                <a:off x="1200" y="3314"/>
                <a:ext cx="1008" cy="96"/>
              </a:xfrm>
              <a:prstGeom prst="line">
                <a:avLst/>
              </a:prstGeom>
              <a:noFill/>
              <a:ln w="25400">
                <a:solidFill>
                  <a:srgbClr val="990000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3561" name="Group 20"/>
            <p:cNvGrpSpPr>
              <a:grpSpLocks/>
            </p:cNvGrpSpPr>
            <p:nvPr/>
          </p:nvGrpSpPr>
          <p:grpSpPr bwMode="auto">
            <a:xfrm>
              <a:off x="3291" y="3284"/>
              <a:ext cx="2373" cy="750"/>
              <a:chOff x="3291" y="3284"/>
              <a:chExt cx="2373" cy="750"/>
            </a:xfrm>
          </p:grpSpPr>
          <p:sp>
            <p:nvSpPr>
              <p:cNvPr id="23562" name="Text Box 15"/>
              <p:cNvSpPr txBox="1">
                <a:spLocks noChangeArrowheads="1"/>
              </p:cNvSpPr>
              <p:nvPr/>
            </p:nvSpPr>
            <p:spPr bwMode="auto">
              <a:xfrm>
                <a:off x="4598" y="3284"/>
                <a:ext cx="1066" cy="7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 type="none" w="lg" len="lg"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en-US" altLang="en-US" b="1">
                    <a:solidFill>
                      <a:srgbClr val="990000"/>
                    </a:solidFill>
                  </a:rPr>
                  <a:t>Derived</a:t>
                </a:r>
              </a:p>
              <a:p>
                <a:pPr eaLnBrk="1" hangingPunct="1"/>
                <a:r>
                  <a:rPr lang="en-US" altLang="en-US">
                    <a:solidFill>
                      <a:srgbClr val="990000"/>
                    </a:solidFill>
                  </a:rPr>
                  <a:t>from date employed and current date</a:t>
                </a:r>
              </a:p>
            </p:txBody>
          </p:sp>
          <p:sp>
            <p:nvSpPr>
              <p:cNvPr id="23563" name="Line 16"/>
              <p:cNvSpPr>
                <a:spLocks noChangeShapeType="1"/>
              </p:cNvSpPr>
              <p:nvPr/>
            </p:nvSpPr>
            <p:spPr bwMode="auto">
              <a:xfrm flipH="1">
                <a:off x="3291" y="3419"/>
                <a:ext cx="1271" cy="174"/>
              </a:xfrm>
              <a:prstGeom prst="line">
                <a:avLst/>
              </a:prstGeom>
              <a:noFill/>
              <a:ln w="25400">
                <a:solidFill>
                  <a:srgbClr val="990000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9747682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Cardinality Constraints</a:t>
            </a:r>
          </a:p>
        </p:txBody>
      </p:sp>
      <p:sp>
        <p:nvSpPr>
          <p:cNvPr id="189443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196752"/>
            <a:ext cx="8534400" cy="4114800"/>
          </a:xfrm>
        </p:spPr>
        <p:txBody>
          <a:bodyPr lIns="90488" tIns="44450" rIns="90488" bIns="44450">
            <a:normAutofit/>
          </a:bodyPr>
          <a:lstStyle/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Cardinality Constraints—the number of instances of one entity that can or must be associated with each instance of another entity</a:t>
            </a:r>
          </a:p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Minimum Cardinality</a:t>
            </a:r>
          </a:p>
          <a:p>
            <a:pPr marL="640080" lvl="1" indent="-237744" eaLnBrk="1" fontAlgn="auto" hangingPunct="1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If zero, then optional</a:t>
            </a:r>
          </a:p>
          <a:p>
            <a:pPr marL="640080" lvl="1" indent="-237744" eaLnBrk="1" fontAlgn="auto" hangingPunct="1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If one or more, then mandatory</a:t>
            </a:r>
          </a:p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Maximum Cardinality</a:t>
            </a:r>
          </a:p>
          <a:p>
            <a:pPr marL="640080" lvl="1" indent="-237744" eaLnBrk="1" fontAlgn="auto" hangingPunct="1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The maximum number</a:t>
            </a:r>
          </a:p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–"/>
              <a:defRPr/>
            </a:pPr>
            <a:endParaRPr lang="en-US" sz="36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B0940E4-755D-4D8E-A612-7893DD5B3424}" type="slidenum">
              <a:rPr lang="en-US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54711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Text Box 7"/>
          <p:cNvSpPr txBox="1">
            <a:spLocks noChangeArrowheads="1"/>
          </p:cNvSpPr>
          <p:nvPr/>
        </p:nvSpPr>
        <p:spPr bwMode="auto">
          <a:xfrm>
            <a:off x="517525" y="387350"/>
            <a:ext cx="543877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000000"/>
                </a:solidFill>
              </a:rPr>
              <a:t> Examples of relationships of different degrees</a:t>
            </a:r>
          </a:p>
          <a:p>
            <a:pPr eaLnBrk="1" hangingPunct="1"/>
            <a:endParaRPr lang="en-US" altLang="en-US" sz="2000">
              <a:solidFill>
                <a:srgbClr val="000000"/>
              </a:solidFill>
            </a:endParaRPr>
          </a:p>
          <a:p>
            <a:pPr eaLnBrk="1" hangingPunct="1"/>
            <a:r>
              <a:rPr lang="en-US" altLang="en-US" sz="2000">
                <a:solidFill>
                  <a:srgbClr val="000000"/>
                </a:solidFill>
              </a:rPr>
              <a:t>a) Unary relationships</a:t>
            </a:r>
          </a:p>
        </p:txBody>
      </p:sp>
      <p:pic>
        <p:nvPicPr>
          <p:cNvPr id="25604" name="Picture 4" descr="Nonam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38" y="2025650"/>
            <a:ext cx="8439150" cy="2763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21204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11" descr="Nonam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63" y="2582863"/>
            <a:ext cx="7991475" cy="189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8" name="Rectangle 2"/>
          <p:cNvSpPr>
            <a:spLocks noChangeArrowheads="1"/>
          </p:cNvSpPr>
          <p:nvPr/>
        </p:nvSpPr>
        <p:spPr bwMode="auto">
          <a:xfrm>
            <a:off x="228600" y="304800"/>
            <a:ext cx="9363075" cy="193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r>
              <a:rPr lang="en-US" altLang="en-US" sz="2400">
                <a:solidFill>
                  <a:srgbClr val="000000"/>
                </a:solidFill>
                <a:cs typeface="Tahoma" pitchFamily="34" charset="0"/>
              </a:rPr>
              <a:t>Examples of cardinality constraints</a:t>
            </a:r>
          </a:p>
          <a:p>
            <a:endParaRPr lang="en-US" altLang="en-US" sz="2400">
              <a:solidFill>
                <a:srgbClr val="000000"/>
              </a:solidFill>
              <a:cs typeface="Tahoma" pitchFamily="34" charset="0"/>
            </a:endParaRPr>
          </a:p>
          <a:p>
            <a:endParaRPr lang="en-US" altLang="en-US" sz="2400">
              <a:solidFill>
                <a:srgbClr val="000000"/>
              </a:solidFill>
              <a:latin typeface="Times New Roman" pitchFamily="18" charset="0"/>
            </a:endParaRPr>
          </a:p>
          <a:p>
            <a:endParaRPr lang="en-US" altLang="en-US" sz="240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en-US" altLang="en-US" sz="2400">
                <a:solidFill>
                  <a:srgbClr val="000000"/>
                </a:solidFill>
                <a:latin typeface="Times New Roman" pitchFamily="18" charset="0"/>
              </a:rPr>
              <a:t>a) Mandatory cardinalities</a:t>
            </a:r>
          </a:p>
        </p:txBody>
      </p:sp>
      <p:pic>
        <p:nvPicPr>
          <p:cNvPr id="26629" name="Picture 7" descr="CAP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650" y="758825"/>
            <a:ext cx="3429000" cy="1690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4800600" y="3581400"/>
            <a:ext cx="3276600" cy="2135188"/>
            <a:chOff x="3024" y="2256"/>
            <a:chExt cx="2064" cy="1345"/>
          </a:xfrm>
        </p:grpSpPr>
        <p:sp>
          <p:nvSpPr>
            <p:cNvPr id="26634" name="Text Box 8"/>
            <p:cNvSpPr txBox="1">
              <a:spLocks noChangeArrowheads="1"/>
            </p:cNvSpPr>
            <p:nvPr/>
          </p:nvSpPr>
          <p:spPr bwMode="auto">
            <a:xfrm>
              <a:off x="3072" y="3024"/>
              <a:ext cx="2016" cy="5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 type="none" w="lg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r>
                <a:rPr lang="en-US" altLang="en-US">
                  <a:solidFill>
                    <a:srgbClr val="990000"/>
                  </a:solidFill>
                </a:rPr>
                <a:t>A patient must have recorded at least one history, and can have many</a:t>
              </a:r>
            </a:p>
          </p:txBody>
        </p:sp>
        <p:sp>
          <p:nvSpPr>
            <p:cNvPr id="26635" name="Line 10"/>
            <p:cNvSpPr>
              <a:spLocks noChangeShapeType="1"/>
            </p:cNvSpPr>
            <p:nvPr/>
          </p:nvSpPr>
          <p:spPr bwMode="auto">
            <a:xfrm flipH="1" flipV="1">
              <a:off x="3024" y="2256"/>
              <a:ext cx="96" cy="816"/>
            </a:xfrm>
            <a:prstGeom prst="line">
              <a:avLst/>
            </a:prstGeom>
            <a:noFill/>
            <a:ln w="25400">
              <a:solidFill>
                <a:srgbClr val="99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" name="Group 13"/>
          <p:cNvGrpSpPr>
            <a:grpSpLocks/>
          </p:cNvGrpSpPr>
          <p:nvPr/>
        </p:nvGrpSpPr>
        <p:grpSpPr bwMode="auto">
          <a:xfrm>
            <a:off x="381000" y="3505200"/>
            <a:ext cx="2743200" cy="2135188"/>
            <a:chOff x="240" y="2208"/>
            <a:chExt cx="1728" cy="1345"/>
          </a:xfrm>
        </p:grpSpPr>
        <p:sp>
          <p:nvSpPr>
            <p:cNvPr id="26632" name="Rectangle 9"/>
            <p:cNvSpPr>
              <a:spLocks noChangeArrowheads="1"/>
            </p:cNvSpPr>
            <p:nvPr/>
          </p:nvSpPr>
          <p:spPr bwMode="auto">
            <a:xfrm>
              <a:off x="240" y="2976"/>
              <a:ext cx="1728" cy="5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 type="none" w="lg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r>
                <a:rPr lang="en-US" altLang="en-US">
                  <a:solidFill>
                    <a:srgbClr val="990000"/>
                  </a:solidFill>
                </a:rPr>
                <a:t>A patient history is recorded for one and only one patient</a:t>
              </a:r>
            </a:p>
          </p:txBody>
        </p:sp>
        <p:sp>
          <p:nvSpPr>
            <p:cNvPr id="26633" name="Line 12"/>
            <p:cNvSpPr>
              <a:spLocks noChangeShapeType="1"/>
            </p:cNvSpPr>
            <p:nvPr/>
          </p:nvSpPr>
          <p:spPr bwMode="auto">
            <a:xfrm flipV="1">
              <a:off x="1440" y="2208"/>
              <a:ext cx="144" cy="768"/>
            </a:xfrm>
            <a:prstGeom prst="line">
              <a:avLst/>
            </a:prstGeom>
            <a:noFill/>
            <a:ln w="25400">
              <a:solidFill>
                <a:srgbClr val="99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86450477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1" name="Picture 11" descr="CAP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497138"/>
            <a:ext cx="8458200" cy="2227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2" name="Rectangle 2"/>
          <p:cNvSpPr>
            <a:spLocks noChangeArrowheads="1"/>
          </p:cNvSpPr>
          <p:nvPr/>
        </p:nvSpPr>
        <p:spPr bwMode="auto">
          <a:xfrm>
            <a:off x="228600" y="233363"/>
            <a:ext cx="9363075" cy="193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r>
              <a:rPr lang="en-US" altLang="en-US" sz="2400">
                <a:solidFill>
                  <a:srgbClr val="000000"/>
                </a:solidFill>
                <a:cs typeface="Tahoma" pitchFamily="34" charset="0"/>
              </a:rPr>
              <a:t>Examples of cardinality constraints (cont.)</a:t>
            </a:r>
          </a:p>
          <a:p>
            <a:endParaRPr lang="en-US" altLang="en-US" sz="2400">
              <a:solidFill>
                <a:srgbClr val="000000"/>
              </a:solidFill>
              <a:cs typeface="Tahoma" pitchFamily="34" charset="0"/>
            </a:endParaRPr>
          </a:p>
          <a:p>
            <a:endParaRPr lang="en-US" altLang="en-US" sz="2400">
              <a:solidFill>
                <a:srgbClr val="000000"/>
              </a:solidFill>
              <a:latin typeface="Times New Roman" pitchFamily="18" charset="0"/>
            </a:endParaRPr>
          </a:p>
          <a:p>
            <a:endParaRPr lang="en-US" altLang="en-US" sz="240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en-US" altLang="en-US" sz="2400">
                <a:solidFill>
                  <a:srgbClr val="000000"/>
                </a:solidFill>
                <a:latin typeface="Times New Roman" pitchFamily="18" charset="0"/>
              </a:rPr>
              <a:t>b) One optional, one mandatory</a:t>
            </a:r>
          </a:p>
        </p:txBody>
      </p:sp>
      <p:pic>
        <p:nvPicPr>
          <p:cNvPr id="27653" name="Picture 4" descr="CAP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742950"/>
            <a:ext cx="3429000" cy="1690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4800600" y="3429000"/>
            <a:ext cx="3276600" cy="2409825"/>
            <a:chOff x="3024" y="2256"/>
            <a:chExt cx="2064" cy="1518"/>
          </a:xfrm>
        </p:grpSpPr>
        <p:sp>
          <p:nvSpPr>
            <p:cNvPr id="27658" name="Text Box 6"/>
            <p:cNvSpPr txBox="1">
              <a:spLocks noChangeArrowheads="1"/>
            </p:cNvSpPr>
            <p:nvPr/>
          </p:nvSpPr>
          <p:spPr bwMode="auto">
            <a:xfrm>
              <a:off x="3072" y="3024"/>
              <a:ext cx="2016" cy="7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 type="none" w="lg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r>
                <a:rPr lang="en-US" altLang="en-US">
                  <a:solidFill>
                    <a:srgbClr val="990000"/>
                  </a:solidFill>
                </a:rPr>
                <a:t>An employee can be assigned to any number of projects, or may not be assigned to any at all</a:t>
              </a:r>
            </a:p>
          </p:txBody>
        </p:sp>
        <p:sp>
          <p:nvSpPr>
            <p:cNvPr id="27659" name="Line 7"/>
            <p:cNvSpPr>
              <a:spLocks noChangeShapeType="1"/>
            </p:cNvSpPr>
            <p:nvPr/>
          </p:nvSpPr>
          <p:spPr bwMode="auto">
            <a:xfrm flipH="1" flipV="1">
              <a:off x="3024" y="2256"/>
              <a:ext cx="96" cy="816"/>
            </a:xfrm>
            <a:prstGeom prst="line">
              <a:avLst/>
            </a:prstGeom>
            <a:noFill/>
            <a:ln w="25400">
              <a:solidFill>
                <a:srgbClr val="99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" name="Group 8"/>
          <p:cNvGrpSpPr>
            <a:grpSpLocks/>
          </p:cNvGrpSpPr>
          <p:nvPr/>
        </p:nvGrpSpPr>
        <p:grpSpPr bwMode="auto">
          <a:xfrm>
            <a:off x="381000" y="3505200"/>
            <a:ext cx="2743200" cy="2409825"/>
            <a:chOff x="240" y="2208"/>
            <a:chExt cx="1728" cy="1518"/>
          </a:xfrm>
        </p:grpSpPr>
        <p:sp>
          <p:nvSpPr>
            <p:cNvPr id="27656" name="Rectangle 9"/>
            <p:cNvSpPr>
              <a:spLocks noChangeArrowheads="1"/>
            </p:cNvSpPr>
            <p:nvPr/>
          </p:nvSpPr>
          <p:spPr bwMode="auto">
            <a:xfrm>
              <a:off x="240" y="2976"/>
              <a:ext cx="1728" cy="7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 type="none" w="lg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r>
                <a:rPr lang="en-US" altLang="en-US">
                  <a:solidFill>
                    <a:srgbClr val="990000"/>
                  </a:solidFill>
                </a:rPr>
                <a:t>A project must be assigned to at least one employee, and may be assigned to many</a:t>
              </a:r>
            </a:p>
          </p:txBody>
        </p:sp>
        <p:sp>
          <p:nvSpPr>
            <p:cNvPr id="27657" name="Line 10"/>
            <p:cNvSpPr>
              <a:spLocks noChangeShapeType="1"/>
            </p:cNvSpPr>
            <p:nvPr/>
          </p:nvSpPr>
          <p:spPr bwMode="auto">
            <a:xfrm flipV="1">
              <a:off x="1440" y="2208"/>
              <a:ext cx="144" cy="768"/>
            </a:xfrm>
            <a:prstGeom prst="line">
              <a:avLst/>
            </a:prstGeom>
            <a:noFill/>
            <a:ln w="25400">
              <a:solidFill>
                <a:srgbClr val="99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63125121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5" name="Picture 11" descr="CAP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3048000"/>
            <a:ext cx="5257800" cy="205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6" name="Rectangle 2"/>
          <p:cNvSpPr>
            <a:spLocks noChangeArrowheads="1"/>
          </p:cNvSpPr>
          <p:nvPr/>
        </p:nvSpPr>
        <p:spPr bwMode="auto">
          <a:xfrm>
            <a:off x="228600" y="304800"/>
            <a:ext cx="9363075" cy="193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r>
              <a:rPr lang="en-US" altLang="en-US" sz="2400">
                <a:solidFill>
                  <a:srgbClr val="000000"/>
                </a:solidFill>
                <a:cs typeface="Tahoma" pitchFamily="34" charset="0"/>
              </a:rPr>
              <a:t>Examples of cardinality constraints (cont.)</a:t>
            </a:r>
          </a:p>
          <a:p>
            <a:endParaRPr lang="en-US" altLang="en-US" sz="2400">
              <a:solidFill>
                <a:srgbClr val="000000"/>
              </a:solidFill>
              <a:cs typeface="Tahoma" pitchFamily="34" charset="0"/>
            </a:endParaRPr>
          </a:p>
          <a:p>
            <a:endParaRPr lang="en-US" altLang="en-US" sz="2400">
              <a:solidFill>
                <a:srgbClr val="000000"/>
              </a:solidFill>
              <a:latin typeface="Times New Roman" pitchFamily="18" charset="0"/>
            </a:endParaRPr>
          </a:p>
          <a:p>
            <a:endParaRPr lang="en-US" altLang="en-US" sz="240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en-US" altLang="en-US" sz="2400">
                <a:solidFill>
                  <a:srgbClr val="000000"/>
                </a:solidFill>
                <a:latin typeface="Times New Roman" pitchFamily="18" charset="0"/>
              </a:rPr>
              <a:t>c) Optional cardinalities</a:t>
            </a:r>
          </a:p>
        </p:txBody>
      </p:sp>
      <p:pic>
        <p:nvPicPr>
          <p:cNvPr id="28677" name="Picture 4" descr="CAP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425" y="1077913"/>
            <a:ext cx="3429000" cy="1690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3"/>
          <p:cNvGrpSpPr>
            <a:grpSpLocks/>
          </p:cNvGrpSpPr>
          <p:nvPr/>
        </p:nvGrpSpPr>
        <p:grpSpPr bwMode="auto">
          <a:xfrm>
            <a:off x="304800" y="3352800"/>
            <a:ext cx="3505200" cy="1465263"/>
            <a:chOff x="192" y="2112"/>
            <a:chExt cx="2208" cy="923"/>
          </a:xfrm>
        </p:grpSpPr>
        <p:sp>
          <p:nvSpPr>
            <p:cNvPr id="28679" name="Rectangle 9"/>
            <p:cNvSpPr>
              <a:spLocks noChangeArrowheads="1"/>
            </p:cNvSpPr>
            <p:nvPr/>
          </p:nvSpPr>
          <p:spPr bwMode="auto">
            <a:xfrm>
              <a:off x="192" y="2112"/>
              <a:ext cx="1344" cy="9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 type="none" w="lg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r>
                <a:rPr lang="en-US" altLang="en-US">
                  <a:solidFill>
                    <a:srgbClr val="990000"/>
                  </a:solidFill>
                </a:rPr>
                <a:t>A person is  married to at most one other person, or may not be married at all</a:t>
              </a:r>
            </a:p>
          </p:txBody>
        </p:sp>
        <p:sp>
          <p:nvSpPr>
            <p:cNvPr id="28680" name="Line 10"/>
            <p:cNvSpPr>
              <a:spLocks noChangeShapeType="1"/>
            </p:cNvSpPr>
            <p:nvPr/>
          </p:nvSpPr>
          <p:spPr bwMode="auto">
            <a:xfrm flipV="1">
              <a:off x="1488" y="2160"/>
              <a:ext cx="864" cy="192"/>
            </a:xfrm>
            <a:prstGeom prst="line">
              <a:avLst/>
            </a:prstGeom>
            <a:noFill/>
            <a:ln w="25400">
              <a:solidFill>
                <a:srgbClr val="99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81" name="Line 12"/>
            <p:cNvSpPr>
              <a:spLocks noChangeShapeType="1"/>
            </p:cNvSpPr>
            <p:nvPr/>
          </p:nvSpPr>
          <p:spPr bwMode="auto">
            <a:xfrm>
              <a:off x="1488" y="2736"/>
              <a:ext cx="912" cy="144"/>
            </a:xfrm>
            <a:prstGeom prst="line">
              <a:avLst/>
            </a:prstGeom>
            <a:noFill/>
            <a:ln w="25400">
              <a:solidFill>
                <a:srgbClr val="99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92605716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B4F44F2-83E8-4C07-8B97-37834CB5D256}" type="slidenum">
              <a:rPr lang="en-US"/>
              <a:pPr>
                <a:defRPr/>
              </a:pPr>
              <a:t>18</a:t>
            </a:fld>
            <a:endParaRPr lang="en-US"/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 anchor="b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smtClean="0">
                <a:solidFill>
                  <a:schemeClr val="tx2">
                    <a:satMod val="130000"/>
                  </a:schemeClr>
                </a:solidFill>
                <a:latin typeface="Trebuchet MS" pitchFamily="34" charset="0"/>
              </a:rPr>
              <a:t>Relational Keys</a:t>
            </a:r>
          </a:p>
        </p:txBody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340768"/>
            <a:ext cx="7920037" cy="4506912"/>
          </a:xfrm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GB" altLang="en-US" b="1" dirty="0" err="1" smtClean="0">
                <a:latin typeface="Trebuchet MS" pitchFamily="34" charset="0"/>
              </a:rPr>
              <a:t>Superkey</a:t>
            </a:r>
            <a:endParaRPr lang="en-GB" altLang="en-US" b="1" dirty="0" smtClean="0">
              <a:latin typeface="Trebuchet MS" pitchFamily="34" charset="0"/>
            </a:endParaRP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GB" altLang="en-US" sz="2400" b="1" dirty="0" smtClean="0">
                <a:latin typeface="Trebuchet MS" pitchFamily="34" charset="0"/>
              </a:rPr>
              <a:t>A column, or a set of columns, that uniquely identifies a record within a table.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b="1" dirty="0" smtClean="0">
                <a:latin typeface="Trebuchet MS" pitchFamily="34" charset="0"/>
              </a:rPr>
              <a:t>Candidate Key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GB" altLang="en-US" sz="2400" b="1" dirty="0" err="1" smtClean="0">
                <a:latin typeface="Trebuchet MS" pitchFamily="34" charset="0"/>
              </a:rPr>
              <a:t>Superkey</a:t>
            </a:r>
            <a:r>
              <a:rPr lang="en-GB" altLang="en-US" sz="2400" b="1" dirty="0" smtClean="0">
                <a:latin typeface="Trebuchet MS" pitchFamily="34" charset="0"/>
              </a:rPr>
              <a:t> (K) such that no proper subset is a </a:t>
            </a:r>
            <a:r>
              <a:rPr lang="en-GB" altLang="en-US" sz="2400" b="1" dirty="0" err="1" smtClean="0">
                <a:latin typeface="Trebuchet MS" pitchFamily="34" charset="0"/>
              </a:rPr>
              <a:t>superkey</a:t>
            </a:r>
            <a:r>
              <a:rPr lang="en-GB" altLang="en-US" sz="2400" b="1" dirty="0" smtClean="0">
                <a:latin typeface="Trebuchet MS" pitchFamily="34" charset="0"/>
              </a:rPr>
              <a:t> within the table. 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GB" altLang="en-US" sz="2400" b="1" dirty="0" smtClean="0">
                <a:latin typeface="Trebuchet MS" pitchFamily="34" charset="0"/>
              </a:rPr>
              <a:t>In each record, values of K uniquely identify that record (</a:t>
            </a:r>
            <a:r>
              <a:rPr lang="en-GB" altLang="en-US" sz="2400" b="1" i="1" dirty="0" smtClean="0">
                <a:latin typeface="Trebuchet MS" pitchFamily="34" charset="0"/>
              </a:rPr>
              <a:t>uniqueness</a:t>
            </a:r>
            <a:r>
              <a:rPr lang="en-GB" altLang="en-US" sz="2400" b="1" dirty="0" smtClean="0">
                <a:latin typeface="Trebuchet MS" pitchFamily="34" charset="0"/>
              </a:rPr>
              <a:t>).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GB" altLang="en-US" sz="2400" b="1" dirty="0" smtClean="0">
                <a:latin typeface="Trebuchet MS" pitchFamily="34" charset="0"/>
              </a:rPr>
              <a:t>No proper subset of K has the uniqueness property (</a:t>
            </a:r>
            <a:r>
              <a:rPr lang="en-GB" altLang="en-US" sz="2400" b="1" i="1" dirty="0" smtClean="0">
                <a:latin typeface="Trebuchet MS" pitchFamily="34" charset="0"/>
              </a:rPr>
              <a:t>irreducibility</a:t>
            </a:r>
            <a:r>
              <a:rPr lang="en-GB" altLang="en-US" sz="2400" b="1" dirty="0" smtClean="0">
                <a:latin typeface="Trebuchet MS" pitchFamily="34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11573933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F1A60E1-05D5-454F-87CE-8059FC7AE54E}" type="slidenum">
              <a:rPr lang="en-US"/>
              <a:pPr>
                <a:defRPr/>
              </a:pPr>
              <a:t>19</a:t>
            </a:fld>
            <a:endParaRPr lang="en-US"/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 anchor="b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smtClean="0">
                <a:solidFill>
                  <a:schemeClr val="tx2">
                    <a:satMod val="130000"/>
                  </a:schemeClr>
                </a:solidFill>
                <a:latin typeface="Trebuchet MS" pitchFamily="34" charset="0"/>
              </a:rPr>
              <a:t>Relational Keys</a:t>
            </a:r>
          </a:p>
        </p:txBody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340768"/>
            <a:ext cx="7656513" cy="4321175"/>
          </a:xfrm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GB" altLang="en-US" b="1" dirty="0" smtClean="0">
                <a:latin typeface="Trebuchet MS" pitchFamily="34" charset="0"/>
              </a:rPr>
              <a:t>Primary Key</a:t>
            </a:r>
          </a:p>
          <a:p>
            <a:pPr lvl="1" algn="just" eaLnBrk="1" hangingPunct="1">
              <a:lnSpc>
                <a:spcPct val="90000"/>
              </a:lnSpc>
              <a:buSzPct val="75000"/>
            </a:pPr>
            <a:r>
              <a:rPr lang="en-GB" altLang="en-US" sz="2400" b="1" dirty="0" smtClean="0">
                <a:latin typeface="Trebuchet MS" pitchFamily="34" charset="0"/>
              </a:rPr>
              <a:t>Candidate key selected to identify records uniquely within table.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b="1" dirty="0" smtClean="0">
                <a:latin typeface="Trebuchet MS" pitchFamily="34" charset="0"/>
              </a:rPr>
              <a:t>Alternate Keys</a:t>
            </a:r>
          </a:p>
          <a:p>
            <a:pPr lvl="1" algn="just" eaLnBrk="1" hangingPunct="1">
              <a:lnSpc>
                <a:spcPct val="90000"/>
              </a:lnSpc>
              <a:buSzPct val="75000"/>
            </a:pPr>
            <a:r>
              <a:rPr lang="en-GB" altLang="en-US" sz="2400" b="1" dirty="0" smtClean="0">
                <a:latin typeface="Trebuchet MS" pitchFamily="34" charset="0"/>
              </a:rPr>
              <a:t>Candidate keys that are not selected to be primary key. 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b="1" dirty="0" smtClean="0">
                <a:latin typeface="Trebuchet MS" pitchFamily="34" charset="0"/>
              </a:rPr>
              <a:t>Foreign Key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GB" altLang="en-US" sz="2400" b="1" dirty="0" smtClean="0">
                <a:latin typeface="Trebuchet MS" pitchFamily="34" charset="0"/>
              </a:rPr>
              <a:t>Column, or set of columns, within one table that matches candidate key of some (possibly same) table.</a:t>
            </a:r>
          </a:p>
        </p:txBody>
      </p:sp>
    </p:spTree>
    <p:extLst>
      <p:ext uri="{BB962C8B-B14F-4D97-AF65-F5344CB8AC3E}">
        <p14:creationId xmlns:p14="http://schemas.microsoft.com/office/powerpoint/2010/main" val="30130456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D218FA67-BB0E-435A-8673-36F16129E79C}" type="slidenum">
              <a:rPr lang="en-US"/>
              <a:pPr>
                <a:defRPr/>
              </a:pPr>
              <a:t>20</a:t>
            </a:fld>
            <a:endParaRPr lang="en-US"/>
          </a:p>
        </p:txBody>
      </p:sp>
      <p:sp>
        <p:nvSpPr>
          <p:cNvPr id="29698" name="Rectangle 1026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 anchor="b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smtClean="0">
                <a:solidFill>
                  <a:schemeClr val="tx2">
                    <a:satMod val="130000"/>
                  </a:schemeClr>
                </a:solidFill>
                <a:latin typeface="Trebuchet MS" pitchFamily="34" charset="0"/>
              </a:rPr>
              <a:t>Relational Integrity</a:t>
            </a:r>
          </a:p>
        </p:txBody>
      </p:sp>
      <p:sp>
        <p:nvSpPr>
          <p:cNvPr id="31748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467544" y="1484784"/>
            <a:ext cx="7724775" cy="4075112"/>
          </a:xfrm>
        </p:spPr>
        <p:txBody>
          <a:bodyPr lIns="90488" tIns="44450" rIns="90488" bIns="44450"/>
          <a:lstStyle/>
          <a:p>
            <a:pPr eaLnBrk="1" hangingPunct="1"/>
            <a:r>
              <a:rPr lang="en-GB" altLang="en-US" b="1" dirty="0" smtClean="0">
                <a:latin typeface="Trebuchet MS" pitchFamily="34" charset="0"/>
              </a:rPr>
              <a:t>Null</a:t>
            </a:r>
          </a:p>
          <a:p>
            <a:pPr lvl="1" algn="just" eaLnBrk="1" hangingPunct="1">
              <a:buSzPct val="75000"/>
            </a:pPr>
            <a:r>
              <a:rPr lang="en-GB" altLang="en-US" sz="2600" b="1" dirty="0" smtClean="0">
                <a:latin typeface="Trebuchet MS" pitchFamily="34" charset="0"/>
              </a:rPr>
              <a:t>Represents value for a column that is currently unknown or not applicable for record.</a:t>
            </a:r>
          </a:p>
          <a:p>
            <a:pPr lvl="1" algn="just" eaLnBrk="1" hangingPunct="1">
              <a:buSzPct val="75000"/>
            </a:pPr>
            <a:r>
              <a:rPr lang="en-GB" altLang="en-US" sz="2600" b="1" dirty="0" smtClean="0">
                <a:latin typeface="Trebuchet MS" pitchFamily="34" charset="0"/>
              </a:rPr>
              <a:t>Deals with incomplete or exceptional data.</a:t>
            </a:r>
          </a:p>
          <a:p>
            <a:pPr lvl="1" algn="just" eaLnBrk="1" hangingPunct="1">
              <a:buSzPct val="75000"/>
            </a:pPr>
            <a:r>
              <a:rPr lang="en-GB" altLang="en-US" sz="2600" b="1" dirty="0" smtClean="0">
                <a:latin typeface="Trebuchet MS" pitchFamily="34" charset="0"/>
              </a:rPr>
              <a:t>Represents the absence of a value and is not the same as zero or spaces, which are values.</a:t>
            </a:r>
          </a:p>
        </p:txBody>
      </p:sp>
    </p:spTree>
    <p:extLst>
      <p:ext uri="{BB962C8B-B14F-4D97-AF65-F5344CB8AC3E}">
        <p14:creationId xmlns:p14="http://schemas.microsoft.com/office/powerpoint/2010/main" val="12645378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6FA48E2-DF16-440B-A050-4881AE7CD78C}" type="slidenum">
              <a:rPr lang="en-US"/>
              <a:pPr>
                <a:defRPr/>
              </a:pPr>
              <a:t>21</a:t>
            </a:fld>
            <a:endParaRPr lang="en-US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 anchor="b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smtClean="0">
                <a:solidFill>
                  <a:schemeClr val="tx2">
                    <a:satMod val="130000"/>
                  </a:schemeClr>
                </a:solidFill>
                <a:latin typeface="Trebuchet MS" pitchFamily="34" charset="0"/>
              </a:rPr>
              <a:t>Relational Integrity</a:t>
            </a:r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484784"/>
            <a:ext cx="7724775" cy="3736975"/>
          </a:xfrm>
        </p:spPr>
        <p:txBody>
          <a:bodyPr lIns="90488" tIns="44450" rIns="90488" bIns="44450"/>
          <a:lstStyle/>
          <a:p>
            <a:pPr algn="just" eaLnBrk="1" hangingPunct="1">
              <a:lnSpc>
                <a:spcPct val="80000"/>
              </a:lnSpc>
            </a:pPr>
            <a:r>
              <a:rPr lang="en-GB" altLang="en-US" sz="2000" b="1" dirty="0" smtClean="0">
                <a:latin typeface="Trebuchet MS" pitchFamily="34" charset="0"/>
              </a:rPr>
              <a:t>Entity Integrity</a:t>
            </a:r>
          </a:p>
          <a:p>
            <a:pPr lvl="1" algn="just" eaLnBrk="1" hangingPunct="1">
              <a:lnSpc>
                <a:spcPct val="80000"/>
              </a:lnSpc>
              <a:buSzPct val="75000"/>
            </a:pPr>
            <a:r>
              <a:rPr lang="en-GB" altLang="en-US" sz="2000" b="1" dirty="0" smtClean="0">
                <a:latin typeface="Trebuchet MS" pitchFamily="34" charset="0"/>
              </a:rPr>
              <a:t>In a base table, no column of a primary key can be null.</a:t>
            </a:r>
          </a:p>
          <a:p>
            <a:pPr algn="just" eaLnBrk="1" hangingPunct="1">
              <a:lnSpc>
                <a:spcPct val="80000"/>
              </a:lnSpc>
            </a:pPr>
            <a:endParaRPr lang="en-GB" altLang="en-US" sz="3600" b="1" dirty="0" smtClean="0">
              <a:latin typeface="Trebuchet MS" pitchFamily="34" charset="0"/>
            </a:endParaRPr>
          </a:p>
          <a:p>
            <a:pPr algn="just" eaLnBrk="1" hangingPunct="1">
              <a:lnSpc>
                <a:spcPct val="80000"/>
              </a:lnSpc>
            </a:pPr>
            <a:r>
              <a:rPr lang="en-GB" altLang="en-US" sz="2000" b="1" dirty="0" smtClean="0">
                <a:latin typeface="Trebuchet MS" pitchFamily="34" charset="0"/>
              </a:rPr>
              <a:t>Referential Integrity</a:t>
            </a:r>
          </a:p>
          <a:p>
            <a:pPr lvl="1" algn="just" eaLnBrk="1" hangingPunct="1">
              <a:lnSpc>
                <a:spcPct val="80000"/>
              </a:lnSpc>
              <a:buSzPct val="75000"/>
            </a:pPr>
            <a:r>
              <a:rPr lang="en-GB" altLang="en-US" sz="2000" b="1" dirty="0" smtClean="0">
                <a:latin typeface="Trebuchet MS" pitchFamily="34" charset="0"/>
              </a:rPr>
              <a:t>If FK exists in a table, either FK value must match a candidate key value of some record in its home table or FK value must be wholly null.</a:t>
            </a:r>
          </a:p>
        </p:txBody>
      </p:sp>
    </p:spTree>
    <p:extLst>
      <p:ext uri="{BB962C8B-B14F-4D97-AF65-F5344CB8AC3E}">
        <p14:creationId xmlns:p14="http://schemas.microsoft.com/office/powerpoint/2010/main" val="335047446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References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Database notes B Holland Steve Hole </a:t>
            </a:r>
          </a:p>
          <a:p>
            <a:pPr eaLnBrk="1" hangingPunct="1"/>
            <a:r>
              <a:rPr lang="en-GB" altLang="en-US" smtClean="0"/>
              <a:t>Modern Database management Hoffer, Prescott, Mcfadden </a:t>
            </a:r>
            <a:r>
              <a:rPr lang="en-US" altLang="en-US" smtClean="0">
                <a:latin typeface="Tahoma" pitchFamily="34" charset="0"/>
              </a:rPr>
              <a:t>2009 Pearson Education, Inc.  Publishing as Prentice Hall</a:t>
            </a:r>
            <a:endParaRPr lang="en-GB" altLang="en-US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E368F3C-C419-4B32-AC9D-67025EEC8111}" type="slidenum">
              <a:rPr lang="en-US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684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formation engineering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Information engineering</Template>
  <TotalTime>21</TotalTime>
  <Words>793</Words>
  <Application>Microsoft Office PowerPoint</Application>
  <PresentationFormat>On-screen Show (4:3)</PresentationFormat>
  <Paragraphs>159</Paragraphs>
  <Slides>22</Slides>
  <Notes>18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Information engineering</vt:lpstr>
      <vt:lpstr>DATA Management</vt:lpstr>
      <vt:lpstr>Business Rules</vt:lpstr>
      <vt:lpstr>A Good Business Rule Is:</vt:lpstr>
      <vt:lpstr>A Good Data Name Is:</vt:lpstr>
      <vt:lpstr>Data Definitions</vt:lpstr>
      <vt:lpstr>PowerPoint Presentation</vt:lpstr>
      <vt:lpstr>What Should an Entity Be?</vt:lpstr>
      <vt:lpstr>PowerPoint Presentation</vt:lpstr>
      <vt:lpstr>Attributes</vt:lpstr>
      <vt:lpstr>Identifiers (Keys)</vt:lpstr>
      <vt:lpstr>Characteristics of Identifiers</vt:lpstr>
      <vt:lpstr>PowerPoint Presentation</vt:lpstr>
      <vt:lpstr>Cardinality Constraints</vt:lpstr>
      <vt:lpstr>PowerPoint Presentation</vt:lpstr>
      <vt:lpstr>PowerPoint Presentation</vt:lpstr>
      <vt:lpstr>PowerPoint Presentation</vt:lpstr>
      <vt:lpstr>PowerPoint Presentation</vt:lpstr>
      <vt:lpstr>Relational Keys</vt:lpstr>
      <vt:lpstr>Relational Keys</vt:lpstr>
      <vt:lpstr>Relational Integrity</vt:lpstr>
      <vt:lpstr>Relational Integrity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Holland, Beverley</cp:lastModifiedBy>
  <cp:revision>4</cp:revision>
  <dcterms:created xsi:type="dcterms:W3CDTF">2014-10-28T11:39:04Z</dcterms:created>
  <dcterms:modified xsi:type="dcterms:W3CDTF">2015-10-13T09:56:19Z</dcterms:modified>
</cp:coreProperties>
</file>