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7"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50" d="100"/>
          <a:sy n="50" d="100"/>
        </p:scale>
        <p:origin x="1758" y="-4470"/>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8/8/2020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8/8/2020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8/8/2020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8/8/2020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8/8/2020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8/8/2020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8/8/2020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8/8/2020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8/8/2020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8/8/2020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8/8/2020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8/8/2020</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jpe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jpe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8"/>
            <a:ext cx="18109397" cy="3957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Are Industry 4.0 Capabilities, Using Legacy Equipment and a </a:t>
            </a:r>
          </a:p>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Shoestring Budget, a Viable Option for SMEs?</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Paul Michael Williams</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Richard Morgan</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 (Hons) Mechanical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6415087" cy="93781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Introduction</a:t>
            </a:r>
          </a:p>
          <a:p>
            <a:r>
              <a:rPr lang="en-GB" sz="2800" dirty="0">
                <a:effectLst/>
                <a:latin typeface="Arial" panose="020B0604020202020204" pitchFamily="34" charset="0"/>
                <a:ea typeface="Calibri" panose="020F0502020204030204" pitchFamily="34" charset="0"/>
                <a:cs typeface="Times New Roman" panose="02020603050405020304" pitchFamily="18" charset="0"/>
              </a:rPr>
              <a:t> This report will ascertain whether it is possible to add industry 4.0 capabilities to a piece of legacy equipment.  The aim being to take a non-functioning EMCO PC Mill 50, retro fit an updated control system and add a variety of sensors that will output relevant industry 4.0 data.  Then use that data within a machine learning algorithm to improve the manufacturing process.  Also, to do all this on a minimal budget and a self-taught update to skills, as per necessary.  The budget for this project was £250, this came from a university bursary, that enables students to purchase anything that would enhance their learning.</a:t>
            </a:r>
          </a:p>
          <a:p>
            <a:endParaRPr lang="en-US" altLang="en-US" sz="2800" dirty="0"/>
          </a:p>
        </p:txBody>
      </p:sp>
      <p:sp>
        <p:nvSpPr>
          <p:cNvPr id="23" name="Text Box 11"/>
          <p:cNvSpPr txBox="1">
            <a:spLocks noChangeArrowheads="1"/>
          </p:cNvSpPr>
          <p:nvPr/>
        </p:nvSpPr>
        <p:spPr bwMode="auto">
          <a:xfrm>
            <a:off x="14483875" y="20095008"/>
            <a:ext cx="6415087" cy="6695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a:spcBef>
                <a:spcPct val="50000"/>
              </a:spcBef>
            </a:pPr>
            <a:r>
              <a:rPr lang="en-GB" altLang="en-US" sz="1800" dirty="0">
                <a:latin typeface="Arial" panose="020B0604020202020204" pitchFamily="34" charset="0"/>
                <a:ea typeface="Arial" charset="0"/>
                <a:cs typeface="Arial" panose="020B0604020202020204" pitchFamily="34" charset="0"/>
              </a:rPr>
              <a:t>Arduino, 2020. About Us. [Online] </a:t>
            </a:r>
          </a:p>
          <a:p>
            <a:pPr>
              <a:spcBef>
                <a:spcPct val="50000"/>
              </a:spcBef>
            </a:pPr>
            <a:r>
              <a:rPr lang="en-GB" altLang="en-US" sz="1800" dirty="0">
                <a:latin typeface="Arial" panose="020B0604020202020204" pitchFamily="34" charset="0"/>
                <a:ea typeface="Arial" charset="0"/>
                <a:cs typeface="Arial" panose="020B0604020202020204" pitchFamily="34" charset="0"/>
              </a:rPr>
              <a:t>Available at: https://www.arduino.cc/en/Main/AboutUs</a:t>
            </a:r>
          </a:p>
          <a:p>
            <a:pPr>
              <a:spcBef>
                <a:spcPct val="50000"/>
              </a:spcBef>
            </a:pPr>
            <a:r>
              <a:rPr lang="en-GB" altLang="en-US" sz="1800" dirty="0">
                <a:latin typeface="Arial" panose="020B0604020202020204" pitchFamily="34" charset="0"/>
                <a:ea typeface="Arial" charset="0"/>
                <a:cs typeface="Arial" panose="020B0604020202020204" pitchFamily="34" charset="0"/>
              </a:rPr>
              <a:t>[Accessed 20 October 2019].</a:t>
            </a:r>
          </a:p>
          <a:p>
            <a:pPr>
              <a:lnSpc>
                <a:spcPct val="150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Lockwood, A. J. et al., 2018. </a:t>
            </a:r>
            <a:r>
              <a:rPr lang="en-GB" sz="1800" i="1" dirty="0" err="1">
                <a:effectLst/>
                <a:latin typeface="Arial" panose="020B0604020202020204" pitchFamily="34" charset="0"/>
                <a:ea typeface="Calibri" panose="020F0502020204030204" pitchFamily="34" charset="0"/>
                <a:cs typeface="Arial" panose="020B0604020202020204" pitchFamily="34" charset="0"/>
              </a:rPr>
              <a:t>Digitilisation</a:t>
            </a:r>
            <a:r>
              <a:rPr lang="en-GB" sz="1800" i="1" dirty="0">
                <a:effectLst/>
                <a:latin typeface="Arial" panose="020B0604020202020204" pitchFamily="34" charset="0"/>
                <a:ea typeface="Calibri" panose="020F0502020204030204" pitchFamily="34" charset="0"/>
                <a:cs typeface="Arial" panose="020B0604020202020204" pitchFamily="34" charset="0"/>
              </a:rPr>
              <a:t> Of Legacy Machine Tools, </a:t>
            </a:r>
            <a:r>
              <a:rPr lang="en-GB" sz="1800" dirty="0">
                <a:effectLst/>
                <a:latin typeface="Arial" panose="020B0604020202020204" pitchFamily="34" charset="0"/>
                <a:ea typeface="Calibri" panose="020F0502020204030204" pitchFamily="34" charset="0"/>
                <a:cs typeface="Arial" panose="020B0604020202020204" pitchFamily="34" charset="0"/>
              </a:rPr>
              <a:t>Sheffield: AMRC .</a:t>
            </a:r>
          </a:p>
          <a:p>
            <a:pPr>
              <a:lnSpc>
                <a:spcPct val="150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Made Smarter Commission, 2017. </a:t>
            </a:r>
            <a:r>
              <a:rPr lang="en-GB" sz="1800" i="1" dirty="0">
                <a:effectLst/>
                <a:latin typeface="Arial" panose="020B0604020202020204" pitchFamily="34" charset="0"/>
                <a:ea typeface="Calibri" panose="020F0502020204030204" pitchFamily="34" charset="0"/>
                <a:cs typeface="Arial" panose="020B0604020202020204" pitchFamily="34" charset="0"/>
              </a:rPr>
              <a:t>Made Smarter Review, </a:t>
            </a:r>
            <a:r>
              <a:rPr lang="en-GB" sz="1800" dirty="0">
                <a:effectLst/>
                <a:latin typeface="Arial" panose="020B0604020202020204" pitchFamily="34" charset="0"/>
                <a:ea typeface="Calibri" panose="020F0502020204030204" pitchFamily="34" charset="0"/>
                <a:cs typeface="Arial" panose="020B0604020202020204" pitchFamily="34" charset="0"/>
              </a:rPr>
              <a:t>Manchester: Made Smarter Review.</a:t>
            </a:r>
          </a:p>
          <a:p>
            <a:pPr>
              <a:spcBef>
                <a:spcPct val="50000"/>
              </a:spcBef>
            </a:pPr>
            <a:r>
              <a:rPr lang="en-GB" sz="1800" dirty="0">
                <a:effectLst/>
                <a:latin typeface="Arial" panose="020B0604020202020204" pitchFamily="34" charset="0"/>
                <a:ea typeface="Calibri" panose="020F0502020204030204" pitchFamily="34" charset="0"/>
                <a:cs typeface="Times New Roman" panose="02020603050405020304" pitchFamily="18" charset="0"/>
              </a:rPr>
              <a:t>Santos, I., Nieves, J.,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Bringas</a:t>
            </a:r>
            <a:r>
              <a:rPr lang="en-GB" sz="1800" dirty="0">
                <a:effectLst/>
                <a:latin typeface="Arial" panose="020B0604020202020204" pitchFamily="34" charset="0"/>
                <a:ea typeface="Calibri" panose="020F0502020204030204" pitchFamily="34" charset="0"/>
                <a:cs typeface="Times New Roman" panose="02020603050405020304" pitchFamily="18" charset="0"/>
              </a:rPr>
              <a:t>, P. G. &amp;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Penya</a:t>
            </a:r>
            <a:r>
              <a:rPr lang="en-GB" sz="1800" dirty="0">
                <a:effectLst/>
                <a:latin typeface="Arial" panose="020B0604020202020204" pitchFamily="34" charset="0"/>
                <a:ea typeface="Calibri" panose="020F0502020204030204" pitchFamily="34" charset="0"/>
                <a:cs typeface="Times New Roman" panose="02020603050405020304" pitchFamily="18" charset="0"/>
              </a:rPr>
              <a:t>, Y. K., 2009. Machine Learning based Defect Prediction in High Precision Foundry Production. In: L. M. Becker, ed. </a:t>
            </a:r>
            <a:r>
              <a:rPr lang="en-GB" sz="1800" i="1" dirty="0">
                <a:effectLst/>
                <a:latin typeface="Arial" panose="020B0604020202020204" pitchFamily="34" charset="0"/>
                <a:ea typeface="Calibri" panose="020F0502020204030204" pitchFamily="34" charset="0"/>
                <a:cs typeface="Times New Roman" panose="02020603050405020304" pitchFamily="18" charset="0"/>
              </a:rPr>
              <a:t>Structural Steel and Castings: Shapes and Standards.. </a:t>
            </a:r>
            <a:r>
              <a:rPr lang="en-GB" sz="1800" dirty="0">
                <a:effectLst/>
                <a:latin typeface="Arial" panose="020B0604020202020204" pitchFamily="34" charset="0"/>
                <a:ea typeface="Calibri" panose="020F0502020204030204" pitchFamily="34" charset="0"/>
                <a:cs typeface="Times New Roman" panose="02020603050405020304" pitchFamily="18" charset="0"/>
              </a:rPr>
              <a:t>Bilbao: Nova Science Publishers Inc., p. Chapter 9.</a:t>
            </a:r>
          </a:p>
          <a:p>
            <a:pPr>
              <a:spcBef>
                <a:spcPct val="50000"/>
              </a:spcBef>
            </a:pPr>
            <a:r>
              <a:rPr lang="en-GB" sz="1800" dirty="0" err="1">
                <a:effectLst/>
                <a:latin typeface="Arial" panose="020B0604020202020204" pitchFamily="34" charset="0"/>
                <a:ea typeface="Calibri" panose="020F0502020204030204" pitchFamily="34" charset="0"/>
                <a:cs typeface="Times New Roman" panose="02020603050405020304" pitchFamily="18" charset="0"/>
              </a:rPr>
              <a:t>HelmanCNC</a:t>
            </a:r>
            <a:r>
              <a:rPr lang="en-GB" sz="1800" dirty="0">
                <a:effectLst/>
                <a:latin typeface="Arial" panose="020B0604020202020204" pitchFamily="34" charset="0"/>
                <a:ea typeface="Calibri" panose="020F0502020204030204" pitchFamily="34" charset="0"/>
                <a:cs typeface="Times New Roman" panose="02020603050405020304" pitchFamily="18" charset="0"/>
              </a:rPr>
              <a:t>, 2016. </a:t>
            </a:r>
            <a:r>
              <a:rPr lang="en-GB" sz="1800" i="1" dirty="0">
                <a:effectLst/>
                <a:latin typeface="Arial" panose="020B0604020202020204" pitchFamily="34" charset="0"/>
                <a:ea typeface="Calibri" panose="020F0502020204030204" pitchFamily="34" charset="0"/>
                <a:cs typeface="Times New Roman" panose="02020603050405020304" pitchFamily="18" charset="0"/>
              </a:rPr>
              <a:t>NUM CNC Mill Program Outer Contour Cutting with Drilling and Counterbore,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s.l.</a:t>
            </a:r>
            <a:r>
              <a:rPr lang="en-GB" sz="1800" dirty="0">
                <a:effectLst/>
                <a:latin typeface="Arial" panose="020B0604020202020204" pitchFamily="34" charset="0"/>
                <a:ea typeface="Calibri" panose="020F0502020204030204" pitchFamily="34" charset="0"/>
                <a:cs typeface="Times New Roman" panose="02020603050405020304" pitchFamily="18" charset="0"/>
              </a:rPr>
              <a:t>: Helman CNC.</a:t>
            </a:r>
            <a:endParaRPr lang="en-AU" altLang="en-US" sz="3600" b="1" dirty="0">
              <a:ea typeface="Arial" charset="0"/>
              <a:cs typeface="Arial" charset="0"/>
            </a:endParaRP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6708154"/>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sp>
        <p:nvSpPr>
          <p:cNvPr id="44" name="Text Box 6"/>
          <p:cNvSpPr txBox="1">
            <a:spLocks noChangeArrowheads="1"/>
          </p:cNvSpPr>
          <p:nvPr/>
        </p:nvSpPr>
        <p:spPr bwMode="auto">
          <a:xfrm>
            <a:off x="180000" y="17436950"/>
            <a:ext cx="6415087" cy="49666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Project Aims</a:t>
            </a:r>
          </a:p>
          <a:p>
            <a:pPr>
              <a:spcAft>
                <a:spcPts val="800"/>
              </a:spcAft>
            </a:pPr>
            <a:r>
              <a:rPr lang="en-GB" sz="2800" dirty="0">
                <a:effectLst/>
                <a:latin typeface="Arial" panose="020B0604020202020204" pitchFamily="34" charset="0"/>
                <a:ea typeface="Calibri" panose="020F0502020204030204" pitchFamily="34" charset="0"/>
                <a:cs typeface="Times New Roman" panose="02020603050405020304" pitchFamily="18" charset="0"/>
              </a:rPr>
              <a:t>There are existing examples of this principle, such as AMRC, who added industry 4.0 capabilities to a 1956 Colchester Bantam Lathe and a 1980’s Bridgeport Turret Mill.  In the case of this project, it is intended to take things a step further by adding machine learning to the industry 4.0 capabilities.  (Lockwood, et al., 2018)</a:t>
            </a:r>
          </a:p>
        </p:txBody>
      </p:sp>
      <p:sp>
        <p:nvSpPr>
          <p:cNvPr id="48" name="Text Box 6"/>
          <p:cNvSpPr txBox="1">
            <a:spLocks noChangeArrowheads="1"/>
          </p:cNvSpPr>
          <p:nvPr/>
        </p:nvSpPr>
        <p:spPr bwMode="auto">
          <a:xfrm>
            <a:off x="14427694" y="9533327"/>
            <a:ext cx="6415087" cy="47511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Conclusions</a:t>
            </a:r>
          </a:p>
          <a:p>
            <a:pPr>
              <a:spcBef>
                <a:spcPct val="50000"/>
              </a:spcBef>
            </a:pPr>
            <a:r>
              <a:rPr lang="en-GB" altLang="en-US" sz="2800" dirty="0"/>
              <a:t>To answer the question, “Are Industry 4.0 Capabilities, Using Legacy Equipment and a Shoestring Budget, a Viable Option for SME’s?”, then yes there are ways that SMEs can gain access to industry 4.0 and this report has proven to some extent how that goal can be achieved.</a:t>
            </a:r>
            <a:endParaRPr lang="en-US" altLang="en-US" sz="2800" dirty="0"/>
          </a:p>
        </p:txBody>
      </p:sp>
      <p:sp>
        <p:nvSpPr>
          <p:cNvPr id="49" name="Text Box 6"/>
          <p:cNvSpPr txBox="1">
            <a:spLocks noChangeArrowheads="1"/>
          </p:cNvSpPr>
          <p:nvPr/>
        </p:nvSpPr>
        <p:spPr bwMode="auto">
          <a:xfrm>
            <a:off x="7398552" y="10666983"/>
            <a:ext cx="6415087" cy="57053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sz="2800" dirty="0"/>
              <a:t>•Code and test sensors</a:t>
            </a:r>
          </a:p>
          <a:p>
            <a:r>
              <a:rPr lang="en-GB" sz="2800" dirty="0"/>
              <a:t>•Fit Sensors</a:t>
            </a:r>
          </a:p>
          <a:p>
            <a:r>
              <a:rPr lang="en-GB" sz="2800" dirty="0"/>
              <a:t>•Create G-code to run a process</a:t>
            </a:r>
          </a:p>
          <a:p>
            <a:r>
              <a:rPr lang="en-GB" sz="2800" dirty="0"/>
              <a:t>•Run data through machine learning </a:t>
            </a:r>
          </a:p>
          <a:p>
            <a:r>
              <a:rPr lang="en-GB" sz="2800" dirty="0"/>
              <a:t>•Test and observe for any suggested parameter changes via the machine learning algorithm</a:t>
            </a:r>
          </a:p>
          <a:p>
            <a:r>
              <a:rPr lang="en-GB" sz="2800" dirty="0"/>
              <a:t>•Dissertation Preparation</a:t>
            </a:r>
          </a:p>
          <a:p>
            <a:r>
              <a:rPr lang="en-GB" sz="2800" dirty="0"/>
              <a:t>•Complete dissertation</a:t>
            </a:r>
          </a:p>
          <a:p>
            <a:r>
              <a:rPr lang="en-GB" sz="2800" dirty="0"/>
              <a:t>•Prepare poster to accompany dissertation</a:t>
            </a:r>
          </a:p>
          <a:p>
            <a:r>
              <a:rPr lang="en-GB" sz="2800" dirty="0"/>
              <a:t>•Submit dissertation</a:t>
            </a:r>
          </a:p>
        </p:txBody>
      </p:sp>
      <p:sp>
        <p:nvSpPr>
          <p:cNvPr id="50" name="Text Box 19"/>
          <p:cNvSpPr txBox="1">
            <a:spLocks noChangeArrowheads="1"/>
          </p:cNvSpPr>
          <p:nvPr/>
        </p:nvSpPr>
        <p:spPr bwMode="auto">
          <a:xfrm>
            <a:off x="7483136" y="27667522"/>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s-ES" altLang="en-US" sz="2000" i="1" dirty="0">
                <a:latin typeface="Times New Roman" charset="0"/>
              </a:rPr>
              <a:t>Mean Absolute Error Equation, used to analyse Machine Learning </a:t>
            </a:r>
            <a:r>
              <a:rPr lang="es-ES" altLang="en-US" sz="2000" i="1" dirty="0" err="1">
                <a:latin typeface="Times New Roman" charset="0"/>
              </a:rPr>
              <a:t>algorithm</a:t>
            </a:r>
            <a:r>
              <a:rPr lang="es-ES" altLang="en-US" sz="2000" i="1" dirty="0">
                <a:latin typeface="Times New Roman" charset="0"/>
              </a:rPr>
              <a:t> (Santos, et al., 2009)</a:t>
            </a:r>
            <a:endParaRPr lang="en-AU" altLang="en-US" sz="2000" i="1" dirty="0">
              <a:latin typeface="Times New Roman" charset="0"/>
            </a:endParaRPr>
          </a:p>
        </p:txBody>
      </p:sp>
      <p:sp>
        <p:nvSpPr>
          <p:cNvPr id="53" name="Text Box 19"/>
          <p:cNvSpPr txBox="1">
            <a:spLocks noChangeArrowheads="1"/>
          </p:cNvSpPr>
          <p:nvPr/>
        </p:nvSpPr>
        <p:spPr bwMode="auto">
          <a:xfrm>
            <a:off x="7349485" y="25593008"/>
            <a:ext cx="6410325"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Serial Plotter Example (Arduino, 2020)</a:t>
            </a:r>
          </a:p>
        </p:txBody>
      </p:sp>
      <p:sp>
        <p:nvSpPr>
          <p:cNvPr id="54" name="Text Box 16"/>
          <p:cNvSpPr txBox="1">
            <a:spLocks noChangeArrowheads="1"/>
          </p:cNvSpPr>
          <p:nvPr/>
        </p:nvSpPr>
        <p:spPr bwMode="auto">
          <a:xfrm>
            <a:off x="7786696" y="10161633"/>
            <a:ext cx="5638800" cy="575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a:latin typeface="Times New Roman" charset="0"/>
              </a:rPr>
              <a:t>EMCO PC Mill 50 courtesy of Paul Williams</a:t>
            </a:r>
          </a:p>
        </p:txBody>
      </p:sp>
      <p:sp>
        <p:nvSpPr>
          <p:cNvPr id="58" name="Text Box 21"/>
          <p:cNvSpPr txBox="1">
            <a:spLocks noChangeArrowheads="1"/>
          </p:cNvSpPr>
          <p:nvPr/>
        </p:nvSpPr>
        <p:spPr bwMode="auto">
          <a:xfrm>
            <a:off x="7617138" y="20925572"/>
            <a:ext cx="5875021" cy="11906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altLang="en-US" sz="2000" i="1" dirty="0">
                <a:latin typeface="Times New Roman" charset="0"/>
              </a:rPr>
              <a:t>Fully wired and functional control system, further tidying up of the wiring pathways was planned but for obvious reasons incomplete </a:t>
            </a:r>
            <a:endParaRPr lang="en-AU" altLang="en-US" sz="2000" i="1" dirty="0">
              <a:latin typeface="Times New Roman" charset="0"/>
            </a:endParaRPr>
          </a:p>
        </p:txBody>
      </p:sp>
      <p:sp>
        <p:nvSpPr>
          <p:cNvPr id="60" name="Text Box 25"/>
          <p:cNvSpPr txBox="1">
            <a:spLocks noChangeArrowheads="1"/>
          </p:cNvSpPr>
          <p:nvPr/>
        </p:nvSpPr>
        <p:spPr bwMode="auto">
          <a:xfrm>
            <a:off x="14584023" y="5985453"/>
            <a:ext cx="6410325"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2000" i="1">
                <a:latin typeface="Times New Roman" charset="0"/>
              </a:rPr>
              <a:t>Part to be used for future analysis (HelmanCNC, 2016)</a:t>
            </a:r>
            <a:endParaRPr lang="en-AU" altLang="en-US" sz="2000" i="1" dirty="0">
              <a:latin typeface="Times New Roman" charset="0"/>
            </a:endParaRPr>
          </a:p>
        </p:txBody>
      </p:sp>
      <p:pic>
        <p:nvPicPr>
          <p:cNvPr id="10" name="Picture 9">
            <a:extLst>
              <a:ext uri="{FF2B5EF4-FFF2-40B4-BE49-F238E27FC236}">
                <a16:creationId xmlns:a16="http://schemas.microsoft.com/office/drawing/2014/main" id="{C85F2286-3F41-4AEA-962C-D5342BDF85A2}"/>
              </a:ext>
            </a:extLst>
          </p:cNvPr>
          <p:cNvPicPr>
            <a:picLocks noChangeAspect="1"/>
          </p:cNvPicPr>
          <p:nvPr/>
        </p:nvPicPr>
        <p:blipFill>
          <a:blip r:embed="rId4"/>
          <a:stretch>
            <a:fillRect/>
          </a:stretch>
        </p:blipFill>
        <p:spPr>
          <a:xfrm>
            <a:off x="348597" y="2251546"/>
            <a:ext cx="2661302" cy="3141209"/>
          </a:xfrm>
          <a:prstGeom prst="rect">
            <a:avLst/>
          </a:prstGeom>
        </p:spPr>
      </p:pic>
      <p:sp>
        <p:nvSpPr>
          <p:cNvPr id="11" name="TextBox 10">
            <a:extLst>
              <a:ext uri="{FF2B5EF4-FFF2-40B4-BE49-F238E27FC236}">
                <a16:creationId xmlns:a16="http://schemas.microsoft.com/office/drawing/2014/main" id="{A0A04CFC-C307-4325-80B4-167DA1FDC544}"/>
              </a:ext>
            </a:extLst>
          </p:cNvPr>
          <p:cNvSpPr txBox="1"/>
          <p:nvPr/>
        </p:nvSpPr>
        <p:spPr>
          <a:xfrm>
            <a:off x="440292" y="22451890"/>
            <a:ext cx="6092552" cy="6678751"/>
          </a:xfrm>
          <a:prstGeom prst="rect">
            <a:avLst/>
          </a:prstGeom>
          <a:noFill/>
        </p:spPr>
        <p:txBody>
          <a:bodyPr wrap="square" rtlCol="0">
            <a:spAutoFit/>
          </a:bodyPr>
          <a:lstStyle/>
          <a:p>
            <a:r>
              <a:rPr lang="en-GB" sz="3600" b="1" dirty="0">
                <a:latin typeface="Arial" panose="020B0604020202020204" pitchFamily="34" charset="0"/>
                <a:cs typeface="Arial" panose="020B0604020202020204" pitchFamily="34" charset="0"/>
              </a:rPr>
              <a:t>Methodology</a:t>
            </a:r>
          </a:p>
          <a:p>
            <a:r>
              <a:rPr lang="en-GB" sz="2800" dirty="0">
                <a:latin typeface="Arial" panose="020B0604020202020204" pitchFamily="34" charset="0"/>
                <a:cs typeface="Arial" panose="020B0604020202020204" pitchFamily="34" charset="0"/>
              </a:rPr>
              <a:t>•Conduct quality research</a:t>
            </a:r>
          </a:p>
          <a:p>
            <a:r>
              <a:rPr lang="en-GB" sz="2800" dirty="0">
                <a:latin typeface="Arial" panose="020B0604020202020204" pitchFamily="34" charset="0"/>
                <a:cs typeface="Arial" panose="020B0604020202020204" pitchFamily="34" charset="0"/>
              </a:rPr>
              <a:t>•Create and submit a project proposal</a:t>
            </a:r>
          </a:p>
          <a:p>
            <a:r>
              <a:rPr lang="en-GB" sz="2800" dirty="0">
                <a:latin typeface="Arial" panose="020B0604020202020204" pitchFamily="34" charset="0"/>
                <a:cs typeface="Arial" panose="020B0604020202020204" pitchFamily="34" charset="0"/>
              </a:rPr>
              <a:t>•Strip and inspect the hardware</a:t>
            </a:r>
          </a:p>
          <a:p>
            <a:r>
              <a:rPr lang="en-GB" sz="2800" dirty="0">
                <a:latin typeface="Arial" panose="020B0604020202020204" pitchFamily="34" charset="0"/>
                <a:cs typeface="Arial" panose="020B0604020202020204" pitchFamily="34" charset="0"/>
              </a:rPr>
              <a:t>•Control system research</a:t>
            </a:r>
          </a:p>
          <a:p>
            <a:r>
              <a:rPr lang="en-GB" sz="2800" dirty="0">
                <a:latin typeface="Arial" panose="020B0604020202020204" pitchFamily="34" charset="0"/>
                <a:cs typeface="Arial" panose="020B0604020202020204" pitchFamily="34" charset="0"/>
              </a:rPr>
              <a:t>•Research Industry 4.0</a:t>
            </a:r>
          </a:p>
          <a:p>
            <a:r>
              <a:rPr lang="en-GB" sz="2800" dirty="0">
                <a:latin typeface="Arial" panose="020B0604020202020204" pitchFamily="34" charset="0"/>
                <a:cs typeface="Arial" panose="020B0604020202020204" pitchFamily="34" charset="0"/>
              </a:rPr>
              <a:t>•Prepare and give interim presentation</a:t>
            </a:r>
          </a:p>
          <a:p>
            <a:r>
              <a:rPr lang="en-GB" sz="2800" dirty="0">
                <a:latin typeface="Arial" panose="020B0604020202020204" pitchFamily="34" charset="0"/>
                <a:cs typeface="Arial" panose="020B0604020202020204" pitchFamily="34" charset="0"/>
              </a:rPr>
              <a:t>•Implement and fit control system</a:t>
            </a:r>
          </a:p>
          <a:p>
            <a:r>
              <a:rPr lang="en-GB" sz="2800" dirty="0">
                <a:latin typeface="Arial" panose="020B0604020202020204" pitchFamily="34" charset="0"/>
                <a:cs typeface="Arial" panose="020B0604020202020204" pitchFamily="34" charset="0"/>
              </a:rPr>
              <a:t>•Code new control system</a:t>
            </a:r>
          </a:p>
          <a:p>
            <a:r>
              <a:rPr lang="en-GB" sz="2800" dirty="0">
                <a:latin typeface="Arial" panose="020B0604020202020204" pitchFamily="34" charset="0"/>
                <a:cs typeface="Arial" panose="020B0604020202020204" pitchFamily="34" charset="0"/>
              </a:rPr>
              <a:t>•Test and troubleshoot the control system</a:t>
            </a:r>
          </a:p>
          <a:p>
            <a:endParaRPr lang="en-GB" sz="2800" dirty="0">
              <a:latin typeface="Arial" panose="020B0604020202020204" pitchFamily="34" charset="0"/>
              <a:cs typeface="Arial" panose="020B0604020202020204" pitchFamily="34" charset="0"/>
            </a:endParaRPr>
          </a:p>
          <a:p>
            <a:endParaRPr lang="en-GB" sz="2800" dirty="0"/>
          </a:p>
        </p:txBody>
      </p:sp>
      <p:pic>
        <p:nvPicPr>
          <p:cNvPr id="14" name="Picture 13" descr="A picture containing indoor, table, chair, sitting&#10;&#10;Description automatically generated">
            <a:extLst>
              <a:ext uri="{FF2B5EF4-FFF2-40B4-BE49-F238E27FC236}">
                <a16:creationId xmlns:a16="http://schemas.microsoft.com/office/drawing/2014/main" id="{8FC1A41A-CA31-4843-A7FA-A79527095A87}"/>
              </a:ext>
            </a:extLst>
          </p:cNvPr>
          <p:cNvPicPr>
            <a:picLocks noChangeAspect="1"/>
          </p:cNvPicPr>
          <p:nvPr/>
        </p:nvPicPr>
        <p:blipFill>
          <a:blip r:embed="rId5"/>
          <a:stretch>
            <a:fillRect/>
          </a:stretch>
        </p:blipFill>
        <p:spPr>
          <a:xfrm>
            <a:off x="7701896" y="6500257"/>
            <a:ext cx="5671151" cy="3570263"/>
          </a:xfrm>
          <a:prstGeom prst="rect">
            <a:avLst/>
          </a:prstGeom>
        </p:spPr>
      </p:pic>
      <p:pic>
        <p:nvPicPr>
          <p:cNvPr id="15" name="Picture 14">
            <a:extLst>
              <a:ext uri="{FF2B5EF4-FFF2-40B4-BE49-F238E27FC236}">
                <a16:creationId xmlns:a16="http://schemas.microsoft.com/office/drawing/2014/main" id="{8E1869A4-3C80-4237-9DC6-22C19E257A8B}"/>
              </a:ext>
            </a:extLst>
          </p:cNvPr>
          <p:cNvPicPr/>
          <p:nvPr/>
        </p:nvPicPr>
        <p:blipFill>
          <a:blip r:embed="rId6">
            <a:extLst>
              <a:ext uri="{28A0092B-C50C-407E-A947-70E740481C1C}">
                <a14:useLocalDpi xmlns:a14="http://schemas.microsoft.com/office/drawing/2010/main" val="0"/>
              </a:ext>
            </a:extLst>
          </a:blip>
          <a:srcRect/>
          <a:stretch>
            <a:fillRect/>
          </a:stretch>
        </p:blipFill>
        <p:spPr bwMode="auto">
          <a:xfrm>
            <a:off x="440292" y="14992288"/>
            <a:ext cx="6306362" cy="1662256"/>
          </a:xfrm>
          <a:prstGeom prst="rect">
            <a:avLst/>
          </a:prstGeom>
          <a:noFill/>
          <a:ln>
            <a:noFill/>
          </a:ln>
        </p:spPr>
      </p:pic>
      <p:sp>
        <p:nvSpPr>
          <p:cNvPr id="45" name="TextBox 44">
            <a:extLst>
              <a:ext uri="{FF2B5EF4-FFF2-40B4-BE49-F238E27FC236}">
                <a16:creationId xmlns:a16="http://schemas.microsoft.com/office/drawing/2014/main" id="{102BEBA0-2B6D-443F-9BA8-C91BD665871F}"/>
              </a:ext>
            </a:extLst>
          </p:cNvPr>
          <p:cNvSpPr txBox="1"/>
          <p:nvPr/>
        </p:nvSpPr>
        <p:spPr>
          <a:xfrm>
            <a:off x="465472" y="16733998"/>
            <a:ext cx="6092552" cy="677108"/>
          </a:xfrm>
          <a:prstGeom prst="rect">
            <a:avLst/>
          </a:prstGeom>
          <a:noFill/>
        </p:spPr>
        <p:txBody>
          <a:bodyPr wrap="square">
            <a:spAutoFit/>
          </a:bodyPr>
          <a:lstStyle/>
          <a:p>
            <a:r>
              <a:rPr lang="en-GB" sz="1800" i="1" dirty="0">
                <a:solidFill>
                  <a:schemeClr val="tx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Industry 4.0 key enabling </a:t>
            </a:r>
            <a:r>
              <a:rPr lang="en-GB" sz="2000" i="1" dirty="0">
                <a:solidFill>
                  <a:schemeClr val="tx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technologies</a:t>
            </a:r>
            <a:r>
              <a:rPr lang="en-GB" sz="1800" i="1" dirty="0">
                <a:solidFill>
                  <a:schemeClr val="tx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 (Made Smarter Commission, 2017)</a:t>
            </a:r>
            <a:endParaRPr lang="en-GB" sz="1800" i="1" dirty="0">
              <a:solidFill>
                <a:schemeClr val="tx1">
                  <a:lumMod val="95000"/>
                  <a:lumOff val="5000"/>
                </a:schemeClr>
              </a:solidFill>
              <a:latin typeface="Times New Roman" panose="02020603050405020304" pitchFamily="18" charset="0"/>
              <a:cs typeface="Times New Roman" panose="02020603050405020304" pitchFamily="18" charset="0"/>
            </a:endParaRPr>
          </a:p>
        </p:txBody>
      </p:sp>
      <p:pic>
        <p:nvPicPr>
          <p:cNvPr id="18" name="Picture 17" descr="A circuit board&#10;&#10;Description automatically generated">
            <a:extLst>
              <a:ext uri="{FF2B5EF4-FFF2-40B4-BE49-F238E27FC236}">
                <a16:creationId xmlns:a16="http://schemas.microsoft.com/office/drawing/2014/main" id="{A076730F-F0BA-4434-B015-6CEF00666C18}"/>
              </a:ext>
            </a:extLst>
          </p:cNvPr>
          <p:cNvPicPr>
            <a:picLocks noChangeAspect="1"/>
          </p:cNvPicPr>
          <p:nvPr/>
        </p:nvPicPr>
        <p:blipFill>
          <a:blip r:embed="rId7"/>
          <a:stretch>
            <a:fillRect/>
          </a:stretch>
        </p:blipFill>
        <p:spPr>
          <a:xfrm>
            <a:off x="7573880" y="16220151"/>
            <a:ext cx="5875021" cy="4406266"/>
          </a:xfrm>
          <a:prstGeom prst="rect">
            <a:avLst/>
          </a:prstGeom>
        </p:spPr>
      </p:pic>
      <p:pic>
        <p:nvPicPr>
          <p:cNvPr id="19" name="Picture 18">
            <a:extLst>
              <a:ext uri="{FF2B5EF4-FFF2-40B4-BE49-F238E27FC236}">
                <a16:creationId xmlns:a16="http://schemas.microsoft.com/office/drawing/2014/main" id="{6B58EF7C-D148-4704-BCC9-B457DD245F4A}"/>
              </a:ext>
            </a:extLst>
          </p:cNvPr>
          <p:cNvPicPr/>
          <p:nvPr/>
        </p:nvPicPr>
        <p:blipFill>
          <a:blip r:embed="rId8">
            <a:extLst>
              <a:ext uri="{28A0092B-C50C-407E-A947-70E740481C1C}">
                <a14:useLocalDpi xmlns:a14="http://schemas.microsoft.com/office/drawing/2010/main" val="0"/>
              </a:ext>
            </a:extLst>
          </a:blip>
          <a:srcRect/>
          <a:stretch>
            <a:fillRect/>
          </a:stretch>
        </p:blipFill>
        <p:spPr bwMode="auto">
          <a:xfrm>
            <a:off x="7617138" y="22250874"/>
            <a:ext cx="5724525" cy="3362325"/>
          </a:xfrm>
          <a:prstGeom prst="rect">
            <a:avLst/>
          </a:prstGeom>
          <a:noFill/>
          <a:ln>
            <a:noFill/>
          </a:ln>
        </p:spPr>
      </p:pic>
      <p:pic>
        <p:nvPicPr>
          <p:cNvPr id="20" name="Picture 19">
            <a:extLst>
              <a:ext uri="{FF2B5EF4-FFF2-40B4-BE49-F238E27FC236}">
                <a16:creationId xmlns:a16="http://schemas.microsoft.com/office/drawing/2014/main" id="{D392EFBC-CD67-434A-8236-C68CF381B272}"/>
              </a:ext>
            </a:extLst>
          </p:cNvPr>
          <p:cNvPicPr/>
          <p:nvPr/>
        </p:nvPicPr>
        <p:blipFill>
          <a:blip r:embed="rId9">
            <a:extLst>
              <a:ext uri="{28A0092B-C50C-407E-A947-70E740481C1C}">
                <a14:useLocalDpi xmlns:a14="http://schemas.microsoft.com/office/drawing/2010/main" val="0"/>
              </a:ext>
            </a:extLst>
          </a:blip>
          <a:srcRect/>
          <a:stretch>
            <a:fillRect/>
          </a:stretch>
        </p:blipFill>
        <p:spPr bwMode="auto">
          <a:xfrm>
            <a:off x="14704210" y="6643050"/>
            <a:ext cx="5724525" cy="2609850"/>
          </a:xfrm>
          <a:prstGeom prst="rect">
            <a:avLst/>
          </a:prstGeom>
          <a:noFill/>
          <a:ln>
            <a:noFill/>
          </a:ln>
        </p:spPr>
      </p:pic>
      <p:pic>
        <p:nvPicPr>
          <p:cNvPr id="21" name="Picture 20">
            <a:extLst>
              <a:ext uri="{FF2B5EF4-FFF2-40B4-BE49-F238E27FC236}">
                <a16:creationId xmlns:a16="http://schemas.microsoft.com/office/drawing/2014/main" id="{19EBD975-46F8-4A66-8A3A-84DFB56E5490}"/>
              </a:ext>
            </a:extLst>
          </p:cNvPr>
          <p:cNvPicPr/>
          <p:nvPr/>
        </p:nvPicPr>
        <p:blipFill>
          <a:blip r:embed="rId10">
            <a:extLst>
              <a:ext uri="{28A0092B-C50C-407E-A947-70E740481C1C}">
                <a14:useLocalDpi xmlns:a14="http://schemas.microsoft.com/office/drawing/2010/main" val="0"/>
              </a:ext>
            </a:extLst>
          </a:blip>
          <a:srcRect/>
          <a:stretch>
            <a:fillRect/>
          </a:stretch>
        </p:blipFill>
        <p:spPr bwMode="auto">
          <a:xfrm>
            <a:off x="7349485" y="26133824"/>
            <a:ext cx="5803637" cy="1660126"/>
          </a:xfrm>
          <a:prstGeom prst="rect">
            <a:avLst/>
          </a:prstGeom>
          <a:noFill/>
          <a:ln>
            <a:noFill/>
          </a:ln>
        </p:spPr>
      </p:pic>
      <p:sp>
        <p:nvSpPr>
          <p:cNvPr id="22" name="TextBox 21">
            <a:extLst>
              <a:ext uri="{FF2B5EF4-FFF2-40B4-BE49-F238E27FC236}">
                <a16:creationId xmlns:a16="http://schemas.microsoft.com/office/drawing/2014/main" id="{AA706130-1345-460E-B420-36067C07CD75}"/>
              </a:ext>
            </a:extLst>
          </p:cNvPr>
          <p:cNvSpPr txBox="1"/>
          <p:nvPr/>
        </p:nvSpPr>
        <p:spPr>
          <a:xfrm>
            <a:off x="14565313" y="14182106"/>
            <a:ext cx="6139847" cy="6463308"/>
          </a:xfrm>
          <a:prstGeom prst="rect">
            <a:avLst/>
          </a:prstGeom>
          <a:noFill/>
        </p:spPr>
        <p:txBody>
          <a:bodyPr wrap="square" rtlCol="0">
            <a:spAutoFit/>
          </a:bodyPr>
          <a:lstStyle/>
          <a:p>
            <a:pPr>
              <a:spcBef>
                <a:spcPct val="50000"/>
              </a:spcBef>
            </a:pPr>
            <a:r>
              <a:rPr lang="en-AU" altLang="en-US" sz="3600" b="1" dirty="0">
                <a:latin typeface="Arial" panose="020B0604020202020204" pitchFamily="34" charset="0"/>
                <a:cs typeface="Arial" panose="020B0604020202020204" pitchFamily="34" charset="0"/>
              </a:rPr>
              <a:t>Acknowledgements </a:t>
            </a:r>
          </a:p>
          <a:p>
            <a:pPr>
              <a:spcBef>
                <a:spcPct val="50000"/>
              </a:spcBef>
            </a:pPr>
            <a:r>
              <a:rPr lang="en-GB" altLang="en-US" sz="2800" dirty="0">
                <a:latin typeface="Arial" panose="020B0604020202020204" pitchFamily="34" charset="0"/>
                <a:cs typeface="Arial" panose="020B0604020202020204" pitchFamily="34" charset="0"/>
              </a:rPr>
              <a:t>I would like to thank Andy Tibbott and Dave Cooper for their supervision within the robotics laboratory and also their patience with my unending requests for tools and their valuable expertise.</a:t>
            </a:r>
          </a:p>
          <a:p>
            <a:pPr>
              <a:spcBef>
                <a:spcPct val="50000"/>
              </a:spcBef>
            </a:pPr>
            <a:r>
              <a:rPr lang="en-GB" altLang="en-US" sz="2800" dirty="0">
                <a:latin typeface="Arial" panose="020B0604020202020204" pitchFamily="34" charset="0"/>
                <a:cs typeface="Arial" panose="020B0604020202020204" pitchFamily="34" charset="0"/>
              </a:rPr>
              <a:t>Lastly, I would like to thank my wife for her valued support and patience during my entire university experience, without which, I would not have made it to this point.</a:t>
            </a:r>
          </a:p>
          <a:p>
            <a:pPr>
              <a:spcBef>
                <a:spcPct val="50000"/>
              </a:spcBef>
            </a:pPr>
            <a:endParaRPr lang="en-AU" altLang="en-US" sz="2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247740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336</TotalTime>
  <Words>679</Words>
  <Application>Microsoft Office PowerPoint</Application>
  <PresentationFormat>Custom</PresentationFormat>
  <Paragraphs>50</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Georgia</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paul williams</cp:lastModifiedBy>
  <cp:revision>29</cp:revision>
  <dcterms:created xsi:type="dcterms:W3CDTF">2016-02-25T08:27:32Z</dcterms:created>
  <dcterms:modified xsi:type="dcterms:W3CDTF">2020-08-08T13:34:44Z</dcterms:modified>
</cp:coreProperties>
</file>