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46" r:id="rId1"/>
  </p:sldMasterIdLst>
  <p:notesMasterIdLst>
    <p:notesMasterId r:id="rId26"/>
  </p:notesMasterIdLst>
  <p:sldIdLst>
    <p:sldId id="256" r:id="rId2"/>
    <p:sldId id="257" r:id="rId3"/>
    <p:sldId id="258" r:id="rId4"/>
    <p:sldId id="259" r:id="rId5"/>
    <p:sldId id="260" r:id="rId6"/>
    <p:sldId id="261" r:id="rId7"/>
    <p:sldId id="262" r:id="rId8"/>
    <p:sldId id="263" r:id="rId9"/>
    <p:sldId id="264" r:id="rId10"/>
    <p:sldId id="265" r:id="rId11"/>
    <p:sldId id="266" r:id="rId12"/>
    <p:sldId id="276" r:id="rId13"/>
    <p:sldId id="277" r:id="rId14"/>
    <p:sldId id="278" r:id="rId15"/>
    <p:sldId id="279" r:id="rId16"/>
    <p:sldId id="271" r:id="rId17"/>
    <p:sldId id="272" r:id="rId18"/>
    <p:sldId id="273" r:id="rId19"/>
    <p:sldId id="274" r:id="rId20"/>
    <p:sldId id="267" r:id="rId21"/>
    <p:sldId id="268" r:id="rId22"/>
    <p:sldId id="280" r:id="rId23"/>
    <p:sldId id="275" r:id="rId24"/>
    <p:sldId id="270" r:id="rId2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83617" autoAdjust="0"/>
  </p:normalViewPr>
  <p:slideViewPr>
    <p:cSldViewPr snapToGrid="0">
      <p:cViewPr varScale="1">
        <p:scale>
          <a:sx n="53" d="100"/>
          <a:sy n="53" d="100"/>
        </p:scale>
        <p:origin x="1182" y="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680D13D-7953-4237-BC01-03B79BBA8AB9}" type="datetimeFigureOut">
              <a:rPr lang="en-US" smtClean="0"/>
              <a:t>11/23/2023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99A2176-2D72-486C-ACED-CB246B44416F}" type="slidenum">
              <a:rPr lang="en-US" smtClean="0"/>
              <a:t>‹#›</a:t>
            </a:fld>
            <a:endParaRPr lang="en-US"/>
          </a:p>
        </p:txBody>
      </p:sp>
    </p:spTree>
    <p:extLst>
      <p:ext uri="{BB962C8B-B14F-4D97-AF65-F5344CB8AC3E}">
        <p14:creationId xmlns:p14="http://schemas.microsoft.com/office/powerpoint/2010/main" val="79763008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3" Type="http://schemas.openxmlformats.org/officeDocument/2006/relationships/hyperlink" Target="https://corporatefinanceinstitute.com/resources/management/management-skills/" TargetMode="External"/><Relationship Id="rId2" Type="http://schemas.openxmlformats.org/officeDocument/2006/relationships/slide" Target="../slides/slide21.xml"/><Relationship Id="rId1" Type="http://schemas.openxmlformats.org/officeDocument/2006/relationships/notesMaster" Target="../notesMasters/notesMaster1.xml"/><Relationship Id="rId5" Type="http://schemas.openxmlformats.org/officeDocument/2006/relationships/hyperlink" Target="https://www.lindt-spruengli.com/about-us/who-we-are/corporate-governance/group-management" TargetMode="External"/><Relationship Id="rId4" Type="http://schemas.openxmlformats.org/officeDocument/2006/relationships/hyperlink" Target="https://www.lindt-spruengli.com/about-us/who-we-are/corporate-governance" TargetMode="External"/></Relationships>
</file>

<file path=ppt/notesSlides/_rels/notesSlide21.xml.rels><?xml version="1.0" encoding="UTF-8" standalone="yes"?>
<Relationships xmlns="http://schemas.openxmlformats.org/package/2006/relationships"><Relationship Id="rId8" Type="http://schemas.openxmlformats.org/officeDocument/2006/relationships/hyperlink" Target="https://www.lindt-spruengli.com/about-us/who-we-are/guiding-principles" TargetMode="External"/><Relationship Id="rId3" Type="http://schemas.openxmlformats.org/officeDocument/2006/relationships/hyperlink" Target="https://tracxn.com/d/companies/lindt-and-sprungli/__5-AJBoNcDcFgF4g2WM1Eu3AcsJQwwRY9kceRpreSV88/competitors" TargetMode="External"/><Relationship Id="rId7" Type="http://schemas.openxmlformats.org/officeDocument/2006/relationships/hyperlink" Target="https://www.lindt-spruengli.com/about-us" TargetMode="External"/><Relationship Id="rId2" Type="http://schemas.openxmlformats.org/officeDocument/2006/relationships/slide" Target="../slides/slide22.xml"/><Relationship Id="rId1" Type="http://schemas.openxmlformats.org/officeDocument/2006/relationships/notesMaster" Target="../notesMasters/notesMaster1.xml"/><Relationship Id="rId6" Type="http://schemas.openxmlformats.org/officeDocument/2006/relationships/hyperlink" Target="https://reports.lindt-spruengli.com/annual-report-2022/services/chart-generator.html#/datasheet-lindt-ar/vertbar/0,1,2,3/0,1,2,3,4/periods/0" TargetMode="External"/><Relationship Id="rId5" Type="http://schemas.openxmlformats.org/officeDocument/2006/relationships/hyperlink" Target="https://reports.lindt-spruengli.com/annual-report-2021/" TargetMode="External"/><Relationship Id="rId4" Type="http://schemas.openxmlformats.org/officeDocument/2006/relationships/hyperlink" Target="https://www.fdbusiness.com/leadership-change-at-lindt-sprungli/" TargetMode="External"/></Relationships>
</file>

<file path=ppt/notesSlides/_rels/notesSlide22.xml.rels><?xml version="1.0" encoding="UTF-8" standalone="yes"?>
<Relationships xmlns="http://schemas.openxmlformats.org/package/2006/relationships"><Relationship Id="rId3" Type="http://schemas.openxmlformats.org/officeDocument/2006/relationships/hyperlink" Target="https://www.lindt-spruengli.com/press-releases-and-news/lindt-sprungli-increases-sales-and-profit-outlook-for-2023-raised" TargetMode="External"/><Relationship Id="rId2" Type="http://schemas.openxmlformats.org/officeDocument/2006/relationships/slide" Target="../slides/slide23.xml"/><Relationship Id="rId1" Type="http://schemas.openxmlformats.org/officeDocument/2006/relationships/notesMaster" Target="../notesMasters/notesMaster1.xml"/><Relationship Id="rId5" Type="http://schemas.openxmlformats.org/officeDocument/2006/relationships/hyperlink" Target="https://www.researchgate.net/publication/318597967_The_Differences_Between_Management_And_Leadership" TargetMode="External"/><Relationship Id="rId4" Type="http://schemas.openxmlformats.org/officeDocument/2006/relationships/hyperlink" Target="https://www.prospects.ac.uk/jobs-and-work-experience/job-sectors/business-consulting-and-management/7-skills-for-a-successful-management-career"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99A2176-2D72-486C-ACED-CB246B44416F}" type="slidenum">
              <a:rPr lang="en-US" smtClean="0"/>
              <a:t>1</a:t>
            </a:fld>
            <a:endParaRPr lang="en-US"/>
          </a:p>
        </p:txBody>
      </p:sp>
    </p:spTree>
    <p:extLst>
      <p:ext uri="{BB962C8B-B14F-4D97-AF65-F5344CB8AC3E}">
        <p14:creationId xmlns:p14="http://schemas.microsoft.com/office/powerpoint/2010/main" val="179044335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main purpose of business is to earn profit providing value to the customers. For earning profit organizations should have a good work culture. Effective management of the resources of the organization is the precondition of organizational success. A good organizational structure should be maintained in the organization for efficiency. </a:t>
            </a:r>
          </a:p>
          <a:p>
            <a:endParaRPr lang="en-US" dirty="0"/>
          </a:p>
        </p:txBody>
      </p:sp>
      <p:sp>
        <p:nvSpPr>
          <p:cNvPr id="4" name="Slide Number Placeholder 3"/>
          <p:cNvSpPr>
            <a:spLocks noGrp="1"/>
          </p:cNvSpPr>
          <p:nvPr>
            <p:ph type="sldNum" sz="quarter" idx="10"/>
          </p:nvPr>
        </p:nvSpPr>
        <p:spPr/>
        <p:txBody>
          <a:bodyPr/>
          <a:lstStyle/>
          <a:p>
            <a:fld id="{299A2176-2D72-486C-ACED-CB246B44416F}" type="slidenum">
              <a:rPr lang="en-US" smtClean="0"/>
              <a:t>3</a:t>
            </a:fld>
            <a:endParaRPr lang="en-US"/>
          </a:p>
        </p:txBody>
      </p:sp>
    </p:spTree>
    <p:extLst>
      <p:ext uri="{BB962C8B-B14F-4D97-AF65-F5344CB8AC3E}">
        <p14:creationId xmlns:p14="http://schemas.microsoft.com/office/powerpoint/2010/main" val="144270572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Lindt Chocolate is one of the most popular Swiss chocolatier and confectionary companies which was founded 178 years back in 1845. It is a public limited company. The headquarters of the company is situated in </a:t>
            </a:r>
            <a:r>
              <a:rPr lang="en-US" sz="1200" kern="1200" dirty="0" err="1">
                <a:solidFill>
                  <a:schemeClr val="tx1"/>
                </a:solidFill>
                <a:effectLst/>
                <a:latin typeface="+mn-lt"/>
                <a:ea typeface="+mn-ea"/>
                <a:cs typeface="+mn-cs"/>
              </a:rPr>
              <a:t>Kilchberg</a:t>
            </a:r>
            <a:r>
              <a:rPr lang="en-US" sz="1200" kern="1200" dirty="0">
                <a:solidFill>
                  <a:schemeClr val="tx1"/>
                </a:solidFill>
                <a:effectLst/>
                <a:latin typeface="+mn-lt"/>
                <a:ea typeface="+mn-ea"/>
                <a:cs typeface="+mn-cs"/>
              </a:rPr>
              <a:t>, Switzerland. It is operated in the confectionery industry. It mainly produces and markets chocolate, confectionary and ice cream. This company is among the largest chocolate companies in Switzerland. It has more than 14000 employees working in different positions (</a:t>
            </a:r>
            <a:r>
              <a:rPr lang="en-US" sz="1200" kern="1200" dirty="0" err="1">
                <a:solidFill>
                  <a:schemeClr val="tx1"/>
                </a:solidFill>
                <a:effectLst/>
                <a:latin typeface="+mn-lt"/>
                <a:ea typeface="+mn-ea"/>
                <a:cs typeface="+mn-cs"/>
              </a:rPr>
              <a:t>Monter</a:t>
            </a:r>
            <a:r>
              <a:rPr lang="en-US" sz="1200" kern="1200" dirty="0">
                <a:solidFill>
                  <a:schemeClr val="tx1"/>
                </a:solidFill>
                <a:effectLst/>
                <a:latin typeface="+mn-lt"/>
                <a:ea typeface="+mn-ea"/>
                <a:cs typeface="+mn-cs"/>
              </a:rPr>
              <a:t>, 2023). </a:t>
            </a:r>
            <a:br>
              <a:rPr lang="en-US" sz="1200" kern="1200" dirty="0">
                <a:solidFill>
                  <a:schemeClr val="tx1"/>
                </a:solidFill>
                <a:effectLst/>
                <a:latin typeface="+mn-lt"/>
                <a:ea typeface="+mn-ea"/>
                <a:cs typeface="+mn-cs"/>
              </a:rPr>
            </a:b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299A2176-2D72-486C-ACED-CB246B44416F}" type="slidenum">
              <a:rPr lang="en-US" smtClean="0"/>
              <a:t>4</a:t>
            </a:fld>
            <a:endParaRPr lang="en-US"/>
          </a:p>
        </p:txBody>
      </p:sp>
    </p:spTree>
    <p:extLst>
      <p:ext uri="{BB962C8B-B14F-4D97-AF65-F5344CB8AC3E}">
        <p14:creationId xmlns:p14="http://schemas.microsoft.com/office/powerpoint/2010/main" val="31725349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performance of a company can be measured by different financial information like revenue, operating income, net profit etc. The revenue of Lindt has been increased to CHF 4.59 billion in 2023 which is 10.1% more than that of the previous year. That means the company is doing well and successfully to increase its sales revenue. The operating profit of the company increased from CHF 185.2 million to CHF 255 million in the same year (</a:t>
            </a:r>
            <a:r>
              <a:rPr lang="en-US" sz="1200" kern="1200" dirty="0" err="1">
                <a:solidFill>
                  <a:schemeClr val="tx1"/>
                </a:solidFill>
                <a:effectLst/>
                <a:latin typeface="+mn-lt"/>
                <a:ea typeface="+mn-ea"/>
                <a:cs typeface="+mn-cs"/>
              </a:rPr>
              <a:t>Monter</a:t>
            </a:r>
            <a:r>
              <a:rPr lang="en-US" sz="1200" kern="1200" dirty="0">
                <a:solidFill>
                  <a:schemeClr val="tx1"/>
                </a:solidFill>
                <a:effectLst/>
                <a:latin typeface="+mn-lt"/>
                <a:ea typeface="+mn-ea"/>
                <a:cs typeface="+mn-cs"/>
              </a:rPr>
              <a:t>, 2023). The percentage of increase in the operating income is much higher than that of the sales revenue which means this company successfully controls its operating expenditures. Like revenue and operating income, the net income of the company has increased. </a:t>
            </a:r>
            <a:endParaRPr lang="en-US" dirty="0"/>
          </a:p>
        </p:txBody>
      </p:sp>
      <p:sp>
        <p:nvSpPr>
          <p:cNvPr id="4" name="Slide Number Placeholder 3"/>
          <p:cNvSpPr>
            <a:spLocks noGrp="1"/>
          </p:cNvSpPr>
          <p:nvPr>
            <p:ph type="sldNum" sz="quarter" idx="10"/>
          </p:nvPr>
        </p:nvSpPr>
        <p:spPr/>
        <p:txBody>
          <a:bodyPr/>
          <a:lstStyle/>
          <a:p>
            <a:fld id="{299A2176-2D72-486C-ACED-CB246B44416F}" type="slidenum">
              <a:rPr lang="en-US" smtClean="0"/>
              <a:t>5</a:t>
            </a:fld>
            <a:endParaRPr lang="en-US"/>
          </a:p>
        </p:txBody>
      </p:sp>
    </p:spTree>
    <p:extLst>
      <p:ext uri="{BB962C8B-B14F-4D97-AF65-F5344CB8AC3E}">
        <p14:creationId xmlns:p14="http://schemas.microsoft.com/office/powerpoint/2010/main" val="229977832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There are so many competitors of </a:t>
            </a:r>
            <a:r>
              <a:rPr lang="en-US" sz="1200" kern="1200" dirty="0" err="1">
                <a:solidFill>
                  <a:schemeClr val="tx1"/>
                </a:solidFill>
                <a:effectLst/>
                <a:latin typeface="+mn-lt"/>
                <a:ea typeface="+mn-ea"/>
                <a:cs typeface="+mn-cs"/>
              </a:rPr>
              <a:t>Lindt</a:t>
            </a:r>
            <a:r>
              <a:rPr lang="en-US" sz="1200" kern="1200" dirty="0">
                <a:solidFill>
                  <a:schemeClr val="tx1"/>
                </a:solidFill>
                <a:effectLst/>
                <a:latin typeface="+mn-lt"/>
                <a:ea typeface="+mn-ea"/>
                <a:cs typeface="+mn-cs"/>
              </a:rPr>
              <a:t> Chocolate in the industry. There are 976 active competitors of the company in the confectionery industry. Among these competitors, the top three competitors are the Cadbury, Ferrero Rocher and Hershey company. </a:t>
            </a:r>
            <a:r>
              <a:rPr lang="en-US" sz="1200" kern="1200" dirty="0" err="1">
                <a:solidFill>
                  <a:schemeClr val="tx1"/>
                </a:solidFill>
                <a:effectLst/>
                <a:latin typeface="+mn-lt"/>
                <a:ea typeface="+mn-ea"/>
                <a:cs typeface="+mn-cs"/>
              </a:rPr>
              <a:t>Lindt’s</a:t>
            </a:r>
            <a:r>
              <a:rPr lang="en-US" sz="1200" kern="1200" dirty="0">
                <a:solidFill>
                  <a:schemeClr val="tx1"/>
                </a:solidFill>
                <a:effectLst/>
                <a:latin typeface="+mn-lt"/>
                <a:ea typeface="+mn-ea"/>
                <a:cs typeface="+mn-cs"/>
              </a:rPr>
              <a:t> market share in the global chocolate industry is 30% (</a:t>
            </a:r>
            <a:r>
              <a:rPr lang="en-US" sz="1200" kern="1200" dirty="0" err="1">
                <a:solidFill>
                  <a:schemeClr val="tx1"/>
                </a:solidFill>
                <a:effectLst/>
                <a:latin typeface="+mn-lt"/>
                <a:ea typeface="+mn-ea"/>
                <a:cs typeface="+mn-cs"/>
              </a:rPr>
              <a:t>Kamiya</a:t>
            </a:r>
            <a:r>
              <a:rPr lang="en-US" sz="1200" kern="1200" dirty="0">
                <a:solidFill>
                  <a:schemeClr val="tx1"/>
                </a:solidFill>
                <a:effectLst/>
                <a:latin typeface="+mn-lt"/>
                <a:ea typeface="+mn-ea"/>
                <a:cs typeface="+mn-cs"/>
              </a:rPr>
              <a:t>, 2023). This data indicates the strong position of the company in the global market. Other competitors are doing well but Lindt is the best. It should take strategies to hold its position in the industry so that competitors cannot beat it. </a:t>
            </a:r>
          </a:p>
          <a:p>
            <a:endParaRPr lang="en-US" dirty="0"/>
          </a:p>
        </p:txBody>
      </p:sp>
      <p:sp>
        <p:nvSpPr>
          <p:cNvPr id="4" name="Slide Number Placeholder 3"/>
          <p:cNvSpPr>
            <a:spLocks noGrp="1"/>
          </p:cNvSpPr>
          <p:nvPr>
            <p:ph type="sldNum" sz="quarter" idx="10"/>
          </p:nvPr>
        </p:nvSpPr>
        <p:spPr/>
        <p:txBody>
          <a:bodyPr/>
          <a:lstStyle/>
          <a:p>
            <a:fld id="{299A2176-2D72-486C-ACED-CB246B44416F}" type="slidenum">
              <a:rPr lang="en-US" smtClean="0"/>
              <a:t>6</a:t>
            </a:fld>
            <a:endParaRPr lang="en-US"/>
          </a:p>
        </p:txBody>
      </p:sp>
    </p:spTree>
    <p:extLst>
      <p:ext uri="{BB962C8B-B14F-4D97-AF65-F5344CB8AC3E}">
        <p14:creationId xmlns:p14="http://schemas.microsoft.com/office/powerpoint/2010/main" val="15144487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Organizational structure can be defined as the ways of coordinating, controlling and communicating with the people within the organization to achieve organizational goals and objectives. There are different types of organizational structures with different features. In a hierarchical organizational structure, the higher level of authority takes all the important decisions about the organization and employees should follow that (</a:t>
            </a:r>
            <a:r>
              <a:rPr lang="en-US" sz="1200" kern="1200" dirty="0" err="1">
                <a:solidFill>
                  <a:schemeClr val="tx1"/>
                </a:solidFill>
                <a:effectLst/>
                <a:latin typeface="+mn-lt"/>
                <a:ea typeface="+mn-ea"/>
                <a:cs typeface="+mn-cs"/>
              </a:rPr>
              <a:t>Saiti</a:t>
            </a:r>
            <a:r>
              <a:rPr lang="en-US" sz="1200" kern="1200" dirty="0">
                <a:solidFill>
                  <a:schemeClr val="tx1"/>
                </a:solidFill>
                <a:effectLst/>
                <a:latin typeface="+mn-lt"/>
                <a:ea typeface="+mn-ea"/>
                <a:cs typeface="+mn-cs"/>
              </a:rPr>
              <a:t> &amp; </a:t>
            </a:r>
            <a:r>
              <a:rPr lang="en-US" sz="1200" kern="1200" dirty="0" err="1">
                <a:solidFill>
                  <a:schemeClr val="tx1"/>
                </a:solidFill>
                <a:effectLst/>
                <a:latin typeface="+mn-lt"/>
                <a:ea typeface="+mn-ea"/>
                <a:cs typeface="+mn-cs"/>
              </a:rPr>
              <a:t>Stefou</a:t>
            </a:r>
            <a:r>
              <a:rPr lang="en-US" sz="1200" kern="1200" dirty="0">
                <a:solidFill>
                  <a:schemeClr val="tx1"/>
                </a:solidFill>
                <a:effectLst/>
                <a:latin typeface="+mn-lt"/>
                <a:ea typeface="+mn-ea"/>
                <a:cs typeface="+mn-cs"/>
              </a:rPr>
              <a:t>, 2020). All the prominent business decision of </a:t>
            </a:r>
            <a:r>
              <a:rPr lang="en-US" sz="1200" kern="1200" dirty="0" err="1">
                <a:solidFill>
                  <a:schemeClr val="tx1"/>
                </a:solidFill>
                <a:effectLst/>
                <a:latin typeface="+mn-lt"/>
                <a:ea typeface="+mn-ea"/>
                <a:cs typeface="+mn-cs"/>
              </a:rPr>
              <a:t>Lindt</a:t>
            </a:r>
            <a:r>
              <a:rPr lang="en-US" sz="1200" kern="1200" dirty="0">
                <a:solidFill>
                  <a:schemeClr val="tx1"/>
                </a:solidFill>
                <a:effectLst/>
                <a:latin typeface="+mn-lt"/>
                <a:ea typeface="+mn-ea"/>
                <a:cs typeface="+mn-cs"/>
              </a:rPr>
              <a:t> is taken by the higher authority and employees should abide by the instructions of the superiors. It follows the hierarchical or linear organizational structure. In a divisional structure, employees are divided into groups providing different responsibilities for each group. The group leader will monitor and control the activities of other employees (</a:t>
            </a:r>
            <a:r>
              <a:rPr lang="en-US" sz="1200" kern="1200" dirty="0" err="1">
                <a:solidFill>
                  <a:schemeClr val="tx1"/>
                </a:solidFill>
                <a:effectLst/>
                <a:latin typeface="+mn-lt"/>
                <a:ea typeface="+mn-ea"/>
                <a:cs typeface="+mn-cs"/>
              </a:rPr>
              <a:t>Gurianova</a:t>
            </a:r>
            <a:r>
              <a:rPr lang="en-US" sz="1200" kern="1200" dirty="0">
                <a:solidFill>
                  <a:schemeClr val="tx1"/>
                </a:solidFill>
                <a:effectLst/>
                <a:latin typeface="+mn-lt"/>
                <a:ea typeface="+mn-ea"/>
                <a:cs typeface="+mn-cs"/>
              </a:rPr>
              <a:t> &amp; </a:t>
            </a:r>
            <a:r>
              <a:rPr lang="en-US" sz="1200" kern="1200" dirty="0" err="1">
                <a:solidFill>
                  <a:schemeClr val="tx1"/>
                </a:solidFill>
                <a:effectLst/>
                <a:latin typeface="+mn-lt"/>
                <a:ea typeface="+mn-ea"/>
                <a:cs typeface="+mn-cs"/>
              </a:rPr>
              <a:t>Mechtcheriakova</a:t>
            </a:r>
            <a:r>
              <a:rPr lang="en-US" sz="1200" kern="1200" dirty="0">
                <a:solidFill>
                  <a:schemeClr val="tx1"/>
                </a:solidFill>
                <a:effectLst/>
                <a:latin typeface="+mn-lt"/>
                <a:ea typeface="+mn-ea"/>
                <a:cs typeface="+mn-cs"/>
              </a:rPr>
              <a:t>, 2015). </a:t>
            </a:r>
          </a:p>
          <a:p>
            <a:endParaRPr lang="en-US" dirty="0"/>
          </a:p>
        </p:txBody>
      </p:sp>
      <p:sp>
        <p:nvSpPr>
          <p:cNvPr id="4" name="Slide Number Placeholder 3"/>
          <p:cNvSpPr>
            <a:spLocks noGrp="1"/>
          </p:cNvSpPr>
          <p:nvPr>
            <p:ph type="sldNum" sz="quarter" idx="10"/>
          </p:nvPr>
        </p:nvSpPr>
        <p:spPr/>
        <p:txBody>
          <a:bodyPr/>
          <a:lstStyle/>
          <a:p>
            <a:fld id="{299A2176-2D72-486C-ACED-CB246B44416F}" type="slidenum">
              <a:rPr lang="en-US" smtClean="0"/>
              <a:t>7</a:t>
            </a:fld>
            <a:endParaRPr lang="en-US"/>
          </a:p>
        </p:txBody>
      </p:sp>
    </p:spTree>
    <p:extLst>
      <p:ext uri="{BB962C8B-B14F-4D97-AF65-F5344CB8AC3E}">
        <p14:creationId xmlns:p14="http://schemas.microsoft.com/office/powerpoint/2010/main" val="184679425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There is a direct relationship between the organizational structure and performance. In a hierarchical organizational structure, lower-level employees get less access to communication with the management so they have less motivation for work and engagement with organizational activities less found to them. This hampers the overall performance of the organization. In a functional structure, employees work in different departments based on their skills which improves their performance. Divisional structure divides employees into groups providing different responsibilities to each of the groups which is highly productive as employees' activities are monitored strictly. The matrix structure requires employees to report to more than one supervisor which makes the employees confused about the instruction of more than one person. So, the performance of this organization is not so good (Joseph et al, 2016).</a:t>
            </a:r>
          </a:p>
          <a:p>
            <a:endParaRPr lang="en-US" dirty="0"/>
          </a:p>
        </p:txBody>
      </p:sp>
      <p:sp>
        <p:nvSpPr>
          <p:cNvPr id="4" name="Slide Number Placeholder 3"/>
          <p:cNvSpPr>
            <a:spLocks noGrp="1"/>
          </p:cNvSpPr>
          <p:nvPr>
            <p:ph type="sldNum" sz="quarter" idx="10"/>
          </p:nvPr>
        </p:nvSpPr>
        <p:spPr/>
        <p:txBody>
          <a:bodyPr/>
          <a:lstStyle/>
          <a:p>
            <a:fld id="{299A2176-2D72-486C-ACED-CB246B44416F}" type="slidenum">
              <a:rPr lang="en-US" smtClean="0"/>
              <a:t>8</a:t>
            </a:fld>
            <a:endParaRPr lang="en-US"/>
          </a:p>
        </p:txBody>
      </p:sp>
    </p:spTree>
    <p:extLst>
      <p:ext uri="{BB962C8B-B14F-4D97-AF65-F5344CB8AC3E}">
        <p14:creationId xmlns:p14="http://schemas.microsoft.com/office/powerpoint/2010/main" val="401172420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Effective management can be defined as the ability of the management to attain organizational targets within the specified time frame. Effective management is conscious about doing the right thing at the right time. It helps to minimize the production cost of the organization by efficiently using all the resources of the organization. The management of </a:t>
            </a:r>
            <a:r>
              <a:rPr lang="en-US" sz="1200" kern="1200" dirty="0" err="1">
                <a:solidFill>
                  <a:schemeClr val="tx1"/>
                </a:solidFill>
                <a:effectLst/>
                <a:latin typeface="+mn-lt"/>
                <a:ea typeface="+mn-ea"/>
                <a:cs typeface="+mn-cs"/>
              </a:rPr>
              <a:t>Lindt</a:t>
            </a:r>
            <a:r>
              <a:rPr lang="en-US" sz="1200" kern="1200" dirty="0">
                <a:solidFill>
                  <a:schemeClr val="tx1"/>
                </a:solidFill>
                <a:effectLst/>
                <a:latin typeface="+mn-lt"/>
                <a:ea typeface="+mn-ea"/>
                <a:cs typeface="+mn-cs"/>
              </a:rPr>
              <a:t> Chocolate is effective as it successfully uses its resources and earns a huge amount of profit (</a:t>
            </a:r>
            <a:r>
              <a:rPr lang="en-US" sz="1200" kern="1200" dirty="0" err="1">
                <a:solidFill>
                  <a:schemeClr val="tx1"/>
                </a:solidFill>
                <a:effectLst/>
                <a:latin typeface="+mn-lt"/>
                <a:ea typeface="+mn-ea"/>
                <a:cs typeface="+mn-cs"/>
              </a:rPr>
              <a:t>Mone</a:t>
            </a:r>
            <a:r>
              <a:rPr lang="en-US" sz="1200" kern="1200" dirty="0">
                <a:solidFill>
                  <a:schemeClr val="tx1"/>
                </a:solidFill>
                <a:effectLst/>
                <a:latin typeface="+mn-lt"/>
                <a:ea typeface="+mn-ea"/>
                <a:cs typeface="+mn-cs"/>
              </a:rPr>
              <a:t> et al, 2018). </a:t>
            </a:r>
          </a:p>
          <a:p>
            <a:endParaRPr lang="en-US" dirty="0"/>
          </a:p>
        </p:txBody>
      </p:sp>
      <p:sp>
        <p:nvSpPr>
          <p:cNvPr id="4" name="Slide Number Placeholder 3"/>
          <p:cNvSpPr>
            <a:spLocks noGrp="1"/>
          </p:cNvSpPr>
          <p:nvPr>
            <p:ph type="sldNum" sz="quarter" idx="10"/>
          </p:nvPr>
        </p:nvSpPr>
        <p:spPr/>
        <p:txBody>
          <a:bodyPr/>
          <a:lstStyle/>
          <a:p>
            <a:fld id="{299A2176-2D72-486C-ACED-CB246B44416F}" type="slidenum">
              <a:rPr lang="en-US" smtClean="0"/>
              <a:t>9</a:t>
            </a:fld>
            <a:endParaRPr lang="en-US"/>
          </a:p>
        </p:txBody>
      </p:sp>
    </p:spTree>
    <p:extLst>
      <p:ext uri="{BB962C8B-B14F-4D97-AF65-F5344CB8AC3E}">
        <p14:creationId xmlns:p14="http://schemas.microsoft.com/office/powerpoint/2010/main" val="288596159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Effective management is very significant for every organization. Effective management ensures effective planning and control. When business planning is taken effectively and the activities of the organization are controlled goal attainment is possible within the specified time. Effective management increases productivity through employee collaboration and engaging employees. Because of effective management, </a:t>
            </a:r>
            <a:r>
              <a:rPr lang="en-US" sz="1200" kern="1200" dirty="0" err="1">
                <a:solidFill>
                  <a:schemeClr val="tx1"/>
                </a:solidFill>
                <a:effectLst/>
                <a:latin typeface="+mn-lt"/>
                <a:ea typeface="+mn-ea"/>
                <a:cs typeface="+mn-cs"/>
              </a:rPr>
              <a:t>Lindt</a:t>
            </a:r>
            <a:r>
              <a:rPr lang="en-US" sz="1200" kern="1200" dirty="0">
                <a:solidFill>
                  <a:schemeClr val="tx1"/>
                </a:solidFill>
                <a:effectLst/>
                <a:latin typeface="+mn-lt"/>
                <a:ea typeface="+mn-ea"/>
                <a:cs typeface="+mn-cs"/>
              </a:rPr>
              <a:t> is one of the best confectioneries in the industry (</a:t>
            </a:r>
            <a:r>
              <a:rPr lang="en-US" sz="1200" kern="1200" dirty="0" err="1">
                <a:solidFill>
                  <a:schemeClr val="tx1"/>
                </a:solidFill>
                <a:effectLst/>
                <a:latin typeface="+mn-lt"/>
                <a:ea typeface="+mn-ea"/>
                <a:cs typeface="+mn-cs"/>
              </a:rPr>
              <a:t>Mone</a:t>
            </a:r>
            <a:r>
              <a:rPr lang="en-US" sz="1200" kern="1200" dirty="0">
                <a:solidFill>
                  <a:schemeClr val="tx1"/>
                </a:solidFill>
                <a:effectLst/>
                <a:latin typeface="+mn-lt"/>
                <a:ea typeface="+mn-ea"/>
                <a:cs typeface="+mn-cs"/>
              </a:rPr>
              <a:t> et al, 2018). </a:t>
            </a:r>
          </a:p>
          <a:p>
            <a:endParaRPr lang="en-US" dirty="0"/>
          </a:p>
        </p:txBody>
      </p:sp>
      <p:sp>
        <p:nvSpPr>
          <p:cNvPr id="4" name="Slide Number Placeholder 3"/>
          <p:cNvSpPr>
            <a:spLocks noGrp="1"/>
          </p:cNvSpPr>
          <p:nvPr>
            <p:ph type="sldNum" sz="quarter" idx="10"/>
          </p:nvPr>
        </p:nvSpPr>
        <p:spPr/>
        <p:txBody>
          <a:bodyPr/>
          <a:lstStyle/>
          <a:p>
            <a:fld id="{299A2176-2D72-486C-ACED-CB246B44416F}" type="slidenum">
              <a:rPr lang="en-US" smtClean="0"/>
              <a:t>10</a:t>
            </a:fld>
            <a:endParaRPr lang="en-US"/>
          </a:p>
        </p:txBody>
      </p:sp>
    </p:spTree>
    <p:extLst>
      <p:ext uri="{BB962C8B-B14F-4D97-AF65-F5344CB8AC3E}">
        <p14:creationId xmlns:p14="http://schemas.microsoft.com/office/powerpoint/2010/main" val="105355711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roles of effective leadership are so many. Effective leadership is the precondition of organizational success. Effective leaders strive for efficiency. A good leader can inspire and guide subordinates and using the skills and efficiencies of employees the goals and objectives can be attained. Effective leaders resolve collaboration by ensuring an open communication environment for the employees. When employees can communicate with each other easily conflict about organizational work can be resolved. Effective leaders also ensure a good work environment where no employees will be harassed or criticized. In a good work environment, employees are treated equitably with </a:t>
            </a:r>
            <a:r>
              <a:rPr lang="en-US" sz="1200" kern="1200" dirty="0" err="1">
                <a:solidFill>
                  <a:schemeClr val="tx1"/>
                </a:solidFill>
                <a:effectLst/>
                <a:latin typeface="+mn-lt"/>
                <a:ea typeface="+mn-ea"/>
                <a:cs typeface="+mn-cs"/>
              </a:rPr>
              <a:t>with</a:t>
            </a:r>
            <a:r>
              <a:rPr lang="en-US" sz="1200" kern="1200" dirty="0">
                <a:solidFill>
                  <a:schemeClr val="tx1"/>
                </a:solidFill>
                <a:effectLst/>
                <a:latin typeface="+mn-lt"/>
                <a:ea typeface="+mn-ea"/>
                <a:cs typeface="+mn-cs"/>
              </a:rPr>
              <a:t> respect. As the leaders of </a:t>
            </a:r>
            <a:r>
              <a:rPr lang="en-US" sz="1200" kern="1200" dirty="0" err="1">
                <a:solidFill>
                  <a:schemeClr val="tx1"/>
                </a:solidFill>
                <a:effectLst/>
                <a:latin typeface="+mn-lt"/>
                <a:ea typeface="+mn-ea"/>
                <a:cs typeface="+mn-cs"/>
              </a:rPr>
              <a:t>Lindt</a:t>
            </a:r>
            <a:r>
              <a:rPr lang="en-US" sz="1200" kern="1200" dirty="0">
                <a:solidFill>
                  <a:schemeClr val="tx1"/>
                </a:solidFill>
                <a:effectLst/>
                <a:latin typeface="+mn-lt"/>
                <a:ea typeface="+mn-ea"/>
                <a:cs typeface="+mn-cs"/>
              </a:rPr>
              <a:t> Chocolate are effective enough, the business is successful (</a:t>
            </a:r>
            <a:r>
              <a:rPr lang="en-US" sz="1200" kern="1200" dirty="0" err="1">
                <a:solidFill>
                  <a:schemeClr val="tx1"/>
                </a:solidFill>
                <a:effectLst/>
                <a:latin typeface="+mn-lt"/>
                <a:ea typeface="+mn-ea"/>
                <a:cs typeface="+mn-cs"/>
              </a:rPr>
              <a:t>Ghasabeh</a:t>
            </a:r>
            <a:r>
              <a:rPr lang="en-US" sz="1200" kern="1200" dirty="0">
                <a:solidFill>
                  <a:schemeClr val="tx1"/>
                </a:solidFill>
                <a:effectLst/>
                <a:latin typeface="+mn-lt"/>
                <a:ea typeface="+mn-ea"/>
                <a:cs typeface="+mn-cs"/>
              </a:rPr>
              <a:t> et al, 2015).</a:t>
            </a:r>
          </a:p>
          <a:p>
            <a:endParaRPr lang="en-US" dirty="0"/>
          </a:p>
        </p:txBody>
      </p:sp>
      <p:sp>
        <p:nvSpPr>
          <p:cNvPr id="4" name="Slide Number Placeholder 3"/>
          <p:cNvSpPr>
            <a:spLocks noGrp="1"/>
          </p:cNvSpPr>
          <p:nvPr>
            <p:ph type="sldNum" sz="quarter" idx="10"/>
          </p:nvPr>
        </p:nvSpPr>
        <p:spPr/>
        <p:txBody>
          <a:bodyPr/>
          <a:lstStyle/>
          <a:p>
            <a:fld id="{299A2176-2D72-486C-ACED-CB246B44416F}" type="slidenum">
              <a:rPr lang="en-US" smtClean="0"/>
              <a:t>11</a:t>
            </a:fld>
            <a:endParaRPr lang="en-US"/>
          </a:p>
        </p:txBody>
      </p:sp>
    </p:spTree>
    <p:extLst>
      <p:ext uri="{BB962C8B-B14F-4D97-AF65-F5344CB8AC3E}">
        <p14:creationId xmlns:p14="http://schemas.microsoft.com/office/powerpoint/2010/main" val="358000837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a:lnSpc>
                <a:spcPct val="150000"/>
              </a:lnSpc>
              <a:buFont typeface="Symbol" panose="05050102010706020507" pitchFamily="18" charset="2"/>
              <a:buChar char=""/>
            </a:pPr>
            <a:r>
              <a:rPr lang="en-GB" sz="1200" b="1" kern="100" dirty="0">
                <a:effectLst/>
                <a:ea typeface="Calibri" panose="020F0502020204030204" pitchFamily="34" charset="0"/>
                <a:cs typeface="Times New Roman" panose="02020603050405020304" pitchFamily="18" charset="0"/>
              </a:rPr>
              <a:t>Management</a:t>
            </a:r>
            <a:r>
              <a:rPr lang="en-GB" sz="1200" kern="100" dirty="0">
                <a:effectLst/>
                <a:ea typeface="Calibri" panose="020F0502020204030204" pitchFamily="34" charset="0"/>
                <a:cs typeface="Times New Roman" panose="02020603050405020304" pitchFamily="18" charset="0"/>
              </a:rPr>
              <a:t>- involves tasks as planning, budgeting, </a:t>
            </a:r>
          </a:p>
          <a:p>
            <a:pPr marL="0" lvl="0" indent="0">
              <a:lnSpc>
                <a:spcPct val="150000"/>
              </a:lnSpc>
              <a:buNone/>
            </a:pPr>
            <a:r>
              <a:rPr lang="en-GB" sz="1200" kern="100" dirty="0">
                <a:effectLst/>
                <a:ea typeface="Calibri" panose="020F0502020204030204" pitchFamily="34" charset="0"/>
                <a:cs typeface="Times New Roman" panose="02020603050405020304" pitchFamily="18" charset="0"/>
              </a:rPr>
              <a:t>     setting goals for the organisation.</a:t>
            </a:r>
          </a:p>
          <a:p>
            <a:pPr marL="342900" lvl="0" indent="-342900">
              <a:lnSpc>
                <a:spcPct val="150000"/>
              </a:lnSpc>
              <a:buFont typeface="Symbol" panose="05050102010706020507" pitchFamily="18" charset="2"/>
              <a:buChar char=""/>
            </a:pPr>
            <a:r>
              <a:rPr lang="en-GB" sz="1200" b="1" kern="100" dirty="0">
                <a:effectLst/>
                <a:ea typeface="Calibri" panose="020F0502020204030204" pitchFamily="34" charset="0"/>
                <a:cs typeface="Times New Roman" panose="02020603050405020304" pitchFamily="18" charset="0"/>
              </a:rPr>
              <a:t>Leadership</a:t>
            </a:r>
            <a:r>
              <a:rPr lang="en-GB" sz="1200" kern="100" dirty="0">
                <a:effectLst/>
                <a:ea typeface="Calibri" panose="020F0502020204030204" pitchFamily="34" charset="0"/>
                <a:cs typeface="Times New Roman" panose="02020603050405020304" pitchFamily="18" charset="0"/>
              </a:rPr>
              <a:t>- ability to lead, inspire, </a:t>
            </a:r>
          </a:p>
          <a:p>
            <a:pPr marL="0" lvl="0" indent="0">
              <a:lnSpc>
                <a:spcPct val="150000"/>
              </a:lnSpc>
              <a:buNone/>
            </a:pPr>
            <a:r>
              <a:rPr lang="en-GB" sz="1200" kern="100" dirty="0">
                <a:ea typeface="Calibri" panose="020F0502020204030204" pitchFamily="34" charset="0"/>
                <a:cs typeface="Times New Roman" panose="02020603050405020304" pitchFamily="18" charset="0"/>
              </a:rPr>
              <a:t>    </a:t>
            </a:r>
            <a:r>
              <a:rPr lang="en-GB" sz="1200" kern="100" dirty="0">
                <a:effectLst/>
                <a:ea typeface="Calibri" panose="020F0502020204030204" pitchFamily="34" charset="0"/>
                <a:cs typeface="Times New Roman" panose="02020603050405020304" pitchFamily="18" charset="0"/>
              </a:rPr>
              <a:t>motivate others to achieve the settled goals.</a:t>
            </a:r>
          </a:p>
          <a:p>
            <a:pPr marL="1113225" indent="0" algn="just">
              <a:lnSpc>
                <a:spcPct val="150000"/>
              </a:lnSpc>
              <a:spcAft>
                <a:spcPts val="800"/>
              </a:spcAft>
              <a:buNone/>
            </a:pPr>
            <a:endParaRPr lang="en-GB" sz="9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299A2176-2D72-486C-ACED-CB246B44416F}" type="slidenum">
              <a:rPr lang="en-US" smtClean="0"/>
              <a:t>12</a:t>
            </a:fld>
            <a:endParaRPr lang="en-US"/>
          </a:p>
        </p:txBody>
      </p:sp>
    </p:spTree>
    <p:extLst>
      <p:ext uri="{BB962C8B-B14F-4D97-AF65-F5344CB8AC3E}">
        <p14:creationId xmlns:p14="http://schemas.microsoft.com/office/powerpoint/2010/main" val="127846226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a:lnSpc>
                <a:spcPct val="150000"/>
              </a:lnSpc>
              <a:buFont typeface="Symbol" panose="05050102010706020507" pitchFamily="18" charset="2"/>
              <a:buChar char=""/>
            </a:pPr>
            <a:r>
              <a:rPr lang="en-GB" sz="1200" b="1" kern="100" dirty="0">
                <a:effectLst/>
                <a:ea typeface="Calibri" panose="020F0502020204030204" pitchFamily="34" charset="0"/>
                <a:cs typeface="Times New Roman" panose="02020603050405020304" pitchFamily="18" charset="0"/>
              </a:rPr>
              <a:t>Manager vs. Leader : </a:t>
            </a:r>
          </a:p>
          <a:p>
            <a:pPr marL="342900" lvl="0" indent="-342900">
              <a:lnSpc>
                <a:spcPct val="150000"/>
              </a:lnSpc>
              <a:spcAft>
                <a:spcPts val="800"/>
              </a:spcAft>
              <a:buFont typeface="+mj-lt"/>
              <a:buAutoNum type="arabicPeriod"/>
            </a:pPr>
            <a:r>
              <a:rPr lang="en-GB" sz="1200" b="1" kern="100" dirty="0">
                <a:effectLst/>
                <a:ea typeface="Calibri" panose="020F0502020204030204" pitchFamily="34" charset="0"/>
                <a:cs typeface="Times New Roman" panose="02020603050405020304" pitchFamily="18" charset="0"/>
              </a:rPr>
              <a:t>Manager  </a:t>
            </a:r>
            <a:r>
              <a:rPr lang="en-GB" sz="1200" kern="100" dirty="0">
                <a:effectLst/>
                <a:ea typeface="Calibri" panose="020F0502020204030204" pitchFamily="34" charset="0"/>
                <a:cs typeface="Times New Roman" panose="02020603050405020304" pitchFamily="18" charset="0"/>
              </a:rPr>
              <a:t>- formal authority</a:t>
            </a:r>
          </a:p>
          <a:p>
            <a:pPr marL="1275150" indent="0">
              <a:lnSpc>
                <a:spcPct val="150000"/>
              </a:lnSpc>
              <a:spcAft>
                <a:spcPts val="800"/>
              </a:spcAft>
              <a:buNone/>
            </a:pPr>
            <a:r>
              <a:rPr lang="en-GB" sz="1200" kern="100" dirty="0">
                <a:effectLst/>
                <a:ea typeface="Calibri" panose="020F0502020204030204" pitchFamily="34" charset="0"/>
                <a:cs typeface="Times New Roman" panose="02020603050405020304" pitchFamily="18" charset="0"/>
              </a:rPr>
              <a:t>       - delegate tasks to team members </a:t>
            </a:r>
          </a:p>
          <a:p>
            <a:pPr marL="342900" lvl="0" indent="-342900" algn="just">
              <a:lnSpc>
                <a:spcPct val="150000"/>
              </a:lnSpc>
              <a:spcAft>
                <a:spcPts val="800"/>
              </a:spcAft>
              <a:buFont typeface="+mj-lt"/>
              <a:buAutoNum type="arabicPeriod"/>
            </a:pPr>
            <a:r>
              <a:rPr lang="en-GB" sz="1200" b="1" kern="100" dirty="0">
                <a:effectLst/>
                <a:ea typeface="Calibri" panose="020F0502020204030204" pitchFamily="34" charset="0"/>
                <a:cs typeface="Times New Roman" panose="02020603050405020304" pitchFamily="18" charset="0"/>
              </a:rPr>
              <a:t>Leader    </a:t>
            </a:r>
            <a:r>
              <a:rPr lang="en-GB" sz="1200" kern="100" dirty="0">
                <a:effectLst/>
                <a:ea typeface="Calibri" panose="020F0502020204030204" pitchFamily="34" charset="0"/>
                <a:cs typeface="Times New Roman" panose="02020603050405020304" pitchFamily="18" charset="0"/>
              </a:rPr>
              <a:t>- chosen by people</a:t>
            </a:r>
          </a:p>
          <a:p>
            <a:pPr marL="1113225" indent="0" algn="just">
              <a:lnSpc>
                <a:spcPct val="150000"/>
              </a:lnSpc>
              <a:spcAft>
                <a:spcPts val="800"/>
              </a:spcAft>
              <a:buNone/>
            </a:pPr>
            <a:r>
              <a:rPr lang="en-GB" sz="1200" kern="100" dirty="0">
                <a:ea typeface="Calibri" panose="020F0502020204030204" pitchFamily="34" charset="0"/>
                <a:cs typeface="Times New Roman" panose="02020603050405020304" pitchFamily="18" charset="0"/>
              </a:rPr>
              <a:t>        </a:t>
            </a:r>
            <a:r>
              <a:rPr lang="en-GB" sz="1200" kern="100" dirty="0">
                <a:effectLst/>
                <a:ea typeface="Calibri" panose="020F0502020204030204" pitchFamily="34" charset="0"/>
                <a:cs typeface="Times New Roman" panose="02020603050405020304" pitchFamily="18" charset="0"/>
              </a:rPr>
              <a:t>-leading by example</a:t>
            </a:r>
            <a:endParaRPr lang="en-GB" dirty="0"/>
          </a:p>
        </p:txBody>
      </p:sp>
      <p:sp>
        <p:nvSpPr>
          <p:cNvPr id="4" name="Slide Number Placeholder 3"/>
          <p:cNvSpPr>
            <a:spLocks noGrp="1"/>
          </p:cNvSpPr>
          <p:nvPr>
            <p:ph type="sldNum" sz="quarter" idx="5"/>
          </p:nvPr>
        </p:nvSpPr>
        <p:spPr/>
        <p:txBody>
          <a:bodyPr/>
          <a:lstStyle/>
          <a:p>
            <a:fld id="{299A2176-2D72-486C-ACED-CB246B44416F}" type="slidenum">
              <a:rPr lang="en-US" smtClean="0"/>
              <a:t>13</a:t>
            </a:fld>
            <a:endParaRPr lang="en-US"/>
          </a:p>
        </p:txBody>
      </p:sp>
    </p:spTree>
    <p:extLst>
      <p:ext uri="{BB962C8B-B14F-4D97-AF65-F5344CB8AC3E}">
        <p14:creationId xmlns:p14="http://schemas.microsoft.com/office/powerpoint/2010/main" val="91160241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algn="just">
              <a:lnSpc>
                <a:spcPct val="150000"/>
              </a:lnSpc>
              <a:buFont typeface="Symbol" panose="05050102010706020507" pitchFamily="18" charset="2"/>
              <a:buChar char=""/>
            </a:pPr>
            <a:r>
              <a:rPr lang="en-GB" sz="1200" b="1" kern="100" dirty="0">
                <a:effectLst/>
                <a:ea typeface="Calibri" panose="020F0502020204030204" pitchFamily="34" charset="0"/>
                <a:cs typeface="Times New Roman" panose="02020603050405020304" pitchFamily="18" charset="0"/>
              </a:rPr>
              <a:t>CEO- (</a:t>
            </a:r>
            <a:r>
              <a:rPr lang="en-GB" sz="1200" b="1" kern="100" dirty="0" err="1">
                <a:effectLst/>
                <a:ea typeface="Calibri" panose="020F0502020204030204" pitchFamily="34" charset="0"/>
                <a:cs typeface="Times New Roman" panose="02020603050405020304" pitchFamily="18" charset="0"/>
              </a:rPr>
              <a:t>Dr.</a:t>
            </a:r>
            <a:r>
              <a:rPr lang="en-GB" sz="1200" b="1" kern="100" dirty="0">
                <a:effectLst/>
                <a:ea typeface="Calibri" panose="020F0502020204030204" pitchFamily="34" charset="0"/>
                <a:cs typeface="Times New Roman" panose="02020603050405020304" pitchFamily="18" charset="0"/>
              </a:rPr>
              <a:t> Adalbert Lechner)- </a:t>
            </a:r>
            <a:r>
              <a:rPr lang="en-GB" sz="1200" kern="100" dirty="0">
                <a:effectLst/>
                <a:ea typeface="Calibri" panose="020F0502020204030204" pitchFamily="34" charset="0"/>
                <a:cs typeface="Times New Roman" panose="02020603050405020304" pitchFamily="18" charset="0"/>
              </a:rPr>
              <a:t>planning the overall business and set </a:t>
            </a:r>
          </a:p>
          <a:p>
            <a:pPr marL="0" lvl="0" indent="0" algn="just">
              <a:lnSpc>
                <a:spcPct val="150000"/>
              </a:lnSpc>
              <a:buNone/>
            </a:pPr>
            <a:r>
              <a:rPr lang="en-GB" sz="1200" kern="100" dirty="0">
                <a:effectLst/>
                <a:ea typeface="Calibri" panose="020F0502020204030204" pitchFamily="34" charset="0"/>
                <a:cs typeface="Times New Roman" panose="02020603050405020304" pitchFamily="18" charset="0"/>
              </a:rPr>
              <a:t>     the long-term goal for the company.</a:t>
            </a:r>
          </a:p>
          <a:p>
            <a:pPr marL="342900" lvl="0" indent="-342900" algn="just">
              <a:lnSpc>
                <a:spcPct val="150000"/>
              </a:lnSpc>
              <a:buFont typeface="Symbol" panose="05050102010706020507" pitchFamily="18" charset="2"/>
              <a:buChar char=""/>
            </a:pPr>
            <a:r>
              <a:rPr lang="en-GB" sz="1200" b="1" kern="100" dirty="0">
                <a:effectLst/>
                <a:ea typeface="Calibri" panose="020F0502020204030204" pitchFamily="34" charset="0"/>
                <a:cs typeface="Times New Roman" panose="02020603050405020304" pitchFamily="18" charset="0"/>
              </a:rPr>
              <a:t>Executive Chairman of the Board of Directors- (Ernst Tanner)- </a:t>
            </a:r>
            <a:r>
              <a:rPr lang="en-GB" sz="1200" kern="100" dirty="0">
                <a:effectLst/>
                <a:ea typeface="Calibri" panose="020F0502020204030204" pitchFamily="34" charset="0"/>
                <a:cs typeface="Times New Roman" panose="02020603050405020304" pitchFamily="18" charset="0"/>
              </a:rPr>
              <a:t>advises and guides the </a:t>
            </a:r>
          </a:p>
          <a:p>
            <a:pPr marL="0" lvl="0" indent="0" algn="just">
              <a:lnSpc>
                <a:spcPct val="150000"/>
              </a:lnSpc>
              <a:buNone/>
            </a:pPr>
            <a:r>
              <a:rPr lang="en-GB" sz="1200" kern="100" dirty="0">
                <a:ea typeface="Calibri" panose="020F0502020204030204" pitchFamily="34" charset="0"/>
                <a:cs typeface="Times New Roman" panose="02020603050405020304" pitchFamily="18" charset="0"/>
              </a:rPr>
              <a:t>     </a:t>
            </a:r>
            <a:r>
              <a:rPr lang="en-GB" sz="1200" kern="100" dirty="0">
                <a:effectLst/>
                <a:ea typeface="Calibri" panose="020F0502020204030204" pitchFamily="34" charset="0"/>
                <a:cs typeface="Times New Roman" panose="02020603050405020304" pitchFamily="18" charset="0"/>
              </a:rPr>
              <a:t>Board of Directors and CEO on key strategic decisions.</a:t>
            </a:r>
          </a:p>
          <a:p>
            <a:pPr marL="342900" lvl="0" indent="-342900" algn="just">
              <a:lnSpc>
                <a:spcPct val="150000"/>
              </a:lnSpc>
              <a:buFont typeface="Symbol" panose="05050102010706020507" pitchFamily="18" charset="2"/>
              <a:buChar char=""/>
            </a:pPr>
            <a:r>
              <a:rPr lang="en-GB" sz="1200" b="1" kern="100" dirty="0">
                <a:effectLst/>
                <a:ea typeface="Calibri" panose="020F0502020204030204" pitchFamily="34" charset="0"/>
                <a:cs typeface="Times New Roman" panose="02020603050405020304" pitchFamily="18" charset="0"/>
              </a:rPr>
              <a:t>Board of Directors- (7 members)- </a:t>
            </a:r>
            <a:r>
              <a:rPr lang="en-GB" sz="1200" kern="100" dirty="0">
                <a:effectLst/>
                <a:ea typeface="Calibri" panose="020F0502020204030204" pitchFamily="34" charset="0"/>
                <a:cs typeface="Times New Roman" panose="02020603050405020304" pitchFamily="18" charset="0"/>
              </a:rPr>
              <a:t>makes material strategic decisions and defines </a:t>
            </a:r>
          </a:p>
          <a:p>
            <a:pPr marL="0" lvl="0" indent="0" algn="just">
              <a:lnSpc>
                <a:spcPct val="150000"/>
              </a:lnSpc>
              <a:buNone/>
            </a:pPr>
            <a:r>
              <a:rPr lang="en-GB" sz="1200" kern="100" dirty="0">
                <a:ea typeface="Calibri" panose="020F0502020204030204" pitchFamily="34" charset="0"/>
                <a:cs typeface="Times New Roman" panose="02020603050405020304" pitchFamily="18" charset="0"/>
              </a:rPr>
              <a:t>     </a:t>
            </a:r>
            <a:r>
              <a:rPr lang="en-GB" sz="1200" kern="100" dirty="0">
                <a:effectLst/>
                <a:ea typeface="Calibri" panose="020F0502020204030204" pitchFamily="34" charset="0"/>
                <a:cs typeface="Times New Roman" panose="02020603050405020304" pitchFamily="18" charset="0"/>
              </a:rPr>
              <a:t>the general means to achieve the settled goals.</a:t>
            </a:r>
          </a:p>
          <a:p>
            <a:pPr marL="342900" lvl="0" indent="-342900" algn="just">
              <a:lnSpc>
                <a:spcPct val="150000"/>
              </a:lnSpc>
              <a:spcAft>
                <a:spcPts val="800"/>
              </a:spcAft>
              <a:buFont typeface="Symbol" panose="05050102010706020507" pitchFamily="18" charset="2"/>
              <a:buChar char=""/>
            </a:pPr>
            <a:r>
              <a:rPr lang="en-GB" sz="1200" b="1" kern="100" dirty="0">
                <a:effectLst/>
                <a:ea typeface="Calibri" panose="020F0502020204030204" pitchFamily="34" charset="0"/>
                <a:cs typeface="Times New Roman" panose="02020603050405020304" pitchFamily="18" charset="0"/>
              </a:rPr>
              <a:t>Group Management- (8 members)- </a:t>
            </a:r>
            <a:r>
              <a:rPr lang="en-GB" sz="1200" kern="100" dirty="0">
                <a:effectLst/>
                <a:ea typeface="Calibri" panose="020F0502020204030204" pitchFamily="34" charset="0"/>
                <a:cs typeface="Times New Roman" panose="02020603050405020304" pitchFamily="18" charset="0"/>
              </a:rPr>
              <a:t>responsible for the implementation of </a:t>
            </a:r>
          </a:p>
          <a:p>
            <a:pPr marL="0" lvl="0" indent="0" algn="just">
              <a:lnSpc>
                <a:spcPct val="150000"/>
              </a:lnSpc>
              <a:spcAft>
                <a:spcPts val="800"/>
              </a:spcAft>
              <a:buNone/>
            </a:pPr>
            <a:r>
              <a:rPr lang="en-GB" sz="1200" kern="100" dirty="0">
                <a:ea typeface="Calibri" panose="020F0502020204030204" pitchFamily="34" charset="0"/>
                <a:cs typeface="Times New Roman" panose="02020603050405020304" pitchFamily="18" charset="0"/>
              </a:rPr>
              <a:t>     g</a:t>
            </a:r>
            <a:r>
              <a:rPr lang="en-GB" sz="1200" kern="100" dirty="0">
                <a:effectLst/>
                <a:ea typeface="Calibri" panose="020F0502020204030204" pitchFamily="34" charset="0"/>
                <a:cs typeface="Times New Roman" panose="02020603050405020304" pitchFamily="18" charset="0"/>
              </a:rPr>
              <a:t>roup strategies and lead their allocated functional and responsibility areas.</a:t>
            </a:r>
          </a:p>
          <a:p>
            <a:endParaRPr lang="en-GB" dirty="0"/>
          </a:p>
        </p:txBody>
      </p:sp>
      <p:sp>
        <p:nvSpPr>
          <p:cNvPr id="4" name="Slide Number Placeholder 3"/>
          <p:cNvSpPr>
            <a:spLocks noGrp="1"/>
          </p:cNvSpPr>
          <p:nvPr>
            <p:ph type="sldNum" sz="quarter" idx="5"/>
          </p:nvPr>
        </p:nvSpPr>
        <p:spPr/>
        <p:txBody>
          <a:bodyPr/>
          <a:lstStyle/>
          <a:p>
            <a:fld id="{299A2176-2D72-486C-ACED-CB246B44416F}" type="slidenum">
              <a:rPr lang="en-US" smtClean="0"/>
              <a:t>14</a:t>
            </a:fld>
            <a:endParaRPr lang="en-US"/>
          </a:p>
        </p:txBody>
      </p:sp>
    </p:spTree>
    <p:extLst>
      <p:ext uri="{BB962C8B-B14F-4D97-AF65-F5344CB8AC3E}">
        <p14:creationId xmlns:p14="http://schemas.microsoft.com/office/powerpoint/2010/main" val="182924914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algn="just">
              <a:lnSpc>
                <a:spcPct val="150000"/>
              </a:lnSpc>
              <a:buFont typeface="Symbol" panose="05050102010706020507" pitchFamily="18" charset="2"/>
              <a:buChar char=""/>
            </a:pPr>
            <a:r>
              <a:rPr lang="en-GB" sz="1100" b="1" kern="100" dirty="0">
                <a:effectLst/>
                <a:ea typeface="Calibri" panose="020F0502020204030204" pitchFamily="34" charset="0"/>
                <a:cs typeface="Times New Roman" panose="02020603050405020304" pitchFamily="18" charset="0"/>
              </a:rPr>
              <a:t>Motivation</a:t>
            </a:r>
          </a:p>
          <a:p>
            <a:pPr marL="342900" lvl="0" indent="-342900" algn="just">
              <a:lnSpc>
                <a:spcPct val="150000"/>
              </a:lnSpc>
              <a:buFont typeface="Symbol" panose="05050102010706020507" pitchFamily="18" charset="2"/>
              <a:buChar char=""/>
            </a:pPr>
            <a:r>
              <a:rPr lang="en-GB" sz="1100" b="1" kern="100" dirty="0">
                <a:effectLst/>
                <a:ea typeface="Calibri" panose="020F0502020204030204" pitchFamily="34" charset="0"/>
                <a:cs typeface="Times New Roman" panose="02020603050405020304" pitchFamily="18" charset="0"/>
              </a:rPr>
              <a:t>Communication</a:t>
            </a:r>
          </a:p>
          <a:p>
            <a:pPr marL="342900" lvl="0" indent="-342900" algn="just">
              <a:lnSpc>
                <a:spcPct val="150000"/>
              </a:lnSpc>
              <a:buFont typeface="Symbol" panose="05050102010706020507" pitchFamily="18" charset="2"/>
              <a:buChar char=""/>
            </a:pPr>
            <a:r>
              <a:rPr lang="en-GB" sz="1100" b="1" kern="100" dirty="0">
                <a:effectLst/>
                <a:ea typeface="Calibri" panose="020F0502020204030204" pitchFamily="34" charset="0"/>
                <a:cs typeface="Times New Roman" panose="02020603050405020304" pitchFamily="18" charset="0"/>
              </a:rPr>
              <a:t>Interpersonal skills</a:t>
            </a:r>
          </a:p>
          <a:p>
            <a:pPr marL="342900" lvl="0" indent="-342900" algn="just">
              <a:lnSpc>
                <a:spcPct val="150000"/>
              </a:lnSpc>
              <a:buFont typeface="Symbol" panose="05050102010706020507" pitchFamily="18" charset="2"/>
              <a:buChar char=""/>
            </a:pPr>
            <a:r>
              <a:rPr lang="en-GB" sz="1100" b="1" kern="100" dirty="0">
                <a:effectLst/>
                <a:ea typeface="Calibri" panose="020F0502020204030204" pitchFamily="34" charset="0"/>
                <a:cs typeface="Times New Roman" panose="02020603050405020304" pitchFamily="18" charset="0"/>
              </a:rPr>
              <a:t>Planning</a:t>
            </a:r>
          </a:p>
          <a:p>
            <a:pPr marL="342900" lvl="0" indent="-342900" algn="just">
              <a:lnSpc>
                <a:spcPct val="150000"/>
              </a:lnSpc>
              <a:buFont typeface="Symbol" panose="05050102010706020507" pitchFamily="18" charset="2"/>
              <a:buChar char=""/>
            </a:pPr>
            <a:r>
              <a:rPr lang="en-GB" sz="1100" b="1" kern="100" dirty="0">
                <a:effectLst/>
                <a:ea typeface="Calibri" panose="020F0502020204030204" pitchFamily="34" charset="0"/>
                <a:cs typeface="Times New Roman" panose="02020603050405020304" pitchFamily="18" charset="0"/>
              </a:rPr>
              <a:t>Organisation and delegation</a:t>
            </a:r>
          </a:p>
          <a:p>
            <a:pPr marL="342900" lvl="0" indent="-342900" algn="just">
              <a:lnSpc>
                <a:spcPct val="150000"/>
              </a:lnSpc>
              <a:spcAft>
                <a:spcPts val="800"/>
              </a:spcAft>
              <a:buFont typeface="Symbol" panose="05050102010706020507" pitchFamily="18" charset="2"/>
              <a:buChar char=""/>
            </a:pPr>
            <a:r>
              <a:rPr lang="en-GB" sz="1100" b="1" kern="100" dirty="0">
                <a:effectLst/>
                <a:ea typeface="Calibri" panose="020F0502020204030204" pitchFamily="34" charset="0"/>
                <a:cs typeface="Times New Roman" panose="02020603050405020304" pitchFamily="18" charset="0"/>
              </a:rPr>
              <a:t>Problem solving and decision making </a:t>
            </a:r>
            <a:endParaRPr lang="en-GB" sz="1100" kern="100" dirty="0">
              <a:effectLst/>
              <a:ea typeface="Calibri" panose="020F0502020204030204" pitchFamily="34" charset="0"/>
              <a:cs typeface="Times New Roman" panose="02020603050405020304" pitchFamily="18" charset="0"/>
            </a:endParaRPr>
          </a:p>
          <a:p>
            <a:pPr algn="just">
              <a:lnSpc>
                <a:spcPct val="150000"/>
              </a:lnSpc>
              <a:spcAft>
                <a:spcPts val="800"/>
              </a:spcAft>
            </a:pPr>
            <a:r>
              <a:rPr lang="en-GB" sz="1200" kern="100" dirty="0">
                <a:effectLst/>
                <a:ea typeface="Calibri" panose="020F0502020204030204" pitchFamily="34" charset="0"/>
                <a:cs typeface="Times New Roman" panose="02020603050405020304" pitchFamily="18" charset="0"/>
              </a:rPr>
              <a:t>  For a successful organization it is essential to have skilled managers and leaders, </a:t>
            </a:r>
          </a:p>
          <a:p>
            <a:pPr marL="0" indent="0" algn="just">
              <a:lnSpc>
                <a:spcPct val="150000"/>
              </a:lnSpc>
              <a:spcAft>
                <a:spcPts val="800"/>
              </a:spcAft>
              <a:buNone/>
            </a:pPr>
            <a:r>
              <a:rPr lang="en-GB" sz="1200" kern="100" dirty="0">
                <a:ea typeface="Calibri" panose="020F0502020204030204" pitchFamily="34" charset="0"/>
                <a:cs typeface="Times New Roman" panose="02020603050405020304" pitchFamily="18" charset="0"/>
              </a:rPr>
              <a:t>      </a:t>
            </a:r>
            <a:r>
              <a:rPr lang="en-GB" sz="1200" kern="100" dirty="0">
                <a:effectLst/>
                <a:ea typeface="Calibri" panose="020F0502020204030204" pitchFamily="34" charset="0"/>
                <a:cs typeface="Times New Roman" panose="02020603050405020304" pitchFamily="18" charset="0"/>
              </a:rPr>
              <a:t>who can motivate, inspire and lead the members to achieve the settled goals.</a:t>
            </a:r>
          </a:p>
          <a:p>
            <a:endParaRPr lang="en-GB" dirty="0"/>
          </a:p>
        </p:txBody>
      </p:sp>
      <p:sp>
        <p:nvSpPr>
          <p:cNvPr id="4" name="Slide Number Placeholder 3"/>
          <p:cNvSpPr>
            <a:spLocks noGrp="1"/>
          </p:cNvSpPr>
          <p:nvPr>
            <p:ph type="sldNum" sz="quarter" idx="5"/>
          </p:nvPr>
        </p:nvSpPr>
        <p:spPr/>
        <p:txBody>
          <a:bodyPr/>
          <a:lstStyle/>
          <a:p>
            <a:fld id="{299A2176-2D72-486C-ACED-CB246B44416F}" type="slidenum">
              <a:rPr lang="en-US" smtClean="0"/>
              <a:t>15</a:t>
            </a:fld>
            <a:endParaRPr lang="en-US"/>
          </a:p>
        </p:txBody>
      </p:sp>
    </p:spTree>
    <p:extLst>
      <p:ext uri="{BB962C8B-B14F-4D97-AF65-F5344CB8AC3E}">
        <p14:creationId xmlns:p14="http://schemas.microsoft.com/office/powerpoint/2010/main" val="338787260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b="1" dirty="0">
                <a:effectLst/>
                <a:ea typeface="Times New Roman" panose="02020603050405020304" pitchFamily="18" charset="0"/>
              </a:rPr>
              <a:t>Product Innovation</a:t>
            </a:r>
          </a:p>
          <a:p>
            <a:pPr marL="342900" lvl="0" indent="-342900" algn="just">
              <a:buFont typeface="Symbol" panose="05050102010706020507" pitchFamily="18" charset="2"/>
              <a:buChar char=""/>
            </a:pPr>
            <a:r>
              <a:rPr lang="en-GB" sz="1200" dirty="0">
                <a:effectLst/>
                <a:ea typeface="Times New Roman" panose="02020603050405020304" pitchFamily="18" charset="0"/>
              </a:rPr>
              <a:t>Lindt is known for coming up with new ways to make chocolate and sweets. </a:t>
            </a:r>
          </a:p>
          <a:p>
            <a:pPr marL="342900" lvl="0" indent="-342900" algn="just">
              <a:buFont typeface="Symbol" panose="05050102010706020507" pitchFamily="18" charset="2"/>
              <a:buChar char=""/>
            </a:pPr>
            <a:r>
              <a:rPr lang="en-GB" sz="1200" dirty="0">
                <a:effectLst/>
                <a:ea typeface="Times New Roman" panose="02020603050405020304" pitchFamily="18" charset="0"/>
              </a:rPr>
              <a:t>Leaders may have worked on constantly improving products by adding new flavours, packaging, and lines to meet changing customer needs.</a:t>
            </a:r>
          </a:p>
          <a:p>
            <a:pPr marL="0" indent="0" algn="just">
              <a:buNone/>
            </a:pPr>
            <a:r>
              <a:rPr lang="en-GB" sz="1200" dirty="0">
                <a:effectLst/>
                <a:ea typeface="Times New Roman" panose="02020603050405020304" pitchFamily="18" charset="0"/>
              </a:rPr>
              <a:t> </a:t>
            </a:r>
          </a:p>
          <a:p>
            <a:pPr algn="just"/>
            <a:r>
              <a:rPr lang="en-GB" sz="1200" b="1" dirty="0">
                <a:effectLst/>
                <a:ea typeface="Times New Roman" panose="02020603050405020304" pitchFamily="18" charset="0"/>
              </a:rPr>
              <a:t>Global Expansion</a:t>
            </a:r>
          </a:p>
          <a:p>
            <a:pPr marL="342900" lvl="0" indent="-342900" algn="just">
              <a:buFont typeface="Symbol" panose="05050102010706020507" pitchFamily="18" charset="2"/>
              <a:buChar char=""/>
            </a:pPr>
            <a:r>
              <a:rPr lang="en-GB" sz="1200" dirty="0">
                <a:effectLst/>
                <a:ea typeface="Times New Roman" panose="02020603050405020304" pitchFamily="18" charset="0"/>
              </a:rPr>
              <a:t>Lindt Corporation may have tried to grow internationally by entering new markets and places with stronger leadership. </a:t>
            </a:r>
          </a:p>
          <a:p>
            <a:pPr marL="342900" lvl="0" indent="-342900" algn="just">
              <a:buFont typeface="Symbol" panose="05050102010706020507" pitchFamily="18" charset="2"/>
              <a:buChar char=""/>
            </a:pPr>
            <a:r>
              <a:rPr lang="en-GB" sz="1200" dirty="0">
                <a:effectLst/>
                <a:ea typeface="Times New Roman" panose="02020603050405020304" pitchFamily="18" charset="0"/>
              </a:rPr>
              <a:t>This could mean making purchases or opening up new places to make things and sell things.</a:t>
            </a:r>
          </a:p>
          <a:p>
            <a:endParaRPr lang="en-GB" dirty="0"/>
          </a:p>
        </p:txBody>
      </p:sp>
      <p:sp>
        <p:nvSpPr>
          <p:cNvPr id="4" name="Slide Number Placeholder 3"/>
          <p:cNvSpPr>
            <a:spLocks noGrp="1"/>
          </p:cNvSpPr>
          <p:nvPr>
            <p:ph type="sldNum" sz="quarter" idx="5"/>
          </p:nvPr>
        </p:nvSpPr>
        <p:spPr/>
        <p:txBody>
          <a:bodyPr/>
          <a:lstStyle/>
          <a:p>
            <a:fld id="{299A2176-2D72-486C-ACED-CB246B44416F}" type="slidenum">
              <a:rPr lang="en-US" smtClean="0"/>
              <a:t>16</a:t>
            </a:fld>
            <a:endParaRPr lang="en-US"/>
          </a:p>
        </p:txBody>
      </p:sp>
    </p:spTree>
    <p:extLst>
      <p:ext uri="{BB962C8B-B14F-4D97-AF65-F5344CB8AC3E}">
        <p14:creationId xmlns:p14="http://schemas.microsoft.com/office/powerpoint/2010/main" val="331970558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b="1" dirty="0">
                <a:effectLst/>
                <a:ea typeface="Times New Roman" panose="02020603050405020304" pitchFamily="18" charset="0"/>
              </a:rPr>
              <a:t>Brand and Marketing</a:t>
            </a:r>
          </a:p>
          <a:p>
            <a:pPr marL="342900" lvl="0" indent="-342900" algn="just">
              <a:buFont typeface="Symbol" panose="05050102010706020507" pitchFamily="18" charset="2"/>
              <a:buChar char=""/>
            </a:pPr>
            <a:r>
              <a:rPr lang="en-GB" sz="1200" dirty="0">
                <a:effectLst/>
                <a:ea typeface="Times New Roman" panose="02020603050405020304" pitchFamily="18" charset="0"/>
              </a:rPr>
              <a:t>A big part of being a good leader is keeping and improving the Lindt brand's image. </a:t>
            </a:r>
          </a:p>
          <a:p>
            <a:pPr marL="342900" lvl="0" indent="-342900" algn="just">
              <a:buFont typeface="Symbol" panose="05050102010706020507" pitchFamily="18" charset="2"/>
              <a:buChar char=""/>
            </a:pPr>
            <a:r>
              <a:rPr lang="en-GB" sz="1200" dirty="0">
                <a:effectLst/>
                <a:ea typeface="Times New Roman" panose="02020603050405020304" pitchFamily="18" charset="0"/>
              </a:rPr>
              <a:t>This could include events, marketing campaigns, and partnerships that help spread the word about Lindt's products and beliefs.</a:t>
            </a:r>
          </a:p>
          <a:p>
            <a:pPr algn="just"/>
            <a:r>
              <a:rPr lang="en-GB" sz="1200" dirty="0">
                <a:effectLst/>
                <a:ea typeface="Times New Roman" panose="02020603050405020304" pitchFamily="18" charset="0"/>
              </a:rPr>
              <a:t> </a:t>
            </a:r>
          </a:p>
          <a:p>
            <a:pPr algn="just"/>
            <a:r>
              <a:rPr lang="en-GB" sz="1200" b="1" dirty="0">
                <a:effectLst/>
                <a:ea typeface="Times New Roman" panose="02020603050405020304" pitchFamily="18" charset="0"/>
              </a:rPr>
              <a:t>  Projects for sustainability</a:t>
            </a:r>
          </a:p>
          <a:p>
            <a:pPr marL="342900" lvl="0" indent="-342900" algn="just">
              <a:buFont typeface="Symbol" panose="05050102010706020507" pitchFamily="18" charset="2"/>
              <a:buChar char=""/>
            </a:pPr>
            <a:r>
              <a:rPr lang="en-GB" sz="1200" dirty="0">
                <a:effectLst/>
                <a:ea typeface="Times New Roman" panose="02020603050405020304" pitchFamily="18" charset="0"/>
              </a:rPr>
              <a:t>The company's leaders may have taken steps to make sure that safe and moral business practises are used. </a:t>
            </a:r>
          </a:p>
          <a:p>
            <a:pPr marL="342900" lvl="0" indent="-342900" algn="just">
              <a:buFont typeface="Symbol" panose="05050102010706020507" pitchFamily="18" charset="2"/>
              <a:buChar char=""/>
            </a:pPr>
            <a:r>
              <a:rPr lang="en-GB" sz="1200" dirty="0">
                <a:effectLst/>
                <a:ea typeface="Times New Roman" panose="02020603050405020304" pitchFamily="18" charset="0"/>
              </a:rPr>
              <a:t>This could mean getting cocoa in a responsible way, leaving less of an impact on the earth, and helping out local communities.</a:t>
            </a:r>
          </a:p>
          <a:p>
            <a:pPr algn="just"/>
            <a:r>
              <a:rPr lang="en-GB" sz="1200" dirty="0">
                <a:effectLst/>
                <a:ea typeface="Times New Roman" panose="02020603050405020304" pitchFamily="18" charset="0"/>
              </a:rPr>
              <a:t> </a:t>
            </a:r>
          </a:p>
          <a:p>
            <a:pPr algn="just"/>
            <a:r>
              <a:rPr lang="en-GB" sz="1200" b="1" dirty="0">
                <a:effectLst/>
                <a:ea typeface="Times New Roman" panose="02020603050405020304" pitchFamily="18" charset="0"/>
              </a:rPr>
              <a:t> Distribution and retail method</a:t>
            </a:r>
          </a:p>
          <a:p>
            <a:pPr marL="342900" lvl="0" indent="-342900" algn="just">
              <a:buFont typeface="Symbol" panose="05050102010706020507" pitchFamily="18" charset="2"/>
              <a:buChar char=""/>
            </a:pPr>
            <a:r>
              <a:rPr lang="en-GB" sz="1200" dirty="0">
                <a:effectLst/>
                <a:ea typeface="Times New Roman" panose="02020603050405020304" pitchFamily="18" charset="0"/>
              </a:rPr>
              <a:t>E-commerce and online sales platforms may have caused Lindt to change its retail and distribution strategies to keep up with changing customer habits.</a:t>
            </a:r>
          </a:p>
          <a:p>
            <a:endParaRPr lang="en-GB" dirty="0"/>
          </a:p>
        </p:txBody>
      </p:sp>
      <p:sp>
        <p:nvSpPr>
          <p:cNvPr id="4" name="Slide Number Placeholder 3"/>
          <p:cNvSpPr>
            <a:spLocks noGrp="1"/>
          </p:cNvSpPr>
          <p:nvPr>
            <p:ph type="sldNum" sz="quarter" idx="5"/>
          </p:nvPr>
        </p:nvSpPr>
        <p:spPr/>
        <p:txBody>
          <a:bodyPr/>
          <a:lstStyle/>
          <a:p>
            <a:fld id="{299A2176-2D72-486C-ACED-CB246B44416F}" type="slidenum">
              <a:rPr lang="en-US" smtClean="0"/>
              <a:t>17</a:t>
            </a:fld>
            <a:endParaRPr lang="en-US"/>
          </a:p>
        </p:txBody>
      </p:sp>
    </p:spTree>
    <p:extLst>
      <p:ext uri="{BB962C8B-B14F-4D97-AF65-F5344CB8AC3E}">
        <p14:creationId xmlns:p14="http://schemas.microsoft.com/office/powerpoint/2010/main" val="275879692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b="1" dirty="0">
                <a:effectLst/>
                <a:ea typeface="Times New Roman" panose="02020603050405020304" pitchFamily="18" charset="0"/>
              </a:rPr>
              <a:t>Quality and Supply Chain Management</a:t>
            </a:r>
          </a:p>
          <a:p>
            <a:pPr marL="342900" lvl="0" indent="-342900" algn="just">
              <a:buFont typeface="Symbol" panose="05050102010706020507" pitchFamily="18" charset="2"/>
              <a:buChar char=""/>
            </a:pPr>
            <a:r>
              <a:rPr lang="en-GB" sz="1200" dirty="0">
                <a:effectLst/>
                <a:ea typeface="Times New Roman" panose="02020603050405020304" pitchFamily="18" charset="0"/>
              </a:rPr>
              <a:t>Making sure the quality of the products and managing the supply chain well are very important. </a:t>
            </a:r>
          </a:p>
          <a:p>
            <a:pPr marL="342900" lvl="0" indent="-342900" algn="just">
              <a:buFont typeface="Symbol" panose="05050102010706020507" pitchFamily="18" charset="2"/>
              <a:buChar char=""/>
            </a:pPr>
            <a:r>
              <a:rPr lang="en-GB" sz="1200" dirty="0">
                <a:effectLst/>
                <a:ea typeface="Times New Roman" panose="02020603050405020304" pitchFamily="18" charset="0"/>
              </a:rPr>
              <a:t>It's possible that the leaders were focused on keeping product standards high and making the supply chain work better.</a:t>
            </a:r>
          </a:p>
          <a:p>
            <a:pPr algn="just"/>
            <a:r>
              <a:rPr lang="en-GB" sz="1200" dirty="0">
                <a:effectLst/>
                <a:ea typeface="Times New Roman" panose="02020603050405020304" pitchFamily="18" charset="0"/>
              </a:rPr>
              <a:t> </a:t>
            </a:r>
          </a:p>
          <a:p>
            <a:pPr algn="just"/>
            <a:r>
              <a:rPr lang="en-GB" sz="1200" b="1" dirty="0">
                <a:effectLst/>
                <a:ea typeface="Times New Roman" panose="02020603050405020304" pitchFamily="18" charset="0"/>
              </a:rPr>
              <a:t>Diversification</a:t>
            </a:r>
          </a:p>
          <a:p>
            <a:pPr marL="342900" lvl="0" indent="-342900" algn="just">
              <a:buFont typeface="Symbol" panose="05050102010706020507" pitchFamily="18" charset="2"/>
              <a:buChar char=""/>
            </a:pPr>
            <a:r>
              <a:rPr lang="en-GB" sz="1200" dirty="0">
                <a:effectLst/>
                <a:ea typeface="Times New Roman" panose="02020603050405020304" pitchFamily="18" charset="0"/>
              </a:rPr>
              <a:t>To make sure long-term growth and lower risk, the company's leaders may have looked into expanding into linked markets or new product categories.</a:t>
            </a:r>
          </a:p>
          <a:p>
            <a:pPr algn="just"/>
            <a:r>
              <a:rPr lang="en-GB" sz="1200" dirty="0">
                <a:effectLst/>
                <a:ea typeface="Times New Roman" panose="02020603050405020304" pitchFamily="18" charset="0"/>
              </a:rPr>
              <a:t> </a:t>
            </a:r>
          </a:p>
          <a:p>
            <a:pPr algn="just"/>
            <a:r>
              <a:rPr lang="en-GB" sz="1200" b="1" dirty="0">
                <a:effectLst/>
                <a:ea typeface="Times New Roman" panose="02020603050405020304" pitchFamily="18" charset="0"/>
              </a:rPr>
              <a:t>Training and development for employees</a:t>
            </a:r>
          </a:p>
          <a:p>
            <a:pPr marL="342900" lvl="0" indent="-342900" algn="just">
              <a:buFont typeface="Symbol" panose="05050102010706020507" pitchFamily="18" charset="2"/>
              <a:buChar char=""/>
            </a:pPr>
            <a:r>
              <a:rPr lang="en-GB" sz="1200" dirty="0">
                <a:effectLst/>
                <a:ea typeface="Times New Roman" panose="02020603050405020304" pitchFamily="18" charset="0"/>
              </a:rPr>
              <a:t>Investing in the growth and well-being of workers is another part of being a good leader. </a:t>
            </a:r>
          </a:p>
          <a:p>
            <a:pPr marL="342900" lvl="0" indent="-342900" algn="just">
              <a:buFont typeface="Symbol" panose="05050102010706020507" pitchFamily="18" charset="2"/>
              <a:buChar char=""/>
            </a:pPr>
            <a:r>
              <a:rPr lang="en-GB" sz="1200" dirty="0">
                <a:effectLst/>
                <a:ea typeface="Times New Roman" panose="02020603050405020304" pitchFamily="18" charset="0"/>
              </a:rPr>
              <a:t>This could include things like training programmes, developing ability, and making the workplace a good place to be.</a:t>
            </a:r>
          </a:p>
          <a:p>
            <a:endParaRPr lang="en-GB" dirty="0"/>
          </a:p>
        </p:txBody>
      </p:sp>
      <p:sp>
        <p:nvSpPr>
          <p:cNvPr id="4" name="Slide Number Placeholder 3"/>
          <p:cNvSpPr>
            <a:spLocks noGrp="1"/>
          </p:cNvSpPr>
          <p:nvPr>
            <p:ph type="sldNum" sz="quarter" idx="5"/>
          </p:nvPr>
        </p:nvSpPr>
        <p:spPr/>
        <p:txBody>
          <a:bodyPr/>
          <a:lstStyle/>
          <a:p>
            <a:fld id="{299A2176-2D72-486C-ACED-CB246B44416F}" type="slidenum">
              <a:rPr lang="en-US" smtClean="0"/>
              <a:t>18</a:t>
            </a:fld>
            <a:endParaRPr lang="en-US"/>
          </a:p>
        </p:txBody>
      </p:sp>
    </p:spTree>
    <p:extLst>
      <p:ext uri="{BB962C8B-B14F-4D97-AF65-F5344CB8AC3E}">
        <p14:creationId xmlns:p14="http://schemas.microsoft.com/office/powerpoint/2010/main" val="39204919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b="1" dirty="0">
                <a:effectLst/>
                <a:ea typeface="Times New Roman" panose="02020603050405020304" pitchFamily="18" charset="0"/>
              </a:rPr>
              <a:t>Customer Engagement</a:t>
            </a:r>
          </a:p>
          <a:p>
            <a:pPr marL="342900" lvl="0" indent="-342900" algn="just">
              <a:buFont typeface="Symbol" panose="05050102010706020507" pitchFamily="18" charset="2"/>
              <a:buChar char=""/>
            </a:pPr>
            <a:r>
              <a:rPr lang="en-GB" sz="1200" dirty="0">
                <a:effectLst/>
                <a:ea typeface="Times New Roman" panose="02020603050405020304" pitchFamily="18" charset="0"/>
              </a:rPr>
              <a:t>Through reward programmes, ways for customers to give feedback, and personalised experiences, leaders may have made customers more interested in making purchases.</a:t>
            </a:r>
          </a:p>
          <a:p>
            <a:pPr algn="just"/>
            <a:r>
              <a:rPr lang="en-GB" sz="1200" dirty="0">
                <a:effectLst/>
                <a:ea typeface="Times New Roman" panose="02020603050405020304" pitchFamily="18" charset="0"/>
              </a:rPr>
              <a:t> </a:t>
            </a:r>
          </a:p>
          <a:p>
            <a:pPr algn="just"/>
            <a:endParaRPr lang="en-GB" sz="1200" dirty="0">
              <a:effectLst/>
              <a:ea typeface="Times New Roman" panose="02020603050405020304" pitchFamily="18" charset="0"/>
            </a:endParaRPr>
          </a:p>
          <a:p>
            <a:pPr algn="just"/>
            <a:r>
              <a:rPr lang="en-GB" sz="1200" b="1" dirty="0">
                <a:effectLst/>
                <a:ea typeface="Times New Roman" panose="02020603050405020304" pitchFamily="18" charset="0"/>
              </a:rPr>
              <a:t>Financial Performance</a:t>
            </a:r>
          </a:p>
          <a:p>
            <a:pPr marL="342900" lvl="0" indent="-342900" algn="just">
              <a:buFont typeface="Symbol" panose="05050102010706020507" pitchFamily="18" charset="2"/>
              <a:buChar char=""/>
            </a:pPr>
            <a:r>
              <a:rPr lang="en-GB" sz="1200" dirty="0">
                <a:effectLst/>
                <a:ea typeface="Times New Roman" panose="02020603050405020304" pitchFamily="18" charset="0"/>
              </a:rPr>
              <a:t>Maintenance of good financial performance would have been a top priority for the leadership.</a:t>
            </a:r>
          </a:p>
          <a:p>
            <a:pPr marL="342900" lvl="0" indent="-342900" algn="just">
              <a:buFont typeface="Symbol" panose="05050102010706020507" pitchFamily="18" charset="2"/>
              <a:buChar char=""/>
            </a:pPr>
            <a:r>
              <a:rPr lang="en-GB" sz="1200" dirty="0">
                <a:effectLst/>
                <a:ea typeface="Times New Roman" panose="02020603050405020304" pitchFamily="18" charset="0"/>
              </a:rPr>
              <a:t> This includes keeping costs low, maximising revenue, and making sure the business is profitable.</a:t>
            </a:r>
          </a:p>
          <a:p>
            <a:endParaRPr lang="en-GB" dirty="0"/>
          </a:p>
        </p:txBody>
      </p:sp>
      <p:sp>
        <p:nvSpPr>
          <p:cNvPr id="4" name="Slide Number Placeholder 3"/>
          <p:cNvSpPr>
            <a:spLocks noGrp="1"/>
          </p:cNvSpPr>
          <p:nvPr>
            <p:ph type="sldNum" sz="quarter" idx="5"/>
          </p:nvPr>
        </p:nvSpPr>
        <p:spPr/>
        <p:txBody>
          <a:bodyPr/>
          <a:lstStyle/>
          <a:p>
            <a:fld id="{299A2176-2D72-486C-ACED-CB246B44416F}" type="slidenum">
              <a:rPr lang="en-US" smtClean="0"/>
              <a:t>19</a:t>
            </a:fld>
            <a:endParaRPr lang="en-US"/>
          </a:p>
        </p:txBody>
      </p:sp>
    </p:spTree>
    <p:extLst>
      <p:ext uri="{BB962C8B-B14F-4D97-AF65-F5344CB8AC3E}">
        <p14:creationId xmlns:p14="http://schemas.microsoft.com/office/powerpoint/2010/main" val="129605471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Lindt Chocolate is one of the successful businesses and operating in the industry for a long time. For the effective management of the organization, it can sustain itself in the industry by competing with so many giant companies. The organizational structure of Lindt is hierarchical. However, the functional and divisional organizational structure can be followed in the company to be more efficient. These organizational structures may ensure improved employee performance.</a:t>
            </a:r>
          </a:p>
          <a:p>
            <a:endParaRPr lang="en-US" dirty="0"/>
          </a:p>
        </p:txBody>
      </p:sp>
      <p:sp>
        <p:nvSpPr>
          <p:cNvPr id="4" name="Slide Number Placeholder 3"/>
          <p:cNvSpPr>
            <a:spLocks noGrp="1"/>
          </p:cNvSpPr>
          <p:nvPr>
            <p:ph type="sldNum" sz="quarter" idx="10"/>
          </p:nvPr>
        </p:nvSpPr>
        <p:spPr/>
        <p:txBody>
          <a:bodyPr/>
          <a:lstStyle/>
          <a:p>
            <a:fld id="{299A2176-2D72-486C-ACED-CB246B44416F}" type="slidenum">
              <a:rPr lang="en-US" smtClean="0"/>
              <a:t>20</a:t>
            </a:fld>
            <a:endParaRPr lang="en-US"/>
          </a:p>
        </p:txBody>
      </p:sp>
    </p:spTree>
    <p:extLst>
      <p:ext uri="{BB962C8B-B14F-4D97-AF65-F5344CB8AC3E}">
        <p14:creationId xmlns:p14="http://schemas.microsoft.com/office/powerpoint/2010/main" val="331465595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spcAft>
                <a:spcPts val="800"/>
              </a:spcAft>
            </a:pP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CFI Team (2023) </a:t>
            </a:r>
            <a:r>
              <a:rPr lang="en-GB" sz="1200" i="1" kern="100" dirty="0">
                <a:effectLst/>
                <a:latin typeface="Times New Roman" panose="02020603050405020304" pitchFamily="18" charset="0"/>
                <a:ea typeface="Calibri" panose="020F0502020204030204" pitchFamily="34" charset="0"/>
                <a:cs typeface="Times New Roman" panose="02020603050405020304" pitchFamily="18" charset="0"/>
              </a:rPr>
              <a:t>Management Skills. </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Available at: </a:t>
            </a:r>
            <a:r>
              <a:rPr lang="en-GB" sz="1200"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3"/>
              </a:rPr>
              <a:t>https://corporatefinanceinstitute.com/resources/management/management-skills/</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200" kern="100" dirty="0">
                <a:latin typeface="Calibri" panose="020F0502020204030204" pitchFamily="34" charset="0"/>
                <a:ea typeface="Calibri" panose="020F0502020204030204" pitchFamily="34" charset="0"/>
                <a:cs typeface="Times New Roman" panose="02020603050405020304" pitchFamily="18" charset="0"/>
              </a:rPr>
              <a:t> </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(Accessed: 11 November 2023).</a:t>
            </a:r>
            <a:endParaRPr lang="en-GB" sz="9600" dirty="0">
              <a:effectLst/>
              <a:latin typeface="Times New Roman" panose="02020603050405020304" pitchFamily="18" charset="0"/>
              <a:ea typeface="Calibri" panose="020F0502020204030204" pitchFamily="34" charset="0"/>
            </a:endParaRPr>
          </a:p>
          <a:p>
            <a:pPr marL="457200" indent="-457200" algn="just">
              <a:lnSpc>
                <a:spcPct val="115000"/>
              </a:lnSpc>
              <a:spcAft>
                <a:spcPts val="800"/>
              </a:spcAft>
            </a:pPr>
            <a:r>
              <a:rPr lang="en-US" sz="1200" dirty="0">
                <a:effectLst/>
                <a:latin typeface="Times New Roman" panose="02020603050405020304" pitchFamily="18" charset="0"/>
                <a:ea typeface="Calibri" panose="020F0502020204030204" pitchFamily="34" charset="0"/>
              </a:rPr>
              <a:t>Corporate Governance | </a:t>
            </a:r>
            <a:r>
              <a:rPr lang="en-US" sz="1200" i="1" dirty="0">
                <a:effectLst/>
                <a:latin typeface="Times New Roman" panose="02020603050405020304" pitchFamily="18" charset="0"/>
                <a:ea typeface="Calibri" panose="020F0502020204030204" pitchFamily="34" charset="0"/>
              </a:rPr>
              <a:t>Lindt &amp; </a:t>
            </a:r>
            <a:r>
              <a:rPr lang="en-US" sz="1200" i="1" dirty="0" err="1">
                <a:effectLst/>
                <a:latin typeface="Times New Roman" panose="02020603050405020304" pitchFamily="18" charset="0"/>
                <a:ea typeface="Calibri" panose="020F0502020204030204" pitchFamily="34" charset="0"/>
              </a:rPr>
              <a:t>Sprüngli</a:t>
            </a:r>
            <a:r>
              <a:rPr lang="en-US" sz="1200" i="1" dirty="0">
                <a:effectLst/>
                <a:latin typeface="Times New Roman" panose="02020603050405020304" pitchFamily="18" charset="0"/>
                <a:ea typeface="Calibri" panose="020F0502020204030204" pitchFamily="34" charset="0"/>
              </a:rPr>
              <a:t>.</a:t>
            </a:r>
            <a:r>
              <a:rPr lang="en-US" sz="1200" dirty="0">
                <a:effectLst/>
                <a:latin typeface="Times New Roman" panose="02020603050405020304" pitchFamily="18" charset="0"/>
                <a:ea typeface="Calibri" panose="020F0502020204030204" pitchFamily="34" charset="0"/>
              </a:rPr>
              <a:t> </a:t>
            </a:r>
            <a:r>
              <a:rPr lang="en-US" sz="1200" u="sng" dirty="0">
                <a:solidFill>
                  <a:srgbClr val="0000FF"/>
                </a:solidFill>
                <a:effectLst/>
                <a:latin typeface="Times New Roman" panose="02020603050405020304" pitchFamily="18" charset="0"/>
                <a:ea typeface="Calibri" panose="020F0502020204030204" pitchFamily="34" charset="0"/>
                <a:hlinkClick r:id="rId4"/>
              </a:rPr>
              <a:t>https://www.lindt-spruengli.com/about-us/who-we-are/corporate-governance</a:t>
            </a:r>
            <a:r>
              <a:rPr lang="en-US" sz="1200" dirty="0">
                <a:effectLst/>
                <a:latin typeface="Times New Roman" panose="02020603050405020304" pitchFamily="18" charset="0"/>
                <a:ea typeface="Calibri" panose="020F0502020204030204" pitchFamily="34" charset="0"/>
              </a:rPr>
              <a:t>. Accessed : (November 4</a:t>
            </a:r>
            <a:r>
              <a:rPr lang="en-US" sz="1200" baseline="30000" dirty="0">
                <a:effectLst/>
                <a:latin typeface="Times New Roman" panose="02020603050405020304" pitchFamily="18" charset="0"/>
                <a:ea typeface="Calibri" panose="020F0502020204030204" pitchFamily="34" charset="0"/>
              </a:rPr>
              <a:t>th</a:t>
            </a:r>
            <a:r>
              <a:rPr lang="en-US" sz="1200" dirty="0">
                <a:effectLst/>
                <a:latin typeface="Times New Roman" panose="02020603050405020304" pitchFamily="18" charset="0"/>
                <a:ea typeface="Calibri" panose="020F0502020204030204" pitchFamily="34" charset="0"/>
              </a:rPr>
              <a:t> , 2023). </a:t>
            </a:r>
            <a:endParaRPr lang="en-GB" sz="1200" dirty="0">
              <a:effectLst/>
              <a:latin typeface="Times New Roman" panose="02020603050405020304" pitchFamily="18" charset="0"/>
              <a:ea typeface="Calibri" panose="020F0502020204030204" pitchFamily="34" charset="0"/>
            </a:endParaRPr>
          </a:p>
          <a:p>
            <a:pPr marL="457200" indent="-457200" algn="just">
              <a:lnSpc>
                <a:spcPct val="115000"/>
              </a:lnSpc>
              <a:spcAft>
                <a:spcPts val="800"/>
              </a:spcAft>
            </a:pPr>
            <a:r>
              <a:rPr lang="en-US" sz="1200" dirty="0">
                <a:effectLst/>
                <a:latin typeface="Times New Roman" panose="02020603050405020304" pitchFamily="18" charset="0"/>
                <a:ea typeface="Calibri" panose="020F0502020204030204" pitchFamily="34" charset="0"/>
              </a:rPr>
              <a:t>Group Management Members | </a:t>
            </a:r>
            <a:r>
              <a:rPr lang="en-US" sz="1200" i="1" dirty="0">
                <a:effectLst/>
                <a:latin typeface="Times New Roman" panose="02020603050405020304" pitchFamily="18" charset="0"/>
                <a:ea typeface="Calibri" panose="020F0502020204030204" pitchFamily="34" charset="0"/>
              </a:rPr>
              <a:t>Lindt &amp; </a:t>
            </a:r>
            <a:r>
              <a:rPr lang="en-US" sz="1200" i="1" dirty="0" err="1">
                <a:effectLst/>
                <a:latin typeface="Times New Roman" panose="02020603050405020304" pitchFamily="18" charset="0"/>
                <a:ea typeface="Calibri" panose="020F0502020204030204" pitchFamily="34" charset="0"/>
              </a:rPr>
              <a:t>Sprüngli</a:t>
            </a:r>
            <a:r>
              <a:rPr lang="en-US" sz="1200" dirty="0">
                <a:effectLst/>
                <a:latin typeface="Times New Roman" panose="02020603050405020304" pitchFamily="18" charset="0"/>
                <a:ea typeface="Calibri" panose="020F0502020204030204" pitchFamily="34" charset="0"/>
              </a:rPr>
              <a:t>. </a:t>
            </a:r>
            <a:r>
              <a:rPr lang="en-US" sz="1200" u="sng" dirty="0">
                <a:solidFill>
                  <a:srgbClr val="0000FF"/>
                </a:solidFill>
                <a:effectLst/>
                <a:latin typeface="Times New Roman" panose="02020603050405020304" pitchFamily="18" charset="0"/>
                <a:ea typeface="Calibri" panose="020F0502020204030204" pitchFamily="34" charset="0"/>
                <a:hlinkClick r:id="rId5"/>
              </a:rPr>
              <a:t>https://www.lindt-spruengli.com/about-us/who-we-are/corporate-governance/group-management</a:t>
            </a:r>
            <a:r>
              <a:rPr lang="en-US" sz="1200" dirty="0">
                <a:effectLst/>
                <a:latin typeface="Times New Roman" panose="02020603050405020304" pitchFamily="18" charset="0"/>
                <a:ea typeface="Calibri" panose="020F0502020204030204" pitchFamily="34" charset="0"/>
              </a:rPr>
              <a:t>. Accessed : (November 6</a:t>
            </a:r>
            <a:r>
              <a:rPr lang="en-US" sz="1200" baseline="30000" dirty="0">
                <a:effectLst/>
                <a:latin typeface="Times New Roman" panose="02020603050405020304" pitchFamily="18" charset="0"/>
                <a:ea typeface="Calibri" panose="020F0502020204030204" pitchFamily="34" charset="0"/>
              </a:rPr>
              <a:t>th</a:t>
            </a:r>
            <a:r>
              <a:rPr lang="en-US" sz="1200" dirty="0">
                <a:effectLst/>
                <a:latin typeface="Times New Roman" panose="02020603050405020304" pitchFamily="18" charset="0"/>
                <a:ea typeface="Calibri" panose="020F0502020204030204" pitchFamily="34" charset="0"/>
              </a:rPr>
              <a:t>, 2023).</a:t>
            </a:r>
            <a:endParaRPr lang="en-GB" sz="1200" dirty="0">
              <a:effectLst/>
              <a:latin typeface="Times New Roman" panose="02020603050405020304" pitchFamily="18" charset="0"/>
              <a:ea typeface="Calibri" panose="020F0502020204030204" pitchFamily="34" charset="0"/>
            </a:endParaRPr>
          </a:p>
          <a:p>
            <a:pPr marL="457200" indent="-457200" algn="just">
              <a:lnSpc>
                <a:spcPct val="115000"/>
              </a:lnSpc>
              <a:spcAft>
                <a:spcPts val="800"/>
              </a:spcAft>
            </a:pPr>
            <a:r>
              <a:rPr lang="en-GB" sz="1200" dirty="0" err="1">
                <a:effectLst/>
                <a:latin typeface="Times New Roman" panose="02020603050405020304" pitchFamily="18" charset="0"/>
                <a:ea typeface="Calibri" panose="020F0502020204030204" pitchFamily="34" charset="0"/>
              </a:rPr>
              <a:t>Gurianova</a:t>
            </a:r>
            <a:r>
              <a:rPr lang="en-GB" sz="1200" dirty="0">
                <a:effectLst/>
                <a:latin typeface="Times New Roman" panose="02020603050405020304" pitchFamily="18" charset="0"/>
                <a:ea typeface="Calibri" panose="020F0502020204030204" pitchFamily="34" charset="0"/>
              </a:rPr>
              <a:t>, E. and </a:t>
            </a:r>
            <a:r>
              <a:rPr lang="en-GB" sz="1200" dirty="0" err="1">
                <a:effectLst/>
                <a:latin typeface="Times New Roman" panose="02020603050405020304" pitchFamily="18" charset="0"/>
                <a:ea typeface="Calibri" panose="020F0502020204030204" pitchFamily="34" charset="0"/>
              </a:rPr>
              <a:t>Mechtcheriakova</a:t>
            </a:r>
            <a:r>
              <a:rPr lang="en-GB" sz="1200" dirty="0">
                <a:effectLst/>
                <a:latin typeface="Times New Roman" panose="02020603050405020304" pitchFamily="18" charset="0"/>
                <a:ea typeface="Calibri" panose="020F0502020204030204" pitchFamily="34" charset="0"/>
              </a:rPr>
              <a:t>, S., (2015). Design of organizational structures of management according to strategy of development of the enterprises. </a:t>
            </a:r>
            <a:r>
              <a:rPr lang="en-GB" sz="1200" i="1" dirty="0">
                <a:effectLst/>
                <a:latin typeface="Times New Roman" panose="02020603050405020304" pitchFamily="18" charset="0"/>
                <a:ea typeface="Calibri" panose="020F0502020204030204" pitchFamily="34" charset="0"/>
              </a:rPr>
              <a:t>Procedia Economics and Finance</a:t>
            </a:r>
            <a:r>
              <a:rPr lang="en-GB" sz="1200" dirty="0">
                <a:effectLst/>
                <a:latin typeface="Times New Roman" panose="02020603050405020304" pitchFamily="18" charset="0"/>
                <a:ea typeface="Calibri" panose="020F0502020204030204" pitchFamily="34" charset="0"/>
              </a:rPr>
              <a:t>, </a:t>
            </a:r>
            <a:r>
              <a:rPr lang="en-GB" sz="1200" i="1" dirty="0">
                <a:effectLst/>
                <a:latin typeface="Times New Roman" panose="02020603050405020304" pitchFamily="18" charset="0"/>
                <a:ea typeface="Calibri" panose="020F0502020204030204" pitchFamily="34" charset="0"/>
              </a:rPr>
              <a:t>24</a:t>
            </a:r>
            <a:r>
              <a:rPr lang="en-GB" sz="1200" dirty="0">
                <a:effectLst/>
                <a:latin typeface="Times New Roman" panose="02020603050405020304" pitchFamily="18" charset="0"/>
                <a:ea typeface="Calibri" panose="020F0502020204030204" pitchFamily="34" charset="0"/>
              </a:rPr>
              <a:t>, pp.395-401.</a:t>
            </a:r>
          </a:p>
          <a:p>
            <a:endParaRPr lang="en-GB" dirty="0"/>
          </a:p>
        </p:txBody>
      </p:sp>
      <p:sp>
        <p:nvSpPr>
          <p:cNvPr id="4" name="Slide Number Placeholder 3"/>
          <p:cNvSpPr>
            <a:spLocks noGrp="1"/>
          </p:cNvSpPr>
          <p:nvPr>
            <p:ph type="sldNum" sz="quarter" idx="5"/>
          </p:nvPr>
        </p:nvSpPr>
        <p:spPr/>
        <p:txBody>
          <a:bodyPr/>
          <a:lstStyle/>
          <a:p>
            <a:fld id="{299A2176-2D72-486C-ACED-CB246B44416F}" type="slidenum">
              <a:rPr lang="en-US" smtClean="0"/>
              <a:t>21</a:t>
            </a:fld>
            <a:endParaRPr lang="en-US"/>
          </a:p>
        </p:txBody>
      </p:sp>
    </p:spTree>
    <p:extLst>
      <p:ext uri="{BB962C8B-B14F-4D97-AF65-F5344CB8AC3E}">
        <p14:creationId xmlns:p14="http://schemas.microsoft.com/office/powerpoint/2010/main" val="304330933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57200" indent="-457200" algn="just">
              <a:lnSpc>
                <a:spcPct val="115000"/>
              </a:lnSpc>
              <a:spcAft>
                <a:spcPts val="800"/>
              </a:spcAft>
              <a:buFont typeface="Wingdings" panose="05000000000000000000" pitchFamily="2" charset="2"/>
              <a:buChar char="§"/>
            </a:pPr>
            <a:r>
              <a:rPr lang="en-GB" sz="1200" dirty="0">
                <a:effectLst/>
                <a:latin typeface="Times New Roman" panose="02020603050405020304" pitchFamily="18" charset="0"/>
                <a:ea typeface="Calibri" panose="020F0502020204030204" pitchFamily="34" charset="0"/>
              </a:rPr>
              <a:t>Joseph, J., </a:t>
            </a:r>
            <a:r>
              <a:rPr lang="en-GB" sz="1200" dirty="0" err="1">
                <a:effectLst/>
                <a:latin typeface="Times New Roman" panose="02020603050405020304" pitchFamily="18" charset="0"/>
                <a:ea typeface="Calibri" panose="020F0502020204030204" pitchFamily="34" charset="0"/>
              </a:rPr>
              <a:t>Klingebiel</a:t>
            </a:r>
            <a:r>
              <a:rPr lang="en-GB" sz="1200" dirty="0">
                <a:effectLst/>
                <a:latin typeface="Times New Roman" panose="02020603050405020304" pitchFamily="18" charset="0"/>
                <a:ea typeface="Calibri" panose="020F0502020204030204" pitchFamily="34" charset="0"/>
              </a:rPr>
              <a:t>, R. and Wilson, A.J., (2016). Organizational structure and performance feedback: Centralization, aspirations, and termination decisions. </a:t>
            </a:r>
            <a:r>
              <a:rPr lang="en-GB" sz="1200" i="1" dirty="0">
                <a:effectLst/>
                <a:latin typeface="Times New Roman" panose="02020603050405020304" pitchFamily="18" charset="0"/>
                <a:ea typeface="Calibri" panose="020F0502020204030204" pitchFamily="34" charset="0"/>
              </a:rPr>
              <a:t>Organization Science</a:t>
            </a:r>
            <a:r>
              <a:rPr lang="en-GB" sz="1200" dirty="0">
                <a:effectLst/>
                <a:latin typeface="Times New Roman" panose="02020603050405020304" pitchFamily="18" charset="0"/>
                <a:ea typeface="Calibri" panose="020F0502020204030204" pitchFamily="34" charset="0"/>
              </a:rPr>
              <a:t>, </a:t>
            </a:r>
            <a:r>
              <a:rPr lang="en-GB" sz="1200" i="1" dirty="0">
                <a:effectLst/>
                <a:latin typeface="Times New Roman" panose="02020603050405020304" pitchFamily="18" charset="0"/>
                <a:ea typeface="Calibri" panose="020F0502020204030204" pitchFamily="34" charset="0"/>
              </a:rPr>
              <a:t>27</a:t>
            </a:r>
            <a:r>
              <a:rPr lang="en-GB" sz="1200" dirty="0">
                <a:effectLst/>
                <a:latin typeface="Times New Roman" panose="02020603050405020304" pitchFamily="18" charset="0"/>
                <a:ea typeface="Calibri" panose="020F0502020204030204" pitchFamily="34" charset="0"/>
              </a:rPr>
              <a:t>(5), pp.1065-1083.</a:t>
            </a:r>
          </a:p>
          <a:p>
            <a:pPr marL="457200" indent="-457200" algn="just">
              <a:lnSpc>
                <a:spcPct val="115000"/>
              </a:lnSpc>
              <a:spcAft>
                <a:spcPts val="800"/>
              </a:spcAft>
              <a:buFont typeface="Wingdings" panose="05000000000000000000" pitchFamily="2" charset="2"/>
              <a:buChar char="§"/>
            </a:pPr>
            <a:r>
              <a:rPr lang="en-US" sz="1200" dirty="0" err="1">
                <a:effectLst/>
                <a:latin typeface="Times New Roman" panose="02020603050405020304" pitchFamily="18" charset="0"/>
                <a:ea typeface="Calibri" panose="020F0502020204030204" pitchFamily="34" charset="0"/>
              </a:rPr>
              <a:t>Kamiya</a:t>
            </a:r>
            <a:r>
              <a:rPr lang="en-US" sz="1200" dirty="0">
                <a:effectLst/>
                <a:latin typeface="Times New Roman" panose="02020603050405020304" pitchFamily="18" charset="0"/>
                <a:ea typeface="Calibri" panose="020F0502020204030204" pitchFamily="34" charset="0"/>
              </a:rPr>
              <a:t>, T. (2023) </a:t>
            </a:r>
            <a:r>
              <a:rPr lang="en-US" sz="1200" i="1" dirty="0">
                <a:effectLst/>
                <a:latin typeface="Times New Roman" panose="02020603050405020304" pitchFamily="18" charset="0"/>
                <a:ea typeface="Calibri" panose="020F0502020204030204" pitchFamily="34" charset="0"/>
              </a:rPr>
              <a:t>Lindt and SPRUNGLI - 976 competitors and alternatives</a:t>
            </a:r>
            <a:r>
              <a:rPr lang="en-US" sz="1200" dirty="0">
                <a:effectLst/>
                <a:latin typeface="Times New Roman" panose="02020603050405020304" pitchFamily="18" charset="0"/>
                <a:ea typeface="Calibri" panose="020F0502020204030204" pitchFamily="34" charset="0"/>
              </a:rPr>
              <a:t>, </a:t>
            </a:r>
            <a:r>
              <a:rPr lang="en-US" sz="1200" i="1" dirty="0" err="1">
                <a:effectLst/>
                <a:latin typeface="Times New Roman" panose="02020603050405020304" pitchFamily="18" charset="0"/>
                <a:ea typeface="Calibri" panose="020F0502020204030204" pitchFamily="34" charset="0"/>
              </a:rPr>
              <a:t>Tracxn</a:t>
            </a:r>
            <a:r>
              <a:rPr lang="en-US" sz="1200" dirty="0">
                <a:effectLst/>
                <a:latin typeface="Times New Roman" panose="02020603050405020304" pitchFamily="18" charset="0"/>
                <a:ea typeface="Calibri" panose="020F0502020204030204" pitchFamily="34" charset="0"/>
              </a:rPr>
              <a:t>. Available at: </a:t>
            </a:r>
            <a:r>
              <a:rPr lang="en-US" sz="1200" u="sng" dirty="0">
                <a:solidFill>
                  <a:srgbClr val="0000FF"/>
                </a:solidFill>
                <a:effectLst/>
                <a:latin typeface="Times New Roman" panose="02020603050405020304" pitchFamily="18" charset="0"/>
                <a:ea typeface="Calibri" panose="020F0502020204030204" pitchFamily="34" charset="0"/>
                <a:hlinkClick r:id="rId3"/>
              </a:rPr>
              <a:t>https://tracxn.com/d/companies/lindt-and-sprungli/__5-AJBoNcDcFgF4g2WM1Eu3AcsJQwwRY9kceRpreSV88/competitors</a:t>
            </a:r>
            <a:r>
              <a:rPr lang="en-US" sz="1200" dirty="0">
                <a:effectLst/>
                <a:latin typeface="Times New Roman" panose="02020603050405020304" pitchFamily="18" charset="0"/>
                <a:ea typeface="Calibri" panose="020F0502020204030204" pitchFamily="34" charset="0"/>
              </a:rPr>
              <a:t> Accessed : (November 9th , 2023). </a:t>
            </a:r>
          </a:p>
          <a:p>
            <a:pPr marL="342900" indent="-342900" algn="just">
              <a:lnSpc>
                <a:spcPct val="115000"/>
              </a:lnSpc>
              <a:spcAft>
                <a:spcPts val="800"/>
              </a:spcAft>
              <a:buClr>
                <a:schemeClr val="accent3">
                  <a:lumMod val="75000"/>
                </a:schemeClr>
              </a:buClr>
              <a:buFont typeface="Wingdings" panose="05000000000000000000" pitchFamily="2" charset="2"/>
              <a:buChar char="§"/>
            </a:pPr>
            <a:r>
              <a:rPr lang="en-US" sz="1200" dirty="0">
                <a:effectLst/>
                <a:latin typeface="Times New Roman" panose="02020603050405020304" pitchFamily="18" charset="0"/>
                <a:ea typeface="Calibri" panose="020F0502020204030204" pitchFamily="34" charset="0"/>
              </a:rPr>
              <a:t>Leadership Change at </a:t>
            </a:r>
            <a:r>
              <a:rPr lang="en-US" sz="1200" i="1" dirty="0">
                <a:effectLst/>
                <a:latin typeface="Times New Roman" panose="02020603050405020304" pitchFamily="18" charset="0"/>
                <a:ea typeface="Calibri" panose="020F0502020204030204" pitchFamily="34" charset="0"/>
              </a:rPr>
              <a:t>Lindt &amp; </a:t>
            </a:r>
            <a:r>
              <a:rPr lang="en-US" sz="1200" i="1" dirty="0" err="1">
                <a:effectLst/>
                <a:latin typeface="Times New Roman" panose="02020603050405020304" pitchFamily="18" charset="0"/>
                <a:ea typeface="Calibri" panose="020F0502020204030204" pitchFamily="34" charset="0"/>
              </a:rPr>
              <a:t>Sprüngli</a:t>
            </a:r>
            <a:r>
              <a:rPr lang="en-US" sz="1200" dirty="0">
                <a:effectLst/>
                <a:latin typeface="Times New Roman" panose="02020603050405020304" pitchFamily="18" charset="0"/>
                <a:ea typeface="Calibri" panose="020F0502020204030204" pitchFamily="34" charset="0"/>
              </a:rPr>
              <a:t> | FDBusiness.com. </a:t>
            </a:r>
            <a:r>
              <a:rPr lang="en-US" sz="1200" u="sng" dirty="0">
                <a:solidFill>
                  <a:srgbClr val="0000FF"/>
                </a:solidFill>
                <a:effectLst/>
                <a:latin typeface="Times New Roman" panose="02020603050405020304" pitchFamily="18" charset="0"/>
                <a:ea typeface="Calibri" panose="020F0502020204030204" pitchFamily="34" charset="0"/>
                <a:hlinkClick r:id="rId4"/>
              </a:rPr>
              <a:t>https://www.fdbusiness.com/leadership-change-at-lindt-sprungli/</a:t>
            </a:r>
            <a:r>
              <a:rPr lang="en-US" sz="1200" dirty="0">
                <a:effectLst/>
                <a:latin typeface="Times New Roman" panose="02020603050405020304" pitchFamily="18" charset="0"/>
                <a:ea typeface="Calibri" panose="020F0502020204030204" pitchFamily="34" charset="0"/>
              </a:rPr>
              <a:t>. Accessed on: (November 18, 2023).</a:t>
            </a:r>
            <a:endParaRPr lang="en-GB" sz="1200" dirty="0">
              <a:effectLst/>
              <a:latin typeface="Times New Roman" panose="02020603050405020304" pitchFamily="18" charset="0"/>
              <a:ea typeface="Calibri" panose="020F0502020204030204" pitchFamily="34" charset="0"/>
            </a:endParaRPr>
          </a:p>
          <a:p>
            <a:pPr marL="342900" indent="-342900" algn="just">
              <a:lnSpc>
                <a:spcPct val="115000"/>
              </a:lnSpc>
              <a:spcAft>
                <a:spcPts val="800"/>
              </a:spcAft>
              <a:buClr>
                <a:schemeClr val="accent3">
                  <a:lumMod val="75000"/>
                </a:schemeClr>
              </a:buClr>
              <a:buFont typeface="Wingdings" panose="05000000000000000000" pitchFamily="2" charset="2"/>
              <a:buChar char="§"/>
            </a:pPr>
            <a:r>
              <a:rPr lang="en-GB" sz="1200" dirty="0">
                <a:effectLst/>
                <a:latin typeface="Times New Roman" panose="02020603050405020304" pitchFamily="18" charset="0"/>
                <a:ea typeface="Calibri" panose="020F0502020204030204" pitchFamily="34" charset="0"/>
              </a:rPr>
              <a:t>Lindt and </a:t>
            </a:r>
            <a:r>
              <a:rPr lang="en-US" sz="1200" dirty="0" err="1">
                <a:effectLst/>
                <a:latin typeface="Times New Roman" panose="02020603050405020304" pitchFamily="18" charset="0"/>
                <a:ea typeface="Calibri" panose="020F0502020204030204" pitchFamily="34" charset="0"/>
              </a:rPr>
              <a:t>Sprüngli</a:t>
            </a:r>
            <a:r>
              <a:rPr lang="en-GB" sz="1200" dirty="0">
                <a:effectLst/>
                <a:latin typeface="Times New Roman" panose="02020603050405020304" pitchFamily="18" charset="0"/>
                <a:ea typeface="Calibri" panose="020F0502020204030204" pitchFamily="34" charset="0"/>
              </a:rPr>
              <a:t>. (2021) </a:t>
            </a:r>
            <a:r>
              <a:rPr lang="en-GB" sz="1200" i="1" dirty="0">
                <a:effectLst/>
                <a:latin typeface="Times New Roman" panose="02020603050405020304" pitchFamily="18" charset="0"/>
                <a:ea typeface="Calibri" panose="020F0502020204030204" pitchFamily="34" charset="0"/>
              </a:rPr>
              <a:t>Lindt &amp; </a:t>
            </a:r>
            <a:r>
              <a:rPr lang="en-US" sz="1200" i="1" dirty="0" err="1">
                <a:effectLst/>
                <a:latin typeface="Times New Roman" panose="02020603050405020304" pitchFamily="18" charset="0"/>
                <a:ea typeface="Calibri" panose="020F0502020204030204" pitchFamily="34" charset="0"/>
              </a:rPr>
              <a:t>Sprüngli</a:t>
            </a:r>
            <a:r>
              <a:rPr lang="en-GB" sz="1200" dirty="0">
                <a:effectLst/>
                <a:latin typeface="Times New Roman" panose="02020603050405020304" pitchFamily="18" charset="0"/>
                <a:ea typeface="Calibri" panose="020F0502020204030204" pitchFamily="34" charset="0"/>
              </a:rPr>
              <a:t>, Available at : </a:t>
            </a:r>
            <a:r>
              <a:rPr lang="en-GB" sz="1200" u="sng" dirty="0">
                <a:solidFill>
                  <a:srgbClr val="0000FF"/>
                </a:solidFill>
                <a:effectLst/>
                <a:latin typeface="Times New Roman" panose="02020603050405020304" pitchFamily="18" charset="0"/>
                <a:ea typeface="Calibri" panose="020F0502020204030204" pitchFamily="34" charset="0"/>
                <a:hlinkClick r:id="rId5"/>
              </a:rPr>
              <a:t>Lindt &amp; </a:t>
            </a:r>
            <a:r>
              <a:rPr lang="en-GB" sz="1200" u="sng" dirty="0" err="1">
                <a:solidFill>
                  <a:srgbClr val="0000FF"/>
                </a:solidFill>
                <a:effectLst/>
                <a:latin typeface="Times New Roman" panose="02020603050405020304" pitchFamily="18" charset="0"/>
                <a:ea typeface="Calibri" panose="020F0502020204030204" pitchFamily="34" charset="0"/>
                <a:hlinkClick r:id="rId5"/>
              </a:rPr>
              <a:t>Sprüngli</a:t>
            </a:r>
            <a:r>
              <a:rPr lang="en-GB" sz="1200" u="sng" dirty="0">
                <a:solidFill>
                  <a:srgbClr val="0000FF"/>
                </a:solidFill>
                <a:effectLst/>
                <a:latin typeface="Times New Roman" panose="02020603050405020304" pitchFamily="18" charset="0"/>
                <a:ea typeface="Calibri" panose="020F0502020204030204" pitchFamily="34" charset="0"/>
                <a:hlinkClick r:id="rId5"/>
              </a:rPr>
              <a:t> Annual Report 2021 (lindt-spruengli.com)</a:t>
            </a:r>
            <a:r>
              <a:rPr lang="en-US" sz="1200" dirty="0">
                <a:effectLst/>
                <a:latin typeface="Times New Roman" panose="02020603050405020304" pitchFamily="18" charset="0"/>
                <a:ea typeface="Calibri" panose="020F0502020204030204" pitchFamily="34" charset="0"/>
              </a:rPr>
              <a:t> . Accessed on: (November 15, 2023).</a:t>
            </a:r>
          </a:p>
          <a:p>
            <a:pPr marL="342900" indent="-342900" algn="just">
              <a:lnSpc>
                <a:spcPct val="115000"/>
              </a:lnSpc>
              <a:spcAft>
                <a:spcPts val="800"/>
              </a:spcAft>
              <a:buClr>
                <a:schemeClr val="accent3">
                  <a:lumMod val="75000"/>
                </a:schemeClr>
              </a:buClr>
              <a:buFont typeface="Wingdings" panose="05000000000000000000" pitchFamily="2" charset="2"/>
              <a:buChar char="§"/>
            </a:pPr>
            <a:r>
              <a:rPr lang="en-GB" sz="1200" dirty="0">
                <a:effectLst/>
                <a:latin typeface="Times New Roman" panose="02020603050405020304" pitchFamily="18" charset="0"/>
                <a:ea typeface="Calibri" panose="020F0502020204030204" pitchFamily="34" charset="0"/>
              </a:rPr>
              <a:t>Lindt and </a:t>
            </a:r>
            <a:r>
              <a:rPr lang="en-US" sz="1200" dirty="0" err="1">
                <a:effectLst/>
                <a:latin typeface="Times New Roman" panose="02020603050405020304" pitchFamily="18" charset="0"/>
                <a:ea typeface="Calibri" panose="020F0502020204030204" pitchFamily="34" charset="0"/>
              </a:rPr>
              <a:t>Sprüngli</a:t>
            </a:r>
            <a:r>
              <a:rPr lang="en-GB" sz="1200" dirty="0">
                <a:effectLst/>
                <a:latin typeface="Times New Roman" panose="02020603050405020304" pitchFamily="18" charset="0"/>
                <a:ea typeface="Calibri" panose="020F0502020204030204" pitchFamily="34" charset="0"/>
              </a:rPr>
              <a:t>. (2022) </a:t>
            </a:r>
            <a:r>
              <a:rPr lang="en-GB" sz="1200" i="1" dirty="0">
                <a:effectLst/>
                <a:latin typeface="Times New Roman" panose="02020603050405020304" pitchFamily="18" charset="0"/>
                <a:ea typeface="Calibri" panose="020F0502020204030204" pitchFamily="34" charset="0"/>
              </a:rPr>
              <a:t>Lindt &amp; </a:t>
            </a:r>
            <a:r>
              <a:rPr lang="en-US" sz="1200" i="1" dirty="0" err="1">
                <a:effectLst/>
                <a:latin typeface="Times New Roman" panose="02020603050405020304" pitchFamily="18" charset="0"/>
                <a:ea typeface="Calibri" panose="020F0502020204030204" pitchFamily="34" charset="0"/>
              </a:rPr>
              <a:t>Sprüngli</a:t>
            </a:r>
            <a:r>
              <a:rPr lang="en-GB" sz="1200" dirty="0">
                <a:effectLst/>
                <a:latin typeface="Times New Roman" panose="02020603050405020304" pitchFamily="18" charset="0"/>
                <a:ea typeface="Calibri" panose="020F0502020204030204" pitchFamily="34" charset="0"/>
              </a:rPr>
              <a:t>, Available at </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200" dirty="0">
                <a:latin typeface="Times New Roman" panose="02020603050405020304" pitchFamily="18" charset="0"/>
                <a:cs typeface="Times New Roman" panose="02020603050405020304" pitchFamily="18" charset="0"/>
                <a:hlinkClick r:id="rId6"/>
              </a:rPr>
              <a:t>Chart generator - Lindt &amp; </a:t>
            </a:r>
            <a:r>
              <a:rPr lang="en-GB" sz="1200" dirty="0" err="1">
                <a:latin typeface="Times New Roman" panose="02020603050405020304" pitchFamily="18" charset="0"/>
                <a:cs typeface="Times New Roman" panose="02020603050405020304" pitchFamily="18" charset="0"/>
                <a:hlinkClick r:id="rId6"/>
              </a:rPr>
              <a:t>Sprüngli</a:t>
            </a:r>
            <a:r>
              <a:rPr lang="en-GB" sz="1200" dirty="0">
                <a:latin typeface="Times New Roman" panose="02020603050405020304" pitchFamily="18" charset="0"/>
                <a:cs typeface="Times New Roman" panose="02020603050405020304" pitchFamily="18" charset="0"/>
                <a:hlinkClick r:id="rId6"/>
              </a:rPr>
              <a:t> Annual Report 2022 (lindt-spruengli.com)</a:t>
            </a:r>
            <a:r>
              <a:rPr lang="en-GB" sz="1200" dirty="0">
                <a:latin typeface="Times New Roman" panose="02020603050405020304" pitchFamily="18" charset="0"/>
                <a:cs typeface="Times New Roman" panose="02020603050405020304" pitchFamily="18" charset="0"/>
              </a:rPr>
              <a:t> .Accessed on : (November 16, 2023).</a:t>
            </a:r>
          </a:p>
          <a:p>
            <a:pPr marL="342900" indent="-342900" algn="just">
              <a:lnSpc>
                <a:spcPct val="115000"/>
              </a:lnSpc>
              <a:spcAft>
                <a:spcPts val="800"/>
              </a:spcAft>
              <a:buClr>
                <a:schemeClr val="accent3">
                  <a:lumMod val="75000"/>
                </a:schemeClr>
              </a:buClr>
              <a:buFont typeface="Wingdings" panose="05000000000000000000" pitchFamily="2" charset="2"/>
              <a:buChar char="§"/>
            </a:pPr>
            <a:r>
              <a:rPr lang="en-GB" sz="1200" dirty="0">
                <a:effectLst/>
                <a:latin typeface="Times New Roman" panose="02020603050405020304" pitchFamily="18" charset="0"/>
                <a:ea typeface="Calibri" panose="020F0502020204030204" pitchFamily="34" charset="0"/>
              </a:rPr>
              <a:t>Lindt and </a:t>
            </a:r>
            <a:r>
              <a:rPr lang="en-US" sz="1200" dirty="0" err="1">
                <a:effectLst/>
                <a:latin typeface="Times New Roman" panose="02020603050405020304" pitchFamily="18" charset="0"/>
                <a:ea typeface="Calibri" panose="020F0502020204030204" pitchFamily="34" charset="0"/>
              </a:rPr>
              <a:t>Sprüngli</a:t>
            </a:r>
            <a:r>
              <a:rPr lang="en-GB" sz="1200" dirty="0">
                <a:effectLst/>
                <a:latin typeface="Times New Roman" panose="02020603050405020304" pitchFamily="18" charset="0"/>
                <a:ea typeface="Calibri" panose="020F0502020204030204" pitchFamily="34" charset="0"/>
              </a:rPr>
              <a:t>. (2023) </a:t>
            </a:r>
            <a:r>
              <a:rPr lang="en-GB" sz="1200" i="1" dirty="0">
                <a:effectLst/>
                <a:latin typeface="Times New Roman" panose="02020603050405020304" pitchFamily="18" charset="0"/>
                <a:ea typeface="Calibri" panose="020F0502020204030204" pitchFamily="34" charset="0"/>
              </a:rPr>
              <a:t>Lindt &amp; </a:t>
            </a:r>
            <a:r>
              <a:rPr lang="en-US" sz="1200" i="1" dirty="0" err="1">
                <a:effectLst/>
                <a:latin typeface="Times New Roman" panose="02020603050405020304" pitchFamily="18" charset="0"/>
                <a:ea typeface="Calibri" panose="020F0502020204030204" pitchFamily="34" charset="0"/>
              </a:rPr>
              <a:t>Sprüngli</a:t>
            </a:r>
            <a:r>
              <a:rPr lang="en-GB" sz="1200" dirty="0">
                <a:effectLst/>
                <a:latin typeface="Times New Roman" panose="02020603050405020304" pitchFamily="18" charset="0"/>
                <a:ea typeface="Calibri" panose="020F0502020204030204" pitchFamily="34" charset="0"/>
              </a:rPr>
              <a:t>, Available at : </a:t>
            </a:r>
            <a:r>
              <a:rPr lang="en-GB" sz="1200" u="sng" dirty="0">
                <a:solidFill>
                  <a:srgbClr val="0000FF"/>
                </a:solidFill>
                <a:effectLst/>
                <a:latin typeface="Times New Roman" panose="02020603050405020304" pitchFamily="18" charset="0"/>
                <a:ea typeface="Calibri" panose="020F0502020204030204" pitchFamily="34" charset="0"/>
                <a:hlinkClick r:id="rId7"/>
              </a:rPr>
              <a:t>About us | Lindt &amp; </a:t>
            </a:r>
            <a:r>
              <a:rPr lang="en-GB" sz="1200" u="sng" dirty="0" err="1">
                <a:solidFill>
                  <a:srgbClr val="0000FF"/>
                </a:solidFill>
                <a:effectLst/>
                <a:latin typeface="Times New Roman" panose="02020603050405020304" pitchFamily="18" charset="0"/>
                <a:ea typeface="Calibri" panose="020F0502020204030204" pitchFamily="34" charset="0"/>
                <a:hlinkClick r:id="rId7"/>
              </a:rPr>
              <a:t>Sprüngli</a:t>
            </a:r>
            <a:r>
              <a:rPr lang="en-GB" sz="1200" u="sng" dirty="0">
                <a:solidFill>
                  <a:srgbClr val="0000FF"/>
                </a:solidFill>
                <a:effectLst/>
                <a:latin typeface="Times New Roman" panose="02020603050405020304" pitchFamily="18" charset="0"/>
                <a:ea typeface="Calibri" panose="020F0502020204030204" pitchFamily="34" charset="0"/>
                <a:hlinkClick r:id="rId7"/>
              </a:rPr>
              <a:t> (lindt-spruengli.com)</a:t>
            </a:r>
            <a:r>
              <a:rPr lang="en-GB" sz="1200" dirty="0">
                <a:effectLst/>
                <a:latin typeface="Times New Roman" panose="02020603050405020304" pitchFamily="18" charset="0"/>
                <a:ea typeface="Calibri" panose="020F0502020204030204" pitchFamily="34" charset="0"/>
              </a:rPr>
              <a:t>. Accessed on: (November 15, 2023).</a:t>
            </a:r>
          </a:p>
          <a:p>
            <a:pPr marL="342900" indent="-342900" algn="just">
              <a:lnSpc>
                <a:spcPct val="115000"/>
              </a:lnSpc>
              <a:spcAft>
                <a:spcPts val="800"/>
              </a:spcAft>
              <a:buClr>
                <a:schemeClr val="accent3">
                  <a:lumMod val="75000"/>
                </a:schemeClr>
              </a:buClr>
              <a:buFont typeface="Wingdings" panose="05000000000000000000" pitchFamily="2" charset="2"/>
              <a:buChar char="§"/>
            </a:pPr>
            <a:r>
              <a:rPr lang="en-US" sz="1200" dirty="0">
                <a:effectLst/>
                <a:latin typeface="Times New Roman" panose="02020603050405020304" pitchFamily="18" charset="0"/>
                <a:ea typeface="Calibri" panose="020F0502020204030204" pitchFamily="34" charset="0"/>
              </a:rPr>
              <a:t>Lindt &amp; </a:t>
            </a:r>
            <a:r>
              <a:rPr lang="en-US" sz="1200" dirty="0" err="1">
                <a:effectLst/>
                <a:latin typeface="Times New Roman" panose="02020603050405020304" pitchFamily="18" charset="0"/>
                <a:ea typeface="Calibri" panose="020F0502020204030204" pitchFamily="34" charset="0"/>
              </a:rPr>
              <a:t>Sprüngli</a:t>
            </a:r>
            <a:r>
              <a:rPr lang="en-US" sz="1200" dirty="0">
                <a:effectLst/>
                <a:latin typeface="Times New Roman" panose="02020603050405020304" pitchFamily="18" charset="0"/>
                <a:ea typeface="Calibri" panose="020F0502020204030204" pitchFamily="34" charset="0"/>
              </a:rPr>
              <a:t> Guiding Principles </a:t>
            </a:r>
            <a:r>
              <a:rPr lang="en-US" sz="1200" i="1" dirty="0">
                <a:effectLst/>
                <a:latin typeface="Times New Roman" panose="02020603050405020304" pitchFamily="18" charset="0"/>
                <a:ea typeface="Calibri" panose="020F0502020204030204" pitchFamily="34" charset="0"/>
              </a:rPr>
              <a:t>| Lindt &amp; </a:t>
            </a:r>
            <a:r>
              <a:rPr lang="en-US" sz="1200" i="1" dirty="0" err="1">
                <a:effectLst/>
                <a:latin typeface="Times New Roman" panose="02020603050405020304" pitchFamily="18" charset="0"/>
                <a:ea typeface="Calibri" panose="020F0502020204030204" pitchFamily="34" charset="0"/>
              </a:rPr>
              <a:t>Sprüngli</a:t>
            </a:r>
            <a:r>
              <a:rPr lang="en-US" sz="1200" dirty="0">
                <a:effectLst/>
                <a:latin typeface="Times New Roman" panose="02020603050405020304" pitchFamily="18" charset="0"/>
                <a:ea typeface="Calibri" panose="020F0502020204030204" pitchFamily="34" charset="0"/>
              </a:rPr>
              <a:t>. </a:t>
            </a:r>
            <a:r>
              <a:rPr lang="en-US" sz="1200" u="sng" dirty="0">
                <a:solidFill>
                  <a:srgbClr val="0000FF"/>
                </a:solidFill>
                <a:effectLst/>
                <a:latin typeface="Times New Roman" panose="02020603050405020304" pitchFamily="18" charset="0"/>
                <a:ea typeface="Calibri" panose="020F0502020204030204" pitchFamily="34" charset="0"/>
                <a:hlinkClick r:id="rId8"/>
              </a:rPr>
              <a:t>https://www.lindt-spruengli.com/about-us/who-we-are/guiding-principles</a:t>
            </a:r>
            <a:r>
              <a:rPr lang="en-US" sz="1200" dirty="0">
                <a:effectLst/>
                <a:latin typeface="Times New Roman" panose="02020603050405020304" pitchFamily="18" charset="0"/>
                <a:ea typeface="Calibri" panose="020F0502020204030204" pitchFamily="34" charset="0"/>
              </a:rPr>
              <a:t>. Accessed on: (November 18, 2023).</a:t>
            </a:r>
            <a:endParaRPr lang="en-GB" sz="1200" dirty="0">
              <a:effectLst/>
              <a:latin typeface="Times New Roman" panose="02020603050405020304" pitchFamily="18" charset="0"/>
              <a:ea typeface="Calibri" panose="020F0502020204030204" pitchFamily="34" charset="0"/>
            </a:endParaRPr>
          </a:p>
          <a:p>
            <a:pPr algn="just">
              <a:lnSpc>
                <a:spcPct val="115000"/>
              </a:lnSpc>
              <a:spcAft>
                <a:spcPts val="800"/>
              </a:spcAft>
              <a:buClr>
                <a:schemeClr val="accent3">
                  <a:lumMod val="75000"/>
                </a:schemeClr>
              </a:buClr>
            </a:pPr>
            <a:endParaRPr lang="en-GB" dirty="0">
              <a:effectLst/>
              <a:latin typeface="Times New Roman" panose="02020603050405020304" pitchFamily="18" charset="0"/>
              <a:ea typeface="Calibri" panose="020F0502020204030204" pitchFamily="34" charset="0"/>
            </a:endParaRPr>
          </a:p>
        </p:txBody>
      </p:sp>
      <p:sp>
        <p:nvSpPr>
          <p:cNvPr id="4" name="Slide Number Placeholder 3"/>
          <p:cNvSpPr>
            <a:spLocks noGrp="1"/>
          </p:cNvSpPr>
          <p:nvPr>
            <p:ph type="sldNum" sz="quarter" idx="5"/>
          </p:nvPr>
        </p:nvSpPr>
        <p:spPr/>
        <p:txBody>
          <a:bodyPr/>
          <a:lstStyle/>
          <a:p>
            <a:fld id="{299A2176-2D72-486C-ACED-CB246B44416F}" type="slidenum">
              <a:rPr lang="en-US" smtClean="0"/>
              <a:t>22</a:t>
            </a:fld>
            <a:endParaRPr lang="en-US"/>
          </a:p>
        </p:txBody>
      </p:sp>
    </p:spTree>
    <p:extLst>
      <p:ext uri="{BB962C8B-B14F-4D97-AF65-F5344CB8AC3E}">
        <p14:creationId xmlns:p14="http://schemas.microsoft.com/office/powerpoint/2010/main" val="46170385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indent="-342900" algn="just">
              <a:lnSpc>
                <a:spcPct val="115000"/>
              </a:lnSpc>
              <a:spcAft>
                <a:spcPts val="800"/>
              </a:spcAft>
              <a:buClr>
                <a:schemeClr val="accent3">
                  <a:lumMod val="75000"/>
                </a:schemeClr>
              </a:buClr>
              <a:buFont typeface="Wingdings" panose="05000000000000000000" pitchFamily="2" charset="2"/>
              <a:buChar char="§"/>
            </a:pPr>
            <a:r>
              <a:rPr lang="en-GB" dirty="0" err="1">
                <a:effectLst/>
                <a:latin typeface="Times New Roman" panose="02020603050405020304" pitchFamily="18" charset="0"/>
                <a:ea typeface="Calibri" panose="020F0502020204030204" pitchFamily="34" charset="0"/>
              </a:rPr>
              <a:t>Mone</a:t>
            </a:r>
            <a:r>
              <a:rPr lang="en-GB" dirty="0">
                <a:effectLst/>
                <a:latin typeface="Times New Roman" panose="02020603050405020304" pitchFamily="18" charset="0"/>
                <a:ea typeface="Calibri" panose="020F0502020204030204" pitchFamily="34" charset="0"/>
              </a:rPr>
              <a:t>, E., London, M. and </a:t>
            </a:r>
            <a:r>
              <a:rPr lang="en-GB" dirty="0" err="1">
                <a:effectLst/>
                <a:latin typeface="Times New Roman" panose="02020603050405020304" pitchFamily="18" charset="0"/>
                <a:ea typeface="Calibri" panose="020F0502020204030204" pitchFamily="34" charset="0"/>
              </a:rPr>
              <a:t>Mone</a:t>
            </a:r>
            <a:r>
              <a:rPr lang="en-GB" dirty="0">
                <a:effectLst/>
                <a:latin typeface="Times New Roman" panose="02020603050405020304" pitchFamily="18" charset="0"/>
                <a:ea typeface="Calibri" panose="020F0502020204030204" pitchFamily="34" charset="0"/>
              </a:rPr>
              <a:t>, E.M., 2018. </a:t>
            </a:r>
            <a:r>
              <a:rPr lang="en-GB" i="1" dirty="0">
                <a:effectLst/>
                <a:latin typeface="Times New Roman" panose="02020603050405020304" pitchFamily="18" charset="0"/>
                <a:ea typeface="Calibri" panose="020F0502020204030204" pitchFamily="34" charset="0"/>
              </a:rPr>
              <a:t>Employee engagement through effective performance management: A practical guide for managers</a:t>
            </a:r>
            <a:r>
              <a:rPr lang="en-GB" dirty="0">
                <a:effectLst/>
                <a:latin typeface="Times New Roman" panose="02020603050405020304" pitchFamily="18" charset="0"/>
                <a:ea typeface="Calibri" panose="020F0502020204030204" pitchFamily="34" charset="0"/>
              </a:rPr>
              <a:t>. Routledge.</a:t>
            </a:r>
          </a:p>
          <a:p>
            <a:pPr marL="342900" indent="-342900" algn="just">
              <a:lnSpc>
                <a:spcPct val="115000"/>
              </a:lnSpc>
              <a:spcAft>
                <a:spcPts val="800"/>
              </a:spcAft>
              <a:buClr>
                <a:schemeClr val="accent3">
                  <a:lumMod val="75000"/>
                </a:schemeClr>
              </a:buClr>
              <a:buFont typeface="Wingdings" panose="05000000000000000000" pitchFamily="2" charset="2"/>
              <a:buChar char="§"/>
            </a:pPr>
            <a:r>
              <a:rPr lang="en-US" dirty="0" err="1">
                <a:effectLst/>
                <a:latin typeface="Times New Roman" panose="02020603050405020304" pitchFamily="18" charset="0"/>
                <a:ea typeface="Calibri" panose="020F0502020204030204" pitchFamily="34" charset="0"/>
              </a:rPr>
              <a:t>Monter</a:t>
            </a:r>
            <a:r>
              <a:rPr lang="en-US" dirty="0">
                <a:effectLst/>
                <a:latin typeface="Times New Roman" panose="02020603050405020304" pitchFamily="18" charset="0"/>
                <a:ea typeface="Calibri" panose="020F0502020204030204" pitchFamily="34" charset="0"/>
              </a:rPr>
              <a:t>, G. (2023) </a:t>
            </a:r>
            <a:r>
              <a:rPr lang="en-US" i="1" dirty="0">
                <a:effectLst/>
                <a:latin typeface="Times New Roman" panose="02020603050405020304" pitchFamily="18" charset="0"/>
                <a:ea typeface="Calibri" panose="020F0502020204030204" pitchFamily="34" charset="0"/>
              </a:rPr>
              <a:t>Lindt &amp; </a:t>
            </a:r>
            <a:r>
              <a:rPr lang="en-US" i="1" dirty="0" err="1">
                <a:effectLst/>
                <a:latin typeface="Times New Roman" panose="02020603050405020304" pitchFamily="18" charset="0"/>
                <a:ea typeface="Calibri" panose="020F0502020204030204" pitchFamily="34" charset="0"/>
              </a:rPr>
              <a:t>Sprüngli</a:t>
            </a:r>
            <a:r>
              <a:rPr lang="en-US" i="1" dirty="0">
                <a:effectLst/>
                <a:latin typeface="Times New Roman" panose="02020603050405020304" pitchFamily="18" charset="0"/>
                <a:ea typeface="Calibri" panose="020F0502020204030204" pitchFamily="34" charset="0"/>
              </a:rPr>
              <a:t> increases sales and profit: Outlook for 2023 raised</a:t>
            </a:r>
            <a:r>
              <a:rPr lang="en-US" dirty="0">
                <a:effectLst/>
                <a:latin typeface="Times New Roman" panose="02020603050405020304" pitchFamily="18" charset="0"/>
                <a:ea typeface="Calibri" panose="020F0502020204030204" pitchFamily="34" charset="0"/>
              </a:rPr>
              <a:t>, </a:t>
            </a:r>
            <a:r>
              <a:rPr lang="en-US" i="1" dirty="0">
                <a:effectLst/>
                <a:latin typeface="Times New Roman" panose="02020603050405020304" pitchFamily="18" charset="0"/>
                <a:ea typeface="Calibri" panose="020F0502020204030204" pitchFamily="34" charset="0"/>
              </a:rPr>
              <a:t>Lindt &amp; </a:t>
            </a:r>
            <a:r>
              <a:rPr lang="en-US" i="1" dirty="0" err="1">
                <a:effectLst/>
                <a:latin typeface="Times New Roman" panose="02020603050405020304" pitchFamily="18" charset="0"/>
                <a:ea typeface="Calibri" panose="020F0502020204030204" pitchFamily="34" charset="0"/>
              </a:rPr>
              <a:t>Sprüngli</a:t>
            </a:r>
            <a:r>
              <a:rPr lang="en-US" dirty="0">
                <a:effectLst/>
                <a:latin typeface="Times New Roman" panose="02020603050405020304" pitchFamily="18" charset="0"/>
                <a:ea typeface="Calibri" panose="020F0502020204030204" pitchFamily="34" charset="0"/>
              </a:rPr>
              <a:t>. Available at: </a:t>
            </a:r>
            <a:r>
              <a:rPr lang="en-US" u="sng" dirty="0">
                <a:solidFill>
                  <a:srgbClr val="0000FF"/>
                </a:solidFill>
                <a:effectLst/>
                <a:latin typeface="Times New Roman" panose="02020603050405020304" pitchFamily="18" charset="0"/>
                <a:ea typeface="Calibri" panose="020F0502020204030204" pitchFamily="34" charset="0"/>
                <a:hlinkClick r:id="rId3"/>
              </a:rPr>
              <a:t>https://www.lindt-spruengli.com/press-releases-and-news/lindt-sprungli-increases-sales-and-profit-outlook-for-2023-raised</a:t>
            </a:r>
            <a:r>
              <a:rPr lang="en-US" dirty="0">
                <a:effectLst/>
                <a:latin typeface="Times New Roman" panose="02020603050405020304" pitchFamily="18" charset="0"/>
                <a:ea typeface="Calibri" panose="020F0502020204030204" pitchFamily="34" charset="0"/>
              </a:rPr>
              <a:t> (Accessed: 09 November 2023). </a:t>
            </a:r>
          </a:p>
          <a:p>
            <a:pPr marL="342900" indent="-342900" algn="just">
              <a:lnSpc>
                <a:spcPct val="115000"/>
              </a:lnSpc>
              <a:spcAft>
                <a:spcPts val="800"/>
              </a:spcAft>
              <a:buClr>
                <a:schemeClr val="accent3">
                  <a:lumMod val="75000"/>
                </a:schemeClr>
              </a:buClr>
              <a:buFont typeface="Wingdings" panose="05000000000000000000" pitchFamily="2" charset="2"/>
              <a:buChar char="§"/>
            </a:pP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Mullins, L. J. (2019) </a:t>
            </a:r>
            <a:r>
              <a:rPr lang="en-GB" sz="1200" i="1" kern="100" dirty="0">
                <a:effectLst/>
                <a:latin typeface="Times New Roman" panose="02020603050405020304" pitchFamily="18" charset="0"/>
                <a:ea typeface="Calibri" panose="020F0502020204030204" pitchFamily="34" charset="0"/>
                <a:cs typeface="Times New Roman" panose="02020603050405020304" pitchFamily="18" charset="0"/>
              </a:rPr>
              <a:t>Organisational behaviour in the workplace.</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 12</a:t>
            </a:r>
            <a:r>
              <a:rPr lang="en-GB" sz="1200" kern="100" baseline="30000" dirty="0">
                <a:effectLst/>
                <a:latin typeface="Times New Roman" panose="02020603050405020304" pitchFamily="18" charset="0"/>
                <a:ea typeface="Calibri" panose="020F0502020204030204" pitchFamily="34" charset="0"/>
                <a:cs typeface="Times New Roman" panose="02020603050405020304" pitchFamily="18" charset="0"/>
              </a:rPr>
              <a:t>th</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200" kern="100" dirty="0" err="1">
                <a:effectLst/>
                <a:latin typeface="Times New Roman" panose="02020603050405020304" pitchFamily="18" charset="0"/>
                <a:ea typeface="Calibri" panose="020F0502020204030204" pitchFamily="34" charset="0"/>
                <a:cs typeface="Times New Roman" panose="02020603050405020304" pitchFamily="18" charset="0"/>
              </a:rPr>
              <a:t>edn</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 Harlow, England. New York: Pearson.</a:t>
            </a:r>
            <a:endParaRPr lang="en-GB" dirty="0">
              <a:effectLst/>
              <a:latin typeface="Times New Roman" panose="02020603050405020304" pitchFamily="18" charset="0"/>
              <a:ea typeface="Calibri" panose="020F0502020204030204" pitchFamily="34" charset="0"/>
            </a:endParaRPr>
          </a:p>
          <a:p>
            <a:pPr marL="342900" indent="-342900" algn="just">
              <a:lnSpc>
                <a:spcPct val="115000"/>
              </a:lnSpc>
              <a:spcAft>
                <a:spcPts val="800"/>
              </a:spcAft>
              <a:buClr>
                <a:schemeClr val="accent3">
                  <a:lumMod val="75000"/>
                </a:schemeClr>
              </a:buClr>
              <a:buFont typeface="Wingdings" panose="05000000000000000000" pitchFamily="2" charset="2"/>
              <a:buChar char="§"/>
            </a:pPr>
            <a:r>
              <a:rPr lang="en-GB" dirty="0" err="1">
                <a:effectLst/>
                <a:latin typeface="Times New Roman" panose="02020603050405020304" pitchFamily="18" charset="0"/>
                <a:ea typeface="Calibri" panose="020F0502020204030204" pitchFamily="34" charset="0"/>
              </a:rPr>
              <a:t>Saiti</a:t>
            </a:r>
            <a:r>
              <a:rPr lang="en-GB" dirty="0">
                <a:effectLst/>
                <a:latin typeface="Times New Roman" panose="02020603050405020304" pitchFamily="18" charset="0"/>
                <a:ea typeface="Calibri" panose="020F0502020204030204" pitchFamily="34" charset="0"/>
              </a:rPr>
              <a:t>, A. and </a:t>
            </a:r>
            <a:r>
              <a:rPr lang="en-GB" dirty="0" err="1">
                <a:effectLst/>
                <a:latin typeface="Times New Roman" panose="02020603050405020304" pitchFamily="18" charset="0"/>
                <a:ea typeface="Calibri" panose="020F0502020204030204" pitchFamily="34" charset="0"/>
              </a:rPr>
              <a:t>Stefou</a:t>
            </a:r>
            <a:r>
              <a:rPr lang="en-GB" dirty="0">
                <a:effectLst/>
                <a:latin typeface="Times New Roman" panose="02020603050405020304" pitchFamily="18" charset="0"/>
                <a:ea typeface="Calibri" panose="020F0502020204030204" pitchFamily="34" charset="0"/>
              </a:rPr>
              <a:t>, T., (2020). Hierarchical organizational structure and leadership. In </a:t>
            </a:r>
            <a:r>
              <a:rPr lang="en-GB" i="1" dirty="0">
                <a:effectLst/>
                <a:latin typeface="Times New Roman" panose="02020603050405020304" pitchFamily="18" charset="0"/>
                <a:ea typeface="Calibri" panose="020F0502020204030204" pitchFamily="34" charset="0"/>
              </a:rPr>
              <a:t>Oxford Research </a:t>
            </a:r>
            <a:r>
              <a:rPr lang="en-GB" i="1" dirty="0" err="1">
                <a:effectLst/>
                <a:latin typeface="Times New Roman" panose="02020603050405020304" pitchFamily="18" charset="0"/>
                <a:ea typeface="Calibri" panose="020F0502020204030204" pitchFamily="34" charset="0"/>
              </a:rPr>
              <a:t>Encyclopedia</a:t>
            </a:r>
            <a:r>
              <a:rPr lang="en-GB" i="1" dirty="0">
                <a:effectLst/>
                <a:latin typeface="Times New Roman" panose="02020603050405020304" pitchFamily="18" charset="0"/>
                <a:ea typeface="Calibri" panose="020F0502020204030204" pitchFamily="34" charset="0"/>
              </a:rPr>
              <a:t> of Education</a:t>
            </a:r>
            <a:r>
              <a:rPr lang="en-GB" dirty="0">
                <a:effectLst/>
                <a:latin typeface="Times New Roman" panose="02020603050405020304" pitchFamily="18" charset="0"/>
                <a:ea typeface="Calibri" panose="020F0502020204030204" pitchFamily="34" charset="0"/>
              </a:rPr>
              <a:t>.</a:t>
            </a:r>
          </a:p>
          <a:p>
            <a:pPr marL="285750" indent="-285750">
              <a:lnSpc>
                <a:spcPct val="150000"/>
              </a:lnSpc>
              <a:spcAft>
                <a:spcPts val="800"/>
              </a:spcAft>
              <a:buFont typeface="Wingdings" panose="05000000000000000000" pitchFamily="2" charset="2"/>
              <a:buChar char="§"/>
            </a:pP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  Smith, J. (2022) </a:t>
            </a:r>
            <a:r>
              <a:rPr lang="en-GB" sz="1200" i="1" kern="100" dirty="0">
                <a:effectLst/>
                <a:latin typeface="Times New Roman" panose="02020603050405020304" pitchFamily="18" charset="0"/>
                <a:ea typeface="Calibri" panose="020F0502020204030204" pitchFamily="34" charset="0"/>
                <a:cs typeface="Times New Roman" panose="02020603050405020304" pitchFamily="18" charset="0"/>
              </a:rPr>
              <a:t>7 skills for a successful management career.</a:t>
            </a:r>
            <a:r>
              <a:rPr lang="en-GB" i="1" kern="100" dirty="0">
                <a:latin typeface="Calibri" panose="020F0502020204030204" pitchFamily="34" charset="0"/>
                <a:ea typeface="Calibri" panose="020F0502020204030204" pitchFamily="34" charset="0"/>
                <a:cs typeface="Times New Roman" panose="02020603050405020304" pitchFamily="18" charset="0"/>
              </a:rPr>
              <a:t> </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Available at: </a:t>
            </a:r>
            <a:r>
              <a:rPr lang="en-GB" sz="1200"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4"/>
              </a:rPr>
              <a:t>https://www.prospects.ac.uk/jobs-and-work-experience/job-sectors/business-consulting-and-management/7-skills-for-a-successful-management-career</a:t>
            </a: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      (Accessed: 12 November 2023).</a:t>
            </a:r>
          </a:p>
          <a:p>
            <a:pPr marL="285750" indent="-285750">
              <a:lnSpc>
                <a:spcPct val="150000"/>
              </a:lnSpc>
              <a:spcAft>
                <a:spcPts val="800"/>
              </a:spcAft>
              <a:buFont typeface="Wingdings" panose="05000000000000000000" pitchFamily="2" charset="2"/>
              <a:buChar char="§"/>
            </a:pPr>
            <a:r>
              <a:rPr lang="en-GB" sz="1200" kern="100" dirty="0" err="1">
                <a:effectLst/>
                <a:latin typeface="Times New Roman" panose="02020603050405020304" pitchFamily="18" charset="0"/>
                <a:ea typeface="Calibri" panose="020F0502020204030204" pitchFamily="34" charset="0"/>
                <a:cs typeface="Times New Roman" panose="02020603050405020304" pitchFamily="18" charset="0"/>
              </a:rPr>
              <a:t>Wajdi</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 M. B. N. (2017) </a:t>
            </a:r>
            <a:r>
              <a:rPr lang="en-GB" sz="1200" i="1" kern="100" dirty="0">
                <a:effectLst/>
                <a:latin typeface="Times New Roman" panose="02020603050405020304" pitchFamily="18" charset="0"/>
                <a:ea typeface="Calibri" panose="020F0502020204030204" pitchFamily="34" charset="0"/>
                <a:cs typeface="Times New Roman" panose="02020603050405020304" pitchFamily="18" charset="0"/>
              </a:rPr>
              <a:t>The Differences Between Management And Leadership.</a:t>
            </a:r>
            <a:r>
              <a:rPr lang="en-GB" i="1" kern="100" dirty="0">
                <a:latin typeface="Calibri" panose="020F0502020204030204" pitchFamily="34" charset="0"/>
                <a:ea typeface="Calibri" panose="020F0502020204030204" pitchFamily="34" charset="0"/>
                <a:cs typeface="Times New Roman" panose="02020603050405020304" pitchFamily="18" charset="0"/>
              </a:rPr>
              <a:t> </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Available at: </a:t>
            </a:r>
            <a:r>
              <a:rPr lang="en-GB" sz="1200"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5"/>
              </a:rPr>
              <a:t>https://www.researchgate.net/publication/318597967_The_Differences_Between_Management_And_Leadership</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     (Accessed: 11 November 2023).</a:t>
            </a: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299A2176-2D72-486C-ACED-CB246B44416F}" type="slidenum">
              <a:rPr lang="en-US" smtClean="0"/>
              <a:t>23</a:t>
            </a:fld>
            <a:endParaRPr lang="en-US"/>
          </a:p>
        </p:txBody>
      </p:sp>
    </p:spTree>
    <p:extLst>
      <p:ext uri="{BB962C8B-B14F-4D97-AF65-F5344CB8AC3E}">
        <p14:creationId xmlns:p14="http://schemas.microsoft.com/office/powerpoint/2010/main" val="17861240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a:xfrm>
            <a:off x="7605951" y="5956137"/>
            <a:ext cx="2844800" cy="365125"/>
          </a:xfrm>
        </p:spPr>
        <p:txBody>
          <a:bodyPr/>
          <a:lstStyle>
            <a:lvl1pPr>
              <a:defRPr>
                <a:solidFill>
                  <a:schemeClr val="accent1">
                    <a:lumMod val="75000"/>
                    <a:lumOff val="25000"/>
                  </a:schemeClr>
                </a:solidFill>
              </a:defRPr>
            </a:lvl1pPr>
          </a:lstStyle>
          <a:p>
            <a:fld id="{C9D3A0AC-A0EE-404D-B2A2-BEA730AF3905}" type="datetimeFigureOut">
              <a:rPr lang="en-US" smtClean="0"/>
              <a:t>11/23/2023</a:t>
            </a:fld>
            <a:endParaRPr lang="en-US"/>
          </a:p>
        </p:txBody>
      </p:sp>
      <p:sp>
        <p:nvSpPr>
          <p:cNvPr id="5" name="Footer Placeholder 4"/>
          <p:cNvSpPr>
            <a:spLocks noGrp="1"/>
          </p:cNvSpPr>
          <p:nvPr>
            <p:ph type="ftr" sz="quarter" idx="11"/>
          </p:nvPr>
        </p:nvSpPr>
        <p:spPr>
          <a:xfrm>
            <a:off x="581192" y="5951811"/>
            <a:ext cx="6917210" cy="365125"/>
          </a:xfrm>
        </p:spPr>
        <p:txBody>
          <a:bodyPr/>
          <a:lstStyle>
            <a:lvl1pPr>
              <a:defRPr>
                <a:solidFill>
                  <a:schemeClr val="accent1">
                    <a:lumMod val="75000"/>
                    <a:lumOff val="25000"/>
                  </a:schemeClr>
                </a:solidFill>
              </a:defRPr>
            </a:lvl1pPr>
          </a:lstStyle>
          <a:p>
            <a:endParaRPr lang="en-US"/>
          </a:p>
        </p:txBody>
      </p:sp>
      <p:sp>
        <p:nvSpPr>
          <p:cNvPr id="6" name="Slide Number Placeholder 5"/>
          <p:cNvSpPr>
            <a:spLocks noGrp="1"/>
          </p:cNvSpPr>
          <p:nvPr>
            <p:ph type="sldNum" sz="quarter" idx="12"/>
          </p:nvPr>
        </p:nvSpPr>
        <p:spPr>
          <a:xfrm>
            <a:off x="10558300" y="5956137"/>
            <a:ext cx="1016440" cy="365125"/>
          </a:xfrm>
        </p:spPr>
        <p:txBody>
          <a:bodyPr/>
          <a:lstStyle>
            <a:lvl1pPr>
              <a:defRPr>
                <a:solidFill>
                  <a:schemeClr val="accent1">
                    <a:lumMod val="75000"/>
                    <a:lumOff val="25000"/>
                  </a:schemeClr>
                </a:solidFill>
              </a:defRPr>
            </a:lvl1pPr>
          </a:lstStyle>
          <a:p>
            <a:fld id="{4AE3017D-A02A-4C03-AF38-3C1BFDE991E4}" type="slidenum">
              <a:rPr lang="en-US" smtClean="0"/>
              <a:t>‹#›</a:t>
            </a:fld>
            <a:endParaRPr lang="en-US"/>
          </a:p>
        </p:txBody>
      </p:sp>
    </p:spTree>
    <p:extLst>
      <p:ext uri="{BB962C8B-B14F-4D97-AF65-F5344CB8AC3E}">
        <p14:creationId xmlns:p14="http://schemas.microsoft.com/office/powerpoint/2010/main" val="15483055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702156"/>
            <a:ext cx="11029616" cy="1013800"/>
          </a:xfrm>
        </p:spPr>
        <p:txBody>
          <a:bodyPr/>
          <a:lstStyle/>
          <a:p>
            <a:r>
              <a:rPr lang="en-GB"/>
              <a:t>Click to edit Master title style</a:t>
            </a:r>
            <a:endParaRPr lang="en-US" dirty="0"/>
          </a:p>
        </p:txBody>
      </p:sp>
      <p:sp>
        <p:nvSpPr>
          <p:cNvPr id="3" name="Content Placeholder 2"/>
          <p:cNvSpPr>
            <a:spLocks noGrp="1"/>
          </p:cNvSpPr>
          <p:nvPr>
            <p:ph idx="1"/>
          </p:nvPr>
        </p:nvSpPr>
        <p:spPr>
          <a:xfrm>
            <a:off x="581192" y="2180496"/>
            <a:ext cx="11029615" cy="367830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9D3A0AC-A0EE-404D-B2A2-BEA730AF3905}" type="datetimeFigureOut">
              <a:rPr lang="en-US" smtClean="0"/>
              <a:t>11/23/2023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10558300" y="5956137"/>
            <a:ext cx="1052508" cy="365125"/>
          </a:xfrm>
        </p:spPr>
        <p:txBody>
          <a:bodyPr/>
          <a:lstStyle/>
          <a:p>
            <a:fld id="{4AE3017D-A02A-4C03-AF38-3C1BFDE991E4}" type="slidenum">
              <a:rPr lang="en-US" smtClean="0"/>
              <a:t>‹#›</a:t>
            </a:fld>
            <a:endParaRPr lang="en-US"/>
          </a:p>
        </p:txBody>
      </p:sp>
    </p:spTree>
    <p:extLst>
      <p:ext uri="{BB962C8B-B14F-4D97-AF65-F5344CB8AC3E}">
        <p14:creationId xmlns:p14="http://schemas.microsoft.com/office/powerpoint/2010/main" val="7416045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en-GB"/>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C9D3A0AC-A0EE-404D-B2A2-BEA730AF3905}" type="datetimeFigureOut">
              <a:rPr lang="en-US" smtClean="0"/>
              <a:t>11/23/2023</a:t>
            </a:fld>
            <a:endParaRPr lang="en-US"/>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US"/>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4AE3017D-A02A-4C03-AF38-3C1BFDE991E4}" type="slidenum">
              <a:rPr lang="en-US" smtClean="0"/>
              <a:t>‹#›</a:t>
            </a:fld>
            <a:endParaRPr lang="en-US"/>
          </a:p>
        </p:txBody>
      </p:sp>
    </p:spTree>
    <p:extLst>
      <p:ext uri="{BB962C8B-B14F-4D97-AF65-F5344CB8AC3E}">
        <p14:creationId xmlns:p14="http://schemas.microsoft.com/office/powerpoint/2010/main" val="16670658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729658"/>
            <a:ext cx="11029616" cy="988332"/>
          </a:xfrm>
        </p:spPr>
        <p:txBody>
          <a:bodyPr/>
          <a:lstStyle/>
          <a:p>
            <a:r>
              <a:rPr lang="en-GB"/>
              <a:t>Click to edit Master title style</a:t>
            </a:r>
            <a:endParaRPr lang="en-US" dirty="0"/>
          </a:p>
        </p:txBody>
      </p:sp>
      <p:sp>
        <p:nvSpPr>
          <p:cNvPr id="3" name="Content Placeholder 2"/>
          <p:cNvSpPr>
            <a:spLocks noGrp="1"/>
          </p:cNvSpPr>
          <p:nvPr>
            <p:ph sz="half" idx="1"/>
          </p:nvPr>
        </p:nvSpPr>
        <p:spPr>
          <a:xfrm>
            <a:off x="581193" y="2228003"/>
            <a:ext cx="5422390" cy="363304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88417" y="2228003"/>
            <a:ext cx="5422392" cy="363304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C9D3A0AC-A0EE-404D-B2A2-BEA730AF3905}" type="datetimeFigureOut">
              <a:rPr lang="en-US" smtClean="0"/>
              <a:t>11/23/2023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AE3017D-A02A-4C03-AF38-3C1BFDE991E4}" type="slidenum">
              <a:rPr lang="en-US" smtClean="0"/>
              <a:t>‹#›</a:t>
            </a:fld>
            <a:endParaRPr lang="en-US"/>
          </a:p>
        </p:txBody>
      </p:sp>
    </p:spTree>
    <p:extLst>
      <p:ext uri="{BB962C8B-B14F-4D97-AF65-F5344CB8AC3E}">
        <p14:creationId xmlns:p14="http://schemas.microsoft.com/office/powerpoint/2010/main" val="32149151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1" name="Rectangle 10"/>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p:cNvSpPr>
            <a:spLocks noGrp="1"/>
          </p:cNvSpPr>
          <p:nvPr>
            <p:ph type="title"/>
          </p:nvPr>
        </p:nvSpPr>
        <p:spPr>
          <a:xfrm>
            <a:off x="581193" y="729658"/>
            <a:ext cx="11029616" cy="988332"/>
          </a:xfrm>
        </p:spPr>
        <p:txBody>
          <a:bodyPr/>
          <a:lstStyle/>
          <a:p>
            <a:r>
              <a:rPr lang="en-GB"/>
              <a:t>Click to edit Master title style</a:t>
            </a:r>
            <a:endParaRPr lang="en-US" dirty="0"/>
          </a:p>
        </p:txBody>
      </p:sp>
      <p:sp>
        <p:nvSpPr>
          <p:cNvPr id="3" name="Text Placeholder 2"/>
          <p:cNvSpPr>
            <a:spLocks noGrp="1"/>
          </p:cNvSpPr>
          <p:nvPr>
            <p:ph type="body" idx="1"/>
          </p:nvPr>
        </p:nvSpPr>
        <p:spPr>
          <a:xfrm>
            <a:off x="887219" y="2250892"/>
            <a:ext cx="5087075" cy="536005"/>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581194" y="2926052"/>
            <a:ext cx="5393100" cy="2934999"/>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523735" y="2250892"/>
            <a:ext cx="5087073" cy="553373"/>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217709" y="2926052"/>
            <a:ext cx="5393100" cy="2934999"/>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C9D3A0AC-A0EE-404D-B2A2-BEA730AF3905}" type="datetimeFigureOut">
              <a:rPr lang="en-US" smtClean="0"/>
              <a:t>11/23/2023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AE3017D-A02A-4C03-AF38-3C1BFDE991E4}" type="slidenum">
              <a:rPr lang="en-US" smtClean="0"/>
              <a:t>‹#›</a:t>
            </a:fld>
            <a:endParaRPr lang="en-US"/>
          </a:p>
        </p:txBody>
      </p:sp>
    </p:spTree>
    <p:extLst>
      <p:ext uri="{BB962C8B-B14F-4D97-AF65-F5344CB8AC3E}">
        <p14:creationId xmlns:p14="http://schemas.microsoft.com/office/powerpoint/2010/main" val="37065807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Rectangle 6"/>
          <p:cNvSpPr>
            <a:spLocks noChangeAspect="1"/>
          </p:cNvSpPr>
          <p:nvPr/>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p:cNvSpPr>
            <a:spLocks noGrp="1"/>
          </p:cNvSpPr>
          <p:nvPr>
            <p:ph type="title"/>
          </p:nvPr>
        </p:nvSpPr>
        <p:spPr>
          <a:xfrm>
            <a:off x="575894" y="729658"/>
            <a:ext cx="11029616" cy="988332"/>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C9D3A0AC-A0EE-404D-B2A2-BEA730AF3905}" type="datetimeFigureOut">
              <a:rPr lang="en-US" smtClean="0"/>
              <a:t>11/23/2023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AE3017D-A02A-4C03-AF38-3C1BFDE991E4}" type="slidenum">
              <a:rPr lang="en-US" smtClean="0"/>
              <a:t>‹#›</a:t>
            </a:fld>
            <a:endParaRPr lang="en-US"/>
          </a:p>
        </p:txBody>
      </p:sp>
    </p:spTree>
    <p:extLst>
      <p:ext uri="{BB962C8B-B14F-4D97-AF65-F5344CB8AC3E}">
        <p14:creationId xmlns:p14="http://schemas.microsoft.com/office/powerpoint/2010/main" val="10710371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9D3A0AC-A0EE-404D-B2A2-BEA730AF3905}" type="datetimeFigureOut">
              <a:rPr lang="en-US" smtClean="0"/>
              <a:t>11/23/2023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AE3017D-A02A-4C03-AF38-3C1BFDE991E4}" type="slidenum">
              <a:rPr lang="en-US" smtClean="0"/>
              <a:t>‹#›</a:t>
            </a:fld>
            <a:endParaRPr lang="en-US"/>
          </a:p>
        </p:txBody>
      </p:sp>
    </p:spTree>
    <p:extLst>
      <p:ext uri="{BB962C8B-B14F-4D97-AF65-F5344CB8AC3E}">
        <p14:creationId xmlns:p14="http://schemas.microsoft.com/office/powerpoint/2010/main" val="4828382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5262296"/>
            <a:ext cx="4909445" cy="689514"/>
          </a:xfrm>
        </p:spPr>
        <p:txBody>
          <a:bodyPr anchor="ctr"/>
          <a:lstStyle>
            <a:lvl1pPr algn="l">
              <a:defRPr sz="2000" b="0">
                <a:solidFill>
                  <a:schemeClr val="accent1">
                    <a:lumMod val="75000"/>
                    <a:lumOff val="25000"/>
                  </a:schemeClr>
                </a:solidFill>
              </a:defRPr>
            </a:lvl1pPr>
          </a:lstStyle>
          <a:p>
            <a:r>
              <a:rPr lang="en-GB"/>
              <a:t>Click to edit Master title style</a:t>
            </a:r>
            <a:endParaRPr lang="en-US" dirty="0"/>
          </a:p>
        </p:txBody>
      </p:sp>
      <p:sp>
        <p:nvSpPr>
          <p:cNvPr id="3" name="Content Placeholder 2"/>
          <p:cNvSpPr>
            <a:spLocks noGrp="1"/>
          </p:cNvSpPr>
          <p:nvPr>
            <p:ph idx="1"/>
          </p:nvPr>
        </p:nvSpPr>
        <p:spPr>
          <a:xfrm>
            <a:off x="447816" y="601200"/>
            <a:ext cx="1129284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solidFill>
                  <a:schemeClr val="accent1">
                    <a:lumMod val="75000"/>
                    <a:lumOff val="25000"/>
                  </a:schemeClr>
                </a:solidFill>
              </a:defRPr>
            </a:lvl1pPr>
          </a:lstStyle>
          <a:p>
            <a:fld id="{C9D3A0AC-A0EE-404D-B2A2-BEA730AF3905}" type="datetimeFigureOut">
              <a:rPr lang="en-US" smtClean="0"/>
              <a:t>11/23/2023</a:t>
            </a:fld>
            <a:endParaRPr lang="en-US"/>
          </a:p>
        </p:txBody>
      </p:sp>
      <p:sp>
        <p:nvSpPr>
          <p:cNvPr id="6" name="Footer Placeholder 5"/>
          <p:cNvSpPr>
            <a:spLocks noGrp="1"/>
          </p:cNvSpPr>
          <p:nvPr>
            <p:ph type="ftr" sz="quarter" idx="11"/>
          </p:nvPr>
        </p:nvSpPr>
        <p:spPr/>
        <p:txBody>
          <a:bodyPr/>
          <a:lstStyle>
            <a:lvl1pPr>
              <a:defRPr>
                <a:solidFill>
                  <a:schemeClr val="accent1">
                    <a:lumMod val="75000"/>
                    <a:lumOff val="25000"/>
                  </a:schemeClr>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accent1">
                    <a:lumMod val="75000"/>
                    <a:lumOff val="25000"/>
                  </a:schemeClr>
                </a:solidFill>
              </a:defRPr>
            </a:lvl1pPr>
          </a:lstStyle>
          <a:p>
            <a:fld id="{4AE3017D-A02A-4C03-AF38-3C1BFDE991E4}" type="slidenum">
              <a:rPr lang="en-US" smtClean="0"/>
              <a:t>‹#›</a:t>
            </a:fld>
            <a:endParaRPr lang="en-US"/>
          </a:p>
        </p:txBody>
      </p:sp>
    </p:spTree>
    <p:extLst>
      <p:ext uri="{BB962C8B-B14F-4D97-AF65-F5344CB8AC3E}">
        <p14:creationId xmlns:p14="http://schemas.microsoft.com/office/powerpoint/2010/main" val="6993357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C9D3A0AC-A0EE-404D-B2A2-BEA730AF3905}" type="datetimeFigureOut">
              <a:rPr lang="en-US" smtClean="0"/>
              <a:t>11/23/2023</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AE3017D-A02A-4C03-AF38-3C1BFDE991E4}" type="slidenum">
              <a:rPr lang="en-US" smtClean="0"/>
              <a:t>‹#›</a:t>
            </a:fld>
            <a:endParaRPr lang="en-US"/>
          </a:p>
        </p:txBody>
      </p:sp>
    </p:spTree>
    <p:extLst>
      <p:ext uri="{BB962C8B-B14F-4D97-AF65-F5344CB8AC3E}">
        <p14:creationId xmlns:p14="http://schemas.microsoft.com/office/powerpoint/2010/main" val="12652179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8" name="Rectangle 7"/>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Title 1"/>
          <p:cNvSpPr>
            <a:spLocks noGrp="1"/>
          </p:cNvSpPr>
          <p:nvPr>
            <p:ph type="title"/>
          </p:nvPr>
        </p:nvSpPr>
        <p:spPr>
          <a:xfrm>
            <a:off x="581192" y="702156"/>
            <a:ext cx="11029616" cy="1013800"/>
          </a:xfrm>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9D3A0AC-A0EE-404D-B2A2-BEA730AF3905}" type="datetimeFigureOut">
              <a:rPr lang="en-US" smtClean="0"/>
              <a:t>11/23/2023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AE3017D-A02A-4C03-AF38-3C1BFDE991E4}" type="slidenum">
              <a:rPr lang="en-US" smtClean="0"/>
              <a:t>‹#›</a:t>
            </a:fld>
            <a:endParaRPr lang="en-US"/>
          </a:p>
        </p:txBody>
      </p:sp>
    </p:spTree>
    <p:extLst>
      <p:ext uri="{BB962C8B-B14F-4D97-AF65-F5344CB8AC3E}">
        <p14:creationId xmlns:p14="http://schemas.microsoft.com/office/powerpoint/2010/main" val="41440262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839201" y="599725"/>
            <a:ext cx="2906817" cy="581695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839201" y="675726"/>
            <a:ext cx="2004164" cy="5183073"/>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774923" y="675726"/>
            <a:ext cx="7896279" cy="5183073"/>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8993673" y="5956137"/>
            <a:ext cx="1328141" cy="365125"/>
          </a:xfrm>
        </p:spPr>
        <p:txBody>
          <a:bodyPr/>
          <a:lstStyle>
            <a:lvl1pPr>
              <a:defRPr>
                <a:solidFill>
                  <a:schemeClr val="accent1">
                    <a:lumMod val="75000"/>
                    <a:lumOff val="25000"/>
                  </a:schemeClr>
                </a:solidFill>
              </a:defRPr>
            </a:lvl1pPr>
          </a:lstStyle>
          <a:p>
            <a:fld id="{C9D3A0AC-A0EE-404D-B2A2-BEA730AF3905}" type="datetimeFigureOut">
              <a:rPr lang="en-US" smtClean="0"/>
              <a:t>11/23/2023</a:t>
            </a:fld>
            <a:endParaRPr lang="en-US"/>
          </a:p>
        </p:txBody>
      </p:sp>
      <p:sp>
        <p:nvSpPr>
          <p:cNvPr id="5" name="Footer Placeholder 4"/>
          <p:cNvSpPr>
            <a:spLocks noGrp="1"/>
          </p:cNvSpPr>
          <p:nvPr>
            <p:ph type="ftr" sz="quarter" idx="11"/>
          </p:nvPr>
        </p:nvSpPr>
        <p:spPr>
          <a:xfrm>
            <a:off x="774923" y="5951811"/>
            <a:ext cx="7896279" cy="365125"/>
          </a:xfrm>
        </p:spPr>
        <p:txBody>
          <a:bodyPr/>
          <a:lstStyle/>
          <a:p>
            <a:endParaRPr lang="en-US"/>
          </a:p>
        </p:txBody>
      </p:sp>
      <p:sp>
        <p:nvSpPr>
          <p:cNvPr id="6" name="Slide Number Placeholder 5"/>
          <p:cNvSpPr>
            <a:spLocks noGrp="1"/>
          </p:cNvSpPr>
          <p:nvPr>
            <p:ph type="sldNum" sz="quarter" idx="12"/>
          </p:nvPr>
        </p:nvSpPr>
        <p:spPr>
          <a:xfrm>
            <a:off x="10446615" y="5956137"/>
            <a:ext cx="1164195" cy="365125"/>
          </a:xfrm>
        </p:spPr>
        <p:txBody>
          <a:bodyPr/>
          <a:lstStyle>
            <a:lvl1pPr>
              <a:defRPr>
                <a:solidFill>
                  <a:schemeClr val="accent1">
                    <a:lumMod val="75000"/>
                    <a:lumOff val="25000"/>
                  </a:schemeClr>
                </a:solidFill>
              </a:defRPr>
            </a:lvl1pPr>
          </a:lstStyle>
          <a:p>
            <a:fld id="{4AE3017D-A02A-4C03-AF38-3C1BFDE991E4}" type="slidenum">
              <a:rPr lang="en-US" smtClean="0"/>
              <a:t>‹#›</a:t>
            </a:fld>
            <a:endParaRPr lang="en-US"/>
          </a:p>
        </p:txBody>
      </p:sp>
    </p:spTree>
    <p:extLst>
      <p:ext uri="{BB962C8B-B14F-4D97-AF65-F5344CB8AC3E}">
        <p14:creationId xmlns:p14="http://schemas.microsoft.com/office/powerpoint/2010/main" val="11821758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GB"/>
              <a:t>Click to edit Master title style</a:t>
            </a:r>
            <a:endParaRPr lang="en-US" dirty="0"/>
          </a:p>
        </p:txBody>
      </p:sp>
      <p:sp>
        <p:nvSpPr>
          <p:cNvPr id="3" name="Text Placeholder 2"/>
          <p:cNvSpPr>
            <a:spLocks noGrp="1"/>
          </p:cNvSpPr>
          <p:nvPr>
            <p:ph type="body" idx="1"/>
          </p:nvPr>
        </p:nvSpPr>
        <p:spPr>
          <a:xfrm>
            <a:off x="581192" y="2336003"/>
            <a:ext cx="11029616" cy="3522794"/>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605951" y="5956137"/>
            <a:ext cx="2844799" cy="365125"/>
          </a:xfrm>
          <a:prstGeom prst="rect">
            <a:avLst/>
          </a:prstGeom>
        </p:spPr>
        <p:txBody>
          <a:bodyPr vert="horz" lIns="91440" tIns="45720" rIns="91440" bIns="45720" rtlCol="0" anchor="ctr"/>
          <a:lstStyle>
            <a:lvl1pPr algn="r">
              <a:defRPr sz="900">
                <a:solidFill>
                  <a:schemeClr val="accent2"/>
                </a:solidFill>
              </a:defRPr>
            </a:lvl1pPr>
          </a:lstStyle>
          <a:p>
            <a:fld id="{C9D3A0AC-A0EE-404D-B2A2-BEA730AF3905}" type="datetimeFigureOut">
              <a:rPr lang="en-US" smtClean="0"/>
              <a:t>11/23/2023</a:t>
            </a:fld>
            <a:endParaRPr lang="en-US"/>
          </a:p>
        </p:txBody>
      </p:sp>
      <p:sp>
        <p:nvSpPr>
          <p:cNvPr id="5" name="Footer Placeholder 4"/>
          <p:cNvSpPr>
            <a:spLocks noGrp="1"/>
          </p:cNvSpPr>
          <p:nvPr>
            <p:ph type="ftr" sz="quarter" idx="3"/>
          </p:nvPr>
        </p:nvSpPr>
        <p:spPr>
          <a:xfrm>
            <a:off x="581192" y="5951811"/>
            <a:ext cx="6917210" cy="365125"/>
          </a:xfrm>
          <a:prstGeom prst="rect">
            <a:avLst/>
          </a:prstGeom>
        </p:spPr>
        <p:txBody>
          <a:bodyPr vert="horz" lIns="91440" tIns="45720" rIns="91440" bIns="45720" rtlCol="0" anchor="ctr"/>
          <a:lstStyle>
            <a:lvl1pPr algn="l">
              <a:defRPr sz="900" cap="all">
                <a:solidFill>
                  <a:schemeClr val="accent2"/>
                </a:solidFill>
              </a:defRPr>
            </a:lvl1pPr>
          </a:lstStyle>
          <a:p>
            <a:endParaRPr lang="en-US"/>
          </a:p>
        </p:txBody>
      </p:sp>
      <p:sp>
        <p:nvSpPr>
          <p:cNvPr id="6" name="Slide Number Placeholder 5"/>
          <p:cNvSpPr>
            <a:spLocks noGrp="1"/>
          </p:cNvSpPr>
          <p:nvPr>
            <p:ph type="sldNum" sz="quarter" idx="4"/>
          </p:nvPr>
        </p:nvSpPr>
        <p:spPr>
          <a:xfrm>
            <a:off x="10558300" y="5956137"/>
            <a:ext cx="1052510" cy="365125"/>
          </a:xfrm>
          <a:prstGeom prst="rect">
            <a:avLst/>
          </a:prstGeom>
        </p:spPr>
        <p:txBody>
          <a:bodyPr vert="horz" lIns="91440" tIns="45720" rIns="91440" bIns="45720" rtlCol="0" anchor="ctr"/>
          <a:lstStyle>
            <a:lvl1pPr algn="r">
              <a:defRPr sz="900">
                <a:solidFill>
                  <a:schemeClr val="accent2"/>
                </a:solidFill>
              </a:defRPr>
            </a:lvl1pPr>
          </a:lstStyle>
          <a:p>
            <a:fld id="{4AE3017D-A02A-4C03-AF38-3C1BFDE991E4}" type="slidenum">
              <a:rPr lang="en-US" smtClean="0"/>
              <a:t>‹#›</a:t>
            </a:fld>
            <a:endParaRPr lang="en-US"/>
          </a:p>
        </p:txBody>
      </p:sp>
      <p:sp>
        <p:nvSpPr>
          <p:cNvPr id="9" name="Rectangle 8"/>
          <p:cNvSpPr/>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618321496"/>
      </p:ext>
    </p:extLst>
  </p:cSld>
  <p:clrMap bg1="lt1" tx1="dk1" bg2="lt2" tx2="dk2" accent1="accent1" accent2="accent2" accent3="accent3" accent4="accent4" accent5="accent5" accent6="accent6" hlink="hlink" folHlink="folHlink"/>
  <p:sldLayoutIdLst>
    <p:sldLayoutId id="2147483847" r:id="rId1"/>
    <p:sldLayoutId id="2147483848" r:id="rId2"/>
    <p:sldLayoutId id="2147483849" r:id="rId3"/>
    <p:sldLayoutId id="2147483850" r:id="rId4"/>
    <p:sldLayoutId id="2147483851" r:id="rId5"/>
    <p:sldLayoutId id="2147483852" r:id="rId6"/>
    <p:sldLayoutId id="2147483853" r:id="rId7"/>
    <p:sldLayoutId id="2147483854" r:id="rId8"/>
    <p:sldLayoutId id="2147483855" r:id="rId9"/>
    <p:sldLayoutId id="2147483856" r:id="rId10"/>
    <p:sldLayoutId id="2147483857" r:id="rId11"/>
  </p:sldLayoutIdLst>
  <p:txStyles>
    <p:title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7" Type="http://schemas.openxmlformats.org/officeDocument/2006/relationships/image" Target="../media/image7.jp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6.png"/><Relationship Id="rId5" Type="http://schemas.openxmlformats.org/officeDocument/2006/relationships/image" Target="../media/image5.jpeg"/><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6.xml"/><Relationship Id="rId5" Type="http://schemas.openxmlformats.org/officeDocument/2006/relationships/image" Target="../media/image12.jpeg"/><Relationship Id="rId4" Type="http://schemas.openxmlformats.org/officeDocument/2006/relationships/image" Target="../media/image11.jpg"/></Relationships>
</file>

<file path=ppt/slides/_rels/slide7.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corporatefinanceinstitute.com/resources/management/management-skills/" TargetMode="External"/><Relationship Id="rId2" Type="http://schemas.openxmlformats.org/officeDocument/2006/relationships/notesSlide" Target="../notesSlides/notesSlide20.xml"/><Relationship Id="rId1" Type="http://schemas.openxmlformats.org/officeDocument/2006/relationships/slideLayout" Target="../slideLayouts/slideLayout2.xml"/><Relationship Id="rId5" Type="http://schemas.openxmlformats.org/officeDocument/2006/relationships/hyperlink" Target="https://www.lindt-spruengli.com/about-us/who-we-are/corporate-governance/group-management" TargetMode="External"/><Relationship Id="rId4" Type="http://schemas.openxmlformats.org/officeDocument/2006/relationships/hyperlink" Target="https://www.lindt-spruengli.com/about-us/who-we-are/corporate-governance" TargetMode="External"/></Relationships>
</file>

<file path=ppt/slides/_rels/slide22.xml.rels><?xml version="1.0" encoding="UTF-8" standalone="yes"?>
<Relationships xmlns="http://schemas.openxmlformats.org/package/2006/relationships"><Relationship Id="rId8" Type="http://schemas.openxmlformats.org/officeDocument/2006/relationships/hyperlink" Target="https://theorg.com/org/lindt-sprungli" TargetMode="External"/><Relationship Id="rId3" Type="http://schemas.openxmlformats.org/officeDocument/2006/relationships/hyperlink" Target="https://tracxn.com/d/companies/lindt-and-sprungli/__5-AJBoNcDcFgF4g2WM1Eu3AcsJQwwRY9kceRpreSV88/competitors" TargetMode="External"/><Relationship Id="rId7" Type="http://schemas.openxmlformats.org/officeDocument/2006/relationships/hyperlink" Target="https://www.lindt-spruengli.com/about-us" TargetMode="External"/><Relationship Id="rId2" Type="http://schemas.openxmlformats.org/officeDocument/2006/relationships/notesSlide" Target="../notesSlides/notesSlide21.xml"/><Relationship Id="rId1" Type="http://schemas.openxmlformats.org/officeDocument/2006/relationships/slideLayout" Target="../slideLayouts/slideLayout7.xml"/><Relationship Id="rId6" Type="http://schemas.openxmlformats.org/officeDocument/2006/relationships/hyperlink" Target="https://reports.lindt-spruengli.com/annual-report-2022/services/chart-generator.html#/datasheet-lindt-ar/vertbar/0,1,2,3/0,1,2,3,4/periods/0" TargetMode="External"/><Relationship Id="rId5" Type="http://schemas.openxmlformats.org/officeDocument/2006/relationships/hyperlink" Target="https://reports.lindt-spruengli.com/annual-report-2021/" TargetMode="External"/><Relationship Id="rId4" Type="http://schemas.openxmlformats.org/officeDocument/2006/relationships/hyperlink" Target="https://www.fdbusiness.com/leadership-change-at-lindt-sprungli/" TargetMode="External"/></Relationships>
</file>

<file path=ppt/slides/_rels/slide23.xml.rels><?xml version="1.0" encoding="UTF-8" standalone="yes"?>
<Relationships xmlns="http://schemas.openxmlformats.org/package/2006/relationships"><Relationship Id="rId3" Type="http://schemas.openxmlformats.org/officeDocument/2006/relationships/hyperlink" Target="https://www.lindt-spruengli.com/about-us/who-we-are/guiding-principles" TargetMode="External"/><Relationship Id="rId2" Type="http://schemas.openxmlformats.org/officeDocument/2006/relationships/notesSlide" Target="../notesSlides/notesSlide22.xml"/><Relationship Id="rId1" Type="http://schemas.openxmlformats.org/officeDocument/2006/relationships/slideLayout" Target="../slideLayouts/slideLayout7.xml"/><Relationship Id="rId6" Type="http://schemas.openxmlformats.org/officeDocument/2006/relationships/hyperlink" Target="https://www.researchgate.net/publication/318597967_The_Differences_Between_Management_And_Leadership" TargetMode="External"/><Relationship Id="rId5" Type="http://schemas.openxmlformats.org/officeDocument/2006/relationships/hyperlink" Target="https://www.prospects.ac.uk/jobs-and-work-experience/job-sectors/business-consulting-and-management/7-skills-for-a-successful-management-career" TargetMode="External"/><Relationship Id="rId4" Type="http://schemas.openxmlformats.org/officeDocument/2006/relationships/hyperlink" Target="https://www.lindt-spruengli.com/press-releases-and-news/lindt-sprungli-increases-sales-and-profit-outlook-for-2023-raised" TargetMode="External"/></Relationships>
</file>

<file path=ppt/slides/_rels/slide24.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3">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pPr algn="ctr"/>
            <a:br>
              <a:rPr lang="en-US" dirty="0">
                <a:latin typeface="+mn-lt"/>
              </a:rPr>
            </a:br>
            <a:r>
              <a:rPr lang="en-US" dirty="0">
                <a:latin typeface="+mn-lt"/>
              </a:rPr>
              <a:t>group PRESENTATION</a:t>
            </a:r>
            <a:br>
              <a:rPr lang="en-US" dirty="0">
                <a:latin typeface="+mn-lt"/>
              </a:rPr>
            </a:br>
            <a:r>
              <a:rPr lang="en-US" b="1" dirty="0">
                <a:solidFill>
                  <a:schemeClr val="accent3">
                    <a:lumMod val="50000"/>
                  </a:schemeClr>
                </a:solidFill>
                <a:latin typeface="+mn-lt"/>
              </a:rPr>
              <a:t>LINDT CHOCOLATE COMPANY</a:t>
            </a:r>
          </a:p>
        </p:txBody>
      </p:sp>
      <p:sp>
        <p:nvSpPr>
          <p:cNvPr id="3" name="Subtitle 2"/>
          <p:cNvSpPr>
            <a:spLocks noGrp="1"/>
          </p:cNvSpPr>
          <p:nvPr>
            <p:ph type="subTitle" idx="1"/>
          </p:nvPr>
        </p:nvSpPr>
        <p:spPr>
          <a:xfrm>
            <a:off x="581191" y="3188923"/>
            <a:ext cx="10993548" cy="3067498"/>
          </a:xfrm>
        </p:spPr>
        <p:txBody>
          <a:bodyPr>
            <a:normAutofit/>
          </a:bodyPr>
          <a:lstStyle/>
          <a:p>
            <a:r>
              <a:rPr lang="en-US" sz="1800" dirty="0">
                <a:solidFill>
                  <a:schemeClr val="bg2"/>
                </a:solidFill>
                <a:latin typeface="Times New Roman" panose="02020603050405020304" pitchFamily="18" charset="0"/>
                <a:cs typeface="Times New Roman" panose="02020603050405020304" pitchFamily="18" charset="0"/>
              </a:rPr>
              <a:t>DIANA VERONICA NEGRU   OANA </a:t>
            </a:r>
            <a:r>
              <a:rPr lang="en-US" sz="1800" dirty="0" err="1">
                <a:solidFill>
                  <a:schemeClr val="bg2"/>
                </a:solidFill>
                <a:latin typeface="Times New Roman" panose="02020603050405020304" pitchFamily="18" charset="0"/>
                <a:cs typeface="Times New Roman" panose="02020603050405020304" pitchFamily="18" charset="0"/>
              </a:rPr>
              <a:t>Lacatusu</a:t>
            </a:r>
            <a:r>
              <a:rPr lang="en-US" sz="1800" dirty="0">
                <a:solidFill>
                  <a:schemeClr val="bg2"/>
                </a:solidFill>
                <a:latin typeface="Times New Roman" panose="02020603050405020304" pitchFamily="18" charset="0"/>
                <a:cs typeface="Times New Roman" panose="02020603050405020304" pitchFamily="18" charset="0"/>
              </a:rPr>
              <a:t> </a:t>
            </a:r>
            <a:r>
              <a:rPr lang="en-US" sz="1800" dirty="0" err="1">
                <a:solidFill>
                  <a:schemeClr val="bg2"/>
                </a:solidFill>
                <a:latin typeface="Times New Roman" panose="02020603050405020304" pitchFamily="18" charset="0"/>
                <a:cs typeface="Times New Roman" panose="02020603050405020304" pitchFamily="18" charset="0"/>
              </a:rPr>
              <a:t>radosu</a:t>
            </a:r>
            <a:r>
              <a:rPr lang="en-US" sz="1800" dirty="0">
                <a:solidFill>
                  <a:schemeClr val="bg2"/>
                </a:solidFill>
                <a:latin typeface="Times New Roman" panose="02020603050405020304" pitchFamily="18" charset="0"/>
                <a:cs typeface="Times New Roman" panose="02020603050405020304" pitchFamily="18" charset="0"/>
              </a:rPr>
              <a:t>   HORTENZIA BODOR   Gabriela </a:t>
            </a:r>
            <a:r>
              <a:rPr lang="en-US" sz="1800" dirty="0" err="1">
                <a:solidFill>
                  <a:schemeClr val="bg2"/>
                </a:solidFill>
                <a:latin typeface="Times New Roman" panose="02020603050405020304" pitchFamily="18" charset="0"/>
                <a:cs typeface="Times New Roman" panose="02020603050405020304" pitchFamily="18" charset="0"/>
              </a:rPr>
              <a:t>gherasim</a:t>
            </a:r>
            <a:endParaRPr lang="en-US" sz="1800" dirty="0">
              <a:solidFill>
                <a:schemeClr val="bg2"/>
              </a:solidFill>
              <a:latin typeface="Times New Roman" panose="02020603050405020304" pitchFamily="18" charset="0"/>
              <a:cs typeface="Times New Roman" panose="02020603050405020304" pitchFamily="18" charset="0"/>
            </a:endParaRPr>
          </a:p>
          <a:p>
            <a:r>
              <a:rPr lang="en-US" sz="1800" dirty="0">
                <a:solidFill>
                  <a:schemeClr val="bg2"/>
                </a:solidFill>
                <a:latin typeface="Times New Roman" panose="02020603050405020304" pitchFamily="18" charset="0"/>
                <a:cs typeface="Times New Roman" panose="02020603050405020304" pitchFamily="18" charset="0"/>
              </a:rPr>
              <a:t>(2233646)                                                 (2234422)                                       (</a:t>
            </a:r>
            <a:r>
              <a:rPr lang="en-US" sz="1800" dirty="0">
                <a:solidFill>
                  <a:schemeClr val="bg2"/>
                </a:solidFill>
                <a:effectLst/>
                <a:latin typeface="Times New Roman" panose="02020603050405020304" pitchFamily="18" charset="0"/>
                <a:ea typeface="Calibri" panose="020F0502020204030204" pitchFamily="34" charset="0"/>
              </a:rPr>
              <a:t>2233649</a:t>
            </a:r>
            <a:r>
              <a:rPr lang="en-US" sz="1800" dirty="0">
                <a:solidFill>
                  <a:schemeClr val="bg2"/>
                </a:solidFill>
                <a:latin typeface="Times New Roman" panose="02020603050405020304" pitchFamily="18" charset="0"/>
                <a:cs typeface="Times New Roman" panose="02020603050405020304" pitchFamily="18" charset="0"/>
              </a:rPr>
              <a:t>)                       (2110945)</a:t>
            </a:r>
          </a:p>
          <a:p>
            <a:r>
              <a:rPr lang="en-US" sz="1800" dirty="0">
                <a:solidFill>
                  <a:schemeClr val="bg2"/>
                </a:solidFill>
                <a:latin typeface="Times New Roman" panose="02020603050405020304" pitchFamily="18" charset="0"/>
                <a:cs typeface="Times New Roman" panose="02020603050405020304" pitchFamily="18" charset="0"/>
              </a:rPr>
              <a:t>Slides 3 -  6                                         </a:t>
            </a:r>
            <a:r>
              <a:rPr lang="en-US" sz="1800" dirty="0" err="1">
                <a:solidFill>
                  <a:schemeClr val="bg2"/>
                </a:solidFill>
                <a:latin typeface="Times New Roman" panose="02020603050405020304" pitchFamily="18" charset="0"/>
                <a:cs typeface="Times New Roman" panose="02020603050405020304" pitchFamily="18" charset="0"/>
              </a:rPr>
              <a:t>SlIDES</a:t>
            </a:r>
            <a:r>
              <a:rPr lang="en-US" sz="1800" dirty="0">
                <a:solidFill>
                  <a:schemeClr val="bg2"/>
                </a:solidFill>
                <a:latin typeface="Times New Roman" panose="02020603050405020304" pitchFamily="18" charset="0"/>
                <a:cs typeface="Times New Roman" panose="02020603050405020304" pitchFamily="18" charset="0"/>
              </a:rPr>
              <a:t> 7 – 11                            SLIDES 12 – 15           SLIDES 16 - 19</a:t>
            </a:r>
          </a:p>
        </p:txBody>
      </p:sp>
      <p:pic>
        <p:nvPicPr>
          <p:cNvPr id="15" name="Picture 14" descr="A black and gold sign with white text&#10;&#10;Description automatically generated">
            <a:extLst>
              <a:ext uri="{FF2B5EF4-FFF2-40B4-BE49-F238E27FC236}">
                <a16:creationId xmlns:a16="http://schemas.microsoft.com/office/drawing/2014/main" id="{E3D3872D-E6E5-B4DD-B588-D534D99CDD16}"/>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842326" y="4292281"/>
            <a:ext cx="5091121" cy="2002847"/>
          </a:xfrm>
          <a:prstGeom prst="rect">
            <a:avLst/>
          </a:prstGeom>
        </p:spPr>
      </p:pic>
      <p:sp>
        <p:nvSpPr>
          <p:cNvPr id="17" name="TextBox 16">
            <a:extLst>
              <a:ext uri="{FF2B5EF4-FFF2-40B4-BE49-F238E27FC236}">
                <a16:creationId xmlns:a16="http://schemas.microsoft.com/office/drawing/2014/main" id="{6ECD5B0B-F84F-C156-F0EF-D55CC815CB52}"/>
              </a:ext>
            </a:extLst>
          </p:cNvPr>
          <p:cNvSpPr txBox="1"/>
          <p:nvPr/>
        </p:nvSpPr>
        <p:spPr>
          <a:xfrm>
            <a:off x="4704347" y="6406816"/>
            <a:ext cx="3218448" cy="646331"/>
          </a:xfrm>
          <a:prstGeom prst="rect">
            <a:avLst/>
          </a:prstGeom>
          <a:noFill/>
        </p:spPr>
        <p:txBody>
          <a:bodyPr wrap="square" rtlCol="0">
            <a:spAutoFit/>
          </a:bodyPr>
          <a:lstStyle/>
          <a:p>
            <a:r>
              <a:rPr lang="en-GB" dirty="0"/>
              <a:t>Fig 1. </a:t>
            </a:r>
            <a:r>
              <a:rPr lang="en-US" sz="1800" dirty="0">
                <a:effectLst/>
                <a:ea typeface="Calibri" panose="020F0502020204030204" pitchFamily="34" charset="0"/>
              </a:rPr>
              <a:t>(Lindt &amp; </a:t>
            </a:r>
            <a:r>
              <a:rPr lang="en-US" sz="1800" dirty="0" err="1">
                <a:effectLst/>
                <a:ea typeface="Calibri" panose="020F0502020204030204" pitchFamily="34" charset="0"/>
              </a:rPr>
              <a:t>Sprüngli</a:t>
            </a:r>
            <a:r>
              <a:rPr lang="en-US" sz="1800" dirty="0">
                <a:effectLst/>
                <a:ea typeface="Calibri" panose="020F0502020204030204" pitchFamily="34" charset="0"/>
              </a:rPr>
              <a:t> , 2023)</a:t>
            </a:r>
            <a:endParaRPr lang="en-GB" dirty="0"/>
          </a:p>
          <a:p>
            <a:endParaRPr lang="en-GB" dirty="0"/>
          </a:p>
        </p:txBody>
      </p:sp>
    </p:spTree>
    <p:extLst>
      <p:ext uri="{BB962C8B-B14F-4D97-AF65-F5344CB8AC3E}">
        <p14:creationId xmlns:p14="http://schemas.microsoft.com/office/powerpoint/2010/main" val="272269644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600" dirty="0"/>
              <a:t>Table of Contents</a:t>
            </a:r>
          </a:p>
        </p:txBody>
      </p:sp>
      <p:sp>
        <p:nvSpPr>
          <p:cNvPr id="3" name="Content Placeholder 2"/>
          <p:cNvSpPr>
            <a:spLocks noGrp="1"/>
          </p:cNvSpPr>
          <p:nvPr>
            <p:ph idx="1"/>
          </p:nvPr>
        </p:nvSpPr>
        <p:spPr>
          <a:xfrm>
            <a:off x="381419" y="2948620"/>
            <a:ext cx="5844923" cy="3821719"/>
          </a:xfrm>
        </p:spPr>
        <p:txBody>
          <a:bodyPr>
            <a:noAutofit/>
          </a:bodyPr>
          <a:lstStyle/>
          <a:p>
            <a:r>
              <a:rPr lang="en-US" sz="2800" dirty="0"/>
              <a:t>Introduction.</a:t>
            </a:r>
          </a:p>
          <a:p>
            <a:r>
              <a:rPr lang="en-US" sz="2800" dirty="0"/>
              <a:t>Lindt Chocolate.</a:t>
            </a:r>
          </a:p>
          <a:p>
            <a:r>
              <a:rPr lang="en-US" sz="2800" dirty="0"/>
              <a:t>Performance of Lindt Chocolate.</a:t>
            </a:r>
          </a:p>
          <a:p>
            <a:r>
              <a:rPr lang="en-US" sz="2800" dirty="0"/>
              <a:t>Lindt Chocolate’s Competitors.</a:t>
            </a:r>
          </a:p>
          <a:p>
            <a:r>
              <a:rPr lang="en-US" sz="2800" dirty="0"/>
              <a:t>Organizational Structure.</a:t>
            </a:r>
          </a:p>
          <a:p>
            <a:r>
              <a:rPr lang="en-US" sz="2800" dirty="0"/>
              <a:t>Organizational structure and </a:t>
            </a:r>
          </a:p>
          <a:p>
            <a:pPr marL="0" indent="0">
              <a:buNone/>
            </a:pPr>
            <a:r>
              <a:rPr lang="en-US" sz="2800" dirty="0"/>
              <a:t>   its performance.</a:t>
            </a:r>
          </a:p>
          <a:p>
            <a:r>
              <a:rPr lang="en-US" sz="2800" dirty="0"/>
              <a:t>Effective Management.</a:t>
            </a:r>
          </a:p>
          <a:p>
            <a:endParaRPr lang="en-US" sz="2800" dirty="0"/>
          </a:p>
          <a:p>
            <a:endParaRPr lang="en-US" sz="2800" dirty="0"/>
          </a:p>
        </p:txBody>
      </p:sp>
      <p:sp>
        <p:nvSpPr>
          <p:cNvPr id="5" name="TextBox 4">
            <a:extLst>
              <a:ext uri="{FF2B5EF4-FFF2-40B4-BE49-F238E27FC236}">
                <a16:creationId xmlns:a16="http://schemas.microsoft.com/office/drawing/2014/main" id="{6D12B5C5-9B9A-05E5-C106-B5E118C99AC9}"/>
              </a:ext>
            </a:extLst>
          </p:cNvPr>
          <p:cNvSpPr txBox="1"/>
          <p:nvPr/>
        </p:nvSpPr>
        <p:spPr>
          <a:xfrm>
            <a:off x="5564606" y="2171303"/>
            <a:ext cx="10611852" cy="4491442"/>
          </a:xfrm>
          <a:prstGeom prst="rect">
            <a:avLst/>
          </a:prstGeom>
          <a:noFill/>
        </p:spPr>
        <p:txBody>
          <a:bodyPr wrap="square">
            <a:spAutoFit/>
          </a:bodyPr>
          <a:lstStyle/>
          <a:p>
            <a:pPr marL="285750" indent="-285750">
              <a:buClr>
                <a:schemeClr val="accent3">
                  <a:lumMod val="75000"/>
                </a:schemeClr>
              </a:buClr>
              <a:buFont typeface="Wingdings" panose="05000000000000000000" pitchFamily="2" charset="2"/>
              <a:buChar char="§"/>
            </a:pPr>
            <a:r>
              <a:rPr lang="en-US" sz="2800" dirty="0"/>
              <a:t>Benefits of Effective Management. </a:t>
            </a:r>
          </a:p>
          <a:p>
            <a:pPr marL="285750" indent="-285750">
              <a:buClr>
                <a:schemeClr val="accent3">
                  <a:lumMod val="75000"/>
                </a:schemeClr>
              </a:buClr>
              <a:buFont typeface="Wingdings" panose="05000000000000000000" pitchFamily="2" charset="2"/>
              <a:buChar char="§"/>
            </a:pPr>
            <a:r>
              <a:rPr lang="en-US" sz="2800" dirty="0"/>
              <a:t>The Role of Effective Leadership. </a:t>
            </a:r>
          </a:p>
          <a:p>
            <a:pPr marL="285750" indent="-285750">
              <a:buClr>
                <a:schemeClr val="accent3">
                  <a:lumMod val="75000"/>
                </a:schemeClr>
              </a:buClr>
              <a:buFont typeface="Wingdings" panose="05000000000000000000" pitchFamily="2" charset="2"/>
              <a:buChar char="§"/>
            </a:pPr>
            <a:r>
              <a:rPr lang="en-US" sz="2800" dirty="0"/>
              <a:t>Management and </a:t>
            </a:r>
            <a:r>
              <a:rPr lang="en-GB" sz="2800" dirty="0"/>
              <a:t>Leadership.</a:t>
            </a:r>
          </a:p>
          <a:p>
            <a:pPr marL="285750" indent="-285750">
              <a:buClr>
                <a:schemeClr val="accent3">
                  <a:lumMod val="75000"/>
                </a:schemeClr>
              </a:buClr>
              <a:buFont typeface="Wingdings" panose="05000000000000000000" pitchFamily="2" charset="2"/>
              <a:buChar char="§"/>
            </a:pPr>
            <a:r>
              <a:rPr lang="en-US" sz="2800" dirty="0"/>
              <a:t>Functions of the management process.</a:t>
            </a:r>
          </a:p>
          <a:p>
            <a:pPr marL="285750" indent="-285750">
              <a:buClr>
                <a:schemeClr val="accent3">
                  <a:lumMod val="75000"/>
                </a:schemeClr>
              </a:buClr>
              <a:buFont typeface="Wingdings" panose="05000000000000000000" pitchFamily="2" charset="2"/>
              <a:buChar char="§"/>
            </a:pPr>
            <a:r>
              <a:rPr lang="en-US" sz="2800" dirty="0"/>
              <a:t>Tasks</a:t>
            </a:r>
          </a:p>
          <a:p>
            <a:pPr marL="285750" indent="-285750">
              <a:buClr>
                <a:schemeClr val="accent3">
                  <a:lumMod val="75000"/>
                </a:schemeClr>
              </a:buClr>
              <a:buFont typeface="Wingdings" panose="05000000000000000000" pitchFamily="2" charset="2"/>
              <a:buChar char="§"/>
            </a:pPr>
            <a:r>
              <a:rPr lang="en-US" sz="2800" dirty="0"/>
              <a:t>Essential management skills.</a:t>
            </a:r>
          </a:p>
          <a:p>
            <a:pPr marL="285750" indent="-285750">
              <a:buClr>
                <a:schemeClr val="accent3">
                  <a:lumMod val="75000"/>
                </a:schemeClr>
              </a:buClr>
              <a:buFont typeface="Wingdings" panose="05000000000000000000" pitchFamily="2" charset="2"/>
              <a:buChar char="§"/>
            </a:pPr>
            <a:r>
              <a:rPr lang="en-US" sz="2800" dirty="0"/>
              <a:t>Tasks and skills of a manager.</a:t>
            </a:r>
          </a:p>
          <a:p>
            <a:pPr marL="285750" indent="-285750">
              <a:buClr>
                <a:schemeClr val="accent3">
                  <a:lumMod val="75000"/>
                </a:schemeClr>
              </a:buClr>
              <a:buFont typeface="Wingdings" panose="05000000000000000000" pitchFamily="2" charset="2"/>
              <a:buChar char="§"/>
            </a:pPr>
            <a:r>
              <a:rPr lang="en-US" sz="2800" dirty="0"/>
              <a:t>Leadership </a:t>
            </a:r>
            <a:r>
              <a:rPr lang="en-GB" sz="2800" dirty="0"/>
              <a:t>theories. </a:t>
            </a:r>
            <a:endParaRPr lang="en-US" sz="2800" dirty="0"/>
          </a:p>
          <a:p>
            <a:pPr marL="285750" indent="-285750">
              <a:buClr>
                <a:schemeClr val="accent3">
                  <a:lumMod val="75000"/>
                </a:schemeClr>
              </a:buClr>
              <a:buFont typeface="Wingdings" panose="05000000000000000000" pitchFamily="2" charset="2"/>
              <a:buChar char="§"/>
            </a:pPr>
            <a:r>
              <a:rPr lang="en-US" sz="2800" dirty="0"/>
              <a:t>Conclusion</a:t>
            </a:r>
          </a:p>
          <a:p>
            <a:pPr marL="285750" indent="-285750">
              <a:buClr>
                <a:schemeClr val="accent3">
                  <a:lumMod val="75000"/>
                </a:schemeClr>
              </a:buClr>
              <a:buFont typeface="Wingdings" panose="05000000000000000000" pitchFamily="2" charset="2"/>
              <a:buChar char="§"/>
            </a:pPr>
            <a:r>
              <a:rPr lang="en-US" sz="2800" dirty="0"/>
              <a:t>References</a:t>
            </a:r>
          </a:p>
        </p:txBody>
      </p:sp>
      <p:pic>
        <p:nvPicPr>
          <p:cNvPr id="7" name="Picture 6" descr="A red oval sign with gold text&#10;&#10;Description automatically generated">
            <a:extLst>
              <a:ext uri="{FF2B5EF4-FFF2-40B4-BE49-F238E27FC236}">
                <a16:creationId xmlns:a16="http://schemas.microsoft.com/office/drawing/2014/main" id="{7CD2235C-2DC6-AB00-570B-C0E0966ADA2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58588" y="195255"/>
            <a:ext cx="2778820" cy="2084115"/>
          </a:xfrm>
          <a:prstGeom prst="rect">
            <a:avLst/>
          </a:prstGeom>
        </p:spPr>
      </p:pic>
    </p:spTree>
    <p:extLst>
      <p:ext uri="{BB962C8B-B14F-4D97-AF65-F5344CB8AC3E}">
        <p14:creationId xmlns:p14="http://schemas.microsoft.com/office/powerpoint/2010/main" val="30717687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000" dirty="0"/>
              <a:t>Introduction</a:t>
            </a:r>
          </a:p>
        </p:txBody>
      </p:sp>
      <p:sp>
        <p:nvSpPr>
          <p:cNvPr id="3" name="Content Placeholder 2"/>
          <p:cNvSpPr>
            <a:spLocks noGrp="1"/>
          </p:cNvSpPr>
          <p:nvPr>
            <p:ph idx="1"/>
          </p:nvPr>
        </p:nvSpPr>
        <p:spPr/>
        <p:txBody>
          <a:bodyPr>
            <a:normAutofit/>
          </a:bodyPr>
          <a:lstStyle/>
          <a:p>
            <a:pPr algn="just"/>
            <a:r>
              <a:rPr lang="en-US" sz="2800" dirty="0"/>
              <a:t>The main purpose of business is to earn profit providing value to the customers.</a:t>
            </a:r>
          </a:p>
          <a:p>
            <a:pPr algn="just"/>
            <a:r>
              <a:rPr lang="en-US" sz="2800" dirty="0"/>
              <a:t>For earning profit organizations should have a good work culture. </a:t>
            </a:r>
          </a:p>
          <a:p>
            <a:pPr algn="just"/>
            <a:r>
              <a:rPr lang="en-US" sz="2800" dirty="0"/>
              <a:t>Effective management of the resources of the organization is the precondition of organizational success. </a:t>
            </a:r>
          </a:p>
          <a:p>
            <a:pPr algn="just"/>
            <a:r>
              <a:rPr lang="en-US" sz="2800" dirty="0"/>
              <a:t>A good organizational structure should be maintained in the organization for efficiency. </a:t>
            </a:r>
          </a:p>
          <a:p>
            <a:endParaRPr lang="en-US" dirty="0"/>
          </a:p>
        </p:txBody>
      </p:sp>
      <p:pic>
        <p:nvPicPr>
          <p:cNvPr id="4" name="Picture 3" descr="A candy wrapped in a red wrapper&#10;&#10;Description automatically generated">
            <a:extLst>
              <a:ext uri="{FF2B5EF4-FFF2-40B4-BE49-F238E27FC236}">
                <a16:creationId xmlns:a16="http://schemas.microsoft.com/office/drawing/2014/main" id="{38FC4985-1541-97A5-876D-D80CD1C207DB}"/>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flipH="1">
            <a:off x="3898195" y="5160677"/>
            <a:ext cx="1604902" cy="1604902"/>
          </a:xfrm>
          <a:prstGeom prst="rect">
            <a:avLst/>
          </a:prstGeom>
        </p:spPr>
      </p:pic>
      <p:pic>
        <p:nvPicPr>
          <p:cNvPr id="5" name="Picture 4">
            <a:extLst>
              <a:ext uri="{FF2B5EF4-FFF2-40B4-BE49-F238E27FC236}">
                <a16:creationId xmlns:a16="http://schemas.microsoft.com/office/drawing/2014/main" id="{4F511AF3-D251-3EA2-843A-4C13D787E587}"/>
              </a:ext>
            </a:extLst>
          </p:cNvPr>
          <p:cNvPicPr>
            <a:picLocks noChangeAspect="1"/>
          </p:cNvPicPr>
          <p:nvPr/>
        </p:nvPicPr>
        <p:blipFill>
          <a:blip r:embed="rId4"/>
          <a:stretch>
            <a:fillRect/>
          </a:stretch>
        </p:blipFill>
        <p:spPr>
          <a:xfrm rot="21198087">
            <a:off x="5689795" y="570382"/>
            <a:ext cx="1759274" cy="1277345"/>
          </a:xfrm>
          <a:prstGeom prst="rect">
            <a:avLst/>
          </a:prstGeom>
        </p:spPr>
      </p:pic>
      <p:pic>
        <p:nvPicPr>
          <p:cNvPr id="6" name="Picture 5" descr="A close-up of a candy&#10;&#10;Description automatically generated">
            <a:extLst>
              <a:ext uri="{FF2B5EF4-FFF2-40B4-BE49-F238E27FC236}">
                <a16:creationId xmlns:a16="http://schemas.microsoft.com/office/drawing/2014/main" id="{6CA82F16-12EC-36A2-2BE7-BFFEF45C6373}"/>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0213819" y="642358"/>
            <a:ext cx="1133395" cy="1133395"/>
          </a:xfrm>
          <a:prstGeom prst="rect">
            <a:avLst/>
          </a:prstGeom>
        </p:spPr>
      </p:pic>
      <p:pic>
        <p:nvPicPr>
          <p:cNvPr id="7" name="Picture 6" descr="A candy in a wrapper&#10;&#10;Description automatically generated">
            <a:extLst>
              <a:ext uri="{FF2B5EF4-FFF2-40B4-BE49-F238E27FC236}">
                <a16:creationId xmlns:a16="http://schemas.microsoft.com/office/drawing/2014/main" id="{2241121C-67C7-4428-8F68-71F4E3AC3734}"/>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rot="204501">
            <a:off x="6932271" y="5204441"/>
            <a:ext cx="1517376" cy="1517376"/>
          </a:xfrm>
          <a:prstGeom prst="rect">
            <a:avLst/>
          </a:prstGeom>
        </p:spPr>
      </p:pic>
      <p:pic>
        <p:nvPicPr>
          <p:cNvPr id="8" name="Picture 7" descr="A candy wrapped in green foil&#10;&#10;Description automatically generated">
            <a:extLst>
              <a:ext uri="{FF2B5EF4-FFF2-40B4-BE49-F238E27FC236}">
                <a16:creationId xmlns:a16="http://schemas.microsoft.com/office/drawing/2014/main" id="{2FAE571F-0A97-0906-A6FC-5B342C2604EA}"/>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673892" y="5160678"/>
            <a:ext cx="1604905" cy="1604905"/>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a:outerShdw dist="50800" sx="90000" sy="90000" algn="ctr" rotWithShape="0">
              <a:srgbClr val="000000"/>
            </a:outerShdw>
          </a:effectLst>
        </p:spPr>
      </p:pic>
    </p:spTree>
    <p:extLst>
      <p:ext uri="{BB962C8B-B14F-4D97-AF65-F5344CB8AC3E}">
        <p14:creationId xmlns:p14="http://schemas.microsoft.com/office/powerpoint/2010/main" val="19036872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013800"/>
          </a:xfrm>
        </p:spPr>
        <p:txBody>
          <a:bodyPr>
            <a:normAutofit/>
          </a:bodyPr>
          <a:lstStyle/>
          <a:p>
            <a:r>
              <a:rPr lang="en-US">
                <a:solidFill>
                  <a:srgbClr val="FFFFFF"/>
                </a:solidFill>
              </a:rPr>
              <a:t>Lindt Chocolate</a:t>
            </a:r>
          </a:p>
        </p:txBody>
      </p:sp>
      <p:sp>
        <p:nvSpPr>
          <p:cNvPr id="3" name="Content Placeholder 2"/>
          <p:cNvSpPr>
            <a:spLocks noGrp="1"/>
          </p:cNvSpPr>
          <p:nvPr>
            <p:ph idx="1"/>
          </p:nvPr>
        </p:nvSpPr>
        <p:spPr>
          <a:xfrm>
            <a:off x="581192" y="2662207"/>
            <a:ext cx="7389729" cy="3977401"/>
          </a:xfrm>
        </p:spPr>
        <p:txBody>
          <a:bodyPr>
            <a:normAutofit fontScale="92500" lnSpcReduction="20000"/>
          </a:bodyPr>
          <a:lstStyle/>
          <a:p>
            <a:pPr algn="just"/>
            <a:r>
              <a:rPr lang="en-US" sz="3500" dirty="0">
                <a:effectLst/>
                <a:ea typeface="Calibri" panose="020F0502020204030204" pitchFamily="34" charset="0"/>
              </a:rPr>
              <a:t>Lindt Chocolate is one of the most popular Swiss chocolatier and confectionary company which was founded 178 years back in 1845.</a:t>
            </a:r>
          </a:p>
          <a:p>
            <a:pPr algn="just"/>
            <a:r>
              <a:rPr lang="en-US" sz="3500" dirty="0">
                <a:effectLst/>
                <a:ea typeface="Calibri" panose="020F0502020204030204" pitchFamily="34" charset="0"/>
              </a:rPr>
              <a:t>It is a public limited company.</a:t>
            </a:r>
          </a:p>
          <a:p>
            <a:pPr algn="just"/>
            <a:r>
              <a:rPr lang="en-US" sz="3500" dirty="0">
                <a:effectLst/>
                <a:ea typeface="Calibri" panose="020F0502020204030204" pitchFamily="34" charset="0"/>
              </a:rPr>
              <a:t>It mainly produces and markets chocolate, confectionary and ice cream.  </a:t>
            </a:r>
          </a:p>
          <a:p>
            <a:pPr algn="just"/>
            <a:r>
              <a:rPr lang="en-US" sz="3500" dirty="0">
                <a:ea typeface="Calibri" panose="020F0502020204030204" pitchFamily="34" charset="0"/>
              </a:rPr>
              <a:t>M</a:t>
            </a:r>
            <a:r>
              <a:rPr lang="en-US" sz="3500" dirty="0">
                <a:effectLst/>
                <a:ea typeface="Calibri" panose="020F0502020204030204" pitchFamily="34" charset="0"/>
              </a:rPr>
              <a:t>ore than 14000 employees.      </a:t>
            </a:r>
          </a:p>
          <a:p>
            <a:pPr marL="0" indent="0" algn="just">
              <a:buNone/>
            </a:pPr>
            <a:endParaRPr lang="en-US" sz="3500" dirty="0">
              <a:effectLst/>
              <a:ea typeface="Calibri" panose="020F0502020204030204" pitchFamily="34" charset="0"/>
            </a:endParaRPr>
          </a:p>
          <a:p>
            <a:endParaRPr lang="en-US" dirty="0"/>
          </a:p>
        </p:txBody>
      </p:sp>
      <p:pic>
        <p:nvPicPr>
          <p:cNvPr id="5" name="Picture 4" descr="A large chocolate sculpture in a building&#10;&#10;Description automatically generated">
            <a:extLst>
              <a:ext uri="{FF2B5EF4-FFF2-40B4-BE49-F238E27FC236}">
                <a16:creationId xmlns:a16="http://schemas.microsoft.com/office/drawing/2014/main" id="{DEC268F0-9F1A-56DD-2D82-7CAD6BDE6140}"/>
              </a:ext>
            </a:extLst>
          </p:cNvPr>
          <p:cNvPicPr>
            <a:picLocks noChangeAspect="1"/>
          </p:cNvPicPr>
          <p:nvPr/>
        </p:nvPicPr>
        <p:blipFill rotWithShape="1">
          <a:blip r:embed="rId3">
            <a:extLst>
              <a:ext uri="{28A0092B-C50C-407E-A947-70E740481C1C}">
                <a14:useLocalDpi xmlns:a14="http://schemas.microsoft.com/office/drawing/2010/main" val="0"/>
              </a:ext>
            </a:extLst>
          </a:blip>
          <a:srcRect t="6441"/>
          <a:stretch/>
        </p:blipFill>
        <p:spPr>
          <a:xfrm>
            <a:off x="8214226" y="1862485"/>
            <a:ext cx="3510548" cy="4293359"/>
          </a:xfrm>
          <a:prstGeom prst="rect">
            <a:avLst/>
          </a:prstGeom>
        </p:spPr>
      </p:pic>
      <p:sp>
        <p:nvSpPr>
          <p:cNvPr id="6" name="TextBox 5">
            <a:extLst>
              <a:ext uri="{FF2B5EF4-FFF2-40B4-BE49-F238E27FC236}">
                <a16:creationId xmlns:a16="http://schemas.microsoft.com/office/drawing/2014/main" id="{BABB2169-15E3-536F-0C55-2D5AC03780C4}"/>
              </a:ext>
            </a:extLst>
          </p:cNvPr>
          <p:cNvSpPr txBox="1"/>
          <p:nvPr/>
        </p:nvSpPr>
        <p:spPr>
          <a:xfrm>
            <a:off x="8549941" y="6155844"/>
            <a:ext cx="6501564" cy="369332"/>
          </a:xfrm>
          <a:prstGeom prst="rect">
            <a:avLst/>
          </a:prstGeom>
          <a:noFill/>
        </p:spPr>
        <p:txBody>
          <a:bodyPr wrap="square">
            <a:spAutoFit/>
          </a:bodyPr>
          <a:lstStyle/>
          <a:p>
            <a:r>
              <a:rPr lang="en-US" sz="1800" dirty="0">
                <a:effectLst/>
                <a:ea typeface="Calibri" panose="020F0502020204030204" pitchFamily="34" charset="0"/>
              </a:rPr>
              <a:t>Fig 2.(Lindt &amp; </a:t>
            </a:r>
            <a:r>
              <a:rPr lang="en-US" sz="1800" dirty="0" err="1">
                <a:effectLst/>
                <a:ea typeface="Calibri" panose="020F0502020204030204" pitchFamily="34" charset="0"/>
              </a:rPr>
              <a:t>Sprüngli</a:t>
            </a:r>
            <a:r>
              <a:rPr lang="en-US" sz="1800" dirty="0">
                <a:effectLst/>
                <a:ea typeface="Calibri" panose="020F0502020204030204" pitchFamily="34" charset="0"/>
              </a:rPr>
              <a:t> , 2023)</a:t>
            </a:r>
            <a:endParaRPr lang="en-GB" dirty="0"/>
          </a:p>
        </p:txBody>
      </p:sp>
    </p:spTree>
    <p:extLst>
      <p:ext uri="{BB962C8B-B14F-4D97-AF65-F5344CB8AC3E}">
        <p14:creationId xmlns:p14="http://schemas.microsoft.com/office/powerpoint/2010/main" val="5147329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000" dirty="0"/>
              <a:t>Performance of </a:t>
            </a:r>
            <a:r>
              <a:rPr lang="en-US" sz="4000" dirty="0" err="1"/>
              <a:t>Lindt</a:t>
            </a:r>
            <a:r>
              <a:rPr lang="en-US" sz="4000" dirty="0"/>
              <a:t> Chocolate</a:t>
            </a:r>
          </a:p>
        </p:txBody>
      </p:sp>
      <p:sp>
        <p:nvSpPr>
          <p:cNvPr id="3" name="Content Placeholder 2"/>
          <p:cNvSpPr>
            <a:spLocks noGrp="1"/>
          </p:cNvSpPr>
          <p:nvPr>
            <p:ph idx="1"/>
          </p:nvPr>
        </p:nvSpPr>
        <p:spPr>
          <a:xfrm>
            <a:off x="1103312" y="2052918"/>
            <a:ext cx="4099309" cy="4195481"/>
          </a:xfrm>
        </p:spPr>
        <p:txBody>
          <a:bodyPr>
            <a:normAutofit/>
          </a:bodyPr>
          <a:lstStyle/>
          <a:p>
            <a:r>
              <a:rPr lang="en-US" sz="3200" dirty="0"/>
              <a:t>Revenue CHF 4.59 billion</a:t>
            </a:r>
          </a:p>
          <a:p>
            <a:r>
              <a:rPr lang="en-US" sz="3200" dirty="0"/>
              <a:t>Operating Profit CHF 255 million</a:t>
            </a:r>
          </a:p>
          <a:p>
            <a:r>
              <a:rPr lang="en-US" sz="3200" dirty="0"/>
              <a:t>Net Profit 204.5 million</a:t>
            </a:r>
          </a:p>
        </p:txBody>
      </p:sp>
      <p:pic>
        <p:nvPicPr>
          <p:cNvPr id="5" name="Picture 4" descr="A graph of a company's statement&#10;&#10;Description automatically generated">
            <a:extLst>
              <a:ext uri="{FF2B5EF4-FFF2-40B4-BE49-F238E27FC236}">
                <a16:creationId xmlns:a16="http://schemas.microsoft.com/office/drawing/2014/main" id="{407B44CE-5A6F-5C0D-50B2-8573D97F375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505682" y="2001761"/>
            <a:ext cx="6231125" cy="4154083"/>
          </a:xfrm>
          <a:prstGeom prst="rect">
            <a:avLst/>
          </a:prstGeom>
        </p:spPr>
      </p:pic>
      <p:sp>
        <p:nvSpPr>
          <p:cNvPr id="7" name="TextBox 6">
            <a:extLst>
              <a:ext uri="{FF2B5EF4-FFF2-40B4-BE49-F238E27FC236}">
                <a16:creationId xmlns:a16="http://schemas.microsoft.com/office/drawing/2014/main" id="{D2D035AE-097E-02AA-0DC4-576531B6AB99}"/>
              </a:ext>
            </a:extLst>
          </p:cNvPr>
          <p:cNvSpPr txBox="1"/>
          <p:nvPr/>
        </p:nvSpPr>
        <p:spPr>
          <a:xfrm>
            <a:off x="6465469" y="6155844"/>
            <a:ext cx="6097002" cy="369332"/>
          </a:xfrm>
          <a:prstGeom prst="rect">
            <a:avLst/>
          </a:prstGeom>
          <a:noFill/>
        </p:spPr>
        <p:txBody>
          <a:bodyPr wrap="square">
            <a:spAutoFit/>
          </a:bodyPr>
          <a:lstStyle/>
          <a:p>
            <a:r>
              <a:rPr lang="en-US" sz="1800" dirty="0">
                <a:effectLst/>
                <a:ea typeface="Calibri" panose="020F0502020204030204" pitchFamily="34" charset="0"/>
              </a:rPr>
              <a:t>Fig 3.(Lindt &amp; </a:t>
            </a:r>
            <a:r>
              <a:rPr lang="en-US" sz="1800" dirty="0" err="1">
                <a:effectLst/>
                <a:ea typeface="Calibri" panose="020F0502020204030204" pitchFamily="34" charset="0"/>
              </a:rPr>
              <a:t>Sprüngli</a:t>
            </a:r>
            <a:r>
              <a:rPr lang="en-US" sz="1800" dirty="0">
                <a:effectLst/>
                <a:ea typeface="Calibri" panose="020F0502020204030204" pitchFamily="34" charset="0"/>
              </a:rPr>
              <a:t> , Annual report 2022)</a:t>
            </a:r>
            <a:endParaRPr lang="en-GB" dirty="0"/>
          </a:p>
        </p:txBody>
      </p:sp>
    </p:spTree>
    <p:extLst>
      <p:ext uri="{BB962C8B-B14F-4D97-AF65-F5344CB8AC3E}">
        <p14:creationId xmlns:p14="http://schemas.microsoft.com/office/powerpoint/2010/main" val="5598223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000"/>
              <a:t>Lindt Chocolate’s Competitors</a:t>
            </a:r>
            <a:endParaRPr lang="en-US" sz="4000" dirty="0"/>
          </a:p>
        </p:txBody>
      </p:sp>
      <p:pic>
        <p:nvPicPr>
          <p:cNvPr id="9" name="Picture 8">
            <a:extLst>
              <a:ext uri="{FF2B5EF4-FFF2-40B4-BE49-F238E27FC236}">
                <a16:creationId xmlns:a16="http://schemas.microsoft.com/office/drawing/2014/main" id="{09883550-844B-DAE3-9100-AA8C2A2C40EC}"/>
              </a:ext>
            </a:extLst>
          </p:cNvPr>
          <p:cNvPicPr>
            <a:picLocks noChangeAspect="1"/>
          </p:cNvPicPr>
          <p:nvPr/>
        </p:nvPicPr>
        <p:blipFill>
          <a:blip r:embed="rId3"/>
          <a:stretch>
            <a:fillRect/>
          </a:stretch>
        </p:blipFill>
        <p:spPr>
          <a:xfrm>
            <a:off x="972935" y="2156165"/>
            <a:ext cx="3994281" cy="2096997"/>
          </a:xfrm>
          <a:prstGeom prst="rect">
            <a:avLst/>
          </a:prstGeom>
        </p:spPr>
      </p:pic>
      <p:pic>
        <p:nvPicPr>
          <p:cNvPr id="11" name="Picture 10" descr="A logo of a chocolate company&#10;&#10;Description automatically generated">
            <a:extLst>
              <a:ext uri="{FF2B5EF4-FFF2-40B4-BE49-F238E27FC236}">
                <a16:creationId xmlns:a16="http://schemas.microsoft.com/office/drawing/2014/main" id="{961EF174-4F3E-5C27-ED44-2B7525230DE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680139" y="1880690"/>
            <a:ext cx="3841185" cy="4977310"/>
          </a:xfrm>
          <a:prstGeom prst="rect">
            <a:avLst/>
          </a:prstGeom>
        </p:spPr>
      </p:pic>
      <p:pic>
        <p:nvPicPr>
          <p:cNvPr id="4" name="Picture 3">
            <a:extLst>
              <a:ext uri="{FF2B5EF4-FFF2-40B4-BE49-F238E27FC236}">
                <a16:creationId xmlns:a16="http://schemas.microsoft.com/office/drawing/2014/main" id="{A567C000-DEAB-64FB-3434-31641F831A0A}"/>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219200" y="4297680"/>
            <a:ext cx="6614160" cy="2560320"/>
          </a:xfrm>
          <a:prstGeom prst="rect">
            <a:avLst/>
          </a:prstGeom>
        </p:spPr>
      </p:pic>
    </p:spTree>
    <p:extLst>
      <p:ext uri="{BB962C8B-B14F-4D97-AF65-F5344CB8AC3E}">
        <p14:creationId xmlns:p14="http://schemas.microsoft.com/office/powerpoint/2010/main" val="17659604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600" dirty="0"/>
              <a:t>Organizational Structure</a:t>
            </a:r>
          </a:p>
        </p:txBody>
      </p:sp>
      <p:pic>
        <p:nvPicPr>
          <p:cNvPr id="8" name="Picture 7" descr="A screenshot of a phone&#10;&#10;Description automatically generated">
            <a:extLst>
              <a:ext uri="{FF2B5EF4-FFF2-40B4-BE49-F238E27FC236}">
                <a16:creationId xmlns:a16="http://schemas.microsoft.com/office/drawing/2014/main" id="{AA8C198F-9521-0842-ACF0-0D0AA3779848}"/>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053693" y="607593"/>
            <a:ext cx="3695145" cy="6025140"/>
          </a:xfrm>
          <a:prstGeom prst="rect">
            <a:avLst/>
          </a:prstGeom>
        </p:spPr>
      </p:pic>
      <p:sp>
        <p:nvSpPr>
          <p:cNvPr id="10" name="TextBox 9">
            <a:extLst>
              <a:ext uri="{FF2B5EF4-FFF2-40B4-BE49-F238E27FC236}">
                <a16:creationId xmlns:a16="http://schemas.microsoft.com/office/drawing/2014/main" id="{7F26D12C-1499-F4A3-762D-5B0FB4FC6A63}"/>
              </a:ext>
            </a:extLst>
          </p:cNvPr>
          <p:cNvSpPr txBox="1"/>
          <p:nvPr/>
        </p:nvSpPr>
        <p:spPr>
          <a:xfrm>
            <a:off x="352644" y="2277143"/>
            <a:ext cx="8027351" cy="3046988"/>
          </a:xfrm>
          <a:prstGeom prst="rect">
            <a:avLst/>
          </a:prstGeom>
          <a:noFill/>
        </p:spPr>
        <p:txBody>
          <a:bodyPr wrap="square">
            <a:spAutoFit/>
          </a:bodyPr>
          <a:lstStyle/>
          <a:p>
            <a:pPr marL="285750" indent="-285750" algn="just">
              <a:buClr>
                <a:schemeClr val="accent2"/>
              </a:buClr>
              <a:buFont typeface="Wingdings" panose="05000000000000000000" pitchFamily="2" charset="2"/>
              <a:buChar char="§"/>
            </a:pPr>
            <a:r>
              <a:rPr lang="en-US" sz="3200" dirty="0"/>
              <a:t>There is a direct relationship between the </a:t>
            </a:r>
          </a:p>
          <a:p>
            <a:pPr algn="just">
              <a:buClr>
                <a:schemeClr val="accent2"/>
              </a:buClr>
            </a:pPr>
            <a:r>
              <a:rPr lang="en-US" sz="3200" dirty="0"/>
              <a:t>     organizational structure and performance.</a:t>
            </a:r>
          </a:p>
          <a:p>
            <a:pPr algn="just">
              <a:buClr>
                <a:schemeClr val="accent2"/>
              </a:buClr>
            </a:pPr>
            <a:endParaRPr lang="en-US" sz="3200" dirty="0"/>
          </a:p>
          <a:p>
            <a:pPr marL="285750" indent="-285750" algn="just">
              <a:buClr>
                <a:schemeClr val="accent2"/>
              </a:buClr>
              <a:buFont typeface="Wingdings" panose="05000000000000000000" pitchFamily="2" charset="2"/>
              <a:buChar char="§"/>
            </a:pPr>
            <a:r>
              <a:rPr lang="en-US" sz="3200" dirty="0"/>
              <a:t>In a hierarchical organizational structure, </a:t>
            </a:r>
          </a:p>
          <a:p>
            <a:pPr algn="just">
              <a:buClr>
                <a:schemeClr val="accent2"/>
              </a:buClr>
            </a:pPr>
            <a:r>
              <a:rPr lang="en-US" sz="3200" dirty="0"/>
              <a:t>     lower-level employees get less access to </a:t>
            </a:r>
          </a:p>
          <a:p>
            <a:pPr algn="just">
              <a:buClr>
                <a:schemeClr val="accent2"/>
              </a:buClr>
            </a:pPr>
            <a:r>
              <a:rPr lang="en-US" sz="3200" dirty="0"/>
              <a:t>     communication with the management.</a:t>
            </a:r>
          </a:p>
        </p:txBody>
      </p:sp>
      <p:sp>
        <p:nvSpPr>
          <p:cNvPr id="12" name="TextBox 11">
            <a:extLst>
              <a:ext uri="{FF2B5EF4-FFF2-40B4-BE49-F238E27FC236}">
                <a16:creationId xmlns:a16="http://schemas.microsoft.com/office/drawing/2014/main" id="{099ECBFE-10A1-4F95-C81E-89A08B65F824}"/>
              </a:ext>
            </a:extLst>
          </p:cNvPr>
          <p:cNvSpPr txBox="1"/>
          <p:nvPr/>
        </p:nvSpPr>
        <p:spPr>
          <a:xfrm>
            <a:off x="8229601" y="6542977"/>
            <a:ext cx="3519237" cy="369332"/>
          </a:xfrm>
          <a:prstGeom prst="rect">
            <a:avLst/>
          </a:prstGeom>
          <a:noFill/>
        </p:spPr>
        <p:txBody>
          <a:bodyPr wrap="square" rtlCol="0">
            <a:spAutoFit/>
          </a:bodyPr>
          <a:lstStyle/>
          <a:p>
            <a:r>
              <a:rPr lang="en-GB" dirty="0"/>
              <a:t>Fig 4. (Organizational chart, 2023)</a:t>
            </a:r>
          </a:p>
        </p:txBody>
      </p:sp>
    </p:spTree>
    <p:extLst>
      <p:ext uri="{BB962C8B-B14F-4D97-AF65-F5344CB8AC3E}">
        <p14:creationId xmlns:p14="http://schemas.microsoft.com/office/powerpoint/2010/main" val="12608075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9003" y="672077"/>
            <a:ext cx="11029616" cy="1013800"/>
          </a:xfrm>
        </p:spPr>
        <p:txBody>
          <a:bodyPr>
            <a:normAutofit/>
          </a:bodyPr>
          <a:lstStyle/>
          <a:p>
            <a:r>
              <a:rPr lang="en-US" dirty="0"/>
              <a:t> Organizational Structure and Performance Relations</a:t>
            </a:r>
          </a:p>
        </p:txBody>
      </p:sp>
      <p:sp>
        <p:nvSpPr>
          <p:cNvPr id="3" name="Content Placeholder 2"/>
          <p:cNvSpPr>
            <a:spLocks noGrp="1"/>
          </p:cNvSpPr>
          <p:nvPr>
            <p:ph idx="1"/>
          </p:nvPr>
        </p:nvSpPr>
        <p:spPr>
          <a:xfrm>
            <a:off x="385009" y="1540043"/>
            <a:ext cx="11851105" cy="5396162"/>
          </a:xfrm>
        </p:spPr>
        <p:txBody>
          <a:bodyPr>
            <a:noAutofit/>
          </a:bodyPr>
          <a:lstStyle/>
          <a:p>
            <a:pPr algn="just"/>
            <a:r>
              <a:rPr lang="en-US" sz="3200" dirty="0"/>
              <a:t>Divisional structure divides employees into groups providing </a:t>
            </a:r>
          </a:p>
          <a:p>
            <a:pPr marL="0" indent="0" algn="just">
              <a:buNone/>
            </a:pPr>
            <a:r>
              <a:rPr lang="en-US" sz="3200" dirty="0"/>
              <a:t>different responsibilities to each of the groups which is highly                    productive as employees activities are monitored strictly. </a:t>
            </a:r>
          </a:p>
          <a:p>
            <a:pPr algn="just"/>
            <a:r>
              <a:rPr lang="en-US" sz="3200" dirty="0"/>
              <a:t>The matrix structure requires employees to report </a:t>
            </a:r>
          </a:p>
          <a:p>
            <a:pPr marL="0" indent="0" algn="just">
              <a:buNone/>
            </a:pPr>
            <a:r>
              <a:rPr lang="en-US" sz="3200" dirty="0"/>
              <a:t>   to more than one supervisor which makes the employees confused </a:t>
            </a:r>
          </a:p>
          <a:p>
            <a:pPr marL="0" indent="0" algn="just">
              <a:buNone/>
            </a:pPr>
            <a:r>
              <a:rPr lang="en-US" sz="3200" dirty="0"/>
              <a:t>   about the instruction of more than one person.</a:t>
            </a:r>
          </a:p>
        </p:txBody>
      </p:sp>
    </p:spTree>
    <p:extLst>
      <p:ext uri="{BB962C8B-B14F-4D97-AF65-F5344CB8AC3E}">
        <p14:creationId xmlns:p14="http://schemas.microsoft.com/office/powerpoint/2010/main" val="14400714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000" dirty="0"/>
              <a:t>Effective Management</a:t>
            </a:r>
          </a:p>
        </p:txBody>
      </p:sp>
      <p:sp>
        <p:nvSpPr>
          <p:cNvPr id="3" name="Content Placeholder 2"/>
          <p:cNvSpPr>
            <a:spLocks noGrp="1"/>
          </p:cNvSpPr>
          <p:nvPr>
            <p:ph idx="1"/>
          </p:nvPr>
        </p:nvSpPr>
        <p:spPr/>
        <p:txBody>
          <a:bodyPr>
            <a:noAutofit/>
          </a:bodyPr>
          <a:lstStyle/>
          <a:p>
            <a:pPr algn="just"/>
            <a:r>
              <a:rPr lang="en-US" sz="3200" dirty="0"/>
              <a:t>Effective management can be defined as the ability of the management to attain organizational targets within the specified time frame. </a:t>
            </a:r>
          </a:p>
          <a:p>
            <a:pPr algn="just"/>
            <a:r>
              <a:rPr lang="en-US" sz="3200" dirty="0"/>
              <a:t>Effective management is conscious about doing the right thing at the right time. </a:t>
            </a:r>
          </a:p>
          <a:p>
            <a:pPr algn="just"/>
            <a:r>
              <a:rPr lang="en-US" sz="3200" dirty="0"/>
              <a:t>It helps to minimize the production cost of the organization by efficiently using all the resources of the organization. </a:t>
            </a:r>
          </a:p>
        </p:txBody>
      </p:sp>
    </p:spTree>
    <p:extLst>
      <p:ext uri="{BB962C8B-B14F-4D97-AF65-F5344CB8AC3E}">
        <p14:creationId xmlns:p14="http://schemas.microsoft.com/office/powerpoint/2010/main" val="24557874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000" dirty="0"/>
              <a:t>Benefits of Effective Management </a:t>
            </a:r>
          </a:p>
        </p:txBody>
      </p:sp>
      <p:sp>
        <p:nvSpPr>
          <p:cNvPr id="3" name="Content Placeholder 2"/>
          <p:cNvSpPr>
            <a:spLocks noGrp="1"/>
          </p:cNvSpPr>
          <p:nvPr>
            <p:ph idx="1"/>
          </p:nvPr>
        </p:nvSpPr>
        <p:spPr/>
        <p:txBody>
          <a:bodyPr>
            <a:normAutofit/>
          </a:bodyPr>
          <a:lstStyle/>
          <a:p>
            <a:r>
              <a:rPr lang="en-US" sz="3600" dirty="0"/>
              <a:t>Effective Planning</a:t>
            </a:r>
          </a:p>
          <a:p>
            <a:r>
              <a:rPr lang="en-US" sz="3600" dirty="0"/>
              <a:t>Effective Controlling</a:t>
            </a:r>
          </a:p>
          <a:p>
            <a:r>
              <a:rPr lang="en-US" sz="3600" dirty="0"/>
              <a:t>Increased Productivity</a:t>
            </a:r>
          </a:p>
          <a:p>
            <a:r>
              <a:rPr lang="en-US" sz="3600" dirty="0"/>
              <a:t>Goal Attainment</a:t>
            </a:r>
          </a:p>
          <a:p>
            <a:r>
              <a:rPr lang="en-US" sz="3600" dirty="0"/>
              <a:t>Collaboration</a:t>
            </a:r>
          </a:p>
        </p:txBody>
      </p:sp>
      <p:pic>
        <p:nvPicPr>
          <p:cNvPr id="5" name="Picture 4" descr="A person standing on a block with arrows pointing at something&#10;&#10;Description automatically generated">
            <a:extLst>
              <a:ext uri="{FF2B5EF4-FFF2-40B4-BE49-F238E27FC236}">
                <a16:creationId xmlns:a16="http://schemas.microsoft.com/office/drawing/2014/main" id="{6A039FC4-2C69-0494-F9C7-4F933CB8804A}"/>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79910" y="2180496"/>
            <a:ext cx="4917018" cy="3339635"/>
          </a:xfrm>
          <a:prstGeom prst="rect">
            <a:avLst/>
          </a:prstGeom>
        </p:spPr>
      </p:pic>
      <p:sp>
        <p:nvSpPr>
          <p:cNvPr id="6" name="TextBox 5">
            <a:extLst>
              <a:ext uri="{FF2B5EF4-FFF2-40B4-BE49-F238E27FC236}">
                <a16:creationId xmlns:a16="http://schemas.microsoft.com/office/drawing/2014/main" id="{42F2FBB4-2F15-60C5-813E-0563AD5D5433}"/>
              </a:ext>
            </a:extLst>
          </p:cNvPr>
          <p:cNvSpPr txBox="1"/>
          <p:nvPr/>
        </p:nvSpPr>
        <p:spPr>
          <a:xfrm>
            <a:off x="7345278" y="5674133"/>
            <a:ext cx="3525253" cy="369332"/>
          </a:xfrm>
          <a:prstGeom prst="rect">
            <a:avLst/>
          </a:prstGeom>
          <a:noFill/>
        </p:spPr>
        <p:txBody>
          <a:bodyPr wrap="square" rtlCol="0">
            <a:spAutoFit/>
          </a:bodyPr>
          <a:lstStyle/>
          <a:p>
            <a:r>
              <a:rPr lang="en-GB" dirty="0"/>
              <a:t>Fig 5. (Effective Management, 2023)</a:t>
            </a:r>
          </a:p>
        </p:txBody>
      </p:sp>
    </p:spTree>
    <p:extLst>
      <p:ext uri="{BB962C8B-B14F-4D97-AF65-F5344CB8AC3E}">
        <p14:creationId xmlns:p14="http://schemas.microsoft.com/office/powerpoint/2010/main" val="29582791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000" dirty="0"/>
              <a:t>The Role of Effective Leadership </a:t>
            </a:r>
          </a:p>
        </p:txBody>
      </p:sp>
      <p:sp>
        <p:nvSpPr>
          <p:cNvPr id="3" name="Content Placeholder 2"/>
          <p:cNvSpPr>
            <a:spLocks noGrp="1"/>
          </p:cNvSpPr>
          <p:nvPr>
            <p:ph idx="1"/>
          </p:nvPr>
        </p:nvSpPr>
        <p:spPr>
          <a:xfrm>
            <a:off x="581192" y="2458003"/>
            <a:ext cx="11029615" cy="3678303"/>
          </a:xfrm>
        </p:spPr>
        <p:txBody>
          <a:bodyPr>
            <a:noAutofit/>
          </a:bodyPr>
          <a:lstStyle/>
          <a:p>
            <a:r>
              <a:rPr lang="en-US" sz="3600" dirty="0"/>
              <a:t>Strive for efficiencies</a:t>
            </a:r>
          </a:p>
          <a:p>
            <a:r>
              <a:rPr lang="en-US" sz="3600" dirty="0"/>
              <a:t>Guides and inspires</a:t>
            </a:r>
          </a:p>
          <a:p>
            <a:r>
              <a:rPr lang="en-US" sz="3600" dirty="0"/>
              <a:t>Representative of subordinates</a:t>
            </a:r>
          </a:p>
          <a:p>
            <a:r>
              <a:rPr lang="en-US" sz="3600" dirty="0"/>
              <a:t>Resolve conflict</a:t>
            </a:r>
          </a:p>
          <a:p>
            <a:r>
              <a:rPr lang="en-US" sz="3600" dirty="0"/>
              <a:t>Ensures work environment</a:t>
            </a:r>
          </a:p>
          <a:p>
            <a:r>
              <a:rPr lang="en-US" sz="3600" dirty="0"/>
              <a:t>Develop team spirit</a:t>
            </a:r>
          </a:p>
        </p:txBody>
      </p:sp>
      <p:pic>
        <p:nvPicPr>
          <p:cNvPr id="5" name="Picture 4" descr="A person drawing a diagram of a leadership&#10;&#10;Description automatically generated">
            <a:extLst>
              <a:ext uri="{FF2B5EF4-FFF2-40B4-BE49-F238E27FC236}">
                <a16:creationId xmlns:a16="http://schemas.microsoft.com/office/drawing/2014/main" id="{0F78E3AF-6DC3-1F88-18FA-BAA7E83696B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42433" y="2109088"/>
            <a:ext cx="4783323" cy="3178791"/>
          </a:xfrm>
          <a:prstGeom prst="rect">
            <a:avLst/>
          </a:prstGeom>
        </p:spPr>
      </p:pic>
      <p:sp>
        <p:nvSpPr>
          <p:cNvPr id="6" name="TextBox 5">
            <a:extLst>
              <a:ext uri="{FF2B5EF4-FFF2-40B4-BE49-F238E27FC236}">
                <a16:creationId xmlns:a16="http://schemas.microsoft.com/office/drawing/2014/main" id="{319C712C-7165-B538-DAF0-AB8A8A817BB8}"/>
              </a:ext>
            </a:extLst>
          </p:cNvPr>
          <p:cNvSpPr txBox="1"/>
          <p:nvPr/>
        </p:nvSpPr>
        <p:spPr>
          <a:xfrm>
            <a:off x="7501545" y="5407658"/>
            <a:ext cx="3723917" cy="369332"/>
          </a:xfrm>
          <a:prstGeom prst="rect">
            <a:avLst/>
          </a:prstGeom>
          <a:noFill/>
        </p:spPr>
        <p:txBody>
          <a:bodyPr wrap="square" rtlCol="0">
            <a:spAutoFit/>
          </a:bodyPr>
          <a:lstStyle/>
          <a:p>
            <a:r>
              <a:rPr lang="en-GB" dirty="0"/>
              <a:t>Fig 6. (Effective leadership ,2023)</a:t>
            </a:r>
          </a:p>
        </p:txBody>
      </p:sp>
    </p:spTree>
    <p:extLst>
      <p:ext uri="{BB962C8B-B14F-4D97-AF65-F5344CB8AC3E}">
        <p14:creationId xmlns:p14="http://schemas.microsoft.com/office/powerpoint/2010/main" val="109652662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5529D2-E4D5-D5FE-39AD-774EC3041632}"/>
              </a:ext>
            </a:extLst>
          </p:cNvPr>
          <p:cNvSpPr>
            <a:spLocks noGrp="1"/>
          </p:cNvSpPr>
          <p:nvPr>
            <p:ph type="title"/>
          </p:nvPr>
        </p:nvSpPr>
        <p:spPr/>
        <p:txBody>
          <a:bodyPr>
            <a:normAutofit fontScale="90000"/>
          </a:bodyPr>
          <a:lstStyle/>
          <a:p>
            <a:br>
              <a:rPr lang="en-GB" sz="4000" kern="100" dirty="0">
                <a:effectLst/>
                <a:ea typeface="Calibri" panose="020F0502020204030204" pitchFamily="34" charset="0"/>
                <a:cs typeface="Times New Roman" panose="02020603050405020304" pitchFamily="18" charset="0"/>
              </a:rPr>
            </a:br>
            <a:r>
              <a:rPr lang="en-GB" sz="4000" kern="100" dirty="0">
                <a:effectLst/>
                <a:ea typeface="Calibri" panose="020F0502020204030204" pitchFamily="34" charset="0"/>
                <a:cs typeface="Times New Roman" panose="02020603050405020304" pitchFamily="18" charset="0"/>
              </a:rPr>
              <a:t>Management and leadership</a:t>
            </a:r>
            <a:endParaRPr lang="en-GB" dirty="0"/>
          </a:p>
        </p:txBody>
      </p:sp>
      <p:sp>
        <p:nvSpPr>
          <p:cNvPr id="3" name="Content Placeholder 2">
            <a:extLst>
              <a:ext uri="{FF2B5EF4-FFF2-40B4-BE49-F238E27FC236}">
                <a16:creationId xmlns:a16="http://schemas.microsoft.com/office/drawing/2014/main" id="{48C759AC-658A-A8AE-1BD6-6445F0410F75}"/>
              </a:ext>
            </a:extLst>
          </p:cNvPr>
          <p:cNvSpPr>
            <a:spLocks noGrp="1"/>
          </p:cNvSpPr>
          <p:nvPr>
            <p:ph idx="1"/>
          </p:nvPr>
        </p:nvSpPr>
        <p:spPr>
          <a:xfrm>
            <a:off x="400719" y="1985211"/>
            <a:ext cx="13050586" cy="5396164"/>
          </a:xfrm>
        </p:spPr>
        <p:txBody>
          <a:bodyPr>
            <a:normAutofit/>
          </a:bodyPr>
          <a:lstStyle/>
          <a:p>
            <a:pPr marL="342900" lvl="0" indent="-342900">
              <a:lnSpc>
                <a:spcPct val="150000"/>
              </a:lnSpc>
              <a:buFont typeface="Symbol" panose="05050102010706020507" pitchFamily="18" charset="2"/>
              <a:buChar char=""/>
            </a:pPr>
            <a:r>
              <a:rPr lang="en-GB" sz="3200" b="1" kern="100" dirty="0">
                <a:effectLst/>
                <a:ea typeface="Calibri" panose="020F0502020204030204" pitchFamily="34" charset="0"/>
                <a:cs typeface="Times New Roman" panose="02020603050405020304" pitchFamily="18" charset="0"/>
              </a:rPr>
              <a:t>Management</a:t>
            </a:r>
            <a:r>
              <a:rPr lang="en-GB" sz="3200" kern="100" dirty="0">
                <a:effectLst/>
                <a:ea typeface="Calibri" panose="020F0502020204030204" pitchFamily="34" charset="0"/>
                <a:cs typeface="Times New Roman" panose="02020603050405020304" pitchFamily="18" charset="0"/>
              </a:rPr>
              <a:t>- involves tasks as planning, budgeting, </a:t>
            </a:r>
          </a:p>
          <a:p>
            <a:pPr marL="0" lvl="0" indent="0">
              <a:lnSpc>
                <a:spcPct val="150000"/>
              </a:lnSpc>
              <a:buNone/>
            </a:pPr>
            <a:r>
              <a:rPr lang="en-GB" sz="3200" kern="100" dirty="0">
                <a:effectLst/>
                <a:ea typeface="Calibri" panose="020F0502020204030204" pitchFamily="34" charset="0"/>
                <a:cs typeface="Times New Roman" panose="02020603050405020304" pitchFamily="18" charset="0"/>
              </a:rPr>
              <a:t>     setting goals for the organisation.</a:t>
            </a:r>
          </a:p>
          <a:p>
            <a:pPr lvl="0">
              <a:lnSpc>
                <a:spcPct val="150000"/>
              </a:lnSpc>
              <a:buFont typeface="Wingdings" panose="05000000000000000000" pitchFamily="2" charset="2"/>
              <a:buChar char="§"/>
            </a:pPr>
            <a:r>
              <a:rPr lang="en-GB" sz="3200" b="1" kern="100" dirty="0">
                <a:effectLst/>
                <a:ea typeface="Calibri" panose="020F0502020204030204" pitchFamily="34" charset="0"/>
                <a:cs typeface="Times New Roman" panose="02020603050405020304" pitchFamily="18" charset="0"/>
              </a:rPr>
              <a:t>Leadership</a:t>
            </a:r>
            <a:r>
              <a:rPr lang="en-GB" sz="3200" kern="100" dirty="0">
                <a:effectLst/>
                <a:ea typeface="Calibri" panose="020F0502020204030204" pitchFamily="34" charset="0"/>
                <a:cs typeface="Times New Roman" panose="02020603050405020304" pitchFamily="18" charset="0"/>
              </a:rPr>
              <a:t>- ability to lead, inspire, </a:t>
            </a:r>
          </a:p>
          <a:p>
            <a:pPr marL="0" lvl="0" indent="0">
              <a:lnSpc>
                <a:spcPct val="150000"/>
              </a:lnSpc>
              <a:buNone/>
            </a:pPr>
            <a:r>
              <a:rPr lang="en-GB" sz="3200" kern="100" dirty="0">
                <a:ea typeface="Calibri" panose="020F0502020204030204" pitchFamily="34" charset="0"/>
                <a:cs typeface="Times New Roman" panose="02020603050405020304" pitchFamily="18" charset="0"/>
              </a:rPr>
              <a:t>    </a:t>
            </a:r>
            <a:r>
              <a:rPr lang="en-GB" sz="3200" kern="100" dirty="0">
                <a:effectLst/>
                <a:ea typeface="Calibri" panose="020F0502020204030204" pitchFamily="34" charset="0"/>
                <a:cs typeface="Times New Roman" panose="02020603050405020304" pitchFamily="18" charset="0"/>
              </a:rPr>
              <a:t>motivate others to achieve the settled goals.</a:t>
            </a:r>
          </a:p>
          <a:p>
            <a:pPr marL="1113225" indent="0" algn="just">
              <a:lnSpc>
                <a:spcPct val="150000"/>
              </a:lnSpc>
              <a:spcAft>
                <a:spcPts val="800"/>
              </a:spcAft>
              <a:buNone/>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74968096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E3E7B5-7158-C777-EB33-9C7039D5F929}"/>
              </a:ext>
            </a:extLst>
          </p:cNvPr>
          <p:cNvSpPr>
            <a:spLocks noGrp="1"/>
          </p:cNvSpPr>
          <p:nvPr>
            <p:ph type="title"/>
          </p:nvPr>
        </p:nvSpPr>
        <p:spPr/>
        <p:txBody>
          <a:bodyPr>
            <a:normAutofit/>
          </a:bodyPr>
          <a:lstStyle/>
          <a:p>
            <a:r>
              <a:rPr lang="en-GB" sz="4000" kern="100" dirty="0">
                <a:effectLst/>
                <a:ea typeface="Calibri" panose="020F0502020204030204" pitchFamily="34" charset="0"/>
                <a:cs typeface="Times New Roman" panose="02020603050405020304" pitchFamily="18" charset="0"/>
              </a:rPr>
              <a:t>Functions of the management process</a:t>
            </a:r>
            <a:endParaRPr lang="en-GB" sz="4000" dirty="0"/>
          </a:p>
        </p:txBody>
      </p:sp>
      <p:pic>
        <p:nvPicPr>
          <p:cNvPr id="4" name="Content Placeholder 3">
            <a:extLst>
              <a:ext uri="{FF2B5EF4-FFF2-40B4-BE49-F238E27FC236}">
                <a16:creationId xmlns:a16="http://schemas.microsoft.com/office/drawing/2014/main" id="{9C3C4C08-89DD-84CB-340A-90FDAF5C849E}"/>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7421800" y="1976688"/>
            <a:ext cx="4770200" cy="4009078"/>
          </a:xfrm>
          <a:prstGeom prst="rect">
            <a:avLst/>
          </a:prstGeom>
        </p:spPr>
      </p:pic>
      <p:sp>
        <p:nvSpPr>
          <p:cNvPr id="6" name="TextBox 5">
            <a:extLst>
              <a:ext uri="{FF2B5EF4-FFF2-40B4-BE49-F238E27FC236}">
                <a16:creationId xmlns:a16="http://schemas.microsoft.com/office/drawing/2014/main" id="{A76E7021-DED7-BA09-2A15-E1A2B79396E9}"/>
              </a:ext>
            </a:extLst>
          </p:cNvPr>
          <p:cNvSpPr txBox="1"/>
          <p:nvPr/>
        </p:nvSpPr>
        <p:spPr>
          <a:xfrm>
            <a:off x="624137" y="2169191"/>
            <a:ext cx="7569368" cy="3555845"/>
          </a:xfrm>
          <a:prstGeom prst="rect">
            <a:avLst/>
          </a:prstGeom>
          <a:noFill/>
        </p:spPr>
        <p:txBody>
          <a:bodyPr wrap="square">
            <a:spAutoFit/>
          </a:bodyPr>
          <a:lstStyle/>
          <a:p>
            <a:pPr marL="457200" lvl="0" indent="-457200">
              <a:lnSpc>
                <a:spcPct val="150000"/>
              </a:lnSpc>
              <a:buClr>
                <a:schemeClr val="accent2"/>
              </a:buClr>
              <a:buFont typeface="Wingdings" panose="05000000000000000000" pitchFamily="2" charset="2"/>
              <a:buChar char="§"/>
            </a:pPr>
            <a:r>
              <a:rPr lang="en-GB" sz="2800" b="1" kern="100" dirty="0">
                <a:effectLst/>
                <a:ea typeface="Calibri" panose="020F0502020204030204" pitchFamily="34" charset="0"/>
                <a:cs typeface="Times New Roman" panose="02020603050405020304" pitchFamily="18" charset="0"/>
              </a:rPr>
              <a:t>Manager vs. Leader : </a:t>
            </a:r>
          </a:p>
          <a:p>
            <a:pPr marL="342900" lvl="0" indent="-342900">
              <a:lnSpc>
                <a:spcPct val="150000"/>
              </a:lnSpc>
              <a:spcAft>
                <a:spcPts val="800"/>
              </a:spcAft>
              <a:buFont typeface="+mj-lt"/>
              <a:buAutoNum type="arabicPeriod"/>
            </a:pPr>
            <a:r>
              <a:rPr lang="en-GB" sz="2800" b="1" kern="100" dirty="0">
                <a:effectLst/>
                <a:ea typeface="Calibri" panose="020F0502020204030204" pitchFamily="34" charset="0"/>
                <a:cs typeface="Times New Roman" panose="02020603050405020304" pitchFamily="18" charset="0"/>
              </a:rPr>
              <a:t>Manager  </a:t>
            </a:r>
            <a:r>
              <a:rPr lang="en-GB" sz="2800" kern="100" dirty="0">
                <a:effectLst/>
                <a:ea typeface="Calibri" panose="020F0502020204030204" pitchFamily="34" charset="0"/>
                <a:cs typeface="Times New Roman" panose="02020603050405020304" pitchFamily="18" charset="0"/>
              </a:rPr>
              <a:t>- formal authority</a:t>
            </a:r>
          </a:p>
          <a:p>
            <a:pPr marL="1275150" indent="0">
              <a:lnSpc>
                <a:spcPct val="150000"/>
              </a:lnSpc>
              <a:spcAft>
                <a:spcPts val="800"/>
              </a:spcAft>
              <a:buNone/>
            </a:pPr>
            <a:r>
              <a:rPr lang="en-GB" sz="2800" kern="100" dirty="0">
                <a:effectLst/>
                <a:ea typeface="Calibri" panose="020F0502020204030204" pitchFamily="34" charset="0"/>
                <a:cs typeface="Times New Roman" panose="02020603050405020304" pitchFamily="18" charset="0"/>
              </a:rPr>
              <a:t>       - delegate tasks to team members </a:t>
            </a:r>
          </a:p>
          <a:p>
            <a:pPr lvl="0" algn="just">
              <a:lnSpc>
                <a:spcPct val="150000"/>
              </a:lnSpc>
              <a:spcAft>
                <a:spcPts val="800"/>
              </a:spcAft>
            </a:pPr>
            <a:r>
              <a:rPr lang="en-GB" sz="2800" b="1" kern="100" dirty="0">
                <a:effectLst/>
                <a:ea typeface="Calibri" panose="020F0502020204030204" pitchFamily="34" charset="0"/>
                <a:cs typeface="Times New Roman" panose="02020603050405020304" pitchFamily="18" charset="0"/>
              </a:rPr>
              <a:t>2. Leader    </a:t>
            </a:r>
            <a:r>
              <a:rPr lang="en-GB" sz="2800" kern="100" dirty="0">
                <a:effectLst/>
                <a:ea typeface="Calibri" panose="020F0502020204030204" pitchFamily="34" charset="0"/>
                <a:cs typeface="Times New Roman" panose="02020603050405020304" pitchFamily="18" charset="0"/>
              </a:rPr>
              <a:t>- chosen by people</a:t>
            </a:r>
          </a:p>
          <a:p>
            <a:pPr marL="1113225" indent="0" algn="just">
              <a:lnSpc>
                <a:spcPct val="150000"/>
              </a:lnSpc>
              <a:spcAft>
                <a:spcPts val="800"/>
              </a:spcAft>
              <a:buNone/>
            </a:pPr>
            <a:r>
              <a:rPr lang="en-GB" sz="2800" kern="100" dirty="0">
                <a:ea typeface="Calibri" panose="020F0502020204030204" pitchFamily="34" charset="0"/>
                <a:cs typeface="Times New Roman" panose="02020603050405020304" pitchFamily="18" charset="0"/>
              </a:rPr>
              <a:t>        </a:t>
            </a:r>
            <a:r>
              <a:rPr lang="en-GB" sz="2800" kern="100" dirty="0">
                <a:effectLst/>
                <a:ea typeface="Calibri" panose="020F0502020204030204" pitchFamily="34" charset="0"/>
                <a:cs typeface="Times New Roman" panose="02020603050405020304" pitchFamily="18" charset="0"/>
              </a:rPr>
              <a:t>-leading by example</a:t>
            </a:r>
          </a:p>
        </p:txBody>
      </p:sp>
      <p:sp>
        <p:nvSpPr>
          <p:cNvPr id="3" name="TextBox 2">
            <a:extLst>
              <a:ext uri="{FF2B5EF4-FFF2-40B4-BE49-F238E27FC236}">
                <a16:creationId xmlns:a16="http://schemas.microsoft.com/office/drawing/2014/main" id="{38D61ACD-1CEB-E1AA-8238-32BF8F0AAE28}"/>
              </a:ext>
            </a:extLst>
          </p:cNvPr>
          <p:cNvSpPr txBox="1"/>
          <p:nvPr/>
        </p:nvSpPr>
        <p:spPr>
          <a:xfrm>
            <a:off x="8121316" y="5877166"/>
            <a:ext cx="3735804" cy="369332"/>
          </a:xfrm>
          <a:prstGeom prst="rect">
            <a:avLst/>
          </a:prstGeom>
          <a:noFill/>
        </p:spPr>
        <p:txBody>
          <a:bodyPr wrap="square" rtlCol="0">
            <a:spAutoFit/>
          </a:bodyPr>
          <a:lstStyle/>
          <a:p>
            <a:r>
              <a:rPr lang="en-GB" dirty="0"/>
              <a:t>Fig 7. (Functions of the Management)</a:t>
            </a:r>
          </a:p>
        </p:txBody>
      </p:sp>
    </p:spTree>
    <p:extLst>
      <p:ext uri="{BB962C8B-B14F-4D97-AF65-F5344CB8AC3E}">
        <p14:creationId xmlns:p14="http://schemas.microsoft.com/office/powerpoint/2010/main" val="176784882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D5B7D9-FE0B-9456-A3B9-595D4BB4C22A}"/>
              </a:ext>
            </a:extLst>
          </p:cNvPr>
          <p:cNvSpPr>
            <a:spLocks noGrp="1"/>
          </p:cNvSpPr>
          <p:nvPr>
            <p:ph type="title"/>
          </p:nvPr>
        </p:nvSpPr>
        <p:spPr/>
        <p:txBody>
          <a:bodyPr>
            <a:normAutofit/>
          </a:bodyPr>
          <a:lstStyle/>
          <a:p>
            <a:r>
              <a:rPr lang="en-GB" sz="4000" dirty="0"/>
              <a:t>TASKS </a:t>
            </a:r>
          </a:p>
        </p:txBody>
      </p:sp>
      <p:sp>
        <p:nvSpPr>
          <p:cNvPr id="3" name="Content Placeholder 2">
            <a:extLst>
              <a:ext uri="{FF2B5EF4-FFF2-40B4-BE49-F238E27FC236}">
                <a16:creationId xmlns:a16="http://schemas.microsoft.com/office/drawing/2014/main" id="{035D53D1-875B-6C14-DF3F-6414EC5BDEB7}"/>
              </a:ext>
            </a:extLst>
          </p:cNvPr>
          <p:cNvSpPr>
            <a:spLocks noGrp="1"/>
          </p:cNvSpPr>
          <p:nvPr>
            <p:ph idx="1"/>
          </p:nvPr>
        </p:nvSpPr>
        <p:spPr>
          <a:xfrm>
            <a:off x="382671" y="1933848"/>
            <a:ext cx="11937666" cy="4851962"/>
          </a:xfrm>
        </p:spPr>
        <p:txBody>
          <a:bodyPr>
            <a:normAutofit fontScale="85000" lnSpcReduction="20000"/>
          </a:bodyPr>
          <a:lstStyle/>
          <a:p>
            <a:pPr lvl="0" algn="just">
              <a:lnSpc>
                <a:spcPct val="150000"/>
              </a:lnSpc>
              <a:buFont typeface="Wingdings" panose="05000000000000000000" pitchFamily="2" charset="2"/>
              <a:buChar char="§"/>
            </a:pPr>
            <a:r>
              <a:rPr lang="en-GB" sz="2600" b="1" kern="100" dirty="0">
                <a:effectLst/>
                <a:ea typeface="Calibri" panose="020F0502020204030204" pitchFamily="34" charset="0"/>
                <a:cs typeface="Times New Roman" panose="02020603050405020304" pitchFamily="18" charset="0"/>
              </a:rPr>
              <a:t>CEO- (</a:t>
            </a:r>
            <a:r>
              <a:rPr lang="en-GB" sz="2600" b="1" kern="100" dirty="0" err="1">
                <a:effectLst/>
                <a:ea typeface="Calibri" panose="020F0502020204030204" pitchFamily="34" charset="0"/>
                <a:cs typeface="Times New Roman" panose="02020603050405020304" pitchFamily="18" charset="0"/>
              </a:rPr>
              <a:t>Dr.</a:t>
            </a:r>
            <a:r>
              <a:rPr lang="en-GB" sz="2600" b="1" kern="100" dirty="0">
                <a:effectLst/>
                <a:ea typeface="Calibri" panose="020F0502020204030204" pitchFamily="34" charset="0"/>
                <a:cs typeface="Times New Roman" panose="02020603050405020304" pitchFamily="18" charset="0"/>
              </a:rPr>
              <a:t> Adalbert Lechner)- </a:t>
            </a:r>
            <a:r>
              <a:rPr lang="en-GB" sz="2600" kern="100" dirty="0">
                <a:effectLst/>
                <a:ea typeface="Calibri" panose="020F0502020204030204" pitchFamily="34" charset="0"/>
                <a:cs typeface="Times New Roman" panose="02020603050405020304" pitchFamily="18" charset="0"/>
              </a:rPr>
              <a:t>planning the overall business and set </a:t>
            </a:r>
          </a:p>
          <a:p>
            <a:pPr marL="0" lvl="0" indent="0" algn="just">
              <a:lnSpc>
                <a:spcPct val="150000"/>
              </a:lnSpc>
              <a:buNone/>
            </a:pPr>
            <a:r>
              <a:rPr lang="en-GB" sz="2600" kern="100" dirty="0">
                <a:effectLst/>
                <a:ea typeface="Calibri" panose="020F0502020204030204" pitchFamily="34" charset="0"/>
                <a:cs typeface="Times New Roman" panose="02020603050405020304" pitchFamily="18" charset="0"/>
              </a:rPr>
              <a:t>     the long-term goal for the company.</a:t>
            </a:r>
          </a:p>
          <a:p>
            <a:pPr lvl="0" algn="just">
              <a:lnSpc>
                <a:spcPct val="150000"/>
              </a:lnSpc>
              <a:buFont typeface="Wingdings" panose="05000000000000000000" pitchFamily="2" charset="2"/>
              <a:buChar char="§"/>
            </a:pPr>
            <a:r>
              <a:rPr lang="en-GB" sz="2600" b="1" kern="100" dirty="0">
                <a:effectLst/>
                <a:ea typeface="Calibri" panose="020F0502020204030204" pitchFamily="34" charset="0"/>
                <a:cs typeface="Times New Roman" panose="02020603050405020304" pitchFamily="18" charset="0"/>
              </a:rPr>
              <a:t>Executive Chairman of the Board of Directors- (Ernst Tanner)- </a:t>
            </a:r>
            <a:r>
              <a:rPr lang="en-GB" sz="2600" kern="100" dirty="0">
                <a:effectLst/>
                <a:ea typeface="Calibri" panose="020F0502020204030204" pitchFamily="34" charset="0"/>
                <a:cs typeface="Times New Roman" panose="02020603050405020304" pitchFamily="18" charset="0"/>
              </a:rPr>
              <a:t>advises and guides the </a:t>
            </a:r>
          </a:p>
          <a:p>
            <a:pPr marL="0" lvl="0" indent="0" algn="just">
              <a:lnSpc>
                <a:spcPct val="150000"/>
              </a:lnSpc>
              <a:buNone/>
            </a:pPr>
            <a:r>
              <a:rPr lang="en-GB" sz="2600" kern="100" dirty="0">
                <a:ea typeface="Calibri" panose="020F0502020204030204" pitchFamily="34" charset="0"/>
                <a:cs typeface="Times New Roman" panose="02020603050405020304" pitchFamily="18" charset="0"/>
              </a:rPr>
              <a:t>     </a:t>
            </a:r>
            <a:r>
              <a:rPr lang="en-GB" sz="2600" kern="100" dirty="0">
                <a:effectLst/>
                <a:ea typeface="Calibri" panose="020F0502020204030204" pitchFamily="34" charset="0"/>
                <a:cs typeface="Times New Roman" panose="02020603050405020304" pitchFamily="18" charset="0"/>
              </a:rPr>
              <a:t>Board of Directors and CEO on key strategic decisions.</a:t>
            </a:r>
          </a:p>
          <a:p>
            <a:pPr lvl="0" algn="just">
              <a:lnSpc>
                <a:spcPct val="150000"/>
              </a:lnSpc>
              <a:buFont typeface="Wingdings" panose="05000000000000000000" pitchFamily="2" charset="2"/>
              <a:buChar char="§"/>
            </a:pPr>
            <a:r>
              <a:rPr lang="en-GB" sz="2600" b="1" kern="100" dirty="0">
                <a:effectLst/>
                <a:ea typeface="Calibri" panose="020F0502020204030204" pitchFamily="34" charset="0"/>
                <a:cs typeface="Times New Roman" panose="02020603050405020304" pitchFamily="18" charset="0"/>
              </a:rPr>
              <a:t>Board of Directors- (7 members)- </a:t>
            </a:r>
            <a:r>
              <a:rPr lang="en-GB" sz="2600" kern="100" dirty="0">
                <a:effectLst/>
                <a:ea typeface="Calibri" panose="020F0502020204030204" pitchFamily="34" charset="0"/>
                <a:cs typeface="Times New Roman" panose="02020603050405020304" pitchFamily="18" charset="0"/>
              </a:rPr>
              <a:t>makes material strategic decisions and defines </a:t>
            </a:r>
          </a:p>
          <a:p>
            <a:pPr marL="0" lvl="0" indent="0" algn="just">
              <a:lnSpc>
                <a:spcPct val="150000"/>
              </a:lnSpc>
              <a:buNone/>
            </a:pPr>
            <a:r>
              <a:rPr lang="en-GB" sz="2600" kern="100" dirty="0">
                <a:ea typeface="Calibri" panose="020F0502020204030204" pitchFamily="34" charset="0"/>
                <a:cs typeface="Times New Roman" panose="02020603050405020304" pitchFamily="18" charset="0"/>
              </a:rPr>
              <a:t>     </a:t>
            </a:r>
            <a:r>
              <a:rPr lang="en-GB" sz="2600" kern="100" dirty="0">
                <a:effectLst/>
                <a:ea typeface="Calibri" panose="020F0502020204030204" pitchFamily="34" charset="0"/>
                <a:cs typeface="Times New Roman" panose="02020603050405020304" pitchFamily="18" charset="0"/>
              </a:rPr>
              <a:t>the general means to achieve the settled goals.</a:t>
            </a:r>
          </a:p>
          <a:p>
            <a:pPr lvl="0" algn="just">
              <a:lnSpc>
                <a:spcPct val="150000"/>
              </a:lnSpc>
              <a:spcAft>
                <a:spcPts val="800"/>
              </a:spcAft>
              <a:buFont typeface="Wingdings" panose="05000000000000000000" pitchFamily="2" charset="2"/>
              <a:buChar char="§"/>
            </a:pPr>
            <a:r>
              <a:rPr lang="en-GB" sz="2600" b="1" kern="100" dirty="0">
                <a:effectLst/>
                <a:ea typeface="Calibri" panose="020F0502020204030204" pitchFamily="34" charset="0"/>
                <a:cs typeface="Times New Roman" panose="02020603050405020304" pitchFamily="18" charset="0"/>
              </a:rPr>
              <a:t>Group Management- (8 members)- </a:t>
            </a:r>
            <a:r>
              <a:rPr lang="en-GB" sz="2600" kern="100" dirty="0">
                <a:effectLst/>
                <a:ea typeface="Calibri" panose="020F0502020204030204" pitchFamily="34" charset="0"/>
                <a:cs typeface="Times New Roman" panose="02020603050405020304" pitchFamily="18" charset="0"/>
              </a:rPr>
              <a:t>responsible for the implementation of </a:t>
            </a:r>
          </a:p>
          <a:p>
            <a:pPr marL="0" lvl="0" indent="0" algn="just">
              <a:lnSpc>
                <a:spcPct val="150000"/>
              </a:lnSpc>
              <a:spcAft>
                <a:spcPts val="800"/>
              </a:spcAft>
              <a:buNone/>
            </a:pPr>
            <a:r>
              <a:rPr lang="en-GB" sz="2600" kern="100" dirty="0">
                <a:ea typeface="Calibri" panose="020F0502020204030204" pitchFamily="34" charset="0"/>
                <a:cs typeface="Times New Roman" panose="02020603050405020304" pitchFamily="18" charset="0"/>
              </a:rPr>
              <a:t>     g</a:t>
            </a:r>
            <a:r>
              <a:rPr lang="en-GB" sz="2600" kern="100" dirty="0">
                <a:effectLst/>
                <a:ea typeface="Calibri" panose="020F0502020204030204" pitchFamily="34" charset="0"/>
                <a:cs typeface="Times New Roman" panose="02020603050405020304" pitchFamily="18" charset="0"/>
              </a:rPr>
              <a:t>roup strategies and lead their allocated functional and responsibility areas.</a:t>
            </a:r>
          </a:p>
          <a:p>
            <a:pPr>
              <a:buFont typeface="Wingdings" panose="05000000000000000000" pitchFamily="2" charset="2"/>
              <a:buChar char="§"/>
            </a:pPr>
            <a:endParaRPr lang="en-GB" dirty="0"/>
          </a:p>
        </p:txBody>
      </p:sp>
    </p:spTree>
    <p:extLst>
      <p:ext uri="{BB962C8B-B14F-4D97-AF65-F5344CB8AC3E}">
        <p14:creationId xmlns:p14="http://schemas.microsoft.com/office/powerpoint/2010/main" val="354207799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7A10D3-9DD8-7116-4ABF-7EF33DBBE8D3}"/>
              </a:ext>
            </a:extLst>
          </p:cNvPr>
          <p:cNvSpPr>
            <a:spLocks noGrp="1"/>
          </p:cNvSpPr>
          <p:nvPr>
            <p:ph type="title"/>
          </p:nvPr>
        </p:nvSpPr>
        <p:spPr/>
        <p:txBody>
          <a:bodyPr>
            <a:normAutofit/>
          </a:bodyPr>
          <a:lstStyle/>
          <a:p>
            <a:r>
              <a:rPr lang="en-GB" sz="4000" dirty="0"/>
              <a:t>ESSENTIAL MANAGEMENT SKILLS</a:t>
            </a:r>
          </a:p>
        </p:txBody>
      </p:sp>
      <p:sp>
        <p:nvSpPr>
          <p:cNvPr id="3" name="Content Placeholder 2">
            <a:extLst>
              <a:ext uri="{FF2B5EF4-FFF2-40B4-BE49-F238E27FC236}">
                <a16:creationId xmlns:a16="http://schemas.microsoft.com/office/drawing/2014/main" id="{04470CC7-478E-446F-B25D-21A7E5C9494B}"/>
              </a:ext>
            </a:extLst>
          </p:cNvPr>
          <p:cNvSpPr>
            <a:spLocks noGrp="1"/>
          </p:cNvSpPr>
          <p:nvPr>
            <p:ph idx="1"/>
          </p:nvPr>
        </p:nvSpPr>
        <p:spPr>
          <a:xfrm>
            <a:off x="430796" y="2237873"/>
            <a:ext cx="10818730" cy="4343400"/>
          </a:xfrm>
        </p:spPr>
        <p:txBody>
          <a:bodyPr>
            <a:noAutofit/>
          </a:bodyPr>
          <a:lstStyle/>
          <a:p>
            <a:pPr lvl="0" algn="just">
              <a:lnSpc>
                <a:spcPct val="150000"/>
              </a:lnSpc>
              <a:buFont typeface="Wingdings" panose="05000000000000000000" pitchFamily="2" charset="2"/>
              <a:buChar char="§"/>
            </a:pPr>
            <a:r>
              <a:rPr lang="en-GB" sz="2000" b="1" kern="100" dirty="0">
                <a:effectLst/>
                <a:ea typeface="Calibri" panose="020F0502020204030204" pitchFamily="34" charset="0"/>
                <a:cs typeface="Times New Roman" panose="02020603050405020304" pitchFamily="18" charset="0"/>
              </a:rPr>
              <a:t>Motivation</a:t>
            </a:r>
          </a:p>
          <a:p>
            <a:pPr lvl="0" algn="just">
              <a:lnSpc>
                <a:spcPct val="150000"/>
              </a:lnSpc>
              <a:buFont typeface="Wingdings" panose="05000000000000000000" pitchFamily="2" charset="2"/>
              <a:buChar char="§"/>
            </a:pPr>
            <a:r>
              <a:rPr lang="en-GB" sz="2000" b="1" kern="100" dirty="0">
                <a:effectLst/>
                <a:ea typeface="Calibri" panose="020F0502020204030204" pitchFamily="34" charset="0"/>
                <a:cs typeface="Times New Roman" panose="02020603050405020304" pitchFamily="18" charset="0"/>
              </a:rPr>
              <a:t>Communication</a:t>
            </a:r>
          </a:p>
          <a:p>
            <a:pPr lvl="0" algn="just">
              <a:lnSpc>
                <a:spcPct val="150000"/>
              </a:lnSpc>
              <a:buFont typeface="Wingdings" panose="05000000000000000000" pitchFamily="2" charset="2"/>
              <a:buChar char="§"/>
            </a:pPr>
            <a:r>
              <a:rPr lang="en-GB" sz="2000" b="1" kern="100" dirty="0">
                <a:effectLst/>
                <a:ea typeface="Calibri" panose="020F0502020204030204" pitchFamily="34" charset="0"/>
                <a:cs typeface="Times New Roman" panose="02020603050405020304" pitchFamily="18" charset="0"/>
              </a:rPr>
              <a:t>Interpersonal skills</a:t>
            </a:r>
          </a:p>
          <a:p>
            <a:pPr lvl="0" algn="just">
              <a:lnSpc>
                <a:spcPct val="150000"/>
              </a:lnSpc>
              <a:buFont typeface="Wingdings" panose="05000000000000000000" pitchFamily="2" charset="2"/>
              <a:buChar char="§"/>
            </a:pPr>
            <a:r>
              <a:rPr lang="en-GB" sz="2000" b="1" kern="100" dirty="0">
                <a:effectLst/>
                <a:ea typeface="Calibri" panose="020F0502020204030204" pitchFamily="34" charset="0"/>
                <a:cs typeface="Times New Roman" panose="02020603050405020304" pitchFamily="18" charset="0"/>
              </a:rPr>
              <a:t>Planning</a:t>
            </a:r>
          </a:p>
          <a:p>
            <a:pPr lvl="0" algn="just">
              <a:lnSpc>
                <a:spcPct val="150000"/>
              </a:lnSpc>
              <a:buFont typeface="Wingdings" panose="05000000000000000000" pitchFamily="2" charset="2"/>
              <a:buChar char="§"/>
            </a:pPr>
            <a:r>
              <a:rPr lang="en-GB" sz="2000" b="1" kern="100" dirty="0">
                <a:effectLst/>
                <a:ea typeface="Calibri" panose="020F0502020204030204" pitchFamily="34" charset="0"/>
                <a:cs typeface="Times New Roman" panose="02020603050405020304" pitchFamily="18" charset="0"/>
              </a:rPr>
              <a:t>Organisation and delegation</a:t>
            </a:r>
          </a:p>
          <a:p>
            <a:pPr lvl="0" algn="just">
              <a:lnSpc>
                <a:spcPct val="150000"/>
              </a:lnSpc>
              <a:spcAft>
                <a:spcPts val="800"/>
              </a:spcAft>
              <a:buFont typeface="Wingdings" panose="05000000000000000000" pitchFamily="2" charset="2"/>
              <a:buChar char="§"/>
            </a:pPr>
            <a:r>
              <a:rPr lang="en-GB" sz="2000" b="1" kern="100" dirty="0">
                <a:effectLst/>
                <a:ea typeface="Calibri" panose="020F0502020204030204" pitchFamily="34" charset="0"/>
                <a:cs typeface="Times New Roman" panose="02020603050405020304" pitchFamily="18" charset="0"/>
              </a:rPr>
              <a:t>Problem solving and decision making </a:t>
            </a:r>
            <a:endParaRPr lang="en-GB" sz="2000" kern="100" dirty="0">
              <a:effectLst/>
              <a:ea typeface="Calibri" panose="020F0502020204030204" pitchFamily="34" charset="0"/>
              <a:cs typeface="Times New Roman" panose="02020603050405020304" pitchFamily="18" charset="0"/>
            </a:endParaRPr>
          </a:p>
          <a:p>
            <a:pPr algn="just">
              <a:lnSpc>
                <a:spcPct val="150000"/>
              </a:lnSpc>
              <a:spcAft>
                <a:spcPts val="800"/>
              </a:spcAft>
              <a:buFont typeface="Wingdings" panose="05000000000000000000" pitchFamily="2" charset="2"/>
              <a:buChar char="§"/>
            </a:pPr>
            <a:r>
              <a:rPr lang="en-GB" sz="2400" kern="100" dirty="0">
                <a:effectLst/>
                <a:ea typeface="Calibri" panose="020F0502020204030204" pitchFamily="34" charset="0"/>
                <a:cs typeface="Times New Roman" panose="02020603050405020304" pitchFamily="18" charset="0"/>
              </a:rPr>
              <a:t>  For a successful organization it is essential to have skilled managers and leaders, </a:t>
            </a:r>
          </a:p>
          <a:p>
            <a:pPr marL="0" indent="0" algn="just">
              <a:lnSpc>
                <a:spcPct val="150000"/>
              </a:lnSpc>
              <a:spcAft>
                <a:spcPts val="800"/>
              </a:spcAft>
              <a:buNone/>
            </a:pPr>
            <a:r>
              <a:rPr lang="en-GB" sz="2400" kern="100" dirty="0">
                <a:ea typeface="Calibri" panose="020F0502020204030204" pitchFamily="34" charset="0"/>
                <a:cs typeface="Times New Roman" panose="02020603050405020304" pitchFamily="18" charset="0"/>
              </a:rPr>
              <a:t>      </a:t>
            </a:r>
            <a:r>
              <a:rPr lang="en-GB" sz="2400" kern="100" dirty="0">
                <a:effectLst/>
                <a:ea typeface="Calibri" panose="020F0502020204030204" pitchFamily="34" charset="0"/>
                <a:cs typeface="Times New Roman" panose="02020603050405020304" pitchFamily="18" charset="0"/>
              </a:rPr>
              <a:t>who can motivate, inspire and lead the members to achieve the settled goals.</a:t>
            </a:r>
          </a:p>
          <a:p>
            <a:pPr>
              <a:buFont typeface="Wingdings" panose="05000000000000000000" pitchFamily="2" charset="2"/>
              <a:buChar char="§"/>
            </a:pPr>
            <a:endParaRPr lang="en-GB" sz="2000" dirty="0"/>
          </a:p>
        </p:txBody>
      </p:sp>
    </p:spTree>
    <p:extLst>
      <p:ext uri="{BB962C8B-B14F-4D97-AF65-F5344CB8AC3E}">
        <p14:creationId xmlns:p14="http://schemas.microsoft.com/office/powerpoint/2010/main" val="312209069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C1932D-E0A0-3954-81A3-FEC95298DA5E}"/>
              </a:ext>
            </a:extLst>
          </p:cNvPr>
          <p:cNvSpPr>
            <a:spLocks noGrp="1"/>
          </p:cNvSpPr>
          <p:nvPr>
            <p:ph type="title"/>
          </p:nvPr>
        </p:nvSpPr>
        <p:spPr>
          <a:xfrm>
            <a:off x="581192" y="702156"/>
            <a:ext cx="11029616" cy="1013800"/>
          </a:xfrm>
        </p:spPr>
        <p:txBody>
          <a:bodyPr>
            <a:normAutofit/>
          </a:bodyPr>
          <a:lstStyle/>
          <a:p>
            <a:r>
              <a:rPr lang="en-GB" sz="4000" dirty="0"/>
              <a:t>TASKS AND SKILLS AS A MANAGER </a:t>
            </a:r>
          </a:p>
        </p:txBody>
      </p:sp>
      <p:sp>
        <p:nvSpPr>
          <p:cNvPr id="3" name="Content Placeholder 2">
            <a:extLst>
              <a:ext uri="{FF2B5EF4-FFF2-40B4-BE49-F238E27FC236}">
                <a16:creationId xmlns:a16="http://schemas.microsoft.com/office/drawing/2014/main" id="{001F4BB8-D055-035D-77B0-C58008298881}"/>
              </a:ext>
            </a:extLst>
          </p:cNvPr>
          <p:cNvSpPr>
            <a:spLocks noGrp="1"/>
          </p:cNvSpPr>
          <p:nvPr>
            <p:ph idx="1"/>
          </p:nvPr>
        </p:nvSpPr>
        <p:spPr>
          <a:xfrm>
            <a:off x="304299" y="2412331"/>
            <a:ext cx="11029950" cy="4803316"/>
          </a:xfrm>
        </p:spPr>
        <p:txBody>
          <a:bodyPr>
            <a:normAutofit fontScale="47500" lnSpcReduction="20000"/>
          </a:bodyPr>
          <a:lstStyle/>
          <a:p>
            <a:pPr algn="just"/>
            <a:r>
              <a:rPr lang="en-GB" sz="5100" b="1" dirty="0">
                <a:effectLst/>
                <a:ea typeface="Times New Roman" panose="02020603050405020304" pitchFamily="18" charset="0"/>
              </a:rPr>
              <a:t>Product Innovation</a:t>
            </a:r>
          </a:p>
          <a:p>
            <a:pPr marL="342900" lvl="0" indent="-342900" algn="just">
              <a:buFont typeface="Symbol" panose="05050102010706020507" pitchFamily="18" charset="2"/>
              <a:buChar char=""/>
            </a:pPr>
            <a:r>
              <a:rPr lang="en-GB" sz="5100" dirty="0">
                <a:effectLst/>
                <a:ea typeface="Times New Roman" panose="02020603050405020304" pitchFamily="18" charset="0"/>
              </a:rPr>
              <a:t>Lindt is known for coming up with new ways to make chocolate and sweets. </a:t>
            </a:r>
          </a:p>
          <a:p>
            <a:pPr marL="342900" lvl="0" indent="-342900" algn="just">
              <a:buFont typeface="Symbol" panose="05050102010706020507" pitchFamily="18" charset="2"/>
              <a:buChar char=""/>
            </a:pPr>
            <a:r>
              <a:rPr lang="en-GB" sz="5100" dirty="0">
                <a:effectLst/>
                <a:ea typeface="Times New Roman" panose="02020603050405020304" pitchFamily="18" charset="0"/>
              </a:rPr>
              <a:t>Leaders may have worked on constantly improving products by adding new flavours, packaging, and lines to meet changing customer needs.</a:t>
            </a:r>
          </a:p>
          <a:p>
            <a:pPr marL="0" indent="0" algn="just">
              <a:buNone/>
            </a:pPr>
            <a:r>
              <a:rPr lang="en-GB" sz="5100" dirty="0">
                <a:effectLst/>
                <a:ea typeface="Times New Roman" panose="02020603050405020304" pitchFamily="18" charset="0"/>
              </a:rPr>
              <a:t> </a:t>
            </a:r>
          </a:p>
          <a:p>
            <a:pPr algn="just"/>
            <a:r>
              <a:rPr lang="en-GB" sz="5100" b="1" dirty="0">
                <a:effectLst/>
                <a:ea typeface="Times New Roman" panose="02020603050405020304" pitchFamily="18" charset="0"/>
              </a:rPr>
              <a:t>Global Expansion</a:t>
            </a:r>
          </a:p>
          <a:p>
            <a:pPr marL="342900" lvl="0" indent="-342900" algn="just">
              <a:buFont typeface="Symbol" panose="05050102010706020507" pitchFamily="18" charset="2"/>
              <a:buChar char=""/>
            </a:pPr>
            <a:r>
              <a:rPr lang="en-GB" sz="5100" dirty="0">
                <a:effectLst/>
                <a:ea typeface="Times New Roman" panose="02020603050405020304" pitchFamily="18" charset="0"/>
              </a:rPr>
              <a:t>Lindt Corporation may have tried to grow internationally</a:t>
            </a:r>
          </a:p>
          <a:p>
            <a:pPr marL="0" lvl="0" indent="0" algn="just">
              <a:buNone/>
            </a:pPr>
            <a:r>
              <a:rPr lang="en-GB" sz="5100" dirty="0">
                <a:effectLst/>
                <a:ea typeface="Times New Roman" panose="02020603050405020304" pitchFamily="18" charset="0"/>
              </a:rPr>
              <a:t> by entering new markets and places with stronger leadership. </a:t>
            </a:r>
          </a:p>
          <a:p>
            <a:pPr marL="342900" lvl="0" indent="-342900" algn="just">
              <a:buFont typeface="Symbol" panose="05050102010706020507" pitchFamily="18" charset="2"/>
              <a:buChar char=""/>
            </a:pPr>
            <a:r>
              <a:rPr lang="en-GB" sz="5100" dirty="0">
                <a:effectLst/>
                <a:ea typeface="Times New Roman" panose="02020603050405020304" pitchFamily="18" charset="0"/>
              </a:rPr>
              <a:t>This could mean making purchases or </a:t>
            </a:r>
          </a:p>
          <a:p>
            <a:pPr marL="0" lvl="0" indent="0" algn="just">
              <a:buNone/>
            </a:pPr>
            <a:r>
              <a:rPr lang="en-GB" sz="5100" dirty="0">
                <a:effectLst/>
                <a:ea typeface="Times New Roman" panose="02020603050405020304" pitchFamily="18" charset="0"/>
              </a:rPr>
              <a:t>opening up new places to make things and sell things. </a:t>
            </a:r>
          </a:p>
          <a:p>
            <a:endParaRPr lang="en-GB" sz="2600" dirty="0"/>
          </a:p>
          <a:p>
            <a:endParaRPr lang="en-GB" dirty="0"/>
          </a:p>
          <a:p>
            <a:endParaRPr lang="en-GB" dirty="0"/>
          </a:p>
          <a:p>
            <a:endParaRPr lang="en-GB" dirty="0"/>
          </a:p>
          <a:p>
            <a:endParaRPr lang="en-GB" dirty="0"/>
          </a:p>
          <a:p>
            <a:endParaRPr lang="en-GB" dirty="0"/>
          </a:p>
          <a:p>
            <a:endParaRPr lang="en-GB" dirty="0"/>
          </a:p>
        </p:txBody>
      </p:sp>
      <p:pic>
        <p:nvPicPr>
          <p:cNvPr id="5" name="Picture 4" descr="A group of people standing on a map&#10;&#10;Description automatically generated">
            <a:extLst>
              <a:ext uri="{FF2B5EF4-FFF2-40B4-BE49-F238E27FC236}">
                <a16:creationId xmlns:a16="http://schemas.microsoft.com/office/drawing/2014/main" id="{D27249A0-A878-225B-2A7A-2924545BE6E6}"/>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111877" y="3940341"/>
            <a:ext cx="4035550" cy="2508585"/>
          </a:xfrm>
          <a:prstGeom prst="rect">
            <a:avLst/>
          </a:prstGeom>
        </p:spPr>
      </p:pic>
      <p:sp>
        <p:nvSpPr>
          <p:cNvPr id="4" name="TextBox 3">
            <a:extLst>
              <a:ext uri="{FF2B5EF4-FFF2-40B4-BE49-F238E27FC236}">
                <a16:creationId xmlns:a16="http://schemas.microsoft.com/office/drawing/2014/main" id="{B47D65C4-C6A6-B041-7D37-0D03E78D48D9}"/>
              </a:ext>
            </a:extLst>
          </p:cNvPr>
          <p:cNvSpPr txBox="1"/>
          <p:nvPr/>
        </p:nvSpPr>
        <p:spPr>
          <a:xfrm>
            <a:off x="8933447" y="6448926"/>
            <a:ext cx="3392905" cy="369332"/>
          </a:xfrm>
          <a:prstGeom prst="rect">
            <a:avLst/>
          </a:prstGeom>
          <a:noFill/>
        </p:spPr>
        <p:txBody>
          <a:bodyPr wrap="square" rtlCol="0">
            <a:spAutoFit/>
          </a:bodyPr>
          <a:lstStyle/>
          <a:p>
            <a:r>
              <a:rPr lang="en-GB" dirty="0"/>
              <a:t>Fig 8. (Global Expansion)</a:t>
            </a:r>
          </a:p>
        </p:txBody>
      </p:sp>
    </p:spTree>
    <p:extLst>
      <p:ext uri="{BB962C8B-B14F-4D97-AF65-F5344CB8AC3E}">
        <p14:creationId xmlns:p14="http://schemas.microsoft.com/office/powerpoint/2010/main" val="57504643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94D4CA9-80A5-901C-5CB3-802D97632C03}"/>
              </a:ext>
            </a:extLst>
          </p:cNvPr>
          <p:cNvSpPr txBox="1"/>
          <p:nvPr/>
        </p:nvSpPr>
        <p:spPr>
          <a:xfrm>
            <a:off x="577515" y="797510"/>
            <a:ext cx="11387889" cy="5262979"/>
          </a:xfrm>
          <a:prstGeom prst="rect">
            <a:avLst/>
          </a:prstGeom>
          <a:noFill/>
        </p:spPr>
        <p:txBody>
          <a:bodyPr wrap="square">
            <a:spAutoFit/>
          </a:bodyPr>
          <a:lstStyle/>
          <a:p>
            <a:pPr marL="342900" indent="-342900" algn="just">
              <a:buClr>
                <a:schemeClr val="accent2">
                  <a:lumMod val="75000"/>
                </a:schemeClr>
              </a:buClr>
              <a:buFont typeface="Wingdings" panose="05000000000000000000" pitchFamily="2" charset="2"/>
              <a:buChar char="§"/>
            </a:pPr>
            <a:r>
              <a:rPr lang="en-GB" sz="2400" b="1" dirty="0">
                <a:effectLst/>
                <a:ea typeface="Times New Roman" panose="02020603050405020304" pitchFamily="18" charset="0"/>
              </a:rPr>
              <a:t>  Brand and Marketing</a:t>
            </a:r>
          </a:p>
          <a:p>
            <a:pPr marL="342900" lvl="0" indent="-342900" algn="just">
              <a:buClr>
                <a:schemeClr val="accent2">
                  <a:lumMod val="75000"/>
                </a:schemeClr>
              </a:buClr>
              <a:buFont typeface="Wingdings" panose="05000000000000000000" pitchFamily="2" charset="2"/>
              <a:buChar char="§"/>
            </a:pPr>
            <a:r>
              <a:rPr lang="en-GB" sz="2400" dirty="0">
                <a:effectLst/>
                <a:ea typeface="Times New Roman" panose="02020603050405020304" pitchFamily="18" charset="0"/>
              </a:rPr>
              <a:t>A big part of being a good leader is keeping and improving the Lindt brand's image. </a:t>
            </a:r>
          </a:p>
          <a:p>
            <a:pPr marL="342900" lvl="0" indent="-342900" algn="just">
              <a:buClr>
                <a:schemeClr val="accent2">
                  <a:lumMod val="75000"/>
                </a:schemeClr>
              </a:buClr>
              <a:buFont typeface="Wingdings" panose="05000000000000000000" pitchFamily="2" charset="2"/>
              <a:buChar char="§"/>
            </a:pPr>
            <a:r>
              <a:rPr lang="en-GB" sz="2400" dirty="0">
                <a:effectLst/>
                <a:ea typeface="Times New Roman" panose="02020603050405020304" pitchFamily="18" charset="0"/>
              </a:rPr>
              <a:t>This could include events, marketing campaigns, and partnerships that help spread the word about Lindt's products and beliefs.</a:t>
            </a:r>
          </a:p>
          <a:p>
            <a:pPr algn="just">
              <a:buClr>
                <a:schemeClr val="accent2">
                  <a:lumMod val="75000"/>
                </a:schemeClr>
              </a:buClr>
            </a:pPr>
            <a:r>
              <a:rPr lang="en-GB" sz="2400" dirty="0">
                <a:effectLst/>
                <a:ea typeface="Times New Roman" panose="02020603050405020304" pitchFamily="18" charset="0"/>
              </a:rPr>
              <a:t> </a:t>
            </a:r>
          </a:p>
          <a:p>
            <a:pPr marL="342900" indent="-342900" algn="just">
              <a:buClr>
                <a:schemeClr val="accent2"/>
              </a:buClr>
              <a:buFont typeface="Wingdings" panose="05000000000000000000" pitchFamily="2" charset="2"/>
              <a:buChar char="§"/>
            </a:pPr>
            <a:r>
              <a:rPr lang="en-GB" sz="2400" b="1" dirty="0">
                <a:effectLst/>
                <a:ea typeface="Times New Roman" panose="02020603050405020304" pitchFamily="18" charset="0"/>
              </a:rPr>
              <a:t>  Projects for sustainability</a:t>
            </a:r>
          </a:p>
          <a:p>
            <a:pPr marL="342900" lvl="0" indent="-342900" algn="just">
              <a:buClr>
                <a:schemeClr val="accent2">
                  <a:lumMod val="75000"/>
                </a:schemeClr>
              </a:buClr>
              <a:buFont typeface="Wingdings" panose="05000000000000000000" pitchFamily="2" charset="2"/>
              <a:buChar char="§"/>
            </a:pPr>
            <a:r>
              <a:rPr lang="en-GB" sz="2400" dirty="0">
                <a:effectLst/>
                <a:ea typeface="Times New Roman" panose="02020603050405020304" pitchFamily="18" charset="0"/>
              </a:rPr>
              <a:t>The company's leaders may have taken steps to make sure that safe and moral business practises are used. </a:t>
            </a:r>
          </a:p>
          <a:p>
            <a:pPr marL="342900" lvl="0" indent="-342900" algn="just">
              <a:buClr>
                <a:schemeClr val="accent2">
                  <a:lumMod val="75000"/>
                </a:schemeClr>
              </a:buClr>
              <a:buFont typeface="Wingdings" panose="05000000000000000000" pitchFamily="2" charset="2"/>
              <a:buChar char="§"/>
            </a:pPr>
            <a:r>
              <a:rPr lang="en-GB" sz="2400" dirty="0">
                <a:effectLst/>
                <a:ea typeface="Times New Roman" panose="02020603050405020304" pitchFamily="18" charset="0"/>
              </a:rPr>
              <a:t>This could mean getting cocoa in a responsible way, leaving less of an impact on the earth, and helping out local communities.</a:t>
            </a:r>
          </a:p>
          <a:p>
            <a:pPr algn="just">
              <a:buClr>
                <a:schemeClr val="accent2">
                  <a:lumMod val="75000"/>
                </a:schemeClr>
              </a:buClr>
            </a:pPr>
            <a:r>
              <a:rPr lang="en-GB" sz="2400" dirty="0">
                <a:effectLst/>
                <a:ea typeface="Times New Roman" panose="02020603050405020304" pitchFamily="18" charset="0"/>
              </a:rPr>
              <a:t> </a:t>
            </a:r>
          </a:p>
          <a:p>
            <a:pPr marL="342900" indent="-342900" algn="just">
              <a:buClr>
                <a:schemeClr val="accent2">
                  <a:lumMod val="75000"/>
                </a:schemeClr>
              </a:buClr>
              <a:buFont typeface="Wingdings" panose="05000000000000000000" pitchFamily="2" charset="2"/>
              <a:buChar char="§"/>
            </a:pPr>
            <a:r>
              <a:rPr lang="en-GB" sz="2400" b="1" dirty="0">
                <a:effectLst/>
                <a:ea typeface="Times New Roman" panose="02020603050405020304" pitchFamily="18" charset="0"/>
              </a:rPr>
              <a:t> Distribution and retail method</a:t>
            </a:r>
          </a:p>
          <a:p>
            <a:pPr marL="342900" lvl="0" indent="-342900" algn="just">
              <a:buClr>
                <a:schemeClr val="accent2">
                  <a:lumMod val="75000"/>
                </a:schemeClr>
              </a:buClr>
              <a:buFont typeface="Wingdings" panose="05000000000000000000" pitchFamily="2" charset="2"/>
              <a:buChar char="§"/>
            </a:pPr>
            <a:r>
              <a:rPr lang="en-GB" sz="2400" dirty="0">
                <a:effectLst/>
                <a:ea typeface="Times New Roman" panose="02020603050405020304" pitchFamily="18" charset="0"/>
              </a:rPr>
              <a:t>E-commerce and online sales platforms may have caused Lindt to change its retail and distribution strategies to keep up with changing customer habits.</a:t>
            </a:r>
          </a:p>
        </p:txBody>
      </p:sp>
    </p:spTree>
    <p:extLst>
      <p:ext uri="{BB962C8B-B14F-4D97-AF65-F5344CB8AC3E}">
        <p14:creationId xmlns:p14="http://schemas.microsoft.com/office/powerpoint/2010/main" val="403684456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8271883-62A9-8A05-7C30-6A91657CB2B3}"/>
              </a:ext>
            </a:extLst>
          </p:cNvPr>
          <p:cNvSpPr txBox="1"/>
          <p:nvPr/>
        </p:nvSpPr>
        <p:spPr>
          <a:xfrm>
            <a:off x="499311" y="889844"/>
            <a:ext cx="11351794" cy="5632311"/>
          </a:xfrm>
          <a:prstGeom prst="rect">
            <a:avLst/>
          </a:prstGeom>
          <a:noFill/>
        </p:spPr>
        <p:txBody>
          <a:bodyPr wrap="square">
            <a:spAutoFit/>
          </a:bodyPr>
          <a:lstStyle/>
          <a:p>
            <a:pPr marL="342900" indent="-342900" algn="just">
              <a:buClr>
                <a:schemeClr val="accent2"/>
              </a:buClr>
              <a:buFont typeface="Wingdings" panose="05000000000000000000" pitchFamily="2" charset="2"/>
              <a:buChar char="§"/>
            </a:pPr>
            <a:r>
              <a:rPr lang="en-GB" sz="2400" b="1" dirty="0">
                <a:effectLst/>
                <a:ea typeface="Times New Roman" panose="02020603050405020304" pitchFamily="18" charset="0"/>
              </a:rPr>
              <a:t>Quality and Supply Chain Management</a:t>
            </a:r>
          </a:p>
          <a:p>
            <a:pPr marL="342900" lvl="0" indent="-342900" algn="just">
              <a:buClr>
                <a:schemeClr val="accent2"/>
              </a:buClr>
              <a:buFont typeface="Wingdings" panose="05000000000000000000" pitchFamily="2" charset="2"/>
              <a:buChar char="§"/>
            </a:pPr>
            <a:r>
              <a:rPr lang="en-GB" sz="2400" dirty="0">
                <a:effectLst/>
                <a:ea typeface="Times New Roman" panose="02020603050405020304" pitchFamily="18" charset="0"/>
              </a:rPr>
              <a:t>Making sure the quality of the products and managing the supply chain well are very important. </a:t>
            </a:r>
          </a:p>
          <a:p>
            <a:pPr marL="342900" lvl="0" indent="-342900" algn="just">
              <a:buClr>
                <a:schemeClr val="accent2"/>
              </a:buClr>
              <a:buFont typeface="Wingdings" panose="05000000000000000000" pitchFamily="2" charset="2"/>
              <a:buChar char="§"/>
            </a:pPr>
            <a:r>
              <a:rPr lang="en-GB" sz="2400" dirty="0">
                <a:effectLst/>
                <a:ea typeface="Times New Roman" panose="02020603050405020304" pitchFamily="18" charset="0"/>
              </a:rPr>
              <a:t>It's possible that the leaders were focused on keeping product standards high and making the supply chain work better.</a:t>
            </a:r>
          </a:p>
          <a:p>
            <a:pPr algn="just">
              <a:buClr>
                <a:schemeClr val="accent2"/>
              </a:buClr>
            </a:pPr>
            <a:r>
              <a:rPr lang="en-GB" sz="2400" dirty="0">
                <a:effectLst/>
                <a:ea typeface="Times New Roman" panose="02020603050405020304" pitchFamily="18" charset="0"/>
              </a:rPr>
              <a:t> </a:t>
            </a:r>
          </a:p>
          <a:p>
            <a:pPr marL="342900" indent="-342900" algn="just">
              <a:buClr>
                <a:schemeClr val="accent2"/>
              </a:buClr>
              <a:buFont typeface="Wingdings" panose="05000000000000000000" pitchFamily="2" charset="2"/>
              <a:buChar char="§"/>
            </a:pPr>
            <a:r>
              <a:rPr lang="en-GB" sz="2400" b="1" dirty="0">
                <a:effectLst/>
                <a:ea typeface="Times New Roman" panose="02020603050405020304" pitchFamily="18" charset="0"/>
              </a:rPr>
              <a:t>Diversification</a:t>
            </a:r>
          </a:p>
          <a:p>
            <a:pPr marL="342900" lvl="0" indent="-342900" algn="just">
              <a:buClr>
                <a:schemeClr val="accent2"/>
              </a:buClr>
              <a:buFont typeface="Wingdings" panose="05000000000000000000" pitchFamily="2" charset="2"/>
              <a:buChar char="§"/>
            </a:pPr>
            <a:r>
              <a:rPr lang="en-GB" sz="2400" dirty="0">
                <a:effectLst/>
                <a:ea typeface="Times New Roman" panose="02020603050405020304" pitchFamily="18" charset="0"/>
              </a:rPr>
              <a:t>To make sure long-term growth and lower risk, the company's leaders may have looked into expanding into linked markets or new product categories.</a:t>
            </a:r>
          </a:p>
          <a:p>
            <a:pPr algn="just">
              <a:buClr>
                <a:schemeClr val="accent2"/>
              </a:buClr>
            </a:pPr>
            <a:r>
              <a:rPr lang="en-GB" sz="2400" dirty="0">
                <a:effectLst/>
                <a:ea typeface="Times New Roman" panose="02020603050405020304" pitchFamily="18" charset="0"/>
              </a:rPr>
              <a:t> </a:t>
            </a:r>
          </a:p>
          <a:p>
            <a:pPr marL="342900" indent="-342900" algn="just">
              <a:buClr>
                <a:schemeClr val="accent2"/>
              </a:buClr>
              <a:buFont typeface="Wingdings" panose="05000000000000000000" pitchFamily="2" charset="2"/>
              <a:buChar char="§"/>
            </a:pPr>
            <a:r>
              <a:rPr lang="en-GB" sz="2400" b="1" dirty="0">
                <a:effectLst/>
                <a:ea typeface="Times New Roman" panose="02020603050405020304" pitchFamily="18" charset="0"/>
              </a:rPr>
              <a:t>Training and development for employees</a:t>
            </a:r>
          </a:p>
          <a:p>
            <a:pPr marL="342900" lvl="0" indent="-342900" algn="just">
              <a:buClr>
                <a:schemeClr val="accent2"/>
              </a:buClr>
              <a:buFont typeface="Wingdings" panose="05000000000000000000" pitchFamily="2" charset="2"/>
              <a:buChar char="§"/>
            </a:pPr>
            <a:r>
              <a:rPr lang="en-GB" sz="2400" dirty="0">
                <a:effectLst/>
                <a:ea typeface="Times New Roman" panose="02020603050405020304" pitchFamily="18" charset="0"/>
              </a:rPr>
              <a:t>Investing in the growth and well-being of workers is another part of being a good leader. </a:t>
            </a:r>
          </a:p>
          <a:p>
            <a:pPr marL="342900" lvl="0" indent="-342900" algn="just">
              <a:buClr>
                <a:schemeClr val="accent2"/>
              </a:buClr>
              <a:buFont typeface="Wingdings" panose="05000000000000000000" pitchFamily="2" charset="2"/>
              <a:buChar char="§"/>
            </a:pPr>
            <a:r>
              <a:rPr lang="en-GB" sz="2400" dirty="0">
                <a:effectLst/>
                <a:ea typeface="Times New Roman" panose="02020603050405020304" pitchFamily="18" charset="0"/>
              </a:rPr>
              <a:t>This could include things like training programmes, developing ability, and making the workplace a good place to be.</a:t>
            </a:r>
          </a:p>
        </p:txBody>
      </p:sp>
    </p:spTree>
    <p:extLst>
      <p:ext uri="{BB962C8B-B14F-4D97-AF65-F5344CB8AC3E}">
        <p14:creationId xmlns:p14="http://schemas.microsoft.com/office/powerpoint/2010/main" val="369276939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6D04723-3588-CE50-CE49-30B44384B997}"/>
              </a:ext>
            </a:extLst>
          </p:cNvPr>
          <p:cNvSpPr txBox="1"/>
          <p:nvPr/>
        </p:nvSpPr>
        <p:spPr>
          <a:xfrm>
            <a:off x="354932" y="727911"/>
            <a:ext cx="11484142" cy="5693866"/>
          </a:xfrm>
          <a:prstGeom prst="rect">
            <a:avLst/>
          </a:prstGeom>
          <a:noFill/>
        </p:spPr>
        <p:txBody>
          <a:bodyPr wrap="square">
            <a:spAutoFit/>
          </a:bodyPr>
          <a:lstStyle/>
          <a:p>
            <a:pPr marL="457200" indent="-457200" algn="just">
              <a:buClr>
                <a:schemeClr val="accent2"/>
              </a:buClr>
              <a:buFont typeface="Wingdings" panose="05000000000000000000" pitchFamily="2" charset="2"/>
              <a:buChar char="§"/>
            </a:pPr>
            <a:r>
              <a:rPr lang="en-GB" sz="2800" b="1" dirty="0">
                <a:effectLst/>
                <a:ea typeface="Times New Roman" panose="02020603050405020304" pitchFamily="18" charset="0"/>
              </a:rPr>
              <a:t>Customer Engagement</a:t>
            </a:r>
          </a:p>
          <a:p>
            <a:pPr marL="457200" lvl="0" indent="-457200" algn="just">
              <a:buClr>
                <a:schemeClr val="accent2"/>
              </a:buClr>
              <a:buFont typeface="Wingdings" panose="05000000000000000000" pitchFamily="2" charset="2"/>
              <a:buChar char="§"/>
            </a:pPr>
            <a:r>
              <a:rPr lang="en-GB" sz="2800" dirty="0">
                <a:effectLst/>
                <a:ea typeface="Times New Roman" panose="02020603050405020304" pitchFamily="18" charset="0"/>
              </a:rPr>
              <a:t>Through reward programmes, </a:t>
            </a:r>
          </a:p>
          <a:p>
            <a:pPr lvl="0" algn="just">
              <a:buClr>
                <a:schemeClr val="accent2"/>
              </a:buClr>
            </a:pPr>
            <a:r>
              <a:rPr lang="en-GB" sz="2800" dirty="0">
                <a:ea typeface="Times New Roman" panose="02020603050405020304" pitchFamily="18" charset="0"/>
              </a:rPr>
              <a:t>    </a:t>
            </a:r>
            <a:r>
              <a:rPr lang="en-GB" sz="2800" dirty="0">
                <a:effectLst/>
                <a:ea typeface="Times New Roman" panose="02020603050405020304" pitchFamily="18" charset="0"/>
              </a:rPr>
              <a:t>ways for customers to give feedback, </a:t>
            </a:r>
          </a:p>
          <a:p>
            <a:pPr lvl="0" algn="just">
              <a:buClr>
                <a:schemeClr val="accent2"/>
              </a:buClr>
            </a:pPr>
            <a:r>
              <a:rPr lang="en-GB" sz="2800" dirty="0">
                <a:effectLst/>
                <a:ea typeface="Times New Roman" panose="02020603050405020304" pitchFamily="18" charset="0"/>
              </a:rPr>
              <a:t>    and personalised experiences, </a:t>
            </a:r>
          </a:p>
          <a:p>
            <a:pPr lvl="0" algn="just">
              <a:buClr>
                <a:schemeClr val="accent2"/>
              </a:buClr>
            </a:pPr>
            <a:r>
              <a:rPr lang="en-GB" sz="2800" dirty="0">
                <a:effectLst/>
                <a:ea typeface="Times New Roman" panose="02020603050405020304" pitchFamily="18" charset="0"/>
              </a:rPr>
              <a:t>    leaders may have made customers</a:t>
            </a:r>
          </a:p>
          <a:p>
            <a:pPr lvl="0" algn="just">
              <a:buClr>
                <a:schemeClr val="accent2"/>
              </a:buClr>
            </a:pPr>
            <a:r>
              <a:rPr lang="en-GB" sz="2800" dirty="0">
                <a:ea typeface="Times New Roman" panose="02020603050405020304" pitchFamily="18" charset="0"/>
              </a:rPr>
              <a:t>    m</a:t>
            </a:r>
            <a:r>
              <a:rPr lang="en-GB" sz="2800" dirty="0">
                <a:effectLst/>
                <a:ea typeface="Times New Roman" panose="02020603050405020304" pitchFamily="18" charset="0"/>
              </a:rPr>
              <a:t>ore interested in making purchases.</a:t>
            </a:r>
          </a:p>
          <a:p>
            <a:pPr algn="just">
              <a:buClr>
                <a:schemeClr val="accent2"/>
              </a:buClr>
            </a:pPr>
            <a:r>
              <a:rPr lang="en-GB" sz="2800" dirty="0">
                <a:effectLst/>
                <a:ea typeface="Times New Roman" panose="02020603050405020304" pitchFamily="18" charset="0"/>
              </a:rPr>
              <a:t> </a:t>
            </a:r>
          </a:p>
          <a:p>
            <a:pPr marL="457200" indent="-457200" algn="just">
              <a:buClr>
                <a:schemeClr val="accent2"/>
              </a:buClr>
              <a:buFont typeface="Wingdings" panose="05000000000000000000" pitchFamily="2" charset="2"/>
              <a:buChar char="§"/>
            </a:pPr>
            <a:endParaRPr lang="en-GB" sz="2800" dirty="0">
              <a:effectLst/>
              <a:ea typeface="Times New Roman" panose="02020603050405020304" pitchFamily="18" charset="0"/>
            </a:endParaRPr>
          </a:p>
          <a:p>
            <a:pPr marL="457200" indent="-457200" algn="just">
              <a:buClr>
                <a:schemeClr val="accent2"/>
              </a:buClr>
              <a:buFont typeface="Wingdings" panose="05000000000000000000" pitchFamily="2" charset="2"/>
              <a:buChar char="§"/>
            </a:pPr>
            <a:r>
              <a:rPr lang="en-GB" sz="2800" b="1" dirty="0">
                <a:effectLst/>
                <a:ea typeface="Times New Roman" panose="02020603050405020304" pitchFamily="18" charset="0"/>
              </a:rPr>
              <a:t>Financial Performance</a:t>
            </a:r>
          </a:p>
          <a:p>
            <a:pPr marL="457200" lvl="0" indent="-457200" algn="just">
              <a:buClr>
                <a:schemeClr val="accent2"/>
              </a:buClr>
              <a:buFont typeface="Wingdings" panose="05000000000000000000" pitchFamily="2" charset="2"/>
              <a:buChar char="§"/>
            </a:pPr>
            <a:r>
              <a:rPr lang="en-GB" sz="2800" dirty="0">
                <a:effectLst/>
                <a:ea typeface="Times New Roman" panose="02020603050405020304" pitchFamily="18" charset="0"/>
              </a:rPr>
              <a:t>Maintenance of good financial performance </a:t>
            </a:r>
          </a:p>
          <a:p>
            <a:pPr lvl="0" algn="just">
              <a:buClr>
                <a:schemeClr val="accent2"/>
              </a:buClr>
            </a:pPr>
            <a:r>
              <a:rPr lang="en-GB" sz="2800" dirty="0">
                <a:ea typeface="Times New Roman" panose="02020603050405020304" pitchFamily="18" charset="0"/>
              </a:rPr>
              <a:t>    </a:t>
            </a:r>
            <a:r>
              <a:rPr lang="en-GB" sz="2800" dirty="0">
                <a:effectLst/>
                <a:ea typeface="Times New Roman" panose="02020603050405020304" pitchFamily="18" charset="0"/>
              </a:rPr>
              <a:t>would have been a top priority for the leadership.</a:t>
            </a:r>
          </a:p>
          <a:p>
            <a:pPr marL="457200" lvl="0" indent="-457200" algn="just">
              <a:buClr>
                <a:schemeClr val="accent2"/>
              </a:buClr>
              <a:buFont typeface="Wingdings" panose="05000000000000000000" pitchFamily="2" charset="2"/>
              <a:buChar char="§"/>
            </a:pPr>
            <a:r>
              <a:rPr lang="en-GB" sz="2800" dirty="0">
                <a:effectLst/>
                <a:ea typeface="Times New Roman" panose="02020603050405020304" pitchFamily="18" charset="0"/>
              </a:rPr>
              <a:t>This includes keeping costs low, maximising revenue, </a:t>
            </a:r>
          </a:p>
          <a:p>
            <a:pPr lvl="0" algn="just">
              <a:buClr>
                <a:schemeClr val="accent2"/>
              </a:buClr>
            </a:pPr>
            <a:r>
              <a:rPr lang="en-GB" sz="2800" dirty="0">
                <a:ea typeface="Times New Roman" panose="02020603050405020304" pitchFamily="18" charset="0"/>
              </a:rPr>
              <a:t>     </a:t>
            </a:r>
            <a:r>
              <a:rPr lang="en-GB" sz="2800" dirty="0">
                <a:effectLst/>
                <a:ea typeface="Times New Roman" panose="02020603050405020304" pitchFamily="18" charset="0"/>
              </a:rPr>
              <a:t>and making sure the business is profitable.</a:t>
            </a:r>
          </a:p>
        </p:txBody>
      </p:sp>
      <p:pic>
        <p:nvPicPr>
          <p:cNvPr id="4" name="Picture 3" descr="A person and person shaking hands&#10;&#10;Description automatically generated">
            <a:extLst>
              <a:ext uri="{FF2B5EF4-FFF2-40B4-BE49-F238E27FC236}">
                <a16:creationId xmlns:a16="http://schemas.microsoft.com/office/drawing/2014/main" id="{F5525733-BF07-0C93-12DB-D8672968BC34}"/>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388769" y="727911"/>
            <a:ext cx="5358060" cy="3013909"/>
          </a:xfrm>
          <a:prstGeom prst="rect">
            <a:avLst/>
          </a:prstGeom>
        </p:spPr>
      </p:pic>
      <p:sp>
        <p:nvSpPr>
          <p:cNvPr id="2" name="TextBox 1">
            <a:extLst>
              <a:ext uri="{FF2B5EF4-FFF2-40B4-BE49-F238E27FC236}">
                <a16:creationId xmlns:a16="http://schemas.microsoft.com/office/drawing/2014/main" id="{DF0313E7-417C-A1E3-BD73-E0E54FB04038}"/>
              </a:ext>
            </a:extLst>
          </p:cNvPr>
          <p:cNvSpPr txBox="1"/>
          <p:nvPr/>
        </p:nvSpPr>
        <p:spPr>
          <a:xfrm>
            <a:off x="7736305" y="3789946"/>
            <a:ext cx="3176337" cy="369332"/>
          </a:xfrm>
          <a:prstGeom prst="rect">
            <a:avLst/>
          </a:prstGeom>
          <a:noFill/>
        </p:spPr>
        <p:txBody>
          <a:bodyPr wrap="square" rtlCol="0">
            <a:spAutoFit/>
          </a:bodyPr>
          <a:lstStyle/>
          <a:p>
            <a:r>
              <a:rPr lang="en-GB" dirty="0"/>
              <a:t>Fig 9. (Customer Engagement)</a:t>
            </a:r>
          </a:p>
        </p:txBody>
      </p:sp>
    </p:spTree>
    <p:extLst>
      <p:ext uri="{BB962C8B-B14F-4D97-AF65-F5344CB8AC3E}">
        <p14:creationId xmlns:p14="http://schemas.microsoft.com/office/powerpoint/2010/main" val="426149964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000" dirty="0"/>
              <a:t>Conclusion</a:t>
            </a:r>
          </a:p>
        </p:txBody>
      </p:sp>
      <p:sp>
        <p:nvSpPr>
          <p:cNvPr id="3" name="Content Placeholder 2"/>
          <p:cNvSpPr>
            <a:spLocks noGrp="1"/>
          </p:cNvSpPr>
          <p:nvPr>
            <p:ph idx="1"/>
          </p:nvPr>
        </p:nvSpPr>
        <p:spPr/>
        <p:txBody>
          <a:bodyPr>
            <a:normAutofit/>
          </a:bodyPr>
          <a:lstStyle/>
          <a:p>
            <a:pPr algn="just"/>
            <a:r>
              <a:rPr lang="en-US" sz="2800" dirty="0" err="1"/>
              <a:t>Lindt</a:t>
            </a:r>
            <a:r>
              <a:rPr lang="en-US" sz="2800" dirty="0"/>
              <a:t> Chocolate is one of the successful businesses and operating in the industry for a long time. </a:t>
            </a:r>
          </a:p>
          <a:p>
            <a:pPr algn="just"/>
            <a:r>
              <a:rPr lang="en-US" sz="2800" dirty="0"/>
              <a:t>For the effective management of the organization, it can sustain itself in the industry by competing with so many giant companies. </a:t>
            </a:r>
          </a:p>
          <a:p>
            <a:pPr algn="just"/>
            <a:r>
              <a:rPr lang="en-US" sz="2800" dirty="0"/>
              <a:t>The organizational structure of </a:t>
            </a:r>
            <a:r>
              <a:rPr lang="en-US" sz="2800" dirty="0" err="1"/>
              <a:t>Lindt</a:t>
            </a:r>
            <a:r>
              <a:rPr lang="en-US" sz="2800" dirty="0"/>
              <a:t> is hierarchical. </a:t>
            </a:r>
          </a:p>
          <a:p>
            <a:pPr algn="just"/>
            <a:r>
              <a:rPr lang="en-US" sz="2800" dirty="0"/>
              <a:t>However, the functional and divisional organizational structure can be followed in the company to be more efficient. </a:t>
            </a:r>
          </a:p>
        </p:txBody>
      </p:sp>
    </p:spTree>
    <p:extLst>
      <p:ext uri="{BB962C8B-B14F-4D97-AF65-F5344CB8AC3E}">
        <p14:creationId xmlns:p14="http://schemas.microsoft.com/office/powerpoint/2010/main" val="287608639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References</a:t>
            </a:r>
          </a:p>
        </p:txBody>
      </p:sp>
      <p:sp>
        <p:nvSpPr>
          <p:cNvPr id="3" name="Content Placeholder 2"/>
          <p:cNvSpPr>
            <a:spLocks noGrp="1"/>
          </p:cNvSpPr>
          <p:nvPr>
            <p:ph idx="1"/>
          </p:nvPr>
        </p:nvSpPr>
        <p:spPr>
          <a:xfrm>
            <a:off x="439155" y="1715956"/>
            <a:ext cx="11598442" cy="5287879"/>
          </a:xfrm>
        </p:spPr>
        <p:txBody>
          <a:bodyPr>
            <a:normAutofit fontScale="32500" lnSpcReduction="20000"/>
          </a:bodyPr>
          <a:lstStyle/>
          <a:p>
            <a:pPr algn="just">
              <a:lnSpc>
                <a:spcPct val="115000"/>
              </a:lnSpc>
              <a:spcAft>
                <a:spcPts val="800"/>
              </a:spcAft>
            </a:pPr>
            <a:r>
              <a:rPr lang="en-US" sz="11200" dirty="0">
                <a:effectLst/>
                <a:latin typeface="Times New Roman" panose="02020603050405020304" pitchFamily="18" charset="0"/>
                <a:ea typeface="Calibri" panose="020F0502020204030204" pitchFamily="34" charset="0"/>
              </a:rPr>
              <a:t>References</a:t>
            </a:r>
          </a:p>
          <a:p>
            <a:pPr>
              <a:lnSpc>
                <a:spcPct val="150000"/>
              </a:lnSpc>
              <a:spcAft>
                <a:spcPts val="800"/>
              </a:spcAft>
            </a:pPr>
            <a:r>
              <a:rPr lang="en-GB" sz="7200" kern="100" dirty="0">
                <a:effectLst/>
                <a:latin typeface="Times New Roman" panose="02020603050405020304" pitchFamily="18" charset="0"/>
                <a:ea typeface="Calibri" panose="020F0502020204030204" pitchFamily="34" charset="0"/>
                <a:cs typeface="Times New Roman" panose="02020603050405020304" pitchFamily="18" charset="0"/>
              </a:rPr>
              <a:t>CFI Team (2023) </a:t>
            </a:r>
            <a:r>
              <a:rPr lang="en-GB" sz="7200" i="1" kern="100" dirty="0">
                <a:effectLst/>
                <a:latin typeface="Times New Roman" panose="02020603050405020304" pitchFamily="18" charset="0"/>
                <a:ea typeface="Calibri" panose="020F0502020204030204" pitchFamily="34" charset="0"/>
                <a:cs typeface="Times New Roman" panose="02020603050405020304" pitchFamily="18" charset="0"/>
              </a:rPr>
              <a:t>Management Skills. </a:t>
            </a:r>
            <a:r>
              <a:rPr lang="en-GB" sz="7200" kern="100" dirty="0">
                <a:effectLst/>
                <a:latin typeface="Times New Roman" panose="02020603050405020304" pitchFamily="18" charset="0"/>
                <a:ea typeface="Calibri" panose="020F0502020204030204" pitchFamily="34" charset="0"/>
                <a:cs typeface="Times New Roman" panose="02020603050405020304" pitchFamily="18" charset="0"/>
              </a:rPr>
              <a:t>Available at: </a:t>
            </a:r>
            <a:r>
              <a:rPr lang="en-GB" sz="7200"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3"/>
              </a:rPr>
              <a:t>https://corporatefinanceinstitute.com/resources/management/management-skills/</a:t>
            </a:r>
            <a:r>
              <a:rPr lang="en-GB" sz="72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7200" kern="100" dirty="0">
                <a:latin typeface="Calibri" panose="020F0502020204030204" pitchFamily="34" charset="0"/>
                <a:ea typeface="Calibri" panose="020F0502020204030204" pitchFamily="34" charset="0"/>
                <a:cs typeface="Times New Roman" panose="02020603050405020304" pitchFamily="18" charset="0"/>
              </a:rPr>
              <a:t> </a:t>
            </a:r>
            <a:r>
              <a:rPr lang="en-GB" sz="7200" kern="100" dirty="0">
                <a:effectLst/>
                <a:latin typeface="Times New Roman" panose="02020603050405020304" pitchFamily="18" charset="0"/>
                <a:ea typeface="Calibri" panose="020F0502020204030204" pitchFamily="34" charset="0"/>
                <a:cs typeface="Times New Roman" panose="02020603050405020304" pitchFamily="18" charset="0"/>
              </a:rPr>
              <a:t>(Accessed: 11 November 2023).</a:t>
            </a:r>
            <a:endParaRPr lang="en-GB" sz="11200" dirty="0">
              <a:effectLst/>
              <a:latin typeface="Times New Roman" panose="02020603050405020304" pitchFamily="18" charset="0"/>
              <a:ea typeface="Calibri" panose="020F0502020204030204" pitchFamily="34" charset="0"/>
            </a:endParaRPr>
          </a:p>
          <a:p>
            <a:pPr marL="457200" indent="-457200" algn="just">
              <a:lnSpc>
                <a:spcPct val="115000"/>
              </a:lnSpc>
              <a:spcAft>
                <a:spcPts val="800"/>
              </a:spcAft>
            </a:pPr>
            <a:r>
              <a:rPr lang="en-US" sz="7200" dirty="0">
                <a:effectLst/>
                <a:latin typeface="Times New Roman" panose="02020603050405020304" pitchFamily="18" charset="0"/>
                <a:ea typeface="Calibri" panose="020F0502020204030204" pitchFamily="34" charset="0"/>
              </a:rPr>
              <a:t>Corporate Governance | </a:t>
            </a:r>
            <a:r>
              <a:rPr lang="en-US" sz="7200" i="1" dirty="0">
                <a:effectLst/>
                <a:latin typeface="Times New Roman" panose="02020603050405020304" pitchFamily="18" charset="0"/>
                <a:ea typeface="Calibri" panose="020F0502020204030204" pitchFamily="34" charset="0"/>
              </a:rPr>
              <a:t>Lindt &amp; </a:t>
            </a:r>
            <a:r>
              <a:rPr lang="en-US" sz="7200" i="1" dirty="0" err="1">
                <a:effectLst/>
                <a:latin typeface="Times New Roman" panose="02020603050405020304" pitchFamily="18" charset="0"/>
                <a:ea typeface="Calibri" panose="020F0502020204030204" pitchFamily="34" charset="0"/>
              </a:rPr>
              <a:t>Sprüngli</a:t>
            </a:r>
            <a:r>
              <a:rPr lang="en-US" sz="7200" i="1" dirty="0">
                <a:effectLst/>
                <a:latin typeface="Times New Roman" panose="02020603050405020304" pitchFamily="18" charset="0"/>
                <a:ea typeface="Calibri" panose="020F0502020204030204" pitchFamily="34" charset="0"/>
              </a:rPr>
              <a:t>.</a:t>
            </a:r>
            <a:r>
              <a:rPr lang="en-US" sz="7200" dirty="0">
                <a:effectLst/>
                <a:latin typeface="Times New Roman" panose="02020603050405020304" pitchFamily="18" charset="0"/>
                <a:ea typeface="Calibri" panose="020F0502020204030204" pitchFamily="34" charset="0"/>
              </a:rPr>
              <a:t> </a:t>
            </a:r>
            <a:r>
              <a:rPr lang="en-US" sz="7200" u="sng" dirty="0">
                <a:solidFill>
                  <a:srgbClr val="0000FF"/>
                </a:solidFill>
                <a:effectLst/>
                <a:latin typeface="Times New Roman" panose="02020603050405020304" pitchFamily="18" charset="0"/>
                <a:ea typeface="Calibri" panose="020F0502020204030204" pitchFamily="34" charset="0"/>
                <a:hlinkClick r:id="rId4"/>
              </a:rPr>
              <a:t>https://www.lindt-spruengli.com/about-us/who-we-are/corporate-governance</a:t>
            </a:r>
            <a:r>
              <a:rPr lang="en-US" sz="7200" dirty="0">
                <a:effectLst/>
                <a:latin typeface="Times New Roman" panose="02020603050405020304" pitchFamily="18" charset="0"/>
                <a:ea typeface="Calibri" panose="020F0502020204030204" pitchFamily="34" charset="0"/>
              </a:rPr>
              <a:t>. Accessed : (November 4</a:t>
            </a:r>
            <a:r>
              <a:rPr lang="en-US" sz="7200" baseline="30000" dirty="0">
                <a:effectLst/>
                <a:latin typeface="Times New Roman" panose="02020603050405020304" pitchFamily="18" charset="0"/>
                <a:ea typeface="Calibri" panose="020F0502020204030204" pitchFamily="34" charset="0"/>
              </a:rPr>
              <a:t>th</a:t>
            </a:r>
            <a:r>
              <a:rPr lang="en-US" sz="7200" dirty="0">
                <a:effectLst/>
                <a:latin typeface="Times New Roman" panose="02020603050405020304" pitchFamily="18" charset="0"/>
                <a:ea typeface="Calibri" panose="020F0502020204030204" pitchFamily="34" charset="0"/>
              </a:rPr>
              <a:t> , 2023). </a:t>
            </a:r>
            <a:endParaRPr lang="en-GB" sz="7200" dirty="0">
              <a:effectLst/>
              <a:latin typeface="Times New Roman" panose="02020603050405020304" pitchFamily="18" charset="0"/>
              <a:ea typeface="Calibri" panose="020F0502020204030204" pitchFamily="34" charset="0"/>
            </a:endParaRPr>
          </a:p>
          <a:p>
            <a:pPr marL="457200" indent="-457200" algn="just">
              <a:lnSpc>
                <a:spcPct val="115000"/>
              </a:lnSpc>
              <a:spcAft>
                <a:spcPts val="800"/>
              </a:spcAft>
            </a:pPr>
            <a:r>
              <a:rPr lang="en-US" sz="7200" dirty="0">
                <a:effectLst/>
                <a:latin typeface="Times New Roman" panose="02020603050405020304" pitchFamily="18" charset="0"/>
                <a:ea typeface="Calibri" panose="020F0502020204030204" pitchFamily="34" charset="0"/>
              </a:rPr>
              <a:t>Group Management Members | </a:t>
            </a:r>
            <a:r>
              <a:rPr lang="en-US" sz="7200" i="1" dirty="0">
                <a:effectLst/>
                <a:latin typeface="Times New Roman" panose="02020603050405020304" pitchFamily="18" charset="0"/>
                <a:ea typeface="Calibri" panose="020F0502020204030204" pitchFamily="34" charset="0"/>
              </a:rPr>
              <a:t>Lindt &amp; </a:t>
            </a:r>
            <a:r>
              <a:rPr lang="en-US" sz="7200" i="1" dirty="0" err="1">
                <a:effectLst/>
                <a:latin typeface="Times New Roman" panose="02020603050405020304" pitchFamily="18" charset="0"/>
                <a:ea typeface="Calibri" panose="020F0502020204030204" pitchFamily="34" charset="0"/>
              </a:rPr>
              <a:t>Sprüngli</a:t>
            </a:r>
            <a:r>
              <a:rPr lang="en-US" sz="7200" dirty="0">
                <a:effectLst/>
                <a:latin typeface="Times New Roman" panose="02020603050405020304" pitchFamily="18" charset="0"/>
                <a:ea typeface="Calibri" panose="020F0502020204030204" pitchFamily="34" charset="0"/>
              </a:rPr>
              <a:t>. </a:t>
            </a:r>
            <a:r>
              <a:rPr lang="en-US" sz="7200" u="sng" dirty="0">
                <a:solidFill>
                  <a:srgbClr val="0000FF"/>
                </a:solidFill>
                <a:effectLst/>
                <a:latin typeface="Times New Roman" panose="02020603050405020304" pitchFamily="18" charset="0"/>
                <a:ea typeface="Calibri" panose="020F0502020204030204" pitchFamily="34" charset="0"/>
                <a:hlinkClick r:id="rId5"/>
              </a:rPr>
              <a:t>https://www.lindt-spruengli.com/about-us/who-we-are/corporate-governance/group-management</a:t>
            </a:r>
            <a:r>
              <a:rPr lang="en-US" sz="7200" dirty="0">
                <a:effectLst/>
                <a:latin typeface="Times New Roman" panose="02020603050405020304" pitchFamily="18" charset="0"/>
                <a:ea typeface="Calibri" panose="020F0502020204030204" pitchFamily="34" charset="0"/>
              </a:rPr>
              <a:t>. Accessed : (November 6</a:t>
            </a:r>
            <a:r>
              <a:rPr lang="en-US" sz="7200" baseline="30000" dirty="0">
                <a:effectLst/>
                <a:latin typeface="Times New Roman" panose="02020603050405020304" pitchFamily="18" charset="0"/>
                <a:ea typeface="Calibri" panose="020F0502020204030204" pitchFamily="34" charset="0"/>
              </a:rPr>
              <a:t>th</a:t>
            </a:r>
            <a:r>
              <a:rPr lang="en-US" sz="7200" dirty="0">
                <a:effectLst/>
                <a:latin typeface="Times New Roman" panose="02020603050405020304" pitchFamily="18" charset="0"/>
                <a:ea typeface="Calibri" panose="020F0502020204030204" pitchFamily="34" charset="0"/>
              </a:rPr>
              <a:t>, 2023).</a:t>
            </a:r>
            <a:endParaRPr lang="en-GB" sz="7200" dirty="0">
              <a:effectLst/>
              <a:latin typeface="Times New Roman" panose="02020603050405020304" pitchFamily="18" charset="0"/>
              <a:ea typeface="Calibri" panose="020F0502020204030204" pitchFamily="34" charset="0"/>
            </a:endParaRPr>
          </a:p>
          <a:p>
            <a:pPr marL="457200" indent="-457200" algn="just">
              <a:lnSpc>
                <a:spcPct val="115000"/>
              </a:lnSpc>
              <a:spcAft>
                <a:spcPts val="800"/>
              </a:spcAft>
            </a:pPr>
            <a:r>
              <a:rPr lang="en-GB" sz="7200" dirty="0" err="1">
                <a:effectLst/>
                <a:latin typeface="Times New Roman" panose="02020603050405020304" pitchFamily="18" charset="0"/>
                <a:ea typeface="Calibri" panose="020F0502020204030204" pitchFamily="34" charset="0"/>
              </a:rPr>
              <a:t>Gurianova</a:t>
            </a:r>
            <a:r>
              <a:rPr lang="en-GB" sz="7200" dirty="0">
                <a:effectLst/>
                <a:latin typeface="Times New Roman" panose="02020603050405020304" pitchFamily="18" charset="0"/>
                <a:ea typeface="Calibri" panose="020F0502020204030204" pitchFamily="34" charset="0"/>
              </a:rPr>
              <a:t>, E. and </a:t>
            </a:r>
            <a:r>
              <a:rPr lang="en-GB" sz="7200" dirty="0" err="1">
                <a:effectLst/>
                <a:latin typeface="Times New Roman" panose="02020603050405020304" pitchFamily="18" charset="0"/>
                <a:ea typeface="Calibri" panose="020F0502020204030204" pitchFamily="34" charset="0"/>
              </a:rPr>
              <a:t>Mechtcheriakova</a:t>
            </a:r>
            <a:r>
              <a:rPr lang="en-GB" sz="7200" dirty="0">
                <a:effectLst/>
                <a:latin typeface="Times New Roman" panose="02020603050405020304" pitchFamily="18" charset="0"/>
                <a:ea typeface="Calibri" panose="020F0502020204030204" pitchFamily="34" charset="0"/>
              </a:rPr>
              <a:t>, S., (2015). Design of organizational structures of management according to strategy of development of the enterprises. </a:t>
            </a:r>
            <a:r>
              <a:rPr lang="en-GB" sz="7200" i="1" dirty="0">
                <a:effectLst/>
                <a:latin typeface="Times New Roman" panose="02020603050405020304" pitchFamily="18" charset="0"/>
                <a:ea typeface="Calibri" panose="020F0502020204030204" pitchFamily="34" charset="0"/>
              </a:rPr>
              <a:t>Procedia Economics and Finance</a:t>
            </a:r>
            <a:r>
              <a:rPr lang="en-GB" sz="7200" dirty="0">
                <a:effectLst/>
                <a:latin typeface="Times New Roman" panose="02020603050405020304" pitchFamily="18" charset="0"/>
                <a:ea typeface="Calibri" panose="020F0502020204030204" pitchFamily="34" charset="0"/>
              </a:rPr>
              <a:t>, </a:t>
            </a:r>
            <a:r>
              <a:rPr lang="en-GB" sz="7200" i="1" dirty="0">
                <a:effectLst/>
                <a:latin typeface="Times New Roman" panose="02020603050405020304" pitchFamily="18" charset="0"/>
                <a:ea typeface="Calibri" panose="020F0502020204030204" pitchFamily="34" charset="0"/>
              </a:rPr>
              <a:t>24</a:t>
            </a:r>
            <a:r>
              <a:rPr lang="en-GB" sz="7200" dirty="0">
                <a:effectLst/>
                <a:latin typeface="Times New Roman" panose="02020603050405020304" pitchFamily="18" charset="0"/>
                <a:ea typeface="Calibri" panose="020F0502020204030204" pitchFamily="34" charset="0"/>
              </a:rPr>
              <a:t>, pp.395-401.</a:t>
            </a:r>
          </a:p>
          <a:p>
            <a:pPr marL="0" indent="0">
              <a:buNone/>
            </a:pPr>
            <a:endParaRPr lang="en-US" dirty="0"/>
          </a:p>
        </p:txBody>
      </p:sp>
    </p:spTree>
    <p:extLst>
      <p:ext uri="{BB962C8B-B14F-4D97-AF65-F5344CB8AC3E}">
        <p14:creationId xmlns:p14="http://schemas.microsoft.com/office/powerpoint/2010/main" val="390637594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404A9E2-3024-F05B-EEE2-7149602CBF2A}"/>
              </a:ext>
            </a:extLst>
          </p:cNvPr>
          <p:cNvSpPr txBox="1"/>
          <p:nvPr/>
        </p:nvSpPr>
        <p:spPr>
          <a:xfrm>
            <a:off x="366963" y="541421"/>
            <a:ext cx="11291637" cy="8030019"/>
          </a:xfrm>
          <a:prstGeom prst="rect">
            <a:avLst/>
          </a:prstGeom>
          <a:noFill/>
        </p:spPr>
        <p:txBody>
          <a:bodyPr wrap="square">
            <a:spAutoFit/>
          </a:bodyPr>
          <a:lstStyle/>
          <a:p>
            <a:pPr marL="457200" indent="-457200" algn="just">
              <a:lnSpc>
                <a:spcPct val="115000"/>
              </a:lnSpc>
              <a:spcAft>
                <a:spcPts val="800"/>
              </a:spcAft>
              <a:buFont typeface="Wingdings" panose="05000000000000000000" pitchFamily="2" charset="2"/>
              <a:buChar char="§"/>
            </a:pPr>
            <a:r>
              <a:rPr lang="en-GB" sz="2000" dirty="0">
                <a:effectLst/>
                <a:latin typeface="Times New Roman" panose="02020603050405020304" pitchFamily="18" charset="0"/>
                <a:ea typeface="Calibri" panose="020F0502020204030204" pitchFamily="34" charset="0"/>
              </a:rPr>
              <a:t>Joseph, J., </a:t>
            </a:r>
            <a:r>
              <a:rPr lang="en-GB" sz="2000" dirty="0" err="1">
                <a:effectLst/>
                <a:latin typeface="Times New Roman" panose="02020603050405020304" pitchFamily="18" charset="0"/>
                <a:ea typeface="Calibri" panose="020F0502020204030204" pitchFamily="34" charset="0"/>
              </a:rPr>
              <a:t>Klingebiel</a:t>
            </a:r>
            <a:r>
              <a:rPr lang="en-GB" sz="2000" dirty="0">
                <a:effectLst/>
                <a:latin typeface="Times New Roman" panose="02020603050405020304" pitchFamily="18" charset="0"/>
                <a:ea typeface="Calibri" panose="020F0502020204030204" pitchFamily="34" charset="0"/>
              </a:rPr>
              <a:t>, R. and Wilson, A.J., (2016). Organizational structure and performance feedback: Centralization, aspirations, and termination decisions. </a:t>
            </a:r>
            <a:r>
              <a:rPr lang="en-GB" sz="2000" i="1" dirty="0">
                <a:effectLst/>
                <a:latin typeface="Times New Roman" panose="02020603050405020304" pitchFamily="18" charset="0"/>
                <a:ea typeface="Calibri" panose="020F0502020204030204" pitchFamily="34" charset="0"/>
              </a:rPr>
              <a:t>Organization Science</a:t>
            </a:r>
            <a:r>
              <a:rPr lang="en-GB" sz="2000" dirty="0">
                <a:effectLst/>
                <a:latin typeface="Times New Roman" panose="02020603050405020304" pitchFamily="18" charset="0"/>
                <a:ea typeface="Calibri" panose="020F0502020204030204" pitchFamily="34" charset="0"/>
              </a:rPr>
              <a:t>, </a:t>
            </a:r>
            <a:r>
              <a:rPr lang="en-GB" sz="2000" i="1" dirty="0">
                <a:effectLst/>
                <a:latin typeface="Times New Roman" panose="02020603050405020304" pitchFamily="18" charset="0"/>
                <a:ea typeface="Calibri" panose="020F0502020204030204" pitchFamily="34" charset="0"/>
              </a:rPr>
              <a:t>27</a:t>
            </a:r>
            <a:r>
              <a:rPr lang="en-GB" sz="2000" dirty="0">
                <a:effectLst/>
                <a:latin typeface="Times New Roman" panose="02020603050405020304" pitchFamily="18" charset="0"/>
                <a:ea typeface="Calibri" panose="020F0502020204030204" pitchFamily="34" charset="0"/>
              </a:rPr>
              <a:t>(5), pp.1065-1083.</a:t>
            </a:r>
          </a:p>
          <a:p>
            <a:pPr marL="457200" indent="-457200" algn="just">
              <a:lnSpc>
                <a:spcPct val="115000"/>
              </a:lnSpc>
              <a:spcAft>
                <a:spcPts val="800"/>
              </a:spcAft>
              <a:buFont typeface="Wingdings" panose="05000000000000000000" pitchFamily="2" charset="2"/>
              <a:buChar char="§"/>
            </a:pPr>
            <a:r>
              <a:rPr lang="en-US" sz="2000" dirty="0" err="1">
                <a:effectLst/>
                <a:latin typeface="Times New Roman" panose="02020603050405020304" pitchFamily="18" charset="0"/>
                <a:ea typeface="Calibri" panose="020F0502020204030204" pitchFamily="34" charset="0"/>
              </a:rPr>
              <a:t>Kamiya</a:t>
            </a:r>
            <a:r>
              <a:rPr lang="en-US" sz="2000" dirty="0">
                <a:effectLst/>
                <a:latin typeface="Times New Roman" panose="02020603050405020304" pitchFamily="18" charset="0"/>
                <a:ea typeface="Calibri" panose="020F0502020204030204" pitchFamily="34" charset="0"/>
              </a:rPr>
              <a:t>, T. (2023) </a:t>
            </a:r>
            <a:r>
              <a:rPr lang="en-US" sz="2000" i="1" dirty="0">
                <a:effectLst/>
                <a:latin typeface="Times New Roman" panose="02020603050405020304" pitchFamily="18" charset="0"/>
                <a:ea typeface="Calibri" panose="020F0502020204030204" pitchFamily="34" charset="0"/>
              </a:rPr>
              <a:t>Lindt and SPRUNGLI - 976 competitors and alternatives</a:t>
            </a:r>
            <a:r>
              <a:rPr lang="en-US" sz="2000" dirty="0">
                <a:effectLst/>
                <a:latin typeface="Times New Roman" panose="02020603050405020304" pitchFamily="18" charset="0"/>
                <a:ea typeface="Calibri" panose="020F0502020204030204" pitchFamily="34" charset="0"/>
              </a:rPr>
              <a:t>, </a:t>
            </a:r>
            <a:r>
              <a:rPr lang="en-US" sz="2000" i="1" dirty="0" err="1">
                <a:effectLst/>
                <a:latin typeface="Times New Roman" panose="02020603050405020304" pitchFamily="18" charset="0"/>
                <a:ea typeface="Calibri" panose="020F0502020204030204" pitchFamily="34" charset="0"/>
              </a:rPr>
              <a:t>Tracxn</a:t>
            </a:r>
            <a:r>
              <a:rPr lang="en-US" sz="2000" dirty="0">
                <a:effectLst/>
                <a:latin typeface="Times New Roman" panose="02020603050405020304" pitchFamily="18" charset="0"/>
                <a:ea typeface="Calibri" panose="020F0502020204030204" pitchFamily="34" charset="0"/>
              </a:rPr>
              <a:t>. Available at: </a:t>
            </a:r>
            <a:r>
              <a:rPr lang="en-US" sz="2000" u="sng" dirty="0">
                <a:solidFill>
                  <a:srgbClr val="0000FF"/>
                </a:solidFill>
                <a:effectLst/>
                <a:latin typeface="Times New Roman" panose="02020603050405020304" pitchFamily="18" charset="0"/>
                <a:ea typeface="Calibri" panose="020F0502020204030204" pitchFamily="34" charset="0"/>
                <a:hlinkClick r:id="rId3"/>
              </a:rPr>
              <a:t>https://tracxn.com/d/companies/lindt-and-sprungli/__5-AJBoNcDcFgF4g2WM1Eu3AcsJQwwRY9kceRpreSV88/competitors</a:t>
            </a:r>
            <a:r>
              <a:rPr lang="en-US" sz="2000" dirty="0">
                <a:effectLst/>
                <a:latin typeface="Times New Roman" panose="02020603050405020304" pitchFamily="18" charset="0"/>
                <a:ea typeface="Calibri" panose="020F0502020204030204" pitchFamily="34" charset="0"/>
              </a:rPr>
              <a:t> Accessed : (November 9th , 2023). </a:t>
            </a:r>
          </a:p>
          <a:p>
            <a:pPr marL="342900" indent="-342900" algn="just">
              <a:lnSpc>
                <a:spcPct val="115000"/>
              </a:lnSpc>
              <a:spcAft>
                <a:spcPts val="800"/>
              </a:spcAft>
              <a:buClr>
                <a:schemeClr val="accent3">
                  <a:lumMod val="75000"/>
                </a:schemeClr>
              </a:buClr>
              <a:buFont typeface="Wingdings" panose="05000000000000000000" pitchFamily="2" charset="2"/>
              <a:buChar char="§"/>
            </a:pPr>
            <a:r>
              <a:rPr lang="en-US" sz="2000" dirty="0">
                <a:effectLst/>
                <a:latin typeface="Times New Roman" panose="02020603050405020304" pitchFamily="18" charset="0"/>
                <a:ea typeface="Calibri" panose="020F0502020204030204" pitchFamily="34" charset="0"/>
              </a:rPr>
              <a:t>Leadership Change at </a:t>
            </a:r>
            <a:r>
              <a:rPr lang="en-US" sz="2000" i="1" dirty="0">
                <a:effectLst/>
                <a:latin typeface="Times New Roman" panose="02020603050405020304" pitchFamily="18" charset="0"/>
                <a:ea typeface="Calibri" panose="020F0502020204030204" pitchFamily="34" charset="0"/>
              </a:rPr>
              <a:t>Lindt &amp; </a:t>
            </a:r>
            <a:r>
              <a:rPr lang="en-US" sz="2000" i="1" dirty="0" err="1">
                <a:effectLst/>
                <a:latin typeface="Times New Roman" panose="02020603050405020304" pitchFamily="18" charset="0"/>
                <a:ea typeface="Calibri" panose="020F0502020204030204" pitchFamily="34" charset="0"/>
              </a:rPr>
              <a:t>Sprüngli</a:t>
            </a:r>
            <a:r>
              <a:rPr lang="en-US" sz="2000" dirty="0">
                <a:effectLst/>
                <a:latin typeface="Times New Roman" panose="02020603050405020304" pitchFamily="18" charset="0"/>
                <a:ea typeface="Calibri" panose="020F0502020204030204" pitchFamily="34" charset="0"/>
              </a:rPr>
              <a:t> | FDBusiness.com. </a:t>
            </a:r>
            <a:r>
              <a:rPr lang="en-US" sz="2000" u="sng" dirty="0">
                <a:solidFill>
                  <a:srgbClr val="0000FF"/>
                </a:solidFill>
                <a:effectLst/>
                <a:latin typeface="Times New Roman" panose="02020603050405020304" pitchFamily="18" charset="0"/>
                <a:ea typeface="Calibri" panose="020F0502020204030204" pitchFamily="34" charset="0"/>
                <a:hlinkClick r:id="rId4"/>
              </a:rPr>
              <a:t>https://www.fdbusiness.com/leadership-change-at-lindt-sprungli/</a:t>
            </a:r>
            <a:r>
              <a:rPr lang="en-US" sz="2000" dirty="0">
                <a:effectLst/>
                <a:latin typeface="Times New Roman" panose="02020603050405020304" pitchFamily="18" charset="0"/>
                <a:ea typeface="Calibri" panose="020F0502020204030204" pitchFamily="34" charset="0"/>
              </a:rPr>
              <a:t>. Accessed on: (November 18, 2023).</a:t>
            </a:r>
            <a:endParaRPr lang="en-GB" sz="2000" dirty="0">
              <a:effectLst/>
              <a:latin typeface="Times New Roman" panose="02020603050405020304" pitchFamily="18" charset="0"/>
              <a:ea typeface="Calibri" panose="020F0502020204030204" pitchFamily="34" charset="0"/>
            </a:endParaRPr>
          </a:p>
          <a:p>
            <a:pPr marL="342900" indent="-342900" algn="just">
              <a:lnSpc>
                <a:spcPct val="115000"/>
              </a:lnSpc>
              <a:spcAft>
                <a:spcPts val="800"/>
              </a:spcAft>
              <a:buClr>
                <a:schemeClr val="accent3">
                  <a:lumMod val="75000"/>
                </a:schemeClr>
              </a:buClr>
              <a:buFont typeface="Wingdings" panose="05000000000000000000" pitchFamily="2" charset="2"/>
              <a:buChar char="§"/>
            </a:pPr>
            <a:r>
              <a:rPr lang="en-GB" sz="2000" dirty="0">
                <a:effectLst/>
                <a:latin typeface="Times New Roman" panose="02020603050405020304" pitchFamily="18" charset="0"/>
                <a:ea typeface="Calibri" panose="020F0502020204030204" pitchFamily="34" charset="0"/>
              </a:rPr>
              <a:t>Lindt and </a:t>
            </a:r>
            <a:r>
              <a:rPr lang="en-US" sz="2000" dirty="0" err="1">
                <a:effectLst/>
                <a:latin typeface="Times New Roman" panose="02020603050405020304" pitchFamily="18" charset="0"/>
                <a:ea typeface="Calibri" panose="020F0502020204030204" pitchFamily="34" charset="0"/>
              </a:rPr>
              <a:t>Sprüngli</a:t>
            </a:r>
            <a:r>
              <a:rPr lang="en-GB" sz="2000" dirty="0">
                <a:effectLst/>
                <a:latin typeface="Times New Roman" panose="02020603050405020304" pitchFamily="18" charset="0"/>
                <a:ea typeface="Calibri" panose="020F0502020204030204" pitchFamily="34" charset="0"/>
              </a:rPr>
              <a:t>. (2021) </a:t>
            </a:r>
            <a:r>
              <a:rPr lang="en-GB" sz="2000" i="1" dirty="0">
                <a:effectLst/>
                <a:latin typeface="Times New Roman" panose="02020603050405020304" pitchFamily="18" charset="0"/>
                <a:ea typeface="Calibri" panose="020F0502020204030204" pitchFamily="34" charset="0"/>
              </a:rPr>
              <a:t>Lindt &amp; </a:t>
            </a:r>
            <a:r>
              <a:rPr lang="en-US" sz="2000" i="1" dirty="0" err="1">
                <a:effectLst/>
                <a:latin typeface="Times New Roman" panose="02020603050405020304" pitchFamily="18" charset="0"/>
                <a:ea typeface="Calibri" panose="020F0502020204030204" pitchFamily="34" charset="0"/>
              </a:rPr>
              <a:t>Sprüngli</a:t>
            </a:r>
            <a:r>
              <a:rPr lang="en-GB" sz="2000" dirty="0">
                <a:effectLst/>
                <a:latin typeface="Times New Roman" panose="02020603050405020304" pitchFamily="18" charset="0"/>
                <a:ea typeface="Calibri" panose="020F0502020204030204" pitchFamily="34" charset="0"/>
              </a:rPr>
              <a:t>, Available at : </a:t>
            </a:r>
            <a:r>
              <a:rPr lang="en-GB" sz="2000" u="sng" dirty="0">
                <a:solidFill>
                  <a:srgbClr val="0000FF"/>
                </a:solidFill>
                <a:effectLst/>
                <a:latin typeface="Times New Roman" panose="02020603050405020304" pitchFamily="18" charset="0"/>
                <a:ea typeface="Calibri" panose="020F0502020204030204" pitchFamily="34" charset="0"/>
                <a:hlinkClick r:id="rId5"/>
              </a:rPr>
              <a:t>Lindt &amp; </a:t>
            </a:r>
            <a:r>
              <a:rPr lang="en-GB" sz="2000" u="sng" dirty="0" err="1">
                <a:solidFill>
                  <a:srgbClr val="0000FF"/>
                </a:solidFill>
                <a:effectLst/>
                <a:latin typeface="Times New Roman" panose="02020603050405020304" pitchFamily="18" charset="0"/>
                <a:ea typeface="Calibri" panose="020F0502020204030204" pitchFamily="34" charset="0"/>
                <a:hlinkClick r:id="rId5"/>
              </a:rPr>
              <a:t>Sprüngli</a:t>
            </a:r>
            <a:r>
              <a:rPr lang="en-GB" sz="2000" u="sng" dirty="0">
                <a:solidFill>
                  <a:srgbClr val="0000FF"/>
                </a:solidFill>
                <a:effectLst/>
                <a:latin typeface="Times New Roman" panose="02020603050405020304" pitchFamily="18" charset="0"/>
                <a:ea typeface="Calibri" panose="020F0502020204030204" pitchFamily="34" charset="0"/>
                <a:hlinkClick r:id="rId5"/>
              </a:rPr>
              <a:t> Annual Report 2021 (lindt-spruengli.com)</a:t>
            </a:r>
            <a:r>
              <a:rPr lang="en-US" sz="2000" dirty="0">
                <a:effectLst/>
                <a:latin typeface="Times New Roman" panose="02020603050405020304" pitchFamily="18" charset="0"/>
                <a:ea typeface="Calibri" panose="020F0502020204030204" pitchFamily="34" charset="0"/>
              </a:rPr>
              <a:t> . Accessed on: (November 15, 2023).</a:t>
            </a:r>
          </a:p>
          <a:p>
            <a:pPr marL="342900" indent="-342900" algn="just">
              <a:lnSpc>
                <a:spcPct val="115000"/>
              </a:lnSpc>
              <a:spcAft>
                <a:spcPts val="800"/>
              </a:spcAft>
              <a:buClr>
                <a:schemeClr val="accent3">
                  <a:lumMod val="75000"/>
                </a:schemeClr>
              </a:buClr>
              <a:buFont typeface="Wingdings" panose="05000000000000000000" pitchFamily="2" charset="2"/>
              <a:buChar char="§"/>
            </a:pPr>
            <a:r>
              <a:rPr lang="en-GB" sz="2000" dirty="0">
                <a:effectLst/>
                <a:latin typeface="Times New Roman" panose="02020603050405020304" pitchFamily="18" charset="0"/>
                <a:ea typeface="Calibri" panose="020F0502020204030204" pitchFamily="34" charset="0"/>
              </a:rPr>
              <a:t>Lindt and </a:t>
            </a:r>
            <a:r>
              <a:rPr lang="en-US" sz="2000" dirty="0" err="1">
                <a:effectLst/>
                <a:latin typeface="Times New Roman" panose="02020603050405020304" pitchFamily="18" charset="0"/>
                <a:ea typeface="Calibri" panose="020F0502020204030204" pitchFamily="34" charset="0"/>
              </a:rPr>
              <a:t>Sprüngli</a:t>
            </a:r>
            <a:r>
              <a:rPr lang="en-GB" sz="2000" dirty="0">
                <a:effectLst/>
                <a:latin typeface="Times New Roman" panose="02020603050405020304" pitchFamily="18" charset="0"/>
                <a:ea typeface="Calibri" panose="020F0502020204030204" pitchFamily="34" charset="0"/>
              </a:rPr>
              <a:t>. (2022) </a:t>
            </a:r>
            <a:r>
              <a:rPr lang="en-GB" sz="2000" i="1" dirty="0">
                <a:effectLst/>
                <a:latin typeface="Times New Roman" panose="02020603050405020304" pitchFamily="18" charset="0"/>
                <a:ea typeface="Calibri" panose="020F0502020204030204" pitchFamily="34" charset="0"/>
              </a:rPr>
              <a:t>Lindt &amp; </a:t>
            </a:r>
            <a:r>
              <a:rPr lang="en-US" sz="2000" i="1" dirty="0" err="1">
                <a:effectLst/>
                <a:latin typeface="Times New Roman" panose="02020603050405020304" pitchFamily="18" charset="0"/>
                <a:ea typeface="Calibri" panose="020F0502020204030204" pitchFamily="34" charset="0"/>
              </a:rPr>
              <a:t>Sprüngli</a:t>
            </a:r>
            <a:r>
              <a:rPr lang="en-GB" sz="2000" dirty="0">
                <a:effectLst/>
                <a:latin typeface="Times New Roman" panose="02020603050405020304" pitchFamily="18" charset="0"/>
                <a:ea typeface="Calibri" panose="020F0502020204030204" pitchFamily="34" charset="0"/>
              </a:rPr>
              <a:t>, Available at </a:t>
            </a: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2000" dirty="0">
                <a:latin typeface="Times New Roman" panose="02020603050405020304" pitchFamily="18" charset="0"/>
                <a:cs typeface="Times New Roman" panose="02020603050405020304" pitchFamily="18" charset="0"/>
                <a:hlinkClick r:id="rId6"/>
              </a:rPr>
              <a:t>Chart generator - Lindt &amp; </a:t>
            </a:r>
            <a:r>
              <a:rPr lang="en-GB" sz="2000" dirty="0" err="1">
                <a:latin typeface="Times New Roman" panose="02020603050405020304" pitchFamily="18" charset="0"/>
                <a:cs typeface="Times New Roman" panose="02020603050405020304" pitchFamily="18" charset="0"/>
                <a:hlinkClick r:id="rId6"/>
              </a:rPr>
              <a:t>Sprüngli</a:t>
            </a:r>
            <a:r>
              <a:rPr lang="en-GB" sz="2000" dirty="0">
                <a:latin typeface="Times New Roman" panose="02020603050405020304" pitchFamily="18" charset="0"/>
                <a:cs typeface="Times New Roman" panose="02020603050405020304" pitchFamily="18" charset="0"/>
                <a:hlinkClick r:id="rId6"/>
              </a:rPr>
              <a:t> Annual Report 2022 (lindt-spruengli.com)</a:t>
            </a:r>
            <a:r>
              <a:rPr lang="en-GB" sz="2000" dirty="0">
                <a:latin typeface="Times New Roman" panose="02020603050405020304" pitchFamily="18" charset="0"/>
                <a:cs typeface="Times New Roman" panose="02020603050405020304" pitchFamily="18" charset="0"/>
              </a:rPr>
              <a:t> .Accessed on : (November 16, 2023).</a:t>
            </a:r>
          </a:p>
          <a:p>
            <a:pPr marL="342900" indent="-342900" algn="just">
              <a:lnSpc>
                <a:spcPct val="115000"/>
              </a:lnSpc>
              <a:spcAft>
                <a:spcPts val="800"/>
              </a:spcAft>
              <a:buClr>
                <a:schemeClr val="accent3">
                  <a:lumMod val="75000"/>
                </a:schemeClr>
              </a:buClr>
              <a:buFont typeface="Wingdings" panose="05000000000000000000" pitchFamily="2" charset="2"/>
              <a:buChar char="§"/>
            </a:pPr>
            <a:r>
              <a:rPr lang="en-GB" sz="2000" dirty="0">
                <a:effectLst/>
                <a:latin typeface="Times New Roman" panose="02020603050405020304" pitchFamily="18" charset="0"/>
                <a:ea typeface="Calibri" panose="020F0502020204030204" pitchFamily="34" charset="0"/>
              </a:rPr>
              <a:t>Lindt and </a:t>
            </a:r>
            <a:r>
              <a:rPr lang="en-US" sz="2000" dirty="0" err="1">
                <a:effectLst/>
                <a:latin typeface="Times New Roman" panose="02020603050405020304" pitchFamily="18" charset="0"/>
                <a:ea typeface="Calibri" panose="020F0502020204030204" pitchFamily="34" charset="0"/>
              </a:rPr>
              <a:t>Sprüngli</a:t>
            </a:r>
            <a:r>
              <a:rPr lang="en-GB" sz="2000" dirty="0">
                <a:effectLst/>
                <a:latin typeface="Times New Roman" panose="02020603050405020304" pitchFamily="18" charset="0"/>
                <a:ea typeface="Calibri" panose="020F0502020204030204" pitchFamily="34" charset="0"/>
              </a:rPr>
              <a:t>. (2023) </a:t>
            </a:r>
            <a:r>
              <a:rPr lang="en-GB" sz="2000" i="1" dirty="0">
                <a:effectLst/>
                <a:latin typeface="Times New Roman" panose="02020603050405020304" pitchFamily="18" charset="0"/>
                <a:ea typeface="Calibri" panose="020F0502020204030204" pitchFamily="34" charset="0"/>
              </a:rPr>
              <a:t>Lindt &amp; </a:t>
            </a:r>
            <a:r>
              <a:rPr lang="en-US" sz="2000" i="1" dirty="0" err="1">
                <a:effectLst/>
                <a:latin typeface="Times New Roman" panose="02020603050405020304" pitchFamily="18" charset="0"/>
                <a:ea typeface="Calibri" panose="020F0502020204030204" pitchFamily="34" charset="0"/>
              </a:rPr>
              <a:t>Sprüngli</a:t>
            </a:r>
            <a:r>
              <a:rPr lang="en-GB" sz="2000" dirty="0">
                <a:effectLst/>
                <a:latin typeface="Times New Roman" panose="02020603050405020304" pitchFamily="18" charset="0"/>
                <a:ea typeface="Calibri" panose="020F0502020204030204" pitchFamily="34" charset="0"/>
              </a:rPr>
              <a:t>, Available at : </a:t>
            </a:r>
            <a:r>
              <a:rPr lang="en-GB" sz="2000" u="sng" dirty="0">
                <a:solidFill>
                  <a:srgbClr val="0000FF"/>
                </a:solidFill>
                <a:effectLst/>
                <a:latin typeface="Times New Roman" panose="02020603050405020304" pitchFamily="18" charset="0"/>
                <a:ea typeface="Calibri" panose="020F0502020204030204" pitchFamily="34" charset="0"/>
                <a:hlinkClick r:id="rId7"/>
              </a:rPr>
              <a:t>About us | Lindt &amp; </a:t>
            </a:r>
            <a:r>
              <a:rPr lang="en-GB" sz="2000" u="sng" dirty="0" err="1">
                <a:solidFill>
                  <a:srgbClr val="0000FF"/>
                </a:solidFill>
                <a:effectLst/>
                <a:latin typeface="Times New Roman" panose="02020603050405020304" pitchFamily="18" charset="0"/>
                <a:ea typeface="Calibri" panose="020F0502020204030204" pitchFamily="34" charset="0"/>
                <a:hlinkClick r:id="rId7"/>
              </a:rPr>
              <a:t>Sprüngli</a:t>
            </a:r>
            <a:r>
              <a:rPr lang="en-GB" sz="2000" u="sng" dirty="0">
                <a:solidFill>
                  <a:srgbClr val="0000FF"/>
                </a:solidFill>
                <a:effectLst/>
                <a:latin typeface="Times New Roman" panose="02020603050405020304" pitchFamily="18" charset="0"/>
                <a:ea typeface="Calibri" panose="020F0502020204030204" pitchFamily="34" charset="0"/>
                <a:hlinkClick r:id="rId7"/>
              </a:rPr>
              <a:t> (lindt-spruengli.com)</a:t>
            </a:r>
            <a:r>
              <a:rPr lang="en-GB" sz="2000" dirty="0">
                <a:effectLst/>
                <a:latin typeface="Times New Roman" panose="02020603050405020304" pitchFamily="18" charset="0"/>
                <a:ea typeface="Calibri" panose="020F0502020204030204" pitchFamily="34" charset="0"/>
              </a:rPr>
              <a:t>. Accessed on: (November 15, 2023).</a:t>
            </a:r>
          </a:p>
          <a:p>
            <a:pPr marL="342900" indent="-342900" algn="just">
              <a:lnSpc>
                <a:spcPct val="115000"/>
              </a:lnSpc>
              <a:spcAft>
                <a:spcPts val="800"/>
              </a:spcAft>
              <a:buClr>
                <a:schemeClr val="accent3">
                  <a:lumMod val="75000"/>
                </a:schemeClr>
              </a:buClr>
              <a:buFont typeface="Wingdings" panose="05000000000000000000" pitchFamily="2" charset="2"/>
              <a:buChar char="§"/>
            </a:pPr>
            <a:r>
              <a:rPr lang="en-GB" sz="2000" dirty="0">
                <a:effectLst/>
                <a:latin typeface="Times New Roman" panose="02020603050405020304" pitchFamily="18" charset="0"/>
                <a:ea typeface="Calibri" panose="020F0502020204030204" pitchFamily="34" charset="0"/>
              </a:rPr>
              <a:t>Lindt and </a:t>
            </a:r>
            <a:r>
              <a:rPr lang="en-US" sz="2000" dirty="0" err="1">
                <a:effectLst/>
                <a:latin typeface="Times New Roman" panose="02020603050405020304" pitchFamily="18" charset="0"/>
                <a:ea typeface="Calibri" panose="020F0502020204030204" pitchFamily="34" charset="0"/>
              </a:rPr>
              <a:t>Sprüngli</a:t>
            </a:r>
            <a:r>
              <a:rPr lang="en-GB" sz="2000" dirty="0">
                <a:effectLst/>
                <a:latin typeface="Times New Roman" panose="02020603050405020304" pitchFamily="18" charset="0"/>
                <a:ea typeface="Calibri" panose="020F0502020204030204" pitchFamily="34" charset="0"/>
              </a:rPr>
              <a:t>. </a:t>
            </a:r>
            <a:r>
              <a:rPr lang="en-GB" sz="2000" i="1" dirty="0">
                <a:effectLst/>
                <a:latin typeface="Times New Roman" panose="02020603050405020304" pitchFamily="18" charset="0"/>
                <a:ea typeface="Calibri" panose="020F0502020204030204" pitchFamily="34" charset="0"/>
              </a:rPr>
              <a:t>Lindt &amp; </a:t>
            </a:r>
            <a:r>
              <a:rPr lang="en-US" sz="2000" i="1" dirty="0" err="1">
                <a:effectLst/>
                <a:latin typeface="Times New Roman" panose="02020603050405020304" pitchFamily="18" charset="0"/>
                <a:ea typeface="Calibri" panose="020F0502020204030204" pitchFamily="34" charset="0"/>
              </a:rPr>
              <a:t>Sprüngli</a:t>
            </a:r>
            <a:r>
              <a:rPr lang="en-GB" sz="2000" dirty="0">
                <a:effectLst/>
                <a:latin typeface="Times New Roman" panose="02020603050405020304" pitchFamily="18" charset="0"/>
                <a:ea typeface="Calibri" panose="020F0502020204030204" pitchFamily="34" charset="0"/>
              </a:rPr>
              <a:t>, Available at </a:t>
            </a: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2000" dirty="0">
                <a:latin typeface="Times New Roman" panose="02020603050405020304" pitchFamily="18" charset="0"/>
                <a:cs typeface="Times New Roman" panose="02020603050405020304" pitchFamily="18" charset="0"/>
                <a:hlinkClick r:id="rId8"/>
              </a:rPr>
              <a:t>Lindt &amp; </a:t>
            </a:r>
            <a:r>
              <a:rPr lang="en-GB" sz="2000" dirty="0" err="1">
                <a:latin typeface="Times New Roman" panose="02020603050405020304" pitchFamily="18" charset="0"/>
                <a:cs typeface="Times New Roman" panose="02020603050405020304" pitchFamily="18" charset="0"/>
                <a:hlinkClick r:id="rId8"/>
              </a:rPr>
              <a:t>Sprungli</a:t>
            </a:r>
            <a:r>
              <a:rPr lang="en-GB" sz="2000" dirty="0">
                <a:latin typeface="Times New Roman" panose="02020603050405020304" pitchFamily="18" charset="0"/>
                <a:cs typeface="Times New Roman" panose="02020603050405020304" pitchFamily="18" charset="0"/>
                <a:hlinkClick r:id="rId8"/>
              </a:rPr>
              <a:t> - Org Chart, Teams, Culture &amp; Jobs | The Org</a:t>
            </a:r>
            <a:r>
              <a:rPr lang="en-GB" sz="2000" dirty="0">
                <a:latin typeface="Times New Roman" panose="02020603050405020304" pitchFamily="18" charset="0"/>
                <a:cs typeface="Times New Roman" panose="02020603050405020304" pitchFamily="18" charset="0"/>
              </a:rPr>
              <a:t>. Accessed on : (November 15, 2023).</a:t>
            </a:r>
            <a:endParaRPr lang="en-GB" sz="20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15000"/>
              </a:lnSpc>
              <a:spcAft>
                <a:spcPts val="800"/>
              </a:spcAft>
              <a:buClr>
                <a:schemeClr val="accent3">
                  <a:lumMod val="75000"/>
                </a:schemeClr>
              </a:buClr>
            </a:pPr>
            <a:endParaRPr lang="en-GB" dirty="0">
              <a:effectLst/>
              <a:latin typeface="Times New Roman" panose="02020603050405020304" pitchFamily="18" charset="0"/>
              <a:ea typeface="Calibri" panose="020F0502020204030204" pitchFamily="34" charset="0"/>
            </a:endParaRPr>
          </a:p>
          <a:p>
            <a:pPr algn="just">
              <a:lnSpc>
                <a:spcPct val="115000"/>
              </a:lnSpc>
              <a:spcAft>
                <a:spcPts val="800"/>
              </a:spcAft>
              <a:buClr>
                <a:schemeClr val="accent3">
                  <a:lumMod val="75000"/>
                </a:schemeClr>
              </a:buClr>
            </a:pPr>
            <a:endParaRPr lang="en-GB" dirty="0">
              <a:effectLst/>
              <a:latin typeface="Times New Roman" panose="02020603050405020304" pitchFamily="18" charset="0"/>
              <a:ea typeface="Calibri" panose="020F0502020204030204" pitchFamily="34" charset="0"/>
              <a:cs typeface="Times New Roman" panose="02020603050405020304" pitchFamily="18" charset="0"/>
            </a:endParaRPr>
          </a:p>
          <a:p>
            <a:pPr marL="457200" indent="-457200" algn="just">
              <a:lnSpc>
                <a:spcPct val="115000"/>
              </a:lnSpc>
              <a:spcAft>
                <a:spcPts val="800"/>
              </a:spcAft>
            </a:pPr>
            <a:endParaRPr lang="en-US" sz="1800" dirty="0">
              <a:effectLst/>
              <a:latin typeface="Times New Roman" panose="02020603050405020304" pitchFamily="18" charset="0"/>
              <a:ea typeface="Calibri" panose="020F0502020204030204" pitchFamily="34" charset="0"/>
            </a:endParaRPr>
          </a:p>
          <a:p>
            <a:pPr marL="457200" indent="-457200" algn="just">
              <a:lnSpc>
                <a:spcPct val="115000"/>
              </a:lnSpc>
              <a:spcAft>
                <a:spcPts val="800"/>
              </a:spcAft>
            </a:pPr>
            <a:endParaRPr lang="en-GB" sz="1800" dirty="0">
              <a:effectLst/>
              <a:latin typeface="Times New Roman" panose="02020603050405020304" pitchFamily="18" charset="0"/>
              <a:ea typeface="Calibri" panose="020F0502020204030204" pitchFamily="34" charset="0"/>
            </a:endParaRPr>
          </a:p>
        </p:txBody>
      </p:sp>
    </p:spTree>
    <p:extLst>
      <p:ext uri="{BB962C8B-B14F-4D97-AF65-F5344CB8AC3E}">
        <p14:creationId xmlns:p14="http://schemas.microsoft.com/office/powerpoint/2010/main" val="223964005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2A4F6DF-8CAD-06DC-02FE-8C7E3162032C}"/>
              </a:ext>
            </a:extLst>
          </p:cNvPr>
          <p:cNvSpPr txBox="1"/>
          <p:nvPr/>
        </p:nvSpPr>
        <p:spPr>
          <a:xfrm>
            <a:off x="351924" y="481263"/>
            <a:ext cx="11488152" cy="7505260"/>
          </a:xfrm>
          <a:prstGeom prst="rect">
            <a:avLst/>
          </a:prstGeom>
          <a:noFill/>
        </p:spPr>
        <p:txBody>
          <a:bodyPr wrap="square">
            <a:spAutoFit/>
          </a:bodyPr>
          <a:lstStyle/>
          <a:p>
            <a:pPr marL="342900" indent="-342900" algn="just">
              <a:lnSpc>
                <a:spcPct val="115000"/>
              </a:lnSpc>
              <a:spcAft>
                <a:spcPts val="800"/>
              </a:spcAft>
              <a:buClr>
                <a:schemeClr val="accent3">
                  <a:lumMod val="75000"/>
                </a:schemeClr>
              </a:buClr>
              <a:buFont typeface="Wingdings" panose="05000000000000000000" pitchFamily="2" charset="2"/>
              <a:buChar char="§"/>
            </a:pPr>
            <a:r>
              <a:rPr lang="en-US" sz="1800" dirty="0">
                <a:effectLst/>
                <a:latin typeface="Times New Roman" panose="02020603050405020304" pitchFamily="18" charset="0"/>
                <a:ea typeface="Calibri" panose="020F0502020204030204" pitchFamily="34" charset="0"/>
              </a:rPr>
              <a:t>Lindt &amp; </a:t>
            </a:r>
            <a:r>
              <a:rPr lang="en-US" sz="1800" dirty="0" err="1">
                <a:effectLst/>
                <a:latin typeface="Times New Roman" panose="02020603050405020304" pitchFamily="18" charset="0"/>
                <a:ea typeface="Calibri" panose="020F0502020204030204" pitchFamily="34" charset="0"/>
              </a:rPr>
              <a:t>Sprüngli</a:t>
            </a:r>
            <a:r>
              <a:rPr lang="en-US" sz="1800" dirty="0">
                <a:effectLst/>
                <a:latin typeface="Times New Roman" panose="02020603050405020304" pitchFamily="18" charset="0"/>
                <a:ea typeface="Calibri" panose="020F0502020204030204" pitchFamily="34" charset="0"/>
              </a:rPr>
              <a:t> Guiding Principles </a:t>
            </a:r>
            <a:r>
              <a:rPr lang="en-US" sz="1800" i="1" dirty="0">
                <a:effectLst/>
                <a:latin typeface="Times New Roman" panose="02020603050405020304" pitchFamily="18" charset="0"/>
                <a:ea typeface="Calibri" panose="020F0502020204030204" pitchFamily="34" charset="0"/>
              </a:rPr>
              <a:t>| Lindt &amp; </a:t>
            </a:r>
            <a:r>
              <a:rPr lang="en-US" sz="1800" i="1" dirty="0" err="1">
                <a:effectLst/>
                <a:latin typeface="Times New Roman" panose="02020603050405020304" pitchFamily="18" charset="0"/>
                <a:ea typeface="Calibri" panose="020F0502020204030204" pitchFamily="34" charset="0"/>
              </a:rPr>
              <a:t>Sprüngli</a:t>
            </a:r>
            <a:r>
              <a:rPr lang="en-US" sz="1800" dirty="0">
                <a:effectLst/>
                <a:latin typeface="Times New Roman" panose="02020603050405020304" pitchFamily="18" charset="0"/>
                <a:ea typeface="Calibri" panose="020F0502020204030204" pitchFamily="34" charset="0"/>
              </a:rPr>
              <a:t>. </a:t>
            </a:r>
            <a:r>
              <a:rPr lang="en-US" sz="1800" u="sng" dirty="0">
                <a:solidFill>
                  <a:srgbClr val="0000FF"/>
                </a:solidFill>
                <a:effectLst/>
                <a:latin typeface="Times New Roman" panose="02020603050405020304" pitchFamily="18" charset="0"/>
                <a:ea typeface="Calibri" panose="020F0502020204030204" pitchFamily="34" charset="0"/>
                <a:hlinkClick r:id="rId3"/>
              </a:rPr>
              <a:t>https://www.lindt-spruengli.com/about-us/who-we-are/guiding-principles</a:t>
            </a:r>
            <a:r>
              <a:rPr lang="en-US" sz="1800" dirty="0">
                <a:effectLst/>
                <a:latin typeface="Times New Roman" panose="02020603050405020304" pitchFamily="18" charset="0"/>
                <a:ea typeface="Calibri" panose="020F0502020204030204" pitchFamily="34" charset="0"/>
              </a:rPr>
              <a:t>. Accessed on: (November 18, 2023).</a:t>
            </a:r>
            <a:endParaRPr lang="en-GB" dirty="0">
              <a:effectLst/>
              <a:latin typeface="Times New Roman" panose="02020603050405020304" pitchFamily="18" charset="0"/>
              <a:ea typeface="Calibri" panose="020F0502020204030204" pitchFamily="34" charset="0"/>
            </a:endParaRPr>
          </a:p>
          <a:p>
            <a:pPr marL="342900" indent="-342900" algn="just">
              <a:lnSpc>
                <a:spcPct val="115000"/>
              </a:lnSpc>
              <a:spcAft>
                <a:spcPts val="800"/>
              </a:spcAft>
              <a:buClr>
                <a:schemeClr val="accent3">
                  <a:lumMod val="75000"/>
                </a:schemeClr>
              </a:buClr>
              <a:buFont typeface="Wingdings" panose="05000000000000000000" pitchFamily="2" charset="2"/>
              <a:buChar char="§"/>
            </a:pPr>
            <a:r>
              <a:rPr lang="en-GB" dirty="0" err="1">
                <a:effectLst/>
                <a:latin typeface="Times New Roman" panose="02020603050405020304" pitchFamily="18" charset="0"/>
                <a:ea typeface="Calibri" panose="020F0502020204030204" pitchFamily="34" charset="0"/>
              </a:rPr>
              <a:t>Mone</a:t>
            </a:r>
            <a:r>
              <a:rPr lang="en-GB" dirty="0">
                <a:effectLst/>
                <a:latin typeface="Times New Roman" panose="02020603050405020304" pitchFamily="18" charset="0"/>
                <a:ea typeface="Calibri" panose="020F0502020204030204" pitchFamily="34" charset="0"/>
              </a:rPr>
              <a:t>, E., London, M. and </a:t>
            </a:r>
            <a:r>
              <a:rPr lang="en-GB" dirty="0" err="1">
                <a:effectLst/>
                <a:latin typeface="Times New Roman" panose="02020603050405020304" pitchFamily="18" charset="0"/>
                <a:ea typeface="Calibri" panose="020F0502020204030204" pitchFamily="34" charset="0"/>
              </a:rPr>
              <a:t>Mone</a:t>
            </a:r>
            <a:r>
              <a:rPr lang="en-GB" dirty="0">
                <a:effectLst/>
                <a:latin typeface="Times New Roman" panose="02020603050405020304" pitchFamily="18" charset="0"/>
                <a:ea typeface="Calibri" panose="020F0502020204030204" pitchFamily="34" charset="0"/>
              </a:rPr>
              <a:t>, E.M., 2018. </a:t>
            </a:r>
            <a:r>
              <a:rPr lang="en-GB" i="1" dirty="0">
                <a:effectLst/>
                <a:latin typeface="Times New Roman" panose="02020603050405020304" pitchFamily="18" charset="0"/>
                <a:ea typeface="Calibri" panose="020F0502020204030204" pitchFamily="34" charset="0"/>
              </a:rPr>
              <a:t>Employee engagement through effective performance management: A practical guide for managers</a:t>
            </a:r>
            <a:r>
              <a:rPr lang="en-GB" dirty="0">
                <a:effectLst/>
                <a:latin typeface="Times New Roman" panose="02020603050405020304" pitchFamily="18" charset="0"/>
                <a:ea typeface="Calibri" panose="020F0502020204030204" pitchFamily="34" charset="0"/>
              </a:rPr>
              <a:t>. Routledge.</a:t>
            </a:r>
          </a:p>
          <a:p>
            <a:pPr marL="342900" indent="-342900" algn="just">
              <a:lnSpc>
                <a:spcPct val="115000"/>
              </a:lnSpc>
              <a:spcAft>
                <a:spcPts val="800"/>
              </a:spcAft>
              <a:buClr>
                <a:schemeClr val="accent3">
                  <a:lumMod val="75000"/>
                </a:schemeClr>
              </a:buClr>
              <a:buFont typeface="Wingdings" panose="05000000000000000000" pitchFamily="2" charset="2"/>
              <a:buChar char="§"/>
            </a:pPr>
            <a:r>
              <a:rPr lang="en-US" dirty="0" err="1">
                <a:effectLst/>
                <a:latin typeface="Times New Roman" panose="02020603050405020304" pitchFamily="18" charset="0"/>
                <a:ea typeface="Calibri" panose="020F0502020204030204" pitchFamily="34" charset="0"/>
              </a:rPr>
              <a:t>Monter</a:t>
            </a:r>
            <a:r>
              <a:rPr lang="en-US" dirty="0">
                <a:effectLst/>
                <a:latin typeface="Times New Roman" panose="02020603050405020304" pitchFamily="18" charset="0"/>
                <a:ea typeface="Calibri" panose="020F0502020204030204" pitchFamily="34" charset="0"/>
              </a:rPr>
              <a:t>, G. (2023) </a:t>
            </a:r>
            <a:r>
              <a:rPr lang="en-US" i="1" dirty="0">
                <a:effectLst/>
                <a:latin typeface="Times New Roman" panose="02020603050405020304" pitchFamily="18" charset="0"/>
                <a:ea typeface="Calibri" panose="020F0502020204030204" pitchFamily="34" charset="0"/>
              </a:rPr>
              <a:t>Lindt &amp; </a:t>
            </a:r>
            <a:r>
              <a:rPr lang="en-US" i="1" dirty="0" err="1">
                <a:effectLst/>
                <a:latin typeface="Times New Roman" panose="02020603050405020304" pitchFamily="18" charset="0"/>
                <a:ea typeface="Calibri" panose="020F0502020204030204" pitchFamily="34" charset="0"/>
              </a:rPr>
              <a:t>Sprüngli</a:t>
            </a:r>
            <a:r>
              <a:rPr lang="en-US" i="1" dirty="0">
                <a:effectLst/>
                <a:latin typeface="Times New Roman" panose="02020603050405020304" pitchFamily="18" charset="0"/>
                <a:ea typeface="Calibri" panose="020F0502020204030204" pitchFamily="34" charset="0"/>
              </a:rPr>
              <a:t> increases sales and profit: Outlook for 2023 raised</a:t>
            </a:r>
            <a:r>
              <a:rPr lang="en-US" dirty="0">
                <a:effectLst/>
                <a:latin typeface="Times New Roman" panose="02020603050405020304" pitchFamily="18" charset="0"/>
                <a:ea typeface="Calibri" panose="020F0502020204030204" pitchFamily="34" charset="0"/>
              </a:rPr>
              <a:t>, </a:t>
            </a:r>
            <a:r>
              <a:rPr lang="en-US" i="1" dirty="0">
                <a:effectLst/>
                <a:latin typeface="Times New Roman" panose="02020603050405020304" pitchFamily="18" charset="0"/>
                <a:ea typeface="Calibri" panose="020F0502020204030204" pitchFamily="34" charset="0"/>
              </a:rPr>
              <a:t>Lindt &amp; </a:t>
            </a:r>
            <a:r>
              <a:rPr lang="en-US" i="1" dirty="0" err="1">
                <a:effectLst/>
                <a:latin typeface="Times New Roman" panose="02020603050405020304" pitchFamily="18" charset="0"/>
                <a:ea typeface="Calibri" panose="020F0502020204030204" pitchFamily="34" charset="0"/>
              </a:rPr>
              <a:t>Sprüngli</a:t>
            </a:r>
            <a:r>
              <a:rPr lang="en-US" dirty="0">
                <a:effectLst/>
                <a:latin typeface="Times New Roman" panose="02020603050405020304" pitchFamily="18" charset="0"/>
                <a:ea typeface="Calibri" panose="020F0502020204030204" pitchFamily="34" charset="0"/>
              </a:rPr>
              <a:t>. Available at: </a:t>
            </a:r>
            <a:r>
              <a:rPr lang="en-US" u="sng" dirty="0">
                <a:solidFill>
                  <a:srgbClr val="0000FF"/>
                </a:solidFill>
                <a:effectLst/>
                <a:latin typeface="Times New Roman" panose="02020603050405020304" pitchFamily="18" charset="0"/>
                <a:ea typeface="Calibri" panose="020F0502020204030204" pitchFamily="34" charset="0"/>
                <a:hlinkClick r:id="rId4"/>
              </a:rPr>
              <a:t>https://www.lindt-spruengli.com/press-releases-and-news/lindt-sprungli-increases-sales-and-profit-outlook-for-2023-raised</a:t>
            </a:r>
            <a:r>
              <a:rPr lang="en-US" dirty="0">
                <a:effectLst/>
                <a:latin typeface="Times New Roman" panose="02020603050405020304" pitchFamily="18" charset="0"/>
                <a:ea typeface="Calibri" panose="020F0502020204030204" pitchFamily="34" charset="0"/>
              </a:rPr>
              <a:t> (Accessed: 09 November 2023). </a:t>
            </a:r>
          </a:p>
          <a:p>
            <a:pPr marL="342900" indent="-342900" algn="just">
              <a:lnSpc>
                <a:spcPct val="115000"/>
              </a:lnSpc>
              <a:spcAft>
                <a:spcPts val="800"/>
              </a:spcAft>
              <a:buClr>
                <a:schemeClr val="accent3">
                  <a:lumMod val="75000"/>
                </a:schemeClr>
              </a:buClr>
              <a:buFont typeface="Wingdings" panose="05000000000000000000" pitchFamily="2" charset="2"/>
              <a:buChar char="§"/>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Mullins, L. J. (2019) </a:t>
            </a:r>
            <a:r>
              <a:rPr lang="en-GB" sz="1800" i="1" kern="100" dirty="0">
                <a:effectLst/>
                <a:latin typeface="Times New Roman" panose="02020603050405020304" pitchFamily="18" charset="0"/>
                <a:ea typeface="Calibri" panose="020F0502020204030204" pitchFamily="34" charset="0"/>
                <a:cs typeface="Times New Roman" panose="02020603050405020304" pitchFamily="18" charset="0"/>
              </a:rPr>
              <a:t>Organisational behaviour in the workplace.</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12</a:t>
            </a:r>
            <a:r>
              <a:rPr lang="en-GB" sz="1800" kern="100" baseline="30000" dirty="0">
                <a:effectLst/>
                <a:latin typeface="Times New Roman" panose="02020603050405020304" pitchFamily="18" charset="0"/>
                <a:ea typeface="Calibri" panose="020F0502020204030204" pitchFamily="34" charset="0"/>
                <a:cs typeface="Times New Roman" panose="02020603050405020304" pitchFamily="18" charset="0"/>
              </a:rPr>
              <a:t>th</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kern="100" dirty="0" err="1">
                <a:effectLst/>
                <a:latin typeface="Times New Roman" panose="02020603050405020304" pitchFamily="18" charset="0"/>
                <a:ea typeface="Calibri" panose="020F0502020204030204" pitchFamily="34" charset="0"/>
                <a:cs typeface="Times New Roman" panose="02020603050405020304" pitchFamily="18" charset="0"/>
              </a:rPr>
              <a:t>edn</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Harlow, England. New York: Pearson.</a:t>
            </a:r>
            <a:endParaRPr lang="en-GB" dirty="0">
              <a:effectLst/>
              <a:latin typeface="Times New Roman" panose="02020603050405020304" pitchFamily="18" charset="0"/>
              <a:ea typeface="Calibri" panose="020F0502020204030204" pitchFamily="34" charset="0"/>
            </a:endParaRPr>
          </a:p>
          <a:p>
            <a:pPr marL="342900" indent="-342900" algn="just">
              <a:lnSpc>
                <a:spcPct val="115000"/>
              </a:lnSpc>
              <a:spcAft>
                <a:spcPts val="800"/>
              </a:spcAft>
              <a:buClr>
                <a:schemeClr val="accent3">
                  <a:lumMod val="75000"/>
                </a:schemeClr>
              </a:buClr>
              <a:buFont typeface="Wingdings" panose="05000000000000000000" pitchFamily="2" charset="2"/>
              <a:buChar char="§"/>
            </a:pPr>
            <a:r>
              <a:rPr lang="en-GB" dirty="0" err="1">
                <a:effectLst/>
                <a:latin typeface="Times New Roman" panose="02020603050405020304" pitchFamily="18" charset="0"/>
                <a:ea typeface="Calibri" panose="020F0502020204030204" pitchFamily="34" charset="0"/>
              </a:rPr>
              <a:t>Saiti</a:t>
            </a:r>
            <a:r>
              <a:rPr lang="en-GB" dirty="0">
                <a:effectLst/>
                <a:latin typeface="Times New Roman" panose="02020603050405020304" pitchFamily="18" charset="0"/>
                <a:ea typeface="Calibri" panose="020F0502020204030204" pitchFamily="34" charset="0"/>
              </a:rPr>
              <a:t>, A. and </a:t>
            </a:r>
            <a:r>
              <a:rPr lang="en-GB" dirty="0" err="1">
                <a:effectLst/>
                <a:latin typeface="Times New Roman" panose="02020603050405020304" pitchFamily="18" charset="0"/>
                <a:ea typeface="Calibri" panose="020F0502020204030204" pitchFamily="34" charset="0"/>
              </a:rPr>
              <a:t>Stefou</a:t>
            </a:r>
            <a:r>
              <a:rPr lang="en-GB" dirty="0">
                <a:effectLst/>
                <a:latin typeface="Times New Roman" panose="02020603050405020304" pitchFamily="18" charset="0"/>
                <a:ea typeface="Calibri" panose="020F0502020204030204" pitchFamily="34" charset="0"/>
              </a:rPr>
              <a:t>, T., (2020). Hierarchical organizational structure and leadership. In </a:t>
            </a:r>
            <a:r>
              <a:rPr lang="en-GB" i="1" dirty="0">
                <a:effectLst/>
                <a:latin typeface="Times New Roman" panose="02020603050405020304" pitchFamily="18" charset="0"/>
                <a:ea typeface="Calibri" panose="020F0502020204030204" pitchFamily="34" charset="0"/>
              </a:rPr>
              <a:t>Oxford Research </a:t>
            </a:r>
            <a:r>
              <a:rPr lang="en-GB" i="1" dirty="0" err="1">
                <a:effectLst/>
                <a:latin typeface="Times New Roman" panose="02020603050405020304" pitchFamily="18" charset="0"/>
                <a:ea typeface="Calibri" panose="020F0502020204030204" pitchFamily="34" charset="0"/>
              </a:rPr>
              <a:t>Encyclopedia</a:t>
            </a:r>
            <a:r>
              <a:rPr lang="en-GB" i="1" dirty="0">
                <a:effectLst/>
                <a:latin typeface="Times New Roman" panose="02020603050405020304" pitchFamily="18" charset="0"/>
                <a:ea typeface="Calibri" panose="020F0502020204030204" pitchFamily="34" charset="0"/>
              </a:rPr>
              <a:t> of Education</a:t>
            </a:r>
            <a:r>
              <a:rPr lang="en-GB" dirty="0">
                <a:effectLst/>
                <a:latin typeface="Times New Roman" panose="02020603050405020304" pitchFamily="18" charset="0"/>
                <a:ea typeface="Calibri" panose="020F0502020204030204" pitchFamily="34" charset="0"/>
              </a:rPr>
              <a:t>.</a:t>
            </a:r>
          </a:p>
          <a:p>
            <a:pPr marL="285750" indent="-285750">
              <a:lnSpc>
                <a:spcPct val="150000"/>
              </a:lnSpc>
              <a:spcAft>
                <a:spcPts val="800"/>
              </a:spcAft>
              <a:buClr>
                <a:schemeClr val="accent2"/>
              </a:buClr>
              <a:buFont typeface="Wingdings" panose="05000000000000000000" pitchFamily="2" charset="2"/>
              <a:buChar char="§"/>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Smith, J. (2022) </a:t>
            </a:r>
            <a:r>
              <a:rPr lang="en-GB" sz="1800" i="1" kern="100" dirty="0">
                <a:effectLst/>
                <a:latin typeface="Times New Roman" panose="02020603050405020304" pitchFamily="18" charset="0"/>
                <a:ea typeface="Calibri" panose="020F0502020204030204" pitchFamily="34" charset="0"/>
                <a:cs typeface="Times New Roman" panose="02020603050405020304" pitchFamily="18" charset="0"/>
              </a:rPr>
              <a:t>7 skills for a successful management career.</a:t>
            </a:r>
            <a:r>
              <a:rPr lang="en-GB" i="1" kern="100" dirty="0">
                <a:latin typeface="Calibri" panose="020F0502020204030204" pitchFamily="34" charset="0"/>
                <a:ea typeface="Calibri" panose="020F0502020204030204" pitchFamily="34" charset="0"/>
                <a:cs typeface="Times New Roman" panose="02020603050405020304" pitchFamily="18" charset="0"/>
              </a:rPr>
              <a:t> </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Available at: </a:t>
            </a:r>
            <a:r>
              <a:rPr lang="en-GB" sz="1800"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5"/>
              </a:rPr>
              <a:t>https://www.prospects.ac.uk/jobs-and-work-experience/job-sectors/business-consulting-and-management/7-skills-for-a-successful-management-career</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buClr>
                <a:schemeClr val="accent2"/>
              </a:buClr>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(Accessed: 12 November 2023).</a:t>
            </a:r>
          </a:p>
          <a:p>
            <a:pPr marL="285750" indent="-285750">
              <a:lnSpc>
                <a:spcPct val="150000"/>
              </a:lnSpc>
              <a:spcAft>
                <a:spcPts val="800"/>
              </a:spcAft>
              <a:buClr>
                <a:schemeClr val="accent2"/>
              </a:buClr>
              <a:buFont typeface="Wingdings" panose="05000000000000000000" pitchFamily="2" charset="2"/>
              <a:buChar char="§"/>
            </a:pPr>
            <a:r>
              <a:rPr lang="en-GB" sz="1800" kern="100" dirty="0" err="1">
                <a:effectLst/>
                <a:latin typeface="Times New Roman" panose="02020603050405020304" pitchFamily="18" charset="0"/>
                <a:ea typeface="Calibri" panose="020F0502020204030204" pitchFamily="34" charset="0"/>
                <a:cs typeface="Times New Roman" panose="02020603050405020304" pitchFamily="18" charset="0"/>
              </a:rPr>
              <a:t>Wajdi</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M. B. N. (2017) </a:t>
            </a:r>
            <a:r>
              <a:rPr lang="en-GB" sz="1800" i="1" kern="100" dirty="0">
                <a:effectLst/>
                <a:latin typeface="Times New Roman" panose="02020603050405020304" pitchFamily="18" charset="0"/>
                <a:ea typeface="Calibri" panose="020F0502020204030204" pitchFamily="34" charset="0"/>
                <a:cs typeface="Times New Roman" panose="02020603050405020304" pitchFamily="18" charset="0"/>
              </a:rPr>
              <a:t>The Differences Between Management And Leadership.</a:t>
            </a:r>
            <a:r>
              <a:rPr lang="en-GB" i="1" kern="100" dirty="0">
                <a:latin typeface="Calibri" panose="020F0502020204030204" pitchFamily="34" charset="0"/>
                <a:ea typeface="Calibri" panose="020F0502020204030204" pitchFamily="34" charset="0"/>
                <a:cs typeface="Times New Roman" panose="02020603050405020304" pitchFamily="18" charset="0"/>
              </a:rPr>
              <a:t> </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Available at: </a:t>
            </a:r>
            <a:r>
              <a:rPr lang="en-GB" sz="1800"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6"/>
              </a:rPr>
              <a:t>https://www.researchgate.net/publication/318597967_The_Differences_Between_Management_And_Leadership</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(Accessed: 11 November 2023).</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endParaRPr lang="en-GB" dirty="0">
              <a:effectLst/>
              <a:latin typeface="Times New Roman" panose="02020603050405020304" pitchFamily="18" charset="0"/>
              <a:ea typeface="Calibri" panose="020F0502020204030204" pitchFamily="34" charset="0"/>
            </a:endParaRPr>
          </a:p>
          <a:p>
            <a:pPr algn="just">
              <a:lnSpc>
                <a:spcPct val="115000"/>
              </a:lnSpc>
              <a:spcAft>
                <a:spcPts val="800"/>
              </a:spcAft>
            </a:pPr>
            <a:endParaRPr lang="en-GB" dirty="0">
              <a:effectLst/>
              <a:latin typeface="Times New Roman" panose="02020603050405020304" pitchFamily="18" charset="0"/>
              <a:ea typeface="Calibri" panose="020F0502020204030204" pitchFamily="34" charset="0"/>
            </a:endParaRPr>
          </a:p>
        </p:txBody>
      </p:sp>
    </p:spTree>
    <p:extLst>
      <p:ext uri="{BB962C8B-B14F-4D97-AF65-F5344CB8AC3E}">
        <p14:creationId xmlns:p14="http://schemas.microsoft.com/office/powerpoint/2010/main" val="344772798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Thank you 1080P, 2K, 4K, 5K HD wallpapers free download | Wallpaper Flar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84187" y="1437784"/>
            <a:ext cx="6321429" cy="41957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24937122"/>
      </p:ext>
    </p:extLst>
  </p:cSld>
  <p:clrMapOvr>
    <a:masterClrMapping/>
  </p:clrMapOvr>
</p:sld>
</file>

<file path=ppt/theme/theme1.xml><?xml version="1.0" encoding="utf-8"?>
<a:theme xmlns:a="http://schemas.openxmlformats.org/drawingml/2006/main" name="Dividend">
  <a:themeElements>
    <a:clrScheme name="Dividend">
      <a:dk1>
        <a:sysClr val="windowText" lastClr="000000"/>
      </a:dk1>
      <a:lt1>
        <a:sysClr val="window" lastClr="FFFFFF"/>
      </a:lt1>
      <a:dk2>
        <a:srgbClr val="3D3D3D"/>
      </a:dk2>
      <a:lt2>
        <a:srgbClr val="EBEBEB"/>
      </a:lt2>
      <a:accent1>
        <a:srgbClr val="4D1434"/>
      </a:accent1>
      <a:accent2>
        <a:srgbClr val="903163"/>
      </a:accent2>
      <a:accent3>
        <a:srgbClr val="B2324B"/>
      </a:accent3>
      <a:accent4>
        <a:srgbClr val="969FA7"/>
      </a:accent4>
      <a:accent5>
        <a:srgbClr val="66B1CE"/>
      </a:accent5>
      <a:accent6>
        <a:srgbClr val="40619D"/>
      </a:accent6>
      <a:hlink>
        <a:srgbClr val="828282"/>
      </a:hlink>
      <a:folHlink>
        <a:srgbClr val="A5A5A5"/>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 id="{9697A71B-4AB7-4A1A-BD5B-BB2D22835B57}" vid="{C21699FF-00E4-43C8-BBCC-D7E5536C371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TM03457464[[fn=Dividend]]</Template>
  <TotalTime>0</TotalTime>
  <Words>4029</Words>
  <Application>Microsoft Office PowerPoint</Application>
  <PresentationFormat>Widescreen</PresentationFormat>
  <Paragraphs>293</Paragraphs>
  <Slides>24</Slides>
  <Notes>22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24</vt:i4>
      </vt:variant>
    </vt:vector>
  </HeadingPairs>
  <TitlesOfParts>
    <vt:vector size="31" baseType="lpstr">
      <vt:lpstr>Calibri</vt:lpstr>
      <vt:lpstr>Gill Sans MT</vt:lpstr>
      <vt:lpstr>Symbol</vt:lpstr>
      <vt:lpstr>Times New Roman</vt:lpstr>
      <vt:lpstr>Wingdings</vt:lpstr>
      <vt:lpstr>Wingdings 2</vt:lpstr>
      <vt:lpstr>Dividend</vt:lpstr>
      <vt:lpstr> group PRESENTATION LINDT CHOCOLATE COMPANY</vt:lpstr>
      <vt:lpstr>Table of Contents</vt:lpstr>
      <vt:lpstr>Introduction</vt:lpstr>
      <vt:lpstr>Lindt Chocolate</vt:lpstr>
      <vt:lpstr>Performance of Lindt Chocolate</vt:lpstr>
      <vt:lpstr>Lindt Chocolate’s Competitors</vt:lpstr>
      <vt:lpstr>Organizational Structure</vt:lpstr>
      <vt:lpstr> Organizational Structure and Performance Relations</vt:lpstr>
      <vt:lpstr>Effective Management</vt:lpstr>
      <vt:lpstr>Benefits of Effective Management </vt:lpstr>
      <vt:lpstr>The Role of Effective Leadership </vt:lpstr>
      <vt:lpstr> Management and leadership</vt:lpstr>
      <vt:lpstr>Functions of the management process</vt:lpstr>
      <vt:lpstr>TASKS </vt:lpstr>
      <vt:lpstr>ESSENTIAL MANAGEMENT SKILLS</vt:lpstr>
      <vt:lpstr>TASKS AND SKILLS AS A MANAGER </vt:lpstr>
      <vt:lpstr>PowerPoint Presentation</vt:lpstr>
      <vt:lpstr>PowerPoint Presentation</vt:lpstr>
      <vt:lpstr>PowerPoint Presentation</vt:lpstr>
      <vt:lpstr>Conclusion</vt:lpstr>
      <vt:lpstr>References</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Student ID</dc:title>
  <dc:creator>DELL</dc:creator>
  <cp:lastModifiedBy>Diana si Catalin Negru</cp:lastModifiedBy>
  <cp:revision>18</cp:revision>
  <dcterms:created xsi:type="dcterms:W3CDTF">2023-11-09T10:10:39Z</dcterms:created>
  <dcterms:modified xsi:type="dcterms:W3CDTF">2023-11-23T19:25:00Z</dcterms:modified>
</cp:coreProperties>
</file>