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2_1896FF0E.xml" ContentType="application/vnd.ms-powerpoint.comments+xml"/>
  <Override PartName="/ppt/comments/modernComment_103_6A65FCA5.xml" ContentType="application/vnd.ms-powerpoint.comments+xml"/>
  <Override PartName="/ppt/comments/modernComment_105_31EE6B34.xml" ContentType="application/vnd.ms-powerpoint.comments+xml"/>
  <Override PartName="/ppt/comments/modernComment_106_D3A29FAC.xml" ContentType="application/vnd.ms-powerpoint.comments+xml"/>
  <Override PartName="/ppt/comments/modernComment_107_FB8197B7.xml" ContentType="application/vnd.ms-powerpoint.comments+xml"/>
  <Override PartName="/ppt/comments/modernComment_104_F23F472B.xml" ContentType="application/vnd.ms-powerpoint.comments+xml"/>
  <Override PartName="/ppt/comments/modernComment_109_DD14D3E7.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57" r:id="rId3"/>
    <p:sldId id="258" r:id="rId4"/>
    <p:sldId id="259" r:id="rId5"/>
    <p:sldId id="261" r:id="rId6"/>
    <p:sldId id="262" r:id="rId7"/>
    <p:sldId id="263" r:id="rId8"/>
    <p:sldId id="260" r:id="rId9"/>
    <p:sldId id="264" r:id="rId10"/>
    <p:sldId id="265" r:id="rId11"/>
    <p:sldId id="266" r:id="rId12"/>
    <p:sldId id="267"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E8BB1C4-9525-88BF-BB61-7AAFB5C0F238}" name="Natalia Maria Konciak (2238990)" initials="N(" userId="S::2238990@student.uwtsd.ac.uk::753cff3f-6ec8-4be1-a7fc-357641853662"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CD904E-74C3-CAEF-9F99-554E490A5A52}" v="1617" dt="2025-01-15T19:40:40.0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modernComment_102_1896FF0E.xml><?xml version="1.0" encoding="utf-8"?>
<p188:cmLst xmlns:a="http://schemas.openxmlformats.org/drawingml/2006/main" xmlns:r="http://schemas.openxmlformats.org/officeDocument/2006/relationships" xmlns:p188="http://schemas.microsoft.com/office/powerpoint/2018/8/main">
  <p188:cm id="{7DABF170-87F7-4067-BADA-FF2FAEE7710A}" authorId="{FE8BB1C4-9525-88BF-BB61-7AAFB5C0F238}" created="2025-01-12T11:33:51.824">
    <ac:txMkLst xmlns:ac="http://schemas.microsoft.com/office/drawing/2013/main/command">
      <pc:docMk xmlns:pc="http://schemas.microsoft.com/office/powerpoint/2013/main/command"/>
      <pc:sldMk xmlns:pc="http://schemas.microsoft.com/office/powerpoint/2013/main/command" cId="412548878" sldId="258"/>
      <ac:spMk id="2" creationId="{24D01532-E5DF-273E-C88F-498BF82C1D3E}"/>
      <ac:txMk cp="232">
        <ac:context len="235" hash="2764713740"/>
      </ac:txMk>
    </ac:txMkLst>
    <p188:pos x="1261672" y="2248524"/>
    <p188:txBody>
      <a:bodyPr/>
      <a:lstStyle/>
      <a:p>
        <a:r>
          <a:rPr lang="en-US"/>
          <a:t>People who, for reasons like age, disability, socioeconomic level, or health issues, are more likely to be physically, emotionally, or financially harmed than the general population.</a:t>
        </a:r>
      </a:p>
    </p188:txBody>
  </p188:cm>
</p188:cmLst>
</file>

<file path=ppt/comments/modernComment_103_6A65FCA5.xml><?xml version="1.0" encoding="utf-8"?>
<p188:cmLst xmlns:a="http://schemas.openxmlformats.org/drawingml/2006/main" xmlns:r="http://schemas.openxmlformats.org/officeDocument/2006/relationships" xmlns:p188="http://schemas.microsoft.com/office/powerpoint/2018/8/main">
  <p188:cm id="{B30C537A-E5CA-43F0-B0BB-3BFC0FB192EC}" authorId="{FE8BB1C4-9525-88BF-BB61-7AAFB5C0F238}" created="2025-01-12T19:40:34.354">
    <pc:sldMkLst xmlns:pc="http://schemas.microsoft.com/office/powerpoint/2013/main/command">
      <pc:docMk/>
      <pc:sldMk cId="1785068709" sldId="259"/>
    </pc:sldMkLst>
    <p188:replyLst>
      <p188:reply id="{0FAA3818-8DBE-48A0-9D08-E2E7FFCB2284}" authorId="{FE8BB1C4-9525-88BF-BB61-7AAFB5C0F238}" created="2025-01-12T19:44:45.907">
        <p188:txBody>
          <a:bodyPr/>
          <a:lstStyle/>
          <a:p>
            <a:r>
              <a:rPr lang="en-US"/>
              <a:t>socioeconomic status-Individuals without access to education and employment possibilities may find it necessary to engage in criminal activities for survival, and those living in poverty or suffering financial instability may be more likely to engage in illegal activities to pay for their basic needs.</a:t>
            </a:r>
          </a:p>
        </p188:txBody>
      </p188:reply>
      <p188:reply id="{08775452-2D4D-4356-9C1E-FD773D4C20AB}" authorId="{FE8BB1C4-9525-88BF-BB61-7AAFB5C0F238}" created="2025-01-12T19:48:24.678">
        <p188:txBody>
          <a:bodyPr/>
          <a:lstStyle/>
          <a:p>
            <a:r>
              <a:rPr lang="en-US"/>
              <a:t>menthal health-People who experience mental health issues may struggle to make rational choices and may be more vulnerable to being used of or manipulated.</a:t>
            </a:r>
          </a:p>
        </p188:txBody>
      </p188:reply>
      <p188:reply id="{4AA7F900-9F86-4F96-AAC8-0AE60E2FB578}" authorId="{FE8BB1C4-9525-88BF-BB61-7AAFB5C0F238}" created="2025-01-12T19:52:23.559">
        <p188:txBody>
          <a:bodyPr/>
          <a:lstStyle/>
          <a:p>
            <a:r>
              <a:rPr lang="en-US"/>
              <a:t>social isolation is also key factor..specially elder people feeling lonely become really often a victims of crime,or exploitation.</a:t>
            </a:r>
          </a:p>
        </p188:txBody>
      </p188:reply>
      <p188:reply id="{E7CDD58D-D5CB-4E43-B015-069120961AA8}" authorId="{FE8BB1C4-9525-88BF-BB61-7AAFB5C0F238}" created="2025-01-12T19:59:21.632">
        <p188:txBody>
          <a:bodyPr/>
          <a:lstStyle/>
          <a:p>
            <a:r>
              <a:rPr lang="en-US"/>
              <a:t>people with addiction may can be easly manipulated and drawn to exploitative situations,.to repay their debts or to get some drugs for example.</a:t>
            </a:r>
          </a:p>
        </p188:txBody>
      </p188:reply>
      <p188:reply id="{5A305FE9-2A12-4577-85AF-2566A83D65B5}" authorId="{FE8BB1C4-9525-88BF-BB61-7AAFB5C0F238}" created="2025-01-12T20:01:54.073">
        <p188:txBody>
          <a:bodyPr/>
          <a:lstStyle/>
          <a:p>
            <a:r>
              <a:rPr lang="en-US"/>
              <a:t>also Teenagers and younger children are more vulnerable to sexual assault, cyberbullying, and internet harassment .They may lack the necessary understanding or skills to deal with potential dangers</a:t>
            </a:r>
          </a:p>
        </p188:txBody>
      </p188:reply>
    </p188:replyLst>
    <p188:txBody>
      <a:bodyPr/>
      <a:lstStyle/>
      <a:p>
        <a:r>
          <a:rPr lang="en-US"/>
          <a:t>). According to Williams (2023), there is a lot of factors, ,which shape vulnerability.</a:t>
        </a:r>
      </a:p>
    </p188:txBody>
  </p188:cm>
</p188:cmLst>
</file>

<file path=ppt/comments/modernComment_104_F23F472B.xml><?xml version="1.0" encoding="utf-8"?>
<p188:cmLst xmlns:a="http://schemas.openxmlformats.org/drawingml/2006/main" xmlns:r="http://schemas.openxmlformats.org/officeDocument/2006/relationships" xmlns:p188="http://schemas.microsoft.com/office/powerpoint/2018/8/main">
  <p188:cm id="{EA0FAA84-E242-4BF0-BCAF-207F0FEFE38D}" authorId="{FE8BB1C4-9525-88BF-BB61-7AAFB5C0F238}" created="2025-01-12T21:09:57.875">
    <pc:sldMkLst xmlns:pc="http://schemas.microsoft.com/office/powerpoint/2013/main/command">
      <pc:docMk/>
      <pc:sldMk cId="4064233259" sldId="260"/>
    </pc:sldMkLst>
    <p188:replyLst>
      <p188:reply id="{65D3B167-35D0-44A2-B39A-4480E72CEADC}" authorId="{FE8BB1C4-9525-88BF-BB61-7AAFB5C0F238}" created="2025-01-12T21:13:00.223">
        <p188:txBody>
          <a:bodyPr/>
          <a:lstStyle/>
          <a:p>
            <a:r>
              <a:rPr lang="en-US"/>
              <a:t>debt bondage,withholding salaries,dependency.When someone is dependent on others for their basic needs, they may feel pressured to comply with demands in order to continue receiving support. </a:t>
            </a:r>
          </a:p>
        </p188:txBody>
      </p188:reply>
      <p188:reply id="{A6EC9BD4-2882-469F-AB01-083078153AFD}" authorId="{FE8BB1C4-9525-88BF-BB61-7AAFB5C0F238}" created="2025-01-12T22:00:46.334">
        <p188:txBody>
          <a:bodyPr/>
          <a:lstStyle/>
          <a:p>
            <a:r>
              <a:rPr lang="en-US"/>
              <a:t>psychological-manipulation of emotions such as fear,shame,guilt.,pressure to act against their will.isolation victim from family and friends making them feel lonely.</a:t>
            </a:r>
          </a:p>
        </p188:txBody>
      </p188:reply>
      <p188:reply id="{B265D0D0-815D-4ABF-BA7F-9C19077717D5}" authorId="{FE8BB1C4-9525-88BF-BB61-7AAFB5C0F238}" created="2025-01-14T19:13:17.582">
        <p188:txBody>
          <a:bodyPr/>
          <a:lstStyle/>
          <a:p>
            <a:r>
              <a:rPr lang="en-US"/>
              <a:t>offering an exchange – carrying drugs in return for something, such as money, clothes, drugs
physical violence or threats of violence – used to intimidate and punish victims and their families and can involve weapons, including knives and firearms;
abduction or kidnapping – sometimes victims are forcibly moved and held in a location away from home;
emotional abuse or psychological coercive control – by manipulating, threatening, controlling or monitoring the movements of the victim;
sexual abuse and exploitation – this can be experienced by all genders;
blackmail – by forcing victims to commit a crime so they can hold it over them and threaten to report it if they do not comply;
the use of social media, messaging apps, gaming sites and other online platforms – 
“cuckooing” (also known as “forced home invasion”) – a tactic used by criminals, typically drug dealers, to take over the homes of vulnerable individuals, such as care leavers or those with addiction, physical or mental health issues, and use the property as a base for criminal activity. This is a common characteristic of the county lines business model and can occur in a range of settings such as rental and private properties, student accommodation, prisons, and commercial properties;
coerced internal concealment (also known as “plugging”) – the practice whereby a child or vulnerable adult is controlled or coerced into concealing drugs internally as a method of transportation to avoid detection. Drugs or sim cards are usually concealed within a condom or similar packaging and inserted into a bodily orifice (rectum or vagina) using lubricant, or swallowed;
debt bondage – a form of entrapment when a victim owes money to their exploiters and is made to repay their debt, either financially or through another means such as transporting drugs</a:t>
            </a:r>
          </a:p>
        </p188:txBody>
      </p188:reply>
    </p188:replyLst>
    <p188:txBody>
      <a:bodyPr/>
      <a:lstStyle/>
      <a:p>
        <a:r>
          <a:rPr lang="en-US"/>
          <a:t>threats to personal safety,threats of violence,blackmail,threats to their families can make people fear and more vulnerable to manipulations.When individuals feel threatened or fearful, they may be more susceptible to making choices they would not otherwise make.</a:t>
        </a:r>
      </a:p>
    </p188:txBody>
  </p188:cm>
</p188:cmLst>
</file>

<file path=ppt/comments/modernComment_105_31EE6B34.xml><?xml version="1.0" encoding="utf-8"?>
<p188:cmLst xmlns:a="http://schemas.openxmlformats.org/drawingml/2006/main" xmlns:r="http://schemas.openxmlformats.org/officeDocument/2006/relationships" xmlns:p188="http://schemas.microsoft.com/office/powerpoint/2018/8/main">
  <p188:cm id="{44DE9F0B-6E5A-4E46-A37A-F8F3179E0167}" authorId="{FE8BB1C4-9525-88BF-BB61-7AAFB5C0F238}" created="2025-01-14T18:57:47.653">
    <pc:sldMkLst xmlns:pc="http://schemas.microsoft.com/office/powerpoint/2013/main/command">
      <pc:docMk/>
      <pc:sldMk cId="837708596" sldId="261"/>
    </pc:sldMkLst>
    <p188:replyLst>
      <p188:reply id="{6723F328-8E31-49C5-AB1E-BFB91ED30991}" authorId="{FE8BB1C4-9525-88BF-BB61-7AAFB5C0F238}" created="2025-01-14T19:52:37.592">
        <p188:txBody>
          <a:bodyPr/>
          <a:lstStyle/>
          <a:p>
            <a:r>
              <a:rPr lang="en-US"/>
              <a:t>which mean actions carried out for unlawful purposes</a:t>
            </a:r>
          </a:p>
        </p188:txBody>
      </p188:reply>
    </p188:replyLst>
    <p188:txBody>
      <a:bodyPr/>
      <a:lstStyle/>
      <a:p>
        <a:r>
          <a:rPr lang="en-US"/>
          <a:t>Here are a couple of examples of illegal activities that vulnerable people are forced or coerced to</a:t>
        </a:r>
      </a:p>
    </p188:txBody>
  </p188:cm>
</p188:cmLst>
</file>

<file path=ppt/comments/modernComment_106_D3A29FAC.xml><?xml version="1.0" encoding="utf-8"?>
<p188:cmLst xmlns:a="http://schemas.openxmlformats.org/drawingml/2006/main" xmlns:r="http://schemas.openxmlformats.org/officeDocument/2006/relationships" xmlns:p188="http://schemas.microsoft.com/office/powerpoint/2018/8/main">
  <p188:cm id="{7A995B51-C458-4A03-9D28-6D7D17138AA4}" authorId="{FE8BB1C4-9525-88BF-BB61-7AAFB5C0F238}" created="2025-01-14T18:00:40.487">
    <pc:sldMkLst xmlns:pc="http://schemas.microsoft.com/office/powerpoint/2013/main/command">
      <pc:docMk/>
      <pc:sldMk cId="3550650284" sldId="262"/>
    </pc:sldMkLst>
    <p188:txBody>
      <a:bodyPr/>
      <a:lstStyle/>
      <a:p>
        <a:r>
          <a:rPr lang="en-US"/>
          <a:t>county lines is a term used to describe gangs and organized criminal networks involved in exporting illegal drugs into one or more importing areas within uk,using mobile phone lines .they are likely to involve children and vulnerable adults to move and store the drugs and money and they will often use coercion,intimidation,violence and weapons.</a:t>
        </a:r>
      </a:p>
    </p188:txBody>
  </p188:cm>
</p188:cmLst>
</file>

<file path=ppt/comments/modernComment_107_FB8197B7.xml><?xml version="1.0" encoding="utf-8"?>
<p188:cmLst xmlns:a="http://schemas.openxmlformats.org/drawingml/2006/main" xmlns:r="http://schemas.openxmlformats.org/officeDocument/2006/relationships" xmlns:p188="http://schemas.microsoft.com/office/powerpoint/2018/8/main">
  <p188:cm id="{F8905D4C-36AA-4F1F-8BB9-DC846A74940F}" authorId="{FE8BB1C4-9525-88BF-BB61-7AAFB5C0F238}" created="2025-01-14T18:06:23.808">
    <pc:sldMkLst xmlns:pc="http://schemas.microsoft.com/office/powerpoint/2013/main/command">
      <pc:docMk/>
      <pc:sldMk cId="4219574199" sldId="263"/>
    </pc:sldMkLst>
    <p188:replyLst>
      <p188:reply id="{D9EE3FA0-D5BE-4506-91B0-431A6F1DA397}" authorId="{FE8BB1C4-9525-88BF-BB61-7AAFB5C0F238}" created="2025-01-14T18:43:59.128">
        <p188:txBody>
          <a:bodyPr/>
          <a:lstStyle/>
          <a:p>
            <a:r>
              <a:rPr lang="en-US"/>
              <a:t>County lines use a multitude of strategies to reach the youth and vulnerable people. These gangs are targeting specific individuals through social media platforms, and  also  through online games and private conversations.Once recruited, these gangs use social media to organize individual data and facilitate delivery.</a:t>
            </a:r>
          </a:p>
        </p188:txBody>
      </p188:reply>
    </p188:replyLst>
    <p188:txBody>
      <a:bodyPr/>
      <a:lstStyle/>
      <a:p>
        <a:r>
          <a:rPr lang="en-US"/>
          <a:t>criminal child exploitayion is common in county lines .they use coercion,control,groom and manipulation for children under 18y.</a:t>
        </a:r>
      </a:p>
    </p188:txBody>
  </p188:cm>
</p188:cmLst>
</file>

<file path=ppt/comments/modernComment_109_DD14D3E7.xml><?xml version="1.0" encoding="utf-8"?>
<p188:cmLst xmlns:a="http://schemas.openxmlformats.org/drawingml/2006/main" xmlns:r="http://schemas.openxmlformats.org/officeDocument/2006/relationships" xmlns:p188="http://schemas.microsoft.com/office/powerpoint/2018/8/main">
  <p188:cm id="{22D880DC-8ED5-4C5A-A292-1F98C4215505}" authorId="{FE8BB1C4-9525-88BF-BB61-7AAFB5C0F238}" created="2025-01-14T19:45:34.019">
    <pc:sldMkLst xmlns:pc="http://schemas.microsoft.com/office/powerpoint/2013/main/command">
      <pc:docMk/>
      <pc:sldMk cId="3709129703" sldId="265"/>
    </pc:sldMkLst>
    <p188:txBody>
      <a:bodyPr/>
      <a:lstStyle/>
      <a:p>
        <a:r>
          <a:rPr lang="en-US"/>
          <a:t>A county lines gang exploited Nicole when she was 11 years old and forced her to deliver drugs, according to the BBC. Nicole was living in poverty. The gang promised Nicole a new bed, clothes, and assistance in paying her mother's bills. But promises never came true.She endured sexual, physical, and mental abuse during a traumatic journey. She managed to escape with help from her teacher. </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1/15/2025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9401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1/15/2025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87603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1/15/2025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5508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1/15/2025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02955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1/15/2025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08382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1/15/2025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75644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1/15/2025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43367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1/15/2025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12865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1/15/2025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5382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1/15/2025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44398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1/15/2025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7991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1/15/2025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028922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microsoft.com/office/2018/10/relationships/comments" Target="../comments/modernComment_102_1896FF0E.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microsoft.com/office/2018/10/relationships/comments" Target="../comments/modernComment_103_6A65FCA5.xml"/><Relationship Id="rId1" Type="http://schemas.openxmlformats.org/officeDocument/2006/relationships/slideLayout" Target="../slideLayouts/slideLayout7.xml"/><Relationship Id="rId4" Type="http://schemas.openxmlformats.org/officeDocument/2006/relationships/hyperlink" Target="https://foto.wuestenigel.com/ransomware-text-over-electronic-circuit-board-background/"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microsoft.com/office/2018/10/relationships/comments" Target="../comments/modernComment_105_31EE6B34.xml"/><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microsoft.com/office/2018/10/relationships/comments" Target="../comments/modernComment_106_D3A29FAC.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microsoft.com/office/2018/10/relationships/comments" Target="../comments/modernComment_107_FB8197B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microsoft.com/office/2018/10/relationships/comments" Target="../comments/modernComment_104_F23F472B.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microsoft.com/office/2018/10/relationships/comments" Target="../comments/modernComment_109_DD14D3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thebluediamondgallery.com/wooden-tile/t/thank-you.html"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1473225418810833" TargetMode="External"/><Relationship Id="rId3" Type="http://schemas.openxmlformats.org/officeDocument/2006/relationships/hyperlink" Target="https://www.bbc.co.uk/news/uk-63759703" TargetMode="External"/><Relationship Id="rId7" Type="http://schemas.openxmlformats.org/officeDocument/2006/relationships/hyperlink" Target="https://doi.org/10.1002/car.2704" TargetMode="External"/><Relationship Id="rId2" Type="http://schemas.openxmlformats.org/officeDocument/2006/relationships/hyperlink" Target="https://doi.org/10.1016/j.gloenvcha.2006.02.006" TargetMode="External"/><Relationship Id="rId1" Type="http://schemas.openxmlformats.org/officeDocument/2006/relationships/slideLayout" Target="../slideLayouts/slideLayout7.xml"/><Relationship Id="rId6" Type="http://schemas.openxmlformats.org/officeDocument/2006/relationships/hyperlink" Target="https://doi.org/10.12775/AUNC_ZARZ.2020.03.002" TargetMode="External"/><Relationship Id="rId5" Type="http://schemas.openxmlformats.org/officeDocument/2006/relationships/hyperlink" Target="https://www.gov.uk/government/publications/county-lines-programme/county-lines-programme-overview" TargetMode="External"/><Relationship Id="rId4" Type="http://schemas.openxmlformats.org/officeDocument/2006/relationships/hyperlink" Target="https://www.gov.uk/government/publications/criminal-exploitation-of-children-and-vulnerable-adults-county-lines/criminal-exploitation-of-children-and-vulnerable-adults-county-lin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38159" y="1177348"/>
            <a:ext cx="3330906" cy="3441068"/>
          </a:xfrm>
        </p:spPr>
        <p:txBody>
          <a:bodyPr vert="horz" lIns="91440" tIns="45720" rIns="91440" bIns="45720" rtlCol="0">
            <a:normAutofit/>
          </a:bodyPr>
          <a:lstStyle/>
          <a:p>
            <a:pPr>
              <a:lnSpc>
                <a:spcPct val="90000"/>
              </a:lnSpc>
            </a:pPr>
            <a:r>
              <a:rPr lang="en-US" sz="2600" b="1" kern="1200">
                <a:latin typeface="+mj-lt"/>
                <a:ea typeface="+mj-ea"/>
                <a:cs typeface="+mj-cs"/>
              </a:rPr>
              <a:t>Critically evaluate the idea that vulnerable people are coerced or forced into illegal activities by others. </a:t>
            </a:r>
          </a:p>
          <a:p>
            <a:pPr>
              <a:lnSpc>
                <a:spcPct val="90000"/>
              </a:lnSpc>
            </a:pPr>
            <a:endParaRPr lang="en-US" sz="2600" b="1" kern="1200">
              <a:latin typeface="+mj-lt"/>
              <a:ea typeface="+mj-ea"/>
              <a:cs typeface="+mj-cs"/>
            </a:endParaRPr>
          </a:p>
        </p:txBody>
      </p:sp>
      <p:sp>
        <p:nvSpPr>
          <p:cNvPr id="3" name="Subtitle 2"/>
          <p:cNvSpPr>
            <a:spLocks noGrp="1"/>
          </p:cNvSpPr>
          <p:nvPr>
            <p:ph type="subTitle" idx="1"/>
          </p:nvPr>
        </p:nvSpPr>
        <p:spPr>
          <a:xfrm>
            <a:off x="8209280" y="4754942"/>
            <a:ext cx="3259785" cy="925710"/>
          </a:xfrm>
        </p:spPr>
        <p:txBody>
          <a:bodyPr vert="horz" lIns="91440" tIns="45720" rIns="91440" bIns="45720" rtlCol="0" anchor="b">
            <a:noAutofit/>
          </a:bodyPr>
          <a:lstStyle/>
          <a:p>
            <a:pPr indent="-228600">
              <a:lnSpc>
                <a:spcPct val="100000"/>
              </a:lnSpc>
              <a:buFont typeface="Arial" panose="020B0604020202020204" pitchFamily="34" charset="0"/>
              <a:buChar char="•"/>
            </a:pPr>
            <a:r>
              <a:rPr lang="en-US" sz="1400" b="1"/>
              <a:t>Natalia </a:t>
            </a:r>
            <a:r>
              <a:rPr lang="en-US" sz="1400" b="1" err="1"/>
              <a:t>Konciak</a:t>
            </a:r>
            <a:endParaRPr lang="en-US" sz="1400" b="1"/>
          </a:p>
          <a:p>
            <a:pPr indent="-228600">
              <a:lnSpc>
                <a:spcPct val="100000"/>
              </a:lnSpc>
              <a:buFont typeface="Arial" panose="020B0604020202020204" pitchFamily="34" charset="0"/>
              <a:buChar char="•"/>
            </a:pPr>
            <a:r>
              <a:rPr lang="en-US" sz="1400" b="1"/>
              <a:t>Student number: 2238990</a:t>
            </a:r>
          </a:p>
          <a:p>
            <a:pPr indent="-228600">
              <a:lnSpc>
                <a:spcPct val="100000"/>
              </a:lnSpc>
              <a:buFont typeface="Arial" panose="020B0604020202020204" pitchFamily="34" charset="0"/>
              <a:buChar char="•"/>
            </a:pPr>
            <a:r>
              <a:rPr lang="en-US" sz="1400" b="1"/>
              <a:t>Module code: BMPL5015</a:t>
            </a:r>
          </a:p>
          <a:p>
            <a:pPr indent="-228600">
              <a:lnSpc>
                <a:spcPct val="100000"/>
              </a:lnSpc>
              <a:buFont typeface="Arial" panose="020B0604020202020204" pitchFamily="34" charset="0"/>
              <a:buChar char="•"/>
            </a:pPr>
            <a:r>
              <a:rPr lang="en-US" sz="1400" b="1"/>
              <a:t>Module: Policing Vulnerability and  </a:t>
            </a:r>
          </a:p>
          <a:p>
            <a:pPr indent="-228600">
              <a:lnSpc>
                <a:spcPct val="100000"/>
              </a:lnSpc>
              <a:buFont typeface="Arial" panose="020B0604020202020204" pitchFamily="34" charset="0"/>
              <a:buChar char="•"/>
            </a:pPr>
            <a:r>
              <a:rPr lang="en-US" sz="1400" b="1"/>
              <a:t>Risk</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green sign with white text&#10;&#10;Description automatically generated">
            <a:extLst>
              <a:ext uri="{FF2B5EF4-FFF2-40B4-BE49-F238E27FC236}">
                <a16:creationId xmlns:a16="http://schemas.microsoft.com/office/drawing/2014/main" id="{9F51621B-F0C7-0F10-B89F-321C6EC3B501}"/>
              </a:ext>
            </a:extLst>
          </p:cNvPr>
          <p:cNvPicPr>
            <a:picLocks noChangeAspect="1"/>
          </p:cNvPicPr>
          <p:nvPr/>
        </p:nvPicPr>
        <p:blipFill>
          <a:blip r:embed="rId2"/>
          <a:srcRect r="25109"/>
          <a:stretch/>
        </p:blipFill>
        <p:spPr>
          <a:xfrm>
            <a:off x="1421589" y="863602"/>
            <a:ext cx="5782661" cy="5134757"/>
          </a:xfrm>
          <a:prstGeom prst="rect">
            <a:avLst/>
          </a:prstGeom>
        </p:spPr>
      </p:pic>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3321F7-85F3-1F56-0265-29AB86505AF7}"/>
              </a:ext>
            </a:extLst>
          </p:cNvPr>
          <p:cNvSpPr txBox="1"/>
          <p:nvPr/>
        </p:nvSpPr>
        <p:spPr>
          <a:xfrm>
            <a:off x="4665101" y="-4009"/>
            <a:ext cx="257559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000" b="1" dirty="0">
                <a:solidFill>
                  <a:srgbClr val="FF0000"/>
                </a:solidFill>
              </a:rPr>
              <a:t>Content</a:t>
            </a:r>
          </a:p>
        </p:txBody>
      </p:sp>
      <p:sp>
        <p:nvSpPr>
          <p:cNvPr id="3" name="TextBox 2">
            <a:extLst>
              <a:ext uri="{FF2B5EF4-FFF2-40B4-BE49-F238E27FC236}">
                <a16:creationId xmlns:a16="http://schemas.microsoft.com/office/drawing/2014/main" id="{CCCA3963-887C-5FA6-F031-A1DC40C36411}"/>
              </a:ext>
            </a:extLst>
          </p:cNvPr>
          <p:cNvSpPr txBox="1"/>
          <p:nvPr/>
        </p:nvSpPr>
        <p:spPr>
          <a:xfrm>
            <a:off x="1459327" y="711578"/>
            <a:ext cx="926026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4000" dirty="0">
                <a:latin typeface="Arial Nova"/>
              </a:rPr>
              <a:t>Vulnerability</a:t>
            </a:r>
          </a:p>
          <a:p>
            <a:pPr marL="285750" indent="-285750">
              <a:buFont typeface="Arial"/>
              <a:buChar char="•"/>
            </a:pPr>
            <a:r>
              <a:rPr lang="en-US" sz="4000" dirty="0">
                <a:latin typeface="Arial Nova"/>
              </a:rPr>
              <a:t>Factors of person vulnerability</a:t>
            </a:r>
          </a:p>
          <a:p>
            <a:pPr marL="285750" indent="-285750">
              <a:buFont typeface="Arial"/>
              <a:buChar char="•"/>
            </a:pPr>
            <a:r>
              <a:rPr lang="en-US" sz="4000" dirty="0">
                <a:latin typeface="Arial Nova"/>
              </a:rPr>
              <a:t>Illegal activities</a:t>
            </a:r>
          </a:p>
          <a:p>
            <a:pPr marL="285750" indent="-285750">
              <a:buFont typeface="Arial"/>
              <a:buChar char="•"/>
            </a:pPr>
            <a:r>
              <a:rPr lang="en-US" sz="4000" dirty="0">
                <a:latin typeface="Arial Nova"/>
              </a:rPr>
              <a:t>County lines</a:t>
            </a:r>
          </a:p>
          <a:p>
            <a:pPr marL="285750" indent="-285750">
              <a:buFont typeface="Arial"/>
              <a:buChar char="•"/>
            </a:pPr>
            <a:r>
              <a:rPr lang="en-US" sz="4000" dirty="0">
                <a:latin typeface="Arial Nova"/>
              </a:rPr>
              <a:t>Forms and methods of exploitation</a:t>
            </a:r>
          </a:p>
          <a:p>
            <a:pPr marL="285750" indent="-285750">
              <a:buFont typeface="Arial"/>
              <a:buChar char="•"/>
            </a:pPr>
            <a:r>
              <a:rPr lang="en-US" sz="4000" dirty="0">
                <a:latin typeface="Arial Nova"/>
              </a:rPr>
              <a:t>The British Transport Police case study</a:t>
            </a:r>
          </a:p>
          <a:p>
            <a:pPr marL="285750" indent="-285750">
              <a:buFont typeface="Arial"/>
              <a:buChar char="•"/>
            </a:pPr>
            <a:r>
              <a:rPr lang="en-US" sz="4000" dirty="0">
                <a:latin typeface="Arial Nova"/>
              </a:rPr>
              <a:t>Case of Nicole</a:t>
            </a:r>
          </a:p>
          <a:p>
            <a:pPr marL="285750" indent="-285750">
              <a:buFont typeface="Arial"/>
              <a:buChar char="•"/>
            </a:pPr>
            <a:r>
              <a:rPr lang="en-US" sz="4000" dirty="0">
                <a:latin typeface="Arial Nova"/>
              </a:rPr>
              <a:t>County lines Policing Strategy</a:t>
            </a:r>
          </a:p>
          <a:p>
            <a:pPr marL="285750" indent="-285750">
              <a:buFont typeface="Arial"/>
              <a:buChar char="•"/>
            </a:pPr>
            <a:r>
              <a:rPr lang="en-US" sz="4000" dirty="0">
                <a:latin typeface="Arial Nova"/>
              </a:rPr>
              <a:t>Summary</a:t>
            </a:r>
          </a:p>
        </p:txBody>
      </p:sp>
    </p:spTree>
    <p:extLst>
      <p:ext uri="{BB962C8B-B14F-4D97-AF65-F5344CB8AC3E}">
        <p14:creationId xmlns:p14="http://schemas.microsoft.com/office/powerpoint/2010/main" val="356653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4109E738-3B9E-4529-9D47-C9708D612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C896A13E-5C9D-4C6C-B52D-A2C74DEFC8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32220" y="722376"/>
            <a:ext cx="13716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person sleeping on a bench&#10;&#10;Description automatically generated">
            <a:extLst>
              <a:ext uri="{FF2B5EF4-FFF2-40B4-BE49-F238E27FC236}">
                <a16:creationId xmlns:a16="http://schemas.microsoft.com/office/drawing/2014/main" id="{BEE8E2E5-4F76-F7FC-68C8-9985E6048057}"/>
              </a:ext>
            </a:extLst>
          </p:cNvPr>
          <p:cNvPicPr>
            <a:picLocks noChangeAspect="1"/>
          </p:cNvPicPr>
          <p:nvPr/>
        </p:nvPicPr>
        <p:blipFill>
          <a:blip r:embed="rId3"/>
          <a:srcRect l="18663" r="9483" b="-3"/>
          <a:stretch/>
        </p:blipFill>
        <p:spPr>
          <a:xfrm>
            <a:off x="724367" y="723901"/>
            <a:ext cx="2325136" cy="2562281"/>
          </a:xfrm>
          <a:prstGeom prst="rect">
            <a:avLst/>
          </a:prstGeom>
        </p:spPr>
      </p:pic>
      <p:pic>
        <p:nvPicPr>
          <p:cNvPr id="6" name="Picture 5" descr="A person pushing a wheelchair&#10;&#10;Description automatically generated">
            <a:extLst>
              <a:ext uri="{FF2B5EF4-FFF2-40B4-BE49-F238E27FC236}">
                <a16:creationId xmlns:a16="http://schemas.microsoft.com/office/drawing/2014/main" id="{25A42B5B-11F7-E2A1-1BC2-5671D268D819}"/>
              </a:ext>
            </a:extLst>
          </p:cNvPr>
          <p:cNvPicPr>
            <a:picLocks noChangeAspect="1"/>
          </p:cNvPicPr>
          <p:nvPr/>
        </p:nvPicPr>
        <p:blipFill>
          <a:blip r:embed="rId4"/>
          <a:srcRect l="22453" r="13988" b="-3"/>
          <a:stretch/>
        </p:blipFill>
        <p:spPr>
          <a:xfrm>
            <a:off x="3214783" y="723901"/>
            <a:ext cx="2413591" cy="2562281"/>
          </a:xfrm>
          <a:prstGeom prst="rect">
            <a:avLst/>
          </a:prstGeom>
        </p:spPr>
      </p:pic>
      <p:pic>
        <p:nvPicPr>
          <p:cNvPr id="5" name="Picture 4" descr="A group of children sitting on a wooden ledge&#10;&#10;Description automatically generated">
            <a:extLst>
              <a:ext uri="{FF2B5EF4-FFF2-40B4-BE49-F238E27FC236}">
                <a16:creationId xmlns:a16="http://schemas.microsoft.com/office/drawing/2014/main" id="{9C6620E3-8842-E324-B203-4197CBC981E1}"/>
              </a:ext>
            </a:extLst>
          </p:cNvPr>
          <p:cNvPicPr>
            <a:picLocks noChangeAspect="1"/>
          </p:cNvPicPr>
          <p:nvPr/>
        </p:nvPicPr>
        <p:blipFill>
          <a:blip r:embed="rId5"/>
          <a:srcRect l="31587" r="22743" b="-3"/>
          <a:stretch/>
        </p:blipFill>
        <p:spPr>
          <a:xfrm>
            <a:off x="724367" y="3461133"/>
            <a:ext cx="2325136" cy="2672966"/>
          </a:xfrm>
          <a:prstGeom prst="rect">
            <a:avLst/>
          </a:prstGeom>
        </p:spPr>
      </p:pic>
      <p:pic>
        <p:nvPicPr>
          <p:cNvPr id="8" name="Picture 7" descr="A nurse helping an old person in a wheelchair&#10;&#10;Description automatically generated">
            <a:extLst>
              <a:ext uri="{FF2B5EF4-FFF2-40B4-BE49-F238E27FC236}">
                <a16:creationId xmlns:a16="http://schemas.microsoft.com/office/drawing/2014/main" id="{1A8B85CC-780E-8BCC-9641-8F116C1A7E82}"/>
              </a:ext>
            </a:extLst>
          </p:cNvPr>
          <p:cNvPicPr>
            <a:picLocks noChangeAspect="1"/>
          </p:cNvPicPr>
          <p:nvPr/>
        </p:nvPicPr>
        <p:blipFill>
          <a:blip r:embed="rId6"/>
          <a:srcRect l="28613" r="6815" b="-3"/>
          <a:stretch/>
        </p:blipFill>
        <p:spPr>
          <a:xfrm>
            <a:off x="3214783" y="3461133"/>
            <a:ext cx="2413591" cy="2672966"/>
          </a:xfrm>
          <a:prstGeom prst="rect">
            <a:avLst/>
          </a:prstGeom>
        </p:spPr>
      </p:pic>
      <p:sp>
        <p:nvSpPr>
          <p:cNvPr id="2" name="TextBox 1">
            <a:extLst>
              <a:ext uri="{FF2B5EF4-FFF2-40B4-BE49-F238E27FC236}">
                <a16:creationId xmlns:a16="http://schemas.microsoft.com/office/drawing/2014/main" id="{24D01532-E5DF-273E-C88F-498BF82C1D3E}"/>
              </a:ext>
            </a:extLst>
          </p:cNvPr>
          <p:cNvSpPr txBox="1"/>
          <p:nvPr/>
        </p:nvSpPr>
        <p:spPr>
          <a:xfrm>
            <a:off x="6223236" y="2276474"/>
            <a:ext cx="5268127" cy="38454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110000"/>
              </a:lnSpc>
              <a:spcAft>
                <a:spcPts val="600"/>
              </a:spcAft>
              <a:buFont typeface="Arial" panose="020B0604020202020204" pitchFamily="34" charset="0"/>
              <a:buChar char="•"/>
            </a:pPr>
            <a:r>
              <a:rPr lang="en-US" sz="3600" b="1" dirty="0">
                <a:latin typeface="Arial Nova"/>
              </a:rPr>
              <a:t>Vulnerability</a:t>
            </a:r>
            <a:r>
              <a:rPr lang="en-US" sz="2400" dirty="0">
                <a:latin typeface="Arial Nova"/>
              </a:rPr>
              <a:t> refers to the condition of being open to harm, characterized by feeling powerless and excluded due to dealing with tensions linked to environmental and social change as well as a lack of ability to adjust (Adger,2006).</a:t>
            </a:r>
          </a:p>
          <a:p>
            <a:pPr indent="-228600">
              <a:lnSpc>
                <a:spcPct val="110000"/>
              </a:lnSpc>
              <a:spcAft>
                <a:spcPts val="600"/>
              </a:spcAft>
              <a:buFont typeface="Arial" panose="020B0604020202020204" pitchFamily="34" charset="0"/>
              <a:buChar char="•"/>
            </a:pPr>
            <a:endParaRPr lang="en-US"/>
          </a:p>
          <a:p>
            <a:pPr indent="-228600">
              <a:lnSpc>
                <a:spcPct val="11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412548878"/>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rectangular sign with white text&#10;&#10;Description automatically generated">
            <a:extLst>
              <a:ext uri="{FF2B5EF4-FFF2-40B4-BE49-F238E27FC236}">
                <a16:creationId xmlns:a16="http://schemas.microsoft.com/office/drawing/2014/main" id="{1813CA69-D52C-A91C-DACC-9F50C9038563}"/>
              </a:ext>
            </a:extLst>
          </p:cNvPr>
          <p:cNvPicPr>
            <a:picLocks noChangeAspect="1"/>
          </p:cNvPicPr>
          <p:nvPr/>
        </p:nvPicPr>
        <p:blipFill>
          <a:blip r:embed="rId3">
            <a:extLst>
              <a:ext uri="{837473B0-CC2E-450A-ABE3-18F120FF3D39}">
                <a1611:picAttrSrcUrl xmlns:a1611="http://schemas.microsoft.com/office/drawing/2016/11/main" r:id="rId4"/>
              </a:ext>
            </a:extLst>
          </a:blip>
          <a:srcRect t="24860" r="2" b="31490"/>
          <a:stretch/>
        </p:blipFill>
        <p:spPr>
          <a:xfrm>
            <a:off x="767903" y="-1414"/>
            <a:ext cx="10656194" cy="2528016"/>
          </a:xfrm>
          <a:prstGeom prst="rect">
            <a:avLst/>
          </a:prstGeom>
        </p:spPr>
      </p:pic>
      <p:sp>
        <p:nvSpPr>
          <p:cNvPr id="2" name="TextBox 1">
            <a:extLst>
              <a:ext uri="{FF2B5EF4-FFF2-40B4-BE49-F238E27FC236}">
                <a16:creationId xmlns:a16="http://schemas.microsoft.com/office/drawing/2014/main" id="{75135C56-8968-657C-3A55-C8440045E865}"/>
              </a:ext>
            </a:extLst>
          </p:cNvPr>
          <p:cNvSpPr txBox="1"/>
          <p:nvPr/>
        </p:nvSpPr>
        <p:spPr>
          <a:xfrm>
            <a:off x="4887674" y="2179450"/>
            <a:ext cx="7296316" cy="39691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spcAft>
                <a:spcPts val="600"/>
              </a:spcAft>
            </a:pPr>
            <a:r>
              <a:rPr lang="en-US" sz="2000" b="1" dirty="0">
                <a:solidFill>
                  <a:srgbClr val="002060"/>
                </a:solidFill>
                <a:latin typeface="Arial Nova"/>
              </a:rPr>
              <a:t> </a:t>
            </a:r>
            <a:endParaRPr lang="en-US" sz="2000">
              <a:latin typeface="Arial Nova"/>
            </a:endParaRPr>
          </a:p>
          <a:p>
            <a:pPr indent="-228600">
              <a:spcAft>
                <a:spcPts val="600"/>
              </a:spcAft>
              <a:buFont typeface="Arial" panose="020B0604020202020204" pitchFamily="34" charset="0"/>
              <a:buChar char="•"/>
            </a:pPr>
            <a:r>
              <a:rPr lang="en-US" sz="2000" b="1" dirty="0">
                <a:latin typeface="Arial Nova"/>
              </a:rPr>
              <a:t>Socio-economic status</a:t>
            </a:r>
          </a:p>
          <a:p>
            <a:pPr indent="-228600">
              <a:spcAft>
                <a:spcPts val="600"/>
              </a:spcAft>
              <a:buFont typeface="Arial" panose="020B0604020202020204" pitchFamily="34" charset="0"/>
              <a:buChar char="•"/>
            </a:pPr>
            <a:r>
              <a:rPr lang="en-US" sz="2000" b="1" dirty="0">
                <a:latin typeface="Arial Nova"/>
              </a:rPr>
              <a:t>Mental health issues</a:t>
            </a:r>
          </a:p>
          <a:p>
            <a:pPr indent="-228600">
              <a:spcAft>
                <a:spcPts val="600"/>
              </a:spcAft>
              <a:buFont typeface="Arial" panose="020B0604020202020204" pitchFamily="34" charset="0"/>
              <a:buChar char="•"/>
            </a:pPr>
            <a:r>
              <a:rPr lang="en-US" sz="2000" b="1" dirty="0">
                <a:latin typeface="Arial Nova"/>
              </a:rPr>
              <a:t>Social isolation</a:t>
            </a:r>
          </a:p>
          <a:p>
            <a:pPr indent="-228600">
              <a:spcAft>
                <a:spcPts val="600"/>
              </a:spcAft>
              <a:buFont typeface="Arial" panose="020B0604020202020204" pitchFamily="34" charset="0"/>
              <a:buChar char="•"/>
            </a:pPr>
            <a:r>
              <a:rPr lang="en-US" sz="2000" b="1" dirty="0">
                <a:latin typeface="Arial Nova"/>
              </a:rPr>
              <a:t>Addictions</a:t>
            </a:r>
          </a:p>
          <a:p>
            <a:pPr indent="-228600">
              <a:spcAft>
                <a:spcPts val="600"/>
              </a:spcAft>
              <a:buFont typeface="Arial" panose="020B0604020202020204" pitchFamily="34" charset="0"/>
              <a:buChar char="•"/>
            </a:pPr>
            <a:r>
              <a:rPr lang="en-US" sz="2000" b="1" dirty="0">
                <a:latin typeface="Arial Nova"/>
              </a:rPr>
              <a:t>Age</a:t>
            </a:r>
          </a:p>
          <a:p>
            <a:pPr indent="-228600">
              <a:spcAft>
                <a:spcPts val="600"/>
              </a:spcAft>
              <a:buFont typeface="Arial" panose="020B0604020202020204" pitchFamily="34" charset="0"/>
              <a:buChar char="•"/>
            </a:pPr>
            <a:r>
              <a:rPr lang="en-US" sz="2000" b="1" dirty="0">
                <a:latin typeface="Arial Nova"/>
              </a:rPr>
              <a:t>Gender</a:t>
            </a:r>
          </a:p>
          <a:p>
            <a:pPr indent="-228600">
              <a:spcAft>
                <a:spcPts val="600"/>
              </a:spcAft>
              <a:buFont typeface="Arial" panose="020B0604020202020204" pitchFamily="34" charset="0"/>
              <a:buChar char="•"/>
            </a:pPr>
            <a:r>
              <a:rPr lang="en-US" sz="2000" b="1" dirty="0">
                <a:latin typeface="Arial Nova"/>
              </a:rPr>
              <a:t>Disability</a:t>
            </a:r>
          </a:p>
          <a:p>
            <a:pPr indent="-228600">
              <a:spcAft>
                <a:spcPts val="600"/>
              </a:spcAft>
              <a:buFont typeface="Arial" panose="020B0604020202020204" pitchFamily="34" charset="0"/>
              <a:buChar char="•"/>
            </a:pPr>
            <a:r>
              <a:rPr lang="en-US" sz="2000" b="1" dirty="0">
                <a:latin typeface="Arial Nova"/>
              </a:rPr>
              <a:t>Experience of neglect ,physical abuse ,sexual abuse</a:t>
            </a:r>
          </a:p>
          <a:p>
            <a:pPr indent="-228600">
              <a:spcAft>
                <a:spcPts val="600"/>
              </a:spcAft>
              <a:buFont typeface="Arial" panose="020B0604020202020204" pitchFamily="34" charset="0"/>
              <a:buChar char="•"/>
            </a:pPr>
            <a:r>
              <a:rPr lang="en-US" sz="2000" b="1" dirty="0">
                <a:latin typeface="Arial Nova"/>
              </a:rPr>
              <a:t>Homelessness or insecure</a:t>
            </a:r>
          </a:p>
          <a:p>
            <a:pPr indent="-228600">
              <a:spcAft>
                <a:spcPts val="600"/>
              </a:spcAft>
              <a:buFont typeface="Arial" panose="020B0604020202020204" pitchFamily="34" charset="0"/>
              <a:buChar char="•"/>
            </a:pPr>
            <a:r>
              <a:rPr lang="en-US" sz="2000" b="1" dirty="0">
                <a:latin typeface="Arial Nova"/>
              </a:rPr>
              <a:t>Insecure immigration status</a:t>
            </a:r>
          </a:p>
          <a:p>
            <a:pPr indent="-228600">
              <a:spcAft>
                <a:spcPts val="600"/>
              </a:spcAft>
              <a:buFont typeface="Arial" panose="020B0604020202020204" pitchFamily="34" charset="0"/>
              <a:buChar char="•"/>
            </a:pPr>
            <a:endParaRPr lang="en-US" sz="2800" b="1" dirty="0"/>
          </a:p>
          <a:p>
            <a:pPr indent="-228600">
              <a:spcAft>
                <a:spcPts val="600"/>
              </a:spcAft>
              <a:buFont typeface="Arial" panose="020B0604020202020204" pitchFamily="34" charset="0"/>
              <a:buChar char="•"/>
            </a:pPr>
            <a:endParaRPr lang="en-US" sz="2800" b="1" dirty="0"/>
          </a:p>
          <a:p>
            <a:pPr indent="-228600">
              <a:spcAft>
                <a:spcPts val="600"/>
              </a:spcAft>
              <a:buFont typeface="Arial" panose="020B0604020202020204" pitchFamily="34" charset="0"/>
              <a:buChar char="•"/>
            </a:pPr>
            <a:endParaRPr lang="en-US" sz="1500"/>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5B01B4F-2E84-E27C-339E-E9A7F66E90AA}"/>
              </a:ext>
            </a:extLst>
          </p:cNvPr>
          <p:cNvSpPr txBox="1"/>
          <p:nvPr/>
        </p:nvSpPr>
        <p:spPr>
          <a:xfrm>
            <a:off x="478172" y="3177956"/>
            <a:ext cx="3624340"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002060"/>
                </a:solidFill>
              </a:rPr>
              <a:t>Factors of person vulnerability:</a:t>
            </a:r>
            <a:endParaRPr lang="en-US" sz="4400" dirty="0"/>
          </a:p>
        </p:txBody>
      </p:sp>
      <p:sp>
        <p:nvSpPr>
          <p:cNvPr id="6" name="TextBox 5">
            <a:extLst>
              <a:ext uri="{FF2B5EF4-FFF2-40B4-BE49-F238E27FC236}">
                <a16:creationId xmlns:a16="http://schemas.microsoft.com/office/drawing/2014/main" id="{3BE8C9A9-DDDF-F697-0284-E860C1C96B67}"/>
              </a:ext>
            </a:extLst>
          </p:cNvPr>
          <p:cNvSpPr txBox="1"/>
          <p:nvPr/>
        </p:nvSpPr>
        <p:spPr>
          <a:xfrm>
            <a:off x="8563828" y="6261626"/>
            <a:ext cx="2837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(Williams,2023)</a:t>
            </a:r>
          </a:p>
        </p:txBody>
      </p:sp>
    </p:spTree>
    <p:extLst>
      <p:ext uri="{BB962C8B-B14F-4D97-AF65-F5344CB8AC3E}">
        <p14:creationId xmlns:p14="http://schemas.microsoft.com/office/powerpoint/2010/main" val="1785068709"/>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pic>
        <p:nvPicPr>
          <p:cNvPr id="3" name="Picture 2" descr="A group of people sewing clothes&#10;&#10;Description automatically generated">
            <a:extLst>
              <a:ext uri="{FF2B5EF4-FFF2-40B4-BE49-F238E27FC236}">
                <a16:creationId xmlns:a16="http://schemas.microsoft.com/office/drawing/2014/main" id="{5016FAAE-07CF-3519-5055-BE552522B44C}"/>
              </a:ext>
            </a:extLst>
          </p:cNvPr>
          <p:cNvPicPr>
            <a:picLocks noChangeAspect="1"/>
          </p:cNvPicPr>
          <p:nvPr/>
        </p:nvPicPr>
        <p:blipFill>
          <a:blip r:embed="rId3"/>
          <a:stretch>
            <a:fillRect/>
          </a:stretch>
        </p:blipFill>
        <p:spPr>
          <a:xfrm>
            <a:off x="3986217" y="231618"/>
            <a:ext cx="3800475" cy="2524593"/>
          </a:xfrm>
          <a:prstGeom prst="rect">
            <a:avLst/>
          </a:prstGeom>
          <a:ln w="228600" cap="sq" cmpd="thickThin">
            <a:solidFill>
              <a:srgbClr val="000000"/>
            </a:solidFill>
            <a:prstDash val="solid"/>
            <a:miter lim="800000"/>
          </a:ln>
          <a:effectLst>
            <a:innerShdw blurRad="76200">
              <a:srgbClr val="000000"/>
            </a:innerShdw>
          </a:effectLst>
        </p:spPr>
      </p:pic>
      <p:pic>
        <p:nvPicPr>
          <p:cNvPr id="4" name="Picture 3" descr="A close-up of a person&amp;#39;s eyes&#10;&#10;Description automatically generated">
            <a:extLst>
              <a:ext uri="{FF2B5EF4-FFF2-40B4-BE49-F238E27FC236}">
                <a16:creationId xmlns:a16="http://schemas.microsoft.com/office/drawing/2014/main" id="{A816AC78-6AC6-082B-DB79-A13392C03E08}"/>
              </a:ext>
            </a:extLst>
          </p:cNvPr>
          <p:cNvPicPr>
            <a:picLocks noChangeAspect="1"/>
          </p:cNvPicPr>
          <p:nvPr/>
        </p:nvPicPr>
        <p:blipFill>
          <a:blip r:embed="rId4"/>
          <a:stretch>
            <a:fillRect/>
          </a:stretch>
        </p:blipFill>
        <p:spPr>
          <a:xfrm>
            <a:off x="218926" y="216090"/>
            <a:ext cx="3395116" cy="2528185"/>
          </a:xfrm>
          <a:prstGeom prst="rect">
            <a:avLst/>
          </a:prstGeom>
          <a:ln w="228600" cap="sq" cmpd="thickThin">
            <a:solidFill>
              <a:srgbClr val="000000"/>
            </a:solidFill>
            <a:prstDash val="solid"/>
            <a:miter lim="800000"/>
          </a:ln>
          <a:effectLst>
            <a:innerShdw blurRad="76200">
              <a:srgbClr val="000000"/>
            </a:innerShdw>
          </a:effectLst>
        </p:spPr>
      </p:pic>
      <p:pic>
        <p:nvPicPr>
          <p:cNvPr id="5" name="Picture 4" descr="A hand covering a child&amp;#39;s mouth&#10;&#10;Description automatically generated">
            <a:extLst>
              <a:ext uri="{FF2B5EF4-FFF2-40B4-BE49-F238E27FC236}">
                <a16:creationId xmlns:a16="http://schemas.microsoft.com/office/drawing/2014/main" id="{4F8FCE51-5FFB-A2D1-3E72-E5C0013713B0}"/>
              </a:ext>
            </a:extLst>
          </p:cNvPr>
          <p:cNvPicPr>
            <a:picLocks noChangeAspect="1"/>
          </p:cNvPicPr>
          <p:nvPr/>
        </p:nvPicPr>
        <p:blipFill>
          <a:blip r:embed="rId5"/>
          <a:stretch>
            <a:fillRect/>
          </a:stretch>
        </p:blipFill>
        <p:spPr>
          <a:xfrm>
            <a:off x="3989647" y="4077950"/>
            <a:ext cx="3933825" cy="2540675"/>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descr="A doctor holding a white bag&#10;&#10;Description automatically generated">
            <a:extLst>
              <a:ext uri="{FF2B5EF4-FFF2-40B4-BE49-F238E27FC236}">
                <a16:creationId xmlns:a16="http://schemas.microsoft.com/office/drawing/2014/main" id="{1C4E46B5-6F38-1DE2-44C9-5E6F4092F7D6}"/>
              </a:ext>
            </a:extLst>
          </p:cNvPr>
          <p:cNvPicPr>
            <a:picLocks noChangeAspect="1"/>
          </p:cNvPicPr>
          <p:nvPr/>
        </p:nvPicPr>
        <p:blipFill>
          <a:blip r:embed="rId6"/>
          <a:stretch>
            <a:fillRect/>
          </a:stretch>
        </p:blipFill>
        <p:spPr>
          <a:xfrm>
            <a:off x="8227493" y="4056089"/>
            <a:ext cx="3790325" cy="2553168"/>
          </a:xfrm>
          <a:prstGeom prst="rect">
            <a:avLst/>
          </a:prstGeom>
          <a:ln w="228600" cap="sq" cmpd="thickThin">
            <a:solidFill>
              <a:srgbClr val="000000"/>
            </a:solidFill>
            <a:prstDash val="solid"/>
            <a:miter lim="800000"/>
          </a:ln>
          <a:effectLst>
            <a:innerShdw blurRad="76200">
              <a:srgbClr val="000000"/>
            </a:innerShdw>
          </a:effectLst>
        </p:spPr>
      </p:pic>
      <p:pic>
        <p:nvPicPr>
          <p:cNvPr id="7" name="Picture 6" descr="A person standing on a sidewalk&#10;&#10;Description automatically generated">
            <a:extLst>
              <a:ext uri="{FF2B5EF4-FFF2-40B4-BE49-F238E27FC236}">
                <a16:creationId xmlns:a16="http://schemas.microsoft.com/office/drawing/2014/main" id="{1ED69E14-3507-8811-7A38-0CDFD731A6C6}"/>
              </a:ext>
            </a:extLst>
          </p:cNvPr>
          <p:cNvPicPr>
            <a:picLocks noChangeAspect="1"/>
          </p:cNvPicPr>
          <p:nvPr/>
        </p:nvPicPr>
        <p:blipFill>
          <a:blip r:embed="rId7"/>
          <a:stretch>
            <a:fillRect/>
          </a:stretch>
        </p:blipFill>
        <p:spPr>
          <a:xfrm>
            <a:off x="224248" y="4086131"/>
            <a:ext cx="3389028" cy="2544736"/>
          </a:xfrm>
          <a:prstGeom prst="rect">
            <a:avLst/>
          </a:prstGeom>
          <a:ln w="228600" cap="sq" cmpd="thickThin">
            <a:solidFill>
              <a:srgbClr val="000000"/>
            </a:solidFill>
            <a:prstDash val="solid"/>
            <a:miter lim="800000"/>
          </a:ln>
          <a:effectLst>
            <a:innerShdw blurRad="76200">
              <a:srgbClr val="000000"/>
            </a:innerShdw>
          </a:effectLst>
        </p:spPr>
      </p:pic>
      <p:pic>
        <p:nvPicPr>
          <p:cNvPr id="8" name="Picture 7" descr="A person wearing a mask and gloves&#10;&#10;Description automatically generated">
            <a:extLst>
              <a:ext uri="{FF2B5EF4-FFF2-40B4-BE49-F238E27FC236}">
                <a16:creationId xmlns:a16="http://schemas.microsoft.com/office/drawing/2014/main" id="{295342FC-9AB6-922A-281E-F3B69A14D00B}"/>
              </a:ext>
            </a:extLst>
          </p:cNvPr>
          <p:cNvPicPr>
            <a:picLocks noChangeAspect="1"/>
          </p:cNvPicPr>
          <p:nvPr/>
        </p:nvPicPr>
        <p:blipFill>
          <a:blip r:embed="rId8"/>
          <a:stretch>
            <a:fillRect/>
          </a:stretch>
        </p:blipFill>
        <p:spPr>
          <a:xfrm>
            <a:off x="8215966" y="230166"/>
            <a:ext cx="3797510" cy="2540001"/>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042BD798-DADA-0CA0-0CA6-7ACAA7A1D3E2}"/>
              </a:ext>
            </a:extLst>
          </p:cNvPr>
          <p:cNvSpPr txBox="1"/>
          <p:nvPr/>
        </p:nvSpPr>
        <p:spPr>
          <a:xfrm>
            <a:off x="4620442" y="5406667"/>
            <a:ext cx="295331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0000"/>
                </a:solidFill>
              </a:rPr>
              <a:t>Sexual exploitation</a:t>
            </a:r>
          </a:p>
        </p:txBody>
      </p:sp>
      <p:sp>
        <p:nvSpPr>
          <p:cNvPr id="10" name="TextBox 9">
            <a:extLst>
              <a:ext uri="{FF2B5EF4-FFF2-40B4-BE49-F238E27FC236}">
                <a16:creationId xmlns:a16="http://schemas.microsoft.com/office/drawing/2014/main" id="{0ED78156-3473-B355-32FB-616256B2BA54}"/>
              </a:ext>
            </a:extLst>
          </p:cNvPr>
          <p:cNvSpPr txBox="1"/>
          <p:nvPr/>
        </p:nvSpPr>
        <p:spPr>
          <a:xfrm>
            <a:off x="1424541" y="5835913"/>
            <a:ext cx="283778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b="1" dirty="0"/>
              <a:t>Prostitution</a:t>
            </a:r>
          </a:p>
        </p:txBody>
      </p:sp>
      <p:sp>
        <p:nvSpPr>
          <p:cNvPr id="11" name="TextBox 10">
            <a:extLst>
              <a:ext uri="{FF2B5EF4-FFF2-40B4-BE49-F238E27FC236}">
                <a16:creationId xmlns:a16="http://schemas.microsoft.com/office/drawing/2014/main" id="{F10441F9-6AD2-4D77-B3DC-B8106272BE08}"/>
              </a:ext>
            </a:extLst>
          </p:cNvPr>
          <p:cNvSpPr txBox="1"/>
          <p:nvPr/>
        </p:nvSpPr>
        <p:spPr>
          <a:xfrm>
            <a:off x="8412813" y="2283409"/>
            <a:ext cx="26527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0000"/>
                </a:solidFill>
              </a:rPr>
              <a:t>Drug </a:t>
            </a:r>
            <a:r>
              <a:rPr lang="en-US" sz="2800" b="1" err="1">
                <a:solidFill>
                  <a:srgbClr val="FF0000"/>
                </a:solidFill>
              </a:rPr>
              <a:t>trafficing</a:t>
            </a:r>
            <a:endParaRPr lang="en-US" sz="2800" b="1">
              <a:solidFill>
                <a:srgbClr val="FF0000"/>
              </a:solidFill>
            </a:endParaRPr>
          </a:p>
        </p:txBody>
      </p:sp>
      <p:sp>
        <p:nvSpPr>
          <p:cNvPr id="12" name="TextBox 11">
            <a:extLst>
              <a:ext uri="{FF2B5EF4-FFF2-40B4-BE49-F238E27FC236}">
                <a16:creationId xmlns:a16="http://schemas.microsoft.com/office/drawing/2014/main" id="{C0A021F9-548A-45BA-7BF5-29DA1A1FE2F4}"/>
              </a:ext>
            </a:extLst>
          </p:cNvPr>
          <p:cNvSpPr txBox="1"/>
          <p:nvPr/>
        </p:nvSpPr>
        <p:spPr>
          <a:xfrm>
            <a:off x="4466547" y="2015767"/>
            <a:ext cx="283778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0000"/>
                </a:solidFill>
              </a:rPr>
              <a:t>Forced Labor</a:t>
            </a:r>
          </a:p>
        </p:txBody>
      </p:sp>
      <p:sp>
        <p:nvSpPr>
          <p:cNvPr id="13" name="TextBox 12">
            <a:extLst>
              <a:ext uri="{FF2B5EF4-FFF2-40B4-BE49-F238E27FC236}">
                <a16:creationId xmlns:a16="http://schemas.microsoft.com/office/drawing/2014/main" id="{1E7A0845-3188-81D0-BE26-220E33578C0D}"/>
              </a:ext>
            </a:extLst>
          </p:cNvPr>
          <p:cNvSpPr txBox="1"/>
          <p:nvPr/>
        </p:nvSpPr>
        <p:spPr>
          <a:xfrm>
            <a:off x="1670105" y="2999005"/>
            <a:ext cx="838644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solidFill>
                  <a:srgbClr val="FF0000"/>
                </a:solidFill>
              </a:rPr>
              <a:t>        !!!       Illegal Activities    !!!</a:t>
            </a:r>
          </a:p>
        </p:txBody>
      </p:sp>
      <p:sp>
        <p:nvSpPr>
          <p:cNvPr id="2" name="TextBox 1">
            <a:extLst>
              <a:ext uri="{FF2B5EF4-FFF2-40B4-BE49-F238E27FC236}">
                <a16:creationId xmlns:a16="http://schemas.microsoft.com/office/drawing/2014/main" id="{055C3DF8-0D82-D074-4B0C-4DE4C07CEE5D}"/>
              </a:ext>
            </a:extLst>
          </p:cNvPr>
          <p:cNvSpPr txBox="1"/>
          <p:nvPr/>
        </p:nvSpPr>
        <p:spPr>
          <a:xfrm>
            <a:off x="8760107" y="4210403"/>
            <a:ext cx="26835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FF0000"/>
                </a:solidFill>
              </a:rPr>
              <a:t>Organ removal</a:t>
            </a:r>
          </a:p>
        </p:txBody>
      </p:sp>
      <p:sp>
        <p:nvSpPr>
          <p:cNvPr id="14" name="TextBox 13">
            <a:extLst>
              <a:ext uri="{FF2B5EF4-FFF2-40B4-BE49-F238E27FC236}">
                <a16:creationId xmlns:a16="http://schemas.microsoft.com/office/drawing/2014/main" id="{4771334F-F943-BFCD-E97B-6D95ED6A2415}"/>
              </a:ext>
            </a:extLst>
          </p:cNvPr>
          <p:cNvSpPr txBox="1"/>
          <p:nvPr/>
        </p:nvSpPr>
        <p:spPr>
          <a:xfrm>
            <a:off x="10035100" y="3099352"/>
            <a:ext cx="2059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(Kruszewska,2020)</a:t>
            </a:r>
          </a:p>
        </p:txBody>
      </p:sp>
    </p:spTree>
    <p:extLst>
      <p:ext uri="{BB962C8B-B14F-4D97-AF65-F5344CB8AC3E}">
        <p14:creationId xmlns:p14="http://schemas.microsoft.com/office/powerpoint/2010/main" val="837708596"/>
      </p:ext>
    </p:extLst>
  </p:cSld>
  <p:clrMapOvr>
    <a:masterClrMapping/>
  </p:clrMapOvr>
  <p:extLst>
    <p:ext uri="{6950BFC3-D8DA-4A85-94F7-54DA5524770B}">
      <p188:commentRel xmlns:p188="http://schemas.microsoft.com/office/powerpoint/2018/8/main" r:id="rId2"/>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cxnSp>
        <p:nvCxnSpPr>
          <p:cNvPr id="57" name="Straight Connector 5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1" name="Rectangle 60">
            <a:extLst>
              <a:ext uri="{FF2B5EF4-FFF2-40B4-BE49-F238E27FC236}">
                <a16:creationId xmlns:a16="http://schemas.microsoft.com/office/drawing/2014/main" id="{578EB459-3385-4BF6-A9E1-154CBA251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3" name="Straight Connector 62">
            <a:extLst>
              <a:ext uri="{FF2B5EF4-FFF2-40B4-BE49-F238E27FC236}">
                <a16:creationId xmlns:a16="http://schemas.microsoft.com/office/drawing/2014/main" id="{1DC20223-0542-4FF7-8F2F-136889161E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person holding a small white packet&#10;&#10;Description automatically generated">
            <a:extLst>
              <a:ext uri="{FF2B5EF4-FFF2-40B4-BE49-F238E27FC236}">
                <a16:creationId xmlns:a16="http://schemas.microsoft.com/office/drawing/2014/main" id="{EDB1C140-39FD-C842-03E1-AFA959B21489}"/>
              </a:ext>
            </a:extLst>
          </p:cNvPr>
          <p:cNvPicPr>
            <a:picLocks noChangeAspect="1"/>
          </p:cNvPicPr>
          <p:nvPr/>
        </p:nvPicPr>
        <p:blipFill>
          <a:blip r:embed="rId3"/>
          <a:srcRect r="20699" b="3"/>
          <a:stretch/>
        </p:blipFill>
        <p:spPr>
          <a:xfrm>
            <a:off x="5361050" y="10"/>
            <a:ext cx="3359905" cy="2819390"/>
          </a:xfrm>
          <a:prstGeom prst="rect">
            <a:avLst/>
          </a:prstGeom>
        </p:spPr>
      </p:pic>
      <p:pic>
        <p:nvPicPr>
          <p:cNvPr id="3" name="Picture 2" descr="A map of the united states&#10;&#10;Description automatically generated">
            <a:extLst>
              <a:ext uri="{FF2B5EF4-FFF2-40B4-BE49-F238E27FC236}">
                <a16:creationId xmlns:a16="http://schemas.microsoft.com/office/drawing/2014/main" id="{8C448D8E-334F-6351-F827-B594A64DB39D}"/>
              </a:ext>
            </a:extLst>
          </p:cNvPr>
          <p:cNvPicPr>
            <a:picLocks noChangeAspect="1"/>
          </p:cNvPicPr>
          <p:nvPr/>
        </p:nvPicPr>
        <p:blipFill>
          <a:blip r:embed="rId4"/>
          <a:srcRect l="7580" r="23161" b="3"/>
          <a:stretch/>
        </p:blipFill>
        <p:spPr>
          <a:xfrm>
            <a:off x="8720470" y="10"/>
            <a:ext cx="3471533" cy="2819390"/>
          </a:xfrm>
          <a:prstGeom prst="rect">
            <a:avLst/>
          </a:prstGeom>
        </p:spPr>
      </p:pic>
      <p:pic>
        <p:nvPicPr>
          <p:cNvPr id="5" name="Picture 4" descr="A group of people shadows on a tile floor&#10;&#10;Description automatically generated">
            <a:extLst>
              <a:ext uri="{FF2B5EF4-FFF2-40B4-BE49-F238E27FC236}">
                <a16:creationId xmlns:a16="http://schemas.microsoft.com/office/drawing/2014/main" id="{79CCF262-0C99-5878-69DC-50D85F275B85}"/>
              </a:ext>
            </a:extLst>
          </p:cNvPr>
          <p:cNvPicPr>
            <a:picLocks noChangeAspect="1"/>
          </p:cNvPicPr>
          <p:nvPr/>
        </p:nvPicPr>
        <p:blipFill>
          <a:blip r:embed="rId5"/>
          <a:srcRect l="10056" r="8480" b="1"/>
          <a:stretch/>
        </p:blipFill>
        <p:spPr>
          <a:xfrm>
            <a:off x="5360564" y="2819400"/>
            <a:ext cx="6831431" cy="4038600"/>
          </a:xfrm>
          <a:prstGeom prst="rect">
            <a:avLst/>
          </a:prstGeom>
        </p:spPr>
      </p:pic>
      <p:sp>
        <p:nvSpPr>
          <p:cNvPr id="6" name="TextBox 5">
            <a:extLst>
              <a:ext uri="{FF2B5EF4-FFF2-40B4-BE49-F238E27FC236}">
                <a16:creationId xmlns:a16="http://schemas.microsoft.com/office/drawing/2014/main" id="{7DC863E7-F9E0-74CB-FC45-A7D777A0711F}"/>
              </a:ext>
            </a:extLst>
          </p:cNvPr>
          <p:cNvSpPr txBox="1"/>
          <p:nvPr/>
        </p:nvSpPr>
        <p:spPr>
          <a:xfrm>
            <a:off x="625260" y="729679"/>
            <a:ext cx="3985732" cy="39340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buFont typeface="Arial" panose="020B0604020202020204" pitchFamily="34" charset="0"/>
              <a:buChar char="•"/>
            </a:pPr>
            <a:r>
              <a:rPr lang="en-US" sz="2400" b="1" cap="all" spc="30" dirty="0">
                <a:solidFill>
                  <a:srgbClr val="FF0000"/>
                </a:solidFill>
              </a:rPr>
              <a:t>"County lines"</a:t>
            </a:r>
            <a:r>
              <a:rPr lang="en-US" sz="2400" cap="all" spc="30" dirty="0"/>
              <a:t> s</a:t>
            </a:r>
            <a:r>
              <a:rPr lang="en-US" cap="all" spc="30" dirty="0"/>
              <a:t>ymbolize a despicable and exploitative approach to drug trafficking. A prevalent characteristic of county lines is the exploitation of young people, teens, and vulnerable adults who are directed to transport and/or hide illegal drugs, as well as related currency or guns, for dealers or drug users, either locally or in other counties (Olver,2021).</a:t>
            </a:r>
            <a:endParaRPr lang="en-US" dirty="0"/>
          </a:p>
          <a:p>
            <a:pPr indent="-228600">
              <a:spcBef>
                <a:spcPct val="0"/>
              </a:spcBef>
              <a:spcAft>
                <a:spcPts val="600"/>
              </a:spcAft>
              <a:buFont typeface="Arial" panose="020B0604020202020204" pitchFamily="34" charset="0"/>
              <a:buChar char="•"/>
            </a:pPr>
            <a:endParaRPr lang="en-US" sz="1500" cap="all" spc="30"/>
          </a:p>
        </p:txBody>
      </p:sp>
    </p:spTree>
    <p:extLst>
      <p:ext uri="{BB962C8B-B14F-4D97-AF65-F5344CB8AC3E}">
        <p14:creationId xmlns:p14="http://schemas.microsoft.com/office/powerpoint/2010/main" val="3550650284"/>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pic>
        <p:nvPicPr>
          <p:cNvPr id="5" name="Picture 4" descr="A person sitting on stairs with a sign&#10;&#10;Description automatically generated">
            <a:extLst>
              <a:ext uri="{FF2B5EF4-FFF2-40B4-BE49-F238E27FC236}">
                <a16:creationId xmlns:a16="http://schemas.microsoft.com/office/drawing/2014/main" id="{6089B3F9-3B06-18F6-6479-48D7CD258D0A}"/>
              </a:ext>
            </a:extLst>
          </p:cNvPr>
          <p:cNvPicPr>
            <a:picLocks noChangeAspect="1"/>
          </p:cNvPicPr>
          <p:nvPr/>
        </p:nvPicPr>
        <p:blipFill>
          <a:blip r:embed="rId3"/>
          <a:stretch>
            <a:fillRect/>
          </a:stretch>
        </p:blipFill>
        <p:spPr>
          <a:xfrm>
            <a:off x="3233082" y="1221992"/>
            <a:ext cx="4924424" cy="4308913"/>
          </a:xfrm>
          <a:prstGeom prst="rect">
            <a:avLst/>
          </a:prstGeom>
        </p:spPr>
      </p:pic>
      <p:sp>
        <p:nvSpPr>
          <p:cNvPr id="6" name="TextBox 5">
            <a:extLst>
              <a:ext uri="{FF2B5EF4-FFF2-40B4-BE49-F238E27FC236}">
                <a16:creationId xmlns:a16="http://schemas.microsoft.com/office/drawing/2014/main" id="{4FF90976-CEE4-6264-94E5-4A12448C30BE}"/>
              </a:ext>
            </a:extLst>
          </p:cNvPr>
          <p:cNvSpPr txBox="1"/>
          <p:nvPr/>
        </p:nvSpPr>
        <p:spPr>
          <a:xfrm>
            <a:off x="244476" y="1227011"/>
            <a:ext cx="2797683" cy="42867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Nova"/>
                <a:ea typeface="+mn-lt"/>
                <a:cs typeface="+mn-lt"/>
              </a:rPr>
              <a:t>The National Crime Agency believes that 14,000 children in the UK in 2022/2023 were involved in child criminal exploitation.</a:t>
            </a:r>
            <a:endParaRPr lang="en-US" sz="2800" dirty="0">
              <a:latin typeface="Arial Nova"/>
            </a:endParaRPr>
          </a:p>
          <a:p>
            <a:pPr algn="l"/>
            <a:endParaRPr lang="en-US" dirty="0"/>
          </a:p>
        </p:txBody>
      </p:sp>
      <p:sp>
        <p:nvSpPr>
          <p:cNvPr id="7" name="TextBox 6">
            <a:extLst>
              <a:ext uri="{FF2B5EF4-FFF2-40B4-BE49-F238E27FC236}">
                <a16:creationId xmlns:a16="http://schemas.microsoft.com/office/drawing/2014/main" id="{6CC0124E-6977-A639-FE2B-AD8524C1FCD0}"/>
              </a:ext>
            </a:extLst>
          </p:cNvPr>
          <p:cNvSpPr txBox="1"/>
          <p:nvPr/>
        </p:nvSpPr>
        <p:spPr>
          <a:xfrm>
            <a:off x="8561724" y="1219569"/>
            <a:ext cx="3632042"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Nova"/>
                <a:ea typeface="+mn-lt"/>
                <a:cs typeface="+mn-lt"/>
              </a:rPr>
              <a:t>Criminal child exploitation is a common practice across county lines. They are using coercion, control, grooming, and manipulation for children under 18 years old (Stone,2018).</a:t>
            </a:r>
            <a:endParaRPr lang="en-US" dirty="0">
              <a:latin typeface="Arial Nova"/>
            </a:endParaRPr>
          </a:p>
          <a:p>
            <a:pPr algn="l"/>
            <a:endParaRPr lang="en-US" dirty="0"/>
          </a:p>
        </p:txBody>
      </p:sp>
    </p:spTree>
    <p:extLst>
      <p:ext uri="{BB962C8B-B14F-4D97-AF65-F5344CB8AC3E}">
        <p14:creationId xmlns:p14="http://schemas.microsoft.com/office/powerpoint/2010/main" val="4219574199"/>
      </p:ext>
    </p:extLst>
  </p:cSld>
  <p:clrMapOvr>
    <a:masterClrMapping/>
  </p:clrMapOvr>
  <p:extLst>
    <p:ext uri="{6950BFC3-D8DA-4A85-94F7-54DA5524770B}">
      <p188:commentRel xmlns:p188="http://schemas.microsoft.com/office/powerpoint/2018/8/main" r:id="rId2"/>
    </p:ext>
  </p:extLs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7AB7C5C-C091-4C25-B1BD-93E2F6948C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8546"/>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close-up of a highlighter&#10;&#10;Description automatically generated">
            <a:extLst>
              <a:ext uri="{FF2B5EF4-FFF2-40B4-BE49-F238E27FC236}">
                <a16:creationId xmlns:a16="http://schemas.microsoft.com/office/drawing/2014/main" id="{8FBE3CE4-E1BE-79AC-BDFE-FA17A3AED214}"/>
              </a:ext>
            </a:extLst>
          </p:cNvPr>
          <p:cNvPicPr>
            <a:picLocks noChangeAspect="1"/>
          </p:cNvPicPr>
          <p:nvPr/>
        </p:nvPicPr>
        <p:blipFill>
          <a:blip r:embed="rId3"/>
          <a:stretch>
            <a:fillRect/>
          </a:stretch>
        </p:blipFill>
        <p:spPr>
          <a:xfrm>
            <a:off x="7514805" y="3602695"/>
            <a:ext cx="3677489" cy="2535851"/>
          </a:xfrm>
          <a:prstGeom prst="rect">
            <a:avLst/>
          </a:prstGeom>
        </p:spPr>
      </p:pic>
      <p:pic>
        <p:nvPicPr>
          <p:cNvPr id="5" name="Picture 4" descr="A hand holding a puppet&#10;&#10;Description automatically generated">
            <a:extLst>
              <a:ext uri="{FF2B5EF4-FFF2-40B4-BE49-F238E27FC236}">
                <a16:creationId xmlns:a16="http://schemas.microsoft.com/office/drawing/2014/main" id="{AA8D38C3-B8E8-5F25-58FE-8026A6EF92AB}"/>
              </a:ext>
            </a:extLst>
          </p:cNvPr>
          <p:cNvPicPr>
            <a:picLocks noChangeAspect="1"/>
          </p:cNvPicPr>
          <p:nvPr/>
        </p:nvPicPr>
        <p:blipFill>
          <a:blip r:embed="rId4"/>
          <a:stretch>
            <a:fillRect/>
          </a:stretch>
        </p:blipFill>
        <p:spPr>
          <a:xfrm>
            <a:off x="7775961" y="719455"/>
            <a:ext cx="3155178" cy="2596557"/>
          </a:xfrm>
          <a:prstGeom prst="rect">
            <a:avLst/>
          </a:prstGeom>
        </p:spPr>
      </p:pic>
      <p:sp>
        <p:nvSpPr>
          <p:cNvPr id="2" name="TextBox 1">
            <a:extLst>
              <a:ext uri="{FF2B5EF4-FFF2-40B4-BE49-F238E27FC236}">
                <a16:creationId xmlns:a16="http://schemas.microsoft.com/office/drawing/2014/main" id="{ABF9CC0B-F2DB-40F0-BABB-BDED26E630AC}"/>
              </a:ext>
            </a:extLst>
          </p:cNvPr>
          <p:cNvSpPr txBox="1"/>
          <p:nvPr/>
        </p:nvSpPr>
        <p:spPr>
          <a:xfrm>
            <a:off x="170694" y="15589"/>
            <a:ext cx="9509334" cy="60378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a:lnSpc>
                <a:spcPct val="110000"/>
              </a:lnSpc>
              <a:spcAft>
                <a:spcPts val="600"/>
              </a:spcAft>
            </a:pPr>
            <a:r>
              <a:rPr lang="en-US" sz="4000" b="1" dirty="0">
                <a:solidFill>
                  <a:srgbClr val="002060"/>
                </a:solidFill>
                <a:latin typeface="Arial Nova"/>
              </a:rPr>
              <a:t>Forms and Methods of Exploitation:</a:t>
            </a:r>
            <a:endParaRPr lang="en-US" sz="4000" dirty="0">
              <a:solidFill>
                <a:srgbClr val="002060"/>
              </a:solidFill>
            </a:endParaRPr>
          </a:p>
          <a:p>
            <a:pPr>
              <a:lnSpc>
                <a:spcPct val="110000"/>
              </a:lnSpc>
              <a:spcAft>
                <a:spcPts val="600"/>
              </a:spcAft>
            </a:pPr>
            <a:endParaRPr lang="en-US" sz="3200" b="1" dirty="0">
              <a:latin typeface="Arial Nova"/>
            </a:endParaRPr>
          </a:p>
          <a:p>
            <a:pPr indent="-228600">
              <a:lnSpc>
                <a:spcPct val="110000"/>
              </a:lnSpc>
              <a:spcAft>
                <a:spcPts val="600"/>
              </a:spcAft>
              <a:buFont typeface="Arial" panose="020B0604020202020204" pitchFamily="34" charset="0"/>
              <a:buChar char="•"/>
            </a:pPr>
            <a:r>
              <a:rPr lang="en-US" sz="3200" b="1" dirty="0">
                <a:latin typeface="Arial Nova"/>
              </a:rPr>
              <a:t>Threats and violence</a:t>
            </a:r>
          </a:p>
          <a:p>
            <a:pPr indent="-228600">
              <a:lnSpc>
                <a:spcPct val="110000"/>
              </a:lnSpc>
              <a:spcAft>
                <a:spcPts val="600"/>
              </a:spcAft>
              <a:buFont typeface="Arial" panose="020B0604020202020204" pitchFamily="34" charset="0"/>
              <a:buChar char="•"/>
            </a:pPr>
            <a:r>
              <a:rPr lang="en-US" sz="3200" b="1" dirty="0">
                <a:latin typeface="Arial Nova"/>
              </a:rPr>
              <a:t>Offering an exchange</a:t>
            </a:r>
          </a:p>
          <a:p>
            <a:pPr indent="-228600">
              <a:lnSpc>
                <a:spcPct val="110000"/>
              </a:lnSpc>
              <a:spcAft>
                <a:spcPts val="600"/>
              </a:spcAft>
              <a:buFont typeface="Arial" panose="020B0604020202020204" pitchFamily="34" charset="0"/>
              <a:buChar char="•"/>
            </a:pPr>
            <a:r>
              <a:rPr lang="en-US" sz="3200" b="1" dirty="0">
                <a:latin typeface="Arial Nova"/>
              </a:rPr>
              <a:t>Coercive control</a:t>
            </a:r>
          </a:p>
          <a:p>
            <a:pPr indent="-228600">
              <a:lnSpc>
                <a:spcPct val="110000"/>
              </a:lnSpc>
              <a:spcAft>
                <a:spcPts val="600"/>
              </a:spcAft>
              <a:buFont typeface="Arial" panose="020B0604020202020204" pitchFamily="34" charset="0"/>
              <a:buChar char="•"/>
            </a:pPr>
            <a:r>
              <a:rPr lang="en-US" sz="3200" b="1" dirty="0">
                <a:latin typeface="Arial Nova"/>
              </a:rPr>
              <a:t>Sexual abuse and exploitation</a:t>
            </a:r>
          </a:p>
          <a:p>
            <a:pPr indent="-228600">
              <a:lnSpc>
                <a:spcPct val="110000"/>
              </a:lnSpc>
              <a:spcAft>
                <a:spcPts val="600"/>
              </a:spcAft>
              <a:buFont typeface="Arial" panose="020B0604020202020204" pitchFamily="34" charset="0"/>
              <a:buChar char="•"/>
            </a:pPr>
            <a:r>
              <a:rPr lang="en-US" sz="3200" b="1" dirty="0">
                <a:latin typeface="Arial Nova"/>
              </a:rPr>
              <a:t>Blackmail</a:t>
            </a:r>
          </a:p>
          <a:p>
            <a:pPr indent="-228600">
              <a:lnSpc>
                <a:spcPct val="110000"/>
              </a:lnSpc>
              <a:spcAft>
                <a:spcPts val="600"/>
              </a:spcAft>
              <a:buFont typeface="Arial" panose="020B0604020202020204" pitchFamily="34" charset="0"/>
              <a:buChar char="•"/>
            </a:pPr>
            <a:r>
              <a:rPr lang="en-US" sz="3200" b="1" dirty="0">
                <a:latin typeface="Arial Nova"/>
              </a:rPr>
              <a:t>Cuckooing</a:t>
            </a:r>
          </a:p>
          <a:p>
            <a:pPr indent="-228600">
              <a:lnSpc>
                <a:spcPct val="110000"/>
              </a:lnSpc>
              <a:spcAft>
                <a:spcPts val="600"/>
              </a:spcAft>
              <a:buFont typeface="Arial" panose="020B0604020202020204" pitchFamily="34" charset="0"/>
              <a:buChar char="•"/>
            </a:pPr>
            <a:r>
              <a:rPr lang="en-US" sz="3200" b="1" dirty="0">
                <a:latin typeface="Arial Nova"/>
              </a:rPr>
              <a:t>Coerced internal concealment</a:t>
            </a:r>
          </a:p>
          <a:p>
            <a:pPr indent="-228600">
              <a:lnSpc>
                <a:spcPct val="110000"/>
              </a:lnSpc>
              <a:spcAft>
                <a:spcPts val="600"/>
              </a:spcAft>
              <a:buFont typeface="Arial" panose="020B0604020202020204" pitchFamily="34" charset="0"/>
              <a:buChar char="•"/>
            </a:pPr>
            <a:r>
              <a:rPr lang="en-US" sz="3200" b="1" dirty="0">
                <a:latin typeface="Arial Nova"/>
              </a:rPr>
              <a:t>Financial control</a:t>
            </a:r>
          </a:p>
          <a:p>
            <a:pPr indent="-228600">
              <a:lnSpc>
                <a:spcPct val="110000"/>
              </a:lnSpc>
              <a:spcAft>
                <a:spcPts val="600"/>
              </a:spcAft>
              <a:buFont typeface="Arial" panose="020B0604020202020204" pitchFamily="34" charset="0"/>
              <a:buChar char="•"/>
            </a:pPr>
            <a:r>
              <a:rPr lang="en-US" sz="3200" b="1" dirty="0">
                <a:latin typeface="Arial Nova"/>
              </a:rPr>
              <a:t>Debt bondage</a:t>
            </a:r>
          </a:p>
          <a:p>
            <a:pPr>
              <a:lnSpc>
                <a:spcPct val="110000"/>
              </a:lnSpc>
              <a:spcAft>
                <a:spcPts val="600"/>
              </a:spcAft>
            </a:pPr>
            <a:endParaRPr lang="en-US" sz="3200" b="1" dirty="0">
              <a:latin typeface="Arial Nova"/>
            </a:endParaRPr>
          </a:p>
          <a:p>
            <a:pPr indent="-228600">
              <a:lnSpc>
                <a:spcPct val="110000"/>
              </a:lnSpc>
              <a:spcAft>
                <a:spcPts val="600"/>
              </a:spcAft>
              <a:buFont typeface="Arial" panose="020B0604020202020204" pitchFamily="34" charset="0"/>
              <a:buChar char="•"/>
            </a:pPr>
            <a:endParaRPr lang="en-US" sz="3200" b="1" dirty="0">
              <a:latin typeface="Arial Nova"/>
            </a:endParaRPr>
          </a:p>
          <a:p>
            <a:pPr>
              <a:lnSpc>
                <a:spcPct val="110000"/>
              </a:lnSpc>
              <a:spcAft>
                <a:spcPts val="600"/>
              </a:spcAft>
            </a:pPr>
            <a:endParaRPr lang="en-US" sz="3200" b="1" dirty="0">
              <a:latin typeface="Arial Nova"/>
            </a:endParaRPr>
          </a:p>
        </p:txBody>
      </p:sp>
      <p:sp>
        <p:nvSpPr>
          <p:cNvPr id="4" name="TextBox 3">
            <a:extLst>
              <a:ext uri="{FF2B5EF4-FFF2-40B4-BE49-F238E27FC236}">
                <a16:creationId xmlns:a16="http://schemas.microsoft.com/office/drawing/2014/main" id="{4CAC100D-4CD5-8CA3-1B46-68D897A3FB43}"/>
              </a:ext>
            </a:extLst>
          </p:cNvPr>
          <p:cNvSpPr txBox="1"/>
          <p:nvPr/>
        </p:nvSpPr>
        <p:spPr>
          <a:xfrm>
            <a:off x="9657130" y="6387691"/>
            <a:ext cx="2305616" cy="3779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(GOV.UK,2023)</a:t>
            </a:r>
          </a:p>
        </p:txBody>
      </p:sp>
    </p:spTree>
    <p:extLst>
      <p:ext uri="{BB962C8B-B14F-4D97-AF65-F5344CB8AC3E}">
        <p14:creationId xmlns:p14="http://schemas.microsoft.com/office/powerpoint/2010/main" val="4064233259"/>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2289"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2" descr="A person and person in reflective vests&#10;&#10;Description automatically generated">
            <a:extLst>
              <a:ext uri="{FF2B5EF4-FFF2-40B4-BE49-F238E27FC236}">
                <a16:creationId xmlns:a16="http://schemas.microsoft.com/office/drawing/2014/main" id="{4430D87F-C8C6-AAEB-4337-F96C01DAC6AE}"/>
              </a:ext>
            </a:extLst>
          </p:cNvPr>
          <p:cNvPicPr>
            <a:picLocks noChangeAspect="1"/>
          </p:cNvPicPr>
          <p:nvPr/>
        </p:nvPicPr>
        <p:blipFill>
          <a:blip r:embed="rId2"/>
          <a:srcRect t="7928" r="-3" b="-3"/>
          <a:stretch/>
        </p:blipFill>
        <p:spPr>
          <a:xfrm>
            <a:off x="154" y="10"/>
            <a:ext cx="5579379" cy="3428990"/>
          </a:xfrm>
          <a:prstGeom prst="rect">
            <a:avLst/>
          </a:prstGeom>
        </p:spPr>
      </p:pic>
      <p:pic>
        <p:nvPicPr>
          <p:cNvPr id="4" name="Picture 3" descr="A person sitting on train tracks&#10;&#10;Description automatically generated">
            <a:extLst>
              <a:ext uri="{FF2B5EF4-FFF2-40B4-BE49-F238E27FC236}">
                <a16:creationId xmlns:a16="http://schemas.microsoft.com/office/drawing/2014/main" id="{6BCDF757-666F-F884-3546-E40E73DCDE65}"/>
              </a:ext>
            </a:extLst>
          </p:cNvPr>
          <p:cNvPicPr>
            <a:picLocks noChangeAspect="1"/>
          </p:cNvPicPr>
          <p:nvPr/>
        </p:nvPicPr>
        <p:blipFill>
          <a:blip r:embed="rId3"/>
          <a:srcRect l="2373" r="1" b="1"/>
          <a:stretch/>
        </p:blipFill>
        <p:spPr>
          <a:xfrm>
            <a:off x="154" y="3429000"/>
            <a:ext cx="5579379" cy="3429000"/>
          </a:xfrm>
          <a:prstGeom prst="rect">
            <a:avLst/>
          </a:prstGeom>
        </p:spPr>
      </p:pic>
      <p:sp>
        <p:nvSpPr>
          <p:cNvPr id="2" name="TextBox 1">
            <a:extLst>
              <a:ext uri="{FF2B5EF4-FFF2-40B4-BE49-F238E27FC236}">
                <a16:creationId xmlns:a16="http://schemas.microsoft.com/office/drawing/2014/main" id="{28718A0F-BE84-9A3B-F151-43228A3F45B8}"/>
              </a:ext>
            </a:extLst>
          </p:cNvPr>
          <p:cNvSpPr txBox="1"/>
          <p:nvPr/>
        </p:nvSpPr>
        <p:spPr>
          <a:xfrm>
            <a:off x="6117336" y="2269235"/>
            <a:ext cx="5367528" cy="403935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85000" lnSpcReduction="20000"/>
          </a:bodyPr>
          <a:lstStyle/>
          <a:p>
            <a:pPr indent="-228600">
              <a:spcAft>
                <a:spcPts val="600"/>
              </a:spcAft>
              <a:buFont typeface="Arial" panose="020B0604020202020204" pitchFamily="34" charset="0"/>
              <a:buChar char="•"/>
            </a:pPr>
            <a:r>
              <a:rPr lang="en-US" sz="2400" dirty="0">
                <a:solidFill>
                  <a:srgbClr val="FF0000"/>
                </a:solidFill>
                <a:latin typeface="Arial Nova"/>
              </a:rPr>
              <a:t>The British Transport Police case study </a:t>
            </a:r>
          </a:p>
          <a:p>
            <a:pPr indent="-228600">
              <a:spcAft>
                <a:spcPts val="600"/>
              </a:spcAft>
              <a:buFont typeface="Arial" panose="020B0604020202020204" pitchFamily="34" charset="0"/>
              <a:buChar char="•"/>
            </a:pPr>
            <a:r>
              <a:rPr lang="en-US" sz="2400" dirty="0"/>
              <a:t>British Transport Police discovered a child avoiding police at a rail station. The kid had been missing for several days, which justified the stop and search. He was carrying two phones, a large amount of Vaseline, and cash. The boy then told police that a taped drug ball was in his anus. The hospitalized toddler needed surgery to repair his internal injuries.  The boy stated that he was being manipulated and coerced into distributing drugs in a market town, and that threats to his family were making him feel imprisoned. The boy received help and support from a volunteer organization. </a:t>
            </a:r>
          </a:p>
          <a:p>
            <a:pPr indent="-228600">
              <a:spcAft>
                <a:spcPts val="600"/>
              </a:spcAft>
              <a:buFont typeface="Arial" panose="020B0604020202020204" pitchFamily="34" charset="0"/>
              <a:buChar char="•"/>
            </a:pPr>
            <a:endParaRPr lang="en-US"/>
          </a:p>
          <a:p>
            <a:pPr indent="-228600">
              <a:spcAft>
                <a:spcPts val="600"/>
              </a:spcAft>
              <a:buFont typeface="Arial" panose="020B0604020202020204" pitchFamily="34" charset="0"/>
              <a:buChar char="•"/>
            </a:pPr>
            <a:endParaRPr lang="en-US"/>
          </a:p>
          <a:p>
            <a:pPr indent="-228600">
              <a:spcAft>
                <a:spcPts val="600"/>
              </a:spcAft>
              <a:buFont typeface="Arial" panose="020B0604020202020204" pitchFamily="34" charset="0"/>
              <a:buChar char="•"/>
            </a:pPr>
            <a:endParaRPr lang="en-US"/>
          </a:p>
          <a:p>
            <a:pPr indent="-228600">
              <a:spcAft>
                <a:spcPts val="600"/>
              </a:spcAft>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721B56C6-66C4-9F2F-B0F3-C9D9B3CE63A9}"/>
              </a:ext>
            </a:extLst>
          </p:cNvPr>
          <p:cNvSpPr txBox="1"/>
          <p:nvPr/>
        </p:nvSpPr>
        <p:spPr>
          <a:xfrm>
            <a:off x="8768901" y="6123111"/>
            <a:ext cx="22678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(GOV.UK,2023)</a:t>
            </a:r>
          </a:p>
        </p:txBody>
      </p:sp>
    </p:spTree>
    <p:extLst>
      <p:ext uri="{BB962C8B-B14F-4D97-AF65-F5344CB8AC3E}">
        <p14:creationId xmlns:p14="http://schemas.microsoft.com/office/powerpoint/2010/main" val="4165448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wearing a black coat with a hood&#10;&#10;Description automatically generated">
            <a:extLst>
              <a:ext uri="{FF2B5EF4-FFF2-40B4-BE49-F238E27FC236}">
                <a16:creationId xmlns:a16="http://schemas.microsoft.com/office/drawing/2014/main" id="{8A9F367C-E4BF-87AF-B7CB-14C701A87DAB}"/>
              </a:ext>
            </a:extLst>
          </p:cNvPr>
          <p:cNvPicPr>
            <a:picLocks noChangeAspect="1"/>
          </p:cNvPicPr>
          <p:nvPr/>
        </p:nvPicPr>
        <p:blipFill>
          <a:blip r:embed="rId3"/>
          <a:srcRect b="1211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FBE3466-9781-C03A-39A8-51C66730132D}"/>
              </a:ext>
            </a:extLst>
          </p:cNvPr>
          <p:cNvSpPr txBox="1"/>
          <p:nvPr/>
        </p:nvSpPr>
        <p:spPr>
          <a:xfrm>
            <a:off x="704088" y="871759"/>
            <a:ext cx="5067300" cy="34970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5000" cap="all" spc="30">
                <a:solidFill>
                  <a:srgbClr val="FFFFFF"/>
                </a:solidFill>
                <a:latin typeface="+mj-lt"/>
                <a:ea typeface="+mj-ea"/>
                <a:cs typeface="+mj-cs"/>
              </a:rPr>
              <a:t>Case of Nicole-11 years old-exploited by drugs gangs</a:t>
            </a:r>
          </a:p>
        </p:txBody>
      </p:sp>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EAB6C06-078A-3440-614F-080818F57ED3}"/>
              </a:ext>
            </a:extLst>
          </p:cNvPr>
          <p:cNvSpPr txBox="1"/>
          <p:nvPr/>
        </p:nvSpPr>
        <p:spPr>
          <a:xfrm>
            <a:off x="8523220" y="5707345"/>
            <a:ext cx="31749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(BBC News,2022)</a:t>
            </a:r>
          </a:p>
        </p:txBody>
      </p:sp>
    </p:spTree>
    <p:extLst>
      <p:ext uri="{BB962C8B-B14F-4D97-AF65-F5344CB8AC3E}">
        <p14:creationId xmlns:p14="http://schemas.microsoft.com/office/powerpoint/2010/main" val="3709129703"/>
      </p:ext>
    </p:extLst>
  </p:cSld>
  <p:clrMapOvr>
    <a:overrideClrMapping bg1="dk1" tx1="lt1" bg2="dk2" tx2="lt2" accent1="accent1" accent2="accent2" accent3="accent3" accent4="accent4" accent5="accent5" accent6="accent6" hlink="hlink" folHlink="folHlink"/>
  </p:clrMapOvr>
  <p:extLst>
    <p:ext uri="{6950BFC3-D8DA-4A85-94F7-54DA5524770B}">
      <p188:commentRel xmlns:p188="http://schemas.microsoft.com/office/powerpoint/2018/8/main" r:id="rId2"/>
    </p:ext>
  </p:extLs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2289"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police officer in a airport&#10;&#10;Description automatically generated">
            <a:extLst>
              <a:ext uri="{FF2B5EF4-FFF2-40B4-BE49-F238E27FC236}">
                <a16:creationId xmlns:a16="http://schemas.microsoft.com/office/drawing/2014/main" id="{48D40125-EB71-9941-AE5E-B36200B7D233}"/>
              </a:ext>
            </a:extLst>
          </p:cNvPr>
          <p:cNvPicPr>
            <a:picLocks noChangeAspect="1"/>
          </p:cNvPicPr>
          <p:nvPr/>
        </p:nvPicPr>
        <p:blipFill>
          <a:blip r:embed="rId2"/>
          <a:srcRect r="-2" b="21156"/>
          <a:stretch/>
        </p:blipFill>
        <p:spPr>
          <a:xfrm>
            <a:off x="154" y="3429000"/>
            <a:ext cx="5579379" cy="3429000"/>
          </a:xfrm>
          <a:prstGeom prst="rect">
            <a:avLst/>
          </a:prstGeom>
        </p:spPr>
      </p:pic>
      <p:sp>
        <p:nvSpPr>
          <p:cNvPr id="2" name="TextBox 1">
            <a:extLst>
              <a:ext uri="{FF2B5EF4-FFF2-40B4-BE49-F238E27FC236}">
                <a16:creationId xmlns:a16="http://schemas.microsoft.com/office/drawing/2014/main" id="{3CC55CDC-433D-CBF8-3F4A-BDF8B3E1C566}"/>
              </a:ext>
            </a:extLst>
          </p:cNvPr>
          <p:cNvSpPr txBox="1"/>
          <p:nvPr/>
        </p:nvSpPr>
        <p:spPr>
          <a:xfrm>
            <a:off x="5591820" y="-3627"/>
            <a:ext cx="6602492" cy="668007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spcAft>
                <a:spcPts val="600"/>
              </a:spcAft>
              <a:buFont typeface="Arial" panose="020B0604020202020204" pitchFamily="34" charset="0"/>
              <a:buChar char="•"/>
            </a:pPr>
            <a:r>
              <a:rPr lang="en-US" dirty="0">
                <a:latin typeface="Arial Nova"/>
              </a:rPr>
              <a:t>            </a:t>
            </a:r>
            <a:r>
              <a:rPr lang="en-US" sz="2400" dirty="0">
                <a:solidFill>
                  <a:srgbClr val="FF0000"/>
                </a:solidFill>
                <a:latin typeface="Arial Nova"/>
              </a:rPr>
              <a:t> County lines Policing Strategy</a:t>
            </a:r>
          </a:p>
          <a:p>
            <a:pPr indent="-228600">
              <a:spcAft>
                <a:spcPts val="600"/>
              </a:spcAft>
              <a:buFont typeface="Arial" panose="020B0604020202020204" pitchFamily="34" charset="0"/>
              <a:buChar char="•"/>
            </a:pPr>
            <a:endParaRPr lang="en-US" dirty="0">
              <a:latin typeface="Arial Nova"/>
            </a:endParaRPr>
          </a:p>
          <a:p>
            <a:pPr indent="-228600">
              <a:spcAft>
                <a:spcPts val="600"/>
              </a:spcAft>
              <a:buFont typeface="Arial" panose="020B0604020202020204" pitchFamily="34" charset="0"/>
              <a:buChar char="•"/>
            </a:pPr>
            <a:r>
              <a:rPr lang="en-US" dirty="0">
                <a:solidFill>
                  <a:srgbClr val="FF0000"/>
                </a:solidFill>
                <a:latin typeface="Arial Nova"/>
              </a:rPr>
              <a:t> The County Lines </a:t>
            </a:r>
            <a:r>
              <a:rPr lang="en-US" err="1">
                <a:solidFill>
                  <a:srgbClr val="FF0000"/>
                </a:solidFill>
                <a:latin typeface="Arial Nova"/>
              </a:rPr>
              <a:t>Programme</a:t>
            </a:r>
            <a:r>
              <a:rPr lang="en-US" dirty="0">
                <a:latin typeface="Arial Nova"/>
              </a:rPr>
              <a:t> targets exploitative drug gangs and helps children and youth escape child criminal exploitation.</a:t>
            </a:r>
          </a:p>
          <a:p>
            <a:pPr indent="-228600">
              <a:spcAft>
                <a:spcPts val="600"/>
              </a:spcAft>
              <a:buFont typeface="Arial" panose="020B0604020202020204" pitchFamily="34" charset="0"/>
              <a:buChar char="•"/>
            </a:pPr>
            <a:endParaRPr lang="en-US" dirty="0">
              <a:latin typeface="Arial Nova"/>
            </a:endParaRPr>
          </a:p>
          <a:p>
            <a:pPr indent="-228600">
              <a:spcAft>
                <a:spcPts val="600"/>
              </a:spcAft>
              <a:buFont typeface="Arial" panose="020B0604020202020204" pitchFamily="34" charset="0"/>
              <a:buChar char="•"/>
            </a:pPr>
            <a:r>
              <a:rPr lang="en-US" dirty="0" err="1">
                <a:solidFill>
                  <a:srgbClr val="FF0000"/>
                </a:solidFill>
                <a:latin typeface="Arial Nova"/>
              </a:rPr>
              <a:t>Programme</a:t>
            </a:r>
            <a:r>
              <a:rPr lang="en-US" dirty="0">
                <a:solidFill>
                  <a:srgbClr val="FF0000"/>
                </a:solidFill>
                <a:latin typeface="Arial Nova"/>
              </a:rPr>
              <a:t>  supports</a:t>
            </a:r>
            <a:r>
              <a:rPr lang="en-US" dirty="0">
                <a:latin typeface="Arial Nova"/>
              </a:rPr>
              <a:t>: </a:t>
            </a:r>
          </a:p>
          <a:p>
            <a:pPr>
              <a:spcAft>
                <a:spcPts val="600"/>
              </a:spcAft>
            </a:pPr>
            <a:r>
              <a:rPr lang="en-US" dirty="0">
                <a:latin typeface="Arial Nova"/>
              </a:rPr>
              <a:t>-The National County Lines Co-ordination Centre (NCLCC)</a:t>
            </a:r>
          </a:p>
          <a:p>
            <a:pPr>
              <a:spcAft>
                <a:spcPts val="600"/>
              </a:spcAft>
            </a:pPr>
            <a:r>
              <a:rPr lang="en-US" dirty="0">
                <a:latin typeface="Arial Nova"/>
              </a:rPr>
              <a:t> - British Transport Police's County Lines Taskforce ,        increased rail network disruptions.</a:t>
            </a:r>
          </a:p>
          <a:p>
            <a:pPr>
              <a:spcAft>
                <a:spcPts val="600"/>
              </a:spcAft>
            </a:pPr>
            <a:r>
              <a:rPr lang="en-US" dirty="0">
                <a:latin typeface="Arial Nova"/>
              </a:rPr>
              <a:t>-  targeted operational activities against lines, including specific taskforces in four key exporting force regions: </a:t>
            </a:r>
          </a:p>
          <a:p>
            <a:pPr indent="-228600">
              <a:spcAft>
                <a:spcPts val="600"/>
              </a:spcAft>
              <a:buFont typeface="Arial" panose="020B0604020202020204" pitchFamily="34" charset="0"/>
              <a:buChar char="•"/>
            </a:pPr>
            <a:r>
              <a:rPr lang="en-US" dirty="0">
                <a:latin typeface="Arial Nova"/>
              </a:rPr>
              <a:t>Greater Manchester Police </a:t>
            </a:r>
          </a:p>
          <a:p>
            <a:pPr indent="-228600">
              <a:spcAft>
                <a:spcPts val="600"/>
              </a:spcAft>
              <a:buFont typeface="Arial" panose="020B0604020202020204" pitchFamily="34" charset="0"/>
              <a:buChar char="•"/>
            </a:pPr>
            <a:r>
              <a:rPr lang="en-US" dirty="0">
                <a:latin typeface="Arial Nova"/>
              </a:rPr>
              <a:t>Metropolitan Police Service </a:t>
            </a:r>
          </a:p>
          <a:p>
            <a:pPr indent="-228600">
              <a:spcAft>
                <a:spcPts val="600"/>
              </a:spcAft>
              <a:buFont typeface="Arial" panose="020B0604020202020204" pitchFamily="34" charset="0"/>
              <a:buChar char="•"/>
            </a:pPr>
            <a:r>
              <a:rPr lang="en-US" dirty="0">
                <a:latin typeface="Arial Nova"/>
              </a:rPr>
              <a:t>Merseyside Police </a:t>
            </a:r>
          </a:p>
          <a:p>
            <a:pPr indent="-228600">
              <a:spcAft>
                <a:spcPts val="600"/>
              </a:spcAft>
              <a:buFont typeface="Arial" panose="020B0604020202020204" pitchFamily="34" charset="0"/>
              <a:buChar char="•"/>
            </a:pPr>
            <a:r>
              <a:rPr lang="en-US" dirty="0">
                <a:latin typeface="Arial Nova"/>
              </a:rPr>
              <a:t>West Midlands Police </a:t>
            </a:r>
          </a:p>
          <a:p>
            <a:pPr>
              <a:spcAft>
                <a:spcPts val="600"/>
              </a:spcAft>
            </a:pPr>
            <a:r>
              <a:rPr lang="en-US" dirty="0">
                <a:latin typeface="Arial Nova"/>
              </a:rPr>
              <a:t>-invest in new technologies, including as Automatic Number Plate Recognition</a:t>
            </a:r>
          </a:p>
          <a:p>
            <a:pPr>
              <a:spcAft>
                <a:spcPts val="600"/>
              </a:spcAft>
            </a:pPr>
            <a:r>
              <a:rPr lang="en-US" dirty="0">
                <a:latin typeface="Arial Nova"/>
              </a:rPr>
              <a:t>-increased support for victim of county lines and child exploitation</a:t>
            </a:r>
          </a:p>
        </p:txBody>
      </p:sp>
      <p:pic>
        <p:nvPicPr>
          <p:cNvPr id="5" name="Picture 4" descr="Two police officers walking in a train station&#10;&#10;Description automatically generated">
            <a:extLst>
              <a:ext uri="{FF2B5EF4-FFF2-40B4-BE49-F238E27FC236}">
                <a16:creationId xmlns:a16="http://schemas.microsoft.com/office/drawing/2014/main" id="{CC6E203D-9BF2-92C6-F854-BEFAD21FC9E1}"/>
              </a:ext>
            </a:extLst>
          </p:cNvPr>
          <p:cNvPicPr>
            <a:picLocks noChangeAspect="1"/>
          </p:cNvPicPr>
          <p:nvPr/>
        </p:nvPicPr>
        <p:blipFill>
          <a:blip r:embed="rId3"/>
          <a:stretch>
            <a:fillRect/>
          </a:stretch>
        </p:blipFill>
        <p:spPr>
          <a:xfrm>
            <a:off x="2628" y="167"/>
            <a:ext cx="5591503" cy="3454946"/>
          </a:xfrm>
          <a:prstGeom prst="rect">
            <a:avLst/>
          </a:prstGeom>
        </p:spPr>
      </p:pic>
      <p:sp>
        <p:nvSpPr>
          <p:cNvPr id="3" name="TextBox 2">
            <a:extLst>
              <a:ext uri="{FF2B5EF4-FFF2-40B4-BE49-F238E27FC236}">
                <a16:creationId xmlns:a16="http://schemas.microsoft.com/office/drawing/2014/main" id="{3336DD6F-44BC-650A-3CED-0DC253FFA900}"/>
              </a:ext>
            </a:extLst>
          </p:cNvPr>
          <p:cNvSpPr txBox="1"/>
          <p:nvPr/>
        </p:nvSpPr>
        <p:spPr>
          <a:xfrm>
            <a:off x="9732724" y="6488855"/>
            <a:ext cx="22111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(GOV.UK,2024)</a:t>
            </a:r>
          </a:p>
        </p:txBody>
      </p:sp>
    </p:spTree>
    <p:extLst>
      <p:ext uri="{BB962C8B-B14F-4D97-AF65-F5344CB8AC3E}">
        <p14:creationId xmlns:p14="http://schemas.microsoft.com/office/powerpoint/2010/main" val="962358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25000"/>
            <a:lumOff val="75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hand writing on a white board&#10;&#10;Description automatically generated">
            <a:extLst>
              <a:ext uri="{FF2B5EF4-FFF2-40B4-BE49-F238E27FC236}">
                <a16:creationId xmlns:a16="http://schemas.microsoft.com/office/drawing/2014/main" id="{9D550C70-7CFC-083B-43CC-F8F017782F34}"/>
              </a:ext>
            </a:extLst>
          </p:cNvPr>
          <p:cNvPicPr>
            <a:picLocks noChangeAspect="1"/>
          </p:cNvPicPr>
          <p:nvPr/>
        </p:nvPicPr>
        <p:blipFill>
          <a:blip r:embed="rId2"/>
          <a:srcRect t="12964" r="-2" b="42648"/>
          <a:stretch/>
        </p:blipFill>
        <p:spPr>
          <a:xfrm>
            <a:off x="800100" y="168568"/>
            <a:ext cx="10591800" cy="3086100"/>
          </a:xfrm>
          <a:prstGeom prst="rect">
            <a:avLst/>
          </a:prstGeom>
        </p:spPr>
      </p:pic>
      <p:sp>
        <p:nvSpPr>
          <p:cNvPr id="2" name="TextBox 1">
            <a:extLst>
              <a:ext uri="{FF2B5EF4-FFF2-40B4-BE49-F238E27FC236}">
                <a16:creationId xmlns:a16="http://schemas.microsoft.com/office/drawing/2014/main" id="{4A2E92F9-09B0-5CE2-B1D8-DAA35F94E031}"/>
              </a:ext>
            </a:extLst>
          </p:cNvPr>
          <p:cNvSpPr txBox="1"/>
          <p:nvPr/>
        </p:nvSpPr>
        <p:spPr>
          <a:xfrm>
            <a:off x="476376" y="3091382"/>
            <a:ext cx="10932042" cy="30464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spcAft>
                <a:spcPts val="600"/>
              </a:spcAft>
            </a:pPr>
            <a:endParaRPr lang="en-US" sz="2400" dirty="0">
              <a:latin typeface="Arial Nova"/>
            </a:endParaRPr>
          </a:p>
          <a:p>
            <a:pPr>
              <a:spcAft>
                <a:spcPts val="600"/>
              </a:spcAft>
            </a:pPr>
            <a:r>
              <a:rPr lang="en-US" sz="2400" dirty="0">
                <a:latin typeface="Arial Nova"/>
              </a:rPr>
              <a:t>This presentation critically evaluates the concept of coercion and force used for illegal activities, specifically focusing on the exploitation of children in county lines drug trafficking. It demonstrates that children are especially vulnerable and easily attracted to them due to factors such as socioeconomic status, family issues, and prior trauma. The presentation examines the methods and tactics of coercion employed by traffickers. Real-life cases demonstrate situations where traffickers manipulated and coerced children into participating in illegal activities. Law enforcement strategies are crucial in preventing and fighting this crimes and assisting vulnerable children.</a:t>
            </a:r>
          </a:p>
          <a:p>
            <a:pPr indent="-228600">
              <a:spcAft>
                <a:spcPts val="600"/>
              </a:spcAft>
              <a:buFont typeface="Arial" panose="020B0604020202020204" pitchFamily="34" charset="0"/>
              <a:buChar char="•"/>
            </a:pPr>
            <a:endParaRPr lang="en-US" sz="1300"/>
          </a:p>
        </p:txBody>
      </p:sp>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4114590"/>
            <a:ext cx="9818" cy="201951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286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wooden letters on a wood stand&#10;&#10;Description automatically generated">
            <a:extLst>
              <a:ext uri="{FF2B5EF4-FFF2-40B4-BE49-F238E27FC236}">
                <a16:creationId xmlns:a16="http://schemas.microsoft.com/office/drawing/2014/main" id="{7AB3D41C-3C6D-F532-8D5C-575508B33C98}"/>
              </a:ext>
            </a:extLst>
          </p:cNvPr>
          <p:cNvPicPr>
            <a:picLocks noChangeAspect="1"/>
          </p:cNvPicPr>
          <p:nvPr/>
        </p:nvPicPr>
        <p:blipFill>
          <a:blip r:embed="rId2">
            <a:extLst>
              <a:ext uri="{837473B0-CC2E-450A-ABE3-18F120FF3D39}">
                <a1611:picAttrSrcUrl xmlns:a1611="http://schemas.microsoft.com/office/drawing/2016/11/main" r:id="rId3"/>
              </a:ext>
            </a:extLst>
          </a:blip>
          <a:srcRect t="10336" b="5395"/>
          <a:stretch/>
        </p:blipFill>
        <p:spPr>
          <a:xfrm>
            <a:off x="20" y="10"/>
            <a:ext cx="12191979" cy="6857989"/>
          </a:xfrm>
          <a:prstGeom prst="rect">
            <a:avLst/>
          </a:prstGeom>
        </p:spPr>
      </p:pic>
    </p:spTree>
    <p:extLst>
      <p:ext uri="{BB962C8B-B14F-4D97-AF65-F5344CB8AC3E}">
        <p14:creationId xmlns:p14="http://schemas.microsoft.com/office/powerpoint/2010/main" val="21365370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0C58A70-8B49-F321-0952-E39FCBDD06A7}"/>
              </a:ext>
            </a:extLst>
          </p:cNvPr>
          <p:cNvSpPr txBox="1"/>
          <p:nvPr/>
        </p:nvSpPr>
        <p:spPr>
          <a:xfrm>
            <a:off x="400916" y="1511879"/>
            <a:ext cx="1105266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err="1">
                <a:solidFill>
                  <a:srgbClr val="FF0000"/>
                </a:solidFill>
                <a:latin typeface="Arial Nova"/>
              </a:rPr>
              <a:t>Refference</a:t>
            </a:r>
            <a:r>
              <a:rPr lang="en-US" sz="2400" b="1" dirty="0">
                <a:solidFill>
                  <a:srgbClr val="FF0000"/>
                </a:solidFill>
                <a:latin typeface="Arial Nova"/>
              </a:rPr>
              <a:t> List:</a:t>
            </a:r>
          </a:p>
          <a:p>
            <a:endParaRPr lang="en-US" sz="1200" dirty="0">
              <a:latin typeface="Aptos"/>
            </a:endParaRPr>
          </a:p>
          <a:p>
            <a:r>
              <a:rPr lang="en-US" sz="1200" dirty="0">
                <a:latin typeface="Aptos"/>
              </a:rPr>
              <a:t>Adger, W.N. (2006) ‘Vulnerability’, </a:t>
            </a:r>
            <a:r>
              <a:rPr lang="en-US" sz="1200" i="1" dirty="0">
                <a:latin typeface="Aptos"/>
              </a:rPr>
              <a:t>Global environmental change</a:t>
            </a:r>
            <a:r>
              <a:rPr lang="en-US" sz="1200" dirty="0">
                <a:latin typeface="Aptos"/>
              </a:rPr>
              <a:t>, 16(3), pp. 268–281. Available at: </a:t>
            </a:r>
            <a:r>
              <a:rPr lang="en-US" sz="1200" u="sng" dirty="0">
                <a:latin typeface="Aptos"/>
                <a:hlinkClick r:id="rId2"/>
              </a:rPr>
              <a:t>https://doi.org/10.1016/j.gloenvcha.2006.02.006</a:t>
            </a:r>
            <a:r>
              <a:rPr lang="en-US" sz="1200" dirty="0">
                <a:latin typeface="Aptos"/>
              </a:rPr>
              <a:t>  (Accessed January 15,2025).</a:t>
            </a:r>
          </a:p>
          <a:p>
            <a:endParaRPr lang="en-US" sz="1200" dirty="0">
              <a:latin typeface="Aptos"/>
            </a:endParaRPr>
          </a:p>
          <a:p>
            <a:r>
              <a:rPr lang="en-US" sz="1200" dirty="0">
                <a:latin typeface="Aptos"/>
              </a:rPr>
              <a:t>BBC News (2022).</a:t>
            </a:r>
            <a:r>
              <a:rPr lang="en-US" sz="1200" dirty="0" err="1">
                <a:latin typeface="Aptos"/>
              </a:rPr>
              <a:t>Cooke,C.K.and</a:t>
            </a:r>
            <a:r>
              <a:rPr lang="en-US" sz="1200" dirty="0">
                <a:latin typeface="Aptos"/>
              </a:rPr>
              <a:t> </a:t>
            </a:r>
            <a:r>
              <a:rPr lang="en-US" sz="1200" dirty="0" err="1">
                <a:latin typeface="Aptos"/>
              </a:rPr>
              <a:t>J.County</a:t>
            </a:r>
            <a:r>
              <a:rPr lang="en-US" sz="1200" dirty="0">
                <a:latin typeface="Aptos"/>
              </a:rPr>
              <a:t> </a:t>
            </a:r>
            <a:r>
              <a:rPr lang="en-US" sz="1200" dirty="0" err="1">
                <a:latin typeface="Aptos"/>
              </a:rPr>
              <a:t>lines:”I</a:t>
            </a:r>
            <a:r>
              <a:rPr lang="en-US" sz="1200" dirty="0">
                <a:latin typeface="Aptos"/>
              </a:rPr>
              <a:t> was 11 and in a drug gang-why did nobody save me? Available at: </a:t>
            </a:r>
            <a:r>
              <a:rPr lang="en-US" sz="1200" u="sng" dirty="0">
                <a:latin typeface="Aptos"/>
                <a:hlinkClick r:id="rId3"/>
              </a:rPr>
              <a:t>County lines: ‘I was 11 and in a drugs gang - why did nobody save me?’ - BBC News</a:t>
            </a:r>
            <a:r>
              <a:rPr lang="en-US" sz="1200" dirty="0">
                <a:latin typeface="Aptos"/>
              </a:rPr>
              <a:t> (Accessed January 15,2025).</a:t>
            </a:r>
          </a:p>
          <a:p>
            <a:endParaRPr lang="en-US" sz="1200" dirty="0">
              <a:latin typeface="Aptos"/>
            </a:endParaRPr>
          </a:p>
          <a:p>
            <a:r>
              <a:rPr lang="en-US" sz="1200" dirty="0">
                <a:latin typeface="Aptos"/>
              </a:rPr>
              <a:t>GOV.UK. (2023). Criminal exploitation of children and vulnerable adults: county lines. Available at: </a:t>
            </a:r>
            <a:r>
              <a:rPr lang="en-US" sz="1200" u="sng" dirty="0">
                <a:latin typeface="Aptos"/>
                <a:hlinkClick r:id="rId4"/>
              </a:rPr>
              <a:t>Criminal exploitation of children and vulnerable adults: county lines (accessible version) - GOV.UK</a:t>
            </a:r>
            <a:r>
              <a:rPr lang="en-US" sz="1200" dirty="0">
                <a:latin typeface="Aptos"/>
              </a:rPr>
              <a:t> (Accessed January 15,2025).</a:t>
            </a:r>
          </a:p>
          <a:p>
            <a:endParaRPr lang="en-US" sz="1200" dirty="0">
              <a:latin typeface="Aptos"/>
            </a:endParaRPr>
          </a:p>
          <a:p>
            <a:r>
              <a:rPr lang="en-US" sz="1200" dirty="0">
                <a:latin typeface="Aptos"/>
              </a:rPr>
              <a:t>GOV.UK. (2024). County Lines </a:t>
            </a:r>
            <a:r>
              <a:rPr lang="en-US" sz="1200" dirty="0" err="1">
                <a:latin typeface="Aptos"/>
              </a:rPr>
              <a:t>Programme</a:t>
            </a:r>
            <a:r>
              <a:rPr lang="en-US" sz="1200" dirty="0">
                <a:latin typeface="Aptos"/>
              </a:rPr>
              <a:t> </a:t>
            </a:r>
            <a:r>
              <a:rPr lang="en-US" sz="1200" dirty="0" err="1">
                <a:latin typeface="Aptos"/>
              </a:rPr>
              <a:t>overview.Available</a:t>
            </a:r>
            <a:r>
              <a:rPr lang="en-US" sz="1200" dirty="0">
                <a:latin typeface="Aptos"/>
              </a:rPr>
              <a:t> at: </a:t>
            </a:r>
            <a:r>
              <a:rPr lang="en-US" sz="1200" u="sng" dirty="0">
                <a:latin typeface="Aptos"/>
                <a:hlinkClick r:id="rId5"/>
              </a:rPr>
              <a:t>County Lines Programme overview - GOV.UK</a:t>
            </a:r>
            <a:r>
              <a:rPr lang="en-US" sz="1200" dirty="0">
                <a:latin typeface="Aptos"/>
              </a:rPr>
              <a:t> (Accessed January 15,2025).</a:t>
            </a:r>
          </a:p>
          <a:p>
            <a:endParaRPr lang="en-US" sz="1200" dirty="0">
              <a:latin typeface="Aptos"/>
            </a:endParaRPr>
          </a:p>
          <a:p>
            <a:r>
              <a:rPr lang="en-US" sz="1200" dirty="0">
                <a:latin typeface="Aptos"/>
              </a:rPr>
              <a:t>Kruszewska, M. (2020) ‘CONTEMPORARY SLAVERY FORMS AND HUMAN – TRAFFICKING IN THE 21ST CENTURY’, </a:t>
            </a:r>
            <a:r>
              <a:rPr lang="en-US" sz="1200" i="1" dirty="0" err="1">
                <a:latin typeface="Aptos"/>
              </a:rPr>
              <a:t>Zarządzanie</a:t>
            </a:r>
            <a:r>
              <a:rPr lang="en-US" sz="1200" dirty="0">
                <a:latin typeface="Aptos"/>
              </a:rPr>
              <a:t>, 47(3), pp. 19-. Available at: </a:t>
            </a:r>
            <a:r>
              <a:rPr lang="en-US" sz="1200" u="sng" dirty="0">
                <a:latin typeface="Aptos"/>
                <a:hlinkClick r:id="rId6"/>
              </a:rPr>
              <a:t>https://doi.org/10.12775/AUNC_ZARZ.2020.03.002</a:t>
            </a:r>
            <a:r>
              <a:rPr lang="en-US" sz="1200" dirty="0">
                <a:latin typeface="Aptos"/>
              </a:rPr>
              <a:t>  (Accessed January 15,2025).</a:t>
            </a:r>
          </a:p>
          <a:p>
            <a:endParaRPr lang="en-US" sz="1200" dirty="0">
              <a:latin typeface="Aptos"/>
            </a:endParaRPr>
          </a:p>
          <a:p>
            <a:r>
              <a:rPr lang="en-US" sz="1200" dirty="0">
                <a:latin typeface="Aptos"/>
              </a:rPr>
              <a:t>Olver, K. and </a:t>
            </a:r>
            <a:r>
              <a:rPr lang="en-US" sz="1200" dirty="0" err="1">
                <a:latin typeface="Aptos"/>
              </a:rPr>
              <a:t>Cockbain</a:t>
            </a:r>
            <a:r>
              <a:rPr lang="en-US" sz="1200" dirty="0">
                <a:latin typeface="Aptos"/>
              </a:rPr>
              <a:t>, E. (2021) ‘Professionals’ Views on Responding to County Lines‐Related Criminal Exploitation in the West Midlands, UK’, </a:t>
            </a:r>
            <a:r>
              <a:rPr lang="en-US" sz="1200" i="1" dirty="0">
                <a:latin typeface="Aptos"/>
              </a:rPr>
              <a:t>Child abuse review (Chichester, England : 1992)</a:t>
            </a:r>
            <a:r>
              <a:rPr lang="en-US" sz="1200" dirty="0">
                <a:latin typeface="Aptos"/>
              </a:rPr>
              <a:t>, 30(4), pp. 347–362. Available at: </a:t>
            </a:r>
            <a:r>
              <a:rPr lang="en-US" sz="1200" u="sng" dirty="0">
                <a:latin typeface="Aptos"/>
                <a:hlinkClick r:id="rId7"/>
              </a:rPr>
              <a:t>https://doi.org/10.1002/car.2704</a:t>
            </a:r>
            <a:r>
              <a:rPr lang="en-US" sz="1200" dirty="0">
                <a:latin typeface="Aptos"/>
              </a:rPr>
              <a:t>  (Accessed January 15,2025).</a:t>
            </a:r>
          </a:p>
          <a:p>
            <a:endParaRPr lang="en-US" sz="1200" dirty="0">
              <a:latin typeface="Aptos"/>
            </a:endParaRPr>
          </a:p>
          <a:p>
            <a:r>
              <a:rPr lang="en-US" sz="1200" dirty="0">
                <a:latin typeface="Aptos"/>
              </a:rPr>
              <a:t>Stone, N. (2018) ‘Child Criminal Exploitation: “County Lines”, Trafficking and Cuckooing’, </a:t>
            </a:r>
            <a:r>
              <a:rPr lang="en-US" sz="1200" i="1" dirty="0">
                <a:latin typeface="Aptos"/>
              </a:rPr>
              <a:t>Youth justice</a:t>
            </a:r>
            <a:r>
              <a:rPr lang="en-US" sz="1200" dirty="0">
                <a:latin typeface="Aptos"/>
              </a:rPr>
              <a:t>, 18(3), pp. 285–293. Available at: </a:t>
            </a:r>
            <a:r>
              <a:rPr lang="en-US" sz="1200" u="sng" dirty="0">
                <a:latin typeface="Aptos"/>
                <a:hlinkClick r:id="rId8"/>
              </a:rPr>
              <a:t>https://doi.org/10.1177/1473225418810833</a:t>
            </a:r>
            <a:r>
              <a:rPr lang="en-US" sz="1200" dirty="0">
                <a:latin typeface="Aptos"/>
              </a:rPr>
              <a:t>. (Accessed January 15,2025).</a:t>
            </a:r>
          </a:p>
          <a:p>
            <a:endParaRPr lang="en-US" sz="1200" dirty="0">
              <a:latin typeface="Aptos"/>
            </a:endParaRPr>
          </a:p>
          <a:p>
            <a:r>
              <a:rPr lang="en-US" sz="1200" dirty="0">
                <a:solidFill>
                  <a:srgbClr val="3A3A3A"/>
                </a:solidFill>
                <a:latin typeface="Arial Nova"/>
              </a:rPr>
              <a:t>Williams, B. (2023) Policing Mental Health, Vulnerability and Risk. First edition. Edited by T. Blockley. St  Albans, England: Critical Publishing Ltd.</a:t>
            </a:r>
          </a:p>
          <a:p>
            <a:endParaRPr lang="en-US" dirty="0"/>
          </a:p>
        </p:txBody>
      </p:sp>
    </p:spTree>
    <p:extLst>
      <p:ext uri="{BB962C8B-B14F-4D97-AF65-F5344CB8AC3E}">
        <p14:creationId xmlns:p14="http://schemas.microsoft.com/office/powerpoint/2010/main" val="372991114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ChronicleVTI</vt:lpstr>
      <vt:lpstr>Critically evaluate the idea that vulnerable people are coerced or forced into illegal activities by others.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699</cp:revision>
  <dcterms:created xsi:type="dcterms:W3CDTF">2025-01-11T22:50:39Z</dcterms:created>
  <dcterms:modified xsi:type="dcterms:W3CDTF">2025-01-15T19:40:51Z</dcterms:modified>
</cp:coreProperties>
</file>