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77" r:id="rId4"/>
    <p:sldId id="268" r:id="rId5"/>
    <p:sldId id="278" r:id="rId6"/>
    <p:sldId id="279" r:id="rId7"/>
    <p:sldId id="280" r:id="rId8"/>
    <p:sldId id="289" r:id="rId9"/>
    <p:sldId id="288" r:id="rId10"/>
    <p:sldId id="281" r:id="rId11"/>
    <p:sldId id="282" r:id="rId12"/>
    <p:sldId id="283" r:id="rId13"/>
    <p:sldId id="270" r:id="rId14"/>
    <p:sldId id="269" r:id="rId15"/>
    <p:sldId id="258" r:id="rId16"/>
    <p:sldId id="271" r:id="rId17"/>
    <p:sldId id="274" r:id="rId18"/>
    <p:sldId id="275" r:id="rId19"/>
    <p:sldId id="276" r:id="rId20"/>
    <p:sldId id="273" r:id="rId21"/>
    <p:sldId id="284" r:id="rId22"/>
    <p:sldId id="272" r:id="rId23"/>
    <p:sldId id="259" r:id="rId24"/>
    <p:sldId id="260" r:id="rId25"/>
    <p:sldId id="262" r:id="rId26"/>
    <p:sldId id="263" r:id="rId27"/>
    <p:sldId id="264" r:id="rId28"/>
    <p:sldId id="266" r:id="rId29"/>
    <p:sldId id="267" r:id="rId30"/>
    <p:sldId id="285" r:id="rId31"/>
    <p:sldId id="287" r:id="rId32"/>
    <p:sldId id="286" r:id="rId3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08"/>
    <p:restoredTop sz="95304"/>
  </p:normalViewPr>
  <p:slideViewPr>
    <p:cSldViewPr snapToGrid="0">
      <p:cViewPr varScale="1">
        <p:scale>
          <a:sx n="99" d="100"/>
          <a:sy n="99" d="100"/>
        </p:scale>
        <p:origin x="520"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GB"/>
              <a:t>Click to edit Master title style</a:t>
            </a:r>
            <a:endParaRPr lang="en-US" dirty="0"/>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48A87A34-81AB-432B-8DAE-1953F412C126}" type="datetimeFigureOut">
              <a:rPr lang="en-US" dirty="0"/>
              <a:pPr/>
              <a:t>7/26/23</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GB"/>
              <a:t>Click to edit Master title style</a:t>
            </a:r>
            <a:endParaRPr lang="en-US" dirty="0"/>
          </a:p>
        </p:txBody>
      </p:sp>
      <p:sp>
        <p:nvSpPr>
          <p:cNvPr id="3" name="Content Placeholder 2"/>
          <p:cNvSpPr>
            <a:spLocks noGrp="1"/>
          </p:cNvSpPr>
          <p:nvPr>
            <p:ph idx="1"/>
          </p:nvPr>
        </p:nvSpPr>
        <p:spPr>
          <a:xfrm>
            <a:off x="5118447" y="803186"/>
            <a:ext cx="6281873" cy="5248622"/>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7/26/23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GB"/>
              <a:t>Click to edit Master title style</a:t>
            </a:r>
            <a:endParaRPr lang="en-US" dirty="0"/>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7/26/23</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GB"/>
              <a:t>Click to edit Master title style</a:t>
            </a:r>
            <a:endParaRPr lang="en-US" dirty="0"/>
          </a:p>
        </p:txBody>
      </p:sp>
      <p:sp>
        <p:nvSpPr>
          <p:cNvPr id="3" name="Content Placeholder 2"/>
          <p:cNvSpPr>
            <a:spLocks noGrp="1"/>
          </p:cNvSpPr>
          <p:nvPr>
            <p:ph sz="half" idx="1"/>
          </p:nvPr>
        </p:nvSpPr>
        <p:spPr>
          <a:xfrm>
            <a:off x="5120878" y="803187"/>
            <a:ext cx="6269591" cy="238265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118447" y="3672162"/>
            <a:ext cx="6272022" cy="238358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7/26/23</a:t>
            </a:fld>
            <a:endParaRPr lang="en-US" dirty="0"/>
          </a:p>
        </p:txBody>
      </p:sp>
      <p:sp>
        <p:nvSpPr>
          <p:cNvPr id="6" name="Footer Placeholder 5"/>
          <p:cNvSpPr>
            <a:spLocks noGrp="1"/>
          </p:cNvSpPr>
          <p:nvPr>
            <p:ph type="ftr" sz="quarter" idx="11"/>
          </p:nvPr>
        </p:nvSpPr>
        <p:spPr>
          <a:xfrm>
            <a:off x="804672" y="6227064"/>
            <a:ext cx="10588752" cy="320040"/>
          </a:xfrm>
        </p:spPr>
        <p:txBody>
          <a:bodyPr/>
          <a:lstStyle/>
          <a:p>
            <a:endParaRPr lang="en-US" dirty="0"/>
          </a:p>
        </p:txBody>
      </p:sp>
      <p:sp>
        <p:nvSpPr>
          <p:cNvPr id="7" name="Slide Number Placeholder 6"/>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GB"/>
              <a:t>Click to edit Master title style</a:t>
            </a:r>
            <a:endParaRPr lang="en-US" dirty="0"/>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a:xfrm>
            <a:off x="804672" y="320040"/>
            <a:ext cx="3657600" cy="320040"/>
          </a:xfrm>
        </p:spPr>
        <p:txBody>
          <a:bodyPr/>
          <a:lstStyle/>
          <a:p>
            <a:fld id="{48A87A34-81AB-432B-8DAE-1953F412C126}" type="datetimeFigureOut">
              <a:rPr lang="en-US" dirty="0"/>
              <a:t>7/26/23</a:t>
            </a:fld>
            <a:endParaRPr lang="en-US" dirty="0"/>
          </a:p>
        </p:txBody>
      </p:sp>
      <p:sp>
        <p:nvSpPr>
          <p:cNvPr id="8" name="Footer Placeholder 7"/>
          <p:cNvSpPr>
            <a:spLocks noGrp="1"/>
          </p:cNvSpPr>
          <p:nvPr>
            <p:ph type="ftr" sz="quarter" idx="11"/>
          </p:nvPr>
        </p:nvSpPr>
        <p:spPr>
          <a:xfrm>
            <a:off x="804672" y="6227064"/>
            <a:ext cx="10588752" cy="320040"/>
          </a:xfrm>
        </p:spPr>
        <p:txBody>
          <a:bodyPr/>
          <a:lstStyle/>
          <a:p>
            <a:endParaRPr lang="en-US" dirty="0"/>
          </a:p>
        </p:txBody>
      </p:sp>
      <p:sp>
        <p:nvSpPr>
          <p:cNvPr id="9" name="Slide Number Placeholder 8"/>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7/26/23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48A87A34-81AB-432B-8DAE-1953F412C126}" type="datetimeFigureOut">
              <a:rPr lang="en-US" dirty="0"/>
              <a:t>7/26/23</a:t>
            </a:fld>
            <a:endParaRPr lang="en-US" dirty="0"/>
          </a:p>
        </p:txBody>
      </p:sp>
      <p:sp>
        <p:nvSpPr>
          <p:cNvPr id="3" name="Footer Placeholder 2"/>
          <p:cNvSpPr>
            <a:spLocks noGrp="1"/>
          </p:cNvSpPr>
          <p:nvPr>
            <p:ph type="ftr" sz="quarter" idx="11"/>
          </p:nvPr>
        </p:nvSpPr>
        <p:spPr>
          <a:xfrm>
            <a:off x="804672" y="6227064"/>
            <a:ext cx="10588752" cy="320040"/>
          </a:xfrm>
        </p:spPr>
        <p:txBody>
          <a:bodyPr/>
          <a:lstStyle/>
          <a:p>
            <a:endParaRPr lang="en-US" dirty="0"/>
          </a:p>
        </p:txBody>
      </p:sp>
      <p:sp>
        <p:nvSpPr>
          <p:cNvPr id="4" name="Slide Number Placeholder 3"/>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GB"/>
              <a:t>Click to edit Master title style</a:t>
            </a:r>
            <a:endParaRPr lang="en-US" dirty="0"/>
          </a:p>
        </p:txBody>
      </p:sp>
      <p:sp>
        <p:nvSpPr>
          <p:cNvPr id="3" name="Content Placeholder 2"/>
          <p:cNvSpPr>
            <a:spLocks noGrp="1"/>
          </p:cNvSpPr>
          <p:nvPr>
            <p:ph idx="1"/>
          </p:nvPr>
        </p:nvSpPr>
        <p:spPr>
          <a:xfrm>
            <a:off x="5109983" y="802809"/>
            <a:ext cx="6275035" cy="5249940"/>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7/26/23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GB"/>
              <a:t>Click to edit Master title style</a:t>
            </a:r>
            <a:endParaRPr lang="en-US" dirty="0"/>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7/26/23</a:t>
            </a:fld>
            <a:endParaRPr lang="en-US" dirty="0"/>
          </a:p>
        </p:txBody>
      </p:sp>
      <p:sp>
        <p:nvSpPr>
          <p:cNvPr id="6" name="Footer Placeholder 5"/>
          <p:cNvSpPr>
            <a:spLocks noGrp="1"/>
          </p:cNvSpPr>
          <p:nvPr>
            <p:ph type="ftr" sz="quarter" idx="11"/>
          </p:nvPr>
        </p:nvSpPr>
        <p:spPr>
          <a:xfrm>
            <a:off x="804672" y="6227064"/>
            <a:ext cx="5942203" cy="320040"/>
          </a:xfrm>
        </p:spPr>
        <p:txBody>
          <a:bodyPr/>
          <a:lstStyle/>
          <a:p>
            <a:endParaRPr lang="en-US" dirty="0"/>
          </a:p>
        </p:txBody>
      </p:sp>
      <p:sp>
        <p:nvSpPr>
          <p:cNvPr id="7" name="Slide Number Placeholder 6"/>
          <p:cNvSpPr>
            <a:spLocks noGrp="1"/>
          </p:cNvSpPr>
          <p:nvPr>
            <p:ph type="sldNum" sz="quarter" idx="12"/>
          </p:nvPr>
        </p:nvSpPr>
        <p:spPr>
          <a:xfrm>
            <a:off x="5828377"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7/26/23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7/26/23</a:t>
            </a:fld>
            <a:endParaRPr lang="en-US" dirty="0"/>
          </a:p>
        </p:txBody>
      </p:sp>
      <p:sp>
        <p:nvSpPr>
          <p:cNvPr id="5" name="Footer Placeholder 4"/>
          <p:cNvSpPr>
            <a:spLocks noGrp="1"/>
          </p:cNvSpPr>
          <p:nvPr>
            <p:ph type="ftr" sz="quarter" idx="11"/>
          </p:nvPr>
        </p:nvSpPr>
        <p:spPr>
          <a:xfrm>
            <a:off x="804672" y="6227064"/>
            <a:ext cx="10588752" cy="320040"/>
          </a:xfrm>
        </p:spPr>
        <p:txBody>
          <a:body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48A87A34-81AB-432B-8DAE-1953F412C126}" type="datetimeFigureOut">
              <a:rPr lang="en-US" dirty="0"/>
              <a:pPr/>
              <a:t>7/26/23</a:t>
            </a:fld>
            <a:endParaRPr lang="en-US" dirty="0"/>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scribbr.co.uk/research-methods/stratified-sampling-method/" TargetMode="External"/><Relationship Id="rId2" Type="http://schemas.openxmlformats.org/officeDocument/2006/relationships/hyperlink" Target="https://www.scribbr.co.uk/research-methods/convenience-sampling-method/" TargetMode="External"/><Relationship Id="rId1" Type="http://schemas.openxmlformats.org/officeDocument/2006/relationships/slideLayout" Target="../slideLayouts/slideLayout2.xml"/><Relationship Id="rId4" Type="http://schemas.openxmlformats.org/officeDocument/2006/relationships/hyperlink" Target="https://www.scribbr.co.uk/bias-in-research/sampling-bias-explained/"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www.scribbr.co.uk/research-methods/ethical-considerations/"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s://www.scribbr.co.uk/thesis-dissertation/results-section/"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6DE3EB-2CBC-E1A2-36B6-EB03CAB52C43}"/>
              </a:ext>
            </a:extLst>
          </p:cNvPr>
          <p:cNvSpPr>
            <a:spLocks noGrp="1"/>
          </p:cNvSpPr>
          <p:nvPr>
            <p:ph type="ctrTitle"/>
          </p:nvPr>
        </p:nvSpPr>
        <p:spPr/>
        <p:txBody>
          <a:bodyPr>
            <a:normAutofit fontScale="90000"/>
          </a:bodyPr>
          <a:lstStyle/>
          <a:p>
            <a:br>
              <a:rPr lang="en-US" dirty="0"/>
            </a:br>
            <a:r>
              <a:rPr lang="en-US" dirty="0"/>
              <a:t>Guidelines for Assignment 2</a:t>
            </a:r>
            <a:br>
              <a:rPr lang="en-US" dirty="0"/>
            </a:br>
            <a:r>
              <a:rPr lang="en-US" dirty="0"/>
              <a:t>MSc Practice Based Research(LCHS7001)</a:t>
            </a:r>
          </a:p>
        </p:txBody>
      </p:sp>
      <p:sp>
        <p:nvSpPr>
          <p:cNvPr id="3" name="Subtitle 2">
            <a:extLst>
              <a:ext uri="{FF2B5EF4-FFF2-40B4-BE49-F238E27FC236}">
                <a16:creationId xmlns:a16="http://schemas.microsoft.com/office/drawing/2014/main" id="{E5845D44-4940-CEE4-E14D-178864631C6B}"/>
              </a:ext>
            </a:extLst>
          </p:cNvPr>
          <p:cNvSpPr>
            <a:spLocks noGrp="1"/>
          </p:cNvSpPr>
          <p:nvPr>
            <p:ph type="subTitle" idx="1"/>
          </p:nvPr>
        </p:nvSpPr>
        <p:spPr/>
        <p:txBody>
          <a:bodyPr/>
          <a:lstStyle/>
          <a:p>
            <a:r>
              <a:rPr lang="en-US" dirty="0"/>
              <a:t>Lecturer Ogochukwu Agunenye</a:t>
            </a:r>
          </a:p>
        </p:txBody>
      </p:sp>
    </p:spTree>
    <p:extLst>
      <p:ext uri="{BB962C8B-B14F-4D97-AF65-F5344CB8AC3E}">
        <p14:creationId xmlns:p14="http://schemas.microsoft.com/office/powerpoint/2010/main" val="12202591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D0337-D93C-BE89-B1A3-93F95B1B03C4}"/>
              </a:ext>
            </a:extLst>
          </p:cNvPr>
          <p:cNvSpPr>
            <a:spLocks noGrp="1"/>
          </p:cNvSpPr>
          <p:nvPr>
            <p:ph type="title"/>
          </p:nvPr>
        </p:nvSpPr>
        <p:spPr/>
        <p:txBody>
          <a:bodyPr>
            <a:normAutofit fontScale="90000"/>
          </a:bodyPr>
          <a:lstStyle/>
          <a:p>
            <a:r>
              <a:rPr lang="en-US" dirty="0"/>
              <a:t>How can I simply understand what a focus group discussion is?</a:t>
            </a:r>
          </a:p>
        </p:txBody>
      </p:sp>
      <p:sp>
        <p:nvSpPr>
          <p:cNvPr id="3" name="Content Placeholder 2">
            <a:extLst>
              <a:ext uri="{FF2B5EF4-FFF2-40B4-BE49-F238E27FC236}">
                <a16:creationId xmlns:a16="http://schemas.microsoft.com/office/drawing/2014/main" id="{0B611810-8A83-C9B9-EB36-C91492852003}"/>
              </a:ext>
            </a:extLst>
          </p:cNvPr>
          <p:cNvSpPr>
            <a:spLocks noGrp="1"/>
          </p:cNvSpPr>
          <p:nvPr>
            <p:ph idx="1"/>
          </p:nvPr>
        </p:nvSpPr>
        <p:spPr/>
        <p:txBody>
          <a:bodyPr>
            <a:normAutofit fontScale="77500" lnSpcReduction="20000"/>
          </a:bodyPr>
          <a:lstStyle/>
          <a:p>
            <a:r>
              <a:rPr lang="en-IE" dirty="0"/>
              <a:t>Focus groups are a form of qualitative research, and results will be reported differently than results of quantitative research.(Agency for Healthcare research and quality 2023) </a:t>
            </a:r>
          </a:p>
          <a:p>
            <a:r>
              <a:rPr lang="en-IE" dirty="0"/>
              <a:t>It is simply a way of collecting qualitative data.</a:t>
            </a:r>
          </a:p>
          <a:p>
            <a:r>
              <a:rPr lang="en-IE" dirty="0"/>
              <a:t>Focus groups are very useful for research in marketing, library science, social science, and user research disciplines. They can provide more natural feedback than individual interviews and are easier to organise than experiments or large-scale surveys.</a:t>
            </a:r>
          </a:p>
          <a:p>
            <a:r>
              <a:rPr lang="en-IE" dirty="0"/>
              <a:t>Focus group discussions are most useful for  research topics focusing on confirming or refuting pre-existing beliefs,</a:t>
            </a:r>
            <a:r>
              <a:rPr lang="en-IE" b="1" dirty="0"/>
              <a:t> related to thoughts and feelings. Investigating why something happens when there is limited information. When a relatively small number of responses might answer the research question.</a:t>
            </a:r>
          </a:p>
          <a:p>
            <a:r>
              <a:rPr lang="en-IE" dirty="0"/>
              <a:t>In recent years focus-group interviews, as a means of qualitative data collection, have gained</a:t>
            </a:r>
          </a:p>
          <a:p>
            <a:r>
              <a:rPr lang="en-IE" dirty="0"/>
              <a:t>popularity amongst professionals within the health and social care arena. Despite this, popularity, analysing qualitative data, particularly focus-group interviews, poses a challenge to:</a:t>
            </a:r>
          </a:p>
          <a:p>
            <a:r>
              <a:rPr lang="en-IE" dirty="0"/>
              <a:t>most practitioner researchers</a:t>
            </a:r>
          </a:p>
          <a:p>
            <a:r>
              <a:rPr lang="en-IE" dirty="0"/>
              <a:t>  Focus group findings could be summarized in a written report.</a:t>
            </a:r>
          </a:p>
        </p:txBody>
      </p:sp>
    </p:spTree>
    <p:extLst>
      <p:ext uri="{BB962C8B-B14F-4D97-AF65-F5344CB8AC3E}">
        <p14:creationId xmlns:p14="http://schemas.microsoft.com/office/powerpoint/2010/main" val="28094385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97BCA-B46B-8E08-5A23-C6438B9554B1}"/>
              </a:ext>
            </a:extLst>
          </p:cNvPr>
          <p:cNvSpPr>
            <a:spLocks noGrp="1"/>
          </p:cNvSpPr>
          <p:nvPr>
            <p:ph type="title"/>
          </p:nvPr>
        </p:nvSpPr>
        <p:spPr/>
        <p:txBody>
          <a:bodyPr/>
          <a:lstStyle/>
          <a:p>
            <a:r>
              <a:rPr lang="en-US" dirty="0"/>
              <a:t>What is Assignment 2 all about</a:t>
            </a:r>
          </a:p>
        </p:txBody>
      </p:sp>
      <p:sp>
        <p:nvSpPr>
          <p:cNvPr id="3" name="Content Placeholder 2">
            <a:extLst>
              <a:ext uri="{FF2B5EF4-FFF2-40B4-BE49-F238E27FC236}">
                <a16:creationId xmlns:a16="http://schemas.microsoft.com/office/drawing/2014/main" id="{E46732E1-6456-0606-453D-4941406D12B6}"/>
              </a:ext>
            </a:extLst>
          </p:cNvPr>
          <p:cNvSpPr>
            <a:spLocks noGrp="1"/>
          </p:cNvSpPr>
          <p:nvPr>
            <p:ph idx="1"/>
          </p:nvPr>
        </p:nvSpPr>
        <p:spPr/>
        <p:txBody>
          <a:bodyPr>
            <a:normAutofit fontScale="85000" lnSpcReduction="20000"/>
          </a:bodyPr>
          <a:lstStyle/>
          <a:p>
            <a:endParaRPr lang="en-US" dirty="0"/>
          </a:p>
          <a:p>
            <a:r>
              <a:rPr lang="en-US" dirty="0"/>
              <a:t>A qualitative research study using focus group discussions.</a:t>
            </a:r>
          </a:p>
          <a:p>
            <a:r>
              <a:rPr lang="en-US" dirty="0"/>
              <a:t>You are using the data </a:t>
            </a:r>
            <a:r>
              <a:rPr lang="en-US" b="1" dirty="0"/>
              <a:t>(i.e. the information gathered from your audio recorded focus group interviews engaged in class to analyze.</a:t>
            </a:r>
          </a:p>
          <a:p>
            <a:endParaRPr lang="en-US" dirty="0"/>
          </a:p>
          <a:p>
            <a:pPr marL="0" indent="0">
              <a:buNone/>
            </a:pPr>
            <a:r>
              <a:rPr lang="en-US" dirty="0"/>
              <a:t>Open-ended, unambiguous, unbiased, clear questions have already been formulated for your focus group discussion held in class. (LCHS7001)</a:t>
            </a:r>
          </a:p>
          <a:p>
            <a:endParaRPr lang="en-US" b="1" dirty="0"/>
          </a:p>
          <a:p>
            <a:r>
              <a:rPr lang="en-US" b="1" dirty="0"/>
              <a:t>‘Independently’ </a:t>
            </a:r>
            <a:r>
              <a:rPr lang="en-US" dirty="0"/>
              <a:t>and prepare a written research report.</a:t>
            </a:r>
          </a:p>
          <a:p>
            <a:pPr marL="0" indent="0">
              <a:buNone/>
            </a:pPr>
            <a:r>
              <a:rPr lang="en-US" b="1" dirty="0"/>
              <a:t>	</a:t>
            </a:r>
            <a:r>
              <a:rPr lang="en-US" dirty="0"/>
              <a:t>Exploring the factors  that influence eating 	behaviour among postgraduate students in a public university: A focus group discussion.</a:t>
            </a:r>
          </a:p>
          <a:p>
            <a:endParaRPr lang="en-US" b="1" dirty="0"/>
          </a:p>
          <a:p>
            <a:r>
              <a:rPr lang="en-US" b="1" dirty="0"/>
              <a:t>Remember: using the research report template.</a:t>
            </a:r>
            <a:r>
              <a:rPr lang="en-US" dirty="0"/>
              <a:t>(Provided in week 9 on  Moodle)</a:t>
            </a:r>
          </a:p>
          <a:p>
            <a:pPr marL="0" indent="0">
              <a:buNone/>
            </a:pPr>
            <a:endParaRPr lang="en-US" dirty="0"/>
          </a:p>
        </p:txBody>
      </p:sp>
    </p:spTree>
    <p:extLst>
      <p:ext uri="{BB962C8B-B14F-4D97-AF65-F5344CB8AC3E}">
        <p14:creationId xmlns:p14="http://schemas.microsoft.com/office/powerpoint/2010/main" val="14449892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4CA575-94FC-EA03-01C7-7569536479F7}"/>
              </a:ext>
            </a:extLst>
          </p:cNvPr>
          <p:cNvSpPr>
            <a:spLocks noGrp="1"/>
          </p:cNvSpPr>
          <p:nvPr>
            <p:ph type="title"/>
          </p:nvPr>
        </p:nvSpPr>
        <p:spPr>
          <a:xfrm>
            <a:off x="980071" y="2362988"/>
            <a:ext cx="3498979" cy="2456442"/>
          </a:xfrm>
        </p:spPr>
        <p:txBody>
          <a:bodyPr>
            <a:normAutofit fontScale="90000"/>
          </a:bodyPr>
          <a:lstStyle/>
          <a:p>
            <a:r>
              <a:rPr lang="en-US" dirty="0"/>
              <a:t>Difference between Focus Group interviews and other QRI.</a:t>
            </a:r>
          </a:p>
        </p:txBody>
      </p:sp>
      <p:sp>
        <p:nvSpPr>
          <p:cNvPr id="3" name="Content Placeholder 2">
            <a:extLst>
              <a:ext uri="{FF2B5EF4-FFF2-40B4-BE49-F238E27FC236}">
                <a16:creationId xmlns:a16="http://schemas.microsoft.com/office/drawing/2014/main" id="{FA067E38-78E3-3487-26EC-36DA4DABB64E}"/>
              </a:ext>
            </a:extLst>
          </p:cNvPr>
          <p:cNvSpPr>
            <a:spLocks noGrp="1"/>
          </p:cNvSpPr>
          <p:nvPr>
            <p:ph idx="1"/>
          </p:nvPr>
        </p:nvSpPr>
        <p:spPr/>
        <p:txBody>
          <a:bodyPr>
            <a:normAutofit fontScale="85000" lnSpcReduction="20000"/>
          </a:bodyPr>
          <a:lstStyle/>
          <a:p>
            <a:r>
              <a:rPr lang="en-IE" b="1" dirty="0"/>
              <a:t>Structured Interviews:</a:t>
            </a:r>
            <a:r>
              <a:rPr lang="en-IE" dirty="0"/>
              <a:t> Fixed questions. Fixed order of questions and fixed number of questions.</a:t>
            </a:r>
          </a:p>
          <a:p>
            <a:pPr marL="0" indent="0">
              <a:buNone/>
            </a:pPr>
            <a:r>
              <a:rPr lang="en-IE" b="1" dirty="0"/>
              <a:t>Note:</a:t>
            </a:r>
            <a:r>
              <a:rPr lang="en-IE" dirty="0"/>
              <a:t> Participants are not given the option to ask additional questions.</a:t>
            </a:r>
          </a:p>
          <a:p>
            <a:r>
              <a:rPr lang="en-IE" b="1" dirty="0"/>
              <a:t>Semi-Structured Interviews: </a:t>
            </a:r>
            <a:r>
              <a:rPr lang="en-IE" dirty="0"/>
              <a:t>questions are fixed but not in any particular order or number. Participants have the option to ask additional questions. </a:t>
            </a:r>
          </a:p>
          <a:p>
            <a:r>
              <a:rPr lang="en-IE" dirty="0"/>
              <a:t> </a:t>
            </a:r>
            <a:r>
              <a:rPr lang="en-IE" b="1" dirty="0"/>
              <a:t>Unstructured Interviews:</a:t>
            </a:r>
            <a:r>
              <a:rPr lang="en-IE" dirty="0"/>
              <a:t> No fixed questions, no fixed order or number of questions. Participants have the option to ask additional questions.</a:t>
            </a:r>
          </a:p>
          <a:p>
            <a:r>
              <a:rPr lang="en-IE" b="1" dirty="0"/>
              <a:t>Focus Group Interview: </a:t>
            </a:r>
            <a:r>
              <a:rPr lang="en-IE" dirty="0"/>
              <a:t>Fixed questions not in any order or number. Participants have the option to ask additional questions. Focus groups are a form of group interviewing but it is important to distinguish between the two. Group interviewing involves interviewing a number of people at the same time, the emphasis being on questions and responses between the researcher and participants. </a:t>
            </a:r>
            <a:r>
              <a:rPr lang="en-IE" b="1" dirty="0"/>
              <a:t>Focus groups however rely on interaction within the group based on topics that are supplied by the researcher. </a:t>
            </a:r>
            <a:r>
              <a:rPr lang="en-IE" dirty="0"/>
              <a:t>(Morgan 1997: 12)</a:t>
            </a:r>
            <a:endParaRPr lang="en-US" b="1" dirty="0"/>
          </a:p>
        </p:txBody>
      </p:sp>
    </p:spTree>
    <p:extLst>
      <p:ext uri="{BB962C8B-B14F-4D97-AF65-F5344CB8AC3E}">
        <p14:creationId xmlns:p14="http://schemas.microsoft.com/office/powerpoint/2010/main" val="11721504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B701A-C140-115D-79AB-69021AC9C9EE}"/>
              </a:ext>
            </a:extLst>
          </p:cNvPr>
          <p:cNvSpPr>
            <a:spLocks noGrp="1"/>
          </p:cNvSpPr>
          <p:nvPr>
            <p:ph type="title"/>
          </p:nvPr>
        </p:nvSpPr>
        <p:spPr/>
        <p:txBody>
          <a:bodyPr>
            <a:normAutofit fontScale="90000"/>
          </a:bodyPr>
          <a:lstStyle/>
          <a:p>
            <a:r>
              <a:rPr lang="en-US" dirty="0"/>
              <a:t>Advantages of focus group interviews over other methods</a:t>
            </a:r>
          </a:p>
        </p:txBody>
      </p:sp>
      <p:sp>
        <p:nvSpPr>
          <p:cNvPr id="3" name="Content Placeholder 2">
            <a:extLst>
              <a:ext uri="{FF2B5EF4-FFF2-40B4-BE49-F238E27FC236}">
                <a16:creationId xmlns:a16="http://schemas.microsoft.com/office/drawing/2014/main" id="{BCF66F78-7851-BA79-BE5A-FB2BDA6309A6}"/>
              </a:ext>
            </a:extLst>
          </p:cNvPr>
          <p:cNvSpPr>
            <a:spLocks noGrp="1"/>
          </p:cNvSpPr>
          <p:nvPr>
            <p:ph idx="1"/>
          </p:nvPr>
        </p:nvSpPr>
        <p:spPr/>
        <p:txBody>
          <a:bodyPr>
            <a:normAutofit/>
          </a:bodyPr>
          <a:lstStyle/>
          <a:p>
            <a:r>
              <a:rPr lang="en-IE" dirty="0"/>
              <a:t>The main purpose of focus group research is to draw upon respondents’ </a:t>
            </a:r>
            <a:r>
              <a:rPr lang="en-IE" b="1" dirty="0"/>
              <a:t>attitudes, feelings, beliefs, experiences </a:t>
            </a:r>
            <a:r>
              <a:rPr lang="en-IE" dirty="0"/>
              <a:t>and reactions in a way in which would not be feasible using other methods like, observation, one-to-one interviewing, or questionnaire surveys. </a:t>
            </a:r>
          </a:p>
          <a:p>
            <a:r>
              <a:rPr lang="en-IE" dirty="0"/>
              <a:t>These attitudes, feelings and beliefs may be partially independent of a group or its social setting, but are more likely to be revealed via the social gathering and the interaction which being in a focus group entails. </a:t>
            </a:r>
          </a:p>
          <a:p>
            <a:r>
              <a:rPr lang="en-IE" dirty="0"/>
              <a:t>Compared to individual interviews, which aim to obtain individual attitudes, beliefs and feelings, </a:t>
            </a:r>
          </a:p>
          <a:p>
            <a:r>
              <a:rPr lang="en-IE" dirty="0"/>
              <a:t>Focus groups elicit a multiplicity of views and emotional processes within a group context. </a:t>
            </a:r>
          </a:p>
        </p:txBody>
      </p:sp>
    </p:spTree>
    <p:extLst>
      <p:ext uri="{BB962C8B-B14F-4D97-AF65-F5344CB8AC3E}">
        <p14:creationId xmlns:p14="http://schemas.microsoft.com/office/powerpoint/2010/main" val="26707373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DE2208-73E7-6DC8-469B-8060FC8C72B9}"/>
              </a:ext>
            </a:extLst>
          </p:cNvPr>
          <p:cNvSpPr>
            <a:spLocks noGrp="1"/>
          </p:cNvSpPr>
          <p:nvPr>
            <p:ph type="title"/>
          </p:nvPr>
        </p:nvSpPr>
        <p:spPr/>
        <p:txBody>
          <a:bodyPr>
            <a:normAutofit fontScale="90000"/>
          </a:bodyPr>
          <a:lstStyle/>
          <a:p>
            <a:r>
              <a:rPr lang="en-US" dirty="0"/>
              <a:t>Comparing focus group discussion to other studies</a:t>
            </a:r>
          </a:p>
        </p:txBody>
      </p:sp>
      <p:sp>
        <p:nvSpPr>
          <p:cNvPr id="3" name="Content Placeholder 2">
            <a:extLst>
              <a:ext uri="{FF2B5EF4-FFF2-40B4-BE49-F238E27FC236}">
                <a16:creationId xmlns:a16="http://schemas.microsoft.com/office/drawing/2014/main" id="{15BDEAC8-476D-310F-7FFB-C1DF0CA6F638}"/>
              </a:ext>
            </a:extLst>
          </p:cNvPr>
          <p:cNvSpPr>
            <a:spLocks noGrp="1"/>
          </p:cNvSpPr>
          <p:nvPr>
            <p:ph idx="1"/>
          </p:nvPr>
        </p:nvSpPr>
        <p:spPr/>
        <p:txBody>
          <a:bodyPr>
            <a:normAutofit/>
          </a:bodyPr>
          <a:lstStyle/>
          <a:p>
            <a:r>
              <a:rPr lang="en-IE" dirty="0"/>
              <a:t>Compared to observation, a focus group enables the researcher to gain a larger amount of information in a shorter period of time. </a:t>
            </a:r>
          </a:p>
          <a:p>
            <a:r>
              <a:rPr lang="en-IE" dirty="0"/>
              <a:t>Observational methods tend to depend on waiting for things to happen, </a:t>
            </a:r>
          </a:p>
          <a:p>
            <a:r>
              <a:rPr lang="en-IE" dirty="0"/>
              <a:t>whereas the researcher follows an interview guide in a focus group. </a:t>
            </a:r>
          </a:p>
          <a:p>
            <a:r>
              <a:rPr lang="en-IE" dirty="0"/>
              <a:t>In this sense. focus groups are not natural but organised events. Focus groups are also useful when there are power differences between the participants and decision-makers or professionals, when the everyday use of language and culture of particular groups is of interest, and when one wants to explore the degree of consensus on a given topic. (</a:t>
            </a:r>
            <a:r>
              <a:rPr lang="en-IE" sz="1800" dirty="0">
                <a:effectLst/>
                <a:latin typeface="Times New Roman" panose="02020603050405020304" pitchFamily="18" charset="0"/>
                <a:ea typeface="Times New Roman" panose="02020603050405020304" pitchFamily="18" charset="0"/>
                <a:cs typeface="Times New Roman" panose="02020603050405020304" pitchFamily="18" charset="0"/>
              </a:rPr>
              <a:t>Social Research Update 19</a:t>
            </a:r>
            <a:r>
              <a:rPr lang="en-IE" dirty="0">
                <a:latin typeface="Times New Roman" panose="02020603050405020304" pitchFamily="18" charset="0"/>
                <a:ea typeface="Times New Roman" panose="02020603050405020304" pitchFamily="18" charset="0"/>
                <a:cs typeface="Times New Roman" panose="02020603050405020304" pitchFamily="18" charset="0"/>
              </a:rPr>
              <a:t>)</a:t>
            </a:r>
            <a:endParaRPr lang="en-IE"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a:p>
            <a:endParaRPr lang="en-US" dirty="0"/>
          </a:p>
        </p:txBody>
      </p:sp>
    </p:spTree>
    <p:extLst>
      <p:ext uri="{BB962C8B-B14F-4D97-AF65-F5344CB8AC3E}">
        <p14:creationId xmlns:p14="http://schemas.microsoft.com/office/powerpoint/2010/main" val="9423447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BD22DF-C1A4-BB8D-52C0-8E2631F065C7}"/>
              </a:ext>
            </a:extLst>
          </p:cNvPr>
          <p:cNvSpPr>
            <a:spLocks noGrp="1"/>
          </p:cNvSpPr>
          <p:nvPr>
            <p:ph type="title"/>
          </p:nvPr>
        </p:nvSpPr>
        <p:spPr/>
        <p:txBody>
          <a:bodyPr>
            <a:normAutofit fontScale="90000"/>
          </a:bodyPr>
          <a:lstStyle/>
          <a:p>
            <a:r>
              <a:rPr lang="en-US" dirty="0"/>
              <a:t>Some Limitations of Focus group Discussions.</a:t>
            </a:r>
          </a:p>
        </p:txBody>
      </p:sp>
      <p:sp>
        <p:nvSpPr>
          <p:cNvPr id="3" name="Content Placeholder 2">
            <a:extLst>
              <a:ext uri="{FF2B5EF4-FFF2-40B4-BE49-F238E27FC236}">
                <a16:creationId xmlns:a16="http://schemas.microsoft.com/office/drawing/2014/main" id="{606B12B7-0AE4-7A63-0CD9-1A4F034FCD54}"/>
              </a:ext>
            </a:extLst>
          </p:cNvPr>
          <p:cNvSpPr>
            <a:spLocks noGrp="1"/>
          </p:cNvSpPr>
          <p:nvPr>
            <p:ph idx="1"/>
          </p:nvPr>
        </p:nvSpPr>
        <p:spPr/>
        <p:txBody>
          <a:bodyPr>
            <a:normAutofit fontScale="85000" lnSpcReduction="20000"/>
          </a:bodyPr>
          <a:lstStyle/>
          <a:p>
            <a:endParaRPr lang="en-IE" dirty="0"/>
          </a:p>
          <a:p>
            <a:r>
              <a:rPr lang="en-IE" sz="2200" dirty="0"/>
              <a:t>Although focus group research has many advantages, as with all research methods there are limitations. </a:t>
            </a:r>
          </a:p>
          <a:p>
            <a:r>
              <a:rPr lang="en-IE" sz="2200" dirty="0"/>
              <a:t>Some can be overcome by careful planning and moderating, but others are unavoidable and peculiar to this approach. </a:t>
            </a:r>
          </a:p>
          <a:p>
            <a:r>
              <a:rPr lang="en-IE" sz="2200" dirty="0"/>
              <a:t>The researcher, or moderator, for example, has less control over the data produced than in either quantitative studies or one-to-one interviewing. </a:t>
            </a:r>
          </a:p>
          <a:p>
            <a:r>
              <a:rPr lang="en-IE" sz="2200" dirty="0"/>
              <a:t>The moderator has to allow participants to talk to each other, ask questions and express doubts and opinions, while having very little control over the interaction other than generally keeping participants focused on the topic.  </a:t>
            </a:r>
          </a:p>
          <a:p>
            <a:r>
              <a:rPr lang="en-IE" sz="1800" dirty="0">
                <a:effectLst/>
                <a:latin typeface="Times New Roman" panose="02020603050405020304" pitchFamily="18" charset="0"/>
                <a:ea typeface="Times New Roman" panose="02020603050405020304" pitchFamily="18" charset="0"/>
                <a:cs typeface="Times New Roman" panose="02020603050405020304" pitchFamily="18" charset="0"/>
              </a:rPr>
              <a:t>(Social Research Update 19</a:t>
            </a:r>
            <a:r>
              <a:rPr lang="en-IE" dirty="0">
                <a:latin typeface="Times New Roman" panose="02020603050405020304" pitchFamily="18" charset="0"/>
                <a:ea typeface="Times New Roman" panose="02020603050405020304" pitchFamily="18" charset="0"/>
                <a:cs typeface="Times New Roman" panose="02020603050405020304" pitchFamily="18" charset="0"/>
              </a:rPr>
              <a:t>)</a:t>
            </a:r>
            <a:endParaRPr lang="en-IE"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21145260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B7D24-4DEE-D543-0A35-44C3C5701A1E}"/>
              </a:ext>
            </a:extLst>
          </p:cNvPr>
          <p:cNvSpPr>
            <a:spLocks noGrp="1"/>
          </p:cNvSpPr>
          <p:nvPr>
            <p:ph type="title"/>
          </p:nvPr>
        </p:nvSpPr>
        <p:spPr/>
        <p:txBody>
          <a:bodyPr>
            <a:normAutofit fontScale="90000"/>
          </a:bodyPr>
          <a:lstStyle/>
          <a:p>
            <a:r>
              <a:rPr lang="en-US" dirty="0"/>
              <a:t>Limitations of Focus Group Discussions Contd.</a:t>
            </a:r>
          </a:p>
        </p:txBody>
      </p:sp>
      <p:sp>
        <p:nvSpPr>
          <p:cNvPr id="3" name="Content Placeholder 2">
            <a:extLst>
              <a:ext uri="{FF2B5EF4-FFF2-40B4-BE49-F238E27FC236}">
                <a16:creationId xmlns:a16="http://schemas.microsoft.com/office/drawing/2014/main" id="{454CCD7A-B075-D6FC-5F84-87970B0656CE}"/>
              </a:ext>
            </a:extLst>
          </p:cNvPr>
          <p:cNvSpPr>
            <a:spLocks noGrp="1"/>
          </p:cNvSpPr>
          <p:nvPr>
            <p:ph idx="1"/>
          </p:nvPr>
        </p:nvSpPr>
        <p:spPr/>
        <p:txBody>
          <a:bodyPr/>
          <a:lstStyle/>
          <a:p>
            <a:r>
              <a:rPr lang="en-IE" sz="1800" dirty="0"/>
              <a:t>By its nature focus group research is open ended and cannot be entirely predetermined. </a:t>
            </a:r>
          </a:p>
          <a:p>
            <a:r>
              <a:rPr lang="en-IE" sz="1800" dirty="0"/>
              <a:t>It should not be assumed that the individuals in a focus group are expressing their own definitive individual view. </a:t>
            </a:r>
          </a:p>
          <a:p>
            <a:r>
              <a:rPr lang="en-IE" sz="1800" dirty="0"/>
              <a:t>They are speaking in a specific context, within a specific culture, and so sometimes it may be difficult for the researcher to clearly identify an individual message. </a:t>
            </a:r>
          </a:p>
          <a:p>
            <a:r>
              <a:rPr lang="en-IE" sz="1800" dirty="0"/>
              <a:t>This too is a potential limitation of focus groups</a:t>
            </a:r>
          </a:p>
          <a:p>
            <a:pPr marL="0" indent="0">
              <a:buNone/>
            </a:pPr>
            <a:r>
              <a:rPr lang="en-IE" sz="1800" dirty="0">
                <a:effectLst/>
                <a:latin typeface="Times New Roman" panose="02020603050405020304" pitchFamily="18" charset="0"/>
                <a:ea typeface="Times New Roman" panose="02020603050405020304" pitchFamily="18" charset="0"/>
                <a:cs typeface="Times New Roman" panose="02020603050405020304" pitchFamily="18" charset="0"/>
              </a:rPr>
              <a:t>(Social Research Update 19)</a:t>
            </a:r>
            <a:endParaRPr lang="en-IE"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35124803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C64DD-2D53-384F-AA8D-0BDD79D30B02}"/>
              </a:ext>
            </a:extLst>
          </p:cNvPr>
          <p:cNvSpPr>
            <a:spLocks noGrp="1"/>
          </p:cNvSpPr>
          <p:nvPr>
            <p:ph type="title"/>
          </p:nvPr>
        </p:nvSpPr>
        <p:spPr/>
        <p:txBody>
          <a:bodyPr>
            <a:normAutofit fontScale="90000"/>
          </a:bodyPr>
          <a:lstStyle/>
          <a:p>
            <a:r>
              <a:rPr lang="en-US" dirty="0"/>
              <a:t>Limitations of Focus group discussions contd.</a:t>
            </a:r>
          </a:p>
        </p:txBody>
      </p:sp>
      <p:sp>
        <p:nvSpPr>
          <p:cNvPr id="3" name="Content Placeholder 2">
            <a:extLst>
              <a:ext uri="{FF2B5EF4-FFF2-40B4-BE49-F238E27FC236}">
                <a16:creationId xmlns:a16="http://schemas.microsoft.com/office/drawing/2014/main" id="{E22405C7-9BFC-5872-EDB0-1BD0C69F74B0}"/>
              </a:ext>
            </a:extLst>
          </p:cNvPr>
          <p:cNvSpPr>
            <a:spLocks noGrp="1"/>
          </p:cNvSpPr>
          <p:nvPr>
            <p:ph idx="1"/>
          </p:nvPr>
        </p:nvSpPr>
        <p:spPr/>
        <p:txBody>
          <a:bodyPr>
            <a:normAutofit fontScale="92500" lnSpcReduction="10000"/>
          </a:bodyPr>
          <a:lstStyle/>
          <a:p>
            <a:endParaRPr lang="en-IE" sz="1800" dirty="0"/>
          </a:p>
          <a:p>
            <a:r>
              <a:rPr lang="en-IE" sz="1800" dirty="0"/>
              <a:t>On a practical note, focus groups can be difficult to assemble.</a:t>
            </a:r>
          </a:p>
          <a:p>
            <a:r>
              <a:rPr lang="en-IE" sz="1800" dirty="0"/>
              <a:t> It may not be easy to get a representative sample and focus groups may discourage certain people from participating, for example those who are not very articulate or confident, and those who have communication problems or special needs. </a:t>
            </a:r>
          </a:p>
          <a:p>
            <a:r>
              <a:rPr lang="en-IE" sz="1800" dirty="0"/>
              <a:t>The method of focus group discussion may also discourage some people from trusting others with sensitive or personal information. In such cases personal interviews or the use of workbooks alongside focus groups may be a more suitable approach. </a:t>
            </a:r>
          </a:p>
          <a:p>
            <a:r>
              <a:rPr lang="en-IE" sz="1800" dirty="0"/>
              <a:t>Finally, focus groups are not fully confidential or anonymous, because the material is shared with the others in the group. </a:t>
            </a:r>
          </a:p>
          <a:p>
            <a:endParaRPr lang="en-IE" dirty="0"/>
          </a:p>
          <a:p>
            <a:endParaRPr lang="en-US" dirty="0"/>
          </a:p>
        </p:txBody>
      </p:sp>
    </p:spTree>
    <p:extLst>
      <p:ext uri="{BB962C8B-B14F-4D97-AF65-F5344CB8AC3E}">
        <p14:creationId xmlns:p14="http://schemas.microsoft.com/office/powerpoint/2010/main" val="9211131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B51F7-8600-60EB-BBDE-7C2072AC75AF}"/>
              </a:ext>
            </a:extLst>
          </p:cNvPr>
          <p:cNvSpPr>
            <a:spLocks noGrp="1"/>
          </p:cNvSpPr>
          <p:nvPr>
            <p:ph type="title"/>
          </p:nvPr>
        </p:nvSpPr>
        <p:spPr/>
        <p:txBody>
          <a:bodyPr/>
          <a:lstStyle/>
          <a:p>
            <a:r>
              <a:rPr lang="en-US" dirty="0"/>
              <a:t>Limitations </a:t>
            </a:r>
            <a:r>
              <a:rPr lang="en-US" dirty="0" err="1"/>
              <a:t>contd</a:t>
            </a:r>
            <a:endParaRPr lang="en-US" dirty="0"/>
          </a:p>
        </p:txBody>
      </p:sp>
      <p:sp>
        <p:nvSpPr>
          <p:cNvPr id="3" name="Content Placeholder 2">
            <a:extLst>
              <a:ext uri="{FF2B5EF4-FFF2-40B4-BE49-F238E27FC236}">
                <a16:creationId xmlns:a16="http://schemas.microsoft.com/office/drawing/2014/main" id="{21A8FBA8-764E-F1EB-5116-38076506454F}"/>
              </a:ext>
            </a:extLst>
          </p:cNvPr>
          <p:cNvSpPr>
            <a:spLocks noGrp="1"/>
          </p:cNvSpPr>
          <p:nvPr>
            <p:ph idx="1"/>
          </p:nvPr>
        </p:nvSpPr>
        <p:spPr/>
        <p:txBody>
          <a:bodyPr>
            <a:normAutofit fontScale="85000" lnSpcReduction="20000"/>
          </a:bodyPr>
          <a:lstStyle/>
          <a:p>
            <a:endParaRPr lang="en-IE" dirty="0"/>
          </a:p>
          <a:p>
            <a:r>
              <a:rPr lang="en-IE" dirty="0"/>
              <a:t>It should not be assumed that the individuals in a focus group are expressing their own definitive individual view. They are speaking in a specific context, within a specific culture, and so sometimes it may be difficult for the researcher to clearly identify an individual message. This too is a potential limitation of focus groups. </a:t>
            </a:r>
          </a:p>
          <a:p>
            <a:r>
              <a:rPr lang="en-IE" dirty="0"/>
              <a:t>On a practical note, focus groups can be difficult to assemble. It may not be easy to get a representative sample.</a:t>
            </a:r>
          </a:p>
          <a:p>
            <a:r>
              <a:rPr lang="en-IE" dirty="0"/>
              <a:t> Focus groups may discourage certain people from participating, for example those who are not very articulate or confident, and those who have communication problems or special needs. </a:t>
            </a:r>
          </a:p>
          <a:p>
            <a:r>
              <a:rPr lang="en-IE" dirty="0"/>
              <a:t>The method of focus group discussion may also discourage some people from trusting others with sensitive or personal information. In such cases personal interviews or the use of workbooks alongside focus groups may be a more suitable approach. </a:t>
            </a:r>
          </a:p>
          <a:p>
            <a:r>
              <a:rPr lang="en-IE" dirty="0"/>
              <a:t>Finally, focus groups are not fully confidential or anonymous, because the material is shared with the others in the group. (</a:t>
            </a:r>
          </a:p>
          <a:p>
            <a:pPr marL="0" indent="0">
              <a:buNone/>
            </a:pPr>
            <a:r>
              <a:rPr lang="en-IE" sz="1800" dirty="0">
                <a:effectLst/>
                <a:latin typeface="Times New Roman" panose="02020603050405020304" pitchFamily="18" charset="0"/>
                <a:ea typeface="Times New Roman" panose="02020603050405020304" pitchFamily="18" charset="0"/>
                <a:cs typeface="Times New Roman" panose="02020603050405020304" pitchFamily="18" charset="0"/>
              </a:rPr>
              <a:t>(Social Research Update 19: Focus Groups)</a:t>
            </a:r>
            <a:endParaRPr lang="en-IE"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18018727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DBACE-254B-406C-9C7D-ACBD31B65E33}"/>
              </a:ext>
            </a:extLst>
          </p:cNvPr>
          <p:cNvSpPr>
            <a:spLocks noGrp="1"/>
          </p:cNvSpPr>
          <p:nvPr>
            <p:ph type="title"/>
          </p:nvPr>
        </p:nvSpPr>
        <p:spPr/>
        <p:txBody>
          <a:bodyPr/>
          <a:lstStyle/>
          <a:p>
            <a:r>
              <a:rPr lang="en-US" dirty="0"/>
              <a:t>The role of the Moderator</a:t>
            </a:r>
          </a:p>
        </p:txBody>
      </p:sp>
      <p:sp>
        <p:nvSpPr>
          <p:cNvPr id="3" name="Content Placeholder 2">
            <a:extLst>
              <a:ext uri="{FF2B5EF4-FFF2-40B4-BE49-F238E27FC236}">
                <a16:creationId xmlns:a16="http://schemas.microsoft.com/office/drawing/2014/main" id="{80C14042-DF33-98B8-266F-8CEFFB0B978A}"/>
              </a:ext>
            </a:extLst>
          </p:cNvPr>
          <p:cNvSpPr>
            <a:spLocks noGrp="1"/>
          </p:cNvSpPr>
          <p:nvPr>
            <p:ph idx="1"/>
          </p:nvPr>
        </p:nvSpPr>
        <p:spPr/>
        <p:txBody>
          <a:bodyPr>
            <a:normAutofit fontScale="85000" lnSpcReduction="20000"/>
          </a:bodyPr>
          <a:lstStyle/>
          <a:p>
            <a:r>
              <a:rPr lang="en-IE" dirty="0"/>
              <a:t>Once a meeting has been arranged, the role of moderator or group facilitator becomes critical, especially in terms of providing clear explanations of the purpose of the group, helping people feel at ease, and facilitating interaction between group members. </a:t>
            </a:r>
          </a:p>
          <a:p>
            <a:r>
              <a:rPr lang="en-IE" dirty="0"/>
              <a:t>During the meeting moderators will need to promote debate, perhaps by asking open questions. They may also need to challenge participants, especially to draw out people’s differences, and tease out a diverse range of meanings on the topic under discussion. </a:t>
            </a:r>
          </a:p>
          <a:p>
            <a:r>
              <a:rPr lang="en-IE" dirty="0"/>
              <a:t>Sometimes moderators will need to probe for details, or move things forward when the conversation is drifting or has reached a minor conclusion. </a:t>
            </a:r>
          </a:p>
          <a:p>
            <a:r>
              <a:rPr lang="en-IE" dirty="0"/>
              <a:t>Moderators also have to keep the session focused and so sometimes they may deliberately have to steer the conversation back on course. Moderators also have to ensure everyone participates and gets a chance to speak. At the same time moderators are encouraged not to show too much approval (Kreuger), so as to avoid favouring particular participants. </a:t>
            </a:r>
          </a:p>
          <a:p>
            <a:r>
              <a:rPr lang="en-IE" dirty="0"/>
              <a:t>They must avoid giving personal opinions so as not to influence participants towards any particular position or opinion. </a:t>
            </a:r>
          </a:p>
          <a:p>
            <a:endParaRPr lang="en-US" dirty="0"/>
          </a:p>
        </p:txBody>
      </p:sp>
    </p:spTree>
    <p:extLst>
      <p:ext uri="{BB962C8B-B14F-4D97-AF65-F5344CB8AC3E}">
        <p14:creationId xmlns:p14="http://schemas.microsoft.com/office/powerpoint/2010/main" val="27998286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8544F-47BB-89DD-A739-4F41A2B33950}"/>
              </a:ext>
            </a:extLst>
          </p:cNvPr>
          <p:cNvSpPr>
            <a:spLocks noGrp="1"/>
          </p:cNvSpPr>
          <p:nvPr>
            <p:ph type="title"/>
          </p:nvPr>
        </p:nvSpPr>
        <p:spPr/>
        <p:txBody>
          <a:bodyPr/>
          <a:lstStyle/>
          <a:p>
            <a:r>
              <a:rPr lang="en-US" dirty="0"/>
              <a:t>The role of the moderator </a:t>
            </a:r>
            <a:r>
              <a:rPr lang="en-US" dirty="0" err="1"/>
              <a:t>contd</a:t>
            </a:r>
            <a:endParaRPr lang="en-US" dirty="0"/>
          </a:p>
        </p:txBody>
      </p:sp>
      <p:sp>
        <p:nvSpPr>
          <p:cNvPr id="3" name="Content Placeholder 2">
            <a:extLst>
              <a:ext uri="{FF2B5EF4-FFF2-40B4-BE49-F238E27FC236}">
                <a16:creationId xmlns:a16="http://schemas.microsoft.com/office/drawing/2014/main" id="{67FFEECA-2EA8-9020-AE84-6C8B1F300298}"/>
              </a:ext>
            </a:extLst>
          </p:cNvPr>
          <p:cNvSpPr>
            <a:spLocks noGrp="1"/>
          </p:cNvSpPr>
          <p:nvPr>
            <p:ph idx="1"/>
          </p:nvPr>
        </p:nvSpPr>
        <p:spPr/>
        <p:txBody>
          <a:bodyPr>
            <a:normAutofit fontScale="92500" lnSpcReduction="10000"/>
          </a:bodyPr>
          <a:lstStyle/>
          <a:p>
            <a:r>
              <a:rPr lang="en-IE" dirty="0"/>
              <a:t>The role of the moderator is a demanding and challenging one, and moderators will need to possess good interpersonal skills and personal qualities, being good listeners, non-judgmental and adaptable. These qualities will promote the participants’ trust in the moderator and increase the likelihood of open, interactive dialogue. </a:t>
            </a:r>
          </a:p>
          <a:p>
            <a:r>
              <a:rPr lang="en-IE" dirty="0"/>
              <a:t>Finally, the degree of control and direction imposed by moderators will depend upon the goals of the research as well as on their preferred style. </a:t>
            </a:r>
          </a:p>
          <a:p>
            <a:r>
              <a:rPr lang="en-IE" dirty="0"/>
              <a:t>If two or more moderators are involved in the facilitation of a focus group, agreement needs to be reached as to how much input or direction each will give. It is recommended that one moderator facilitates and the other takes notes and checks the recording equipment during the meeting. There also needs to be consistency across focus groups, so careful preparation with regard to role and responsibilities is required. </a:t>
            </a:r>
          </a:p>
          <a:p>
            <a:endParaRPr lang="en-US" dirty="0"/>
          </a:p>
        </p:txBody>
      </p:sp>
    </p:spTree>
    <p:extLst>
      <p:ext uri="{BB962C8B-B14F-4D97-AF65-F5344CB8AC3E}">
        <p14:creationId xmlns:p14="http://schemas.microsoft.com/office/powerpoint/2010/main" val="38320895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0BD305-62B7-2979-C1E2-45F4E81D28F0}"/>
              </a:ext>
            </a:extLst>
          </p:cNvPr>
          <p:cNvSpPr>
            <a:spLocks noGrp="1"/>
          </p:cNvSpPr>
          <p:nvPr>
            <p:ph type="title"/>
          </p:nvPr>
        </p:nvSpPr>
        <p:spPr/>
        <p:txBody>
          <a:bodyPr/>
          <a:lstStyle/>
          <a:p>
            <a:r>
              <a:rPr lang="en-US" dirty="0"/>
              <a:t>Literature Based Background to the study</a:t>
            </a:r>
          </a:p>
        </p:txBody>
      </p:sp>
      <p:sp>
        <p:nvSpPr>
          <p:cNvPr id="3" name="Content Placeholder 2">
            <a:extLst>
              <a:ext uri="{FF2B5EF4-FFF2-40B4-BE49-F238E27FC236}">
                <a16:creationId xmlns:a16="http://schemas.microsoft.com/office/drawing/2014/main" id="{F51B1DE0-9BC6-23BA-6709-6B3D6C6982BD}"/>
              </a:ext>
            </a:extLst>
          </p:cNvPr>
          <p:cNvSpPr>
            <a:spLocks noGrp="1"/>
          </p:cNvSpPr>
          <p:nvPr>
            <p:ph idx="1"/>
          </p:nvPr>
        </p:nvSpPr>
        <p:spPr/>
        <p:txBody>
          <a:bodyPr/>
          <a:lstStyle/>
          <a:p>
            <a:pPr marL="0" indent="0">
              <a:buNone/>
            </a:pPr>
            <a:r>
              <a:rPr lang="en-US" dirty="0"/>
              <a:t>State credible and recent literature that already exists in relation to your </a:t>
            </a:r>
            <a:r>
              <a:rPr lang="en-US" b="1" dirty="0"/>
              <a:t>research question </a:t>
            </a:r>
            <a:r>
              <a:rPr lang="en-US" dirty="0"/>
              <a:t>based on the topic.</a:t>
            </a:r>
          </a:p>
          <a:p>
            <a:pPr marL="0" indent="0">
              <a:buNone/>
            </a:pPr>
            <a:r>
              <a:rPr lang="en-US" dirty="0"/>
              <a:t>	Exploring the factors that influence eating 	behavior among postgraduate students in a 	public university: A focus group discussion.</a:t>
            </a:r>
          </a:p>
          <a:p>
            <a:r>
              <a:rPr lang="en-US" dirty="0"/>
              <a:t>Give a critical overview of them.</a:t>
            </a:r>
          </a:p>
        </p:txBody>
      </p:sp>
    </p:spTree>
    <p:extLst>
      <p:ext uri="{BB962C8B-B14F-4D97-AF65-F5344CB8AC3E}">
        <p14:creationId xmlns:p14="http://schemas.microsoft.com/office/powerpoint/2010/main" val="11531799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BD7A61-E54B-801F-37D7-4DCB0037760C}"/>
              </a:ext>
            </a:extLst>
          </p:cNvPr>
          <p:cNvSpPr>
            <a:spLocks noGrp="1"/>
          </p:cNvSpPr>
          <p:nvPr>
            <p:ph type="title"/>
          </p:nvPr>
        </p:nvSpPr>
        <p:spPr/>
        <p:txBody>
          <a:bodyPr/>
          <a:lstStyle/>
          <a:p>
            <a:r>
              <a:rPr lang="en-US" dirty="0"/>
              <a:t>Hypothesis </a:t>
            </a:r>
          </a:p>
        </p:txBody>
      </p:sp>
      <p:sp>
        <p:nvSpPr>
          <p:cNvPr id="3" name="Content Placeholder 2">
            <a:extLst>
              <a:ext uri="{FF2B5EF4-FFF2-40B4-BE49-F238E27FC236}">
                <a16:creationId xmlns:a16="http://schemas.microsoft.com/office/drawing/2014/main" id="{98354FB7-BA96-A90B-28CA-66A03EF48273}"/>
              </a:ext>
            </a:extLst>
          </p:cNvPr>
          <p:cNvSpPr>
            <a:spLocks noGrp="1"/>
          </p:cNvSpPr>
          <p:nvPr>
            <p:ph idx="1"/>
          </p:nvPr>
        </p:nvSpPr>
        <p:spPr/>
        <p:txBody>
          <a:bodyPr/>
          <a:lstStyle/>
          <a:p>
            <a:r>
              <a:rPr lang="en-US" dirty="0"/>
              <a:t>What do you expect or predict the group discussion may yield prior to having the discussion.</a:t>
            </a:r>
          </a:p>
          <a:p>
            <a:r>
              <a:rPr lang="en-US" dirty="0"/>
              <a:t>Sets your scope</a:t>
            </a:r>
          </a:p>
          <a:p>
            <a:r>
              <a:rPr lang="en-US" dirty="0"/>
              <a:t>Set clear questions </a:t>
            </a:r>
          </a:p>
          <a:p>
            <a:r>
              <a:rPr lang="en-US" b="1" dirty="0"/>
              <a:t>In this case, open-ended, unambiguous, unbiased, clear questions have already been formulated for your focus group discussion held in class. (LCHS7001)</a:t>
            </a:r>
          </a:p>
          <a:p>
            <a:r>
              <a:rPr lang="en-US" dirty="0"/>
              <a:t>You may be open to a wide variety of questions from participants which could lead to unexpected conclusions.</a:t>
            </a:r>
          </a:p>
        </p:txBody>
      </p:sp>
    </p:spTree>
    <p:extLst>
      <p:ext uri="{BB962C8B-B14F-4D97-AF65-F5344CB8AC3E}">
        <p14:creationId xmlns:p14="http://schemas.microsoft.com/office/powerpoint/2010/main" val="41886350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992955-F889-4D40-F3A5-754B13FE5480}"/>
              </a:ext>
            </a:extLst>
          </p:cNvPr>
          <p:cNvSpPr>
            <a:spLocks noGrp="1"/>
          </p:cNvSpPr>
          <p:nvPr>
            <p:ph type="title"/>
          </p:nvPr>
        </p:nvSpPr>
        <p:spPr/>
        <p:txBody>
          <a:bodyPr>
            <a:normAutofit fontScale="90000"/>
          </a:bodyPr>
          <a:lstStyle/>
          <a:p>
            <a:r>
              <a:rPr lang="en-US" dirty="0"/>
              <a:t>Sample outline of a report of Focus group discussions</a:t>
            </a:r>
          </a:p>
        </p:txBody>
      </p:sp>
      <p:sp>
        <p:nvSpPr>
          <p:cNvPr id="3" name="Content Placeholder 2">
            <a:extLst>
              <a:ext uri="{FF2B5EF4-FFF2-40B4-BE49-F238E27FC236}">
                <a16:creationId xmlns:a16="http://schemas.microsoft.com/office/drawing/2014/main" id="{2E6F15D1-A8DA-6E5B-AD21-E6547C350B58}"/>
              </a:ext>
            </a:extLst>
          </p:cNvPr>
          <p:cNvSpPr>
            <a:spLocks noGrp="1"/>
          </p:cNvSpPr>
          <p:nvPr>
            <p:ph idx="1"/>
          </p:nvPr>
        </p:nvSpPr>
        <p:spPr/>
        <p:txBody>
          <a:bodyPr>
            <a:normAutofit/>
          </a:bodyPr>
          <a:lstStyle/>
          <a:p>
            <a:pPr>
              <a:buFont typeface="Arial" panose="020B0604020202020204" pitchFamily="34" charset="0"/>
              <a:buChar char="•"/>
            </a:pPr>
            <a:r>
              <a:rPr lang="en-IE" b="1" dirty="0"/>
              <a:t>Design</a:t>
            </a:r>
            <a:r>
              <a:rPr lang="en-IE" dirty="0"/>
              <a:t> </a:t>
            </a:r>
          </a:p>
          <a:p>
            <a:pPr>
              <a:buFont typeface="Arial" panose="020B0604020202020204" pitchFamily="34" charset="0"/>
              <a:buChar char="•"/>
            </a:pPr>
            <a:r>
              <a:rPr lang="en-IE" b="1" dirty="0"/>
              <a:t>Facilitator's Guide</a:t>
            </a:r>
            <a:r>
              <a:rPr lang="en-IE" dirty="0"/>
              <a:t> </a:t>
            </a:r>
          </a:p>
          <a:p>
            <a:pPr>
              <a:buFont typeface="Arial" panose="020B0604020202020204" pitchFamily="34" charset="0"/>
              <a:buChar char="•"/>
            </a:pPr>
            <a:r>
              <a:rPr lang="en-IE" b="1" dirty="0"/>
              <a:t>Participant Recruitment</a:t>
            </a:r>
            <a:r>
              <a:rPr lang="en-IE" dirty="0"/>
              <a:t> </a:t>
            </a:r>
          </a:p>
          <a:p>
            <a:pPr>
              <a:buFont typeface="Arial" panose="020B0604020202020204" pitchFamily="34" charset="0"/>
              <a:buChar char="•"/>
            </a:pPr>
            <a:r>
              <a:rPr lang="en-IE" b="1" dirty="0"/>
              <a:t>Participants</a:t>
            </a:r>
            <a:r>
              <a:rPr lang="en-IE" dirty="0"/>
              <a:t> </a:t>
            </a:r>
          </a:p>
          <a:p>
            <a:pPr>
              <a:buFont typeface="Arial" panose="020B0604020202020204" pitchFamily="34" charset="0"/>
              <a:buChar char="•"/>
            </a:pPr>
            <a:r>
              <a:rPr lang="en-IE" b="1" dirty="0"/>
              <a:t>Analysis</a:t>
            </a:r>
            <a:r>
              <a:rPr lang="en-IE" dirty="0"/>
              <a:t> </a:t>
            </a:r>
          </a:p>
          <a:p>
            <a:r>
              <a:rPr lang="en-IE" b="1" dirty="0"/>
              <a:t>Results</a:t>
            </a:r>
          </a:p>
          <a:p>
            <a:r>
              <a:rPr lang="en-IE" b="1" dirty="0"/>
              <a:t>Discussion/Conclusion</a:t>
            </a:r>
          </a:p>
          <a:p>
            <a:endParaRPr lang="en-US" dirty="0"/>
          </a:p>
        </p:txBody>
      </p:sp>
    </p:spTree>
    <p:extLst>
      <p:ext uri="{BB962C8B-B14F-4D97-AF65-F5344CB8AC3E}">
        <p14:creationId xmlns:p14="http://schemas.microsoft.com/office/powerpoint/2010/main" val="11518388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C2D02-140D-1656-A34D-3C06C99CD623}"/>
              </a:ext>
            </a:extLst>
          </p:cNvPr>
          <p:cNvSpPr>
            <a:spLocks noGrp="1"/>
          </p:cNvSpPr>
          <p:nvPr>
            <p:ph type="title"/>
          </p:nvPr>
        </p:nvSpPr>
        <p:spPr/>
        <p:txBody>
          <a:bodyPr/>
          <a:lstStyle/>
          <a:p>
            <a:r>
              <a:rPr lang="en-US" dirty="0"/>
              <a:t>Recruitment</a:t>
            </a:r>
          </a:p>
        </p:txBody>
      </p:sp>
      <p:sp>
        <p:nvSpPr>
          <p:cNvPr id="3" name="Content Placeholder 2">
            <a:extLst>
              <a:ext uri="{FF2B5EF4-FFF2-40B4-BE49-F238E27FC236}">
                <a16:creationId xmlns:a16="http://schemas.microsoft.com/office/drawing/2014/main" id="{439B2920-8DC9-4FB0-597F-3436B9072544}"/>
              </a:ext>
            </a:extLst>
          </p:cNvPr>
          <p:cNvSpPr>
            <a:spLocks noGrp="1"/>
          </p:cNvSpPr>
          <p:nvPr>
            <p:ph idx="1"/>
          </p:nvPr>
        </p:nvSpPr>
        <p:spPr/>
        <p:txBody>
          <a:bodyPr>
            <a:normAutofit fontScale="92500" lnSpcReduction="10000"/>
          </a:bodyPr>
          <a:lstStyle/>
          <a:p>
            <a:r>
              <a:rPr lang="en-IE" dirty="0"/>
              <a:t>Depending on your research topic, there are a few sampling methods you can choose from to help you recruit and select participants.</a:t>
            </a:r>
          </a:p>
          <a:p>
            <a:pPr>
              <a:buFont typeface="Arial" panose="020B0604020202020204" pitchFamily="34" charset="0"/>
              <a:buChar char="•"/>
            </a:pPr>
            <a:r>
              <a:rPr lang="en-IE" b="1" dirty="0"/>
              <a:t>Voluntary response sampling</a:t>
            </a:r>
            <a:r>
              <a:rPr lang="en-IE" dirty="0"/>
              <a:t>, such as posting a flyer on campus and finding participants based on responses.</a:t>
            </a:r>
          </a:p>
          <a:p>
            <a:pPr>
              <a:buFont typeface="Arial" panose="020B0604020202020204" pitchFamily="34" charset="0"/>
              <a:buChar char="•"/>
            </a:pPr>
            <a:r>
              <a:rPr lang="en-IE" b="1" u="sng" dirty="0">
                <a:hlinkClick r:id="rId2"/>
              </a:rPr>
              <a:t>Convinience Sampling</a:t>
            </a:r>
            <a:r>
              <a:rPr lang="en-IE" b="1" dirty="0">
                <a:hlinkClick r:id="rId2"/>
              </a:rPr>
              <a:t> </a:t>
            </a:r>
            <a:r>
              <a:rPr lang="en-IE" dirty="0"/>
              <a:t>of those who are most readily accessible to you, such as fellow students at your university.</a:t>
            </a:r>
          </a:p>
          <a:p>
            <a:pPr>
              <a:buFont typeface="Arial" panose="020B0604020202020204" pitchFamily="34" charset="0"/>
              <a:buChar char="•"/>
            </a:pPr>
            <a:r>
              <a:rPr lang="en-IE" b="1" dirty="0">
                <a:hlinkClick r:id="rId3"/>
              </a:rPr>
              <a:t>Stratified sampling</a:t>
            </a:r>
            <a:r>
              <a:rPr lang="en-IE" dirty="0"/>
              <a:t> of a particular age, race, ethnicity, gender identity, or other characteristic of interest to you</a:t>
            </a:r>
          </a:p>
          <a:p>
            <a:pPr>
              <a:buFont typeface="Arial" panose="020B0604020202020204" pitchFamily="34" charset="0"/>
              <a:buChar char="•"/>
            </a:pPr>
            <a:r>
              <a:rPr lang="en-IE" b="1" dirty="0"/>
              <a:t>Judgement sampling</a:t>
            </a:r>
            <a:r>
              <a:rPr lang="en-IE" dirty="0"/>
              <a:t> of a specific set of participants that you already know you want to include</a:t>
            </a:r>
          </a:p>
          <a:p>
            <a:r>
              <a:rPr lang="en-IE" dirty="0"/>
              <a:t>Beware of </a:t>
            </a:r>
            <a:r>
              <a:rPr lang="en-IE" dirty="0">
                <a:hlinkClick r:id="rId4"/>
              </a:rPr>
              <a:t>sampling bias</a:t>
            </a:r>
            <a:r>
              <a:rPr lang="en-IE" dirty="0"/>
              <a:t>, which can occur when some members of the population are more likely to be included than others.</a:t>
            </a:r>
          </a:p>
          <a:p>
            <a:endParaRPr lang="en-US" dirty="0"/>
          </a:p>
        </p:txBody>
      </p:sp>
    </p:spTree>
    <p:extLst>
      <p:ext uri="{BB962C8B-B14F-4D97-AF65-F5344CB8AC3E}">
        <p14:creationId xmlns:p14="http://schemas.microsoft.com/office/powerpoint/2010/main" val="11855034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62F880-E676-0490-3F2E-73F1E7F04D68}"/>
              </a:ext>
            </a:extLst>
          </p:cNvPr>
          <p:cNvSpPr>
            <a:spLocks noGrp="1"/>
          </p:cNvSpPr>
          <p:nvPr>
            <p:ph type="title"/>
          </p:nvPr>
        </p:nvSpPr>
        <p:spPr/>
        <p:txBody>
          <a:bodyPr/>
          <a:lstStyle/>
          <a:p>
            <a:r>
              <a:rPr lang="en-US" dirty="0"/>
              <a:t>Materials/data collection methods</a:t>
            </a:r>
          </a:p>
        </p:txBody>
      </p:sp>
      <p:sp>
        <p:nvSpPr>
          <p:cNvPr id="3" name="Content Placeholder 2">
            <a:extLst>
              <a:ext uri="{FF2B5EF4-FFF2-40B4-BE49-F238E27FC236}">
                <a16:creationId xmlns:a16="http://schemas.microsoft.com/office/drawing/2014/main" id="{88D32EA9-AD54-DCCF-47CB-AAAB9A664DF7}"/>
              </a:ext>
            </a:extLst>
          </p:cNvPr>
          <p:cNvSpPr>
            <a:spLocks noGrp="1"/>
          </p:cNvSpPr>
          <p:nvPr>
            <p:ph idx="1"/>
          </p:nvPr>
        </p:nvSpPr>
        <p:spPr/>
        <p:txBody>
          <a:bodyPr/>
          <a:lstStyle/>
          <a:p>
            <a:r>
              <a:rPr lang="en-IE" dirty="0"/>
              <a:t>Explain clearly the tools, materials, procedures, equipment and technique used in data collection</a:t>
            </a:r>
          </a:p>
          <a:p>
            <a:r>
              <a:rPr lang="en-IE" dirty="0"/>
              <a:t>State exactly how you carried out the study.</a:t>
            </a:r>
          </a:p>
          <a:p>
            <a:r>
              <a:rPr lang="en-IE" dirty="0"/>
              <a:t>You may include any expertise you gained in the process.</a:t>
            </a:r>
          </a:p>
          <a:p>
            <a:r>
              <a:rPr lang="en-IE" dirty="0"/>
              <a:t>Publication manual of the American Psychology association.</a:t>
            </a:r>
          </a:p>
        </p:txBody>
      </p:sp>
    </p:spTree>
    <p:extLst>
      <p:ext uri="{BB962C8B-B14F-4D97-AF65-F5344CB8AC3E}">
        <p14:creationId xmlns:p14="http://schemas.microsoft.com/office/powerpoint/2010/main" val="36030049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562326-B379-7034-02C3-65EFF1702CAC}"/>
              </a:ext>
            </a:extLst>
          </p:cNvPr>
          <p:cNvSpPr>
            <a:spLocks noGrp="1"/>
          </p:cNvSpPr>
          <p:nvPr>
            <p:ph type="title"/>
          </p:nvPr>
        </p:nvSpPr>
        <p:spPr/>
        <p:txBody>
          <a:bodyPr/>
          <a:lstStyle/>
          <a:p>
            <a:r>
              <a:rPr lang="en-US" dirty="0"/>
              <a:t>Research Design</a:t>
            </a:r>
          </a:p>
        </p:txBody>
      </p:sp>
      <p:sp>
        <p:nvSpPr>
          <p:cNvPr id="3" name="Content Placeholder 2">
            <a:extLst>
              <a:ext uri="{FF2B5EF4-FFF2-40B4-BE49-F238E27FC236}">
                <a16:creationId xmlns:a16="http://schemas.microsoft.com/office/drawing/2014/main" id="{2E15D58C-4325-D3D2-85B7-94B57862EA85}"/>
              </a:ext>
            </a:extLst>
          </p:cNvPr>
          <p:cNvSpPr>
            <a:spLocks noGrp="1"/>
          </p:cNvSpPr>
          <p:nvPr>
            <p:ph idx="1"/>
          </p:nvPr>
        </p:nvSpPr>
        <p:spPr/>
        <p:txBody>
          <a:bodyPr>
            <a:normAutofit fontScale="77500" lnSpcReduction="20000"/>
          </a:bodyPr>
          <a:lstStyle/>
          <a:p>
            <a:r>
              <a:rPr lang="en-IE" dirty="0"/>
              <a:t>The process begins with identifying the main aim and defining the key research objectives of the study. Based upon the research objectives, a list of questions (schedule or script) is prepared as guidance for each focus group discussion session. This is followed by seeking ethics clearance. Thereafter, participant identification is perhaps the most critical step since the technique is largely based on group dynamics and synergistic relationships among participants to generate data .</a:t>
            </a:r>
          </a:p>
          <a:p>
            <a:r>
              <a:rPr lang="en-IE" dirty="0"/>
              <a:t> The composition of the group will depend on the main aim of the research.</a:t>
            </a:r>
          </a:p>
          <a:p>
            <a:r>
              <a:rPr lang="en-IE" dirty="0"/>
              <a:t>However, for some, it requires trust and effort. </a:t>
            </a:r>
          </a:p>
          <a:p>
            <a:r>
              <a:rPr lang="en-IE" dirty="0"/>
              <a:t>Willingness to fully engage in a group discussion is instrumental in generating useful data and can be achieved more readily within a </a:t>
            </a:r>
            <a:r>
              <a:rPr lang="en-IE" b="1" dirty="0"/>
              <a:t>homogenous group which suggests that participants should share similar characteristics such as gender, age range, ethnic and social class </a:t>
            </a:r>
            <a:r>
              <a:rPr lang="en-IE" dirty="0"/>
              <a:t>background. </a:t>
            </a:r>
          </a:p>
          <a:p>
            <a:r>
              <a:rPr lang="en-IE" dirty="0"/>
              <a:t>However, homogeneity is challenged by some researchers since unfamiliar participants can give honest and spontaneous views and can overcome pre-existing relationships and patterns of leadership in the group. Furthermore, evidence suggests that mixed gender groups tend to improve the quality of discussions and its outcomes </a:t>
            </a:r>
          </a:p>
          <a:p>
            <a:endParaRPr lang="en-US" dirty="0"/>
          </a:p>
        </p:txBody>
      </p:sp>
    </p:spTree>
    <p:extLst>
      <p:ext uri="{BB962C8B-B14F-4D97-AF65-F5344CB8AC3E}">
        <p14:creationId xmlns:p14="http://schemas.microsoft.com/office/powerpoint/2010/main" val="8582386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D24713-DB33-2900-34F9-F93D3E00ABB3}"/>
              </a:ext>
            </a:extLst>
          </p:cNvPr>
          <p:cNvSpPr>
            <a:spLocks noGrp="1"/>
          </p:cNvSpPr>
          <p:nvPr>
            <p:ph type="title"/>
          </p:nvPr>
        </p:nvSpPr>
        <p:spPr/>
        <p:txBody>
          <a:bodyPr/>
          <a:lstStyle/>
          <a:p>
            <a:r>
              <a:rPr lang="en-US" dirty="0"/>
              <a:t>Research design </a:t>
            </a:r>
            <a:r>
              <a:rPr lang="en-US" dirty="0" err="1"/>
              <a:t>contd</a:t>
            </a:r>
            <a:endParaRPr lang="en-US" dirty="0"/>
          </a:p>
        </p:txBody>
      </p:sp>
      <p:sp>
        <p:nvSpPr>
          <p:cNvPr id="3" name="Content Placeholder 2">
            <a:extLst>
              <a:ext uri="{FF2B5EF4-FFF2-40B4-BE49-F238E27FC236}">
                <a16:creationId xmlns:a16="http://schemas.microsoft.com/office/drawing/2014/main" id="{6ECC8890-36B9-1456-C878-3FB24CBEDD62}"/>
              </a:ext>
            </a:extLst>
          </p:cNvPr>
          <p:cNvSpPr>
            <a:spLocks noGrp="1"/>
          </p:cNvSpPr>
          <p:nvPr>
            <p:ph idx="1"/>
          </p:nvPr>
        </p:nvSpPr>
        <p:spPr/>
        <p:txBody>
          <a:bodyPr>
            <a:normAutofit fontScale="85000" lnSpcReduction="10000"/>
          </a:bodyPr>
          <a:lstStyle/>
          <a:p>
            <a:r>
              <a:rPr lang="en-IE" dirty="0"/>
              <a:t>Participant recruitment follows participant identification. Recruitment can be expensive, difficult, and continues to be a source of contentious debate.</a:t>
            </a:r>
          </a:p>
          <a:p>
            <a:r>
              <a:rPr lang="en-IE" dirty="0"/>
              <a:t>Although approaches to participant recruitment are contested, the underlying consideration should be the impact on the discussion. Researchers can use different methods to recruit suitable participants, including recruitment questionnaires and telephone, or door to door canvassing. </a:t>
            </a:r>
          </a:p>
          <a:p>
            <a:r>
              <a:rPr lang="en-IE" dirty="0"/>
              <a:t>Furthermore, participants can be recruited by offering incentives or through local networks and contacts.</a:t>
            </a:r>
          </a:p>
          <a:p>
            <a:r>
              <a:rPr lang="en-IE" dirty="0"/>
              <a:t> However, the use of local contacts has been criticised for its dependence on the availability, willingness and accessibility of the local contact and the loss of control and direction of the researcher in the recruitment process. This can lead to convenience sampling by selecting participants based on their accessibility easily leading to “volunteer bias”  Purposive sampling is widely recommended since focus group discussion relies on the ability and capacity of participants to provide relevant information </a:t>
            </a:r>
          </a:p>
          <a:p>
            <a:endParaRPr lang="en-US" dirty="0"/>
          </a:p>
        </p:txBody>
      </p:sp>
    </p:spTree>
    <p:extLst>
      <p:ext uri="{BB962C8B-B14F-4D97-AF65-F5344CB8AC3E}">
        <p14:creationId xmlns:p14="http://schemas.microsoft.com/office/powerpoint/2010/main" val="17130879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BB714-60F9-D0B3-8944-180C0A5FF053}"/>
              </a:ext>
            </a:extLst>
          </p:cNvPr>
          <p:cNvSpPr>
            <a:spLocks noGrp="1"/>
          </p:cNvSpPr>
          <p:nvPr>
            <p:ph type="title"/>
          </p:nvPr>
        </p:nvSpPr>
        <p:spPr/>
        <p:txBody>
          <a:bodyPr>
            <a:normAutofit fontScale="90000"/>
          </a:bodyPr>
          <a:lstStyle/>
          <a:p>
            <a:r>
              <a:rPr lang="en-US" dirty="0"/>
              <a:t>Ethical considerations for focus groups.</a:t>
            </a:r>
          </a:p>
        </p:txBody>
      </p:sp>
      <p:sp>
        <p:nvSpPr>
          <p:cNvPr id="3" name="Content Placeholder 2">
            <a:extLst>
              <a:ext uri="{FF2B5EF4-FFF2-40B4-BE49-F238E27FC236}">
                <a16:creationId xmlns:a16="http://schemas.microsoft.com/office/drawing/2014/main" id="{77959764-D95A-180D-EFC4-297BCA970F6A}"/>
              </a:ext>
            </a:extLst>
          </p:cNvPr>
          <p:cNvSpPr>
            <a:spLocks noGrp="1"/>
          </p:cNvSpPr>
          <p:nvPr>
            <p:ph idx="1"/>
          </p:nvPr>
        </p:nvSpPr>
        <p:spPr/>
        <p:txBody>
          <a:bodyPr>
            <a:normAutofit fontScale="85000" lnSpcReduction="20000"/>
          </a:bodyPr>
          <a:lstStyle/>
          <a:p>
            <a:endParaRPr lang="en-IE" dirty="0"/>
          </a:p>
          <a:p>
            <a:r>
              <a:rPr lang="en-IE" dirty="0"/>
              <a:t>Ethical considerations for focus groups are the same as for most other methods of social research . </a:t>
            </a:r>
          </a:p>
          <a:p>
            <a:r>
              <a:rPr lang="en-IE" dirty="0"/>
              <a:t>For example, when selecting and involving participants, researchers must ensure that full information about the purpose and uses of participants’ contributions is given. </a:t>
            </a:r>
          </a:p>
          <a:p>
            <a:r>
              <a:rPr lang="en-IE" dirty="0"/>
              <a:t>Being honest and keeping participants informed about the expectations of the group and topic</a:t>
            </a:r>
          </a:p>
          <a:p>
            <a:r>
              <a:rPr lang="en-IE" dirty="0"/>
              <a:t> Not pressurising participants to speak is good practice. </a:t>
            </a:r>
          </a:p>
          <a:p>
            <a:r>
              <a:rPr lang="en-IE" dirty="0"/>
              <a:t>A particular ethical issue to consider in the case of focus groups is the handling of sensitive material and confidentiality given that there will always be more than one participant in the group. </a:t>
            </a:r>
          </a:p>
          <a:p>
            <a:r>
              <a:rPr lang="en-IE" dirty="0"/>
              <a:t>At the outset moderators will need to clarify that each participant’s contributions will be shared with the others in the group as well as with the moderator. </a:t>
            </a:r>
          </a:p>
          <a:p>
            <a:r>
              <a:rPr lang="en-IE" dirty="0"/>
              <a:t>Participants need to be encouraged to keep confidential what they hear during the meeting and researchers have the responsibility to anonymise data from the group. </a:t>
            </a:r>
            <a:endParaRPr lang="en-IE" b="1" dirty="0"/>
          </a:p>
          <a:p>
            <a:endParaRPr lang="en-IE" dirty="0"/>
          </a:p>
          <a:p>
            <a:endParaRPr lang="en-US" dirty="0"/>
          </a:p>
        </p:txBody>
      </p:sp>
    </p:spTree>
    <p:extLst>
      <p:ext uri="{BB962C8B-B14F-4D97-AF65-F5344CB8AC3E}">
        <p14:creationId xmlns:p14="http://schemas.microsoft.com/office/powerpoint/2010/main" val="16681088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65E80D-8B42-2814-13E5-3B76A71EF5D9}"/>
              </a:ext>
            </a:extLst>
          </p:cNvPr>
          <p:cNvSpPr>
            <a:spLocks noGrp="1"/>
          </p:cNvSpPr>
          <p:nvPr>
            <p:ph type="title"/>
          </p:nvPr>
        </p:nvSpPr>
        <p:spPr/>
        <p:txBody>
          <a:bodyPr/>
          <a:lstStyle/>
          <a:p>
            <a:r>
              <a:rPr lang="en-US" dirty="0"/>
              <a:t>Other ethical considerations</a:t>
            </a:r>
          </a:p>
        </p:txBody>
      </p:sp>
      <p:sp>
        <p:nvSpPr>
          <p:cNvPr id="3" name="Content Placeholder 2">
            <a:extLst>
              <a:ext uri="{FF2B5EF4-FFF2-40B4-BE49-F238E27FC236}">
                <a16:creationId xmlns:a16="http://schemas.microsoft.com/office/drawing/2014/main" id="{68601A18-F3A9-6136-6810-569AE948821D}"/>
              </a:ext>
            </a:extLst>
          </p:cNvPr>
          <p:cNvSpPr>
            <a:spLocks noGrp="1"/>
          </p:cNvSpPr>
          <p:nvPr>
            <p:ph idx="1"/>
          </p:nvPr>
        </p:nvSpPr>
        <p:spPr/>
        <p:txBody>
          <a:bodyPr>
            <a:normAutofit fontScale="85000" lnSpcReduction="20000"/>
          </a:bodyPr>
          <a:lstStyle/>
          <a:p>
            <a:r>
              <a:rPr lang="en-IE" dirty="0"/>
              <a:t>It’s important to take into account </a:t>
            </a:r>
            <a:r>
              <a:rPr lang="en-IE" dirty="0">
                <a:hlinkClick r:id="rId2"/>
              </a:rPr>
              <a:t>ethical considerations</a:t>
            </a:r>
            <a:r>
              <a:rPr lang="en-IE" dirty="0"/>
              <a:t> and informed consent when conducting your research. </a:t>
            </a:r>
            <a:r>
              <a:rPr lang="en-IE" b="1" dirty="0"/>
              <a:t>Informed consent </a:t>
            </a:r>
            <a:r>
              <a:rPr lang="en-IE" dirty="0"/>
              <a:t>means that participants possess all the information they need to decide whether they want to participate in the research before it starts. This includes information about benefits, risks, funding, and institutional approval.</a:t>
            </a:r>
          </a:p>
          <a:p>
            <a:r>
              <a:rPr lang="en-IE" dirty="0"/>
              <a:t>Participants should also sign a </a:t>
            </a:r>
            <a:r>
              <a:rPr lang="en-IE" b="1" dirty="0"/>
              <a:t>release form</a:t>
            </a:r>
            <a:r>
              <a:rPr lang="en-IE" dirty="0"/>
              <a:t> that states that they are comfortable with being audio- or video-recorded. While verbal consent may be sufficient, it is best to ask participants to sign a form.</a:t>
            </a:r>
          </a:p>
          <a:p>
            <a:r>
              <a:rPr lang="en-IE" dirty="0"/>
              <a:t>A disadvantage of focus groups is that they are too small to provide true </a:t>
            </a:r>
            <a:r>
              <a:rPr lang="en-IE" b="1" dirty="0"/>
              <a:t>anonymity</a:t>
            </a:r>
            <a:r>
              <a:rPr lang="en-IE" dirty="0"/>
              <a:t> to participants. Make sure that your participants know this prior to participating.</a:t>
            </a:r>
          </a:p>
          <a:p>
            <a:r>
              <a:rPr lang="en-IE" dirty="0"/>
              <a:t>There are a few things you can do to commit to keeping information private. You can secure </a:t>
            </a:r>
            <a:r>
              <a:rPr lang="en-IE" b="1" dirty="0"/>
              <a:t>confidentiality</a:t>
            </a:r>
            <a:r>
              <a:rPr lang="en-IE" dirty="0"/>
              <a:t> by removing all identifying information from your report or offer to pseudonymise the data later. </a:t>
            </a:r>
            <a:r>
              <a:rPr lang="en-IE" b="1" dirty="0"/>
              <a:t>Data pseudonymisation</a:t>
            </a:r>
            <a:r>
              <a:rPr lang="en-IE" dirty="0"/>
              <a:t> entails replacing any identifying information about participants with pseudonymous or false identifiers.</a:t>
            </a:r>
          </a:p>
          <a:p>
            <a:endParaRPr lang="en-US" dirty="0"/>
          </a:p>
        </p:txBody>
      </p:sp>
    </p:spTree>
    <p:extLst>
      <p:ext uri="{BB962C8B-B14F-4D97-AF65-F5344CB8AC3E}">
        <p14:creationId xmlns:p14="http://schemas.microsoft.com/office/powerpoint/2010/main" val="7483459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1FE534-24E7-71CB-8168-5102FC5784F9}"/>
              </a:ext>
            </a:extLst>
          </p:cNvPr>
          <p:cNvSpPr>
            <a:spLocks noGrp="1"/>
          </p:cNvSpPr>
          <p:nvPr>
            <p:ph type="title"/>
          </p:nvPr>
        </p:nvSpPr>
        <p:spPr/>
        <p:txBody>
          <a:bodyPr/>
          <a:lstStyle/>
          <a:p>
            <a:r>
              <a:rPr lang="en-US" dirty="0"/>
              <a:t>Recruitment </a:t>
            </a:r>
            <a:r>
              <a:rPr lang="en-US" dirty="0" err="1"/>
              <a:t>Contd</a:t>
            </a:r>
            <a:endParaRPr lang="en-US" dirty="0"/>
          </a:p>
        </p:txBody>
      </p:sp>
      <p:sp>
        <p:nvSpPr>
          <p:cNvPr id="3" name="Content Placeholder 2">
            <a:extLst>
              <a:ext uri="{FF2B5EF4-FFF2-40B4-BE49-F238E27FC236}">
                <a16:creationId xmlns:a16="http://schemas.microsoft.com/office/drawing/2014/main" id="{5B4BDB85-D15D-A00B-9048-4D5DEF26BEB2}"/>
              </a:ext>
            </a:extLst>
          </p:cNvPr>
          <p:cNvSpPr>
            <a:spLocks noGrp="1"/>
          </p:cNvSpPr>
          <p:nvPr>
            <p:ph idx="1"/>
          </p:nvPr>
        </p:nvSpPr>
        <p:spPr/>
        <p:txBody>
          <a:bodyPr/>
          <a:lstStyle/>
          <a:p>
            <a:pPr>
              <a:buFont typeface="Arial" panose="020B0604020202020204" pitchFamily="34" charset="0"/>
              <a:buChar char="•"/>
            </a:pPr>
            <a:r>
              <a:rPr lang="en-IE" dirty="0"/>
              <a:t>Methods of recruitment.</a:t>
            </a:r>
          </a:p>
          <a:p>
            <a:pPr>
              <a:buFont typeface="Arial" panose="020B0604020202020204" pitchFamily="34" charset="0"/>
              <a:buChar char="•"/>
            </a:pPr>
            <a:r>
              <a:rPr lang="en-IE" dirty="0"/>
              <a:t>Criteria and methods for selecting participants.</a:t>
            </a:r>
          </a:p>
          <a:p>
            <a:pPr>
              <a:buFont typeface="Arial" panose="020B0604020202020204" pitchFamily="34" charset="0"/>
              <a:buChar char="•"/>
            </a:pPr>
            <a:r>
              <a:rPr lang="en-IE" dirty="0"/>
              <a:t>Enrolment process and number of participants in each group.</a:t>
            </a:r>
          </a:p>
          <a:p>
            <a:endParaRPr lang="en-US" dirty="0"/>
          </a:p>
        </p:txBody>
      </p:sp>
    </p:spTree>
    <p:extLst>
      <p:ext uri="{BB962C8B-B14F-4D97-AF65-F5344CB8AC3E}">
        <p14:creationId xmlns:p14="http://schemas.microsoft.com/office/powerpoint/2010/main" val="37075513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C5D9FF-BE1D-DE2D-7B79-E32135774B10}"/>
              </a:ext>
            </a:extLst>
          </p:cNvPr>
          <p:cNvSpPr>
            <a:spLocks noGrp="1"/>
          </p:cNvSpPr>
          <p:nvPr>
            <p:ph type="title"/>
          </p:nvPr>
        </p:nvSpPr>
        <p:spPr/>
        <p:txBody>
          <a:bodyPr/>
          <a:lstStyle/>
          <a:p>
            <a:r>
              <a:rPr lang="en-US" dirty="0"/>
              <a:t>Design</a:t>
            </a:r>
          </a:p>
        </p:txBody>
      </p:sp>
      <p:sp>
        <p:nvSpPr>
          <p:cNvPr id="3" name="Content Placeholder 2">
            <a:extLst>
              <a:ext uri="{FF2B5EF4-FFF2-40B4-BE49-F238E27FC236}">
                <a16:creationId xmlns:a16="http://schemas.microsoft.com/office/drawing/2014/main" id="{1042D914-52E8-6EAC-97D9-AC518FC58618}"/>
              </a:ext>
            </a:extLst>
          </p:cNvPr>
          <p:cNvSpPr>
            <a:spLocks noGrp="1"/>
          </p:cNvSpPr>
          <p:nvPr>
            <p:ph idx="1"/>
          </p:nvPr>
        </p:nvSpPr>
        <p:spPr/>
        <p:txBody>
          <a:bodyPr/>
          <a:lstStyle/>
          <a:p>
            <a:pPr>
              <a:buFont typeface="Arial" panose="020B0604020202020204" pitchFamily="34" charset="0"/>
              <a:buChar char="•"/>
            </a:pPr>
            <a:r>
              <a:rPr lang="en-IE" dirty="0"/>
              <a:t>Overview of focus group research.</a:t>
            </a:r>
          </a:p>
          <a:p>
            <a:pPr>
              <a:buFont typeface="Arial" panose="020B0604020202020204" pitchFamily="34" charset="0"/>
              <a:buChar char="•"/>
            </a:pPr>
            <a:r>
              <a:rPr lang="en-IE" dirty="0"/>
              <a:t>Describe the background</a:t>
            </a:r>
          </a:p>
          <a:p>
            <a:pPr>
              <a:buFont typeface="Arial" panose="020B0604020202020204" pitchFamily="34" charset="0"/>
              <a:buChar char="•"/>
            </a:pPr>
            <a:r>
              <a:rPr lang="en-IE" dirty="0"/>
              <a:t>Location/dates of focus groups.</a:t>
            </a:r>
          </a:p>
          <a:p>
            <a:pPr>
              <a:buFont typeface="Arial" panose="020B0604020202020204" pitchFamily="34" charset="0"/>
              <a:buChar char="•"/>
            </a:pPr>
            <a:r>
              <a:rPr lang="en-IE" dirty="0"/>
              <a:t>Personnel involved in focus groups.</a:t>
            </a:r>
          </a:p>
          <a:p>
            <a:pPr>
              <a:buFont typeface="Arial" panose="020B0604020202020204" pitchFamily="34" charset="0"/>
              <a:buChar char="•"/>
            </a:pPr>
            <a:r>
              <a:rPr lang="en-IE" dirty="0"/>
              <a:t>Description of consent process.</a:t>
            </a:r>
          </a:p>
          <a:p>
            <a:endParaRPr lang="en-US" dirty="0"/>
          </a:p>
        </p:txBody>
      </p:sp>
    </p:spTree>
    <p:extLst>
      <p:ext uri="{BB962C8B-B14F-4D97-AF65-F5344CB8AC3E}">
        <p14:creationId xmlns:p14="http://schemas.microsoft.com/office/powerpoint/2010/main" val="334942886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5B3A04-4DA3-80D3-2BCB-DB0B86663F42}"/>
              </a:ext>
            </a:extLst>
          </p:cNvPr>
          <p:cNvSpPr>
            <a:spLocks noGrp="1"/>
          </p:cNvSpPr>
          <p:nvPr>
            <p:ph type="title"/>
          </p:nvPr>
        </p:nvSpPr>
        <p:spPr/>
        <p:txBody>
          <a:bodyPr/>
          <a:lstStyle/>
          <a:p>
            <a:r>
              <a:rPr lang="en-US" dirty="0"/>
              <a:t>Facilitators Guide</a:t>
            </a:r>
          </a:p>
        </p:txBody>
      </p:sp>
      <p:sp>
        <p:nvSpPr>
          <p:cNvPr id="3" name="Content Placeholder 2">
            <a:extLst>
              <a:ext uri="{FF2B5EF4-FFF2-40B4-BE49-F238E27FC236}">
                <a16:creationId xmlns:a16="http://schemas.microsoft.com/office/drawing/2014/main" id="{59764AA0-8BCA-CF07-DC3A-0ECDDB699028}"/>
              </a:ext>
            </a:extLst>
          </p:cNvPr>
          <p:cNvSpPr>
            <a:spLocks noGrp="1"/>
          </p:cNvSpPr>
          <p:nvPr>
            <p:ph idx="1"/>
          </p:nvPr>
        </p:nvSpPr>
        <p:spPr/>
        <p:txBody>
          <a:bodyPr/>
          <a:lstStyle/>
          <a:p>
            <a:pPr>
              <a:buFont typeface="Arial" panose="020B0604020202020204" pitchFamily="34" charset="0"/>
              <a:buChar char="•"/>
            </a:pPr>
            <a:r>
              <a:rPr lang="en-IE" dirty="0"/>
              <a:t>Source of facilitator's guide.</a:t>
            </a:r>
          </a:p>
          <a:p>
            <a:pPr>
              <a:buFont typeface="Arial" panose="020B0604020202020204" pitchFamily="34" charset="0"/>
              <a:buChar char="•"/>
            </a:pPr>
            <a:r>
              <a:rPr lang="en-IE" dirty="0"/>
              <a:t>Topic areas covered by the facilitator's guide: </a:t>
            </a:r>
          </a:p>
          <a:p>
            <a:pPr marL="742950" lvl="1" indent="-285750">
              <a:buFont typeface="Arial" panose="020B0604020202020204" pitchFamily="34" charset="0"/>
              <a:buChar char="•"/>
            </a:pPr>
            <a:r>
              <a:rPr lang="en-IE" dirty="0"/>
              <a:t>Physical environment.</a:t>
            </a:r>
          </a:p>
          <a:p>
            <a:pPr marL="742950" lvl="1" indent="-285750">
              <a:buFont typeface="Arial" panose="020B0604020202020204" pitchFamily="34" charset="0"/>
              <a:buChar char="•"/>
            </a:pPr>
            <a:r>
              <a:rPr lang="en-IE" dirty="0"/>
              <a:t>Care process and workforce.</a:t>
            </a:r>
          </a:p>
          <a:p>
            <a:pPr marL="742950" lvl="1" indent="-285750">
              <a:buFont typeface="Arial" panose="020B0604020202020204" pitchFamily="34" charset="0"/>
              <a:buChar char="•"/>
            </a:pPr>
            <a:r>
              <a:rPr lang="en-IE" dirty="0"/>
              <a:t>Paperwork and communication.</a:t>
            </a:r>
          </a:p>
          <a:p>
            <a:pPr marL="742950" lvl="1" indent="-285750">
              <a:buFont typeface="Arial" panose="020B0604020202020204" pitchFamily="34" charset="0"/>
              <a:buChar char="•"/>
            </a:pPr>
            <a:r>
              <a:rPr lang="en-IE" dirty="0"/>
              <a:t>Culture.</a:t>
            </a:r>
          </a:p>
          <a:p>
            <a:endParaRPr lang="en-US" dirty="0"/>
          </a:p>
        </p:txBody>
      </p:sp>
    </p:spTree>
    <p:extLst>
      <p:ext uri="{BB962C8B-B14F-4D97-AF65-F5344CB8AC3E}">
        <p14:creationId xmlns:p14="http://schemas.microsoft.com/office/powerpoint/2010/main" val="128313703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522CBE-9BCD-4BBB-7CAE-EC4EA6979723}"/>
              </a:ext>
            </a:extLst>
          </p:cNvPr>
          <p:cNvSpPr>
            <a:spLocks noGrp="1"/>
          </p:cNvSpPr>
          <p:nvPr>
            <p:ph type="title"/>
          </p:nvPr>
        </p:nvSpPr>
        <p:spPr/>
        <p:txBody>
          <a:bodyPr/>
          <a:lstStyle/>
          <a:p>
            <a:r>
              <a:rPr lang="en-US" dirty="0"/>
              <a:t>Participants</a:t>
            </a:r>
          </a:p>
        </p:txBody>
      </p:sp>
      <p:sp>
        <p:nvSpPr>
          <p:cNvPr id="3" name="Content Placeholder 2">
            <a:extLst>
              <a:ext uri="{FF2B5EF4-FFF2-40B4-BE49-F238E27FC236}">
                <a16:creationId xmlns:a16="http://schemas.microsoft.com/office/drawing/2014/main" id="{3E3227A3-47A3-BFAB-039B-2CB94D7B45CA}"/>
              </a:ext>
            </a:extLst>
          </p:cNvPr>
          <p:cNvSpPr>
            <a:spLocks noGrp="1"/>
          </p:cNvSpPr>
          <p:nvPr>
            <p:ph idx="1"/>
          </p:nvPr>
        </p:nvSpPr>
        <p:spPr/>
        <p:txBody>
          <a:bodyPr/>
          <a:lstStyle/>
          <a:p>
            <a:pPr>
              <a:buFont typeface="Arial" panose="020B0604020202020204" pitchFamily="34" charset="0"/>
              <a:buChar char="•"/>
            </a:pPr>
            <a:r>
              <a:rPr lang="en-IE" dirty="0"/>
              <a:t>Summary of demographic information.</a:t>
            </a:r>
          </a:p>
          <a:p>
            <a:pPr>
              <a:buFont typeface="Arial" panose="020B0604020202020204" pitchFamily="34" charset="0"/>
              <a:buChar char="•"/>
            </a:pPr>
            <a:r>
              <a:rPr lang="en-IE" dirty="0"/>
              <a:t>Detailed demographic information presented in a table.</a:t>
            </a:r>
          </a:p>
          <a:p>
            <a:endParaRPr lang="en-US" dirty="0"/>
          </a:p>
        </p:txBody>
      </p:sp>
    </p:spTree>
    <p:extLst>
      <p:ext uri="{BB962C8B-B14F-4D97-AF65-F5344CB8AC3E}">
        <p14:creationId xmlns:p14="http://schemas.microsoft.com/office/powerpoint/2010/main" val="39353813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A30DDD-9501-9663-C0DF-0DFD63C74D11}"/>
              </a:ext>
            </a:extLst>
          </p:cNvPr>
          <p:cNvSpPr>
            <a:spLocks noGrp="1"/>
          </p:cNvSpPr>
          <p:nvPr>
            <p:ph type="title"/>
          </p:nvPr>
        </p:nvSpPr>
        <p:spPr/>
        <p:txBody>
          <a:bodyPr/>
          <a:lstStyle/>
          <a:p>
            <a:r>
              <a:rPr lang="en-US" dirty="0"/>
              <a:t>Analysis of your codes and themes.</a:t>
            </a:r>
          </a:p>
        </p:txBody>
      </p:sp>
      <p:sp>
        <p:nvSpPr>
          <p:cNvPr id="3" name="Content Placeholder 2">
            <a:extLst>
              <a:ext uri="{FF2B5EF4-FFF2-40B4-BE49-F238E27FC236}">
                <a16:creationId xmlns:a16="http://schemas.microsoft.com/office/drawing/2014/main" id="{B2D7EBA6-22A6-E38F-D43F-E11B586C70BF}"/>
              </a:ext>
            </a:extLst>
          </p:cNvPr>
          <p:cNvSpPr>
            <a:spLocks noGrp="1"/>
          </p:cNvSpPr>
          <p:nvPr>
            <p:ph idx="1"/>
          </p:nvPr>
        </p:nvSpPr>
        <p:spPr/>
        <p:txBody>
          <a:bodyPr/>
          <a:lstStyle/>
          <a:p>
            <a:pPr marL="0" indent="0">
              <a:buNone/>
            </a:pPr>
            <a:endParaRPr lang="en-IE" dirty="0"/>
          </a:p>
          <a:p>
            <a:r>
              <a:rPr lang="en-US" dirty="0"/>
              <a:t>Consider the actual words used and their meaning</a:t>
            </a:r>
          </a:p>
          <a:p>
            <a:r>
              <a:rPr lang="en-US" dirty="0"/>
              <a:t>Consider the context</a:t>
            </a:r>
          </a:p>
          <a:p>
            <a:r>
              <a:rPr lang="en-US" dirty="0"/>
              <a:t>Intensity of the comments</a:t>
            </a:r>
          </a:p>
          <a:p>
            <a:r>
              <a:rPr lang="en-US" dirty="0"/>
              <a:t>Internal consistency</a:t>
            </a:r>
          </a:p>
          <a:p>
            <a:r>
              <a:rPr lang="en-US" dirty="0"/>
              <a:t>Specificity of responses</a:t>
            </a:r>
          </a:p>
          <a:p>
            <a:r>
              <a:rPr lang="en-US" dirty="0"/>
              <a:t>Big ideas</a:t>
            </a:r>
          </a:p>
        </p:txBody>
      </p:sp>
    </p:spTree>
    <p:extLst>
      <p:ext uri="{BB962C8B-B14F-4D97-AF65-F5344CB8AC3E}">
        <p14:creationId xmlns:p14="http://schemas.microsoft.com/office/powerpoint/2010/main" val="169448127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02D095-10D0-FB4E-2BC1-EA6F15172BF2}"/>
              </a:ext>
            </a:extLst>
          </p:cNvPr>
          <p:cNvSpPr>
            <a:spLocks noGrp="1"/>
          </p:cNvSpPr>
          <p:nvPr>
            <p:ph type="title"/>
          </p:nvPr>
        </p:nvSpPr>
        <p:spPr/>
        <p:txBody>
          <a:bodyPr/>
          <a:lstStyle/>
          <a:p>
            <a:r>
              <a:rPr lang="en-US" dirty="0"/>
              <a:t>Results</a:t>
            </a:r>
          </a:p>
        </p:txBody>
      </p:sp>
      <p:sp>
        <p:nvSpPr>
          <p:cNvPr id="3" name="Content Placeholder 2">
            <a:extLst>
              <a:ext uri="{FF2B5EF4-FFF2-40B4-BE49-F238E27FC236}">
                <a16:creationId xmlns:a16="http://schemas.microsoft.com/office/drawing/2014/main" id="{C69FE63B-5A2D-EF1D-77BF-058FA35638DF}"/>
              </a:ext>
            </a:extLst>
          </p:cNvPr>
          <p:cNvSpPr>
            <a:spLocks noGrp="1"/>
          </p:cNvSpPr>
          <p:nvPr>
            <p:ph idx="1"/>
          </p:nvPr>
        </p:nvSpPr>
        <p:spPr/>
        <p:txBody>
          <a:bodyPr/>
          <a:lstStyle/>
          <a:p>
            <a:pPr>
              <a:buFont typeface="Arial" panose="020B0604020202020204" pitchFamily="34" charset="0"/>
              <a:buChar char="•"/>
            </a:pPr>
            <a:r>
              <a:rPr lang="en-IE" dirty="0"/>
              <a:t>Summary of results, organized by topic under descriptive headings (e.g., "Printed Materials," "Interactions " "Layout of the environment).</a:t>
            </a:r>
          </a:p>
          <a:p>
            <a:pPr>
              <a:buFont typeface="Arial" panose="020B0604020202020204" pitchFamily="34" charset="0"/>
              <a:buChar char="•"/>
            </a:pPr>
            <a:r>
              <a:rPr lang="en-IE" dirty="0"/>
              <a:t>Illustrative quotations.</a:t>
            </a:r>
          </a:p>
          <a:p>
            <a:pPr>
              <a:buFont typeface="Arial" panose="020B0604020202020204" pitchFamily="34" charset="0"/>
              <a:buChar char="•"/>
            </a:pPr>
            <a:r>
              <a:rPr lang="en-IE" dirty="0"/>
              <a:t>Participants' suggestions for improvement.</a:t>
            </a:r>
          </a:p>
          <a:p>
            <a:endParaRPr lang="en-US" dirty="0"/>
          </a:p>
        </p:txBody>
      </p:sp>
    </p:spTree>
    <p:extLst>
      <p:ext uri="{BB962C8B-B14F-4D97-AF65-F5344CB8AC3E}">
        <p14:creationId xmlns:p14="http://schemas.microsoft.com/office/powerpoint/2010/main" val="345429907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F62C58-646A-95D0-D8F5-FBFEFD3C4839}"/>
              </a:ext>
            </a:extLst>
          </p:cNvPr>
          <p:cNvSpPr>
            <a:spLocks noGrp="1"/>
          </p:cNvSpPr>
          <p:nvPr>
            <p:ph type="title"/>
          </p:nvPr>
        </p:nvSpPr>
        <p:spPr/>
        <p:txBody>
          <a:bodyPr/>
          <a:lstStyle/>
          <a:p>
            <a:r>
              <a:rPr lang="en-US" dirty="0"/>
              <a:t> Data analysis</a:t>
            </a:r>
          </a:p>
        </p:txBody>
      </p:sp>
      <p:sp>
        <p:nvSpPr>
          <p:cNvPr id="3" name="Content Placeholder 2">
            <a:extLst>
              <a:ext uri="{FF2B5EF4-FFF2-40B4-BE49-F238E27FC236}">
                <a16:creationId xmlns:a16="http://schemas.microsoft.com/office/drawing/2014/main" id="{F55BA498-0EE6-6430-6034-C318D2F05905}"/>
              </a:ext>
            </a:extLst>
          </p:cNvPr>
          <p:cNvSpPr>
            <a:spLocks noGrp="1"/>
          </p:cNvSpPr>
          <p:nvPr>
            <p:ph idx="1"/>
          </p:nvPr>
        </p:nvSpPr>
        <p:spPr/>
        <p:txBody>
          <a:bodyPr>
            <a:normAutofit fontScale="92500" lnSpcReduction="10000"/>
          </a:bodyPr>
          <a:lstStyle/>
          <a:p>
            <a:r>
              <a:rPr lang="en-US" dirty="0"/>
              <a:t>The process of data analysis begins during the data</a:t>
            </a:r>
          </a:p>
          <a:p>
            <a:r>
              <a:rPr lang="en-US" dirty="0"/>
              <a:t>collection, by skillfully facilitating the discussion and</a:t>
            </a:r>
          </a:p>
          <a:p>
            <a:r>
              <a:rPr lang="en-US" dirty="0"/>
              <a:t>generating rich data from the interview, complementing</a:t>
            </a:r>
          </a:p>
          <a:p>
            <a:r>
              <a:rPr lang="en-US" dirty="0"/>
              <a:t>them with the observational notes and typing the recorded</a:t>
            </a:r>
          </a:p>
          <a:p>
            <a:r>
              <a:rPr lang="en-US" dirty="0"/>
              <a:t>information. This stage is followed by familiarization with</a:t>
            </a:r>
          </a:p>
          <a:p>
            <a:r>
              <a:rPr lang="en-US" dirty="0"/>
              <a:t>the data, which can be achieved by listening to tapes,</a:t>
            </a:r>
          </a:p>
          <a:p>
            <a:r>
              <a:rPr lang="en-US" dirty="0"/>
              <a:t>reading the transcripts in their entirety several times and</a:t>
            </a:r>
          </a:p>
          <a:p>
            <a:r>
              <a:rPr lang="en-US" dirty="0"/>
              <a:t>reading the observational notes taken during interview and</a:t>
            </a:r>
          </a:p>
          <a:p>
            <a:r>
              <a:rPr lang="en-US" dirty="0"/>
              <a:t>summary notes written immediately after the interview.</a:t>
            </a:r>
          </a:p>
          <a:p>
            <a:r>
              <a:rPr lang="en-US" dirty="0"/>
              <a:t>The aim is to immerse in the details and get a sense of the</a:t>
            </a:r>
          </a:p>
          <a:p>
            <a:r>
              <a:rPr lang="en-US" dirty="0"/>
              <a:t>interview as a whole before breaking it into parts. During</a:t>
            </a:r>
          </a:p>
          <a:p>
            <a:r>
              <a:rPr lang="en-US" dirty="0"/>
              <a:t>this process the major themes begin to emerge</a:t>
            </a:r>
          </a:p>
        </p:txBody>
      </p:sp>
    </p:spTree>
    <p:extLst>
      <p:ext uri="{BB962C8B-B14F-4D97-AF65-F5344CB8AC3E}">
        <p14:creationId xmlns:p14="http://schemas.microsoft.com/office/powerpoint/2010/main" val="160629082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32500-81D1-8475-93B7-AB0BE28DA87A}"/>
              </a:ext>
            </a:extLst>
          </p:cNvPr>
          <p:cNvSpPr>
            <a:spLocks noGrp="1"/>
          </p:cNvSpPr>
          <p:nvPr>
            <p:ph type="title"/>
          </p:nvPr>
        </p:nvSpPr>
        <p:spPr/>
        <p:txBody>
          <a:bodyPr/>
          <a:lstStyle/>
          <a:p>
            <a:r>
              <a:rPr lang="en-US" dirty="0"/>
              <a:t>Discussion</a:t>
            </a:r>
          </a:p>
        </p:txBody>
      </p:sp>
      <p:sp>
        <p:nvSpPr>
          <p:cNvPr id="3" name="Content Placeholder 2">
            <a:extLst>
              <a:ext uri="{FF2B5EF4-FFF2-40B4-BE49-F238E27FC236}">
                <a16:creationId xmlns:a16="http://schemas.microsoft.com/office/drawing/2014/main" id="{5E67DDB2-F1ED-2FE6-3559-16BA391AF18A}"/>
              </a:ext>
            </a:extLst>
          </p:cNvPr>
          <p:cNvSpPr>
            <a:spLocks noGrp="1"/>
          </p:cNvSpPr>
          <p:nvPr>
            <p:ph idx="1"/>
          </p:nvPr>
        </p:nvSpPr>
        <p:spPr/>
        <p:txBody>
          <a:bodyPr/>
          <a:lstStyle/>
          <a:p>
            <a:r>
              <a:rPr lang="en-IE" dirty="0"/>
              <a:t>Here you may assess the strength and weaknesses of the focus group discussion technique based on a review of its application of a critical analysis of the relevant literature, we discuss the merits and potential pitfalls of the technique. Finally, we provide guidelines for reporting future applications of the technique and suggestions to address key psychological biases that can impact group interactions.</a:t>
            </a:r>
            <a:endParaRPr lang="en-US" dirty="0"/>
          </a:p>
        </p:txBody>
      </p:sp>
    </p:spTree>
    <p:extLst>
      <p:ext uri="{BB962C8B-B14F-4D97-AF65-F5344CB8AC3E}">
        <p14:creationId xmlns:p14="http://schemas.microsoft.com/office/powerpoint/2010/main" val="425270369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D2134-E9A9-D640-2F4F-559BB4B5AFC2}"/>
              </a:ext>
            </a:extLst>
          </p:cNvPr>
          <p:cNvSpPr>
            <a:spLocks noGrp="1"/>
          </p:cNvSpPr>
          <p:nvPr>
            <p:ph type="title"/>
          </p:nvPr>
        </p:nvSpPr>
        <p:spPr/>
        <p:txBody>
          <a:bodyPr>
            <a:normAutofit fontScale="90000"/>
          </a:bodyPr>
          <a:lstStyle/>
          <a:p>
            <a:r>
              <a:rPr lang="en-US" dirty="0"/>
              <a:t>Discussion section</a:t>
            </a:r>
            <a:br>
              <a:rPr lang="en-US" dirty="0"/>
            </a:br>
            <a:r>
              <a:rPr lang="en-US" dirty="0"/>
              <a:t>What not to include!</a:t>
            </a:r>
          </a:p>
        </p:txBody>
      </p:sp>
      <p:sp>
        <p:nvSpPr>
          <p:cNvPr id="3" name="Content Placeholder 2">
            <a:extLst>
              <a:ext uri="{FF2B5EF4-FFF2-40B4-BE49-F238E27FC236}">
                <a16:creationId xmlns:a16="http://schemas.microsoft.com/office/drawing/2014/main" id="{266D2329-1800-705B-ACE2-BB7E9D8D5A57}"/>
              </a:ext>
            </a:extLst>
          </p:cNvPr>
          <p:cNvSpPr>
            <a:spLocks noGrp="1"/>
          </p:cNvSpPr>
          <p:nvPr>
            <p:ph idx="1"/>
          </p:nvPr>
        </p:nvSpPr>
        <p:spPr/>
        <p:txBody>
          <a:bodyPr>
            <a:normAutofit/>
          </a:bodyPr>
          <a:lstStyle/>
          <a:p>
            <a:pPr>
              <a:buFont typeface="Arial" panose="020B0604020202020204" pitchFamily="34" charset="0"/>
              <a:buChar char="•"/>
            </a:pPr>
            <a:endParaRPr lang="en-US" dirty="0"/>
          </a:p>
          <a:p>
            <a:pPr>
              <a:buFont typeface="Arial" panose="020B0604020202020204" pitchFamily="34" charset="0"/>
              <a:buChar char="•"/>
            </a:pPr>
            <a:r>
              <a:rPr lang="en-US" dirty="0"/>
              <a:t>What not to include in your discussion section.(</a:t>
            </a:r>
            <a:r>
              <a:rPr lang="en-IE" b="1" dirty="0"/>
              <a:t>Don’t introduce new results: </a:t>
            </a:r>
            <a:r>
              <a:rPr lang="en-IE" dirty="0"/>
              <a:t>You should only discuss the data that you have already reported in your </a:t>
            </a:r>
            <a:r>
              <a:rPr lang="en-IE" dirty="0">
                <a:hlinkClick r:id="rId2"/>
              </a:rPr>
              <a:t>results section</a:t>
            </a:r>
            <a:r>
              <a:rPr lang="en-IE" dirty="0"/>
              <a:t>.</a:t>
            </a:r>
          </a:p>
          <a:p>
            <a:pPr>
              <a:buFont typeface="Arial" panose="020B0604020202020204" pitchFamily="34" charset="0"/>
              <a:buChar char="•"/>
            </a:pPr>
            <a:r>
              <a:rPr lang="en-IE" b="1" dirty="0"/>
              <a:t>Don’t make inflated claims:</a:t>
            </a:r>
            <a:r>
              <a:rPr lang="en-IE" dirty="0"/>
              <a:t> Avoid overinterpretation and speculation that isn’t directly supported by your data.</a:t>
            </a:r>
          </a:p>
          <a:p>
            <a:pPr>
              <a:buFont typeface="Arial" panose="020B0604020202020204" pitchFamily="34" charset="0"/>
              <a:buChar char="•"/>
            </a:pPr>
            <a:r>
              <a:rPr lang="en-IE" b="1" dirty="0"/>
              <a:t>Don’t undermine your research:</a:t>
            </a:r>
            <a:r>
              <a:rPr lang="en-IE" dirty="0"/>
              <a:t> The discussion of limitations should aim to strengthen your credibility, not emphasise weaknesses or failures.</a:t>
            </a:r>
          </a:p>
          <a:p>
            <a:endParaRPr lang="en-US" dirty="0"/>
          </a:p>
          <a:p>
            <a:r>
              <a:rPr lang="en-US" dirty="0"/>
              <a:t>.</a:t>
            </a:r>
          </a:p>
          <a:p>
            <a:endParaRPr lang="en-US" dirty="0"/>
          </a:p>
          <a:p>
            <a:endParaRPr lang="en-US" dirty="0"/>
          </a:p>
        </p:txBody>
      </p:sp>
    </p:spTree>
    <p:extLst>
      <p:ext uri="{BB962C8B-B14F-4D97-AF65-F5344CB8AC3E}">
        <p14:creationId xmlns:p14="http://schemas.microsoft.com/office/powerpoint/2010/main" val="104422374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A38CF-D613-9651-8C68-59F6CE960FAE}"/>
              </a:ext>
            </a:extLst>
          </p:cNvPr>
          <p:cNvSpPr>
            <a:spLocks noGrp="1"/>
          </p:cNvSpPr>
          <p:nvPr>
            <p:ph type="title"/>
          </p:nvPr>
        </p:nvSpPr>
        <p:spPr/>
        <p:txBody>
          <a:bodyPr/>
          <a:lstStyle/>
          <a:p>
            <a:r>
              <a:rPr lang="en-US" dirty="0"/>
              <a:t>Discussion Section</a:t>
            </a:r>
            <a:br>
              <a:rPr lang="en-US" dirty="0"/>
            </a:br>
            <a:r>
              <a:rPr lang="en-US" dirty="0"/>
              <a:t>What to include</a:t>
            </a:r>
          </a:p>
        </p:txBody>
      </p:sp>
      <p:sp>
        <p:nvSpPr>
          <p:cNvPr id="3" name="Content Placeholder 2">
            <a:extLst>
              <a:ext uri="{FF2B5EF4-FFF2-40B4-BE49-F238E27FC236}">
                <a16:creationId xmlns:a16="http://schemas.microsoft.com/office/drawing/2014/main" id="{AC0CF698-C5B2-0CEE-1DEB-7FEA4802AE59}"/>
              </a:ext>
            </a:extLst>
          </p:cNvPr>
          <p:cNvSpPr>
            <a:spLocks noGrp="1"/>
          </p:cNvSpPr>
          <p:nvPr>
            <p:ph idx="1"/>
          </p:nvPr>
        </p:nvSpPr>
        <p:spPr/>
        <p:txBody>
          <a:bodyPr/>
          <a:lstStyle/>
          <a:p>
            <a:r>
              <a:rPr lang="en-US" dirty="0"/>
              <a:t>Summarize your key findings.</a:t>
            </a:r>
          </a:p>
          <a:p>
            <a:r>
              <a:rPr lang="en-US" dirty="0"/>
              <a:t>Give your interpretations.</a:t>
            </a:r>
          </a:p>
          <a:p>
            <a:r>
              <a:rPr lang="en-US" dirty="0"/>
              <a:t>Discuss the implications.</a:t>
            </a:r>
          </a:p>
          <a:p>
            <a:r>
              <a:rPr lang="en-US" dirty="0"/>
              <a:t>Acknowledge limitations.</a:t>
            </a:r>
          </a:p>
          <a:p>
            <a:r>
              <a:rPr lang="en-US" dirty="0"/>
              <a:t>Share your recommendations</a:t>
            </a:r>
          </a:p>
        </p:txBody>
      </p:sp>
    </p:spTree>
    <p:extLst>
      <p:ext uri="{BB962C8B-B14F-4D97-AF65-F5344CB8AC3E}">
        <p14:creationId xmlns:p14="http://schemas.microsoft.com/office/powerpoint/2010/main" val="50618939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2E1DA8-54CD-9B8C-727A-576F26260E45}"/>
              </a:ext>
            </a:extLst>
          </p:cNvPr>
          <p:cNvSpPr>
            <a:spLocks noGrp="1"/>
          </p:cNvSpPr>
          <p:nvPr>
            <p:ph type="title"/>
          </p:nvPr>
        </p:nvSpPr>
        <p:spPr/>
        <p:txBody>
          <a:bodyPr/>
          <a:lstStyle/>
          <a:p>
            <a:r>
              <a:rPr lang="en-US" dirty="0"/>
              <a:t>Appendix</a:t>
            </a:r>
          </a:p>
        </p:txBody>
      </p:sp>
      <p:sp>
        <p:nvSpPr>
          <p:cNvPr id="3" name="Content Placeholder 2">
            <a:extLst>
              <a:ext uri="{FF2B5EF4-FFF2-40B4-BE49-F238E27FC236}">
                <a16:creationId xmlns:a16="http://schemas.microsoft.com/office/drawing/2014/main" id="{A38AA105-BC01-376A-E50A-F0715BE2B592}"/>
              </a:ext>
            </a:extLst>
          </p:cNvPr>
          <p:cNvSpPr>
            <a:spLocks noGrp="1"/>
          </p:cNvSpPr>
          <p:nvPr>
            <p:ph idx="1"/>
          </p:nvPr>
        </p:nvSpPr>
        <p:spPr/>
        <p:txBody>
          <a:bodyPr/>
          <a:lstStyle/>
          <a:p>
            <a:r>
              <a:rPr lang="en-US" dirty="0"/>
              <a:t>Note it is </a:t>
            </a:r>
            <a:r>
              <a:rPr lang="en-US" b="1" dirty="0"/>
              <a:t>optional </a:t>
            </a:r>
            <a:r>
              <a:rPr lang="en-US" dirty="0"/>
              <a:t>to have a blank copy of your </a:t>
            </a:r>
            <a:r>
              <a:rPr lang="en-US"/>
              <a:t>brief </a:t>
            </a:r>
          </a:p>
          <a:p>
            <a:pPr marL="0" indent="0">
              <a:buNone/>
            </a:pPr>
            <a:r>
              <a:rPr lang="en-US"/>
              <a:t>questionnaire</a:t>
            </a:r>
            <a:r>
              <a:rPr lang="en-US" dirty="0"/>
              <a:t>/discussion guide.</a:t>
            </a:r>
          </a:p>
          <a:p>
            <a:pPr marL="0" indent="0">
              <a:buNone/>
            </a:pPr>
            <a:endParaRPr lang="en-US" dirty="0"/>
          </a:p>
        </p:txBody>
      </p:sp>
    </p:spTree>
    <p:extLst>
      <p:ext uri="{BB962C8B-B14F-4D97-AF65-F5344CB8AC3E}">
        <p14:creationId xmlns:p14="http://schemas.microsoft.com/office/powerpoint/2010/main" val="497527939"/>
      </p:ext>
    </p:extLst>
  </p:cSld>
  <p:clrMapOvr>
    <a:masterClrMapping/>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docProps/app.xml><?xml version="1.0" encoding="utf-8"?>
<Properties xmlns="http://schemas.openxmlformats.org/officeDocument/2006/extended-properties" xmlns:vt="http://schemas.openxmlformats.org/officeDocument/2006/docPropsVTypes">
  <Template>Atlas</Template>
  <TotalTime>368</TotalTime>
  <Words>3110</Words>
  <Application>Microsoft Macintosh PowerPoint</Application>
  <PresentationFormat>Widescreen</PresentationFormat>
  <Paragraphs>193</Paragraphs>
  <Slides>32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32</vt:i4>
      </vt:variant>
    </vt:vector>
  </HeadingPairs>
  <TitlesOfParts>
    <vt:vector size="39" baseType="lpstr">
      <vt:lpstr>Arial</vt:lpstr>
      <vt:lpstr>Calibri</vt:lpstr>
      <vt:lpstr>Calibri Light</vt:lpstr>
      <vt:lpstr>Rockwell</vt:lpstr>
      <vt:lpstr>Times New Roman</vt:lpstr>
      <vt:lpstr>Wingdings</vt:lpstr>
      <vt:lpstr>Atlas</vt:lpstr>
      <vt:lpstr> Guidelines for Assignment 2 MSc Practice Based Research(LCHS7001)</vt:lpstr>
      <vt:lpstr>How can I simply understand what a focus group discussion is?</vt:lpstr>
      <vt:lpstr>What is Assignment 2 all about</vt:lpstr>
      <vt:lpstr>Difference between Focus Group interviews and other QRI.</vt:lpstr>
      <vt:lpstr>Advantages of focus group interviews over other methods</vt:lpstr>
      <vt:lpstr>Comparing focus group discussion to other studies</vt:lpstr>
      <vt:lpstr>Some Limitations of Focus group Discussions.</vt:lpstr>
      <vt:lpstr>Limitations of Focus Group Discussions Contd.</vt:lpstr>
      <vt:lpstr>Limitations of Focus group discussions contd.</vt:lpstr>
      <vt:lpstr>Limitations contd</vt:lpstr>
      <vt:lpstr>The role of the Moderator</vt:lpstr>
      <vt:lpstr>The role of the moderator contd</vt:lpstr>
      <vt:lpstr>Literature Based Background to the study</vt:lpstr>
      <vt:lpstr>Hypothesis </vt:lpstr>
      <vt:lpstr>Sample outline of a report of Focus group discussions</vt:lpstr>
      <vt:lpstr>Recruitment</vt:lpstr>
      <vt:lpstr>Materials/data collection methods</vt:lpstr>
      <vt:lpstr>Research Design</vt:lpstr>
      <vt:lpstr>Research design contd</vt:lpstr>
      <vt:lpstr>Ethical considerations for focus groups.</vt:lpstr>
      <vt:lpstr>Other ethical considerations</vt:lpstr>
      <vt:lpstr>Recruitment Contd</vt:lpstr>
      <vt:lpstr>Design</vt:lpstr>
      <vt:lpstr>Facilitators Guide</vt:lpstr>
      <vt:lpstr>Participants</vt:lpstr>
      <vt:lpstr>Analysis of your codes and themes.</vt:lpstr>
      <vt:lpstr>Results</vt:lpstr>
      <vt:lpstr> Data analysis</vt:lpstr>
      <vt:lpstr>Discussion</vt:lpstr>
      <vt:lpstr>Discussion section What not to include!</vt:lpstr>
      <vt:lpstr>Discussion Section What to include</vt:lpstr>
      <vt:lpstr>Appendix</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Guidelines for Assignment 2 MSc Practice Based Research</dc:title>
  <dc:creator>Microsoft Office User</dc:creator>
  <cp:lastModifiedBy>Microsoft Office User</cp:lastModifiedBy>
  <cp:revision>4</cp:revision>
  <dcterms:created xsi:type="dcterms:W3CDTF">2023-07-24T14:44:33Z</dcterms:created>
  <dcterms:modified xsi:type="dcterms:W3CDTF">2023-07-26T12:24:01Z</dcterms:modified>
</cp:coreProperties>
</file>