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0" autoAdjust="0"/>
    <p:restoredTop sz="94660"/>
  </p:normalViewPr>
  <p:slideViewPr>
    <p:cSldViewPr snapToGrid="0">
      <p:cViewPr varScale="1">
        <p:scale>
          <a:sx n="83" d="100"/>
          <a:sy n="83" d="100"/>
        </p:scale>
        <p:origin x="76" y="8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045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94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63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428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571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297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15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641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248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99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55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DA9C0-6F9D-4BC0-9564-8331EBECC110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410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124259" y="4395798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25560" y="2387292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355370" y="2470778"/>
            <a:ext cx="2060979" cy="923330"/>
          </a:xfrm>
          <a:prstGeom prst="rect">
            <a:avLst/>
          </a:prstGeom>
          <a:solidFill>
            <a:srgbClr val="92D050"/>
          </a:solidFill>
          <a:ln w="12700">
            <a:noFill/>
          </a:ln>
          <a:effectLst>
            <a:glow>
              <a:srgbClr val="FF99FF">
                <a:alpha val="4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Operating Systems and Services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5104" y="3029929"/>
            <a:ext cx="2104728" cy="92333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522067" y="2598855"/>
            <a:ext cx="2060979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Databases and Application Development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435951" y="3016239"/>
            <a:ext cx="1460263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Statistical Programming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777802" y="3325876"/>
            <a:ext cx="1463393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Geographical</a:t>
            </a:r>
          </a:p>
          <a:p>
            <a:pPr algn="ctr"/>
            <a:r>
              <a:rPr lang="en-GB" dirty="0"/>
              <a:t>Information </a:t>
            </a:r>
          </a:p>
          <a:p>
            <a:pPr algn="ctr"/>
            <a:r>
              <a:rPr lang="en-GB" dirty="0"/>
              <a:t>Systems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5414" y="-47037"/>
            <a:ext cx="10207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Data and Information Systems Sept 2021 + Jan 2022 cohorts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680710" y="5629721"/>
            <a:ext cx="3937951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Artificial Intelligence and Machine Learning (1)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825641" y="5125818"/>
            <a:ext cx="2039696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Warehousing </a:t>
            </a:r>
          </a:p>
          <a:p>
            <a:pPr algn="ctr"/>
            <a:r>
              <a:rPr lang="en-GB" dirty="0"/>
              <a:t>and </a:t>
            </a:r>
          </a:p>
          <a:p>
            <a:pPr algn="ctr"/>
            <a:r>
              <a:rPr lang="en-GB" dirty="0"/>
              <a:t>Data Mining (2)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77386" y="4846687"/>
            <a:ext cx="1719103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Usability </a:t>
            </a:r>
          </a:p>
          <a:p>
            <a:r>
              <a:rPr lang="en-GB" dirty="0"/>
              <a:t>Engineering (1)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431663" y="5260170"/>
            <a:ext cx="2470959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Industrial – Based</a:t>
            </a:r>
          </a:p>
          <a:p>
            <a:pPr algn="ctr"/>
            <a:r>
              <a:rPr lang="en-GB" dirty="0"/>
              <a:t>Research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9" y="5456864"/>
            <a:ext cx="2267726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(2+3)</a:t>
            </a:r>
          </a:p>
        </p:txBody>
      </p:sp>
      <p:cxnSp>
        <p:nvCxnSpPr>
          <p:cNvPr id="85" name="Straight Arrow Connector 84"/>
          <p:cNvCxnSpPr>
            <a:cxnSpLocks/>
          </p:cNvCxnSpPr>
          <p:nvPr/>
        </p:nvCxnSpPr>
        <p:spPr>
          <a:xfrm>
            <a:off x="8089730" y="3579977"/>
            <a:ext cx="514110" cy="20497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>
            <a:cxnSpLocks/>
          </p:cNvCxnSpPr>
          <p:nvPr/>
        </p:nvCxnSpPr>
        <p:spPr>
          <a:xfrm flipH="1">
            <a:off x="11026486" y="3777330"/>
            <a:ext cx="30879" cy="12293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>
            <a:cxnSpLocks/>
          </p:cNvCxnSpPr>
          <p:nvPr/>
        </p:nvCxnSpPr>
        <p:spPr>
          <a:xfrm flipH="1">
            <a:off x="9168499" y="3766467"/>
            <a:ext cx="1617351" cy="18567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>
            <a:cxnSpLocks/>
          </p:cNvCxnSpPr>
          <p:nvPr/>
        </p:nvCxnSpPr>
        <p:spPr>
          <a:xfrm flipH="1">
            <a:off x="6903713" y="3591970"/>
            <a:ext cx="566004" cy="12065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>
            <a:cxnSpLocks/>
          </p:cNvCxnSpPr>
          <p:nvPr/>
        </p:nvCxnSpPr>
        <p:spPr>
          <a:xfrm>
            <a:off x="1412638" y="3922046"/>
            <a:ext cx="41648" cy="12037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>
            <a:cxnSpLocks/>
          </p:cNvCxnSpPr>
          <p:nvPr/>
        </p:nvCxnSpPr>
        <p:spPr>
          <a:xfrm flipH="1">
            <a:off x="2361694" y="3787541"/>
            <a:ext cx="448618" cy="14028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>
            <a:cxnSpLocks/>
          </p:cNvCxnSpPr>
          <p:nvPr/>
        </p:nvCxnSpPr>
        <p:spPr>
          <a:xfrm>
            <a:off x="5471113" y="3429000"/>
            <a:ext cx="566004" cy="21942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689561AF-44A5-49C0-A4A7-20A5A5127C53}"/>
              </a:ext>
            </a:extLst>
          </p:cNvPr>
          <p:cNvSpPr txBox="1"/>
          <p:nvPr/>
        </p:nvSpPr>
        <p:spPr>
          <a:xfrm>
            <a:off x="8093772" y="2901786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6BA0BA-E70A-81A4-4068-AF0FD5BD2CC1}"/>
              </a:ext>
            </a:extLst>
          </p:cNvPr>
          <p:cNvSpPr txBox="1"/>
          <p:nvPr/>
        </p:nvSpPr>
        <p:spPr>
          <a:xfrm>
            <a:off x="1800101" y="3546498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A782A680-1740-59CC-0184-FFAF20D27D73}"/>
              </a:ext>
            </a:extLst>
          </p:cNvPr>
          <p:cNvGrpSpPr/>
          <p:nvPr/>
        </p:nvGrpSpPr>
        <p:grpSpPr>
          <a:xfrm>
            <a:off x="2422999" y="3000243"/>
            <a:ext cx="1843502" cy="646331"/>
            <a:chOff x="2422999" y="3000243"/>
            <a:chExt cx="1843502" cy="646331"/>
          </a:xfrm>
        </p:grpSpPr>
        <p:sp>
          <p:nvSpPr>
            <p:cNvPr id="35" name="TextBox 34"/>
            <p:cNvSpPr txBox="1"/>
            <p:nvPr/>
          </p:nvSpPr>
          <p:spPr>
            <a:xfrm>
              <a:off x="2422999" y="3000243"/>
              <a:ext cx="1810364" cy="646331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Data Security</a:t>
              </a:r>
            </a:p>
            <a:p>
              <a:pPr algn="ctr"/>
              <a:r>
                <a:rPr lang="en-GB" dirty="0"/>
                <a:t>and Compliance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DFD60006-48C5-4B72-A0CE-0031A4E35865}"/>
                </a:ext>
              </a:extLst>
            </p:cNvPr>
            <p:cNvSpPr txBox="1"/>
            <p:nvPr/>
          </p:nvSpPr>
          <p:spPr>
            <a:xfrm>
              <a:off x="3848428" y="3037226"/>
              <a:ext cx="41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ym typeface="Wingdings" panose="05000000000000000000" pitchFamily="2" charset="2"/>
                </a:rPr>
                <a:t></a:t>
              </a:r>
              <a:endParaRPr lang="en-GB" dirty="0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448A1ED-E20A-EE6F-EF8F-91BC137B589B}"/>
              </a:ext>
            </a:extLst>
          </p:cNvPr>
          <p:cNvGrpSpPr/>
          <p:nvPr/>
        </p:nvGrpSpPr>
        <p:grpSpPr>
          <a:xfrm>
            <a:off x="123545" y="370287"/>
            <a:ext cx="11883045" cy="2892277"/>
            <a:chOff x="93020" y="344067"/>
            <a:chExt cx="11883045" cy="2892277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FA5E31BF-AF8C-48A8-6BFE-18A9DD033A52}"/>
                </a:ext>
              </a:extLst>
            </p:cNvPr>
            <p:cNvSpPr txBox="1"/>
            <p:nvPr/>
          </p:nvSpPr>
          <p:spPr>
            <a:xfrm>
              <a:off x="93020" y="344067"/>
              <a:ext cx="11883045" cy="193899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2400" b="1" dirty="0"/>
                <a:t>Level 4</a:t>
              </a:r>
            </a:p>
            <a:p>
              <a:endParaRPr lang="en-GB" sz="2400" b="1" dirty="0"/>
            </a:p>
            <a:p>
              <a:endParaRPr lang="en-GB" sz="2400" b="1" dirty="0"/>
            </a:p>
            <a:p>
              <a:endParaRPr lang="en-GB" sz="2400" b="1" dirty="0"/>
            </a:p>
            <a:p>
              <a:endParaRPr lang="en-GB" sz="2400" b="1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39932501-1E6E-5071-51B6-CD95B40B620A}"/>
                </a:ext>
              </a:extLst>
            </p:cNvPr>
            <p:cNvSpPr txBox="1"/>
            <p:nvPr/>
          </p:nvSpPr>
          <p:spPr>
            <a:xfrm>
              <a:off x="3890047" y="558161"/>
              <a:ext cx="2541696" cy="646331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Computer Architecture</a:t>
              </a:r>
            </a:p>
            <a:p>
              <a:pPr algn="ctr"/>
              <a:r>
                <a:rPr lang="en-GB" dirty="0"/>
                <a:t>and Operating Systems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382B9D9-9033-12AA-6EC0-57BEF38A83E4}"/>
                </a:ext>
              </a:extLst>
            </p:cNvPr>
            <p:cNvSpPr txBox="1"/>
            <p:nvPr/>
          </p:nvSpPr>
          <p:spPr>
            <a:xfrm>
              <a:off x="8422177" y="579275"/>
              <a:ext cx="3081846" cy="369332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en-GB" dirty="0"/>
                <a:t>Intro to Web and Databases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D552A344-E787-8C13-C59D-60E60FD60831}"/>
                </a:ext>
              </a:extLst>
            </p:cNvPr>
            <p:cNvSpPr txBox="1"/>
            <p:nvPr/>
          </p:nvSpPr>
          <p:spPr>
            <a:xfrm>
              <a:off x="2179485" y="555218"/>
              <a:ext cx="1575837" cy="923330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Network and </a:t>
              </a:r>
            </a:p>
            <a:p>
              <a:pPr algn="ctr"/>
              <a:r>
                <a:rPr lang="en-GB" dirty="0"/>
                <a:t>Cybersecurity </a:t>
              </a:r>
            </a:p>
            <a:p>
              <a:pPr algn="ctr"/>
              <a:r>
                <a:rPr lang="en-GB" dirty="0"/>
                <a:t>Fundamentals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94F8498C-83A1-C16E-B719-E5F0A6172028}"/>
                </a:ext>
              </a:extLst>
            </p:cNvPr>
            <p:cNvSpPr txBox="1"/>
            <p:nvPr/>
          </p:nvSpPr>
          <p:spPr>
            <a:xfrm>
              <a:off x="225103" y="948607"/>
              <a:ext cx="1851511" cy="954107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Learning in</a:t>
              </a:r>
            </a:p>
            <a:p>
              <a:pPr algn="ctr"/>
              <a:r>
                <a:rPr lang="en-GB" dirty="0"/>
                <a:t>The Digital</a:t>
              </a:r>
            </a:p>
            <a:p>
              <a:pPr algn="ctr"/>
              <a:r>
                <a:rPr lang="en-GB" dirty="0"/>
                <a:t>Era 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F3A4B0C5-FBC4-FB58-0C73-919BB37619AD}"/>
                </a:ext>
              </a:extLst>
            </p:cNvPr>
            <p:cNvSpPr txBox="1"/>
            <p:nvPr/>
          </p:nvSpPr>
          <p:spPr>
            <a:xfrm>
              <a:off x="9588136" y="1246654"/>
              <a:ext cx="2220687" cy="646331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Data Analysis and</a:t>
              </a:r>
            </a:p>
            <a:p>
              <a:pPr algn="ctr"/>
              <a:r>
                <a:rPr lang="en-GB" dirty="0"/>
                <a:t> Visualisation</a:t>
              </a:r>
            </a:p>
          </p:txBody>
        </p:sp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8E087830-D924-44C8-5E51-B72BC1888067}"/>
                </a:ext>
              </a:extLst>
            </p:cNvPr>
            <p:cNvCxnSpPr>
              <a:cxnSpLocks/>
            </p:cNvCxnSpPr>
            <p:nvPr/>
          </p:nvCxnSpPr>
          <p:spPr>
            <a:xfrm>
              <a:off x="10857114" y="1959495"/>
              <a:ext cx="0" cy="103052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Straight Arrow Connector 49">
              <a:extLst>
                <a:ext uri="{FF2B5EF4-FFF2-40B4-BE49-F238E27FC236}">
                  <a16:creationId xmlns:a16="http://schemas.microsoft.com/office/drawing/2014/main" id="{4E26096A-F619-B2DC-731D-22D2F66D1F59}"/>
                </a:ext>
              </a:extLst>
            </p:cNvPr>
            <p:cNvCxnSpPr>
              <a:cxnSpLocks/>
            </p:cNvCxnSpPr>
            <p:nvPr/>
          </p:nvCxnSpPr>
          <p:spPr>
            <a:xfrm>
              <a:off x="9356322" y="1021770"/>
              <a:ext cx="109450" cy="221457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1A489F43-CFAD-E7D9-1560-9FC6898FCDB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38821" y="1959495"/>
              <a:ext cx="364720" cy="122615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Straight Arrow Connector 51">
              <a:extLst>
                <a:ext uri="{FF2B5EF4-FFF2-40B4-BE49-F238E27FC236}">
                  <a16:creationId xmlns:a16="http://schemas.microsoft.com/office/drawing/2014/main" id="{95396AED-4A06-D8E3-B167-BE0053B18E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19901" y="1004989"/>
              <a:ext cx="663372" cy="150985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Straight Arrow Connector 52">
              <a:extLst>
                <a:ext uri="{FF2B5EF4-FFF2-40B4-BE49-F238E27FC236}">
                  <a16:creationId xmlns:a16="http://schemas.microsoft.com/office/drawing/2014/main" id="{92B6BB75-F544-B7E0-0DEA-4FBA9920AC53}"/>
                </a:ext>
              </a:extLst>
            </p:cNvPr>
            <p:cNvCxnSpPr>
              <a:cxnSpLocks/>
            </p:cNvCxnSpPr>
            <p:nvPr/>
          </p:nvCxnSpPr>
          <p:spPr>
            <a:xfrm>
              <a:off x="7421813" y="1166567"/>
              <a:ext cx="58994" cy="134827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705E4233-90B5-A6A5-15E4-B6686068A69D}"/>
                </a:ext>
              </a:extLst>
            </p:cNvPr>
            <p:cNvCxnSpPr>
              <a:cxnSpLocks/>
            </p:cNvCxnSpPr>
            <p:nvPr/>
          </p:nvCxnSpPr>
          <p:spPr>
            <a:xfrm>
              <a:off x="1629094" y="1871937"/>
              <a:ext cx="1150693" cy="107686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55874409-2211-EA00-5C04-D0B4A3035043}"/>
                </a:ext>
              </a:extLst>
            </p:cNvPr>
            <p:cNvCxnSpPr>
              <a:cxnSpLocks/>
            </p:cNvCxnSpPr>
            <p:nvPr/>
          </p:nvCxnSpPr>
          <p:spPr>
            <a:xfrm>
              <a:off x="5431561" y="1410272"/>
              <a:ext cx="0" cy="9573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1F594303-C1A5-5DF3-9948-226E8FBD5E78}"/>
                </a:ext>
              </a:extLst>
            </p:cNvPr>
            <p:cNvCxnSpPr>
              <a:cxnSpLocks/>
            </p:cNvCxnSpPr>
            <p:nvPr/>
          </p:nvCxnSpPr>
          <p:spPr>
            <a:xfrm>
              <a:off x="1265111" y="1875068"/>
              <a:ext cx="61118" cy="99211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EDA4E956-63AF-FAEC-1042-C38637EAD5EF}"/>
                </a:ext>
              </a:extLst>
            </p:cNvPr>
            <p:cNvCxnSpPr>
              <a:cxnSpLocks/>
            </p:cNvCxnSpPr>
            <p:nvPr/>
          </p:nvCxnSpPr>
          <p:spPr>
            <a:xfrm>
              <a:off x="3428373" y="1550746"/>
              <a:ext cx="869821" cy="80209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Arrow Connector 57">
              <a:extLst>
                <a:ext uri="{FF2B5EF4-FFF2-40B4-BE49-F238E27FC236}">
                  <a16:creationId xmlns:a16="http://schemas.microsoft.com/office/drawing/2014/main" id="{B3104F98-5E0D-F65C-236B-C5ADE8BCE95D}"/>
                </a:ext>
              </a:extLst>
            </p:cNvPr>
            <p:cNvCxnSpPr>
              <a:cxnSpLocks/>
            </p:cNvCxnSpPr>
            <p:nvPr/>
          </p:nvCxnSpPr>
          <p:spPr>
            <a:xfrm>
              <a:off x="3019596" y="1605435"/>
              <a:ext cx="213196" cy="129084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10C2C1A4-7A49-C79D-B6AB-D233ADB193CD}"/>
                </a:ext>
              </a:extLst>
            </p:cNvPr>
            <p:cNvSpPr txBox="1"/>
            <p:nvPr/>
          </p:nvSpPr>
          <p:spPr>
            <a:xfrm>
              <a:off x="6556175" y="383533"/>
              <a:ext cx="1731277" cy="64633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glow>
                <a:srgbClr val="FF99FF">
                  <a:alpha val="60000"/>
                </a:srgbClr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Software</a:t>
              </a:r>
            </a:p>
            <a:p>
              <a:pPr algn="ctr"/>
              <a:r>
                <a:rPr lang="en-GB" dirty="0"/>
                <a:t>Development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F801EB4F-5258-4EEA-908B-00B58F29CAFE}"/>
                </a:ext>
              </a:extLst>
            </p:cNvPr>
            <p:cNvSpPr txBox="1"/>
            <p:nvPr/>
          </p:nvSpPr>
          <p:spPr>
            <a:xfrm>
              <a:off x="1493826" y="1410272"/>
              <a:ext cx="41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ym typeface="Wingdings" panose="05000000000000000000" pitchFamily="2" charset="2"/>
                </a:rPr>
                <a:t></a:t>
              </a:r>
              <a:endParaRPr lang="en-GB" dirty="0"/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9DDA1B0E-3D29-AC53-A17D-6D83395F0182}"/>
                </a:ext>
              </a:extLst>
            </p:cNvPr>
            <p:cNvSpPr txBox="1"/>
            <p:nvPr/>
          </p:nvSpPr>
          <p:spPr>
            <a:xfrm>
              <a:off x="3406682" y="649023"/>
              <a:ext cx="41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ym typeface="Wingdings" panose="05000000000000000000" pitchFamily="2" charset="2"/>
                </a:rPr>
                <a:t></a:t>
              </a:r>
              <a:endParaRPr lang="en-GB" dirty="0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46F034D1-A408-FDD4-B9BC-23985D8D1CA2}"/>
                </a:ext>
              </a:extLst>
            </p:cNvPr>
            <p:cNvSpPr txBox="1"/>
            <p:nvPr/>
          </p:nvSpPr>
          <p:spPr>
            <a:xfrm>
              <a:off x="7865964" y="421787"/>
              <a:ext cx="41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ym typeface="Wingdings" panose="05000000000000000000" pitchFamily="2" charset="2"/>
                </a:rPr>
                <a:t></a:t>
              </a:r>
              <a:endParaRPr lang="en-GB" dirty="0"/>
            </a:p>
          </p:txBody>
        </p:sp>
      </p:grpSp>
      <p:sp>
        <p:nvSpPr>
          <p:cNvPr id="92" name="TextBox 91">
            <a:extLst>
              <a:ext uri="{FF2B5EF4-FFF2-40B4-BE49-F238E27FC236}">
                <a16:creationId xmlns:a16="http://schemas.microsoft.com/office/drawing/2014/main" id="{24DD08FA-9117-499E-3D29-F21300D7D801}"/>
              </a:ext>
            </a:extLst>
          </p:cNvPr>
          <p:cNvSpPr txBox="1"/>
          <p:nvPr/>
        </p:nvSpPr>
        <p:spPr>
          <a:xfrm>
            <a:off x="6126265" y="658085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B9E3A156-5188-F23B-BCDF-91CB564C7E92}"/>
              </a:ext>
            </a:extLst>
          </p:cNvPr>
          <p:cNvSpPr txBox="1"/>
          <p:nvPr/>
        </p:nvSpPr>
        <p:spPr>
          <a:xfrm>
            <a:off x="11114636" y="610170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A4BF703A-AD9B-A284-A776-98E7E5C1FDCF}"/>
              </a:ext>
            </a:extLst>
          </p:cNvPr>
          <p:cNvSpPr txBox="1"/>
          <p:nvPr/>
        </p:nvSpPr>
        <p:spPr>
          <a:xfrm>
            <a:off x="11371812" y="1512757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FE22-F522-A4EB-A974-80BBAF200BCE}"/>
              </a:ext>
            </a:extLst>
          </p:cNvPr>
          <p:cNvSpPr txBox="1"/>
          <p:nvPr/>
        </p:nvSpPr>
        <p:spPr>
          <a:xfrm>
            <a:off x="5991603" y="2969610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489EF7-F0E3-44AB-AE42-FB74D2EBCFF0}"/>
              </a:ext>
            </a:extLst>
          </p:cNvPr>
          <p:cNvSpPr txBox="1"/>
          <p:nvPr/>
        </p:nvSpPr>
        <p:spPr>
          <a:xfrm>
            <a:off x="9875287" y="3846758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2937BC3-252F-31A3-4386-2BCE2E0F2066}"/>
              </a:ext>
            </a:extLst>
          </p:cNvPr>
          <p:cNvSpPr txBox="1"/>
          <p:nvPr/>
        </p:nvSpPr>
        <p:spPr>
          <a:xfrm>
            <a:off x="11548823" y="3079182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4658C5-9B88-A761-D077-AE1C94AB0073}"/>
              </a:ext>
            </a:extLst>
          </p:cNvPr>
          <p:cNvSpPr txBox="1"/>
          <p:nvPr/>
        </p:nvSpPr>
        <p:spPr>
          <a:xfrm>
            <a:off x="2344437" y="5458897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6915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72041" y="4357136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83851" y="2366611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6747051" y="2652737"/>
            <a:ext cx="204738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Software</a:t>
            </a:r>
          </a:p>
          <a:p>
            <a:pPr algn="ctr"/>
            <a:r>
              <a:rPr lang="en-GB" dirty="0"/>
              <a:t>Development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473623" y="2419653"/>
            <a:ext cx="1405599" cy="83099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Databases and Application Development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323716" y="3483621"/>
            <a:ext cx="2507943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Engineering Principles and Testing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9361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Software Engineering Sept 2021 + Jan 2022 cohorts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177386" y="5607516"/>
            <a:ext cx="3062904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Artificial Intelligence and </a:t>
            </a:r>
          </a:p>
          <a:p>
            <a:pPr algn="ctr"/>
            <a:r>
              <a:rPr lang="en-GB" dirty="0"/>
              <a:t>Machine Learning (1)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0258711" y="5189756"/>
            <a:ext cx="1666445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Cloud Based</a:t>
            </a:r>
          </a:p>
          <a:p>
            <a:pPr algn="ctr"/>
            <a:r>
              <a:rPr lang="en-GB" dirty="0"/>
              <a:t>Web Services (1)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77387" y="4846687"/>
            <a:ext cx="2128440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Socket Programming</a:t>
            </a:r>
          </a:p>
          <a:p>
            <a:pPr algn="ctr"/>
            <a:r>
              <a:rPr lang="en-GB" dirty="0"/>
              <a:t>and Concurrency (2)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81263" y="5229974"/>
            <a:ext cx="2470959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Industrial – Based</a:t>
            </a:r>
          </a:p>
          <a:p>
            <a:pPr algn="ctr"/>
            <a:r>
              <a:rPr lang="en-GB" dirty="0"/>
              <a:t>Research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(2+3)</a:t>
            </a:r>
          </a:p>
        </p:txBody>
      </p:sp>
      <p:cxnSp>
        <p:nvCxnSpPr>
          <p:cNvPr id="85" name="Straight Arrow Connector 84"/>
          <p:cNvCxnSpPr>
            <a:cxnSpLocks/>
          </p:cNvCxnSpPr>
          <p:nvPr/>
        </p:nvCxnSpPr>
        <p:spPr>
          <a:xfrm>
            <a:off x="8036884" y="3399288"/>
            <a:ext cx="587535" cy="22203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>
            <a:cxnSpLocks/>
          </p:cNvCxnSpPr>
          <p:nvPr/>
        </p:nvCxnSpPr>
        <p:spPr>
          <a:xfrm flipH="1">
            <a:off x="11026486" y="3395192"/>
            <a:ext cx="34633" cy="16115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>
            <a:cxnSpLocks/>
          </p:cNvCxnSpPr>
          <p:nvPr/>
        </p:nvCxnSpPr>
        <p:spPr>
          <a:xfrm flipH="1">
            <a:off x="9089868" y="4148717"/>
            <a:ext cx="246799" cy="14442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>
            <a:cxnSpLocks/>
          </p:cNvCxnSpPr>
          <p:nvPr/>
        </p:nvCxnSpPr>
        <p:spPr>
          <a:xfrm flipH="1">
            <a:off x="6903713" y="3395192"/>
            <a:ext cx="425371" cy="14032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>
            <a:cxnSpLocks/>
          </p:cNvCxnSpPr>
          <p:nvPr/>
        </p:nvCxnSpPr>
        <p:spPr>
          <a:xfrm>
            <a:off x="1412638" y="3922046"/>
            <a:ext cx="0" cy="11836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>
            <a:cxnSpLocks/>
          </p:cNvCxnSpPr>
          <p:nvPr/>
        </p:nvCxnSpPr>
        <p:spPr>
          <a:xfrm flipH="1">
            <a:off x="2319516" y="3622917"/>
            <a:ext cx="433720" cy="14723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>
            <a:cxnSpLocks/>
          </p:cNvCxnSpPr>
          <p:nvPr/>
        </p:nvCxnSpPr>
        <p:spPr>
          <a:xfrm>
            <a:off x="5294064" y="3238907"/>
            <a:ext cx="821023" cy="24070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cxnSpLocks/>
          </p:cNvCxnSpPr>
          <p:nvPr/>
        </p:nvCxnSpPr>
        <p:spPr>
          <a:xfrm>
            <a:off x="10120709" y="4174771"/>
            <a:ext cx="354542" cy="9309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4451285" y="2471862"/>
            <a:ext cx="2172743" cy="646331"/>
          </a:xfrm>
          <a:prstGeom prst="rect">
            <a:avLst/>
          </a:prstGeom>
          <a:solidFill>
            <a:srgbClr val="92D050"/>
          </a:solidFill>
          <a:ln w="12700">
            <a:noFill/>
          </a:ln>
          <a:effectLst>
            <a:glow>
              <a:srgbClr val="FF99FF">
                <a:alpha val="4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Operating Systems and Services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25104" y="3029929"/>
            <a:ext cx="2094412" cy="92333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E792937-ADED-4AF8-97B2-5999E180F4AD}"/>
              </a:ext>
            </a:extLst>
          </p:cNvPr>
          <p:cNvSpPr txBox="1"/>
          <p:nvPr/>
        </p:nvSpPr>
        <p:spPr>
          <a:xfrm>
            <a:off x="11548823" y="2693479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0BFA3D9-3DFE-45A4-8EE9-E7A32BB2EC63}"/>
              </a:ext>
            </a:extLst>
          </p:cNvPr>
          <p:cNvSpPr txBox="1"/>
          <p:nvPr/>
        </p:nvSpPr>
        <p:spPr>
          <a:xfrm>
            <a:off x="1923695" y="3109719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2E23131-63F1-B59C-3399-AE09F0A23F14}"/>
              </a:ext>
            </a:extLst>
          </p:cNvPr>
          <p:cNvGrpSpPr/>
          <p:nvPr/>
        </p:nvGrpSpPr>
        <p:grpSpPr>
          <a:xfrm>
            <a:off x="2552203" y="2804522"/>
            <a:ext cx="1818335" cy="646331"/>
            <a:chOff x="2422999" y="3000243"/>
            <a:chExt cx="1818335" cy="646331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14AD93DE-649E-D8CD-E2C9-730A9AE33D6A}"/>
                </a:ext>
              </a:extLst>
            </p:cNvPr>
            <p:cNvSpPr txBox="1"/>
            <p:nvPr/>
          </p:nvSpPr>
          <p:spPr>
            <a:xfrm>
              <a:off x="2422999" y="3000243"/>
              <a:ext cx="1810364" cy="646331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Data Security</a:t>
              </a:r>
            </a:p>
            <a:p>
              <a:pPr algn="ctr"/>
              <a:r>
                <a:rPr lang="en-GB" dirty="0"/>
                <a:t>and Compliance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19069CA-0C40-57DB-CA87-9244DFF5EC79}"/>
                </a:ext>
              </a:extLst>
            </p:cNvPr>
            <p:cNvSpPr txBox="1"/>
            <p:nvPr/>
          </p:nvSpPr>
          <p:spPr>
            <a:xfrm>
              <a:off x="3823261" y="3037226"/>
              <a:ext cx="41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ym typeface="Wingdings" panose="05000000000000000000" pitchFamily="2" charset="2"/>
                </a:rPr>
                <a:t></a:t>
              </a:r>
              <a:endParaRPr lang="en-GB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586DDFEA-F804-4400-7045-EE54AA762B4E}"/>
              </a:ext>
            </a:extLst>
          </p:cNvPr>
          <p:cNvGrpSpPr/>
          <p:nvPr/>
        </p:nvGrpSpPr>
        <p:grpSpPr>
          <a:xfrm>
            <a:off x="101533" y="370363"/>
            <a:ext cx="11883045" cy="3080490"/>
            <a:chOff x="101533" y="370363"/>
            <a:chExt cx="11883045" cy="3080490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1EE05DC-A67C-589C-324E-56940C51ABF4}"/>
                </a:ext>
              </a:extLst>
            </p:cNvPr>
            <p:cNvSpPr txBox="1"/>
            <p:nvPr/>
          </p:nvSpPr>
          <p:spPr>
            <a:xfrm>
              <a:off x="101533" y="370363"/>
              <a:ext cx="11883045" cy="193899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2400" b="1" dirty="0"/>
                <a:t>Level 4</a:t>
              </a:r>
            </a:p>
            <a:p>
              <a:endParaRPr lang="en-GB" sz="2400" b="1" dirty="0"/>
            </a:p>
            <a:p>
              <a:endParaRPr lang="en-GB" sz="2400" b="1" dirty="0"/>
            </a:p>
            <a:p>
              <a:endParaRPr lang="en-GB" sz="2400" b="1" dirty="0"/>
            </a:p>
            <a:p>
              <a:endParaRPr lang="en-GB" sz="2400" b="1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D7A0B0C-FFFF-8293-3D31-D2E1A0DC20BE}"/>
                </a:ext>
              </a:extLst>
            </p:cNvPr>
            <p:cNvSpPr txBox="1"/>
            <p:nvPr/>
          </p:nvSpPr>
          <p:spPr>
            <a:xfrm>
              <a:off x="4070075" y="591317"/>
              <a:ext cx="2418738" cy="646331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Computer Architecture</a:t>
              </a:r>
            </a:p>
            <a:p>
              <a:pPr algn="ctr"/>
              <a:r>
                <a:rPr lang="en-GB" dirty="0"/>
                <a:t>and Operating Systems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FD0B387-38AF-557A-D155-66531DA6B1A2}"/>
                </a:ext>
              </a:extLst>
            </p:cNvPr>
            <p:cNvSpPr txBox="1"/>
            <p:nvPr/>
          </p:nvSpPr>
          <p:spPr>
            <a:xfrm>
              <a:off x="8422177" y="579275"/>
              <a:ext cx="3107971" cy="369332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en-GB" dirty="0"/>
                <a:t>Intro to Web and Databases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1D6CF6B-E805-9CE2-8085-E283EAD31CFF}"/>
                </a:ext>
              </a:extLst>
            </p:cNvPr>
            <p:cNvSpPr txBox="1"/>
            <p:nvPr/>
          </p:nvSpPr>
          <p:spPr>
            <a:xfrm>
              <a:off x="2076615" y="555218"/>
              <a:ext cx="1867415" cy="923330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Network and </a:t>
              </a:r>
            </a:p>
            <a:p>
              <a:pPr algn="ctr"/>
              <a:r>
                <a:rPr lang="en-GB" dirty="0"/>
                <a:t>Cybersecurity </a:t>
              </a:r>
            </a:p>
            <a:p>
              <a:pPr algn="ctr"/>
              <a:r>
                <a:rPr lang="en-GB" dirty="0"/>
                <a:t>Fundamentals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11A4BAF-7F85-45FA-05C3-EF715C8332B9}"/>
                </a:ext>
              </a:extLst>
            </p:cNvPr>
            <p:cNvSpPr txBox="1"/>
            <p:nvPr/>
          </p:nvSpPr>
          <p:spPr>
            <a:xfrm>
              <a:off x="266844" y="948607"/>
              <a:ext cx="1728276" cy="923330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Learning in</a:t>
              </a:r>
            </a:p>
            <a:p>
              <a:pPr algn="ctr"/>
              <a:r>
                <a:rPr lang="en-GB" dirty="0"/>
                <a:t>The Digital</a:t>
              </a:r>
            </a:p>
            <a:p>
              <a:pPr algn="ctr"/>
              <a:r>
                <a:rPr lang="en-GB" dirty="0"/>
                <a:t>Era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6010074-037D-95ED-6F32-FD4A0C81C850}"/>
                </a:ext>
              </a:extLst>
            </p:cNvPr>
            <p:cNvSpPr txBox="1"/>
            <p:nvPr/>
          </p:nvSpPr>
          <p:spPr>
            <a:xfrm>
              <a:off x="10026466" y="1246654"/>
              <a:ext cx="1898690" cy="369332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Mathematics</a:t>
              </a: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0EF27B06-9368-BBF1-9403-E068EE2299A6}"/>
                </a:ext>
              </a:extLst>
            </p:cNvPr>
            <p:cNvCxnSpPr>
              <a:cxnSpLocks/>
            </p:cNvCxnSpPr>
            <p:nvPr/>
          </p:nvCxnSpPr>
          <p:spPr>
            <a:xfrm>
              <a:off x="9356322" y="1021770"/>
              <a:ext cx="1056750" cy="137877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1E7D4DF8-A3E3-0404-B2C2-A2D0AA1758AC}"/>
                </a:ext>
              </a:extLst>
            </p:cNvPr>
            <p:cNvCxnSpPr>
              <a:cxnSpLocks/>
            </p:cNvCxnSpPr>
            <p:nvPr/>
          </p:nvCxnSpPr>
          <p:spPr>
            <a:xfrm>
              <a:off x="7426882" y="1084561"/>
              <a:ext cx="33076" cy="151143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6070A221-E29C-25C0-0C6B-A241D49D4630}"/>
                </a:ext>
              </a:extLst>
            </p:cNvPr>
            <p:cNvCxnSpPr>
              <a:cxnSpLocks/>
            </p:cNvCxnSpPr>
            <p:nvPr/>
          </p:nvCxnSpPr>
          <p:spPr>
            <a:xfrm>
              <a:off x="1629094" y="1871937"/>
              <a:ext cx="885865" cy="92285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0F9B0128-8D83-53F6-EB11-72F6B45CAC6B}"/>
                </a:ext>
              </a:extLst>
            </p:cNvPr>
            <p:cNvCxnSpPr>
              <a:cxnSpLocks/>
            </p:cNvCxnSpPr>
            <p:nvPr/>
          </p:nvCxnSpPr>
          <p:spPr>
            <a:xfrm>
              <a:off x="5490555" y="1615986"/>
              <a:ext cx="0" cy="80366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2B45DD87-9D77-966B-3BB5-DFADB79766AD}"/>
                </a:ext>
              </a:extLst>
            </p:cNvPr>
            <p:cNvCxnSpPr>
              <a:cxnSpLocks/>
            </p:cNvCxnSpPr>
            <p:nvPr/>
          </p:nvCxnSpPr>
          <p:spPr>
            <a:xfrm>
              <a:off x="1265111" y="1875068"/>
              <a:ext cx="0" cy="101345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BA1E8234-8CAF-4D64-8B9F-391262DF17DF}"/>
                </a:ext>
              </a:extLst>
            </p:cNvPr>
            <p:cNvCxnSpPr>
              <a:cxnSpLocks/>
            </p:cNvCxnSpPr>
            <p:nvPr/>
          </p:nvCxnSpPr>
          <p:spPr>
            <a:xfrm>
              <a:off x="3428373" y="1550746"/>
              <a:ext cx="993500" cy="92005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D7DCED4F-4B4F-EDB4-8D0A-E17191DC1CD7}"/>
                </a:ext>
              </a:extLst>
            </p:cNvPr>
            <p:cNvCxnSpPr>
              <a:cxnSpLocks/>
            </p:cNvCxnSpPr>
            <p:nvPr/>
          </p:nvCxnSpPr>
          <p:spPr>
            <a:xfrm>
              <a:off x="3030436" y="1511106"/>
              <a:ext cx="97985" cy="123616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873CECE6-D5AE-DF07-CE03-C90EB25E3198}"/>
                </a:ext>
              </a:extLst>
            </p:cNvPr>
            <p:cNvCxnSpPr>
              <a:cxnSpLocks/>
            </p:cNvCxnSpPr>
            <p:nvPr/>
          </p:nvCxnSpPr>
          <p:spPr>
            <a:xfrm>
              <a:off x="7873612" y="1084561"/>
              <a:ext cx="1458607" cy="236629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F30C9FDB-406F-2417-C46E-696F67599478}"/>
                </a:ext>
              </a:extLst>
            </p:cNvPr>
            <p:cNvCxnSpPr>
              <a:cxnSpLocks/>
            </p:cNvCxnSpPr>
            <p:nvPr/>
          </p:nvCxnSpPr>
          <p:spPr>
            <a:xfrm>
              <a:off x="8116076" y="1070968"/>
              <a:ext cx="2291343" cy="170769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DDB2716-B71D-8C8A-F92B-B23F1182493C}"/>
                </a:ext>
              </a:extLst>
            </p:cNvPr>
            <p:cNvSpPr txBox="1"/>
            <p:nvPr/>
          </p:nvSpPr>
          <p:spPr>
            <a:xfrm>
              <a:off x="6556175" y="383533"/>
              <a:ext cx="1731277" cy="64633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glow>
                <a:srgbClr val="FF99FF">
                  <a:alpha val="60000"/>
                </a:srgbClr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Software</a:t>
              </a:r>
            </a:p>
            <a:p>
              <a:pPr algn="ctr"/>
              <a:r>
                <a:rPr lang="en-GB" dirty="0"/>
                <a:t>Development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CA194672-5D34-6792-D823-787219553C9E}"/>
                </a:ext>
              </a:extLst>
            </p:cNvPr>
            <p:cNvSpPr txBox="1"/>
            <p:nvPr/>
          </p:nvSpPr>
          <p:spPr>
            <a:xfrm>
              <a:off x="1493826" y="1410272"/>
              <a:ext cx="41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ym typeface="Wingdings" panose="05000000000000000000" pitchFamily="2" charset="2"/>
                </a:rPr>
                <a:t></a:t>
              </a:r>
              <a:endParaRPr lang="en-GB" dirty="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D78FC52-6AF6-B4ED-3AF5-CDDA8C0FEAD8}"/>
                </a:ext>
              </a:extLst>
            </p:cNvPr>
            <p:cNvSpPr txBox="1"/>
            <p:nvPr/>
          </p:nvSpPr>
          <p:spPr>
            <a:xfrm>
              <a:off x="3540357" y="622896"/>
              <a:ext cx="41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ym typeface="Wingdings" panose="05000000000000000000" pitchFamily="2" charset="2"/>
                </a:rPr>
                <a:t></a:t>
              </a:r>
              <a:endParaRPr lang="en-GB" dirty="0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A74D2968-9A68-6327-E298-A527E10D63C6}"/>
                </a:ext>
              </a:extLst>
            </p:cNvPr>
            <p:cNvSpPr txBox="1"/>
            <p:nvPr/>
          </p:nvSpPr>
          <p:spPr>
            <a:xfrm>
              <a:off x="7777595" y="403983"/>
              <a:ext cx="41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ym typeface="Wingdings" panose="05000000000000000000" pitchFamily="2" charset="2"/>
                </a:rPr>
                <a:t></a:t>
              </a:r>
              <a:endParaRPr lang="en-GB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67CAD59-0C81-DB7D-0C96-EF0098D3D3BD}"/>
                </a:ext>
              </a:extLst>
            </p:cNvPr>
            <p:cNvSpPr txBox="1"/>
            <p:nvPr/>
          </p:nvSpPr>
          <p:spPr>
            <a:xfrm>
              <a:off x="11083269" y="541570"/>
              <a:ext cx="67409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ym typeface="Wingdings" panose="05000000000000000000" pitchFamily="2" charset="2"/>
                </a:rPr>
                <a:t></a:t>
              </a:r>
              <a:endParaRPr lang="en-GB" dirty="0"/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76DB0298-BB7A-48EA-F3CA-F838DB42B87B}"/>
              </a:ext>
            </a:extLst>
          </p:cNvPr>
          <p:cNvSpPr txBox="1"/>
          <p:nvPr/>
        </p:nvSpPr>
        <p:spPr>
          <a:xfrm>
            <a:off x="6149466" y="701700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6CC60FA-72A4-4D1F-87DF-CA12204403AE}"/>
              </a:ext>
            </a:extLst>
          </p:cNvPr>
          <p:cNvSpPr txBox="1"/>
          <p:nvPr/>
        </p:nvSpPr>
        <p:spPr>
          <a:xfrm>
            <a:off x="11519915" y="1222229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BCF517-CB52-69CB-F79C-6BC0C3227411}"/>
              </a:ext>
            </a:extLst>
          </p:cNvPr>
          <p:cNvSpPr txBox="1"/>
          <p:nvPr/>
        </p:nvSpPr>
        <p:spPr>
          <a:xfrm>
            <a:off x="6272159" y="2570686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F3CAFB-7E13-6C11-36B3-D5AD1DD6F3E0}"/>
              </a:ext>
            </a:extLst>
          </p:cNvPr>
          <p:cNvSpPr txBox="1"/>
          <p:nvPr/>
        </p:nvSpPr>
        <p:spPr>
          <a:xfrm>
            <a:off x="8394803" y="2878886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2EBAAB2-3BCF-5B3C-2E9C-CFC6BCD1E3FC}"/>
              </a:ext>
            </a:extLst>
          </p:cNvPr>
          <p:cNvSpPr txBox="1"/>
          <p:nvPr/>
        </p:nvSpPr>
        <p:spPr>
          <a:xfrm>
            <a:off x="10472366" y="3588841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E242BE6-E81B-4F03-41A9-55E470D72BAA}"/>
              </a:ext>
            </a:extLst>
          </p:cNvPr>
          <p:cNvSpPr txBox="1"/>
          <p:nvPr/>
        </p:nvSpPr>
        <p:spPr>
          <a:xfrm>
            <a:off x="2410260" y="5451602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5250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125732" y="4416391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25732" y="2389491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7508789" y="2734713"/>
            <a:ext cx="2556363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Networking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872484" y="3396612"/>
            <a:ext cx="2070908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Programmability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602888" y="3543620"/>
            <a:ext cx="223120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Forensics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0427" y="-31790"/>
            <a:ext cx="11287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Computer Networks and Cybersecurity Sept 2021 + Jan </a:t>
            </a:r>
            <a:r>
              <a:rPr lang="en-GB" sz="2400" b="1"/>
              <a:t>2022 cohorts</a:t>
            </a:r>
            <a:endParaRPr lang="en-GB" sz="2400" b="1" dirty="0"/>
          </a:p>
        </p:txBody>
      </p:sp>
      <p:sp>
        <p:nvSpPr>
          <p:cNvPr id="74" name="TextBox 73"/>
          <p:cNvSpPr txBox="1"/>
          <p:nvPr/>
        </p:nvSpPr>
        <p:spPr>
          <a:xfrm>
            <a:off x="5831312" y="5712913"/>
            <a:ext cx="3529622" cy="36933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Switching, Routing and Wireless (1)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511535" y="5125818"/>
            <a:ext cx="2470959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Enterprise Networking, Security and Automation (2)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04191" y="4840145"/>
            <a:ext cx="2470959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Cyber Security (1)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453489" y="5192471"/>
            <a:ext cx="229288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Industrial – Based</a:t>
            </a:r>
          </a:p>
          <a:p>
            <a:pPr algn="ctr"/>
            <a:r>
              <a:rPr lang="en-GB" dirty="0"/>
              <a:t>Research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(2+3)</a:t>
            </a:r>
          </a:p>
        </p:txBody>
      </p:sp>
      <p:cxnSp>
        <p:nvCxnSpPr>
          <p:cNvPr id="85" name="Straight Arrow Connector 84"/>
          <p:cNvCxnSpPr>
            <a:cxnSpLocks/>
          </p:cNvCxnSpPr>
          <p:nvPr/>
        </p:nvCxnSpPr>
        <p:spPr>
          <a:xfrm flipH="1">
            <a:off x="8899792" y="3165779"/>
            <a:ext cx="310540" cy="24217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7293382" y="3991529"/>
            <a:ext cx="23896" cy="7925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>
            <a:cxnSpLocks/>
          </p:cNvCxnSpPr>
          <p:nvPr/>
        </p:nvCxnSpPr>
        <p:spPr>
          <a:xfrm>
            <a:off x="1412638" y="3922046"/>
            <a:ext cx="0" cy="10846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>
            <a:cxnSpLocks/>
          </p:cNvCxnSpPr>
          <p:nvPr/>
        </p:nvCxnSpPr>
        <p:spPr>
          <a:xfrm flipH="1">
            <a:off x="2319516" y="3642221"/>
            <a:ext cx="742595" cy="14530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>
            <a:cxnSpLocks/>
          </p:cNvCxnSpPr>
          <p:nvPr/>
        </p:nvCxnSpPr>
        <p:spPr>
          <a:xfrm>
            <a:off x="5870681" y="3531467"/>
            <a:ext cx="166436" cy="20917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>
            <a:cxnSpLocks/>
          </p:cNvCxnSpPr>
          <p:nvPr/>
        </p:nvCxnSpPr>
        <p:spPr>
          <a:xfrm>
            <a:off x="9490987" y="3236344"/>
            <a:ext cx="584397" cy="17893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688644" y="2503880"/>
            <a:ext cx="1843258" cy="1200329"/>
          </a:xfrm>
          <a:prstGeom prst="rect">
            <a:avLst/>
          </a:prstGeom>
          <a:solidFill>
            <a:srgbClr val="92D050"/>
          </a:solidFill>
          <a:ln w="12700">
            <a:noFill/>
          </a:ln>
          <a:effectLst>
            <a:glow>
              <a:srgbClr val="FF99FF">
                <a:alpha val="4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Operating Systems and Services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25104" y="3029929"/>
            <a:ext cx="2169529" cy="92333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C542F68-A5A2-46EB-9065-3FCF4FC3DD06}"/>
              </a:ext>
            </a:extLst>
          </p:cNvPr>
          <p:cNvSpPr txBox="1"/>
          <p:nvPr/>
        </p:nvSpPr>
        <p:spPr>
          <a:xfrm>
            <a:off x="1998738" y="3513751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EEAAE40-3F60-42D5-A378-D5E22E9AACCD}"/>
              </a:ext>
            </a:extLst>
          </p:cNvPr>
          <p:cNvSpPr txBox="1"/>
          <p:nvPr/>
        </p:nvSpPr>
        <p:spPr>
          <a:xfrm>
            <a:off x="8507464" y="3592255"/>
            <a:ext cx="4180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</a:p>
          <a:p>
            <a:endParaRPr lang="en-GB" sz="2400" dirty="0">
              <a:sym typeface="Wingdings" panose="05000000000000000000" pitchFamily="2" charset="2"/>
            </a:endParaRPr>
          </a:p>
          <a:p>
            <a:endParaRPr lang="en-GB" dirty="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EAB2D2F-2D14-25DA-D017-E662E101F72C}"/>
              </a:ext>
            </a:extLst>
          </p:cNvPr>
          <p:cNvGrpSpPr/>
          <p:nvPr/>
        </p:nvGrpSpPr>
        <p:grpSpPr>
          <a:xfrm>
            <a:off x="125732" y="379145"/>
            <a:ext cx="11883045" cy="3137264"/>
            <a:chOff x="125732" y="379145"/>
            <a:chExt cx="11883045" cy="3137264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43AA210-7FDD-3AF3-9775-519DE2DF8180}"/>
                </a:ext>
              </a:extLst>
            </p:cNvPr>
            <p:cNvSpPr txBox="1"/>
            <p:nvPr/>
          </p:nvSpPr>
          <p:spPr>
            <a:xfrm>
              <a:off x="125732" y="379145"/>
              <a:ext cx="11883045" cy="193899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2400" b="1" dirty="0"/>
                <a:t>Level 4</a:t>
              </a:r>
            </a:p>
            <a:p>
              <a:endParaRPr lang="en-GB" sz="2400" b="1" dirty="0"/>
            </a:p>
            <a:p>
              <a:endParaRPr lang="en-GB" sz="2400" b="1" dirty="0"/>
            </a:p>
            <a:p>
              <a:endParaRPr lang="en-GB" sz="2400" b="1" dirty="0"/>
            </a:p>
            <a:p>
              <a:endParaRPr lang="en-GB" sz="2400" b="1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78C6712-AC4D-34EB-180C-B2E0CC479B86}"/>
                </a:ext>
              </a:extLst>
            </p:cNvPr>
            <p:cNvSpPr txBox="1"/>
            <p:nvPr/>
          </p:nvSpPr>
          <p:spPr>
            <a:xfrm>
              <a:off x="2148909" y="642300"/>
              <a:ext cx="2507601" cy="646331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Computer Architecture</a:t>
              </a:r>
            </a:p>
            <a:p>
              <a:pPr algn="ctr"/>
              <a:r>
                <a:rPr lang="en-GB" dirty="0"/>
                <a:t>and Operating Systems 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9413E97-03FE-AE1F-372D-D253101A7EC2}"/>
                </a:ext>
              </a:extLst>
            </p:cNvPr>
            <p:cNvSpPr txBox="1"/>
            <p:nvPr/>
          </p:nvSpPr>
          <p:spPr>
            <a:xfrm>
              <a:off x="8422177" y="579275"/>
              <a:ext cx="3117889" cy="369332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en-GB" dirty="0"/>
                <a:t>Intro to Web and Databases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17687FD-816B-B0E5-7673-2896FB11110D}"/>
                </a:ext>
              </a:extLst>
            </p:cNvPr>
            <p:cNvSpPr txBox="1"/>
            <p:nvPr/>
          </p:nvSpPr>
          <p:spPr>
            <a:xfrm>
              <a:off x="4848984" y="503956"/>
              <a:ext cx="1572213" cy="923330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en-GB" dirty="0"/>
                <a:t>Network and </a:t>
              </a:r>
            </a:p>
            <a:p>
              <a:r>
                <a:rPr lang="en-GB" dirty="0"/>
                <a:t>Cybersecurity </a:t>
              </a:r>
            </a:p>
            <a:p>
              <a:r>
                <a:rPr lang="en-GB" dirty="0"/>
                <a:t>Fundamentals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24F4F207-E605-DBB4-AD1C-B80EFDDC8FB7}"/>
                </a:ext>
              </a:extLst>
            </p:cNvPr>
            <p:cNvSpPr txBox="1"/>
            <p:nvPr/>
          </p:nvSpPr>
          <p:spPr>
            <a:xfrm>
              <a:off x="246079" y="948607"/>
              <a:ext cx="1792126" cy="923330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Learning in</a:t>
              </a:r>
            </a:p>
            <a:p>
              <a:pPr algn="ctr"/>
              <a:r>
                <a:rPr lang="en-GB" dirty="0"/>
                <a:t>The Digital</a:t>
              </a:r>
            </a:p>
            <a:p>
              <a:pPr algn="ctr"/>
              <a:r>
                <a:rPr lang="en-GB" dirty="0"/>
                <a:t>Era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B117BD1-DA61-B5FB-80CD-4434095CF7A6}"/>
                </a:ext>
              </a:extLst>
            </p:cNvPr>
            <p:cNvSpPr txBox="1"/>
            <p:nvPr/>
          </p:nvSpPr>
          <p:spPr>
            <a:xfrm>
              <a:off x="10057688" y="1246654"/>
              <a:ext cx="1888233" cy="646331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Data Analysis and</a:t>
              </a:r>
            </a:p>
            <a:p>
              <a:pPr algn="ctr"/>
              <a:r>
                <a:rPr lang="en-GB" dirty="0"/>
                <a:t> Visualisation</a:t>
              </a:r>
            </a:p>
          </p:txBody>
        </p: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812AD155-4530-5C2B-6B03-84666CAB7EA4}"/>
                </a:ext>
              </a:extLst>
            </p:cNvPr>
            <p:cNvCxnSpPr/>
            <p:nvPr/>
          </p:nvCxnSpPr>
          <p:spPr>
            <a:xfrm flipH="1">
              <a:off x="11090826" y="1975383"/>
              <a:ext cx="14597" cy="126096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B3A04B49-E6C3-2405-ABA1-DD2EFEBA5561}"/>
                </a:ext>
              </a:extLst>
            </p:cNvPr>
            <p:cNvCxnSpPr>
              <a:cxnSpLocks/>
            </p:cNvCxnSpPr>
            <p:nvPr/>
          </p:nvCxnSpPr>
          <p:spPr>
            <a:xfrm>
              <a:off x="1629094" y="1871937"/>
              <a:ext cx="1017478" cy="99420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8E36E7C9-EC70-1DAD-D841-2C46787BBF6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379458" y="1473949"/>
              <a:ext cx="25113" cy="99381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EA8EBAC8-EDB2-19BF-DC4D-743630E3F5D9}"/>
                </a:ext>
              </a:extLst>
            </p:cNvPr>
            <p:cNvCxnSpPr>
              <a:cxnSpLocks/>
            </p:cNvCxnSpPr>
            <p:nvPr/>
          </p:nvCxnSpPr>
          <p:spPr>
            <a:xfrm>
              <a:off x="1265111" y="1875068"/>
              <a:ext cx="9296" cy="92361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Straight Arrow Connector 49">
              <a:extLst>
                <a:ext uri="{FF2B5EF4-FFF2-40B4-BE49-F238E27FC236}">
                  <a16:creationId xmlns:a16="http://schemas.microsoft.com/office/drawing/2014/main" id="{4CAB7648-1F2B-B9A3-45A5-6277837901F7}"/>
                </a:ext>
              </a:extLst>
            </p:cNvPr>
            <p:cNvCxnSpPr>
              <a:cxnSpLocks/>
            </p:cNvCxnSpPr>
            <p:nvPr/>
          </p:nvCxnSpPr>
          <p:spPr>
            <a:xfrm>
              <a:off x="3909810" y="1362291"/>
              <a:ext cx="817068" cy="11769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5BF90B09-4C02-0D2D-AC21-23746CD253B0}"/>
                </a:ext>
              </a:extLst>
            </p:cNvPr>
            <p:cNvCxnSpPr/>
            <p:nvPr/>
          </p:nvCxnSpPr>
          <p:spPr>
            <a:xfrm>
              <a:off x="6033950" y="1535315"/>
              <a:ext cx="1157335" cy="198109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Straight Arrow Connector 52">
              <a:extLst>
                <a:ext uri="{FF2B5EF4-FFF2-40B4-BE49-F238E27FC236}">
                  <a16:creationId xmlns:a16="http://schemas.microsoft.com/office/drawing/2014/main" id="{30241CBE-DDAF-3A0B-844E-B53E4B4AF9C0}"/>
                </a:ext>
              </a:extLst>
            </p:cNvPr>
            <p:cNvCxnSpPr/>
            <p:nvPr/>
          </p:nvCxnSpPr>
          <p:spPr>
            <a:xfrm>
              <a:off x="7959821" y="1200193"/>
              <a:ext cx="2784123" cy="213332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7BE5470B-CC19-A3E4-8604-F9025B0FD4DF}"/>
                </a:ext>
              </a:extLst>
            </p:cNvPr>
            <p:cNvCxnSpPr/>
            <p:nvPr/>
          </p:nvCxnSpPr>
          <p:spPr>
            <a:xfrm>
              <a:off x="9420002" y="1053679"/>
              <a:ext cx="1433043" cy="227983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FBC8FA69-8651-829A-E160-E4E3F6E8F643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16" y="1447407"/>
              <a:ext cx="1270558" cy="125568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685E63D3-17B0-C970-D940-99C3939CD0EA}"/>
                </a:ext>
              </a:extLst>
            </p:cNvPr>
            <p:cNvSpPr txBox="1"/>
            <p:nvPr/>
          </p:nvSpPr>
          <p:spPr>
            <a:xfrm>
              <a:off x="6531902" y="474106"/>
              <a:ext cx="1731277" cy="64633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glow>
                <a:srgbClr val="FF99FF">
                  <a:alpha val="60000"/>
                </a:srgbClr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Software</a:t>
              </a:r>
            </a:p>
            <a:p>
              <a:pPr algn="ctr"/>
              <a:r>
                <a:rPr lang="en-GB" dirty="0"/>
                <a:t>Development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770DFF94-27ED-F230-DCE0-09D81516EC6A}"/>
                </a:ext>
              </a:extLst>
            </p:cNvPr>
            <p:cNvSpPr txBox="1"/>
            <p:nvPr/>
          </p:nvSpPr>
          <p:spPr>
            <a:xfrm>
              <a:off x="7865964" y="421787"/>
              <a:ext cx="41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ym typeface="Wingdings" panose="05000000000000000000" pitchFamily="2" charset="2"/>
                </a:rPr>
                <a:t></a:t>
              </a:r>
              <a:endParaRPr lang="en-GB" dirty="0"/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7BD5FEDA-8E25-ADB0-DED8-63541F56BDE4}"/>
                </a:ext>
              </a:extLst>
            </p:cNvPr>
            <p:cNvSpPr txBox="1"/>
            <p:nvPr/>
          </p:nvSpPr>
          <p:spPr>
            <a:xfrm>
              <a:off x="11026486" y="550643"/>
              <a:ext cx="41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ym typeface="Wingdings" panose="05000000000000000000" pitchFamily="2" charset="2"/>
                </a:rPr>
                <a:t></a:t>
              </a:r>
              <a:endParaRPr lang="en-GB" dirty="0"/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BE1033A7-26E5-E45D-C758-200C9C9AA3F9}"/>
                </a:ext>
              </a:extLst>
            </p:cNvPr>
            <p:cNvSpPr txBox="1"/>
            <p:nvPr/>
          </p:nvSpPr>
          <p:spPr>
            <a:xfrm>
              <a:off x="6028443" y="573430"/>
              <a:ext cx="41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ym typeface="Wingdings" panose="05000000000000000000" pitchFamily="2" charset="2"/>
                </a:rPr>
                <a:t></a:t>
              </a:r>
              <a:endParaRPr lang="en-GB" dirty="0"/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A8740606-DE5D-9F2D-120C-912062B5162A}"/>
                </a:ext>
              </a:extLst>
            </p:cNvPr>
            <p:cNvSpPr txBox="1"/>
            <p:nvPr/>
          </p:nvSpPr>
          <p:spPr>
            <a:xfrm>
              <a:off x="1585731" y="1384834"/>
              <a:ext cx="41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ym typeface="Wingdings" panose="05000000000000000000" pitchFamily="2" charset="2"/>
                </a:rPr>
                <a:t></a:t>
              </a:r>
              <a:endParaRPr lang="en-GB" dirty="0"/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15F43D99-FB71-EA8C-8CE6-2C1F60A5E4A7}"/>
              </a:ext>
            </a:extLst>
          </p:cNvPr>
          <p:cNvGrpSpPr/>
          <p:nvPr/>
        </p:nvGrpSpPr>
        <p:grpSpPr>
          <a:xfrm>
            <a:off x="2688688" y="2871541"/>
            <a:ext cx="1818335" cy="646331"/>
            <a:chOff x="2422999" y="3000243"/>
            <a:chExt cx="1818335" cy="646331"/>
          </a:xfrm>
        </p:grpSpPr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293C0BF7-C2F5-5062-0F15-3287BCCC82E5}"/>
                </a:ext>
              </a:extLst>
            </p:cNvPr>
            <p:cNvSpPr txBox="1"/>
            <p:nvPr/>
          </p:nvSpPr>
          <p:spPr>
            <a:xfrm>
              <a:off x="2422999" y="3000243"/>
              <a:ext cx="1810364" cy="646331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Data Security</a:t>
              </a:r>
            </a:p>
            <a:p>
              <a:pPr algn="ctr"/>
              <a:r>
                <a:rPr lang="en-GB" dirty="0"/>
                <a:t>and Compliance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790B739F-D757-45B0-6D2C-3A768D2C5C49}"/>
                </a:ext>
              </a:extLst>
            </p:cNvPr>
            <p:cNvSpPr txBox="1"/>
            <p:nvPr/>
          </p:nvSpPr>
          <p:spPr>
            <a:xfrm>
              <a:off x="3823261" y="3037226"/>
              <a:ext cx="4180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sym typeface="Wingdings" panose="05000000000000000000" pitchFamily="2" charset="2"/>
                </a:rPr>
                <a:t></a:t>
              </a:r>
              <a:endParaRPr lang="en-GB" dirty="0"/>
            </a:p>
          </p:txBody>
        </p:sp>
      </p:grpSp>
      <p:sp>
        <p:nvSpPr>
          <p:cNvPr id="92" name="TextBox 91">
            <a:extLst>
              <a:ext uri="{FF2B5EF4-FFF2-40B4-BE49-F238E27FC236}">
                <a16:creationId xmlns:a16="http://schemas.microsoft.com/office/drawing/2014/main" id="{12188A7B-988D-BB0B-8B22-029E05EB6A26}"/>
              </a:ext>
            </a:extLst>
          </p:cNvPr>
          <p:cNvSpPr txBox="1"/>
          <p:nvPr/>
        </p:nvSpPr>
        <p:spPr>
          <a:xfrm>
            <a:off x="4326076" y="736346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D5005AA0-6ADE-F90E-C1B4-178CD3C390B9}"/>
              </a:ext>
            </a:extLst>
          </p:cNvPr>
          <p:cNvSpPr txBox="1"/>
          <p:nvPr/>
        </p:nvSpPr>
        <p:spPr>
          <a:xfrm>
            <a:off x="11525319" y="1459375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4519A6-FC08-0558-2999-AC3406DD7778}"/>
              </a:ext>
            </a:extLst>
          </p:cNvPr>
          <p:cNvSpPr txBox="1"/>
          <p:nvPr/>
        </p:nvSpPr>
        <p:spPr>
          <a:xfrm>
            <a:off x="6109612" y="2774449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BFCE3C-BC1A-EAC6-C667-CFB57DCEAC69}"/>
              </a:ext>
            </a:extLst>
          </p:cNvPr>
          <p:cNvSpPr txBox="1"/>
          <p:nvPr/>
        </p:nvSpPr>
        <p:spPr>
          <a:xfrm>
            <a:off x="9751914" y="2739838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A40162-AFE3-C685-43D2-5C972F3844CD}"/>
              </a:ext>
            </a:extLst>
          </p:cNvPr>
          <p:cNvSpPr txBox="1"/>
          <p:nvPr/>
        </p:nvSpPr>
        <p:spPr>
          <a:xfrm>
            <a:off x="11471625" y="3396612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AEB616-95F3-CD13-8EEB-0E973E15ECCF}"/>
              </a:ext>
            </a:extLst>
          </p:cNvPr>
          <p:cNvSpPr txBox="1"/>
          <p:nvPr/>
        </p:nvSpPr>
        <p:spPr>
          <a:xfrm>
            <a:off x="2281581" y="5435702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0396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330</Words>
  <Application>Microsoft Office PowerPoint</Application>
  <PresentationFormat>Widescreen</PresentationFormat>
  <Paragraphs>158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the Digital Era Networking and CyberSecurity Fundamentals Data Analysis and Visualisation Introduction to Web and Database Concepts</dc:title>
  <dc:creator>Gaynor Thomas</dc:creator>
  <cp:lastModifiedBy>Gaynor Thomas</cp:lastModifiedBy>
  <cp:revision>68</cp:revision>
  <dcterms:created xsi:type="dcterms:W3CDTF">2020-07-15T14:48:17Z</dcterms:created>
  <dcterms:modified xsi:type="dcterms:W3CDTF">2024-06-17T16:17:35Z</dcterms:modified>
</cp:coreProperties>
</file>