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73" r:id="rId5"/>
    <p:sldId id="267" r:id="rId6"/>
    <p:sldId id="268" r:id="rId7"/>
    <p:sldId id="270" r:id="rId8"/>
    <p:sldId id="269" r:id="rId9"/>
    <p:sldId id="271" r:id="rId10"/>
    <p:sldId id="272" r:id="rId11"/>
    <p:sldId id="259" r:id="rId12"/>
    <p:sldId id="260" r:id="rId13"/>
    <p:sldId id="261" r:id="rId14"/>
    <p:sldId id="262" r:id="rId15"/>
    <p:sldId id="265" r:id="rId16"/>
    <p:sldId id="263" r:id="rId17"/>
    <p:sldId id="264" r:id="rId18"/>
    <p:sldId id="266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0"/>
    <p:restoredTop sz="94636"/>
  </p:normalViewPr>
  <p:slideViewPr>
    <p:cSldViewPr snapToGrid="0" snapToObjects="1">
      <p:cViewPr varScale="1">
        <p:scale>
          <a:sx n="94" d="100"/>
          <a:sy n="94" d="100"/>
        </p:scale>
        <p:origin x="6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caew.com/library/subject-gateways/accounting-standard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CDF1B-3B78-664E-9047-F5D96358BC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Undertaking a placement while at university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11260B-5980-1543-8DCC-295D69B443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Rhodri Shepherd</a:t>
            </a:r>
          </a:p>
        </p:txBody>
      </p:sp>
    </p:spTree>
    <p:extLst>
      <p:ext uri="{BB962C8B-B14F-4D97-AF65-F5344CB8AC3E}">
        <p14:creationId xmlns:p14="http://schemas.microsoft.com/office/powerpoint/2010/main" val="3927952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9552E-E17C-1F44-97EF-A219A16DB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will be discussed in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CDD2C-7BF6-DD4B-B051-A436D0147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en-GB" dirty="0"/>
              <a:t>Rationale for students undertaking an internship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Accounting students undertaking a placement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The benefits of doing an internship (future employment)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How an internship is beneficial to accounting students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Preparation for the internship including PDP, Training needs analysis, and qualifications audit.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An analysis of three possible organisations that were considered before picking a final placement for the internship module.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How the internship will help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327524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0D409-A868-2C4E-9072-7FD7ACE1A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US"/>
              <a:t>The rationale for students undertaking an internship</a:t>
            </a:r>
            <a:endParaRPr lang="en-US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F250251-3C5C-0648-8646-C8EAE9FB9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US" sz="1600" dirty="0"/>
              <a:t>Internship placements give students the ability to develop their practical skills in a role which is directly relevant to to their vocational course (Gov.uk, 2019).</a:t>
            </a:r>
          </a:p>
          <a:p>
            <a:r>
              <a:rPr lang="en-US" sz="1600" dirty="0"/>
              <a:t>Helps employability – more than 56% of graduates had at least undertaken 1 internship (NACE, 2016).</a:t>
            </a:r>
          </a:p>
          <a:p>
            <a:r>
              <a:rPr lang="en-US" sz="1600" dirty="0"/>
              <a:t>More than 60% of Deloitte’s undergraduate interns are hired into graduate roles (Lawes, 2019).</a:t>
            </a:r>
          </a:p>
          <a:p>
            <a:r>
              <a:rPr lang="en-US" sz="1600" dirty="0"/>
              <a:t>Get the edge over the competition.</a:t>
            </a:r>
          </a:p>
          <a:p>
            <a:r>
              <a:rPr lang="en-US" sz="1600" dirty="0"/>
              <a:t>Can help students to achieve higher grades.</a:t>
            </a:r>
          </a:p>
          <a:p>
            <a:r>
              <a:rPr lang="en-US" sz="1600" dirty="0"/>
              <a:t>Can help future career development by networking.</a:t>
            </a:r>
          </a:p>
          <a:p>
            <a:r>
              <a:rPr lang="en-US" sz="1600" dirty="0"/>
              <a:t>To explore different avenues (The Guardian, 2018).</a:t>
            </a:r>
          </a:p>
          <a:p>
            <a:endParaRPr lang="en-US" sz="160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33685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9D8F1-B2E9-5C44-AFF1-9798A842B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CBD00-9A88-C14D-9283-E01D257F0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based and Placement Learning Association.</a:t>
            </a:r>
          </a:p>
          <a:p>
            <a:r>
              <a:rPr lang="en-GB" dirty="0"/>
              <a:t>Leading professional body for placement and employability staff in UK Higher Education Providers.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According to ASET the rationale behind students undertaking placements and workplace learning is to:</a:t>
            </a:r>
          </a:p>
          <a:p>
            <a:r>
              <a:rPr lang="en-GB" dirty="0"/>
              <a:t>Consolidate and complement the academic learning, knowledge and skills with experience.</a:t>
            </a:r>
          </a:p>
          <a:p>
            <a:pPr marL="0" indent="0">
              <a:buNone/>
            </a:pPr>
            <a:r>
              <a:rPr lang="en-GB" dirty="0"/>
              <a:t>It also involves a three-way partnership involving student, employer and Higher Education provider</a:t>
            </a:r>
          </a:p>
          <a:p>
            <a:pPr marL="0" indent="0" algn="r">
              <a:buNone/>
            </a:pPr>
            <a:r>
              <a:rPr lang="en-GB" dirty="0"/>
              <a:t>(ASET, 2019)</a:t>
            </a:r>
          </a:p>
        </p:txBody>
      </p:sp>
    </p:spTree>
    <p:extLst>
      <p:ext uri="{BB962C8B-B14F-4D97-AF65-F5344CB8AC3E}">
        <p14:creationId xmlns:p14="http://schemas.microsoft.com/office/powerpoint/2010/main" val="412890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9B78-F238-9842-89D7-96E6415FE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doing an internship for Accounting Students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4EA30-B0A1-324D-BD1B-C5DAB59A3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Helps to put theory into practice.</a:t>
            </a:r>
          </a:p>
          <a:p>
            <a:r>
              <a:rPr lang="en-GB" dirty="0"/>
              <a:t>Helps determine which areas of accounting to focus on.</a:t>
            </a:r>
          </a:p>
          <a:p>
            <a:r>
              <a:rPr lang="en-GB" dirty="0"/>
              <a:t>KPMG recruit 91% of their intern pool when they finish university.</a:t>
            </a:r>
          </a:p>
          <a:p>
            <a:r>
              <a:rPr lang="en-GB" dirty="0"/>
              <a:t>Helps to develop accounting skills and to put on your CV.</a:t>
            </a:r>
          </a:p>
          <a:p>
            <a:pPr algn="r"/>
            <a:r>
              <a:rPr lang="en-GB" dirty="0"/>
              <a:t>(ACCA, 2019)</a:t>
            </a:r>
          </a:p>
        </p:txBody>
      </p:sp>
    </p:spTree>
    <p:extLst>
      <p:ext uri="{BB962C8B-B14F-4D97-AF65-F5344CB8AC3E}">
        <p14:creationId xmlns:p14="http://schemas.microsoft.com/office/powerpoint/2010/main" val="165173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0D465-62FD-2841-A7FA-6D2D675A6B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Preperation</a:t>
            </a:r>
            <a:r>
              <a:rPr lang="en-GB" dirty="0"/>
              <a:t> for the internship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936B50-7FC0-7145-9550-33A64EA04B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66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CB61B-0AE2-7041-91D9-699B92610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How the internship will help facilitate professional development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2EFCFAF-F559-7F44-B8B1-679A02AA94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42091"/>
              </p:ext>
            </p:extLst>
          </p:nvPr>
        </p:nvGraphicFramePr>
        <p:xfrm>
          <a:off x="866647" y="1398157"/>
          <a:ext cx="7293611" cy="4126779"/>
        </p:xfrm>
        <a:graphic>
          <a:graphicData uri="http://schemas.openxmlformats.org/drawingml/2006/table">
            <a:tbl>
              <a:tblPr firstRow="1" firstCol="1" bandRow="1"/>
              <a:tblGrid>
                <a:gridCol w="3637122">
                  <a:extLst>
                    <a:ext uri="{9D8B030D-6E8A-4147-A177-3AD203B41FA5}">
                      <a16:colId xmlns:a16="http://schemas.microsoft.com/office/drawing/2014/main" val="3958889545"/>
                    </a:ext>
                  </a:extLst>
                </a:gridCol>
                <a:gridCol w="3656489">
                  <a:extLst>
                    <a:ext uri="{9D8B030D-6E8A-4147-A177-3AD203B41FA5}">
                      <a16:colId xmlns:a16="http://schemas.microsoft.com/office/drawing/2014/main" val="2080463735"/>
                    </a:ext>
                  </a:extLst>
                </a:gridCol>
              </a:tblGrid>
              <a:tr h="223837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2285148"/>
                  </a:ext>
                </a:extLst>
              </a:tr>
              <a:tr h="2190318"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Excellent communication skills which have been developed through school and during projects in university.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 management skills (Level 4 Award from the Institute of Leadership and Management). These have been developed while taking lead on projects in university as well as leading shifts in part time job.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 at contributing to team working activities. I can contribute and say my opinion in group discussions, but also am capable at listening to the opinions of others.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Although I have undertaken placements in the past, during school, and second year of university, I need to further develop my interpersonal and networking skills for the future in business.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improve time keeping skills. Although I complete university work on time, I could focus more on planning the work before actually starting assignments. 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0417281"/>
                  </a:ext>
                </a:extLst>
              </a:tr>
              <a:tr h="223837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9642060"/>
                  </a:ext>
                </a:extLst>
              </a:tr>
              <a:tr h="1475234"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Easily adaptable to change. The accounting industry is always changing i.e.  Tax rules changing, rules and regulations changing, MTD. I would be able to adapt to these changes which would therefore create future opportunities.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Hopefully demonstrate my skills and attributes to my current internship company in the hope that I could secure a future job with them.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Although I have done well throughout university, and GCSE’s in school, I did not receive the best results in my A-Levels, therefore this is an area for improvement.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039" marR="67039" marT="931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138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82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1B81B-8C91-8842-B37C-0A651D99E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 internship will help facilitate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ED01-4AF4-C947-9CDE-EE9ABF833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main aims of undertaking this internship was to be able to gain work experience of what it is like to be an Accountant on a day to day basis.</a:t>
            </a:r>
          </a:p>
          <a:p>
            <a:endParaRPr lang="en-GB" dirty="0"/>
          </a:p>
          <a:p>
            <a:r>
              <a:rPr lang="en-GB" dirty="0"/>
              <a:t>Help to understand the Accounting principles (ICAEW, 2019).</a:t>
            </a:r>
          </a:p>
          <a:p>
            <a:endParaRPr lang="en-GB" dirty="0"/>
          </a:p>
          <a:p>
            <a:r>
              <a:rPr lang="en-GB" dirty="0"/>
              <a:t>Help to gain a better understanding before starting the next step of completing professional qualifications.</a:t>
            </a:r>
          </a:p>
          <a:p>
            <a:endParaRPr lang="en-GB" dirty="0"/>
          </a:p>
          <a:p>
            <a:r>
              <a:rPr lang="en-GB" dirty="0"/>
              <a:t>Improve networking and interpersonal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15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1">
            <a:extLst>
              <a:ext uri="{FF2B5EF4-FFF2-40B4-BE49-F238E27FC236}">
                <a16:creationId xmlns:a16="http://schemas.microsoft.com/office/drawing/2014/main" id="{681577AD-DA5F-48B3-8FB9-5199BA9EE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5350"/>
            <a:ext cx="4642228" cy="5330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2E6C4-5064-A24B-BBD8-226B2DE73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>
            <a:normAutofit/>
          </a:bodyPr>
          <a:lstStyle/>
          <a:p>
            <a:r>
              <a:rPr lang="en-GB" dirty="0"/>
              <a:t>Qualification Audit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28811D49-3136-4971-95A2-8515D2C5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2510395"/>
            <a:ext cx="4016116" cy="3274586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After evaluating the qualifications already obtained, a training needs analysis can help determine what qualifications, skills, and training is needed in order to get the ideal job in the future.</a:t>
            </a:r>
          </a:p>
        </p:txBody>
      </p:sp>
      <p:graphicFrame>
        <p:nvGraphicFramePr>
          <p:cNvPr id="21" name="Content Placeholder 3">
            <a:extLst>
              <a:ext uri="{FF2B5EF4-FFF2-40B4-BE49-F238E27FC236}">
                <a16:creationId xmlns:a16="http://schemas.microsoft.com/office/drawing/2014/main" id="{80A29077-2888-AF4C-B421-CBD665E0810B}"/>
              </a:ext>
            </a:extLst>
          </p:cNvPr>
          <p:cNvGraphicFramePr>
            <a:graphicFrameLocks/>
          </p:cNvGraphicFramePr>
          <p:nvPr/>
        </p:nvGraphicFramePr>
        <p:xfrm>
          <a:off x="5257533" y="759599"/>
          <a:ext cx="5953627" cy="5367189"/>
        </p:xfrm>
        <a:graphic>
          <a:graphicData uri="http://schemas.openxmlformats.org/drawingml/2006/table">
            <a:tbl>
              <a:tblPr firstRow="1" firstCol="1" bandRow="1"/>
              <a:tblGrid>
                <a:gridCol w="3281851">
                  <a:extLst>
                    <a:ext uri="{9D8B030D-6E8A-4147-A177-3AD203B41FA5}">
                      <a16:colId xmlns:a16="http://schemas.microsoft.com/office/drawing/2014/main" val="1812452531"/>
                    </a:ext>
                  </a:extLst>
                </a:gridCol>
                <a:gridCol w="2671776">
                  <a:extLst>
                    <a:ext uri="{9D8B030D-6E8A-4147-A177-3AD203B41FA5}">
                      <a16:colId xmlns:a16="http://schemas.microsoft.com/office/drawing/2014/main" val="1377453209"/>
                    </a:ext>
                  </a:extLst>
                </a:gridCol>
              </a:tblGrid>
              <a:tr h="279623">
                <a:tc grid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School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242" marR="82242" marT="41121" marB="411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194190"/>
                  </a:ext>
                </a:extLst>
              </a:tr>
              <a:tr h="205948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sng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Type of Qualification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sng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Grade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4562687"/>
                  </a:ext>
                </a:extLst>
              </a:tr>
              <a:tr h="366011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GCSE’S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Mathematics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English Literature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English Language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Science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Language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Literature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I.C.T.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Religious Studies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Baccalaureate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Spanish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Art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CAD/CAM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A-Level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Mathematics (AS)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Business Studies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Spanish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Baccalaureate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Level 2 Communication Dual – Language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Level 2 Application of Number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3673546"/>
                  </a:ext>
                </a:extLst>
              </a:tr>
              <a:tr h="279623">
                <a:tc grid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University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242" marR="82242" marT="41121" marB="411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7702518"/>
                  </a:ext>
                </a:extLst>
              </a:tr>
              <a:tr h="205948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sng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Type of Qualification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sng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Grade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6635382"/>
                  </a:ext>
                </a:extLst>
              </a:tr>
              <a:tr h="69940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Level 4 Award from the Institute of Leadership and Management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 (Hons) Accounting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Predicted 1</a:t>
                      </a:r>
                      <a:r>
                        <a:rPr lang="en-GB" sz="1100" b="0" i="0" u="none" strike="noStrike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GB" sz="11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Class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81" marR="61681" marT="856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6941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260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D9DF4-B10A-7A4D-967E-8CFF62E21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9C4B7-A5E7-A94F-98E5-8D3158485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Qualifications already obtained were shown in the previous slide, and the qualifications needed in order to get onto a graduate scheme in the UK vary.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Big 4</a:t>
            </a:r>
          </a:p>
          <a:p>
            <a:r>
              <a:rPr lang="en-GB" dirty="0"/>
              <a:t>Smaller Welsh firms</a:t>
            </a:r>
          </a:p>
          <a:p>
            <a:r>
              <a:rPr lang="en-GB" dirty="0"/>
              <a:t>Accounting departments within organisations</a:t>
            </a:r>
          </a:p>
          <a:p>
            <a:endParaRPr lang="en-GB" dirty="0"/>
          </a:p>
          <a:p>
            <a:r>
              <a:rPr lang="en-GB" dirty="0"/>
              <a:t>CTA Qualification</a:t>
            </a:r>
          </a:p>
        </p:txBody>
      </p:sp>
    </p:spTree>
    <p:extLst>
      <p:ext uri="{BB962C8B-B14F-4D97-AF65-F5344CB8AC3E}">
        <p14:creationId xmlns:p14="http://schemas.microsoft.com/office/powerpoint/2010/main" val="183607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1B2EE-BB32-8842-B7F8-2B8B68AD89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Choosing a placement for the internship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90C0CA-E4D7-1141-A5DF-DD6A810357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870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857AF-C5BD-A04C-91DD-24D6BED61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company – Ashmole and Co.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AAEFB-CF2F-EF40-A6D1-FD42DABC5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 fontScale="92500" lnSpcReduction="20000"/>
          </a:bodyPr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One of  Wales’ oldest established and largest accountants.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They specialise in an array of different accounting areas with a varied client base.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They have at least 75 members of staff, therefore they have a varied skilled workforce that I could learn from.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There are many learning opportunities in this organisation as they have 12 offices around Wales, and each one focus on different accounting software and projects.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Unsuccessful Interview due to staff shortages in their Swansea Office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(Ashmole and Co., 2020).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912E1D-A00B-1649-BD2C-20DE3583E2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45" b="13809"/>
          <a:stretch/>
        </p:blipFill>
        <p:spPr>
          <a:xfrm>
            <a:off x="7192709" y="758952"/>
            <a:ext cx="4482932" cy="22352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8B3AE6-75EA-AD45-9965-06DE2F1094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4512" y="2994152"/>
            <a:ext cx="3359325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09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428FA-CB90-4544-BE94-28D8103B7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company – DJM 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4254B-26CA-B642-B788-AA02D4E12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/>
          </a:bodyPr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This opportunity was in an Accounts department in their Swansea office.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They have two main offices in the Swansea area, with at least 50 staff members working for the organisation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The learning opportunities were endless as there were so many queries to deal with, from WIP, Solicitors queries, bank reconciliation, invoices, amongst many more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Why did I not do the placement here?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(DJM Solicitors, 2020)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947A0-BFB4-BB43-A705-C4F990D97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6544" y="1077299"/>
            <a:ext cx="2031323" cy="203132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06E23F-79AE-B846-8A4A-0750A0438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0584" y="3332273"/>
            <a:ext cx="3923317" cy="275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89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F9CB6D-7244-BF4F-9245-E84611EFC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company – Morgan Hemp and Co.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CE3EC-8B59-F34F-9D09-452DBABA3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 lnSpcReduction="10000"/>
          </a:bodyPr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Morgan Hemp and Co. are one of South Wales’ leading Accounting firms.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They do not solely create accounts for businesses, they also get to know their clients aims and objectives.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This organisation was evaluated as Morgan Hemp are held in high esteem, and would be a great company to work for in the future.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After some correspondence with one of the directors, unfortunately they do not take on interns. </a:t>
            </a:r>
          </a:p>
          <a:p>
            <a:pPr marL="0" indent="0" algn="r">
              <a:buClr>
                <a:schemeClr val="tx1"/>
              </a:buClr>
              <a:buNone/>
            </a:pPr>
            <a:r>
              <a:rPr lang="en-GB" dirty="0">
                <a:solidFill>
                  <a:srgbClr val="FFFFFF"/>
                </a:solidFill>
              </a:rPr>
              <a:t>(Morgan Hemp and co., 2020)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D6B5E1-57BF-8B4C-9A3D-1C77CE4C3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5032" y="904562"/>
            <a:ext cx="3778286" cy="205916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C358B6-D418-C045-BB24-CF96A3AF2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2903" y="3894274"/>
            <a:ext cx="4449199" cy="1388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2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CDD60-5651-5849-A359-21AF17853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GB" dirty="0"/>
              <a:t>The organisation chosen – Butterfield Morgan Accountants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6D39B-10BF-0A48-92DA-E66087DA9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Butterfield Morgan are one of Swansea’s larges and most experienced chartered accountants.</a:t>
            </a:r>
          </a:p>
          <a:p>
            <a:r>
              <a:rPr lang="en-GB" dirty="0">
                <a:solidFill>
                  <a:srgbClr val="FFFFFF"/>
                </a:solidFill>
              </a:rPr>
              <a:t>They specialise in Tax, Business valuations, audit and much more.</a:t>
            </a:r>
          </a:p>
          <a:p>
            <a:r>
              <a:rPr lang="en-GB" dirty="0">
                <a:solidFill>
                  <a:srgbClr val="FFFFFF"/>
                </a:solidFill>
              </a:rPr>
              <a:t>They were formed after a merger, therefore they have extensive knowledge in many fields of accounting.</a:t>
            </a:r>
          </a:p>
          <a:p>
            <a:r>
              <a:rPr lang="en-GB" dirty="0">
                <a:solidFill>
                  <a:srgbClr val="FFFFFF"/>
                </a:solidFill>
              </a:rPr>
              <a:t>With thanks to University lecturers, this was the final internship location decided.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(Butterfield Morgan Limited, 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5FCB9B-85C4-1E47-B53B-D7E9CB3C78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5032" y="1327315"/>
            <a:ext cx="3778286" cy="141685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8258E0-C0A4-9342-9649-42D877E41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6675" y="2914904"/>
            <a:ext cx="31750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83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632CD-85AD-DB4D-BAA3-FB4A300187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Additional Information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51FB594-C09B-B542-94BD-A226C79C05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63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493E6-084F-9F47-B294-6CF094A03D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9024AA-410D-304C-81B5-A2590948B9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020195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ACCDC-44A0-884F-AE59-2079865B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DC5C88D-B25F-3B43-9779-290FCDB43C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69268" y="-84225"/>
            <a:ext cx="6756530" cy="7017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ACCA,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gain work experience.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www.accaglobal.com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/an/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/student/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/features/gaining-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experience.html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5th March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ASET, 2019. ASET Good Practice Guide for Work based and Placement Learning in Higher Education.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ASET.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Ashmole and co.,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www.ashmole.co.uk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english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/about-us/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March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Butterfield Morgan,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Chartered Accountants in Swansea.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www.butterfieldmorgan.co.uk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March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DJM Solicitors,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DJM Solicitors.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djm.law.co.uk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March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Industry placements.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www.gov.uk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/guidance/industry-placements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24th February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ICAEW, 2019. </a:t>
            </a:r>
            <a:r>
              <a:rPr lang="en-US" altLang="en-US" sz="12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Accounting Standards. </a:t>
            </a: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https://www.icaew.com/library/subject-gateways/accounting-standards</a:t>
            </a:r>
            <a:endParaRPr lang="en-GB" sz="12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</a:t>
            </a:r>
            <a:r>
              <a:rPr lang="en-US" altLang="en-US" sz="1200" baseline="30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2020]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Lawes, V.,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Internships.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4th March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Morgan Hemp and co.,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www.morganhemp.co.uk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about.asp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March 2020].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Association of Colleges and Employers (NACE) survey, 2016.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Internships.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s.l.:NACE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Guardian, 2018. An internship could be your golden ticket to a graduate job.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05193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1523</Words>
  <Application>Microsoft Macintosh PowerPoint</Application>
  <PresentationFormat>Widescreen</PresentationFormat>
  <Paragraphs>175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Corbel</vt:lpstr>
      <vt:lpstr>Symbol</vt:lpstr>
      <vt:lpstr>Wingdings 2</vt:lpstr>
      <vt:lpstr>Frame</vt:lpstr>
      <vt:lpstr>Undertaking a placement while at university </vt:lpstr>
      <vt:lpstr>What will be discussed in this presentation</vt:lpstr>
      <vt:lpstr>The rationale for students undertaking an internship</vt:lpstr>
      <vt:lpstr>ASET</vt:lpstr>
      <vt:lpstr>Benefits of doing an internship for Accounting Students</vt:lpstr>
      <vt:lpstr>Preperation for the internship</vt:lpstr>
      <vt:lpstr>How the internship will help facilitate professional development</vt:lpstr>
      <vt:lpstr>How the internship will help facilitate professional development</vt:lpstr>
      <vt:lpstr>Qualification Audit</vt:lpstr>
      <vt:lpstr>Training needs Analysis</vt:lpstr>
      <vt:lpstr>Choosing a placement for the internship</vt:lpstr>
      <vt:lpstr>1st company – Ashmole and Co.</vt:lpstr>
      <vt:lpstr>2nd company – DJM Solicitors</vt:lpstr>
      <vt:lpstr>3rd company – Morgan Hemp and Co.</vt:lpstr>
      <vt:lpstr>The organisation chosen – Butterfield Morgan Accountants</vt:lpstr>
      <vt:lpstr>Additional Information</vt:lpstr>
      <vt:lpstr>Thank you.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Undertaking a placement while at university </dc:title>
  <dc:creator>Rhodri Shepherd (1702359)</dc:creator>
  <cp:lastModifiedBy>Rhodri Shepherd (1702359)</cp:lastModifiedBy>
  <cp:revision>9</cp:revision>
  <dcterms:created xsi:type="dcterms:W3CDTF">2020-03-06T17:11:44Z</dcterms:created>
  <dcterms:modified xsi:type="dcterms:W3CDTF">2020-03-06T19:26:48Z</dcterms:modified>
</cp:coreProperties>
</file>