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6"/>
  </p:notesMasterIdLst>
  <p:handoutMasterIdLst>
    <p:handoutMasterId r:id="rId37"/>
  </p:handoutMasterIdLst>
  <p:sldIdLst>
    <p:sldId id="286" r:id="rId3"/>
    <p:sldId id="258" r:id="rId4"/>
    <p:sldId id="284" r:id="rId5"/>
    <p:sldId id="283" r:id="rId6"/>
    <p:sldId id="259" r:id="rId7"/>
    <p:sldId id="260" r:id="rId8"/>
    <p:sldId id="261" r:id="rId9"/>
    <p:sldId id="262" r:id="rId10"/>
    <p:sldId id="263" r:id="rId11"/>
    <p:sldId id="264" r:id="rId12"/>
    <p:sldId id="267" r:id="rId13"/>
    <p:sldId id="265" r:id="rId14"/>
    <p:sldId id="272" r:id="rId15"/>
    <p:sldId id="274" r:id="rId16"/>
    <p:sldId id="269" r:id="rId17"/>
    <p:sldId id="273" r:id="rId18"/>
    <p:sldId id="289" r:id="rId19"/>
    <p:sldId id="271" r:id="rId20"/>
    <p:sldId id="270" r:id="rId21"/>
    <p:sldId id="268" r:id="rId22"/>
    <p:sldId id="275" r:id="rId23"/>
    <p:sldId id="276" r:id="rId24"/>
    <p:sldId id="279" r:id="rId25"/>
    <p:sldId id="280" r:id="rId26"/>
    <p:sldId id="295" r:id="rId27"/>
    <p:sldId id="282" r:id="rId28"/>
    <p:sldId id="290" r:id="rId29"/>
    <p:sldId id="291" r:id="rId30"/>
    <p:sldId id="292" r:id="rId31"/>
    <p:sldId id="293" r:id="rId32"/>
    <p:sldId id="294" r:id="rId33"/>
    <p:sldId id="285" r:id="rId34"/>
    <p:sldId id="28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jc2LzkUOtBrysedIvFHRw==" hashData="V7S6bRKRR7l1bmN5OGzqIWEL+Jmk8C9ew4Cf+Zb3Md6dt4kj4iQ6iNhn/7kkQjuHCMQy2HRRiMrSXbyVO+6mx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660066"/>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5146" autoAdjust="0"/>
  </p:normalViewPr>
  <p:slideViewPr>
    <p:cSldViewPr snapToGrid="0">
      <p:cViewPr varScale="1">
        <p:scale>
          <a:sx n="63" d="100"/>
          <a:sy n="63" d="100"/>
        </p:scale>
        <p:origin x="798" y="7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D55CF8-8580-4ABD-97E7-F1A319D36F9A}"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US"/>
        </a:p>
      </dgm:t>
    </dgm:pt>
    <dgm:pt modelId="{B59B7B90-76B1-46D4-AB2F-29AC91EEECDF}">
      <dgm:prSet phldrT="[Text]"/>
      <dgm:spPr>
        <a:solidFill>
          <a:schemeClr val="accent5"/>
        </a:solidFill>
        <a:ln>
          <a:solidFill>
            <a:schemeClr val="tx1"/>
          </a:solidFill>
        </a:ln>
      </dgm:spPr>
      <dgm:t>
        <a:bodyPr/>
        <a:lstStyle/>
        <a:p>
          <a:r>
            <a:rPr lang="en-US" b="1" dirty="0"/>
            <a:t>Estimated 40.3 million</a:t>
          </a:r>
        </a:p>
      </dgm:t>
    </dgm:pt>
    <dgm:pt modelId="{41A61369-07F7-47F0-AC29-2BC750A85214}" type="parTrans" cxnId="{F07A8CB4-440E-42DE-AEE4-7D56F20C9BFC}">
      <dgm:prSet/>
      <dgm:spPr/>
      <dgm:t>
        <a:bodyPr/>
        <a:lstStyle/>
        <a:p>
          <a:endParaRPr lang="en-US"/>
        </a:p>
      </dgm:t>
    </dgm:pt>
    <dgm:pt modelId="{C60DA4C1-2809-4D19-932E-864983967CF3}" type="sibTrans" cxnId="{F07A8CB4-440E-42DE-AEE4-7D56F20C9BFC}">
      <dgm:prSet/>
      <dgm:spPr/>
      <dgm:t>
        <a:bodyPr/>
        <a:lstStyle/>
        <a:p>
          <a:endParaRPr lang="en-US"/>
        </a:p>
      </dgm:t>
    </dgm:pt>
    <dgm:pt modelId="{7B3CC22C-5FF9-45F1-80C8-1E2D3031B618}">
      <dgm:prSet phldrT="[Text]"/>
      <dgm:spPr>
        <a:solidFill>
          <a:schemeClr val="accent5">
            <a:lumMod val="40000"/>
            <a:lumOff val="60000"/>
          </a:schemeClr>
        </a:solidFill>
        <a:ln>
          <a:solidFill>
            <a:schemeClr val="tx1"/>
          </a:solidFill>
        </a:ln>
      </dgm:spPr>
      <dgm:t>
        <a:bodyPr/>
        <a:lstStyle/>
        <a:p>
          <a:r>
            <a:rPr lang="en-US" dirty="0">
              <a:solidFill>
                <a:schemeClr val="tx1"/>
              </a:solidFill>
            </a:rPr>
            <a:t>28 million in forced labour</a:t>
          </a:r>
        </a:p>
      </dgm:t>
    </dgm:pt>
    <dgm:pt modelId="{F27EE184-7F9B-4213-BE22-C905FA22A30C}" type="parTrans" cxnId="{76590BEC-96C0-41AB-BC55-77A473578929}">
      <dgm:prSet/>
      <dgm:spPr/>
      <dgm:t>
        <a:bodyPr/>
        <a:lstStyle/>
        <a:p>
          <a:endParaRPr lang="en-US"/>
        </a:p>
      </dgm:t>
    </dgm:pt>
    <dgm:pt modelId="{3D895B73-37BD-4328-B66A-F6CB10C88BB8}" type="sibTrans" cxnId="{76590BEC-96C0-41AB-BC55-77A473578929}">
      <dgm:prSet/>
      <dgm:spPr/>
      <dgm:t>
        <a:bodyPr/>
        <a:lstStyle/>
        <a:p>
          <a:endParaRPr lang="en-US"/>
        </a:p>
      </dgm:t>
    </dgm:pt>
    <dgm:pt modelId="{8A9A05CA-37E1-4354-944D-03142D453D62}">
      <dgm:prSet phldrT="[Text]"/>
      <dgm:spPr>
        <a:solidFill>
          <a:schemeClr val="accent5">
            <a:lumMod val="40000"/>
            <a:lumOff val="60000"/>
          </a:schemeClr>
        </a:solidFill>
        <a:ln>
          <a:solidFill>
            <a:schemeClr val="tx1"/>
          </a:solidFill>
        </a:ln>
      </dgm:spPr>
      <dgm:t>
        <a:bodyPr/>
        <a:lstStyle/>
        <a:p>
          <a:r>
            <a:rPr lang="en-US" dirty="0">
              <a:solidFill>
                <a:schemeClr val="tx1"/>
              </a:solidFill>
            </a:rPr>
            <a:t>22 million in forced marriages</a:t>
          </a:r>
        </a:p>
      </dgm:t>
    </dgm:pt>
    <dgm:pt modelId="{E3A16477-6FA6-4C8A-A2F8-A0BA58CE0F18}" type="parTrans" cxnId="{4738C09D-C70B-4DF1-A43E-5A04EE4C8346}">
      <dgm:prSet/>
      <dgm:spPr/>
      <dgm:t>
        <a:bodyPr/>
        <a:lstStyle/>
        <a:p>
          <a:endParaRPr lang="en-US"/>
        </a:p>
      </dgm:t>
    </dgm:pt>
    <dgm:pt modelId="{9D12D28D-A193-4FE9-BB7E-446B2BC8E89A}" type="sibTrans" cxnId="{4738C09D-C70B-4DF1-A43E-5A04EE4C8346}">
      <dgm:prSet/>
      <dgm:spPr/>
      <dgm:t>
        <a:bodyPr/>
        <a:lstStyle/>
        <a:p>
          <a:endParaRPr lang="en-US"/>
        </a:p>
      </dgm:t>
    </dgm:pt>
    <dgm:pt modelId="{422300EB-CB50-4028-9CFF-7EA015382A86}">
      <dgm:prSet phldrT="[Text]"/>
      <dgm:spPr>
        <a:solidFill>
          <a:schemeClr val="accent6"/>
        </a:solidFill>
        <a:ln>
          <a:solidFill>
            <a:schemeClr val="tx1"/>
          </a:solidFill>
        </a:ln>
      </dgm:spPr>
      <dgm:t>
        <a:bodyPr/>
        <a:lstStyle/>
        <a:p>
          <a:r>
            <a:rPr lang="en-US" b="1" dirty="0"/>
            <a:t>Out of 28 million trapped in forced labour</a:t>
          </a:r>
        </a:p>
      </dgm:t>
    </dgm:pt>
    <dgm:pt modelId="{CBA06A9C-B690-4851-ADF7-CC80772F0CAE}" type="parTrans" cxnId="{58399149-AAD2-4271-BB90-191C14BE28DE}">
      <dgm:prSet/>
      <dgm:spPr/>
      <dgm:t>
        <a:bodyPr/>
        <a:lstStyle/>
        <a:p>
          <a:endParaRPr lang="en-US"/>
        </a:p>
      </dgm:t>
    </dgm:pt>
    <dgm:pt modelId="{B7C0B799-A7E8-4F01-AA56-DA123B4A9787}" type="sibTrans" cxnId="{58399149-AAD2-4271-BB90-191C14BE28DE}">
      <dgm:prSet/>
      <dgm:spPr/>
      <dgm:t>
        <a:bodyPr/>
        <a:lstStyle/>
        <a:p>
          <a:endParaRPr lang="en-US"/>
        </a:p>
      </dgm:t>
    </dgm:pt>
    <dgm:pt modelId="{6253B2AA-9A27-44D7-8900-53A3ACC00C5C}">
      <dgm:prSet phldrT="[Text]"/>
      <dgm:spPr>
        <a:solidFill>
          <a:schemeClr val="accent6">
            <a:lumMod val="60000"/>
            <a:lumOff val="40000"/>
          </a:schemeClr>
        </a:solidFill>
        <a:ln>
          <a:solidFill>
            <a:schemeClr val="tx1"/>
          </a:solidFill>
        </a:ln>
      </dgm:spPr>
      <dgm:t>
        <a:bodyPr/>
        <a:lstStyle/>
        <a:p>
          <a:r>
            <a:rPr lang="en-US" dirty="0">
              <a:solidFill>
                <a:schemeClr val="tx1"/>
              </a:solidFill>
            </a:rPr>
            <a:t>24 million are exploited in private sector</a:t>
          </a:r>
        </a:p>
      </dgm:t>
    </dgm:pt>
    <dgm:pt modelId="{CFC5AD21-9F2E-4F5D-A372-434AF5AF702A}" type="parTrans" cxnId="{AB9A3A9D-7DF4-4AD8-979E-005C42F41F6C}">
      <dgm:prSet/>
      <dgm:spPr/>
      <dgm:t>
        <a:bodyPr/>
        <a:lstStyle/>
        <a:p>
          <a:endParaRPr lang="en-US"/>
        </a:p>
      </dgm:t>
    </dgm:pt>
    <dgm:pt modelId="{EA785FB9-1943-424E-A4D8-39C4D3A67AD0}" type="sibTrans" cxnId="{AB9A3A9D-7DF4-4AD8-979E-005C42F41F6C}">
      <dgm:prSet/>
      <dgm:spPr/>
      <dgm:t>
        <a:bodyPr/>
        <a:lstStyle/>
        <a:p>
          <a:endParaRPr lang="en-US"/>
        </a:p>
      </dgm:t>
    </dgm:pt>
    <dgm:pt modelId="{440ABC7F-DDCB-42A5-BEBB-019A9954E0BC}">
      <dgm:prSet phldrT="[Text]"/>
      <dgm:spPr>
        <a:solidFill>
          <a:schemeClr val="accent6">
            <a:lumMod val="60000"/>
            <a:lumOff val="40000"/>
          </a:schemeClr>
        </a:solidFill>
        <a:ln>
          <a:solidFill>
            <a:schemeClr val="tx1"/>
          </a:solidFill>
        </a:ln>
      </dgm:spPr>
      <dgm:t>
        <a:bodyPr/>
        <a:lstStyle/>
        <a:p>
          <a:r>
            <a:rPr lang="en-US" dirty="0">
              <a:solidFill>
                <a:schemeClr val="tx1"/>
              </a:solidFill>
            </a:rPr>
            <a:t>6 million in forced sexual exploitation</a:t>
          </a:r>
        </a:p>
      </dgm:t>
    </dgm:pt>
    <dgm:pt modelId="{7B73DF16-46FD-4AE8-A255-AA5507B82C19}" type="parTrans" cxnId="{67D3F6C6-E7A3-4DFD-95EA-73FD575DF6BE}">
      <dgm:prSet/>
      <dgm:spPr/>
      <dgm:t>
        <a:bodyPr/>
        <a:lstStyle/>
        <a:p>
          <a:endParaRPr lang="en-US"/>
        </a:p>
      </dgm:t>
    </dgm:pt>
    <dgm:pt modelId="{5C6BFD97-57EF-45E0-ACB4-FB74D5AE5E4C}" type="sibTrans" cxnId="{67D3F6C6-E7A3-4DFD-95EA-73FD575DF6BE}">
      <dgm:prSet/>
      <dgm:spPr/>
      <dgm:t>
        <a:bodyPr/>
        <a:lstStyle/>
        <a:p>
          <a:endParaRPr lang="en-US"/>
        </a:p>
      </dgm:t>
    </dgm:pt>
    <dgm:pt modelId="{AF8846E4-CA19-4966-801A-19951B5399FE}">
      <dgm:prSet phldrT="[Text]"/>
      <dgm:spPr>
        <a:solidFill>
          <a:schemeClr val="accent2">
            <a:lumMod val="75000"/>
          </a:schemeClr>
        </a:solidFill>
        <a:ln>
          <a:solidFill>
            <a:schemeClr val="tx1"/>
          </a:solidFill>
        </a:ln>
      </dgm:spPr>
      <dgm:t>
        <a:bodyPr/>
        <a:lstStyle/>
        <a:p>
          <a:r>
            <a:rPr lang="en-US" b="1" dirty="0"/>
            <a:t>1 in 4 victims of modern slavery are children</a:t>
          </a:r>
        </a:p>
      </dgm:t>
    </dgm:pt>
    <dgm:pt modelId="{7A79F3C8-C404-4D74-BDDF-E964F0F82A4E}" type="parTrans" cxnId="{CF84390F-A549-4768-AF6A-9D1FBB9144B5}">
      <dgm:prSet/>
      <dgm:spPr/>
      <dgm:t>
        <a:bodyPr/>
        <a:lstStyle/>
        <a:p>
          <a:endParaRPr lang="en-US"/>
        </a:p>
      </dgm:t>
    </dgm:pt>
    <dgm:pt modelId="{78525AB2-52D4-40D0-8664-6DFCB299DFB7}" type="sibTrans" cxnId="{CF84390F-A549-4768-AF6A-9D1FBB9144B5}">
      <dgm:prSet/>
      <dgm:spPr/>
      <dgm:t>
        <a:bodyPr/>
        <a:lstStyle/>
        <a:p>
          <a:endParaRPr lang="en-US"/>
        </a:p>
      </dgm:t>
    </dgm:pt>
    <dgm:pt modelId="{AA6194DA-8DA8-449C-88CC-C1BBE1CC8FC6}">
      <dgm:prSet phldrT="[Text]"/>
      <dgm:spPr>
        <a:solidFill>
          <a:schemeClr val="accent2">
            <a:lumMod val="40000"/>
            <a:lumOff val="60000"/>
          </a:schemeClr>
        </a:solidFill>
        <a:ln>
          <a:solidFill>
            <a:schemeClr val="tx1"/>
          </a:solidFill>
        </a:ln>
      </dgm:spPr>
      <dgm:t>
        <a:bodyPr/>
        <a:lstStyle/>
        <a:p>
          <a:r>
            <a:rPr lang="en-US" dirty="0">
              <a:solidFill>
                <a:schemeClr val="tx1"/>
              </a:solidFill>
            </a:rPr>
            <a:t>Women and girls are disproportionately affected by forced labour</a:t>
          </a:r>
        </a:p>
      </dgm:t>
    </dgm:pt>
    <dgm:pt modelId="{294CEDD5-B3A2-4977-AE63-9B6C6EFDF0A3}" type="parTrans" cxnId="{21D89498-8AE5-48C7-8D30-8D81B7714191}">
      <dgm:prSet/>
      <dgm:spPr/>
      <dgm:t>
        <a:bodyPr/>
        <a:lstStyle/>
        <a:p>
          <a:endParaRPr lang="en-US"/>
        </a:p>
      </dgm:t>
    </dgm:pt>
    <dgm:pt modelId="{1E525E01-A0C8-443F-ACC1-FA17D344FF8D}" type="sibTrans" cxnId="{21D89498-8AE5-48C7-8D30-8D81B7714191}">
      <dgm:prSet/>
      <dgm:spPr/>
      <dgm:t>
        <a:bodyPr/>
        <a:lstStyle/>
        <a:p>
          <a:endParaRPr lang="en-US"/>
        </a:p>
      </dgm:t>
    </dgm:pt>
    <dgm:pt modelId="{335A8398-AFF9-4510-8F58-1581DCAB88C1}">
      <dgm:prSet/>
      <dgm:spPr>
        <a:solidFill>
          <a:schemeClr val="accent5">
            <a:lumMod val="40000"/>
            <a:lumOff val="60000"/>
          </a:schemeClr>
        </a:solidFill>
        <a:ln>
          <a:solidFill>
            <a:schemeClr val="tx1"/>
          </a:solidFill>
        </a:ln>
      </dgm:spPr>
      <dgm:t>
        <a:bodyPr/>
        <a:lstStyle/>
        <a:p>
          <a:r>
            <a:rPr lang="en-US" dirty="0">
              <a:solidFill>
                <a:schemeClr val="tx1"/>
              </a:solidFill>
            </a:rPr>
            <a:t>This means 5.4 million victims for every 1000 people in the world</a:t>
          </a:r>
        </a:p>
      </dgm:t>
    </dgm:pt>
    <dgm:pt modelId="{BE78AFBE-5A6F-4D96-ABFE-6921FE2A46AF}" type="parTrans" cxnId="{06048663-2E8A-4969-9BB0-1229AE9BCCDA}">
      <dgm:prSet/>
      <dgm:spPr/>
      <dgm:t>
        <a:bodyPr/>
        <a:lstStyle/>
        <a:p>
          <a:endParaRPr lang="en-US"/>
        </a:p>
      </dgm:t>
    </dgm:pt>
    <dgm:pt modelId="{6053F0DE-66AF-48B5-AEF1-EE651E5ECF56}" type="sibTrans" cxnId="{06048663-2E8A-4969-9BB0-1229AE9BCCDA}">
      <dgm:prSet/>
      <dgm:spPr/>
      <dgm:t>
        <a:bodyPr/>
        <a:lstStyle/>
        <a:p>
          <a:endParaRPr lang="en-US"/>
        </a:p>
      </dgm:t>
    </dgm:pt>
    <dgm:pt modelId="{24FF70F6-08EB-4FDB-AA46-BC0D7EC2ACDE}">
      <dgm:prSet/>
      <dgm:spPr>
        <a:solidFill>
          <a:schemeClr val="accent6">
            <a:lumMod val="60000"/>
            <a:lumOff val="40000"/>
          </a:schemeClr>
        </a:solidFill>
        <a:ln>
          <a:solidFill>
            <a:schemeClr val="tx1"/>
          </a:solidFill>
        </a:ln>
      </dgm:spPr>
      <dgm:t>
        <a:bodyPr/>
        <a:lstStyle/>
        <a:p>
          <a:r>
            <a:rPr lang="en-US" dirty="0">
              <a:solidFill>
                <a:schemeClr val="tx1"/>
              </a:solidFill>
            </a:rPr>
            <a:t>4 million in forced labour imposed by state authorities</a:t>
          </a:r>
        </a:p>
      </dgm:t>
    </dgm:pt>
    <dgm:pt modelId="{933C1FF1-6A45-4BAE-8E52-F8612753A037}" type="parTrans" cxnId="{01485880-A3D0-4826-9ECD-9EDC7C4C92FE}">
      <dgm:prSet/>
      <dgm:spPr/>
      <dgm:t>
        <a:bodyPr/>
        <a:lstStyle/>
        <a:p>
          <a:endParaRPr lang="en-US"/>
        </a:p>
      </dgm:t>
    </dgm:pt>
    <dgm:pt modelId="{5225913D-7122-4670-AD1C-DD7F4A3E2DEF}" type="sibTrans" cxnId="{01485880-A3D0-4826-9ECD-9EDC7C4C92FE}">
      <dgm:prSet/>
      <dgm:spPr/>
      <dgm:t>
        <a:bodyPr/>
        <a:lstStyle/>
        <a:p>
          <a:endParaRPr lang="en-US"/>
        </a:p>
      </dgm:t>
    </dgm:pt>
    <dgm:pt modelId="{7A49E3F9-5ACF-47C9-80FC-82B2651C8539}" type="pres">
      <dgm:prSet presAssocID="{A4D55CF8-8580-4ABD-97E7-F1A319D36F9A}" presName="theList" presStyleCnt="0">
        <dgm:presLayoutVars>
          <dgm:dir/>
          <dgm:animLvl val="lvl"/>
          <dgm:resizeHandles val="exact"/>
        </dgm:presLayoutVars>
      </dgm:prSet>
      <dgm:spPr/>
    </dgm:pt>
    <dgm:pt modelId="{147A3615-2A2D-421E-B229-0F1EDD926E79}" type="pres">
      <dgm:prSet presAssocID="{B59B7B90-76B1-46D4-AB2F-29AC91EEECDF}" presName="compNode" presStyleCnt="0"/>
      <dgm:spPr/>
    </dgm:pt>
    <dgm:pt modelId="{FBF89DDC-64B0-42CA-B760-02AB101E3E98}" type="pres">
      <dgm:prSet presAssocID="{B59B7B90-76B1-46D4-AB2F-29AC91EEECDF}" presName="aNode" presStyleLbl="bgShp" presStyleIdx="0" presStyleCnt="3"/>
      <dgm:spPr/>
    </dgm:pt>
    <dgm:pt modelId="{BEC475BC-F621-465B-B851-CD7414EBB390}" type="pres">
      <dgm:prSet presAssocID="{B59B7B90-76B1-46D4-AB2F-29AC91EEECDF}" presName="textNode" presStyleLbl="bgShp" presStyleIdx="0" presStyleCnt="3"/>
      <dgm:spPr/>
    </dgm:pt>
    <dgm:pt modelId="{FEA774EA-C4EE-49CF-AA82-46FCC8D64459}" type="pres">
      <dgm:prSet presAssocID="{B59B7B90-76B1-46D4-AB2F-29AC91EEECDF}" presName="compChildNode" presStyleCnt="0"/>
      <dgm:spPr/>
    </dgm:pt>
    <dgm:pt modelId="{F45C95B2-98E1-4A2D-99F9-58E630DF4E29}" type="pres">
      <dgm:prSet presAssocID="{B59B7B90-76B1-46D4-AB2F-29AC91EEECDF}" presName="theInnerList" presStyleCnt="0"/>
      <dgm:spPr/>
    </dgm:pt>
    <dgm:pt modelId="{67000D6E-CF51-4B3B-A652-6D045A52A53D}" type="pres">
      <dgm:prSet presAssocID="{7B3CC22C-5FF9-45F1-80C8-1E2D3031B618}" presName="childNode" presStyleLbl="node1" presStyleIdx="0" presStyleCnt="7">
        <dgm:presLayoutVars>
          <dgm:bulletEnabled val="1"/>
        </dgm:presLayoutVars>
      </dgm:prSet>
      <dgm:spPr/>
    </dgm:pt>
    <dgm:pt modelId="{80F7BEE8-E743-4A8C-8C95-9A5F65F9E6A6}" type="pres">
      <dgm:prSet presAssocID="{7B3CC22C-5FF9-45F1-80C8-1E2D3031B618}" presName="aSpace2" presStyleCnt="0"/>
      <dgm:spPr/>
    </dgm:pt>
    <dgm:pt modelId="{90A7F53B-7E56-47A5-92F4-C8D0469104B7}" type="pres">
      <dgm:prSet presAssocID="{8A9A05CA-37E1-4354-944D-03142D453D62}" presName="childNode" presStyleLbl="node1" presStyleIdx="1" presStyleCnt="7">
        <dgm:presLayoutVars>
          <dgm:bulletEnabled val="1"/>
        </dgm:presLayoutVars>
      </dgm:prSet>
      <dgm:spPr/>
    </dgm:pt>
    <dgm:pt modelId="{3AE7FFDF-3BF2-4A24-BB0A-C531496533CD}" type="pres">
      <dgm:prSet presAssocID="{8A9A05CA-37E1-4354-944D-03142D453D62}" presName="aSpace2" presStyleCnt="0"/>
      <dgm:spPr/>
    </dgm:pt>
    <dgm:pt modelId="{D7BAAB20-6BB8-4A10-B64E-CF8A75D55928}" type="pres">
      <dgm:prSet presAssocID="{335A8398-AFF9-4510-8F58-1581DCAB88C1}" presName="childNode" presStyleLbl="node1" presStyleIdx="2" presStyleCnt="7">
        <dgm:presLayoutVars>
          <dgm:bulletEnabled val="1"/>
        </dgm:presLayoutVars>
      </dgm:prSet>
      <dgm:spPr/>
    </dgm:pt>
    <dgm:pt modelId="{B5963328-9159-4512-99DC-D219B8AF094A}" type="pres">
      <dgm:prSet presAssocID="{B59B7B90-76B1-46D4-AB2F-29AC91EEECDF}" presName="aSpace" presStyleCnt="0"/>
      <dgm:spPr/>
    </dgm:pt>
    <dgm:pt modelId="{425DA3E6-1862-407E-9630-297720B2A344}" type="pres">
      <dgm:prSet presAssocID="{422300EB-CB50-4028-9CFF-7EA015382A86}" presName="compNode" presStyleCnt="0"/>
      <dgm:spPr/>
    </dgm:pt>
    <dgm:pt modelId="{89B549E2-DF08-4531-ACFF-67C34834302C}" type="pres">
      <dgm:prSet presAssocID="{422300EB-CB50-4028-9CFF-7EA015382A86}" presName="aNode" presStyleLbl="bgShp" presStyleIdx="1" presStyleCnt="3" custLinFactNeighborY="18421"/>
      <dgm:spPr/>
    </dgm:pt>
    <dgm:pt modelId="{BE881D65-2A70-4A32-95F9-87E8C173D2FA}" type="pres">
      <dgm:prSet presAssocID="{422300EB-CB50-4028-9CFF-7EA015382A86}" presName="textNode" presStyleLbl="bgShp" presStyleIdx="1" presStyleCnt="3"/>
      <dgm:spPr/>
    </dgm:pt>
    <dgm:pt modelId="{BF6B898A-3D3F-4195-A81A-433DA45FC6E9}" type="pres">
      <dgm:prSet presAssocID="{422300EB-CB50-4028-9CFF-7EA015382A86}" presName="compChildNode" presStyleCnt="0"/>
      <dgm:spPr/>
    </dgm:pt>
    <dgm:pt modelId="{919C7818-B148-43D7-8E7E-4C54AEB41D8B}" type="pres">
      <dgm:prSet presAssocID="{422300EB-CB50-4028-9CFF-7EA015382A86}" presName="theInnerList" presStyleCnt="0"/>
      <dgm:spPr/>
    </dgm:pt>
    <dgm:pt modelId="{6DBAA3C6-3FB6-4582-A9D2-07B7D57425E0}" type="pres">
      <dgm:prSet presAssocID="{6253B2AA-9A27-44D7-8900-53A3ACC00C5C}" presName="childNode" presStyleLbl="node1" presStyleIdx="3" presStyleCnt="7">
        <dgm:presLayoutVars>
          <dgm:bulletEnabled val="1"/>
        </dgm:presLayoutVars>
      </dgm:prSet>
      <dgm:spPr/>
    </dgm:pt>
    <dgm:pt modelId="{4E48B4EE-2ECB-49D9-9342-80A16B431AB1}" type="pres">
      <dgm:prSet presAssocID="{6253B2AA-9A27-44D7-8900-53A3ACC00C5C}" presName="aSpace2" presStyleCnt="0"/>
      <dgm:spPr/>
    </dgm:pt>
    <dgm:pt modelId="{C90316BA-FB7D-439A-88D5-2485CDC8D2E5}" type="pres">
      <dgm:prSet presAssocID="{440ABC7F-DDCB-42A5-BEBB-019A9954E0BC}" presName="childNode" presStyleLbl="node1" presStyleIdx="4" presStyleCnt="7">
        <dgm:presLayoutVars>
          <dgm:bulletEnabled val="1"/>
        </dgm:presLayoutVars>
      </dgm:prSet>
      <dgm:spPr/>
    </dgm:pt>
    <dgm:pt modelId="{067A1AAC-C8FC-4F93-B410-486293BA4D6B}" type="pres">
      <dgm:prSet presAssocID="{440ABC7F-DDCB-42A5-BEBB-019A9954E0BC}" presName="aSpace2" presStyleCnt="0"/>
      <dgm:spPr/>
    </dgm:pt>
    <dgm:pt modelId="{6B2D88CA-5CF9-4719-97FF-10CA919FD245}" type="pres">
      <dgm:prSet presAssocID="{24FF70F6-08EB-4FDB-AA46-BC0D7EC2ACDE}" presName="childNode" presStyleLbl="node1" presStyleIdx="5" presStyleCnt="7">
        <dgm:presLayoutVars>
          <dgm:bulletEnabled val="1"/>
        </dgm:presLayoutVars>
      </dgm:prSet>
      <dgm:spPr/>
    </dgm:pt>
    <dgm:pt modelId="{D8D9E5C0-4DF4-4450-B3CD-CFCA9169FA4D}" type="pres">
      <dgm:prSet presAssocID="{422300EB-CB50-4028-9CFF-7EA015382A86}" presName="aSpace" presStyleCnt="0"/>
      <dgm:spPr/>
    </dgm:pt>
    <dgm:pt modelId="{5F50D522-B18C-4D70-A5C2-66CB244CD080}" type="pres">
      <dgm:prSet presAssocID="{AF8846E4-CA19-4966-801A-19951B5399FE}" presName="compNode" presStyleCnt="0"/>
      <dgm:spPr/>
    </dgm:pt>
    <dgm:pt modelId="{BCA618F5-8C59-44C1-8EFF-D301ABEA89AD}" type="pres">
      <dgm:prSet presAssocID="{AF8846E4-CA19-4966-801A-19951B5399FE}" presName="aNode" presStyleLbl="bgShp" presStyleIdx="2" presStyleCnt="3"/>
      <dgm:spPr/>
    </dgm:pt>
    <dgm:pt modelId="{AA7F4453-86D3-4E42-9044-C9D816799245}" type="pres">
      <dgm:prSet presAssocID="{AF8846E4-CA19-4966-801A-19951B5399FE}" presName="textNode" presStyleLbl="bgShp" presStyleIdx="2" presStyleCnt="3"/>
      <dgm:spPr/>
    </dgm:pt>
    <dgm:pt modelId="{6AAC4D8C-D7F1-442A-B88C-EC9C411EC05F}" type="pres">
      <dgm:prSet presAssocID="{AF8846E4-CA19-4966-801A-19951B5399FE}" presName="compChildNode" presStyleCnt="0"/>
      <dgm:spPr/>
    </dgm:pt>
    <dgm:pt modelId="{8DCFC68B-D90B-4D1B-B5DE-2F59BBB1D9B3}" type="pres">
      <dgm:prSet presAssocID="{AF8846E4-CA19-4966-801A-19951B5399FE}" presName="theInnerList" presStyleCnt="0"/>
      <dgm:spPr/>
    </dgm:pt>
    <dgm:pt modelId="{DFFC5DEB-5497-427D-B54C-3D6BD506958B}" type="pres">
      <dgm:prSet presAssocID="{AA6194DA-8DA8-449C-88CC-C1BBE1CC8FC6}" presName="childNode" presStyleLbl="node1" presStyleIdx="6" presStyleCnt="7">
        <dgm:presLayoutVars>
          <dgm:bulletEnabled val="1"/>
        </dgm:presLayoutVars>
      </dgm:prSet>
      <dgm:spPr/>
    </dgm:pt>
  </dgm:ptLst>
  <dgm:cxnLst>
    <dgm:cxn modelId="{90702506-DA2D-49EF-A0A0-DA8E44B6C5E0}" type="presOf" srcId="{AF8846E4-CA19-4966-801A-19951B5399FE}" destId="{BCA618F5-8C59-44C1-8EFF-D301ABEA89AD}" srcOrd="0" destOrd="0" presId="urn:microsoft.com/office/officeart/2005/8/layout/lProcess2"/>
    <dgm:cxn modelId="{07358A0A-7EFD-4FE4-9F22-B82101640BAD}" type="presOf" srcId="{AF8846E4-CA19-4966-801A-19951B5399FE}" destId="{AA7F4453-86D3-4E42-9044-C9D816799245}" srcOrd="1" destOrd="0" presId="urn:microsoft.com/office/officeart/2005/8/layout/lProcess2"/>
    <dgm:cxn modelId="{CF84390F-A549-4768-AF6A-9D1FBB9144B5}" srcId="{A4D55CF8-8580-4ABD-97E7-F1A319D36F9A}" destId="{AF8846E4-CA19-4966-801A-19951B5399FE}" srcOrd="2" destOrd="0" parTransId="{7A79F3C8-C404-4D74-BDDF-E964F0F82A4E}" sibTransId="{78525AB2-52D4-40D0-8664-6DFCB299DFB7}"/>
    <dgm:cxn modelId="{A0CADA2A-0B45-4C96-A88E-A60C0BCF011D}" type="presOf" srcId="{440ABC7F-DDCB-42A5-BEBB-019A9954E0BC}" destId="{C90316BA-FB7D-439A-88D5-2485CDC8D2E5}" srcOrd="0" destOrd="0" presId="urn:microsoft.com/office/officeart/2005/8/layout/lProcess2"/>
    <dgm:cxn modelId="{05BB2F2C-4584-4CD0-BC1F-8B1A566F2BCB}" type="presOf" srcId="{7B3CC22C-5FF9-45F1-80C8-1E2D3031B618}" destId="{67000D6E-CF51-4B3B-A652-6D045A52A53D}" srcOrd="0" destOrd="0" presId="urn:microsoft.com/office/officeart/2005/8/layout/lProcess2"/>
    <dgm:cxn modelId="{E7DFC25E-6DA2-4075-A16A-0C5F12B5F767}" type="presOf" srcId="{24FF70F6-08EB-4FDB-AA46-BC0D7EC2ACDE}" destId="{6B2D88CA-5CF9-4719-97FF-10CA919FD245}" srcOrd="0" destOrd="0" presId="urn:microsoft.com/office/officeart/2005/8/layout/lProcess2"/>
    <dgm:cxn modelId="{06048663-2E8A-4969-9BB0-1229AE9BCCDA}" srcId="{B59B7B90-76B1-46D4-AB2F-29AC91EEECDF}" destId="{335A8398-AFF9-4510-8F58-1581DCAB88C1}" srcOrd="2" destOrd="0" parTransId="{BE78AFBE-5A6F-4D96-ABFE-6921FE2A46AF}" sibTransId="{6053F0DE-66AF-48B5-AEF1-EE651E5ECF56}"/>
    <dgm:cxn modelId="{A6A56E67-B0FF-4B80-A6D5-354AA8F7D4B2}" type="presOf" srcId="{422300EB-CB50-4028-9CFF-7EA015382A86}" destId="{BE881D65-2A70-4A32-95F9-87E8C173D2FA}" srcOrd="1" destOrd="0" presId="urn:microsoft.com/office/officeart/2005/8/layout/lProcess2"/>
    <dgm:cxn modelId="{58399149-AAD2-4271-BB90-191C14BE28DE}" srcId="{A4D55CF8-8580-4ABD-97E7-F1A319D36F9A}" destId="{422300EB-CB50-4028-9CFF-7EA015382A86}" srcOrd="1" destOrd="0" parTransId="{CBA06A9C-B690-4851-ADF7-CC80772F0CAE}" sibTransId="{B7C0B799-A7E8-4F01-AA56-DA123B4A9787}"/>
    <dgm:cxn modelId="{7A466471-9380-409A-8CAC-A3703E2F8DA9}" type="presOf" srcId="{6253B2AA-9A27-44D7-8900-53A3ACC00C5C}" destId="{6DBAA3C6-3FB6-4582-A9D2-07B7D57425E0}" srcOrd="0" destOrd="0" presId="urn:microsoft.com/office/officeart/2005/8/layout/lProcess2"/>
    <dgm:cxn modelId="{01485880-A3D0-4826-9ECD-9EDC7C4C92FE}" srcId="{422300EB-CB50-4028-9CFF-7EA015382A86}" destId="{24FF70F6-08EB-4FDB-AA46-BC0D7EC2ACDE}" srcOrd="2" destOrd="0" parTransId="{933C1FF1-6A45-4BAE-8E52-F8612753A037}" sibTransId="{5225913D-7122-4670-AD1C-DD7F4A3E2DEF}"/>
    <dgm:cxn modelId="{21D89498-8AE5-48C7-8D30-8D81B7714191}" srcId="{AF8846E4-CA19-4966-801A-19951B5399FE}" destId="{AA6194DA-8DA8-449C-88CC-C1BBE1CC8FC6}" srcOrd="0" destOrd="0" parTransId="{294CEDD5-B3A2-4977-AE63-9B6C6EFDF0A3}" sibTransId="{1E525E01-A0C8-443F-ACC1-FA17D344FF8D}"/>
    <dgm:cxn modelId="{AC346F9B-8EB8-4925-84DD-F47EC0B1DC91}" type="presOf" srcId="{B59B7B90-76B1-46D4-AB2F-29AC91EEECDF}" destId="{FBF89DDC-64B0-42CA-B760-02AB101E3E98}" srcOrd="0" destOrd="0" presId="urn:microsoft.com/office/officeart/2005/8/layout/lProcess2"/>
    <dgm:cxn modelId="{AB9A3A9D-7DF4-4AD8-979E-005C42F41F6C}" srcId="{422300EB-CB50-4028-9CFF-7EA015382A86}" destId="{6253B2AA-9A27-44D7-8900-53A3ACC00C5C}" srcOrd="0" destOrd="0" parTransId="{CFC5AD21-9F2E-4F5D-A372-434AF5AF702A}" sibTransId="{EA785FB9-1943-424E-A4D8-39C4D3A67AD0}"/>
    <dgm:cxn modelId="{4738C09D-C70B-4DF1-A43E-5A04EE4C8346}" srcId="{B59B7B90-76B1-46D4-AB2F-29AC91EEECDF}" destId="{8A9A05CA-37E1-4354-944D-03142D453D62}" srcOrd="1" destOrd="0" parTransId="{E3A16477-6FA6-4C8A-A2F8-A0BA58CE0F18}" sibTransId="{9D12D28D-A193-4FE9-BB7E-446B2BC8E89A}"/>
    <dgm:cxn modelId="{C3DEA2B0-8778-4701-AFDE-9CE1D89A3F84}" type="presOf" srcId="{8A9A05CA-37E1-4354-944D-03142D453D62}" destId="{90A7F53B-7E56-47A5-92F4-C8D0469104B7}" srcOrd="0" destOrd="0" presId="urn:microsoft.com/office/officeart/2005/8/layout/lProcess2"/>
    <dgm:cxn modelId="{F07A8CB4-440E-42DE-AEE4-7D56F20C9BFC}" srcId="{A4D55CF8-8580-4ABD-97E7-F1A319D36F9A}" destId="{B59B7B90-76B1-46D4-AB2F-29AC91EEECDF}" srcOrd="0" destOrd="0" parTransId="{41A61369-07F7-47F0-AC29-2BC750A85214}" sibTransId="{C60DA4C1-2809-4D19-932E-864983967CF3}"/>
    <dgm:cxn modelId="{E9CAF1C1-0A05-4A47-B3DF-4D3BC3EB077E}" type="presOf" srcId="{335A8398-AFF9-4510-8F58-1581DCAB88C1}" destId="{D7BAAB20-6BB8-4A10-B64E-CF8A75D55928}" srcOrd="0" destOrd="0" presId="urn:microsoft.com/office/officeart/2005/8/layout/lProcess2"/>
    <dgm:cxn modelId="{67D3F6C6-E7A3-4DFD-95EA-73FD575DF6BE}" srcId="{422300EB-CB50-4028-9CFF-7EA015382A86}" destId="{440ABC7F-DDCB-42A5-BEBB-019A9954E0BC}" srcOrd="1" destOrd="0" parTransId="{7B73DF16-46FD-4AE8-A255-AA5507B82C19}" sibTransId="{5C6BFD97-57EF-45E0-ACB4-FB74D5AE5E4C}"/>
    <dgm:cxn modelId="{CEF3FAD1-E8E5-41F0-B3BE-38616FF2285B}" type="presOf" srcId="{A4D55CF8-8580-4ABD-97E7-F1A319D36F9A}" destId="{7A49E3F9-5ACF-47C9-80FC-82B2651C8539}" srcOrd="0" destOrd="0" presId="urn:microsoft.com/office/officeart/2005/8/layout/lProcess2"/>
    <dgm:cxn modelId="{57EC13E2-360B-4EDE-9D39-648B860E2559}" type="presOf" srcId="{AA6194DA-8DA8-449C-88CC-C1BBE1CC8FC6}" destId="{DFFC5DEB-5497-427D-B54C-3D6BD506958B}" srcOrd="0" destOrd="0" presId="urn:microsoft.com/office/officeart/2005/8/layout/lProcess2"/>
    <dgm:cxn modelId="{CB6B1BE4-9BE9-4F6A-B847-67979AA06D15}" type="presOf" srcId="{B59B7B90-76B1-46D4-AB2F-29AC91EEECDF}" destId="{BEC475BC-F621-465B-B851-CD7414EBB390}" srcOrd="1" destOrd="0" presId="urn:microsoft.com/office/officeart/2005/8/layout/lProcess2"/>
    <dgm:cxn modelId="{EB4BD2EB-9BE2-4484-B0CA-035992F8DC5D}" type="presOf" srcId="{422300EB-CB50-4028-9CFF-7EA015382A86}" destId="{89B549E2-DF08-4531-ACFF-67C34834302C}" srcOrd="0" destOrd="0" presId="urn:microsoft.com/office/officeart/2005/8/layout/lProcess2"/>
    <dgm:cxn modelId="{76590BEC-96C0-41AB-BC55-77A473578929}" srcId="{B59B7B90-76B1-46D4-AB2F-29AC91EEECDF}" destId="{7B3CC22C-5FF9-45F1-80C8-1E2D3031B618}" srcOrd="0" destOrd="0" parTransId="{F27EE184-7F9B-4213-BE22-C905FA22A30C}" sibTransId="{3D895B73-37BD-4328-B66A-F6CB10C88BB8}"/>
    <dgm:cxn modelId="{9BD42D59-DDAC-4C49-941D-856BC2408957}" type="presParOf" srcId="{7A49E3F9-5ACF-47C9-80FC-82B2651C8539}" destId="{147A3615-2A2D-421E-B229-0F1EDD926E79}" srcOrd="0" destOrd="0" presId="urn:microsoft.com/office/officeart/2005/8/layout/lProcess2"/>
    <dgm:cxn modelId="{B1F965C6-4119-40C2-98AD-88CFDF8750CF}" type="presParOf" srcId="{147A3615-2A2D-421E-B229-0F1EDD926E79}" destId="{FBF89DDC-64B0-42CA-B760-02AB101E3E98}" srcOrd="0" destOrd="0" presId="urn:microsoft.com/office/officeart/2005/8/layout/lProcess2"/>
    <dgm:cxn modelId="{9E9C49BE-DFF1-4FFE-B886-D129FFABC946}" type="presParOf" srcId="{147A3615-2A2D-421E-B229-0F1EDD926E79}" destId="{BEC475BC-F621-465B-B851-CD7414EBB390}" srcOrd="1" destOrd="0" presId="urn:microsoft.com/office/officeart/2005/8/layout/lProcess2"/>
    <dgm:cxn modelId="{F6C018AA-45DB-4583-B229-7AB729ABB6AD}" type="presParOf" srcId="{147A3615-2A2D-421E-B229-0F1EDD926E79}" destId="{FEA774EA-C4EE-49CF-AA82-46FCC8D64459}" srcOrd="2" destOrd="0" presId="urn:microsoft.com/office/officeart/2005/8/layout/lProcess2"/>
    <dgm:cxn modelId="{2312FFB1-4F0C-4365-8D27-23A1878BDE2D}" type="presParOf" srcId="{FEA774EA-C4EE-49CF-AA82-46FCC8D64459}" destId="{F45C95B2-98E1-4A2D-99F9-58E630DF4E29}" srcOrd="0" destOrd="0" presId="urn:microsoft.com/office/officeart/2005/8/layout/lProcess2"/>
    <dgm:cxn modelId="{DAEFCCF0-A7DC-475B-89F9-C3FD9B4BA18B}" type="presParOf" srcId="{F45C95B2-98E1-4A2D-99F9-58E630DF4E29}" destId="{67000D6E-CF51-4B3B-A652-6D045A52A53D}" srcOrd="0" destOrd="0" presId="urn:microsoft.com/office/officeart/2005/8/layout/lProcess2"/>
    <dgm:cxn modelId="{A3EAF129-7625-4565-8235-5D472F278744}" type="presParOf" srcId="{F45C95B2-98E1-4A2D-99F9-58E630DF4E29}" destId="{80F7BEE8-E743-4A8C-8C95-9A5F65F9E6A6}" srcOrd="1" destOrd="0" presId="urn:microsoft.com/office/officeart/2005/8/layout/lProcess2"/>
    <dgm:cxn modelId="{E23301EC-29C9-4CCD-814F-B5F6BD31ED7D}" type="presParOf" srcId="{F45C95B2-98E1-4A2D-99F9-58E630DF4E29}" destId="{90A7F53B-7E56-47A5-92F4-C8D0469104B7}" srcOrd="2" destOrd="0" presId="urn:microsoft.com/office/officeart/2005/8/layout/lProcess2"/>
    <dgm:cxn modelId="{6BF0F194-D899-4967-8806-481D94DBE44F}" type="presParOf" srcId="{F45C95B2-98E1-4A2D-99F9-58E630DF4E29}" destId="{3AE7FFDF-3BF2-4A24-BB0A-C531496533CD}" srcOrd="3" destOrd="0" presId="urn:microsoft.com/office/officeart/2005/8/layout/lProcess2"/>
    <dgm:cxn modelId="{2646D55B-4A19-4757-A091-CD886F13AB42}" type="presParOf" srcId="{F45C95B2-98E1-4A2D-99F9-58E630DF4E29}" destId="{D7BAAB20-6BB8-4A10-B64E-CF8A75D55928}" srcOrd="4" destOrd="0" presId="urn:microsoft.com/office/officeart/2005/8/layout/lProcess2"/>
    <dgm:cxn modelId="{E499B942-93A9-42C7-AF33-44096242C289}" type="presParOf" srcId="{7A49E3F9-5ACF-47C9-80FC-82B2651C8539}" destId="{B5963328-9159-4512-99DC-D219B8AF094A}" srcOrd="1" destOrd="0" presId="urn:microsoft.com/office/officeart/2005/8/layout/lProcess2"/>
    <dgm:cxn modelId="{2385B247-BB27-4DB7-B6E3-077E876558E8}" type="presParOf" srcId="{7A49E3F9-5ACF-47C9-80FC-82B2651C8539}" destId="{425DA3E6-1862-407E-9630-297720B2A344}" srcOrd="2" destOrd="0" presId="urn:microsoft.com/office/officeart/2005/8/layout/lProcess2"/>
    <dgm:cxn modelId="{49F41558-9FB3-479B-B0F3-801C78A250E0}" type="presParOf" srcId="{425DA3E6-1862-407E-9630-297720B2A344}" destId="{89B549E2-DF08-4531-ACFF-67C34834302C}" srcOrd="0" destOrd="0" presId="urn:microsoft.com/office/officeart/2005/8/layout/lProcess2"/>
    <dgm:cxn modelId="{5D2B39BE-F014-4773-9A97-011B52CAE369}" type="presParOf" srcId="{425DA3E6-1862-407E-9630-297720B2A344}" destId="{BE881D65-2A70-4A32-95F9-87E8C173D2FA}" srcOrd="1" destOrd="0" presId="urn:microsoft.com/office/officeart/2005/8/layout/lProcess2"/>
    <dgm:cxn modelId="{63696226-8C40-4759-90BB-2121B38B032A}" type="presParOf" srcId="{425DA3E6-1862-407E-9630-297720B2A344}" destId="{BF6B898A-3D3F-4195-A81A-433DA45FC6E9}" srcOrd="2" destOrd="0" presId="urn:microsoft.com/office/officeart/2005/8/layout/lProcess2"/>
    <dgm:cxn modelId="{3FEFDAF6-E740-4420-A813-604AB62B05B4}" type="presParOf" srcId="{BF6B898A-3D3F-4195-A81A-433DA45FC6E9}" destId="{919C7818-B148-43D7-8E7E-4C54AEB41D8B}" srcOrd="0" destOrd="0" presId="urn:microsoft.com/office/officeart/2005/8/layout/lProcess2"/>
    <dgm:cxn modelId="{0A37A366-3655-40A4-AD07-7F728E6D494E}" type="presParOf" srcId="{919C7818-B148-43D7-8E7E-4C54AEB41D8B}" destId="{6DBAA3C6-3FB6-4582-A9D2-07B7D57425E0}" srcOrd="0" destOrd="0" presId="urn:microsoft.com/office/officeart/2005/8/layout/lProcess2"/>
    <dgm:cxn modelId="{94B32FCA-0F0B-46FC-9426-7B126F88CC51}" type="presParOf" srcId="{919C7818-B148-43D7-8E7E-4C54AEB41D8B}" destId="{4E48B4EE-2ECB-49D9-9342-80A16B431AB1}" srcOrd="1" destOrd="0" presId="urn:microsoft.com/office/officeart/2005/8/layout/lProcess2"/>
    <dgm:cxn modelId="{A79A7D2C-5F36-49C6-84A0-2AFB6F463E8C}" type="presParOf" srcId="{919C7818-B148-43D7-8E7E-4C54AEB41D8B}" destId="{C90316BA-FB7D-439A-88D5-2485CDC8D2E5}" srcOrd="2" destOrd="0" presId="urn:microsoft.com/office/officeart/2005/8/layout/lProcess2"/>
    <dgm:cxn modelId="{A7FE589B-2BD4-432F-BE0A-DFA1B2E19307}" type="presParOf" srcId="{919C7818-B148-43D7-8E7E-4C54AEB41D8B}" destId="{067A1AAC-C8FC-4F93-B410-486293BA4D6B}" srcOrd="3" destOrd="0" presId="urn:microsoft.com/office/officeart/2005/8/layout/lProcess2"/>
    <dgm:cxn modelId="{83CC2C90-F07B-453C-A3A0-B9401C8280BA}" type="presParOf" srcId="{919C7818-B148-43D7-8E7E-4C54AEB41D8B}" destId="{6B2D88CA-5CF9-4719-97FF-10CA919FD245}" srcOrd="4" destOrd="0" presId="urn:microsoft.com/office/officeart/2005/8/layout/lProcess2"/>
    <dgm:cxn modelId="{59C07E74-D755-408C-BD75-F5FCF867C937}" type="presParOf" srcId="{7A49E3F9-5ACF-47C9-80FC-82B2651C8539}" destId="{D8D9E5C0-4DF4-4450-B3CD-CFCA9169FA4D}" srcOrd="3" destOrd="0" presId="urn:microsoft.com/office/officeart/2005/8/layout/lProcess2"/>
    <dgm:cxn modelId="{5271833D-440F-4EB5-AAC2-FF1782856D7E}" type="presParOf" srcId="{7A49E3F9-5ACF-47C9-80FC-82B2651C8539}" destId="{5F50D522-B18C-4D70-A5C2-66CB244CD080}" srcOrd="4" destOrd="0" presId="urn:microsoft.com/office/officeart/2005/8/layout/lProcess2"/>
    <dgm:cxn modelId="{64BE90A1-A87B-4AD2-8786-58838890B4B3}" type="presParOf" srcId="{5F50D522-B18C-4D70-A5C2-66CB244CD080}" destId="{BCA618F5-8C59-44C1-8EFF-D301ABEA89AD}" srcOrd="0" destOrd="0" presId="urn:microsoft.com/office/officeart/2005/8/layout/lProcess2"/>
    <dgm:cxn modelId="{71F6EEF8-3D16-4872-B03A-09D418445B79}" type="presParOf" srcId="{5F50D522-B18C-4D70-A5C2-66CB244CD080}" destId="{AA7F4453-86D3-4E42-9044-C9D816799245}" srcOrd="1" destOrd="0" presId="urn:microsoft.com/office/officeart/2005/8/layout/lProcess2"/>
    <dgm:cxn modelId="{68FCF51F-E990-4FCD-8399-D080CA9AF235}" type="presParOf" srcId="{5F50D522-B18C-4D70-A5C2-66CB244CD080}" destId="{6AAC4D8C-D7F1-442A-B88C-EC9C411EC05F}" srcOrd="2" destOrd="0" presId="urn:microsoft.com/office/officeart/2005/8/layout/lProcess2"/>
    <dgm:cxn modelId="{D70274B9-B298-490F-B0BC-030BB568CDB1}" type="presParOf" srcId="{6AAC4D8C-D7F1-442A-B88C-EC9C411EC05F}" destId="{8DCFC68B-D90B-4D1B-B5DE-2F59BBB1D9B3}" srcOrd="0" destOrd="0" presId="urn:microsoft.com/office/officeart/2005/8/layout/lProcess2"/>
    <dgm:cxn modelId="{5300C63B-1149-4093-819A-19134DF45FB1}" type="presParOf" srcId="{8DCFC68B-D90B-4D1B-B5DE-2F59BBB1D9B3}" destId="{DFFC5DEB-5497-427D-B54C-3D6BD506958B}" srcOrd="0"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CF8F2F-BB64-438C-8D82-7E9F7C6F3B32}"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CF43DC49-F910-49F7-9D4A-AE46069EC090}">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Sexual Exploitation </a:t>
          </a:r>
        </a:p>
      </dgm:t>
    </dgm:pt>
    <dgm:pt modelId="{6987E01F-7A5A-4C51-8C22-A4EF05CBB81F}" type="parTrans" cxnId="{73BA6DF3-0D8E-4F25-8DBA-140E8C104C72}">
      <dgm:prSet/>
      <dgm:spPr/>
      <dgm:t>
        <a:bodyPr/>
        <a:lstStyle/>
        <a:p>
          <a:endParaRPr lang="en-GB"/>
        </a:p>
      </dgm:t>
    </dgm:pt>
    <dgm:pt modelId="{84526EB3-86F7-476F-98CC-FD69A8237296}" type="sibTrans" cxnId="{73BA6DF3-0D8E-4F25-8DBA-140E8C104C72}">
      <dgm:prSet/>
      <dgm:spPr>
        <a:ln w="57150">
          <a:solidFill>
            <a:srgbClr val="002060"/>
          </a:solidFill>
        </a:ln>
      </dgm:spPr>
      <dgm:t>
        <a:bodyPr/>
        <a:lstStyle/>
        <a:p>
          <a:endParaRPr lang="en-GB"/>
        </a:p>
      </dgm:t>
    </dgm:pt>
    <dgm:pt modelId="{31577AB4-BFD3-45FF-A612-5369C237FEAF}">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Labour Exploitation</a:t>
          </a:r>
        </a:p>
      </dgm:t>
    </dgm:pt>
    <dgm:pt modelId="{FBAA2C95-24C4-4B4C-A642-652905AF1254}" type="parTrans" cxnId="{F4120682-6A02-41E8-94C8-91ACE1F3D1AB}">
      <dgm:prSet/>
      <dgm:spPr/>
      <dgm:t>
        <a:bodyPr/>
        <a:lstStyle/>
        <a:p>
          <a:endParaRPr lang="en-GB"/>
        </a:p>
      </dgm:t>
    </dgm:pt>
    <dgm:pt modelId="{6929740D-8C7D-44A0-A81A-1CC9DE25427C}" type="sibTrans" cxnId="{F4120682-6A02-41E8-94C8-91ACE1F3D1AB}">
      <dgm:prSet/>
      <dgm:spPr>
        <a:solidFill>
          <a:srgbClr val="002060"/>
        </a:solidFill>
        <a:ln w="57150">
          <a:solidFill>
            <a:srgbClr val="002060"/>
          </a:solidFill>
        </a:ln>
      </dgm:spPr>
      <dgm:t>
        <a:bodyPr/>
        <a:lstStyle/>
        <a:p>
          <a:endParaRPr lang="en-GB"/>
        </a:p>
      </dgm:t>
    </dgm:pt>
    <dgm:pt modelId="{D482665B-45DA-43A9-A047-BCB5F5FCAF10}">
      <dgm:prSet phldrT="[Text]" custT="1"/>
      <dgm:spPr>
        <a:solidFill>
          <a:schemeClr val="bg1">
            <a:lumMod val="75000"/>
          </a:schemeClr>
        </a:solidFill>
        <a:ln>
          <a:solidFill>
            <a:schemeClr val="tx1"/>
          </a:solidFill>
        </a:ln>
      </dgm:spPr>
      <dgm:t>
        <a:bodyPr/>
        <a:lstStyle/>
        <a:p>
          <a:r>
            <a:rPr lang="en-GB" sz="2400" dirty="0">
              <a:solidFill>
                <a:schemeClr val="tx1"/>
              </a:solidFill>
            </a:rPr>
            <a:t>Criminal</a:t>
          </a:r>
          <a:r>
            <a:rPr lang="en-GB" sz="2400" baseline="0" dirty="0">
              <a:solidFill>
                <a:schemeClr val="tx1"/>
              </a:solidFill>
            </a:rPr>
            <a:t> Exploitation</a:t>
          </a:r>
          <a:endParaRPr lang="en-GB" sz="2400" dirty="0">
            <a:solidFill>
              <a:schemeClr val="tx1"/>
            </a:solidFill>
          </a:endParaRPr>
        </a:p>
      </dgm:t>
    </dgm:pt>
    <dgm:pt modelId="{665DBD32-6F94-40C5-9347-544ACBD98C7F}" type="parTrans" cxnId="{798C9FE3-863A-4D98-9415-06AF03A12B00}">
      <dgm:prSet/>
      <dgm:spPr/>
      <dgm:t>
        <a:bodyPr/>
        <a:lstStyle/>
        <a:p>
          <a:endParaRPr lang="en-GB"/>
        </a:p>
      </dgm:t>
    </dgm:pt>
    <dgm:pt modelId="{38FF624D-98A4-4CD2-8751-A6A25E30C553}" type="sibTrans" cxnId="{798C9FE3-863A-4D98-9415-06AF03A12B00}">
      <dgm:prSet/>
      <dgm:spPr>
        <a:ln w="57150">
          <a:solidFill>
            <a:srgbClr val="002060"/>
          </a:solidFill>
        </a:ln>
      </dgm:spPr>
      <dgm:t>
        <a:bodyPr/>
        <a:lstStyle/>
        <a:p>
          <a:endParaRPr lang="en-GB"/>
        </a:p>
      </dgm:t>
    </dgm:pt>
    <dgm:pt modelId="{FCD5C01D-0250-4EA9-AF61-16E9DB7ACF50}">
      <dgm:prSet phldrT="[Text]" custT="1"/>
      <dgm:spPr>
        <a:solidFill>
          <a:schemeClr val="accent1"/>
        </a:solidFill>
        <a:ln>
          <a:solidFill>
            <a:schemeClr val="tx1"/>
          </a:solidFill>
        </a:ln>
      </dgm:spPr>
      <dgm:t>
        <a:bodyPr/>
        <a:lstStyle/>
        <a:p>
          <a:r>
            <a:rPr lang="en-GB" sz="2400" dirty="0">
              <a:solidFill>
                <a:schemeClr val="tx1"/>
              </a:solidFill>
            </a:rPr>
            <a:t>Domestic</a:t>
          </a:r>
          <a:r>
            <a:rPr lang="en-GB" sz="2400" baseline="0" dirty="0">
              <a:solidFill>
                <a:schemeClr val="tx1"/>
              </a:solidFill>
            </a:rPr>
            <a:t> Servitude</a:t>
          </a:r>
          <a:endParaRPr lang="en-GB" sz="2400" dirty="0">
            <a:solidFill>
              <a:schemeClr val="tx1"/>
            </a:solidFill>
          </a:endParaRPr>
        </a:p>
      </dgm:t>
    </dgm:pt>
    <dgm:pt modelId="{AAFB3E01-C564-47BB-B8CC-8629B89094D9}" type="parTrans" cxnId="{C058E414-5C6A-4BDB-A6A3-8F873D77DBAA}">
      <dgm:prSet/>
      <dgm:spPr/>
      <dgm:t>
        <a:bodyPr/>
        <a:lstStyle/>
        <a:p>
          <a:endParaRPr lang="en-GB"/>
        </a:p>
      </dgm:t>
    </dgm:pt>
    <dgm:pt modelId="{22C542DB-6373-47C4-950A-ED5E65BDEDFA}" type="sibTrans" cxnId="{C058E414-5C6A-4BDB-A6A3-8F873D77DBAA}">
      <dgm:prSet/>
      <dgm:spPr>
        <a:ln w="57150">
          <a:solidFill>
            <a:srgbClr val="002060"/>
          </a:solidFill>
        </a:ln>
      </dgm:spPr>
      <dgm:t>
        <a:bodyPr/>
        <a:lstStyle/>
        <a:p>
          <a:endParaRPr lang="en-GB"/>
        </a:p>
      </dgm:t>
    </dgm:pt>
    <dgm:pt modelId="{18A8614A-DE8B-462E-9AD3-84460E4922E2}">
      <dgm:prSet phldrT="[Text]" custT="1"/>
      <dgm:spPr>
        <a:solidFill>
          <a:schemeClr val="bg1">
            <a:lumMod val="75000"/>
          </a:schemeClr>
        </a:solidFill>
        <a:ln>
          <a:solidFill>
            <a:schemeClr val="tx1"/>
          </a:solidFill>
        </a:ln>
      </dgm:spPr>
      <dgm:t>
        <a:bodyPr/>
        <a:lstStyle/>
        <a:p>
          <a:r>
            <a:rPr lang="en-GB" sz="2400" dirty="0">
              <a:solidFill>
                <a:schemeClr val="tx1"/>
              </a:solidFill>
            </a:rPr>
            <a:t>Organ</a:t>
          </a:r>
          <a:r>
            <a:rPr lang="en-GB" sz="2400" baseline="0" dirty="0">
              <a:solidFill>
                <a:schemeClr val="tx1"/>
              </a:solidFill>
            </a:rPr>
            <a:t> Harvesting</a:t>
          </a:r>
          <a:endParaRPr lang="en-GB" sz="2400" dirty="0">
            <a:solidFill>
              <a:schemeClr val="tx1"/>
            </a:solidFill>
          </a:endParaRPr>
        </a:p>
      </dgm:t>
    </dgm:pt>
    <dgm:pt modelId="{06742DFC-4CDD-4DC8-94F6-104FD6492963}" type="parTrans" cxnId="{ABC59D98-F4D2-4B67-826C-0815E0CB2E68}">
      <dgm:prSet/>
      <dgm:spPr/>
      <dgm:t>
        <a:bodyPr/>
        <a:lstStyle/>
        <a:p>
          <a:endParaRPr lang="en-GB"/>
        </a:p>
      </dgm:t>
    </dgm:pt>
    <dgm:pt modelId="{E551ABD0-EAD7-40B5-8CBD-110A024E72A7}" type="sibTrans" cxnId="{ABC59D98-F4D2-4B67-826C-0815E0CB2E68}">
      <dgm:prSet/>
      <dgm:spPr/>
      <dgm:t>
        <a:bodyPr/>
        <a:lstStyle/>
        <a:p>
          <a:endParaRPr lang="en-GB"/>
        </a:p>
      </dgm:t>
    </dgm:pt>
    <dgm:pt modelId="{EAA2C4EE-602D-45EE-B0D1-643EC2B35BFF}" type="pres">
      <dgm:prSet presAssocID="{F9CF8F2F-BB64-438C-8D82-7E9F7C6F3B32}" presName="Name0" presStyleCnt="0">
        <dgm:presLayoutVars>
          <dgm:dir/>
          <dgm:resizeHandles val="exact"/>
        </dgm:presLayoutVars>
      </dgm:prSet>
      <dgm:spPr/>
    </dgm:pt>
    <dgm:pt modelId="{23BE2EFA-F921-4F5F-949B-5161F410B3F8}" type="pres">
      <dgm:prSet presAssocID="{CF43DC49-F910-49F7-9D4A-AE46069EC090}" presName="node" presStyleLbl="node1" presStyleIdx="0" presStyleCnt="5">
        <dgm:presLayoutVars>
          <dgm:bulletEnabled val="1"/>
        </dgm:presLayoutVars>
      </dgm:prSet>
      <dgm:spPr/>
    </dgm:pt>
    <dgm:pt modelId="{A0D5B987-BDEC-415B-92F0-616D9EEE7347}" type="pres">
      <dgm:prSet presAssocID="{84526EB3-86F7-476F-98CC-FD69A8237296}" presName="sibTrans" presStyleLbl="sibTrans1D1" presStyleIdx="0" presStyleCnt="4"/>
      <dgm:spPr/>
    </dgm:pt>
    <dgm:pt modelId="{6B7E32F5-1CB3-4B22-B261-E66BAD6E0EAF}" type="pres">
      <dgm:prSet presAssocID="{84526EB3-86F7-476F-98CC-FD69A8237296}" presName="connectorText" presStyleLbl="sibTrans1D1" presStyleIdx="0" presStyleCnt="4"/>
      <dgm:spPr/>
    </dgm:pt>
    <dgm:pt modelId="{CDB92B87-6CCB-40E5-97D7-9CC7BBBCCFC0}" type="pres">
      <dgm:prSet presAssocID="{31577AB4-BFD3-45FF-A612-5369C237FEAF}" presName="node" presStyleLbl="node1" presStyleIdx="1" presStyleCnt="5">
        <dgm:presLayoutVars>
          <dgm:bulletEnabled val="1"/>
        </dgm:presLayoutVars>
      </dgm:prSet>
      <dgm:spPr/>
    </dgm:pt>
    <dgm:pt modelId="{C260FE12-A434-4970-8172-07AA981BC86F}" type="pres">
      <dgm:prSet presAssocID="{6929740D-8C7D-44A0-A81A-1CC9DE25427C}" presName="sibTrans" presStyleLbl="sibTrans1D1" presStyleIdx="1" presStyleCnt="4"/>
      <dgm:spPr/>
    </dgm:pt>
    <dgm:pt modelId="{28E74CA3-0AA6-4765-8AC7-F8A7A7286B9B}" type="pres">
      <dgm:prSet presAssocID="{6929740D-8C7D-44A0-A81A-1CC9DE25427C}" presName="connectorText" presStyleLbl="sibTrans1D1" presStyleIdx="1" presStyleCnt="4"/>
      <dgm:spPr/>
    </dgm:pt>
    <dgm:pt modelId="{F076F875-2A87-430C-9E8A-7BC9A7CBF8B1}" type="pres">
      <dgm:prSet presAssocID="{D482665B-45DA-43A9-A047-BCB5F5FCAF10}" presName="node" presStyleLbl="node1" presStyleIdx="2" presStyleCnt="5">
        <dgm:presLayoutVars>
          <dgm:bulletEnabled val="1"/>
        </dgm:presLayoutVars>
      </dgm:prSet>
      <dgm:spPr/>
    </dgm:pt>
    <dgm:pt modelId="{817A68D0-0382-43A2-ACC5-8E10EB348529}" type="pres">
      <dgm:prSet presAssocID="{38FF624D-98A4-4CD2-8751-A6A25E30C553}" presName="sibTrans" presStyleLbl="sibTrans1D1" presStyleIdx="2" presStyleCnt="4"/>
      <dgm:spPr/>
    </dgm:pt>
    <dgm:pt modelId="{1F94590C-904E-42B6-967B-F5169E3392A1}" type="pres">
      <dgm:prSet presAssocID="{38FF624D-98A4-4CD2-8751-A6A25E30C553}" presName="connectorText" presStyleLbl="sibTrans1D1" presStyleIdx="2" presStyleCnt="4"/>
      <dgm:spPr/>
    </dgm:pt>
    <dgm:pt modelId="{25005B13-5EA8-4A19-A02D-851165484AA2}" type="pres">
      <dgm:prSet presAssocID="{FCD5C01D-0250-4EA9-AF61-16E9DB7ACF50}" presName="node" presStyleLbl="node1" presStyleIdx="3" presStyleCnt="5">
        <dgm:presLayoutVars>
          <dgm:bulletEnabled val="1"/>
        </dgm:presLayoutVars>
      </dgm:prSet>
      <dgm:spPr/>
    </dgm:pt>
    <dgm:pt modelId="{A8C773B8-65CC-4464-BEAF-908228847C16}" type="pres">
      <dgm:prSet presAssocID="{22C542DB-6373-47C4-950A-ED5E65BDEDFA}" presName="sibTrans" presStyleLbl="sibTrans1D1" presStyleIdx="3" presStyleCnt="4"/>
      <dgm:spPr/>
    </dgm:pt>
    <dgm:pt modelId="{7921483E-6222-43F1-A4BA-5C97DB7CBD9E}" type="pres">
      <dgm:prSet presAssocID="{22C542DB-6373-47C4-950A-ED5E65BDEDFA}" presName="connectorText" presStyleLbl="sibTrans1D1" presStyleIdx="3" presStyleCnt="4"/>
      <dgm:spPr/>
    </dgm:pt>
    <dgm:pt modelId="{D7AFC409-F24F-4B85-9E5B-E53E0AAF0FD9}" type="pres">
      <dgm:prSet presAssocID="{18A8614A-DE8B-462E-9AD3-84460E4922E2}" presName="node" presStyleLbl="node1" presStyleIdx="4" presStyleCnt="5">
        <dgm:presLayoutVars>
          <dgm:bulletEnabled val="1"/>
        </dgm:presLayoutVars>
      </dgm:prSet>
      <dgm:spPr/>
    </dgm:pt>
  </dgm:ptLst>
  <dgm:cxnLst>
    <dgm:cxn modelId="{0AFA5805-C096-4978-84C9-61D8DDFD8A2A}" type="presOf" srcId="{38FF624D-98A4-4CD2-8751-A6A25E30C553}" destId="{1F94590C-904E-42B6-967B-F5169E3392A1}" srcOrd="1" destOrd="0" presId="urn:microsoft.com/office/officeart/2005/8/layout/bProcess3"/>
    <dgm:cxn modelId="{7A34E707-EBEE-41B1-8436-982816BA023E}" type="presOf" srcId="{38FF624D-98A4-4CD2-8751-A6A25E30C553}" destId="{817A68D0-0382-43A2-ACC5-8E10EB348529}" srcOrd="0" destOrd="0" presId="urn:microsoft.com/office/officeart/2005/8/layout/bProcess3"/>
    <dgm:cxn modelId="{C058E414-5C6A-4BDB-A6A3-8F873D77DBAA}" srcId="{F9CF8F2F-BB64-438C-8D82-7E9F7C6F3B32}" destId="{FCD5C01D-0250-4EA9-AF61-16E9DB7ACF50}" srcOrd="3" destOrd="0" parTransId="{AAFB3E01-C564-47BB-B8CC-8629B89094D9}" sibTransId="{22C542DB-6373-47C4-950A-ED5E65BDEDFA}"/>
    <dgm:cxn modelId="{855D3D43-BF45-41D5-BDB7-E4402AC3F1C3}" type="presOf" srcId="{31577AB4-BFD3-45FF-A612-5369C237FEAF}" destId="{CDB92B87-6CCB-40E5-97D7-9CC7BBBCCFC0}" srcOrd="0" destOrd="0" presId="urn:microsoft.com/office/officeart/2005/8/layout/bProcess3"/>
    <dgm:cxn modelId="{615B3468-7A7F-4716-B721-89BAD48968F5}" type="presOf" srcId="{84526EB3-86F7-476F-98CC-FD69A8237296}" destId="{6B7E32F5-1CB3-4B22-B261-E66BAD6E0EAF}" srcOrd="1" destOrd="0" presId="urn:microsoft.com/office/officeart/2005/8/layout/bProcess3"/>
    <dgm:cxn modelId="{72BDA54F-31FE-44C3-A01F-570B7F4CBD86}" type="presOf" srcId="{84526EB3-86F7-476F-98CC-FD69A8237296}" destId="{A0D5B987-BDEC-415B-92F0-616D9EEE7347}" srcOrd="0" destOrd="0" presId="urn:microsoft.com/office/officeart/2005/8/layout/bProcess3"/>
    <dgm:cxn modelId="{824A987B-35E5-4C9E-9E02-8C59D977FBBB}" type="presOf" srcId="{6929740D-8C7D-44A0-A81A-1CC9DE25427C}" destId="{28E74CA3-0AA6-4765-8AC7-F8A7A7286B9B}" srcOrd="1" destOrd="0" presId="urn:microsoft.com/office/officeart/2005/8/layout/bProcess3"/>
    <dgm:cxn modelId="{BA22687C-4E44-48C6-AAF1-F4B5309A0420}" type="presOf" srcId="{F9CF8F2F-BB64-438C-8D82-7E9F7C6F3B32}" destId="{EAA2C4EE-602D-45EE-B0D1-643EC2B35BFF}" srcOrd="0" destOrd="0" presId="urn:microsoft.com/office/officeart/2005/8/layout/bProcess3"/>
    <dgm:cxn modelId="{F4120682-6A02-41E8-94C8-91ACE1F3D1AB}" srcId="{F9CF8F2F-BB64-438C-8D82-7E9F7C6F3B32}" destId="{31577AB4-BFD3-45FF-A612-5369C237FEAF}" srcOrd="1" destOrd="0" parTransId="{FBAA2C95-24C4-4B4C-A642-652905AF1254}" sibTransId="{6929740D-8C7D-44A0-A81A-1CC9DE25427C}"/>
    <dgm:cxn modelId="{7D6E9183-B9A7-482F-9133-3E7200B853E9}" type="presOf" srcId="{22C542DB-6373-47C4-950A-ED5E65BDEDFA}" destId="{A8C773B8-65CC-4464-BEAF-908228847C16}" srcOrd="0" destOrd="0" presId="urn:microsoft.com/office/officeart/2005/8/layout/bProcess3"/>
    <dgm:cxn modelId="{ABC59D98-F4D2-4B67-826C-0815E0CB2E68}" srcId="{F9CF8F2F-BB64-438C-8D82-7E9F7C6F3B32}" destId="{18A8614A-DE8B-462E-9AD3-84460E4922E2}" srcOrd="4" destOrd="0" parTransId="{06742DFC-4CDD-4DC8-94F6-104FD6492963}" sibTransId="{E551ABD0-EAD7-40B5-8CBD-110A024E72A7}"/>
    <dgm:cxn modelId="{F08326B4-DAD4-4F2B-9F25-B6109625D989}" type="presOf" srcId="{FCD5C01D-0250-4EA9-AF61-16E9DB7ACF50}" destId="{25005B13-5EA8-4A19-A02D-851165484AA2}" srcOrd="0" destOrd="0" presId="urn:microsoft.com/office/officeart/2005/8/layout/bProcess3"/>
    <dgm:cxn modelId="{C5459DBF-42D4-4554-B9DC-F14D313DB7BA}" type="presOf" srcId="{18A8614A-DE8B-462E-9AD3-84460E4922E2}" destId="{D7AFC409-F24F-4B85-9E5B-E53E0AAF0FD9}" srcOrd="0" destOrd="0" presId="urn:microsoft.com/office/officeart/2005/8/layout/bProcess3"/>
    <dgm:cxn modelId="{656E55D7-AA6F-45EA-9E5D-79FDD26F0472}" type="presOf" srcId="{22C542DB-6373-47C4-950A-ED5E65BDEDFA}" destId="{7921483E-6222-43F1-A4BA-5C97DB7CBD9E}" srcOrd="1" destOrd="0" presId="urn:microsoft.com/office/officeart/2005/8/layout/bProcess3"/>
    <dgm:cxn modelId="{050333DF-9AE6-4315-A116-FFA56C1D6987}" type="presOf" srcId="{6929740D-8C7D-44A0-A81A-1CC9DE25427C}" destId="{C260FE12-A434-4970-8172-07AA981BC86F}" srcOrd="0" destOrd="0" presId="urn:microsoft.com/office/officeart/2005/8/layout/bProcess3"/>
    <dgm:cxn modelId="{798C9FE3-863A-4D98-9415-06AF03A12B00}" srcId="{F9CF8F2F-BB64-438C-8D82-7E9F7C6F3B32}" destId="{D482665B-45DA-43A9-A047-BCB5F5FCAF10}" srcOrd="2" destOrd="0" parTransId="{665DBD32-6F94-40C5-9347-544ACBD98C7F}" sibTransId="{38FF624D-98A4-4CD2-8751-A6A25E30C553}"/>
    <dgm:cxn modelId="{73BA6DF3-0D8E-4F25-8DBA-140E8C104C72}" srcId="{F9CF8F2F-BB64-438C-8D82-7E9F7C6F3B32}" destId="{CF43DC49-F910-49F7-9D4A-AE46069EC090}" srcOrd="0" destOrd="0" parTransId="{6987E01F-7A5A-4C51-8C22-A4EF05CBB81F}" sibTransId="{84526EB3-86F7-476F-98CC-FD69A8237296}"/>
    <dgm:cxn modelId="{27AAA8F8-4133-467B-B04B-E61C4BA071D6}" type="presOf" srcId="{D482665B-45DA-43A9-A047-BCB5F5FCAF10}" destId="{F076F875-2A87-430C-9E8A-7BC9A7CBF8B1}" srcOrd="0" destOrd="0" presId="urn:microsoft.com/office/officeart/2005/8/layout/bProcess3"/>
    <dgm:cxn modelId="{D263A5FF-4143-4533-8776-C02FBD910316}" type="presOf" srcId="{CF43DC49-F910-49F7-9D4A-AE46069EC090}" destId="{23BE2EFA-F921-4F5F-949B-5161F410B3F8}" srcOrd="0" destOrd="0" presId="urn:microsoft.com/office/officeart/2005/8/layout/bProcess3"/>
    <dgm:cxn modelId="{026AEF8B-D891-499B-97B2-935A070AA5D2}" type="presParOf" srcId="{EAA2C4EE-602D-45EE-B0D1-643EC2B35BFF}" destId="{23BE2EFA-F921-4F5F-949B-5161F410B3F8}" srcOrd="0" destOrd="0" presId="urn:microsoft.com/office/officeart/2005/8/layout/bProcess3"/>
    <dgm:cxn modelId="{43BA513D-7E75-4D65-8E83-9EA062E94D59}" type="presParOf" srcId="{EAA2C4EE-602D-45EE-B0D1-643EC2B35BFF}" destId="{A0D5B987-BDEC-415B-92F0-616D9EEE7347}" srcOrd="1" destOrd="0" presId="urn:microsoft.com/office/officeart/2005/8/layout/bProcess3"/>
    <dgm:cxn modelId="{B6CAEA7D-A6F0-40F4-872D-BA4A3D33E20A}" type="presParOf" srcId="{A0D5B987-BDEC-415B-92F0-616D9EEE7347}" destId="{6B7E32F5-1CB3-4B22-B261-E66BAD6E0EAF}" srcOrd="0" destOrd="0" presId="urn:microsoft.com/office/officeart/2005/8/layout/bProcess3"/>
    <dgm:cxn modelId="{B2D520FF-61A2-448F-9727-0E82B02A93FB}" type="presParOf" srcId="{EAA2C4EE-602D-45EE-B0D1-643EC2B35BFF}" destId="{CDB92B87-6CCB-40E5-97D7-9CC7BBBCCFC0}" srcOrd="2" destOrd="0" presId="urn:microsoft.com/office/officeart/2005/8/layout/bProcess3"/>
    <dgm:cxn modelId="{FF226DF9-9609-49EC-A329-EF020A2F80E4}" type="presParOf" srcId="{EAA2C4EE-602D-45EE-B0D1-643EC2B35BFF}" destId="{C260FE12-A434-4970-8172-07AA981BC86F}" srcOrd="3" destOrd="0" presId="urn:microsoft.com/office/officeart/2005/8/layout/bProcess3"/>
    <dgm:cxn modelId="{34C31448-0CAE-4B30-9799-9BBF78028F6A}" type="presParOf" srcId="{C260FE12-A434-4970-8172-07AA981BC86F}" destId="{28E74CA3-0AA6-4765-8AC7-F8A7A7286B9B}" srcOrd="0" destOrd="0" presId="urn:microsoft.com/office/officeart/2005/8/layout/bProcess3"/>
    <dgm:cxn modelId="{C91BF229-A34A-4362-A2C3-BB3B80107CCA}" type="presParOf" srcId="{EAA2C4EE-602D-45EE-B0D1-643EC2B35BFF}" destId="{F076F875-2A87-430C-9E8A-7BC9A7CBF8B1}" srcOrd="4" destOrd="0" presId="urn:microsoft.com/office/officeart/2005/8/layout/bProcess3"/>
    <dgm:cxn modelId="{FF8BBA57-66E5-4275-A3CA-000625151B15}" type="presParOf" srcId="{EAA2C4EE-602D-45EE-B0D1-643EC2B35BFF}" destId="{817A68D0-0382-43A2-ACC5-8E10EB348529}" srcOrd="5" destOrd="0" presId="urn:microsoft.com/office/officeart/2005/8/layout/bProcess3"/>
    <dgm:cxn modelId="{8D844FA8-A941-4AD0-AF05-A928341CB61C}" type="presParOf" srcId="{817A68D0-0382-43A2-ACC5-8E10EB348529}" destId="{1F94590C-904E-42B6-967B-F5169E3392A1}" srcOrd="0" destOrd="0" presId="urn:microsoft.com/office/officeart/2005/8/layout/bProcess3"/>
    <dgm:cxn modelId="{50458B28-106A-4CAA-A60A-61D38EFAA0A2}" type="presParOf" srcId="{EAA2C4EE-602D-45EE-B0D1-643EC2B35BFF}" destId="{25005B13-5EA8-4A19-A02D-851165484AA2}" srcOrd="6" destOrd="0" presId="urn:microsoft.com/office/officeart/2005/8/layout/bProcess3"/>
    <dgm:cxn modelId="{DB994FD0-A6D4-44FA-9227-CFD06EC389C4}" type="presParOf" srcId="{EAA2C4EE-602D-45EE-B0D1-643EC2B35BFF}" destId="{A8C773B8-65CC-4464-BEAF-908228847C16}" srcOrd="7" destOrd="0" presId="urn:microsoft.com/office/officeart/2005/8/layout/bProcess3"/>
    <dgm:cxn modelId="{4D634D60-9E76-4B3C-8923-A1E21E3F75D5}" type="presParOf" srcId="{A8C773B8-65CC-4464-BEAF-908228847C16}" destId="{7921483E-6222-43F1-A4BA-5C97DB7CBD9E}" srcOrd="0" destOrd="0" presId="urn:microsoft.com/office/officeart/2005/8/layout/bProcess3"/>
    <dgm:cxn modelId="{A978C7B0-3034-4482-9080-EB23EC9C21C6}" type="presParOf" srcId="{EAA2C4EE-602D-45EE-B0D1-643EC2B35BFF}" destId="{D7AFC409-F24F-4B85-9E5B-E53E0AAF0FD9}"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B45EF2-E3AA-468B-BB39-D6D090D41D8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2A94C18-6F83-4EDC-9751-14C6ECF769A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Lack of awareness that they are a victim of crime</a:t>
          </a:r>
        </a:p>
      </dgm:t>
    </dgm:pt>
    <dgm:pt modelId="{F66DA443-CEDF-4794-AEE7-8B919BF96E5D}" type="parTrans" cxnId="{ECDBE4BE-7489-486A-8D11-6536B32B8C75}">
      <dgm:prSet/>
      <dgm:spPr/>
      <dgm:t>
        <a:bodyPr/>
        <a:lstStyle/>
        <a:p>
          <a:endParaRPr lang="en-GB"/>
        </a:p>
      </dgm:t>
    </dgm:pt>
    <dgm:pt modelId="{512C23E3-8FE2-4891-8518-7C135AB5C237}" type="sibTrans" cxnId="{ECDBE4BE-7489-486A-8D11-6536B32B8C75}">
      <dgm:prSet/>
      <dgm:spPr/>
      <dgm:t>
        <a:bodyPr/>
        <a:lstStyle/>
        <a:p>
          <a:endParaRPr lang="en-GB"/>
        </a:p>
      </dgm:t>
    </dgm:pt>
    <dgm:pt modelId="{6464CB6F-649B-4627-833D-69E7D6AF33A3}">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Unaware that help is there</a:t>
          </a:r>
        </a:p>
      </dgm:t>
    </dgm:pt>
    <dgm:pt modelId="{AF31D4CC-5EBB-4830-B066-F4606483CC28}" type="parTrans" cxnId="{481E6E93-6112-4083-A44D-8680B47018C0}">
      <dgm:prSet/>
      <dgm:spPr/>
      <dgm:t>
        <a:bodyPr/>
        <a:lstStyle/>
        <a:p>
          <a:endParaRPr lang="en-GB"/>
        </a:p>
      </dgm:t>
    </dgm:pt>
    <dgm:pt modelId="{20492352-64A3-4C2C-9923-B31DF6D77835}" type="sibTrans" cxnId="{481E6E93-6112-4083-A44D-8680B47018C0}">
      <dgm:prSet/>
      <dgm:spPr/>
      <dgm:t>
        <a:bodyPr/>
        <a:lstStyle/>
        <a:p>
          <a:endParaRPr lang="en-GB"/>
        </a:p>
      </dgm:t>
    </dgm:pt>
    <dgm:pt modelId="{FBD83E27-7097-4E24-B3CC-E7FA01EE27D1}">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Language barrier</a:t>
          </a:r>
        </a:p>
      </dgm:t>
    </dgm:pt>
    <dgm:pt modelId="{6B959C3D-88E9-4F84-830C-18A85C556BD1}" type="parTrans" cxnId="{D2B23A79-732F-4325-A56B-18BA54E7504D}">
      <dgm:prSet/>
      <dgm:spPr/>
      <dgm:t>
        <a:bodyPr/>
        <a:lstStyle/>
        <a:p>
          <a:endParaRPr lang="en-GB"/>
        </a:p>
      </dgm:t>
    </dgm:pt>
    <dgm:pt modelId="{04A08535-1BA8-49C4-90FA-499A8BD69EE2}" type="sibTrans" cxnId="{D2B23A79-732F-4325-A56B-18BA54E7504D}">
      <dgm:prSet/>
      <dgm:spPr/>
      <dgm:t>
        <a:bodyPr/>
        <a:lstStyle/>
        <a:p>
          <a:endParaRPr lang="en-GB"/>
        </a:p>
      </dgm:t>
    </dgm:pt>
    <dgm:pt modelId="{20943B08-B8AA-401D-8703-9ADA5E67D8A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Controlled movements or accompanied by trafficker</a:t>
          </a:r>
        </a:p>
      </dgm:t>
    </dgm:pt>
    <dgm:pt modelId="{C87F28A7-5FC2-4E4A-9DC7-38EB1421450E}" type="parTrans" cxnId="{21795F7F-66DB-457C-A045-442996FFE2AD}">
      <dgm:prSet/>
      <dgm:spPr/>
      <dgm:t>
        <a:bodyPr/>
        <a:lstStyle/>
        <a:p>
          <a:endParaRPr lang="en-GB"/>
        </a:p>
      </dgm:t>
    </dgm:pt>
    <dgm:pt modelId="{DFA5809A-1E02-49D2-9B8F-DAB4485FB821}" type="sibTrans" cxnId="{21795F7F-66DB-457C-A045-442996FFE2AD}">
      <dgm:prSet/>
      <dgm:spPr/>
      <dgm:t>
        <a:bodyPr/>
        <a:lstStyle/>
        <a:p>
          <a:endParaRPr lang="en-GB"/>
        </a:p>
      </dgm:t>
    </dgm:pt>
    <dgm:pt modelId="{54C74E23-3AC6-4306-8058-8CB3689B8DFB}">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Isolation</a:t>
          </a:r>
        </a:p>
      </dgm:t>
    </dgm:pt>
    <dgm:pt modelId="{F24063B9-820C-49A6-AE46-1092C26B45B4}" type="parTrans" cxnId="{75FDE183-791C-42A2-8AD6-377A4AF57B09}">
      <dgm:prSet/>
      <dgm:spPr/>
      <dgm:t>
        <a:bodyPr/>
        <a:lstStyle/>
        <a:p>
          <a:endParaRPr lang="en-GB"/>
        </a:p>
      </dgm:t>
    </dgm:pt>
    <dgm:pt modelId="{EAB6A9A8-7CD6-4A23-AA37-F7942914EDB6}" type="sibTrans" cxnId="{75FDE183-791C-42A2-8AD6-377A4AF57B09}">
      <dgm:prSet/>
      <dgm:spPr/>
      <dgm:t>
        <a:bodyPr/>
        <a:lstStyle/>
        <a:p>
          <a:endParaRPr lang="en-GB"/>
        </a:p>
      </dgm:t>
    </dgm:pt>
    <dgm:pt modelId="{6286345C-2731-4588-B1C6-09DAFF25C2E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Comparison of situation to a worse one</a:t>
          </a:r>
        </a:p>
      </dgm:t>
    </dgm:pt>
    <dgm:pt modelId="{E80CF876-B88F-4CC6-89A2-8DEE3291B215}" type="parTrans" cxnId="{E74C03E8-763E-40CE-9349-56050D88B62D}">
      <dgm:prSet/>
      <dgm:spPr/>
      <dgm:t>
        <a:bodyPr/>
        <a:lstStyle/>
        <a:p>
          <a:endParaRPr lang="en-GB"/>
        </a:p>
      </dgm:t>
    </dgm:pt>
    <dgm:pt modelId="{85874EBD-FC0C-4270-9BE7-BEA14FC5D131}" type="sibTrans" cxnId="{E74C03E8-763E-40CE-9349-56050D88B62D}">
      <dgm:prSet/>
      <dgm:spPr/>
      <dgm:t>
        <a:bodyPr/>
        <a:lstStyle/>
        <a:p>
          <a:endParaRPr lang="en-GB"/>
        </a:p>
      </dgm:t>
    </dgm:pt>
    <dgm:pt modelId="{8397AF26-C566-4B24-B17F-03016805E636}">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Immigration status</a:t>
          </a:r>
        </a:p>
      </dgm:t>
    </dgm:pt>
    <dgm:pt modelId="{CA0EAFDA-61AA-48BD-AD08-68B5A57322FF}" type="parTrans" cxnId="{570FDAD0-67F3-4521-9B1E-C95D7A525CB8}">
      <dgm:prSet/>
      <dgm:spPr/>
      <dgm:t>
        <a:bodyPr/>
        <a:lstStyle/>
        <a:p>
          <a:endParaRPr lang="en-GB"/>
        </a:p>
      </dgm:t>
    </dgm:pt>
    <dgm:pt modelId="{6B1A3B2A-EAF6-4509-BB08-6242A6F7830A}" type="sibTrans" cxnId="{570FDAD0-67F3-4521-9B1E-C95D7A525CB8}">
      <dgm:prSet/>
      <dgm:spPr/>
      <dgm:t>
        <a:bodyPr/>
        <a:lstStyle/>
        <a:p>
          <a:endParaRPr lang="en-GB"/>
        </a:p>
      </dgm:t>
    </dgm:pt>
    <dgm:pt modelId="{E4452B56-30D3-41EE-91A3-444EB218F11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Involvement in criminal activity</a:t>
          </a:r>
        </a:p>
      </dgm:t>
    </dgm:pt>
    <dgm:pt modelId="{6F6126E0-82B9-4A6C-A9B1-33756B721BC6}" type="parTrans" cxnId="{EA6D678F-290C-4D4D-A36F-A5924135138B}">
      <dgm:prSet/>
      <dgm:spPr/>
      <dgm:t>
        <a:bodyPr/>
        <a:lstStyle/>
        <a:p>
          <a:endParaRPr lang="en-GB"/>
        </a:p>
      </dgm:t>
    </dgm:pt>
    <dgm:pt modelId="{F1609172-B1FA-49B5-92A2-6550C49A1848}" type="sibTrans" cxnId="{EA6D678F-290C-4D4D-A36F-A5924135138B}">
      <dgm:prSet/>
      <dgm:spPr/>
      <dgm:t>
        <a:bodyPr/>
        <a:lstStyle/>
        <a:p>
          <a:endParaRPr lang="en-GB"/>
        </a:p>
      </dgm:t>
    </dgm:pt>
    <dgm:pt modelId="{B9F90BCF-B2CE-4B03-8451-4B4FE3EDB19C}">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Juju</a:t>
          </a:r>
        </a:p>
      </dgm:t>
    </dgm:pt>
    <dgm:pt modelId="{5B637E4B-552B-4D17-ADEA-C9C0EF4A2902}" type="parTrans" cxnId="{6BEEB52C-C00F-410D-82FC-2F5A2B30B65F}">
      <dgm:prSet/>
      <dgm:spPr/>
      <dgm:t>
        <a:bodyPr/>
        <a:lstStyle/>
        <a:p>
          <a:endParaRPr lang="en-GB"/>
        </a:p>
      </dgm:t>
    </dgm:pt>
    <dgm:pt modelId="{A59FEC70-9BC4-4655-991B-6CCA0F1C7463}" type="sibTrans" cxnId="{6BEEB52C-C00F-410D-82FC-2F5A2B30B65F}">
      <dgm:prSet/>
      <dgm:spPr/>
      <dgm:t>
        <a:bodyPr/>
        <a:lstStyle/>
        <a:p>
          <a:endParaRPr lang="en-GB"/>
        </a:p>
      </dgm:t>
    </dgm:pt>
    <dgm:pt modelId="{D6BF64F1-AF96-4728-B5D0-95962CA0BD1B}">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Self-blame</a:t>
          </a:r>
        </a:p>
      </dgm:t>
    </dgm:pt>
    <dgm:pt modelId="{1147F08E-1638-47E7-A097-4436CA2460DA}" type="parTrans" cxnId="{41751A07-C157-490D-94D2-650545B0EE34}">
      <dgm:prSet/>
      <dgm:spPr/>
      <dgm:t>
        <a:bodyPr/>
        <a:lstStyle/>
        <a:p>
          <a:endParaRPr lang="en-GB"/>
        </a:p>
      </dgm:t>
    </dgm:pt>
    <dgm:pt modelId="{E20F4DFA-D320-4E5B-A171-AF879FC29E48}" type="sibTrans" cxnId="{41751A07-C157-490D-94D2-650545B0EE34}">
      <dgm:prSet/>
      <dgm:spPr/>
      <dgm:t>
        <a:bodyPr/>
        <a:lstStyle/>
        <a:p>
          <a:endParaRPr lang="en-GB"/>
        </a:p>
      </dgm:t>
    </dgm:pt>
    <dgm:pt modelId="{68E3037E-3260-47DD-90AA-F4ABDE4C62EF}">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Stigma</a:t>
          </a:r>
        </a:p>
      </dgm:t>
    </dgm:pt>
    <dgm:pt modelId="{4012229A-A28F-4E90-B3A4-15DDDD4789FD}" type="parTrans" cxnId="{9F3D9749-0F1E-46BD-A681-8565FB03E881}">
      <dgm:prSet/>
      <dgm:spPr/>
      <dgm:t>
        <a:bodyPr/>
        <a:lstStyle/>
        <a:p>
          <a:endParaRPr lang="en-GB"/>
        </a:p>
      </dgm:t>
    </dgm:pt>
    <dgm:pt modelId="{6B4C7D7B-F539-4B00-A897-3BE1213F7218}" type="sibTrans" cxnId="{9F3D9749-0F1E-46BD-A681-8565FB03E881}">
      <dgm:prSet/>
      <dgm:spPr/>
      <dgm:t>
        <a:bodyPr/>
        <a:lstStyle/>
        <a:p>
          <a:endParaRPr lang="en-GB"/>
        </a:p>
      </dgm:t>
    </dgm:pt>
    <dgm:pt modelId="{F005A638-9550-455E-9D12-8AB5A0B6FAE9}">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‘Stockholm Syndrome’</a:t>
          </a:r>
        </a:p>
      </dgm:t>
    </dgm:pt>
    <dgm:pt modelId="{00ADB850-16ED-4377-AE7D-396759752957}" type="parTrans" cxnId="{637282E5-6CC8-496B-9931-345714A7137B}">
      <dgm:prSet/>
      <dgm:spPr/>
      <dgm:t>
        <a:bodyPr/>
        <a:lstStyle/>
        <a:p>
          <a:endParaRPr lang="en-GB"/>
        </a:p>
      </dgm:t>
    </dgm:pt>
    <dgm:pt modelId="{95953380-4EDB-428B-BB7B-8F8D329D97FC}" type="sibTrans" cxnId="{637282E5-6CC8-496B-9931-345714A7137B}">
      <dgm:prSet/>
      <dgm:spPr/>
      <dgm:t>
        <a:bodyPr/>
        <a:lstStyle/>
        <a:p>
          <a:endParaRPr lang="en-GB"/>
        </a:p>
      </dgm:t>
    </dgm:pt>
    <dgm:pt modelId="{4164502B-B11C-4914-A3A6-9CAE4DD00DCA}" type="pres">
      <dgm:prSet presAssocID="{A0B45EF2-E3AA-468B-BB39-D6D090D41D81}" presName="diagram" presStyleCnt="0">
        <dgm:presLayoutVars>
          <dgm:dir/>
          <dgm:resizeHandles val="exact"/>
        </dgm:presLayoutVars>
      </dgm:prSet>
      <dgm:spPr/>
    </dgm:pt>
    <dgm:pt modelId="{A2CC30E4-1A09-49D6-BFFE-687A0BBC0219}" type="pres">
      <dgm:prSet presAssocID="{E2A94C18-6F83-4EDC-9751-14C6ECF769AD}" presName="node" presStyleLbl="node1" presStyleIdx="0" presStyleCnt="12">
        <dgm:presLayoutVars>
          <dgm:bulletEnabled val="1"/>
        </dgm:presLayoutVars>
      </dgm:prSet>
      <dgm:spPr/>
    </dgm:pt>
    <dgm:pt modelId="{DF5D7DC5-EA84-4629-B495-6B6521E10A0C}" type="pres">
      <dgm:prSet presAssocID="{512C23E3-8FE2-4891-8518-7C135AB5C237}" presName="sibTrans" presStyleCnt="0"/>
      <dgm:spPr/>
    </dgm:pt>
    <dgm:pt modelId="{0B6D54C6-8E02-4B9A-86AF-3F260A9E45EA}" type="pres">
      <dgm:prSet presAssocID="{6464CB6F-649B-4627-833D-69E7D6AF33A3}" presName="node" presStyleLbl="node1" presStyleIdx="1" presStyleCnt="12">
        <dgm:presLayoutVars>
          <dgm:bulletEnabled val="1"/>
        </dgm:presLayoutVars>
      </dgm:prSet>
      <dgm:spPr/>
    </dgm:pt>
    <dgm:pt modelId="{AB1AE7E7-9FB0-430B-97E3-D1AC3EDEEA4F}" type="pres">
      <dgm:prSet presAssocID="{20492352-64A3-4C2C-9923-B31DF6D77835}" presName="sibTrans" presStyleCnt="0"/>
      <dgm:spPr/>
    </dgm:pt>
    <dgm:pt modelId="{79AF5A08-C51D-404A-B38C-0565F7DD5A2B}" type="pres">
      <dgm:prSet presAssocID="{FBD83E27-7097-4E24-B3CC-E7FA01EE27D1}" presName="node" presStyleLbl="node1" presStyleIdx="2" presStyleCnt="12">
        <dgm:presLayoutVars>
          <dgm:bulletEnabled val="1"/>
        </dgm:presLayoutVars>
      </dgm:prSet>
      <dgm:spPr/>
    </dgm:pt>
    <dgm:pt modelId="{6412C45E-FA87-4BAF-9A1D-1336886F6B1E}" type="pres">
      <dgm:prSet presAssocID="{04A08535-1BA8-49C4-90FA-499A8BD69EE2}" presName="sibTrans" presStyleCnt="0"/>
      <dgm:spPr/>
    </dgm:pt>
    <dgm:pt modelId="{DC4D5880-295A-47CB-8C06-E622C46A8FA8}" type="pres">
      <dgm:prSet presAssocID="{20943B08-B8AA-401D-8703-9ADA5E67D8A2}" presName="node" presStyleLbl="node1" presStyleIdx="3" presStyleCnt="12">
        <dgm:presLayoutVars>
          <dgm:bulletEnabled val="1"/>
        </dgm:presLayoutVars>
      </dgm:prSet>
      <dgm:spPr/>
    </dgm:pt>
    <dgm:pt modelId="{C7883E62-C750-49D7-9908-C1B539621A24}" type="pres">
      <dgm:prSet presAssocID="{DFA5809A-1E02-49D2-9B8F-DAB4485FB821}" presName="sibTrans" presStyleCnt="0"/>
      <dgm:spPr/>
    </dgm:pt>
    <dgm:pt modelId="{978F7093-F6A9-4320-B180-F8F658371B41}" type="pres">
      <dgm:prSet presAssocID="{54C74E23-3AC6-4306-8058-8CB3689B8DFB}" presName="node" presStyleLbl="node1" presStyleIdx="4" presStyleCnt="12">
        <dgm:presLayoutVars>
          <dgm:bulletEnabled val="1"/>
        </dgm:presLayoutVars>
      </dgm:prSet>
      <dgm:spPr/>
    </dgm:pt>
    <dgm:pt modelId="{14342996-ECB5-41FE-AE61-A6269BD722EA}" type="pres">
      <dgm:prSet presAssocID="{EAB6A9A8-7CD6-4A23-AA37-F7942914EDB6}" presName="sibTrans" presStyleCnt="0"/>
      <dgm:spPr/>
    </dgm:pt>
    <dgm:pt modelId="{3224F1E6-569B-4A20-92D8-F63F8F9AEEE6}" type="pres">
      <dgm:prSet presAssocID="{6286345C-2731-4588-B1C6-09DAFF25C2E8}" presName="node" presStyleLbl="node1" presStyleIdx="5" presStyleCnt="12">
        <dgm:presLayoutVars>
          <dgm:bulletEnabled val="1"/>
        </dgm:presLayoutVars>
      </dgm:prSet>
      <dgm:spPr/>
    </dgm:pt>
    <dgm:pt modelId="{F887B13D-1561-40EB-B3DE-783DA0423557}" type="pres">
      <dgm:prSet presAssocID="{85874EBD-FC0C-4270-9BE7-BEA14FC5D131}" presName="sibTrans" presStyleCnt="0"/>
      <dgm:spPr/>
    </dgm:pt>
    <dgm:pt modelId="{D992B217-B592-4359-9C78-ADA301853483}" type="pres">
      <dgm:prSet presAssocID="{8397AF26-C566-4B24-B17F-03016805E636}" presName="node" presStyleLbl="node1" presStyleIdx="6" presStyleCnt="12">
        <dgm:presLayoutVars>
          <dgm:bulletEnabled val="1"/>
        </dgm:presLayoutVars>
      </dgm:prSet>
      <dgm:spPr/>
    </dgm:pt>
    <dgm:pt modelId="{7DDDC442-222A-4C99-B18E-EDD33E69EBC6}" type="pres">
      <dgm:prSet presAssocID="{6B1A3B2A-EAF6-4509-BB08-6242A6F7830A}" presName="sibTrans" presStyleCnt="0"/>
      <dgm:spPr/>
    </dgm:pt>
    <dgm:pt modelId="{89421B8D-94CF-4316-9C69-D04E65379A52}" type="pres">
      <dgm:prSet presAssocID="{E4452B56-30D3-41EE-91A3-444EB218F114}" presName="node" presStyleLbl="node1" presStyleIdx="7" presStyleCnt="12">
        <dgm:presLayoutVars>
          <dgm:bulletEnabled val="1"/>
        </dgm:presLayoutVars>
      </dgm:prSet>
      <dgm:spPr/>
    </dgm:pt>
    <dgm:pt modelId="{327DDF90-F593-48CE-81D5-EF6B5CA741D3}" type="pres">
      <dgm:prSet presAssocID="{F1609172-B1FA-49B5-92A2-6550C49A1848}" presName="sibTrans" presStyleCnt="0"/>
      <dgm:spPr/>
    </dgm:pt>
    <dgm:pt modelId="{B1629E2F-6F7A-400B-898E-6CEF96C99DAE}" type="pres">
      <dgm:prSet presAssocID="{B9F90BCF-B2CE-4B03-8451-4B4FE3EDB19C}" presName="node" presStyleLbl="node1" presStyleIdx="8" presStyleCnt="12">
        <dgm:presLayoutVars>
          <dgm:bulletEnabled val="1"/>
        </dgm:presLayoutVars>
      </dgm:prSet>
      <dgm:spPr/>
    </dgm:pt>
    <dgm:pt modelId="{108FB86F-E9B5-4F8D-8318-63B861795F09}" type="pres">
      <dgm:prSet presAssocID="{A59FEC70-9BC4-4655-991B-6CCA0F1C7463}" presName="sibTrans" presStyleCnt="0"/>
      <dgm:spPr/>
    </dgm:pt>
    <dgm:pt modelId="{987591C8-375D-4FAF-B4D4-F0D32B7EFE34}" type="pres">
      <dgm:prSet presAssocID="{D6BF64F1-AF96-4728-B5D0-95962CA0BD1B}" presName="node" presStyleLbl="node1" presStyleIdx="9" presStyleCnt="12">
        <dgm:presLayoutVars>
          <dgm:bulletEnabled val="1"/>
        </dgm:presLayoutVars>
      </dgm:prSet>
      <dgm:spPr/>
    </dgm:pt>
    <dgm:pt modelId="{874525BF-A954-46AD-8735-CEFB3C835AD9}" type="pres">
      <dgm:prSet presAssocID="{E20F4DFA-D320-4E5B-A171-AF879FC29E48}" presName="sibTrans" presStyleCnt="0"/>
      <dgm:spPr/>
    </dgm:pt>
    <dgm:pt modelId="{A5933A9D-4B97-4260-B1C6-6375005C3AEE}" type="pres">
      <dgm:prSet presAssocID="{68E3037E-3260-47DD-90AA-F4ABDE4C62EF}" presName="node" presStyleLbl="node1" presStyleIdx="10" presStyleCnt="12">
        <dgm:presLayoutVars>
          <dgm:bulletEnabled val="1"/>
        </dgm:presLayoutVars>
      </dgm:prSet>
      <dgm:spPr/>
    </dgm:pt>
    <dgm:pt modelId="{C2816976-759B-4C2A-9F6D-6977A93C0F55}" type="pres">
      <dgm:prSet presAssocID="{6B4C7D7B-F539-4B00-A897-3BE1213F7218}" presName="sibTrans" presStyleCnt="0"/>
      <dgm:spPr/>
    </dgm:pt>
    <dgm:pt modelId="{170CADA3-2CB0-4E7B-83F7-3DE4FEA556E6}" type="pres">
      <dgm:prSet presAssocID="{F005A638-9550-455E-9D12-8AB5A0B6FAE9}" presName="node" presStyleLbl="node1" presStyleIdx="11" presStyleCnt="12">
        <dgm:presLayoutVars>
          <dgm:bulletEnabled val="1"/>
        </dgm:presLayoutVars>
      </dgm:prSet>
      <dgm:spPr/>
    </dgm:pt>
  </dgm:ptLst>
  <dgm:cxnLst>
    <dgm:cxn modelId="{0ADB1404-2B52-4504-A016-FAAE232D572D}" type="presOf" srcId="{6286345C-2731-4588-B1C6-09DAFF25C2E8}" destId="{3224F1E6-569B-4A20-92D8-F63F8F9AEEE6}" srcOrd="0" destOrd="0" presId="urn:microsoft.com/office/officeart/2005/8/layout/default"/>
    <dgm:cxn modelId="{41751A07-C157-490D-94D2-650545B0EE34}" srcId="{A0B45EF2-E3AA-468B-BB39-D6D090D41D81}" destId="{D6BF64F1-AF96-4728-B5D0-95962CA0BD1B}" srcOrd="9" destOrd="0" parTransId="{1147F08E-1638-47E7-A097-4436CA2460DA}" sibTransId="{E20F4DFA-D320-4E5B-A171-AF879FC29E48}"/>
    <dgm:cxn modelId="{6BEEB52C-C00F-410D-82FC-2F5A2B30B65F}" srcId="{A0B45EF2-E3AA-468B-BB39-D6D090D41D81}" destId="{B9F90BCF-B2CE-4B03-8451-4B4FE3EDB19C}" srcOrd="8" destOrd="0" parTransId="{5B637E4B-552B-4D17-ADEA-C9C0EF4A2902}" sibTransId="{A59FEC70-9BC4-4655-991B-6CCA0F1C7463}"/>
    <dgm:cxn modelId="{EF6CC337-C0FE-46B7-A183-54D831CEFF72}" type="presOf" srcId="{6464CB6F-649B-4627-833D-69E7D6AF33A3}" destId="{0B6D54C6-8E02-4B9A-86AF-3F260A9E45EA}" srcOrd="0" destOrd="0" presId="urn:microsoft.com/office/officeart/2005/8/layout/default"/>
    <dgm:cxn modelId="{4997C43A-A330-4DB4-B7B5-7FCB1CE7159A}" type="presOf" srcId="{F005A638-9550-455E-9D12-8AB5A0B6FAE9}" destId="{170CADA3-2CB0-4E7B-83F7-3DE4FEA556E6}" srcOrd="0" destOrd="0" presId="urn:microsoft.com/office/officeart/2005/8/layout/default"/>
    <dgm:cxn modelId="{73AD7A67-994B-4CA9-AD43-5ABD099998CC}" type="presOf" srcId="{8397AF26-C566-4B24-B17F-03016805E636}" destId="{D992B217-B592-4359-9C78-ADA301853483}" srcOrd="0" destOrd="0" presId="urn:microsoft.com/office/officeart/2005/8/layout/default"/>
    <dgm:cxn modelId="{9F3D9749-0F1E-46BD-A681-8565FB03E881}" srcId="{A0B45EF2-E3AA-468B-BB39-D6D090D41D81}" destId="{68E3037E-3260-47DD-90AA-F4ABDE4C62EF}" srcOrd="10" destOrd="0" parTransId="{4012229A-A28F-4E90-B3A4-15DDDD4789FD}" sibTransId="{6B4C7D7B-F539-4B00-A897-3BE1213F7218}"/>
    <dgm:cxn modelId="{A831B576-F092-430A-99BF-319CEFDF223B}" type="presOf" srcId="{E2A94C18-6F83-4EDC-9751-14C6ECF769AD}" destId="{A2CC30E4-1A09-49D6-BFFE-687A0BBC0219}" srcOrd="0" destOrd="0" presId="urn:microsoft.com/office/officeart/2005/8/layout/default"/>
    <dgm:cxn modelId="{D2B23A79-732F-4325-A56B-18BA54E7504D}" srcId="{A0B45EF2-E3AA-468B-BB39-D6D090D41D81}" destId="{FBD83E27-7097-4E24-B3CC-E7FA01EE27D1}" srcOrd="2" destOrd="0" parTransId="{6B959C3D-88E9-4F84-830C-18A85C556BD1}" sibTransId="{04A08535-1BA8-49C4-90FA-499A8BD69EE2}"/>
    <dgm:cxn modelId="{21795F7F-66DB-457C-A045-442996FFE2AD}" srcId="{A0B45EF2-E3AA-468B-BB39-D6D090D41D81}" destId="{20943B08-B8AA-401D-8703-9ADA5E67D8A2}" srcOrd="3" destOrd="0" parTransId="{C87F28A7-5FC2-4E4A-9DC7-38EB1421450E}" sibTransId="{DFA5809A-1E02-49D2-9B8F-DAB4485FB821}"/>
    <dgm:cxn modelId="{75FDE183-791C-42A2-8AD6-377A4AF57B09}" srcId="{A0B45EF2-E3AA-468B-BB39-D6D090D41D81}" destId="{54C74E23-3AC6-4306-8058-8CB3689B8DFB}" srcOrd="4" destOrd="0" parTransId="{F24063B9-820C-49A6-AE46-1092C26B45B4}" sibTransId="{EAB6A9A8-7CD6-4A23-AA37-F7942914EDB6}"/>
    <dgm:cxn modelId="{E52A8F8B-0E63-41DE-9E8D-669FE9904C81}" type="presOf" srcId="{D6BF64F1-AF96-4728-B5D0-95962CA0BD1B}" destId="{987591C8-375D-4FAF-B4D4-F0D32B7EFE34}" srcOrd="0" destOrd="0" presId="urn:microsoft.com/office/officeart/2005/8/layout/default"/>
    <dgm:cxn modelId="{EA6D678F-290C-4D4D-A36F-A5924135138B}" srcId="{A0B45EF2-E3AA-468B-BB39-D6D090D41D81}" destId="{E4452B56-30D3-41EE-91A3-444EB218F114}" srcOrd="7" destOrd="0" parTransId="{6F6126E0-82B9-4A6C-A9B1-33756B721BC6}" sibTransId="{F1609172-B1FA-49B5-92A2-6550C49A1848}"/>
    <dgm:cxn modelId="{481E6E93-6112-4083-A44D-8680B47018C0}" srcId="{A0B45EF2-E3AA-468B-BB39-D6D090D41D81}" destId="{6464CB6F-649B-4627-833D-69E7D6AF33A3}" srcOrd="1" destOrd="0" parTransId="{AF31D4CC-5EBB-4830-B066-F4606483CC28}" sibTransId="{20492352-64A3-4C2C-9923-B31DF6D77835}"/>
    <dgm:cxn modelId="{ECDBE4BE-7489-486A-8D11-6536B32B8C75}" srcId="{A0B45EF2-E3AA-468B-BB39-D6D090D41D81}" destId="{E2A94C18-6F83-4EDC-9751-14C6ECF769AD}" srcOrd="0" destOrd="0" parTransId="{F66DA443-CEDF-4794-AEE7-8B919BF96E5D}" sibTransId="{512C23E3-8FE2-4891-8518-7C135AB5C237}"/>
    <dgm:cxn modelId="{570FDAD0-67F3-4521-9B1E-C95D7A525CB8}" srcId="{A0B45EF2-E3AA-468B-BB39-D6D090D41D81}" destId="{8397AF26-C566-4B24-B17F-03016805E636}" srcOrd="6" destOrd="0" parTransId="{CA0EAFDA-61AA-48BD-AD08-68B5A57322FF}" sibTransId="{6B1A3B2A-EAF6-4509-BB08-6242A6F7830A}"/>
    <dgm:cxn modelId="{76F4B3D3-6D53-47E4-BBEF-0954B783F514}" type="presOf" srcId="{54C74E23-3AC6-4306-8058-8CB3689B8DFB}" destId="{978F7093-F6A9-4320-B180-F8F658371B41}" srcOrd="0" destOrd="0" presId="urn:microsoft.com/office/officeart/2005/8/layout/default"/>
    <dgm:cxn modelId="{A9EAA6D4-5817-434D-8516-02450DE2F6B6}" type="presOf" srcId="{20943B08-B8AA-401D-8703-9ADA5E67D8A2}" destId="{DC4D5880-295A-47CB-8C06-E622C46A8FA8}" srcOrd="0" destOrd="0" presId="urn:microsoft.com/office/officeart/2005/8/layout/default"/>
    <dgm:cxn modelId="{D2B404DE-0653-415C-808D-FD5FFD549848}" type="presOf" srcId="{E4452B56-30D3-41EE-91A3-444EB218F114}" destId="{89421B8D-94CF-4316-9C69-D04E65379A52}" srcOrd="0" destOrd="0" presId="urn:microsoft.com/office/officeart/2005/8/layout/default"/>
    <dgm:cxn modelId="{117544DE-ABCB-41DB-9891-8FA10DED4F99}" type="presOf" srcId="{A0B45EF2-E3AA-468B-BB39-D6D090D41D81}" destId="{4164502B-B11C-4914-A3A6-9CAE4DD00DCA}" srcOrd="0" destOrd="0" presId="urn:microsoft.com/office/officeart/2005/8/layout/default"/>
    <dgm:cxn modelId="{637282E5-6CC8-496B-9931-345714A7137B}" srcId="{A0B45EF2-E3AA-468B-BB39-D6D090D41D81}" destId="{F005A638-9550-455E-9D12-8AB5A0B6FAE9}" srcOrd="11" destOrd="0" parTransId="{00ADB850-16ED-4377-AE7D-396759752957}" sibTransId="{95953380-4EDB-428B-BB7B-8F8D329D97FC}"/>
    <dgm:cxn modelId="{E74C03E8-763E-40CE-9349-56050D88B62D}" srcId="{A0B45EF2-E3AA-468B-BB39-D6D090D41D81}" destId="{6286345C-2731-4588-B1C6-09DAFF25C2E8}" srcOrd="5" destOrd="0" parTransId="{E80CF876-B88F-4CC6-89A2-8DEE3291B215}" sibTransId="{85874EBD-FC0C-4270-9BE7-BEA14FC5D131}"/>
    <dgm:cxn modelId="{46A5B2EC-AA39-4BD9-8DC3-97B5C48122A6}" type="presOf" srcId="{B9F90BCF-B2CE-4B03-8451-4B4FE3EDB19C}" destId="{B1629E2F-6F7A-400B-898E-6CEF96C99DAE}" srcOrd="0" destOrd="0" presId="urn:microsoft.com/office/officeart/2005/8/layout/default"/>
    <dgm:cxn modelId="{BB17BFF1-6D85-4E20-8F56-37983D134BB2}" type="presOf" srcId="{FBD83E27-7097-4E24-B3CC-E7FA01EE27D1}" destId="{79AF5A08-C51D-404A-B38C-0565F7DD5A2B}" srcOrd="0" destOrd="0" presId="urn:microsoft.com/office/officeart/2005/8/layout/default"/>
    <dgm:cxn modelId="{BF22C9FE-8E99-48AE-83F2-B0D7942D3C37}" type="presOf" srcId="{68E3037E-3260-47DD-90AA-F4ABDE4C62EF}" destId="{A5933A9D-4B97-4260-B1C6-6375005C3AEE}" srcOrd="0" destOrd="0" presId="urn:microsoft.com/office/officeart/2005/8/layout/default"/>
    <dgm:cxn modelId="{97C61A27-6C3E-4D18-B410-352395C2B950}" type="presParOf" srcId="{4164502B-B11C-4914-A3A6-9CAE4DD00DCA}" destId="{A2CC30E4-1A09-49D6-BFFE-687A0BBC0219}" srcOrd="0" destOrd="0" presId="urn:microsoft.com/office/officeart/2005/8/layout/default"/>
    <dgm:cxn modelId="{CE9847F2-D821-44CC-9412-4459948EF215}" type="presParOf" srcId="{4164502B-B11C-4914-A3A6-9CAE4DD00DCA}" destId="{DF5D7DC5-EA84-4629-B495-6B6521E10A0C}" srcOrd="1" destOrd="0" presId="urn:microsoft.com/office/officeart/2005/8/layout/default"/>
    <dgm:cxn modelId="{46D85709-1C73-4BD8-88AE-32701A34D0DF}" type="presParOf" srcId="{4164502B-B11C-4914-A3A6-9CAE4DD00DCA}" destId="{0B6D54C6-8E02-4B9A-86AF-3F260A9E45EA}" srcOrd="2" destOrd="0" presId="urn:microsoft.com/office/officeart/2005/8/layout/default"/>
    <dgm:cxn modelId="{31312236-4B4C-45C2-A7DB-F480607B30EF}" type="presParOf" srcId="{4164502B-B11C-4914-A3A6-9CAE4DD00DCA}" destId="{AB1AE7E7-9FB0-430B-97E3-D1AC3EDEEA4F}" srcOrd="3" destOrd="0" presId="urn:microsoft.com/office/officeart/2005/8/layout/default"/>
    <dgm:cxn modelId="{924490D6-A815-4216-A013-77964FE05C16}" type="presParOf" srcId="{4164502B-B11C-4914-A3A6-9CAE4DD00DCA}" destId="{79AF5A08-C51D-404A-B38C-0565F7DD5A2B}" srcOrd="4" destOrd="0" presId="urn:microsoft.com/office/officeart/2005/8/layout/default"/>
    <dgm:cxn modelId="{E5D6B099-E0E2-4279-9E2F-675D25FCD398}" type="presParOf" srcId="{4164502B-B11C-4914-A3A6-9CAE4DD00DCA}" destId="{6412C45E-FA87-4BAF-9A1D-1336886F6B1E}" srcOrd="5" destOrd="0" presId="urn:microsoft.com/office/officeart/2005/8/layout/default"/>
    <dgm:cxn modelId="{287AA80E-A6BD-4757-9BF9-B597E624BECD}" type="presParOf" srcId="{4164502B-B11C-4914-A3A6-9CAE4DD00DCA}" destId="{DC4D5880-295A-47CB-8C06-E622C46A8FA8}" srcOrd="6" destOrd="0" presId="urn:microsoft.com/office/officeart/2005/8/layout/default"/>
    <dgm:cxn modelId="{25791995-692F-45F7-97E6-FBA560707B66}" type="presParOf" srcId="{4164502B-B11C-4914-A3A6-9CAE4DD00DCA}" destId="{C7883E62-C750-49D7-9908-C1B539621A24}" srcOrd="7" destOrd="0" presId="urn:microsoft.com/office/officeart/2005/8/layout/default"/>
    <dgm:cxn modelId="{B68FD879-5A74-431C-A260-9E104DE738FD}" type="presParOf" srcId="{4164502B-B11C-4914-A3A6-9CAE4DD00DCA}" destId="{978F7093-F6A9-4320-B180-F8F658371B41}" srcOrd="8" destOrd="0" presId="urn:microsoft.com/office/officeart/2005/8/layout/default"/>
    <dgm:cxn modelId="{54234CC2-A221-4E54-98CC-F1AFAA4693E2}" type="presParOf" srcId="{4164502B-B11C-4914-A3A6-9CAE4DD00DCA}" destId="{14342996-ECB5-41FE-AE61-A6269BD722EA}" srcOrd="9" destOrd="0" presId="urn:microsoft.com/office/officeart/2005/8/layout/default"/>
    <dgm:cxn modelId="{A7F6BA2E-625A-4D26-8F71-B488466ECEF2}" type="presParOf" srcId="{4164502B-B11C-4914-A3A6-9CAE4DD00DCA}" destId="{3224F1E6-569B-4A20-92D8-F63F8F9AEEE6}" srcOrd="10" destOrd="0" presId="urn:microsoft.com/office/officeart/2005/8/layout/default"/>
    <dgm:cxn modelId="{02F1995A-EC6E-44F2-ACFD-AAABE79FBF00}" type="presParOf" srcId="{4164502B-B11C-4914-A3A6-9CAE4DD00DCA}" destId="{F887B13D-1561-40EB-B3DE-783DA0423557}" srcOrd="11" destOrd="0" presId="urn:microsoft.com/office/officeart/2005/8/layout/default"/>
    <dgm:cxn modelId="{EA38D1D0-13CC-48C0-8E48-CA455455D1BC}" type="presParOf" srcId="{4164502B-B11C-4914-A3A6-9CAE4DD00DCA}" destId="{D992B217-B592-4359-9C78-ADA301853483}" srcOrd="12" destOrd="0" presId="urn:microsoft.com/office/officeart/2005/8/layout/default"/>
    <dgm:cxn modelId="{EF039EFC-64C4-44AF-A9D5-103E2CDABF51}" type="presParOf" srcId="{4164502B-B11C-4914-A3A6-9CAE4DD00DCA}" destId="{7DDDC442-222A-4C99-B18E-EDD33E69EBC6}" srcOrd="13" destOrd="0" presId="urn:microsoft.com/office/officeart/2005/8/layout/default"/>
    <dgm:cxn modelId="{470821DE-0EF4-42FC-B2F3-5269398C1025}" type="presParOf" srcId="{4164502B-B11C-4914-A3A6-9CAE4DD00DCA}" destId="{89421B8D-94CF-4316-9C69-D04E65379A52}" srcOrd="14" destOrd="0" presId="urn:microsoft.com/office/officeart/2005/8/layout/default"/>
    <dgm:cxn modelId="{6B95B284-4694-4572-94B1-6D78852033F1}" type="presParOf" srcId="{4164502B-B11C-4914-A3A6-9CAE4DD00DCA}" destId="{327DDF90-F593-48CE-81D5-EF6B5CA741D3}" srcOrd="15" destOrd="0" presId="urn:microsoft.com/office/officeart/2005/8/layout/default"/>
    <dgm:cxn modelId="{1796889B-3143-43B6-99D2-6FDD6A7A2517}" type="presParOf" srcId="{4164502B-B11C-4914-A3A6-9CAE4DD00DCA}" destId="{B1629E2F-6F7A-400B-898E-6CEF96C99DAE}" srcOrd="16" destOrd="0" presId="urn:microsoft.com/office/officeart/2005/8/layout/default"/>
    <dgm:cxn modelId="{8AF8A454-8CC6-4A60-AA81-8E96802F88D6}" type="presParOf" srcId="{4164502B-B11C-4914-A3A6-9CAE4DD00DCA}" destId="{108FB86F-E9B5-4F8D-8318-63B861795F09}" srcOrd="17" destOrd="0" presId="urn:microsoft.com/office/officeart/2005/8/layout/default"/>
    <dgm:cxn modelId="{50E7C98E-CF23-4DD3-9FF0-4358E0BC0184}" type="presParOf" srcId="{4164502B-B11C-4914-A3A6-9CAE4DD00DCA}" destId="{987591C8-375D-4FAF-B4D4-F0D32B7EFE34}" srcOrd="18" destOrd="0" presId="urn:microsoft.com/office/officeart/2005/8/layout/default"/>
    <dgm:cxn modelId="{14F0D2F7-0DF3-4E05-B0E0-6E8A386129C8}" type="presParOf" srcId="{4164502B-B11C-4914-A3A6-9CAE4DD00DCA}" destId="{874525BF-A954-46AD-8735-CEFB3C835AD9}" srcOrd="19" destOrd="0" presId="urn:microsoft.com/office/officeart/2005/8/layout/default"/>
    <dgm:cxn modelId="{95181C46-EB89-442D-A65B-145C720306B3}" type="presParOf" srcId="{4164502B-B11C-4914-A3A6-9CAE4DD00DCA}" destId="{A5933A9D-4B97-4260-B1C6-6375005C3AEE}" srcOrd="20" destOrd="0" presId="urn:microsoft.com/office/officeart/2005/8/layout/default"/>
    <dgm:cxn modelId="{C5C41001-8A37-4B17-941F-672E63DA031E}" type="presParOf" srcId="{4164502B-B11C-4914-A3A6-9CAE4DD00DCA}" destId="{C2816976-759B-4C2A-9F6D-6977A93C0F55}" srcOrd="21" destOrd="0" presId="urn:microsoft.com/office/officeart/2005/8/layout/default"/>
    <dgm:cxn modelId="{43C47AE6-59B9-4A43-BF9C-C8DC98A2B275}" type="presParOf" srcId="{4164502B-B11C-4914-A3A6-9CAE4DD00DCA}" destId="{170CADA3-2CB0-4E7B-83F7-3DE4FEA556E6}"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B45EF2-E3AA-468B-BB39-D6D090D41D8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E2A94C18-6F83-4EDC-9751-14C6ECF769A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Fatigue</a:t>
          </a:r>
        </a:p>
      </dgm:t>
    </dgm:pt>
    <dgm:pt modelId="{F66DA443-CEDF-4794-AEE7-8B919BF96E5D}" type="parTrans" cxnId="{ECDBE4BE-7489-486A-8D11-6536B32B8C75}">
      <dgm:prSet/>
      <dgm:spPr/>
      <dgm:t>
        <a:bodyPr/>
        <a:lstStyle/>
        <a:p>
          <a:endParaRPr lang="en-GB"/>
        </a:p>
      </dgm:t>
    </dgm:pt>
    <dgm:pt modelId="{512C23E3-8FE2-4891-8518-7C135AB5C237}" type="sibTrans" cxnId="{ECDBE4BE-7489-486A-8D11-6536B32B8C75}">
      <dgm:prSet/>
      <dgm:spPr/>
      <dgm:t>
        <a:bodyPr/>
        <a:lstStyle/>
        <a:p>
          <a:endParaRPr lang="en-GB"/>
        </a:p>
      </dgm:t>
    </dgm:pt>
    <dgm:pt modelId="{6464CB6F-649B-4627-833D-69E7D6AF33A3}">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Headaches</a:t>
          </a:r>
        </a:p>
      </dgm:t>
    </dgm:pt>
    <dgm:pt modelId="{AF31D4CC-5EBB-4830-B066-F4606483CC28}" type="parTrans" cxnId="{481E6E93-6112-4083-A44D-8680B47018C0}">
      <dgm:prSet/>
      <dgm:spPr/>
      <dgm:t>
        <a:bodyPr/>
        <a:lstStyle/>
        <a:p>
          <a:endParaRPr lang="en-GB"/>
        </a:p>
      </dgm:t>
    </dgm:pt>
    <dgm:pt modelId="{20492352-64A3-4C2C-9923-B31DF6D77835}" type="sibTrans" cxnId="{481E6E93-6112-4083-A44D-8680B47018C0}">
      <dgm:prSet/>
      <dgm:spPr/>
      <dgm:t>
        <a:bodyPr/>
        <a:lstStyle/>
        <a:p>
          <a:endParaRPr lang="en-GB"/>
        </a:p>
      </dgm:t>
    </dgm:pt>
    <dgm:pt modelId="{FBD83E27-7097-4E24-B3CC-E7FA01EE27D1}">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Dizzy spells</a:t>
          </a:r>
        </a:p>
      </dgm:t>
    </dgm:pt>
    <dgm:pt modelId="{6B959C3D-88E9-4F84-830C-18A85C556BD1}" type="parTrans" cxnId="{D2B23A79-732F-4325-A56B-18BA54E7504D}">
      <dgm:prSet/>
      <dgm:spPr/>
      <dgm:t>
        <a:bodyPr/>
        <a:lstStyle/>
        <a:p>
          <a:endParaRPr lang="en-GB"/>
        </a:p>
      </dgm:t>
    </dgm:pt>
    <dgm:pt modelId="{04A08535-1BA8-49C4-90FA-499A8BD69EE2}" type="sibTrans" cxnId="{D2B23A79-732F-4325-A56B-18BA54E7504D}">
      <dgm:prSet/>
      <dgm:spPr/>
      <dgm:t>
        <a:bodyPr/>
        <a:lstStyle/>
        <a:p>
          <a:endParaRPr lang="en-GB"/>
        </a:p>
      </dgm:t>
    </dgm:pt>
    <dgm:pt modelId="{20943B08-B8AA-401D-8703-9ADA5E67D8A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Back pain</a:t>
          </a:r>
        </a:p>
      </dgm:t>
    </dgm:pt>
    <dgm:pt modelId="{C87F28A7-5FC2-4E4A-9DC7-38EB1421450E}" type="parTrans" cxnId="{21795F7F-66DB-457C-A045-442996FFE2AD}">
      <dgm:prSet/>
      <dgm:spPr/>
      <dgm:t>
        <a:bodyPr/>
        <a:lstStyle/>
        <a:p>
          <a:endParaRPr lang="en-GB"/>
        </a:p>
      </dgm:t>
    </dgm:pt>
    <dgm:pt modelId="{DFA5809A-1E02-49D2-9B8F-DAB4485FB821}" type="sibTrans" cxnId="{21795F7F-66DB-457C-A045-442996FFE2AD}">
      <dgm:prSet/>
      <dgm:spPr/>
      <dgm:t>
        <a:bodyPr/>
        <a:lstStyle/>
        <a:p>
          <a:endParaRPr lang="en-GB"/>
        </a:p>
      </dgm:t>
    </dgm:pt>
    <dgm:pt modelId="{54C74E23-3AC6-4306-8058-8CB3689B8DFB}">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Memory problems</a:t>
          </a:r>
        </a:p>
      </dgm:t>
    </dgm:pt>
    <dgm:pt modelId="{F24063B9-820C-49A6-AE46-1092C26B45B4}" type="parTrans" cxnId="{75FDE183-791C-42A2-8AD6-377A4AF57B09}">
      <dgm:prSet/>
      <dgm:spPr/>
      <dgm:t>
        <a:bodyPr/>
        <a:lstStyle/>
        <a:p>
          <a:endParaRPr lang="en-GB"/>
        </a:p>
      </dgm:t>
    </dgm:pt>
    <dgm:pt modelId="{EAB6A9A8-7CD6-4A23-AA37-F7942914EDB6}" type="sibTrans" cxnId="{75FDE183-791C-42A2-8AD6-377A4AF57B09}">
      <dgm:prSet/>
      <dgm:spPr/>
      <dgm:t>
        <a:bodyPr/>
        <a:lstStyle/>
        <a:p>
          <a:endParaRPr lang="en-GB"/>
        </a:p>
      </dgm:t>
    </dgm:pt>
    <dgm:pt modelId="{6286345C-2731-4588-B1C6-09DAFF25C2E8}">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Forced or coerced use of alcohol/ drugs</a:t>
          </a:r>
        </a:p>
      </dgm:t>
    </dgm:pt>
    <dgm:pt modelId="{E80CF876-B88F-4CC6-89A2-8DEE3291B215}" type="parTrans" cxnId="{E74C03E8-763E-40CE-9349-56050D88B62D}">
      <dgm:prSet/>
      <dgm:spPr/>
      <dgm:t>
        <a:bodyPr/>
        <a:lstStyle/>
        <a:p>
          <a:endParaRPr lang="en-GB"/>
        </a:p>
      </dgm:t>
    </dgm:pt>
    <dgm:pt modelId="{85874EBD-FC0C-4270-9BE7-BEA14FC5D131}" type="sibTrans" cxnId="{E74C03E8-763E-40CE-9349-56050D88B62D}">
      <dgm:prSet/>
      <dgm:spPr/>
      <dgm:t>
        <a:bodyPr/>
        <a:lstStyle/>
        <a:p>
          <a:endParaRPr lang="en-GB"/>
        </a:p>
      </dgm:t>
    </dgm:pt>
    <dgm:pt modelId="{8397AF26-C566-4B24-B17F-03016805E636}">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Emotional manipulation &amp; isolation</a:t>
          </a:r>
        </a:p>
      </dgm:t>
    </dgm:pt>
    <dgm:pt modelId="{CA0EAFDA-61AA-48BD-AD08-68B5A57322FF}" type="parTrans" cxnId="{570FDAD0-67F3-4521-9B1E-C95D7A525CB8}">
      <dgm:prSet/>
      <dgm:spPr/>
      <dgm:t>
        <a:bodyPr/>
        <a:lstStyle/>
        <a:p>
          <a:endParaRPr lang="en-GB"/>
        </a:p>
      </dgm:t>
    </dgm:pt>
    <dgm:pt modelId="{6B1A3B2A-EAF6-4509-BB08-6242A6F7830A}" type="sibTrans" cxnId="{570FDAD0-67F3-4521-9B1E-C95D7A525CB8}">
      <dgm:prSet/>
      <dgm:spPr/>
      <dgm:t>
        <a:bodyPr/>
        <a:lstStyle/>
        <a:p>
          <a:endParaRPr lang="en-GB"/>
        </a:p>
      </dgm:t>
    </dgm:pt>
    <dgm:pt modelId="{E4452B56-30D3-41EE-91A3-444EB218F11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Post-trauma stress symptoms PTSD</a:t>
          </a:r>
        </a:p>
      </dgm:t>
    </dgm:pt>
    <dgm:pt modelId="{6F6126E0-82B9-4A6C-A9B1-33756B721BC6}" type="parTrans" cxnId="{EA6D678F-290C-4D4D-A36F-A5924135138B}">
      <dgm:prSet/>
      <dgm:spPr/>
      <dgm:t>
        <a:bodyPr/>
        <a:lstStyle/>
        <a:p>
          <a:endParaRPr lang="en-GB"/>
        </a:p>
      </dgm:t>
    </dgm:pt>
    <dgm:pt modelId="{F1609172-B1FA-49B5-92A2-6550C49A1848}" type="sibTrans" cxnId="{EA6D678F-290C-4D4D-A36F-A5924135138B}">
      <dgm:prSet/>
      <dgm:spPr/>
      <dgm:t>
        <a:bodyPr/>
        <a:lstStyle/>
        <a:p>
          <a:endParaRPr lang="en-GB"/>
        </a:p>
      </dgm:t>
    </dgm:pt>
    <dgm:pt modelId="{B9F90BCF-B2CE-4B03-8451-4B4FE3EDB19C}">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Anxiety symptoms or disorders</a:t>
          </a:r>
        </a:p>
      </dgm:t>
    </dgm:pt>
    <dgm:pt modelId="{5B637E4B-552B-4D17-ADEA-C9C0EF4A2902}" type="parTrans" cxnId="{6BEEB52C-C00F-410D-82FC-2F5A2B30B65F}">
      <dgm:prSet/>
      <dgm:spPr/>
      <dgm:t>
        <a:bodyPr/>
        <a:lstStyle/>
        <a:p>
          <a:endParaRPr lang="en-GB"/>
        </a:p>
      </dgm:t>
    </dgm:pt>
    <dgm:pt modelId="{A59FEC70-9BC4-4655-991B-6CCA0F1C7463}" type="sibTrans" cxnId="{6BEEB52C-C00F-410D-82FC-2F5A2B30B65F}">
      <dgm:prSet/>
      <dgm:spPr/>
      <dgm:t>
        <a:bodyPr/>
        <a:lstStyle/>
        <a:p>
          <a:endParaRPr lang="en-GB"/>
        </a:p>
      </dgm:t>
    </dgm:pt>
    <dgm:pt modelId="{D6BF64F1-AF96-4728-B5D0-95962CA0BD1B}">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Depression symptoms or disorders</a:t>
          </a:r>
        </a:p>
      </dgm:t>
    </dgm:pt>
    <dgm:pt modelId="{1147F08E-1638-47E7-A097-4436CA2460DA}" type="parTrans" cxnId="{41751A07-C157-490D-94D2-650545B0EE34}">
      <dgm:prSet/>
      <dgm:spPr/>
      <dgm:t>
        <a:bodyPr/>
        <a:lstStyle/>
        <a:p>
          <a:endParaRPr lang="en-GB"/>
        </a:p>
      </dgm:t>
    </dgm:pt>
    <dgm:pt modelId="{E20F4DFA-D320-4E5B-A171-AF879FC29E48}" type="sibTrans" cxnId="{41751A07-C157-490D-94D2-650545B0EE34}">
      <dgm:prSet/>
      <dgm:spPr/>
      <dgm:t>
        <a:bodyPr/>
        <a:lstStyle/>
        <a:p>
          <a:endParaRPr lang="en-GB"/>
        </a:p>
      </dgm:t>
    </dgm:pt>
    <dgm:pt modelId="{68E3037E-3260-47DD-90AA-F4ABDE4C62EF}">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Suicidal ideation or attempts</a:t>
          </a:r>
        </a:p>
      </dgm:t>
    </dgm:pt>
    <dgm:pt modelId="{4012229A-A28F-4E90-B3A4-15DDDD4789FD}" type="parTrans" cxnId="{9F3D9749-0F1E-46BD-A681-8565FB03E881}">
      <dgm:prSet/>
      <dgm:spPr/>
      <dgm:t>
        <a:bodyPr/>
        <a:lstStyle/>
        <a:p>
          <a:endParaRPr lang="en-GB"/>
        </a:p>
      </dgm:t>
    </dgm:pt>
    <dgm:pt modelId="{6B4C7D7B-F539-4B00-A897-3BE1213F7218}" type="sibTrans" cxnId="{9F3D9749-0F1E-46BD-A681-8565FB03E881}">
      <dgm:prSet/>
      <dgm:spPr/>
      <dgm:t>
        <a:bodyPr/>
        <a:lstStyle/>
        <a:p>
          <a:endParaRPr lang="en-GB"/>
        </a:p>
      </dgm:t>
    </dgm:pt>
    <dgm:pt modelId="{F005A638-9550-455E-9D12-8AB5A0B6FAE9}">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Economic exploitation</a:t>
          </a:r>
        </a:p>
      </dgm:t>
    </dgm:pt>
    <dgm:pt modelId="{00ADB850-16ED-4377-AE7D-396759752957}" type="parTrans" cxnId="{637282E5-6CC8-496B-9931-345714A7137B}">
      <dgm:prSet/>
      <dgm:spPr/>
      <dgm:t>
        <a:bodyPr/>
        <a:lstStyle/>
        <a:p>
          <a:endParaRPr lang="en-GB"/>
        </a:p>
      </dgm:t>
    </dgm:pt>
    <dgm:pt modelId="{95953380-4EDB-428B-BB7B-8F8D329D97FC}" type="sibTrans" cxnId="{637282E5-6CC8-496B-9931-345714A7137B}">
      <dgm:prSet/>
      <dgm:spPr/>
      <dgm:t>
        <a:bodyPr/>
        <a:lstStyle/>
        <a:p>
          <a:endParaRPr lang="en-GB"/>
        </a:p>
      </dgm:t>
    </dgm:pt>
    <dgm:pt modelId="{4164502B-B11C-4914-A3A6-9CAE4DD00DCA}" type="pres">
      <dgm:prSet presAssocID="{A0B45EF2-E3AA-468B-BB39-D6D090D41D81}" presName="diagram" presStyleCnt="0">
        <dgm:presLayoutVars>
          <dgm:dir/>
          <dgm:resizeHandles val="exact"/>
        </dgm:presLayoutVars>
      </dgm:prSet>
      <dgm:spPr/>
    </dgm:pt>
    <dgm:pt modelId="{A2CC30E4-1A09-49D6-BFFE-687A0BBC0219}" type="pres">
      <dgm:prSet presAssocID="{E2A94C18-6F83-4EDC-9751-14C6ECF769AD}" presName="node" presStyleLbl="node1" presStyleIdx="0" presStyleCnt="12">
        <dgm:presLayoutVars>
          <dgm:bulletEnabled val="1"/>
        </dgm:presLayoutVars>
      </dgm:prSet>
      <dgm:spPr/>
    </dgm:pt>
    <dgm:pt modelId="{DF5D7DC5-EA84-4629-B495-6B6521E10A0C}" type="pres">
      <dgm:prSet presAssocID="{512C23E3-8FE2-4891-8518-7C135AB5C237}" presName="sibTrans" presStyleCnt="0"/>
      <dgm:spPr/>
    </dgm:pt>
    <dgm:pt modelId="{0B6D54C6-8E02-4B9A-86AF-3F260A9E45EA}" type="pres">
      <dgm:prSet presAssocID="{6464CB6F-649B-4627-833D-69E7D6AF33A3}" presName="node" presStyleLbl="node1" presStyleIdx="1" presStyleCnt="12">
        <dgm:presLayoutVars>
          <dgm:bulletEnabled val="1"/>
        </dgm:presLayoutVars>
      </dgm:prSet>
      <dgm:spPr/>
    </dgm:pt>
    <dgm:pt modelId="{AB1AE7E7-9FB0-430B-97E3-D1AC3EDEEA4F}" type="pres">
      <dgm:prSet presAssocID="{20492352-64A3-4C2C-9923-B31DF6D77835}" presName="sibTrans" presStyleCnt="0"/>
      <dgm:spPr/>
    </dgm:pt>
    <dgm:pt modelId="{79AF5A08-C51D-404A-B38C-0565F7DD5A2B}" type="pres">
      <dgm:prSet presAssocID="{FBD83E27-7097-4E24-B3CC-E7FA01EE27D1}" presName="node" presStyleLbl="node1" presStyleIdx="2" presStyleCnt="12">
        <dgm:presLayoutVars>
          <dgm:bulletEnabled val="1"/>
        </dgm:presLayoutVars>
      </dgm:prSet>
      <dgm:spPr/>
    </dgm:pt>
    <dgm:pt modelId="{6412C45E-FA87-4BAF-9A1D-1336886F6B1E}" type="pres">
      <dgm:prSet presAssocID="{04A08535-1BA8-49C4-90FA-499A8BD69EE2}" presName="sibTrans" presStyleCnt="0"/>
      <dgm:spPr/>
    </dgm:pt>
    <dgm:pt modelId="{DC4D5880-295A-47CB-8C06-E622C46A8FA8}" type="pres">
      <dgm:prSet presAssocID="{20943B08-B8AA-401D-8703-9ADA5E67D8A2}" presName="node" presStyleLbl="node1" presStyleIdx="3" presStyleCnt="12">
        <dgm:presLayoutVars>
          <dgm:bulletEnabled val="1"/>
        </dgm:presLayoutVars>
      </dgm:prSet>
      <dgm:spPr/>
    </dgm:pt>
    <dgm:pt modelId="{C7883E62-C750-49D7-9908-C1B539621A24}" type="pres">
      <dgm:prSet presAssocID="{DFA5809A-1E02-49D2-9B8F-DAB4485FB821}" presName="sibTrans" presStyleCnt="0"/>
      <dgm:spPr/>
    </dgm:pt>
    <dgm:pt modelId="{978F7093-F6A9-4320-B180-F8F658371B41}" type="pres">
      <dgm:prSet presAssocID="{54C74E23-3AC6-4306-8058-8CB3689B8DFB}" presName="node" presStyleLbl="node1" presStyleIdx="4" presStyleCnt="12">
        <dgm:presLayoutVars>
          <dgm:bulletEnabled val="1"/>
        </dgm:presLayoutVars>
      </dgm:prSet>
      <dgm:spPr/>
    </dgm:pt>
    <dgm:pt modelId="{14342996-ECB5-41FE-AE61-A6269BD722EA}" type="pres">
      <dgm:prSet presAssocID="{EAB6A9A8-7CD6-4A23-AA37-F7942914EDB6}" presName="sibTrans" presStyleCnt="0"/>
      <dgm:spPr/>
    </dgm:pt>
    <dgm:pt modelId="{3224F1E6-569B-4A20-92D8-F63F8F9AEEE6}" type="pres">
      <dgm:prSet presAssocID="{6286345C-2731-4588-B1C6-09DAFF25C2E8}" presName="node" presStyleLbl="node1" presStyleIdx="5" presStyleCnt="12">
        <dgm:presLayoutVars>
          <dgm:bulletEnabled val="1"/>
        </dgm:presLayoutVars>
      </dgm:prSet>
      <dgm:spPr/>
    </dgm:pt>
    <dgm:pt modelId="{F887B13D-1561-40EB-B3DE-783DA0423557}" type="pres">
      <dgm:prSet presAssocID="{85874EBD-FC0C-4270-9BE7-BEA14FC5D131}" presName="sibTrans" presStyleCnt="0"/>
      <dgm:spPr/>
    </dgm:pt>
    <dgm:pt modelId="{D992B217-B592-4359-9C78-ADA301853483}" type="pres">
      <dgm:prSet presAssocID="{8397AF26-C566-4B24-B17F-03016805E636}" presName="node" presStyleLbl="node1" presStyleIdx="6" presStyleCnt="12">
        <dgm:presLayoutVars>
          <dgm:bulletEnabled val="1"/>
        </dgm:presLayoutVars>
      </dgm:prSet>
      <dgm:spPr/>
    </dgm:pt>
    <dgm:pt modelId="{7DDDC442-222A-4C99-B18E-EDD33E69EBC6}" type="pres">
      <dgm:prSet presAssocID="{6B1A3B2A-EAF6-4509-BB08-6242A6F7830A}" presName="sibTrans" presStyleCnt="0"/>
      <dgm:spPr/>
    </dgm:pt>
    <dgm:pt modelId="{89421B8D-94CF-4316-9C69-D04E65379A52}" type="pres">
      <dgm:prSet presAssocID="{E4452B56-30D3-41EE-91A3-444EB218F114}" presName="node" presStyleLbl="node1" presStyleIdx="7" presStyleCnt="12">
        <dgm:presLayoutVars>
          <dgm:bulletEnabled val="1"/>
        </dgm:presLayoutVars>
      </dgm:prSet>
      <dgm:spPr/>
    </dgm:pt>
    <dgm:pt modelId="{327DDF90-F593-48CE-81D5-EF6B5CA741D3}" type="pres">
      <dgm:prSet presAssocID="{F1609172-B1FA-49B5-92A2-6550C49A1848}" presName="sibTrans" presStyleCnt="0"/>
      <dgm:spPr/>
    </dgm:pt>
    <dgm:pt modelId="{B1629E2F-6F7A-400B-898E-6CEF96C99DAE}" type="pres">
      <dgm:prSet presAssocID="{B9F90BCF-B2CE-4B03-8451-4B4FE3EDB19C}" presName="node" presStyleLbl="node1" presStyleIdx="8" presStyleCnt="12">
        <dgm:presLayoutVars>
          <dgm:bulletEnabled val="1"/>
        </dgm:presLayoutVars>
      </dgm:prSet>
      <dgm:spPr/>
    </dgm:pt>
    <dgm:pt modelId="{108FB86F-E9B5-4F8D-8318-63B861795F09}" type="pres">
      <dgm:prSet presAssocID="{A59FEC70-9BC4-4655-991B-6CCA0F1C7463}" presName="sibTrans" presStyleCnt="0"/>
      <dgm:spPr/>
    </dgm:pt>
    <dgm:pt modelId="{987591C8-375D-4FAF-B4D4-F0D32B7EFE34}" type="pres">
      <dgm:prSet presAssocID="{D6BF64F1-AF96-4728-B5D0-95962CA0BD1B}" presName="node" presStyleLbl="node1" presStyleIdx="9" presStyleCnt="12">
        <dgm:presLayoutVars>
          <dgm:bulletEnabled val="1"/>
        </dgm:presLayoutVars>
      </dgm:prSet>
      <dgm:spPr/>
    </dgm:pt>
    <dgm:pt modelId="{874525BF-A954-46AD-8735-CEFB3C835AD9}" type="pres">
      <dgm:prSet presAssocID="{E20F4DFA-D320-4E5B-A171-AF879FC29E48}" presName="sibTrans" presStyleCnt="0"/>
      <dgm:spPr/>
    </dgm:pt>
    <dgm:pt modelId="{A5933A9D-4B97-4260-B1C6-6375005C3AEE}" type="pres">
      <dgm:prSet presAssocID="{68E3037E-3260-47DD-90AA-F4ABDE4C62EF}" presName="node" presStyleLbl="node1" presStyleIdx="10" presStyleCnt="12">
        <dgm:presLayoutVars>
          <dgm:bulletEnabled val="1"/>
        </dgm:presLayoutVars>
      </dgm:prSet>
      <dgm:spPr/>
    </dgm:pt>
    <dgm:pt modelId="{C2816976-759B-4C2A-9F6D-6977A93C0F55}" type="pres">
      <dgm:prSet presAssocID="{6B4C7D7B-F539-4B00-A897-3BE1213F7218}" presName="sibTrans" presStyleCnt="0"/>
      <dgm:spPr/>
    </dgm:pt>
    <dgm:pt modelId="{170CADA3-2CB0-4E7B-83F7-3DE4FEA556E6}" type="pres">
      <dgm:prSet presAssocID="{F005A638-9550-455E-9D12-8AB5A0B6FAE9}" presName="node" presStyleLbl="node1" presStyleIdx="11" presStyleCnt="12">
        <dgm:presLayoutVars>
          <dgm:bulletEnabled val="1"/>
        </dgm:presLayoutVars>
      </dgm:prSet>
      <dgm:spPr/>
    </dgm:pt>
  </dgm:ptLst>
  <dgm:cxnLst>
    <dgm:cxn modelId="{0ADB1404-2B52-4504-A016-FAAE232D572D}" type="presOf" srcId="{6286345C-2731-4588-B1C6-09DAFF25C2E8}" destId="{3224F1E6-569B-4A20-92D8-F63F8F9AEEE6}" srcOrd="0" destOrd="0" presId="urn:microsoft.com/office/officeart/2005/8/layout/default"/>
    <dgm:cxn modelId="{41751A07-C157-490D-94D2-650545B0EE34}" srcId="{A0B45EF2-E3AA-468B-BB39-D6D090D41D81}" destId="{D6BF64F1-AF96-4728-B5D0-95962CA0BD1B}" srcOrd="9" destOrd="0" parTransId="{1147F08E-1638-47E7-A097-4436CA2460DA}" sibTransId="{E20F4DFA-D320-4E5B-A171-AF879FC29E48}"/>
    <dgm:cxn modelId="{6BEEB52C-C00F-410D-82FC-2F5A2B30B65F}" srcId="{A0B45EF2-E3AA-468B-BB39-D6D090D41D81}" destId="{B9F90BCF-B2CE-4B03-8451-4B4FE3EDB19C}" srcOrd="8" destOrd="0" parTransId="{5B637E4B-552B-4D17-ADEA-C9C0EF4A2902}" sibTransId="{A59FEC70-9BC4-4655-991B-6CCA0F1C7463}"/>
    <dgm:cxn modelId="{EF6CC337-C0FE-46B7-A183-54D831CEFF72}" type="presOf" srcId="{6464CB6F-649B-4627-833D-69E7D6AF33A3}" destId="{0B6D54C6-8E02-4B9A-86AF-3F260A9E45EA}" srcOrd="0" destOrd="0" presId="urn:microsoft.com/office/officeart/2005/8/layout/default"/>
    <dgm:cxn modelId="{4997C43A-A330-4DB4-B7B5-7FCB1CE7159A}" type="presOf" srcId="{F005A638-9550-455E-9D12-8AB5A0B6FAE9}" destId="{170CADA3-2CB0-4E7B-83F7-3DE4FEA556E6}" srcOrd="0" destOrd="0" presId="urn:microsoft.com/office/officeart/2005/8/layout/default"/>
    <dgm:cxn modelId="{73AD7A67-994B-4CA9-AD43-5ABD099998CC}" type="presOf" srcId="{8397AF26-C566-4B24-B17F-03016805E636}" destId="{D992B217-B592-4359-9C78-ADA301853483}" srcOrd="0" destOrd="0" presId="urn:microsoft.com/office/officeart/2005/8/layout/default"/>
    <dgm:cxn modelId="{9F3D9749-0F1E-46BD-A681-8565FB03E881}" srcId="{A0B45EF2-E3AA-468B-BB39-D6D090D41D81}" destId="{68E3037E-3260-47DD-90AA-F4ABDE4C62EF}" srcOrd="10" destOrd="0" parTransId="{4012229A-A28F-4E90-B3A4-15DDDD4789FD}" sibTransId="{6B4C7D7B-F539-4B00-A897-3BE1213F7218}"/>
    <dgm:cxn modelId="{A831B576-F092-430A-99BF-319CEFDF223B}" type="presOf" srcId="{E2A94C18-6F83-4EDC-9751-14C6ECF769AD}" destId="{A2CC30E4-1A09-49D6-BFFE-687A0BBC0219}" srcOrd="0" destOrd="0" presId="urn:microsoft.com/office/officeart/2005/8/layout/default"/>
    <dgm:cxn modelId="{D2B23A79-732F-4325-A56B-18BA54E7504D}" srcId="{A0B45EF2-E3AA-468B-BB39-D6D090D41D81}" destId="{FBD83E27-7097-4E24-B3CC-E7FA01EE27D1}" srcOrd="2" destOrd="0" parTransId="{6B959C3D-88E9-4F84-830C-18A85C556BD1}" sibTransId="{04A08535-1BA8-49C4-90FA-499A8BD69EE2}"/>
    <dgm:cxn modelId="{21795F7F-66DB-457C-A045-442996FFE2AD}" srcId="{A0B45EF2-E3AA-468B-BB39-D6D090D41D81}" destId="{20943B08-B8AA-401D-8703-9ADA5E67D8A2}" srcOrd="3" destOrd="0" parTransId="{C87F28A7-5FC2-4E4A-9DC7-38EB1421450E}" sibTransId="{DFA5809A-1E02-49D2-9B8F-DAB4485FB821}"/>
    <dgm:cxn modelId="{75FDE183-791C-42A2-8AD6-377A4AF57B09}" srcId="{A0B45EF2-E3AA-468B-BB39-D6D090D41D81}" destId="{54C74E23-3AC6-4306-8058-8CB3689B8DFB}" srcOrd="4" destOrd="0" parTransId="{F24063B9-820C-49A6-AE46-1092C26B45B4}" sibTransId="{EAB6A9A8-7CD6-4A23-AA37-F7942914EDB6}"/>
    <dgm:cxn modelId="{E52A8F8B-0E63-41DE-9E8D-669FE9904C81}" type="presOf" srcId="{D6BF64F1-AF96-4728-B5D0-95962CA0BD1B}" destId="{987591C8-375D-4FAF-B4D4-F0D32B7EFE34}" srcOrd="0" destOrd="0" presId="urn:microsoft.com/office/officeart/2005/8/layout/default"/>
    <dgm:cxn modelId="{EA6D678F-290C-4D4D-A36F-A5924135138B}" srcId="{A0B45EF2-E3AA-468B-BB39-D6D090D41D81}" destId="{E4452B56-30D3-41EE-91A3-444EB218F114}" srcOrd="7" destOrd="0" parTransId="{6F6126E0-82B9-4A6C-A9B1-33756B721BC6}" sibTransId="{F1609172-B1FA-49B5-92A2-6550C49A1848}"/>
    <dgm:cxn modelId="{481E6E93-6112-4083-A44D-8680B47018C0}" srcId="{A0B45EF2-E3AA-468B-BB39-D6D090D41D81}" destId="{6464CB6F-649B-4627-833D-69E7D6AF33A3}" srcOrd="1" destOrd="0" parTransId="{AF31D4CC-5EBB-4830-B066-F4606483CC28}" sibTransId="{20492352-64A3-4C2C-9923-B31DF6D77835}"/>
    <dgm:cxn modelId="{ECDBE4BE-7489-486A-8D11-6536B32B8C75}" srcId="{A0B45EF2-E3AA-468B-BB39-D6D090D41D81}" destId="{E2A94C18-6F83-4EDC-9751-14C6ECF769AD}" srcOrd="0" destOrd="0" parTransId="{F66DA443-CEDF-4794-AEE7-8B919BF96E5D}" sibTransId="{512C23E3-8FE2-4891-8518-7C135AB5C237}"/>
    <dgm:cxn modelId="{570FDAD0-67F3-4521-9B1E-C95D7A525CB8}" srcId="{A0B45EF2-E3AA-468B-BB39-D6D090D41D81}" destId="{8397AF26-C566-4B24-B17F-03016805E636}" srcOrd="6" destOrd="0" parTransId="{CA0EAFDA-61AA-48BD-AD08-68B5A57322FF}" sibTransId="{6B1A3B2A-EAF6-4509-BB08-6242A6F7830A}"/>
    <dgm:cxn modelId="{76F4B3D3-6D53-47E4-BBEF-0954B783F514}" type="presOf" srcId="{54C74E23-3AC6-4306-8058-8CB3689B8DFB}" destId="{978F7093-F6A9-4320-B180-F8F658371B41}" srcOrd="0" destOrd="0" presId="urn:microsoft.com/office/officeart/2005/8/layout/default"/>
    <dgm:cxn modelId="{A9EAA6D4-5817-434D-8516-02450DE2F6B6}" type="presOf" srcId="{20943B08-B8AA-401D-8703-9ADA5E67D8A2}" destId="{DC4D5880-295A-47CB-8C06-E622C46A8FA8}" srcOrd="0" destOrd="0" presId="urn:microsoft.com/office/officeart/2005/8/layout/default"/>
    <dgm:cxn modelId="{D2B404DE-0653-415C-808D-FD5FFD549848}" type="presOf" srcId="{E4452B56-30D3-41EE-91A3-444EB218F114}" destId="{89421B8D-94CF-4316-9C69-D04E65379A52}" srcOrd="0" destOrd="0" presId="urn:microsoft.com/office/officeart/2005/8/layout/default"/>
    <dgm:cxn modelId="{117544DE-ABCB-41DB-9891-8FA10DED4F99}" type="presOf" srcId="{A0B45EF2-E3AA-468B-BB39-D6D090D41D81}" destId="{4164502B-B11C-4914-A3A6-9CAE4DD00DCA}" srcOrd="0" destOrd="0" presId="urn:microsoft.com/office/officeart/2005/8/layout/default"/>
    <dgm:cxn modelId="{637282E5-6CC8-496B-9931-345714A7137B}" srcId="{A0B45EF2-E3AA-468B-BB39-D6D090D41D81}" destId="{F005A638-9550-455E-9D12-8AB5A0B6FAE9}" srcOrd="11" destOrd="0" parTransId="{00ADB850-16ED-4377-AE7D-396759752957}" sibTransId="{95953380-4EDB-428B-BB7B-8F8D329D97FC}"/>
    <dgm:cxn modelId="{E74C03E8-763E-40CE-9349-56050D88B62D}" srcId="{A0B45EF2-E3AA-468B-BB39-D6D090D41D81}" destId="{6286345C-2731-4588-B1C6-09DAFF25C2E8}" srcOrd="5" destOrd="0" parTransId="{E80CF876-B88F-4CC6-89A2-8DEE3291B215}" sibTransId="{85874EBD-FC0C-4270-9BE7-BEA14FC5D131}"/>
    <dgm:cxn modelId="{46A5B2EC-AA39-4BD9-8DC3-97B5C48122A6}" type="presOf" srcId="{B9F90BCF-B2CE-4B03-8451-4B4FE3EDB19C}" destId="{B1629E2F-6F7A-400B-898E-6CEF96C99DAE}" srcOrd="0" destOrd="0" presId="urn:microsoft.com/office/officeart/2005/8/layout/default"/>
    <dgm:cxn modelId="{BB17BFF1-6D85-4E20-8F56-37983D134BB2}" type="presOf" srcId="{FBD83E27-7097-4E24-B3CC-E7FA01EE27D1}" destId="{79AF5A08-C51D-404A-B38C-0565F7DD5A2B}" srcOrd="0" destOrd="0" presId="urn:microsoft.com/office/officeart/2005/8/layout/default"/>
    <dgm:cxn modelId="{BF22C9FE-8E99-48AE-83F2-B0D7942D3C37}" type="presOf" srcId="{68E3037E-3260-47DD-90AA-F4ABDE4C62EF}" destId="{A5933A9D-4B97-4260-B1C6-6375005C3AEE}" srcOrd="0" destOrd="0" presId="urn:microsoft.com/office/officeart/2005/8/layout/default"/>
    <dgm:cxn modelId="{97C61A27-6C3E-4D18-B410-352395C2B950}" type="presParOf" srcId="{4164502B-B11C-4914-A3A6-9CAE4DD00DCA}" destId="{A2CC30E4-1A09-49D6-BFFE-687A0BBC0219}" srcOrd="0" destOrd="0" presId="urn:microsoft.com/office/officeart/2005/8/layout/default"/>
    <dgm:cxn modelId="{CE9847F2-D821-44CC-9412-4459948EF215}" type="presParOf" srcId="{4164502B-B11C-4914-A3A6-9CAE4DD00DCA}" destId="{DF5D7DC5-EA84-4629-B495-6B6521E10A0C}" srcOrd="1" destOrd="0" presId="urn:microsoft.com/office/officeart/2005/8/layout/default"/>
    <dgm:cxn modelId="{46D85709-1C73-4BD8-88AE-32701A34D0DF}" type="presParOf" srcId="{4164502B-B11C-4914-A3A6-9CAE4DD00DCA}" destId="{0B6D54C6-8E02-4B9A-86AF-3F260A9E45EA}" srcOrd="2" destOrd="0" presId="urn:microsoft.com/office/officeart/2005/8/layout/default"/>
    <dgm:cxn modelId="{31312236-4B4C-45C2-A7DB-F480607B30EF}" type="presParOf" srcId="{4164502B-B11C-4914-A3A6-9CAE4DD00DCA}" destId="{AB1AE7E7-9FB0-430B-97E3-D1AC3EDEEA4F}" srcOrd="3" destOrd="0" presId="urn:microsoft.com/office/officeart/2005/8/layout/default"/>
    <dgm:cxn modelId="{924490D6-A815-4216-A013-77964FE05C16}" type="presParOf" srcId="{4164502B-B11C-4914-A3A6-9CAE4DD00DCA}" destId="{79AF5A08-C51D-404A-B38C-0565F7DD5A2B}" srcOrd="4" destOrd="0" presId="urn:microsoft.com/office/officeart/2005/8/layout/default"/>
    <dgm:cxn modelId="{E5D6B099-E0E2-4279-9E2F-675D25FCD398}" type="presParOf" srcId="{4164502B-B11C-4914-A3A6-9CAE4DD00DCA}" destId="{6412C45E-FA87-4BAF-9A1D-1336886F6B1E}" srcOrd="5" destOrd="0" presId="urn:microsoft.com/office/officeart/2005/8/layout/default"/>
    <dgm:cxn modelId="{287AA80E-A6BD-4757-9BF9-B597E624BECD}" type="presParOf" srcId="{4164502B-B11C-4914-A3A6-9CAE4DD00DCA}" destId="{DC4D5880-295A-47CB-8C06-E622C46A8FA8}" srcOrd="6" destOrd="0" presId="urn:microsoft.com/office/officeart/2005/8/layout/default"/>
    <dgm:cxn modelId="{25791995-692F-45F7-97E6-FBA560707B66}" type="presParOf" srcId="{4164502B-B11C-4914-A3A6-9CAE4DD00DCA}" destId="{C7883E62-C750-49D7-9908-C1B539621A24}" srcOrd="7" destOrd="0" presId="urn:microsoft.com/office/officeart/2005/8/layout/default"/>
    <dgm:cxn modelId="{B68FD879-5A74-431C-A260-9E104DE738FD}" type="presParOf" srcId="{4164502B-B11C-4914-A3A6-9CAE4DD00DCA}" destId="{978F7093-F6A9-4320-B180-F8F658371B41}" srcOrd="8" destOrd="0" presId="urn:microsoft.com/office/officeart/2005/8/layout/default"/>
    <dgm:cxn modelId="{54234CC2-A221-4E54-98CC-F1AFAA4693E2}" type="presParOf" srcId="{4164502B-B11C-4914-A3A6-9CAE4DD00DCA}" destId="{14342996-ECB5-41FE-AE61-A6269BD722EA}" srcOrd="9" destOrd="0" presId="urn:microsoft.com/office/officeart/2005/8/layout/default"/>
    <dgm:cxn modelId="{A7F6BA2E-625A-4D26-8F71-B488466ECEF2}" type="presParOf" srcId="{4164502B-B11C-4914-A3A6-9CAE4DD00DCA}" destId="{3224F1E6-569B-4A20-92D8-F63F8F9AEEE6}" srcOrd="10" destOrd="0" presId="urn:microsoft.com/office/officeart/2005/8/layout/default"/>
    <dgm:cxn modelId="{02F1995A-EC6E-44F2-ACFD-AAABE79FBF00}" type="presParOf" srcId="{4164502B-B11C-4914-A3A6-9CAE4DD00DCA}" destId="{F887B13D-1561-40EB-B3DE-783DA0423557}" srcOrd="11" destOrd="0" presId="urn:microsoft.com/office/officeart/2005/8/layout/default"/>
    <dgm:cxn modelId="{EA38D1D0-13CC-48C0-8E48-CA455455D1BC}" type="presParOf" srcId="{4164502B-B11C-4914-A3A6-9CAE4DD00DCA}" destId="{D992B217-B592-4359-9C78-ADA301853483}" srcOrd="12" destOrd="0" presId="urn:microsoft.com/office/officeart/2005/8/layout/default"/>
    <dgm:cxn modelId="{EF039EFC-64C4-44AF-A9D5-103E2CDABF51}" type="presParOf" srcId="{4164502B-B11C-4914-A3A6-9CAE4DD00DCA}" destId="{7DDDC442-222A-4C99-B18E-EDD33E69EBC6}" srcOrd="13" destOrd="0" presId="urn:microsoft.com/office/officeart/2005/8/layout/default"/>
    <dgm:cxn modelId="{470821DE-0EF4-42FC-B2F3-5269398C1025}" type="presParOf" srcId="{4164502B-B11C-4914-A3A6-9CAE4DD00DCA}" destId="{89421B8D-94CF-4316-9C69-D04E65379A52}" srcOrd="14" destOrd="0" presId="urn:microsoft.com/office/officeart/2005/8/layout/default"/>
    <dgm:cxn modelId="{6B95B284-4694-4572-94B1-6D78852033F1}" type="presParOf" srcId="{4164502B-B11C-4914-A3A6-9CAE4DD00DCA}" destId="{327DDF90-F593-48CE-81D5-EF6B5CA741D3}" srcOrd="15" destOrd="0" presId="urn:microsoft.com/office/officeart/2005/8/layout/default"/>
    <dgm:cxn modelId="{1796889B-3143-43B6-99D2-6FDD6A7A2517}" type="presParOf" srcId="{4164502B-B11C-4914-A3A6-9CAE4DD00DCA}" destId="{B1629E2F-6F7A-400B-898E-6CEF96C99DAE}" srcOrd="16" destOrd="0" presId="urn:microsoft.com/office/officeart/2005/8/layout/default"/>
    <dgm:cxn modelId="{8AF8A454-8CC6-4A60-AA81-8E96802F88D6}" type="presParOf" srcId="{4164502B-B11C-4914-A3A6-9CAE4DD00DCA}" destId="{108FB86F-E9B5-4F8D-8318-63B861795F09}" srcOrd="17" destOrd="0" presId="urn:microsoft.com/office/officeart/2005/8/layout/default"/>
    <dgm:cxn modelId="{50E7C98E-CF23-4DD3-9FF0-4358E0BC0184}" type="presParOf" srcId="{4164502B-B11C-4914-A3A6-9CAE4DD00DCA}" destId="{987591C8-375D-4FAF-B4D4-F0D32B7EFE34}" srcOrd="18" destOrd="0" presId="urn:microsoft.com/office/officeart/2005/8/layout/default"/>
    <dgm:cxn modelId="{14F0D2F7-0DF3-4E05-B0E0-6E8A386129C8}" type="presParOf" srcId="{4164502B-B11C-4914-A3A6-9CAE4DD00DCA}" destId="{874525BF-A954-46AD-8735-CEFB3C835AD9}" srcOrd="19" destOrd="0" presId="urn:microsoft.com/office/officeart/2005/8/layout/default"/>
    <dgm:cxn modelId="{95181C46-EB89-442D-A65B-145C720306B3}" type="presParOf" srcId="{4164502B-B11C-4914-A3A6-9CAE4DD00DCA}" destId="{A5933A9D-4B97-4260-B1C6-6375005C3AEE}" srcOrd="20" destOrd="0" presId="urn:microsoft.com/office/officeart/2005/8/layout/default"/>
    <dgm:cxn modelId="{C5C41001-8A37-4B17-941F-672E63DA031E}" type="presParOf" srcId="{4164502B-B11C-4914-A3A6-9CAE4DD00DCA}" destId="{C2816976-759B-4C2A-9F6D-6977A93C0F55}" srcOrd="21" destOrd="0" presId="urn:microsoft.com/office/officeart/2005/8/layout/default"/>
    <dgm:cxn modelId="{43C47AE6-59B9-4A43-BF9C-C8DC98A2B275}" type="presParOf" srcId="{4164502B-B11C-4914-A3A6-9CAE4DD00DCA}" destId="{170CADA3-2CB0-4E7B-83F7-3DE4FEA556E6}"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E184911-CCE1-4416-A6A5-721827524C08}"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E093BEC4-37A5-4493-8F70-37B1C4E3F7D7}">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Consent for help to leave </a:t>
          </a:r>
          <a:r>
            <a:rPr lang="en-GB" sz="2400" u="sng" dirty="0">
              <a:solidFill>
                <a:schemeClr val="tx1"/>
              </a:solidFill>
            </a:rPr>
            <a:t>MUST</a:t>
          </a:r>
          <a:r>
            <a:rPr lang="en-GB" sz="2400" dirty="0">
              <a:solidFill>
                <a:schemeClr val="tx1"/>
              </a:solidFill>
            </a:rPr>
            <a:t> be given</a:t>
          </a:r>
        </a:p>
      </dgm:t>
    </dgm:pt>
    <dgm:pt modelId="{1D1BDA0C-0C70-4A99-9506-79D320339A57}" type="parTrans" cxnId="{CF25AD04-08E2-4A42-B8A9-577044C1F780}">
      <dgm:prSet/>
      <dgm:spPr/>
      <dgm:t>
        <a:bodyPr/>
        <a:lstStyle/>
        <a:p>
          <a:endParaRPr lang="en-GB"/>
        </a:p>
      </dgm:t>
    </dgm:pt>
    <dgm:pt modelId="{78E2DC1F-561E-4189-833D-51D18FE2FEB7}" type="sibTrans" cxnId="{CF25AD04-08E2-4A42-B8A9-577044C1F780}">
      <dgm:prSet/>
      <dgm:spPr/>
      <dgm:t>
        <a:bodyPr/>
        <a:lstStyle/>
        <a:p>
          <a:endParaRPr lang="en-GB"/>
        </a:p>
      </dgm:t>
    </dgm:pt>
    <dgm:pt modelId="{7CA5FFBC-E7D9-4816-9F60-C51AC2926DCD}">
      <dgm:prSet phldrT="[Text]" custT="1"/>
      <dgm:spPr>
        <a:solidFill>
          <a:schemeClr val="accent1"/>
        </a:solidFill>
        <a:ln>
          <a:solidFill>
            <a:schemeClr val="tx1"/>
          </a:solidFill>
        </a:ln>
      </dgm:spPr>
      <dgm:t>
        <a:bodyPr/>
        <a:lstStyle/>
        <a:p>
          <a:r>
            <a:rPr lang="en-GB" sz="2400" dirty="0">
              <a:solidFill>
                <a:schemeClr val="tx1"/>
              </a:solidFill>
            </a:rPr>
            <a:t>Remove from situation by providing a place of safety (SSD, Red Cross but especially BAWSO)</a:t>
          </a:r>
        </a:p>
      </dgm:t>
    </dgm:pt>
    <dgm:pt modelId="{43DE06DD-C55D-4982-9F98-8492B992D957}" type="parTrans" cxnId="{896F6495-2B22-42C3-9F12-0D6A0325D33A}">
      <dgm:prSet/>
      <dgm:spPr/>
      <dgm:t>
        <a:bodyPr/>
        <a:lstStyle/>
        <a:p>
          <a:endParaRPr lang="en-GB"/>
        </a:p>
      </dgm:t>
    </dgm:pt>
    <dgm:pt modelId="{2B0D2887-5952-4355-9E11-9F731C958086}" type="sibTrans" cxnId="{896F6495-2B22-42C3-9F12-0D6A0325D33A}">
      <dgm:prSet/>
      <dgm:spPr/>
      <dgm:t>
        <a:bodyPr/>
        <a:lstStyle/>
        <a:p>
          <a:endParaRPr lang="en-GB"/>
        </a:p>
      </dgm:t>
    </dgm:pt>
    <dgm:pt modelId="{A90802B7-8D02-4D3C-B0BE-D7A0D272454C}">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REMEMBER: Only make referrals to the National Referral Mechanism (NRM) if the person is able to give consent</a:t>
          </a:r>
        </a:p>
      </dgm:t>
    </dgm:pt>
    <dgm:pt modelId="{D0470DD7-EEE5-4D92-A2CA-D6530046840D}" type="parTrans" cxnId="{C5C2208B-9D59-4999-81C6-282D7E7AB331}">
      <dgm:prSet/>
      <dgm:spPr/>
      <dgm:t>
        <a:bodyPr/>
        <a:lstStyle/>
        <a:p>
          <a:endParaRPr lang="en-GB"/>
        </a:p>
      </dgm:t>
    </dgm:pt>
    <dgm:pt modelId="{ADEEA1D4-F7EC-4EBE-8320-98D724758677}" type="sibTrans" cxnId="{C5C2208B-9D59-4999-81C6-282D7E7AB331}">
      <dgm:prSet/>
      <dgm:spPr/>
      <dgm:t>
        <a:bodyPr/>
        <a:lstStyle/>
        <a:p>
          <a:endParaRPr lang="en-GB"/>
        </a:p>
      </dgm:t>
    </dgm:pt>
    <dgm:pt modelId="{0F1A26BB-F24B-452B-8145-79C91B37070E}" type="pres">
      <dgm:prSet presAssocID="{DE184911-CCE1-4416-A6A5-721827524C08}" presName="composite" presStyleCnt="0">
        <dgm:presLayoutVars>
          <dgm:chMax val="1"/>
          <dgm:dir/>
          <dgm:resizeHandles val="exact"/>
        </dgm:presLayoutVars>
      </dgm:prSet>
      <dgm:spPr/>
    </dgm:pt>
    <dgm:pt modelId="{5570F2FC-7614-48E1-B1BE-A424AB21DCC8}" type="pres">
      <dgm:prSet presAssocID="{E093BEC4-37A5-4493-8F70-37B1C4E3F7D7}" presName="roof" presStyleLbl="dkBgShp" presStyleIdx="0" presStyleCnt="2" custLinFactNeighborX="7500" custLinFactNeighborY="2235"/>
      <dgm:spPr/>
    </dgm:pt>
    <dgm:pt modelId="{5F1D2217-C74E-4B44-90FE-2CC9BDFB318F}" type="pres">
      <dgm:prSet presAssocID="{E093BEC4-37A5-4493-8F70-37B1C4E3F7D7}" presName="pillars" presStyleCnt="0"/>
      <dgm:spPr/>
    </dgm:pt>
    <dgm:pt modelId="{41015536-DF0B-42F5-9805-55AFEDA58769}" type="pres">
      <dgm:prSet presAssocID="{E093BEC4-37A5-4493-8F70-37B1C4E3F7D7}" presName="pillar1" presStyleLbl="node1" presStyleIdx="0" presStyleCnt="2">
        <dgm:presLayoutVars>
          <dgm:bulletEnabled val="1"/>
        </dgm:presLayoutVars>
      </dgm:prSet>
      <dgm:spPr/>
    </dgm:pt>
    <dgm:pt modelId="{441FFEAE-9A17-4714-8971-2F75D0504BB6}" type="pres">
      <dgm:prSet presAssocID="{A90802B7-8D02-4D3C-B0BE-D7A0D272454C}" presName="pillarX" presStyleLbl="node1" presStyleIdx="1" presStyleCnt="2">
        <dgm:presLayoutVars>
          <dgm:bulletEnabled val="1"/>
        </dgm:presLayoutVars>
      </dgm:prSet>
      <dgm:spPr/>
    </dgm:pt>
    <dgm:pt modelId="{8EC970C9-CFA0-490E-8C5B-BBB71B7702A4}" type="pres">
      <dgm:prSet presAssocID="{E093BEC4-37A5-4493-8F70-37B1C4E3F7D7}" presName="base" presStyleLbl="dkBgShp" presStyleIdx="1" presStyleCnt="2"/>
      <dgm:spPr>
        <a:solidFill>
          <a:schemeClr val="tx2">
            <a:lumMod val="40000"/>
            <a:lumOff val="60000"/>
          </a:schemeClr>
        </a:solidFill>
        <a:ln>
          <a:solidFill>
            <a:schemeClr val="tx1"/>
          </a:solidFill>
        </a:ln>
      </dgm:spPr>
    </dgm:pt>
  </dgm:ptLst>
  <dgm:cxnLst>
    <dgm:cxn modelId="{CF25AD04-08E2-4A42-B8A9-577044C1F780}" srcId="{DE184911-CCE1-4416-A6A5-721827524C08}" destId="{E093BEC4-37A5-4493-8F70-37B1C4E3F7D7}" srcOrd="0" destOrd="0" parTransId="{1D1BDA0C-0C70-4A99-9506-79D320339A57}" sibTransId="{78E2DC1F-561E-4189-833D-51D18FE2FEB7}"/>
    <dgm:cxn modelId="{A9F0800D-E406-486E-81AE-D3EF2BCCDB48}" type="presOf" srcId="{A90802B7-8D02-4D3C-B0BE-D7A0D272454C}" destId="{441FFEAE-9A17-4714-8971-2F75D0504BB6}" srcOrd="0" destOrd="0" presId="urn:microsoft.com/office/officeart/2005/8/layout/hList3"/>
    <dgm:cxn modelId="{27C8285B-1579-419F-AC20-8FC0EB36D2C3}" type="presOf" srcId="{DE184911-CCE1-4416-A6A5-721827524C08}" destId="{0F1A26BB-F24B-452B-8145-79C91B37070E}" srcOrd="0" destOrd="0" presId="urn:microsoft.com/office/officeart/2005/8/layout/hList3"/>
    <dgm:cxn modelId="{D488BC47-F586-4D1B-8162-9E510C5AAEF3}" type="presOf" srcId="{7CA5FFBC-E7D9-4816-9F60-C51AC2926DCD}" destId="{41015536-DF0B-42F5-9805-55AFEDA58769}" srcOrd="0" destOrd="0" presId="urn:microsoft.com/office/officeart/2005/8/layout/hList3"/>
    <dgm:cxn modelId="{C5C2208B-9D59-4999-81C6-282D7E7AB331}" srcId="{E093BEC4-37A5-4493-8F70-37B1C4E3F7D7}" destId="{A90802B7-8D02-4D3C-B0BE-D7A0D272454C}" srcOrd="1" destOrd="0" parTransId="{D0470DD7-EEE5-4D92-A2CA-D6530046840D}" sibTransId="{ADEEA1D4-F7EC-4EBE-8320-98D724758677}"/>
    <dgm:cxn modelId="{896F6495-2B22-42C3-9F12-0D6A0325D33A}" srcId="{E093BEC4-37A5-4493-8F70-37B1C4E3F7D7}" destId="{7CA5FFBC-E7D9-4816-9F60-C51AC2926DCD}" srcOrd="0" destOrd="0" parTransId="{43DE06DD-C55D-4982-9F98-8492B992D957}" sibTransId="{2B0D2887-5952-4355-9E11-9F731C958086}"/>
    <dgm:cxn modelId="{F6B11198-ACAE-4309-8C71-A9E3CAB46147}" type="presOf" srcId="{E093BEC4-37A5-4493-8F70-37B1C4E3F7D7}" destId="{5570F2FC-7614-48E1-B1BE-A424AB21DCC8}" srcOrd="0" destOrd="0" presId="urn:microsoft.com/office/officeart/2005/8/layout/hList3"/>
    <dgm:cxn modelId="{4C69816E-9214-4878-A27A-D2B832EC33A9}" type="presParOf" srcId="{0F1A26BB-F24B-452B-8145-79C91B37070E}" destId="{5570F2FC-7614-48E1-B1BE-A424AB21DCC8}" srcOrd="0" destOrd="0" presId="urn:microsoft.com/office/officeart/2005/8/layout/hList3"/>
    <dgm:cxn modelId="{B56869DE-F768-4CDF-AEDF-44BE127B62FD}" type="presParOf" srcId="{0F1A26BB-F24B-452B-8145-79C91B37070E}" destId="{5F1D2217-C74E-4B44-90FE-2CC9BDFB318F}" srcOrd="1" destOrd="0" presId="urn:microsoft.com/office/officeart/2005/8/layout/hList3"/>
    <dgm:cxn modelId="{4F127451-0BD4-49E7-98B3-C066A31A2261}" type="presParOf" srcId="{5F1D2217-C74E-4B44-90FE-2CC9BDFB318F}" destId="{41015536-DF0B-42F5-9805-55AFEDA58769}" srcOrd="0" destOrd="0" presId="urn:microsoft.com/office/officeart/2005/8/layout/hList3"/>
    <dgm:cxn modelId="{A03D9474-0849-4B6C-9665-6374455D2F68}" type="presParOf" srcId="{5F1D2217-C74E-4B44-90FE-2CC9BDFB318F}" destId="{441FFEAE-9A17-4714-8971-2F75D0504BB6}" srcOrd="1" destOrd="0" presId="urn:microsoft.com/office/officeart/2005/8/layout/hList3"/>
    <dgm:cxn modelId="{4A20EA84-15B2-49B0-ACF1-622C707B497F}" type="presParOf" srcId="{0F1A26BB-F24B-452B-8145-79C91B37070E}" destId="{8EC970C9-CFA0-490E-8C5B-BBB71B7702A4}"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BF9309-6CD4-4788-B134-CE7F34E6176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33D04A6C-2D56-45E8-B058-DF1E0D2183AE}">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Identify a victim of trafficking</a:t>
          </a:r>
        </a:p>
      </dgm:t>
    </dgm:pt>
    <dgm:pt modelId="{54609DD0-5060-4D63-96E0-AC72962034EA}" type="parTrans" cxnId="{E72C075B-7F6A-4AE7-825A-47752A2A3A92}">
      <dgm:prSet/>
      <dgm:spPr/>
      <dgm:t>
        <a:bodyPr/>
        <a:lstStyle/>
        <a:p>
          <a:endParaRPr lang="en-GB"/>
        </a:p>
      </dgm:t>
    </dgm:pt>
    <dgm:pt modelId="{3FD5F4BD-97D8-43A0-B20D-B4256292F24F}" type="sibTrans" cxnId="{E72C075B-7F6A-4AE7-825A-47752A2A3A92}">
      <dgm:prSet/>
      <dgm:spPr>
        <a:solidFill>
          <a:srgbClr val="002060"/>
        </a:solidFill>
        <a:ln>
          <a:solidFill>
            <a:schemeClr val="tx1"/>
          </a:solidFill>
        </a:ln>
      </dgm:spPr>
      <dgm:t>
        <a:bodyPr/>
        <a:lstStyle/>
        <a:p>
          <a:endParaRPr lang="en-GB"/>
        </a:p>
      </dgm:t>
    </dgm:pt>
    <dgm:pt modelId="{E15EBF30-4CC7-48FC-9A66-BBA8EF5F15DB}">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Grant a ‘reflection delay’</a:t>
          </a:r>
        </a:p>
      </dgm:t>
    </dgm:pt>
    <dgm:pt modelId="{4B5C4624-838A-4C15-BE27-EC4FBA8C6CD6}" type="parTrans" cxnId="{6CB90642-2918-42DE-9CD2-D56EFF3C5725}">
      <dgm:prSet/>
      <dgm:spPr/>
      <dgm:t>
        <a:bodyPr/>
        <a:lstStyle/>
        <a:p>
          <a:endParaRPr lang="en-GB"/>
        </a:p>
      </dgm:t>
    </dgm:pt>
    <dgm:pt modelId="{DBD48D56-F2C1-4154-8FA0-66DA7D8089CC}" type="sibTrans" cxnId="{6CB90642-2918-42DE-9CD2-D56EFF3C5725}">
      <dgm:prSet/>
      <dgm:spPr>
        <a:solidFill>
          <a:srgbClr val="002060"/>
        </a:solidFill>
        <a:ln>
          <a:solidFill>
            <a:schemeClr val="tx1"/>
          </a:solidFill>
        </a:ln>
      </dgm:spPr>
      <dgm:t>
        <a:bodyPr/>
        <a:lstStyle/>
        <a:p>
          <a:endParaRPr lang="en-GB"/>
        </a:p>
      </dgm:t>
    </dgm:pt>
    <dgm:pt modelId="{9F686E59-5ED8-43C1-86B4-31002AEDBFA6}">
      <dgm:prSet phldrT="[Text]" custT="1"/>
      <dgm:spPr>
        <a:solidFill>
          <a:schemeClr val="accent3">
            <a:lumMod val="60000"/>
            <a:lumOff val="40000"/>
          </a:schemeClr>
        </a:solidFill>
        <a:ln>
          <a:solidFill>
            <a:schemeClr val="tx1"/>
          </a:solidFill>
        </a:ln>
      </dgm:spPr>
      <dgm:t>
        <a:bodyPr/>
        <a:lstStyle/>
        <a:p>
          <a:r>
            <a:rPr lang="en-GB" sz="2400" dirty="0">
              <a:solidFill>
                <a:schemeClr val="tx1"/>
              </a:solidFill>
            </a:rPr>
            <a:t>Refer a person to support services</a:t>
          </a:r>
        </a:p>
      </dgm:t>
    </dgm:pt>
    <dgm:pt modelId="{ED7D6081-E096-4F47-BE97-D2AB3F651D63}" type="parTrans" cxnId="{3202D054-E977-4E2C-8E3D-C7CC89E6427F}">
      <dgm:prSet/>
      <dgm:spPr/>
      <dgm:t>
        <a:bodyPr/>
        <a:lstStyle/>
        <a:p>
          <a:endParaRPr lang="en-GB"/>
        </a:p>
      </dgm:t>
    </dgm:pt>
    <dgm:pt modelId="{69DE0EB8-EE1B-468B-9730-CBCF7F53A2DC}" type="sibTrans" cxnId="{3202D054-E977-4E2C-8E3D-C7CC89E6427F}">
      <dgm:prSet/>
      <dgm:spPr>
        <a:solidFill>
          <a:srgbClr val="002060"/>
        </a:solidFill>
        <a:ln>
          <a:solidFill>
            <a:schemeClr val="tx1"/>
          </a:solidFill>
        </a:ln>
      </dgm:spPr>
      <dgm:t>
        <a:bodyPr/>
        <a:lstStyle/>
        <a:p>
          <a:endParaRPr lang="en-GB"/>
        </a:p>
      </dgm:t>
    </dgm:pt>
    <dgm:pt modelId="{01E4ADEA-65D9-4312-B92F-8D840D1A9BD7}">
      <dgm:prSet phldrT="[Text]" custT="1"/>
      <dgm:spPr>
        <a:solidFill>
          <a:schemeClr val="accent1">
            <a:lumMod val="75000"/>
          </a:schemeClr>
        </a:solidFill>
        <a:ln>
          <a:solidFill>
            <a:schemeClr val="tx1"/>
          </a:solidFill>
        </a:ln>
      </dgm:spPr>
      <dgm:t>
        <a:bodyPr/>
        <a:lstStyle/>
        <a:p>
          <a:r>
            <a:rPr lang="en-GB" sz="2400" dirty="0">
              <a:solidFill>
                <a:schemeClr val="tx1"/>
              </a:solidFill>
            </a:rPr>
            <a:t>Issue a residence permit</a:t>
          </a:r>
        </a:p>
      </dgm:t>
    </dgm:pt>
    <dgm:pt modelId="{52D1CCF9-B90B-409C-BB9E-301B43E62090}" type="parTrans" cxnId="{E79C440B-F625-4EB6-B1A9-C5FC4B24675F}">
      <dgm:prSet/>
      <dgm:spPr/>
      <dgm:t>
        <a:bodyPr/>
        <a:lstStyle/>
        <a:p>
          <a:endParaRPr lang="en-GB"/>
        </a:p>
      </dgm:t>
    </dgm:pt>
    <dgm:pt modelId="{2EC811E4-A7CF-4837-96DA-E77C85A135B2}" type="sibTrans" cxnId="{E79C440B-F625-4EB6-B1A9-C5FC4B24675F}">
      <dgm:prSet/>
      <dgm:spPr/>
      <dgm:t>
        <a:bodyPr/>
        <a:lstStyle/>
        <a:p>
          <a:endParaRPr lang="en-GB"/>
        </a:p>
      </dgm:t>
    </dgm:pt>
    <dgm:pt modelId="{53E96FC7-6E80-4BB6-9A4F-400D1E0A2A42}" type="pres">
      <dgm:prSet presAssocID="{81BF9309-6CD4-4788-B134-CE7F34E61765}" presName="diagram" presStyleCnt="0">
        <dgm:presLayoutVars>
          <dgm:dir/>
          <dgm:resizeHandles val="exact"/>
        </dgm:presLayoutVars>
      </dgm:prSet>
      <dgm:spPr/>
    </dgm:pt>
    <dgm:pt modelId="{CD54CC4C-E8BE-4806-B33D-05C76B8BAC72}" type="pres">
      <dgm:prSet presAssocID="{33D04A6C-2D56-45E8-B058-DF1E0D2183AE}" presName="node" presStyleLbl="node1" presStyleIdx="0" presStyleCnt="4" custScaleY="153698">
        <dgm:presLayoutVars>
          <dgm:bulletEnabled val="1"/>
        </dgm:presLayoutVars>
      </dgm:prSet>
      <dgm:spPr/>
    </dgm:pt>
    <dgm:pt modelId="{EB3D1BAA-A870-49F7-A3B9-BE4B19A03AA4}" type="pres">
      <dgm:prSet presAssocID="{3FD5F4BD-97D8-43A0-B20D-B4256292F24F}" presName="sibTrans" presStyleLbl="sibTrans2D1" presStyleIdx="0" presStyleCnt="3"/>
      <dgm:spPr/>
    </dgm:pt>
    <dgm:pt modelId="{9B0A84BD-AA12-406C-B80A-202EB4249219}" type="pres">
      <dgm:prSet presAssocID="{3FD5F4BD-97D8-43A0-B20D-B4256292F24F}" presName="connectorText" presStyleLbl="sibTrans2D1" presStyleIdx="0" presStyleCnt="3"/>
      <dgm:spPr/>
    </dgm:pt>
    <dgm:pt modelId="{5FA9077A-1976-429D-9193-D8A2FD0D9804}" type="pres">
      <dgm:prSet presAssocID="{E15EBF30-4CC7-48FC-9A66-BBA8EF5F15DB}" presName="node" presStyleLbl="node1" presStyleIdx="1" presStyleCnt="4" custScaleY="145788">
        <dgm:presLayoutVars>
          <dgm:bulletEnabled val="1"/>
        </dgm:presLayoutVars>
      </dgm:prSet>
      <dgm:spPr/>
    </dgm:pt>
    <dgm:pt modelId="{EDC5D159-B5DA-4305-8483-1732E09F587D}" type="pres">
      <dgm:prSet presAssocID="{DBD48D56-F2C1-4154-8FA0-66DA7D8089CC}" presName="sibTrans" presStyleLbl="sibTrans2D1" presStyleIdx="1" presStyleCnt="3"/>
      <dgm:spPr/>
    </dgm:pt>
    <dgm:pt modelId="{D0260EE3-787F-4616-8169-A95596BB2ED1}" type="pres">
      <dgm:prSet presAssocID="{DBD48D56-F2C1-4154-8FA0-66DA7D8089CC}" presName="connectorText" presStyleLbl="sibTrans2D1" presStyleIdx="1" presStyleCnt="3"/>
      <dgm:spPr/>
    </dgm:pt>
    <dgm:pt modelId="{C45F5F0B-E534-4643-A0FC-13356D284527}" type="pres">
      <dgm:prSet presAssocID="{9F686E59-5ED8-43C1-86B4-31002AEDBFA6}" presName="node" presStyleLbl="node1" presStyleIdx="2" presStyleCnt="4" custScaleY="137878">
        <dgm:presLayoutVars>
          <dgm:bulletEnabled val="1"/>
        </dgm:presLayoutVars>
      </dgm:prSet>
      <dgm:spPr/>
    </dgm:pt>
    <dgm:pt modelId="{AF1D8FE7-B1C3-4ADF-AF8E-21E30B920782}" type="pres">
      <dgm:prSet presAssocID="{69DE0EB8-EE1B-468B-9730-CBCF7F53A2DC}" presName="sibTrans" presStyleLbl="sibTrans2D1" presStyleIdx="2" presStyleCnt="3"/>
      <dgm:spPr/>
    </dgm:pt>
    <dgm:pt modelId="{2A6DCFF6-9C09-4618-89BA-A0027CD16379}" type="pres">
      <dgm:prSet presAssocID="{69DE0EB8-EE1B-468B-9730-CBCF7F53A2DC}" presName="connectorText" presStyleLbl="sibTrans2D1" presStyleIdx="2" presStyleCnt="3"/>
      <dgm:spPr/>
    </dgm:pt>
    <dgm:pt modelId="{479AB993-E61B-4097-87C3-989441E7F61C}" type="pres">
      <dgm:prSet presAssocID="{01E4ADEA-65D9-4312-B92F-8D840D1A9BD7}" presName="node" presStyleLbl="node1" presStyleIdx="3" presStyleCnt="4" custScaleY="135242">
        <dgm:presLayoutVars>
          <dgm:bulletEnabled val="1"/>
        </dgm:presLayoutVars>
      </dgm:prSet>
      <dgm:spPr/>
    </dgm:pt>
  </dgm:ptLst>
  <dgm:cxnLst>
    <dgm:cxn modelId="{E79C440B-F625-4EB6-B1A9-C5FC4B24675F}" srcId="{81BF9309-6CD4-4788-B134-CE7F34E61765}" destId="{01E4ADEA-65D9-4312-B92F-8D840D1A9BD7}" srcOrd="3" destOrd="0" parTransId="{52D1CCF9-B90B-409C-BB9E-301B43E62090}" sibTransId="{2EC811E4-A7CF-4837-96DA-E77C85A135B2}"/>
    <dgm:cxn modelId="{6871EA3D-1455-4EA7-AF72-13B49F23C2D0}" type="presOf" srcId="{3FD5F4BD-97D8-43A0-B20D-B4256292F24F}" destId="{9B0A84BD-AA12-406C-B80A-202EB4249219}" srcOrd="1" destOrd="0" presId="urn:microsoft.com/office/officeart/2005/8/layout/process5"/>
    <dgm:cxn modelId="{E72C075B-7F6A-4AE7-825A-47752A2A3A92}" srcId="{81BF9309-6CD4-4788-B134-CE7F34E61765}" destId="{33D04A6C-2D56-45E8-B058-DF1E0D2183AE}" srcOrd="0" destOrd="0" parTransId="{54609DD0-5060-4D63-96E0-AC72962034EA}" sibTransId="{3FD5F4BD-97D8-43A0-B20D-B4256292F24F}"/>
    <dgm:cxn modelId="{A4192A5D-A1A4-4CAF-8BAD-0F501483A629}" type="presOf" srcId="{DBD48D56-F2C1-4154-8FA0-66DA7D8089CC}" destId="{D0260EE3-787F-4616-8169-A95596BB2ED1}" srcOrd="1" destOrd="0" presId="urn:microsoft.com/office/officeart/2005/8/layout/process5"/>
    <dgm:cxn modelId="{6CB90642-2918-42DE-9CD2-D56EFF3C5725}" srcId="{81BF9309-6CD4-4788-B134-CE7F34E61765}" destId="{E15EBF30-4CC7-48FC-9A66-BBA8EF5F15DB}" srcOrd="1" destOrd="0" parTransId="{4B5C4624-838A-4C15-BE27-EC4FBA8C6CD6}" sibTransId="{DBD48D56-F2C1-4154-8FA0-66DA7D8089CC}"/>
    <dgm:cxn modelId="{C10DD049-CAD3-49CB-BD19-58D6517C89B3}" type="presOf" srcId="{01E4ADEA-65D9-4312-B92F-8D840D1A9BD7}" destId="{479AB993-E61B-4097-87C3-989441E7F61C}" srcOrd="0" destOrd="0" presId="urn:microsoft.com/office/officeart/2005/8/layout/process5"/>
    <dgm:cxn modelId="{3202D054-E977-4E2C-8E3D-C7CC89E6427F}" srcId="{81BF9309-6CD4-4788-B134-CE7F34E61765}" destId="{9F686E59-5ED8-43C1-86B4-31002AEDBFA6}" srcOrd="2" destOrd="0" parTransId="{ED7D6081-E096-4F47-BE97-D2AB3F651D63}" sibTransId="{69DE0EB8-EE1B-468B-9730-CBCF7F53A2DC}"/>
    <dgm:cxn modelId="{107A8A98-0EE0-4A73-9456-4AB1496BAF92}" type="presOf" srcId="{3FD5F4BD-97D8-43A0-B20D-B4256292F24F}" destId="{EB3D1BAA-A870-49F7-A3B9-BE4B19A03AA4}" srcOrd="0" destOrd="0" presId="urn:microsoft.com/office/officeart/2005/8/layout/process5"/>
    <dgm:cxn modelId="{8815299B-16BD-49A9-BAA9-2BA188A8C6C2}" type="presOf" srcId="{33D04A6C-2D56-45E8-B058-DF1E0D2183AE}" destId="{CD54CC4C-E8BE-4806-B33D-05C76B8BAC72}" srcOrd="0" destOrd="0" presId="urn:microsoft.com/office/officeart/2005/8/layout/process5"/>
    <dgm:cxn modelId="{9C79D09E-898B-4F14-B9F3-902E9F9B8D5F}" type="presOf" srcId="{69DE0EB8-EE1B-468B-9730-CBCF7F53A2DC}" destId="{2A6DCFF6-9C09-4618-89BA-A0027CD16379}" srcOrd="1" destOrd="0" presId="urn:microsoft.com/office/officeart/2005/8/layout/process5"/>
    <dgm:cxn modelId="{9B3D88B1-E192-42C8-9439-40DBB5E07E21}" type="presOf" srcId="{81BF9309-6CD4-4788-B134-CE7F34E61765}" destId="{53E96FC7-6E80-4BB6-9A4F-400D1E0A2A42}" srcOrd="0" destOrd="0" presId="urn:microsoft.com/office/officeart/2005/8/layout/process5"/>
    <dgm:cxn modelId="{E6411CB4-4D7C-4983-84BD-09798AB19993}" type="presOf" srcId="{E15EBF30-4CC7-48FC-9A66-BBA8EF5F15DB}" destId="{5FA9077A-1976-429D-9193-D8A2FD0D9804}" srcOrd="0" destOrd="0" presId="urn:microsoft.com/office/officeart/2005/8/layout/process5"/>
    <dgm:cxn modelId="{BF75A7B6-08AA-42AA-A383-1E45525F2310}" type="presOf" srcId="{69DE0EB8-EE1B-468B-9730-CBCF7F53A2DC}" destId="{AF1D8FE7-B1C3-4ADF-AF8E-21E30B920782}" srcOrd="0" destOrd="0" presId="urn:microsoft.com/office/officeart/2005/8/layout/process5"/>
    <dgm:cxn modelId="{F003C1E1-7008-41B1-99F0-B512CBF3BC91}" type="presOf" srcId="{DBD48D56-F2C1-4154-8FA0-66DA7D8089CC}" destId="{EDC5D159-B5DA-4305-8483-1732E09F587D}" srcOrd="0" destOrd="0" presId="urn:microsoft.com/office/officeart/2005/8/layout/process5"/>
    <dgm:cxn modelId="{9A0726E7-34F5-4C8D-8092-4708854297CA}" type="presOf" srcId="{9F686E59-5ED8-43C1-86B4-31002AEDBFA6}" destId="{C45F5F0B-E534-4643-A0FC-13356D284527}" srcOrd="0" destOrd="0" presId="urn:microsoft.com/office/officeart/2005/8/layout/process5"/>
    <dgm:cxn modelId="{9AA2FCC3-196D-47AD-B4A9-F8E3D233E72C}" type="presParOf" srcId="{53E96FC7-6E80-4BB6-9A4F-400D1E0A2A42}" destId="{CD54CC4C-E8BE-4806-B33D-05C76B8BAC72}" srcOrd="0" destOrd="0" presId="urn:microsoft.com/office/officeart/2005/8/layout/process5"/>
    <dgm:cxn modelId="{DCFF7B11-C2F9-443F-86F9-214A101229A4}" type="presParOf" srcId="{53E96FC7-6E80-4BB6-9A4F-400D1E0A2A42}" destId="{EB3D1BAA-A870-49F7-A3B9-BE4B19A03AA4}" srcOrd="1" destOrd="0" presId="urn:microsoft.com/office/officeart/2005/8/layout/process5"/>
    <dgm:cxn modelId="{F5049786-AA0A-44CB-B74B-57C1074FDD31}" type="presParOf" srcId="{EB3D1BAA-A870-49F7-A3B9-BE4B19A03AA4}" destId="{9B0A84BD-AA12-406C-B80A-202EB4249219}" srcOrd="0" destOrd="0" presId="urn:microsoft.com/office/officeart/2005/8/layout/process5"/>
    <dgm:cxn modelId="{57FF8CFD-15F8-474D-80F8-E44F34B8667C}" type="presParOf" srcId="{53E96FC7-6E80-4BB6-9A4F-400D1E0A2A42}" destId="{5FA9077A-1976-429D-9193-D8A2FD0D9804}" srcOrd="2" destOrd="0" presId="urn:microsoft.com/office/officeart/2005/8/layout/process5"/>
    <dgm:cxn modelId="{9A856F20-CF60-4A70-84B3-73D16F98C9EF}" type="presParOf" srcId="{53E96FC7-6E80-4BB6-9A4F-400D1E0A2A42}" destId="{EDC5D159-B5DA-4305-8483-1732E09F587D}" srcOrd="3" destOrd="0" presId="urn:microsoft.com/office/officeart/2005/8/layout/process5"/>
    <dgm:cxn modelId="{0C6ADE0C-F492-4B48-BB4E-63C046A8B5D0}" type="presParOf" srcId="{EDC5D159-B5DA-4305-8483-1732E09F587D}" destId="{D0260EE3-787F-4616-8169-A95596BB2ED1}" srcOrd="0" destOrd="0" presId="urn:microsoft.com/office/officeart/2005/8/layout/process5"/>
    <dgm:cxn modelId="{1545C3D1-2AD7-432E-88E4-D4D05D7DE2FF}" type="presParOf" srcId="{53E96FC7-6E80-4BB6-9A4F-400D1E0A2A42}" destId="{C45F5F0B-E534-4643-A0FC-13356D284527}" srcOrd="4" destOrd="0" presId="urn:microsoft.com/office/officeart/2005/8/layout/process5"/>
    <dgm:cxn modelId="{205A39F4-6C6A-475C-81F9-97ED5567D983}" type="presParOf" srcId="{53E96FC7-6E80-4BB6-9A4F-400D1E0A2A42}" destId="{AF1D8FE7-B1C3-4ADF-AF8E-21E30B920782}" srcOrd="5" destOrd="0" presId="urn:microsoft.com/office/officeart/2005/8/layout/process5"/>
    <dgm:cxn modelId="{08BD0E15-871F-4C94-8B0A-B493A9315279}" type="presParOf" srcId="{AF1D8FE7-B1C3-4ADF-AF8E-21E30B920782}" destId="{2A6DCFF6-9C09-4618-89BA-A0027CD16379}" srcOrd="0" destOrd="0" presId="urn:microsoft.com/office/officeart/2005/8/layout/process5"/>
    <dgm:cxn modelId="{7972E729-CF8C-4813-AA19-85CE84FE86A3}" type="presParOf" srcId="{53E96FC7-6E80-4BB6-9A4F-400D1E0A2A42}" destId="{479AB993-E61B-4097-87C3-989441E7F61C}"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7462DD-5300-49D6-B1EE-A2E1BECF8BE9}"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CC32147A-B5B3-40DE-A11E-472A742F49D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Appropriate &amp; secure accommodation (either via Salvation Army or Local Authority)</a:t>
          </a:r>
        </a:p>
      </dgm:t>
    </dgm:pt>
    <dgm:pt modelId="{E24F66FA-0D72-4F9E-B893-FA5AB97620A9}" type="parTrans" cxnId="{5854539C-19C8-4556-816C-AE4100D3A5FE}">
      <dgm:prSet/>
      <dgm:spPr/>
      <dgm:t>
        <a:bodyPr/>
        <a:lstStyle/>
        <a:p>
          <a:endParaRPr lang="en-GB"/>
        </a:p>
      </dgm:t>
    </dgm:pt>
    <dgm:pt modelId="{AF5B5AA8-92AB-4CE6-8A44-AAB8BA33591A}" type="sibTrans" cxnId="{5854539C-19C8-4556-816C-AE4100D3A5FE}">
      <dgm:prSet/>
      <dgm:spPr>
        <a:solidFill>
          <a:srgbClr val="002060"/>
        </a:solidFill>
        <a:ln>
          <a:solidFill>
            <a:schemeClr val="tx1"/>
          </a:solidFill>
        </a:ln>
      </dgm:spPr>
      <dgm:t>
        <a:bodyPr/>
        <a:lstStyle/>
        <a:p>
          <a:endParaRPr lang="en-GB"/>
        </a:p>
      </dgm:t>
    </dgm:pt>
    <dgm:pt modelId="{0D8B0503-C64B-406D-A575-EE75F470BC47}">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Subsistence</a:t>
          </a:r>
        </a:p>
      </dgm:t>
    </dgm:pt>
    <dgm:pt modelId="{372CFBD0-4C22-40B6-A4F5-4D37CAE689E6}" type="parTrans" cxnId="{494C3640-5A23-4CC6-9C34-0A14B70789EE}">
      <dgm:prSet/>
      <dgm:spPr/>
      <dgm:t>
        <a:bodyPr/>
        <a:lstStyle/>
        <a:p>
          <a:endParaRPr lang="en-GB"/>
        </a:p>
      </dgm:t>
    </dgm:pt>
    <dgm:pt modelId="{64CAA428-D70A-4D46-8FB0-0BAF10903718}" type="sibTrans" cxnId="{494C3640-5A23-4CC6-9C34-0A14B70789EE}">
      <dgm:prSet/>
      <dgm:spPr>
        <a:solidFill>
          <a:srgbClr val="002060"/>
        </a:solidFill>
        <a:ln>
          <a:solidFill>
            <a:schemeClr val="tx1"/>
          </a:solidFill>
        </a:ln>
      </dgm:spPr>
      <dgm:t>
        <a:bodyPr/>
        <a:lstStyle/>
        <a:p>
          <a:endParaRPr lang="en-GB"/>
        </a:p>
      </dgm:t>
    </dgm:pt>
    <dgm:pt modelId="{A6A688C1-2CF6-4A7A-8D32-C25F77D748EC}">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Access to emergency medical treatment</a:t>
          </a:r>
        </a:p>
      </dgm:t>
    </dgm:pt>
    <dgm:pt modelId="{6E3789D3-0560-42C0-B8EC-C05DF668A781}" type="parTrans" cxnId="{DB59AF80-B8A1-405C-8A87-3F5D24961EA9}">
      <dgm:prSet/>
      <dgm:spPr/>
      <dgm:t>
        <a:bodyPr/>
        <a:lstStyle/>
        <a:p>
          <a:endParaRPr lang="en-GB"/>
        </a:p>
      </dgm:t>
    </dgm:pt>
    <dgm:pt modelId="{A6F79B9C-2FF5-4581-BE83-08ADE786CF17}" type="sibTrans" cxnId="{DB59AF80-B8A1-405C-8A87-3F5D24961EA9}">
      <dgm:prSet/>
      <dgm:spPr>
        <a:solidFill>
          <a:srgbClr val="002060"/>
        </a:solidFill>
        <a:ln>
          <a:solidFill>
            <a:schemeClr val="tx1"/>
          </a:solidFill>
        </a:ln>
      </dgm:spPr>
      <dgm:t>
        <a:bodyPr/>
        <a:lstStyle/>
        <a:p>
          <a:endParaRPr lang="en-GB"/>
        </a:p>
      </dgm:t>
    </dgm:pt>
    <dgm:pt modelId="{DAA10485-03B0-4684-8809-CBABF792A247}">
      <dgm:prSet phldrT="[Text]" custT="1"/>
      <dgm:spPr>
        <a:solidFill>
          <a:schemeClr val="accent1"/>
        </a:solidFill>
        <a:ln>
          <a:solidFill>
            <a:schemeClr val="tx1"/>
          </a:solidFill>
        </a:ln>
      </dgm:spPr>
      <dgm:t>
        <a:bodyPr/>
        <a:lstStyle/>
        <a:p>
          <a:r>
            <a:rPr lang="en-GB" sz="2400" dirty="0">
              <a:solidFill>
                <a:schemeClr val="tx1"/>
              </a:solidFill>
            </a:rPr>
            <a:t>Translation &amp; interpretation services when appropriate</a:t>
          </a:r>
        </a:p>
      </dgm:t>
    </dgm:pt>
    <dgm:pt modelId="{A0D6F3A7-484F-4FB8-A3EE-5C6F7C423F84}" type="parTrans" cxnId="{A21310F4-1EC5-476E-ABB0-27F7553E52CF}">
      <dgm:prSet/>
      <dgm:spPr/>
      <dgm:t>
        <a:bodyPr/>
        <a:lstStyle/>
        <a:p>
          <a:endParaRPr lang="en-GB"/>
        </a:p>
      </dgm:t>
    </dgm:pt>
    <dgm:pt modelId="{37E14FC7-6FB3-4699-9DB9-FF680E5DFC5E}" type="sibTrans" cxnId="{A21310F4-1EC5-476E-ABB0-27F7553E52CF}">
      <dgm:prSet/>
      <dgm:spPr>
        <a:solidFill>
          <a:srgbClr val="002060"/>
        </a:solidFill>
        <a:ln>
          <a:solidFill>
            <a:schemeClr val="tx1"/>
          </a:solidFill>
        </a:ln>
      </dgm:spPr>
      <dgm:t>
        <a:bodyPr/>
        <a:lstStyle/>
        <a:p>
          <a:endParaRPr lang="en-GB"/>
        </a:p>
      </dgm:t>
    </dgm:pt>
    <dgm:pt modelId="{E6B895A9-EA4A-4A5F-B5C3-4FD8FE3D8127}">
      <dgm:prSet phldrT="[Text]" custT="1"/>
      <dgm:spPr>
        <a:solidFill>
          <a:schemeClr val="bg2">
            <a:lumMod val="75000"/>
          </a:schemeClr>
        </a:solidFill>
        <a:ln>
          <a:solidFill>
            <a:schemeClr val="tx1"/>
          </a:solidFill>
        </a:ln>
      </dgm:spPr>
      <dgm:t>
        <a:bodyPr/>
        <a:lstStyle/>
        <a:p>
          <a:r>
            <a:rPr lang="en-GB" sz="2400" dirty="0">
              <a:solidFill>
                <a:schemeClr val="tx1"/>
              </a:solidFill>
            </a:rPr>
            <a:t>Counselling &amp; information around their legal rights</a:t>
          </a:r>
        </a:p>
      </dgm:t>
    </dgm:pt>
    <dgm:pt modelId="{A9A68E0E-3DA0-4B67-BA40-BE12E412B22A}" type="parTrans" cxnId="{34C540C5-86F9-4A87-BDC7-4E5AA510CB2C}">
      <dgm:prSet/>
      <dgm:spPr/>
      <dgm:t>
        <a:bodyPr/>
        <a:lstStyle/>
        <a:p>
          <a:endParaRPr lang="en-GB"/>
        </a:p>
      </dgm:t>
    </dgm:pt>
    <dgm:pt modelId="{A7B36024-081B-45FB-8BFF-EFF26ECB6FA4}" type="sibTrans" cxnId="{34C540C5-86F9-4A87-BDC7-4E5AA510CB2C}">
      <dgm:prSet/>
      <dgm:spPr/>
      <dgm:t>
        <a:bodyPr/>
        <a:lstStyle/>
        <a:p>
          <a:endParaRPr lang="en-GB"/>
        </a:p>
      </dgm:t>
    </dgm:pt>
    <dgm:pt modelId="{20EC5726-97D8-4A88-83ED-C55D6F3C691D}" type="pres">
      <dgm:prSet presAssocID="{E97462DD-5300-49D6-B1EE-A2E1BECF8BE9}" presName="diagram" presStyleCnt="0">
        <dgm:presLayoutVars>
          <dgm:dir/>
          <dgm:resizeHandles val="exact"/>
        </dgm:presLayoutVars>
      </dgm:prSet>
      <dgm:spPr/>
    </dgm:pt>
    <dgm:pt modelId="{96EA9EAF-5125-490B-8F15-0BFF0B156396}" type="pres">
      <dgm:prSet presAssocID="{CC32147A-B5B3-40DE-A11E-472A742F49D4}" presName="node" presStyleLbl="node1" presStyleIdx="0" presStyleCnt="5" custScaleX="146098" custScaleY="103768">
        <dgm:presLayoutVars>
          <dgm:bulletEnabled val="1"/>
        </dgm:presLayoutVars>
      </dgm:prSet>
      <dgm:spPr/>
    </dgm:pt>
    <dgm:pt modelId="{6423CBE9-84AD-45DD-A2FE-7242EAB2C127}" type="pres">
      <dgm:prSet presAssocID="{AF5B5AA8-92AB-4CE6-8A44-AAB8BA33591A}" presName="sibTrans" presStyleLbl="sibTrans2D1" presStyleIdx="0" presStyleCnt="4"/>
      <dgm:spPr/>
    </dgm:pt>
    <dgm:pt modelId="{923D00EF-ECAD-40A4-BD8F-27F25D6A0DAF}" type="pres">
      <dgm:prSet presAssocID="{AF5B5AA8-92AB-4CE6-8A44-AAB8BA33591A}" presName="connectorText" presStyleLbl="sibTrans2D1" presStyleIdx="0" presStyleCnt="4"/>
      <dgm:spPr/>
    </dgm:pt>
    <dgm:pt modelId="{50EF500A-0F46-49FC-9AB0-A98167B71133}" type="pres">
      <dgm:prSet presAssocID="{0D8B0503-C64B-406D-A575-EE75F470BC47}" presName="node" presStyleLbl="node1" presStyleIdx="1" presStyleCnt="5" custScaleX="64643">
        <dgm:presLayoutVars>
          <dgm:bulletEnabled val="1"/>
        </dgm:presLayoutVars>
      </dgm:prSet>
      <dgm:spPr/>
    </dgm:pt>
    <dgm:pt modelId="{C857E59B-0B50-40E7-BBDF-065B6BF319DB}" type="pres">
      <dgm:prSet presAssocID="{64CAA428-D70A-4D46-8FB0-0BAF10903718}" presName="sibTrans" presStyleLbl="sibTrans2D1" presStyleIdx="1" presStyleCnt="4"/>
      <dgm:spPr/>
    </dgm:pt>
    <dgm:pt modelId="{A3F0692D-8763-418A-89A9-E93E1E827266}" type="pres">
      <dgm:prSet presAssocID="{64CAA428-D70A-4D46-8FB0-0BAF10903718}" presName="connectorText" presStyleLbl="sibTrans2D1" presStyleIdx="1" presStyleCnt="4"/>
      <dgm:spPr/>
    </dgm:pt>
    <dgm:pt modelId="{90B38DFB-7369-4F1F-8B1A-6C14DBBBC0A7}" type="pres">
      <dgm:prSet presAssocID="{A6A688C1-2CF6-4A7A-8D32-C25F77D748EC}" presName="node" presStyleLbl="node1" presStyleIdx="2" presStyleCnt="5">
        <dgm:presLayoutVars>
          <dgm:bulletEnabled val="1"/>
        </dgm:presLayoutVars>
      </dgm:prSet>
      <dgm:spPr/>
    </dgm:pt>
    <dgm:pt modelId="{85FABCB6-02A6-444F-B2EB-3D51469E6DE8}" type="pres">
      <dgm:prSet presAssocID="{A6F79B9C-2FF5-4581-BE83-08ADE786CF17}" presName="sibTrans" presStyleLbl="sibTrans2D1" presStyleIdx="2" presStyleCnt="4" custAng="0"/>
      <dgm:spPr/>
    </dgm:pt>
    <dgm:pt modelId="{2C2FBEA5-F279-48C4-9083-A6360CC9CDE0}" type="pres">
      <dgm:prSet presAssocID="{A6F79B9C-2FF5-4581-BE83-08ADE786CF17}" presName="connectorText" presStyleLbl="sibTrans2D1" presStyleIdx="2" presStyleCnt="4"/>
      <dgm:spPr/>
    </dgm:pt>
    <dgm:pt modelId="{6456A76F-66B2-4030-9391-8A9E53CA4ECD}" type="pres">
      <dgm:prSet presAssocID="{DAA10485-03B0-4684-8809-CBABF792A247}" presName="node" presStyleLbl="node1" presStyleIdx="3" presStyleCnt="5">
        <dgm:presLayoutVars>
          <dgm:bulletEnabled val="1"/>
        </dgm:presLayoutVars>
      </dgm:prSet>
      <dgm:spPr/>
    </dgm:pt>
    <dgm:pt modelId="{B58C96DC-5792-43E7-8C7B-1CE41CC3DEE1}" type="pres">
      <dgm:prSet presAssocID="{37E14FC7-6FB3-4699-9DB9-FF680E5DFC5E}" presName="sibTrans" presStyleLbl="sibTrans2D1" presStyleIdx="3" presStyleCnt="4"/>
      <dgm:spPr/>
    </dgm:pt>
    <dgm:pt modelId="{BBF17703-C1FB-49B7-B2DD-73880437B102}" type="pres">
      <dgm:prSet presAssocID="{37E14FC7-6FB3-4699-9DB9-FF680E5DFC5E}" presName="connectorText" presStyleLbl="sibTrans2D1" presStyleIdx="3" presStyleCnt="4"/>
      <dgm:spPr/>
    </dgm:pt>
    <dgm:pt modelId="{C2D12429-7DBD-420B-B94F-A7B74055E554}" type="pres">
      <dgm:prSet presAssocID="{E6B895A9-EA4A-4A5F-B5C3-4FD8FE3D8127}" presName="node" presStyleLbl="node1" presStyleIdx="4" presStyleCnt="5" custScaleX="123385">
        <dgm:presLayoutVars>
          <dgm:bulletEnabled val="1"/>
        </dgm:presLayoutVars>
      </dgm:prSet>
      <dgm:spPr/>
    </dgm:pt>
  </dgm:ptLst>
  <dgm:cxnLst>
    <dgm:cxn modelId="{209A7E34-1F34-428B-AFD7-ED8AA5221A28}" type="presOf" srcId="{DAA10485-03B0-4684-8809-CBABF792A247}" destId="{6456A76F-66B2-4030-9391-8A9E53CA4ECD}" srcOrd="0" destOrd="0" presId="urn:microsoft.com/office/officeart/2005/8/layout/process5"/>
    <dgm:cxn modelId="{494C3640-5A23-4CC6-9C34-0A14B70789EE}" srcId="{E97462DD-5300-49D6-B1EE-A2E1BECF8BE9}" destId="{0D8B0503-C64B-406D-A575-EE75F470BC47}" srcOrd="1" destOrd="0" parTransId="{372CFBD0-4C22-40B6-A4F5-4D37CAE689E6}" sibTransId="{64CAA428-D70A-4D46-8FB0-0BAF10903718}"/>
    <dgm:cxn modelId="{7E73EA62-6E87-4CB4-8335-94A2DA3D78A2}" type="presOf" srcId="{CC32147A-B5B3-40DE-A11E-472A742F49D4}" destId="{96EA9EAF-5125-490B-8F15-0BFF0B156396}" srcOrd="0" destOrd="0" presId="urn:microsoft.com/office/officeart/2005/8/layout/process5"/>
    <dgm:cxn modelId="{44FB7865-C501-492D-82A5-BBC22D6AC95A}" type="presOf" srcId="{E6B895A9-EA4A-4A5F-B5C3-4FD8FE3D8127}" destId="{C2D12429-7DBD-420B-B94F-A7B74055E554}" srcOrd="0" destOrd="0" presId="urn:microsoft.com/office/officeart/2005/8/layout/process5"/>
    <dgm:cxn modelId="{BE460046-F883-4176-966C-6F9A1E022AC6}" type="presOf" srcId="{0D8B0503-C64B-406D-A575-EE75F470BC47}" destId="{50EF500A-0F46-49FC-9AB0-A98167B71133}" srcOrd="0" destOrd="0" presId="urn:microsoft.com/office/officeart/2005/8/layout/process5"/>
    <dgm:cxn modelId="{2275AF6F-6A31-4373-9120-7DF24F001E3C}" type="presOf" srcId="{64CAA428-D70A-4D46-8FB0-0BAF10903718}" destId="{C857E59B-0B50-40E7-BBDF-065B6BF319DB}" srcOrd="0" destOrd="0" presId="urn:microsoft.com/office/officeart/2005/8/layout/process5"/>
    <dgm:cxn modelId="{DB59AF80-B8A1-405C-8A87-3F5D24961EA9}" srcId="{E97462DD-5300-49D6-B1EE-A2E1BECF8BE9}" destId="{A6A688C1-2CF6-4A7A-8D32-C25F77D748EC}" srcOrd="2" destOrd="0" parTransId="{6E3789D3-0560-42C0-B8EC-C05DF668A781}" sibTransId="{A6F79B9C-2FF5-4581-BE83-08ADE786CF17}"/>
    <dgm:cxn modelId="{5854539C-19C8-4556-816C-AE4100D3A5FE}" srcId="{E97462DD-5300-49D6-B1EE-A2E1BECF8BE9}" destId="{CC32147A-B5B3-40DE-A11E-472A742F49D4}" srcOrd="0" destOrd="0" parTransId="{E24F66FA-0D72-4F9E-B893-FA5AB97620A9}" sibTransId="{AF5B5AA8-92AB-4CE6-8A44-AAB8BA33591A}"/>
    <dgm:cxn modelId="{D0BC8E9E-0566-41B4-9069-8F113C63D6B0}" type="presOf" srcId="{A6A688C1-2CF6-4A7A-8D32-C25F77D748EC}" destId="{90B38DFB-7369-4F1F-8B1A-6C14DBBBC0A7}" srcOrd="0" destOrd="0" presId="urn:microsoft.com/office/officeart/2005/8/layout/process5"/>
    <dgm:cxn modelId="{467B88B3-5185-4492-AD55-8E8D8CF9D034}" type="presOf" srcId="{E97462DD-5300-49D6-B1EE-A2E1BECF8BE9}" destId="{20EC5726-97D8-4A88-83ED-C55D6F3C691D}" srcOrd="0" destOrd="0" presId="urn:microsoft.com/office/officeart/2005/8/layout/process5"/>
    <dgm:cxn modelId="{34C540C5-86F9-4A87-BDC7-4E5AA510CB2C}" srcId="{E97462DD-5300-49D6-B1EE-A2E1BECF8BE9}" destId="{E6B895A9-EA4A-4A5F-B5C3-4FD8FE3D8127}" srcOrd="4" destOrd="0" parTransId="{A9A68E0E-3DA0-4B67-BA40-BE12E412B22A}" sibTransId="{A7B36024-081B-45FB-8BFF-EFF26ECB6FA4}"/>
    <dgm:cxn modelId="{DF90D1C5-6888-4B68-94F2-1607035401D4}" type="presOf" srcId="{AF5B5AA8-92AB-4CE6-8A44-AAB8BA33591A}" destId="{923D00EF-ECAD-40A4-BD8F-27F25D6A0DAF}" srcOrd="1" destOrd="0" presId="urn:microsoft.com/office/officeart/2005/8/layout/process5"/>
    <dgm:cxn modelId="{B62EA1CF-29A6-4103-BC76-94582F6EF994}" type="presOf" srcId="{37E14FC7-6FB3-4699-9DB9-FF680E5DFC5E}" destId="{B58C96DC-5792-43E7-8C7B-1CE41CC3DEE1}" srcOrd="0" destOrd="0" presId="urn:microsoft.com/office/officeart/2005/8/layout/process5"/>
    <dgm:cxn modelId="{D203F7D6-A87E-4076-A1B3-FC57B08F05D7}" type="presOf" srcId="{37E14FC7-6FB3-4699-9DB9-FF680E5DFC5E}" destId="{BBF17703-C1FB-49B7-B2DD-73880437B102}" srcOrd="1" destOrd="0" presId="urn:microsoft.com/office/officeart/2005/8/layout/process5"/>
    <dgm:cxn modelId="{2393EBE1-4FC3-4D49-8167-963D7D9A44B4}" type="presOf" srcId="{64CAA428-D70A-4D46-8FB0-0BAF10903718}" destId="{A3F0692D-8763-418A-89A9-E93E1E827266}" srcOrd="1" destOrd="0" presId="urn:microsoft.com/office/officeart/2005/8/layout/process5"/>
    <dgm:cxn modelId="{6B5B72E3-1151-43F3-976C-5B59E99B293E}" type="presOf" srcId="{A6F79B9C-2FF5-4581-BE83-08ADE786CF17}" destId="{2C2FBEA5-F279-48C4-9083-A6360CC9CDE0}" srcOrd="1" destOrd="0" presId="urn:microsoft.com/office/officeart/2005/8/layout/process5"/>
    <dgm:cxn modelId="{C99E5BF0-01E9-4D34-A5CB-D2A2BB54D6A3}" type="presOf" srcId="{A6F79B9C-2FF5-4581-BE83-08ADE786CF17}" destId="{85FABCB6-02A6-444F-B2EB-3D51469E6DE8}" srcOrd="0" destOrd="0" presId="urn:microsoft.com/office/officeart/2005/8/layout/process5"/>
    <dgm:cxn modelId="{A21310F4-1EC5-476E-ABB0-27F7553E52CF}" srcId="{E97462DD-5300-49D6-B1EE-A2E1BECF8BE9}" destId="{DAA10485-03B0-4684-8809-CBABF792A247}" srcOrd="3" destOrd="0" parTransId="{A0D6F3A7-484F-4FB8-A3EE-5C6F7C423F84}" sibTransId="{37E14FC7-6FB3-4699-9DB9-FF680E5DFC5E}"/>
    <dgm:cxn modelId="{D0EE97FA-4A15-4766-A7C2-7E65D5DD5B67}" type="presOf" srcId="{AF5B5AA8-92AB-4CE6-8A44-AAB8BA33591A}" destId="{6423CBE9-84AD-45DD-A2FE-7242EAB2C127}" srcOrd="0" destOrd="0" presId="urn:microsoft.com/office/officeart/2005/8/layout/process5"/>
    <dgm:cxn modelId="{8A159B97-3BA3-4B49-A94C-26B5E07A1155}" type="presParOf" srcId="{20EC5726-97D8-4A88-83ED-C55D6F3C691D}" destId="{96EA9EAF-5125-490B-8F15-0BFF0B156396}" srcOrd="0" destOrd="0" presId="urn:microsoft.com/office/officeart/2005/8/layout/process5"/>
    <dgm:cxn modelId="{7D8A2FA9-E931-46D6-9868-E8B94ACF8781}" type="presParOf" srcId="{20EC5726-97D8-4A88-83ED-C55D6F3C691D}" destId="{6423CBE9-84AD-45DD-A2FE-7242EAB2C127}" srcOrd="1" destOrd="0" presId="urn:microsoft.com/office/officeart/2005/8/layout/process5"/>
    <dgm:cxn modelId="{DFCE1BEB-CC6B-4053-BA0F-689B60DDC605}" type="presParOf" srcId="{6423CBE9-84AD-45DD-A2FE-7242EAB2C127}" destId="{923D00EF-ECAD-40A4-BD8F-27F25D6A0DAF}" srcOrd="0" destOrd="0" presId="urn:microsoft.com/office/officeart/2005/8/layout/process5"/>
    <dgm:cxn modelId="{C5301B88-08BF-4105-9E61-B28F3093E833}" type="presParOf" srcId="{20EC5726-97D8-4A88-83ED-C55D6F3C691D}" destId="{50EF500A-0F46-49FC-9AB0-A98167B71133}" srcOrd="2" destOrd="0" presId="urn:microsoft.com/office/officeart/2005/8/layout/process5"/>
    <dgm:cxn modelId="{740E63F3-47A3-410D-85BB-8B5E739F544C}" type="presParOf" srcId="{20EC5726-97D8-4A88-83ED-C55D6F3C691D}" destId="{C857E59B-0B50-40E7-BBDF-065B6BF319DB}" srcOrd="3" destOrd="0" presId="urn:microsoft.com/office/officeart/2005/8/layout/process5"/>
    <dgm:cxn modelId="{07CEC239-DE0D-4ED3-9AB8-7C5DC3886D74}" type="presParOf" srcId="{C857E59B-0B50-40E7-BBDF-065B6BF319DB}" destId="{A3F0692D-8763-418A-89A9-E93E1E827266}" srcOrd="0" destOrd="0" presId="urn:microsoft.com/office/officeart/2005/8/layout/process5"/>
    <dgm:cxn modelId="{FFC97FAD-3165-471D-83C2-6A5A67D17F01}" type="presParOf" srcId="{20EC5726-97D8-4A88-83ED-C55D6F3C691D}" destId="{90B38DFB-7369-4F1F-8B1A-6C14DBBBC0A7}" srcOrd="4" destOrd="0" presId="urn:microsoft.com/office/officeart/2005/8/layout/process5"/>
    <dgm:cxn modelId="{F368664C-89A5-4C9A-9933-476777BD4D77}" type="presParOf" srcId="{20EC5726-97D8-4A88-83ED-C55D6F3C691D}" destId="{85FABCB6-02A6-444F-B2EB-3D51469E6DE8}" srcOrd="5" destOrd="0" presId="urn:microsoft.com/office/officeart/2005/8/layout/process5"/>
    <dgm:cxn modelId="{827EE21F-D1EE-46BA-93AC-4671A87099B7}" type="presParOf" srcId="{85FABCB6-02A6-444F-B2EB-3D51469E6DE8}" destId="{2C2FBEA5-F279-48C4-9083-A6360CC9CDE0}" srcOrd="0" destOrd="0" presId="urn:microsoft.com/office/officeart/2005/8/layout/process5"/>
    <dgm:cxn modelId="{75163A30-A9BB-4CCA-95E3-B1F1CA7D85D2}" type="presParOf" srcId="{20EC5726-97D8-4A88-83ED-C55D6F3C691D}" destId="{6456A76F-66B2-4030-9391-8A9E53CA4ECD}" srcOrd="6" destOrd="0" presId="urn:microsoft.com/office/officeart/2005/8/layout/process5"/>
    <dgm:cxn modelId="{F77F04DC-5BAF-4768-9FA6-F39A3CAE21F9}" type="presParOf" srcId="{20EC5726-97D8-4A88-83ED-C55D6F3C691D}" destId="{B58C96DC-5792-43E7-8C7B-1CE41CC3DEE1}" srcOrd="7" destOrd="0" presId="urn:microsoft.com/office/officeart/2005/8/layout/process5"/>
    <dgm:cxn modelId="{F03FBB9F-9387-43B2-B88D-0F49A2948AF2}" type="presParOf" srcId="{B58C96DC-5792-43E7-8C7B-1CE41CC3DEE1}" destId="{BBF17703-C1FB-49B7-B2DD-73880437B102}" srcOrd="0" destOrd="0" presId="urn:microsoft.com/office/officeart/2005/8/layout/process5"/>
    <dgm:cxn modelId="{E836C547-E410-4A89-A8C3-3E583D75318F}" type="presParOf" srcId="{20EC5726-97D8-4A88-83ED-C55D6F3C691D}" destId="{C2D12429-7DBD-420B-B94F-A7B74055E554}"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3F30378-6605-47A7-8F6E-EDE5237D22C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FC83934-A6C8-413C-B674-DB8C2FC09D8C}">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Reassure the person, their safety &amp; confidence is paramount</a:t>
          </a:r>
        </a:p>
      </dgm:t>
    </dgm:pt>
    <dgm:pt modelId="{A95A3AD5-AED8-4B5A-8D9F-0C68C1434C77}" type="parTrans" cxnId="{F0F22A17-2C64-470E-853C-E2317ED31CE6}">
      <dgm:prSet/>
      <dgm:spPr/>
      <dgm:t>
        <a:bodyPr/>
        <a:lstStyle/>
        <a:p>
          <a:endParaRPr lang="en-GB"/>
        </a:p>
      </dgm:t>
    </dgm:pt>
    <dgm:pt modelId="{CA903827-392E-4B3B-93EE-511A6996C860}" type="sibTrans" cxnId="{F0F22A17-2C64-470E-853C-E2317ED31CE6}">
      <dgm:prSet/>
      <dgm:spPr/>
      <dgm:t>
        <a:bodyPr/>
        <a:lstStyle/>
        <a:p>
          <a:endParaRPr lang="en-GB"/>
        </a:p>
      </dgm:t>
    </dgm:pt>
    <dgm:pt modelId="{18BE76CC-524B-48E4-88CB-AFD834C47DA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Keep multiple victims separate</a:t>
          </a:r>
        </a:p>
      </dgm:t>
    </dgm:pt>
    <dgm:pt modelId="{FCE7305C-4D23-4EF4-B0F4-3FD15636F4FE}" type="parTrans" cxnId="{4AC8A5F1-302C-4B38-9610-908A3014CF8E}">
      <dgm:prSet/>
      <dgm:spPr/>
      <dgm:t>
        <a:bodyPr/>
        <a:lstStyle/>
        <a:p>
          <a:endParaRPr lang="en-GB"/>
        </a:p>
      </dgm:t>
    </dgm:pt>
    <dgm:pt modelId="{D557A87E-6845-46E1-8FAC-DCB648F10ACC}" type="sibTrans" cxnId="{4AC8A5F1-302C-4B38-9610-908A3014CF8E}">
      <dgm:prSet/>
      <dgm:spPr/>
      <dgm:t>
        <a:bodyPr/>
        <a:lstStyle/>
        <a:p>
          <a:endParaRPr lang="en-GB"/>
        </a:p>
      </dgm:t>
    </dgm:pt>
    <dgm:pt modelId="{5C5D38DB-76E0-49C7-84A1-DCB8826A37B6}">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Think victim care – culture, language, gender, religion, possible trauma</a:t>
          </a:r>
        </a:p>
      </dgm:t>
    </dgm:pt>
    <dgm:pt modelId="{29C9C2FD-0AA9-4AA6-9D65-779F29C2B349}" type="parTrans" cxnId="{35DBA2F6-44A6-4626-9A61-C4F967A3EEF6}">
      <dgm:prSet/>
      <dgm:spPr/>
      <dgm:t>
        <a:bodyPr/>
        <a:lstStyle/>
        <a:p>
          <a:endParaRPr lang="en-GB"/>
        </a:p>
      </dgm:t>
    </dgm:pt>
    <dgm:pt modelId="{C4B49EC8-90ED-4242-958F-AC39CC63794C}" type="sibTrans" cxnId="{35DBA2F6-44A6-4626-9A61-C4F967A3EEF6}">
      <dgm:prSet/>
      <dgm:spPr/>
      <dgm:t>
        <a:bodyPr/>
        <a:lstStyle/>
        <a:p>
          <a:endParaRPr lang="en-GB"/>
        </a:p>
      </dgm:t>
    </dgm:pt>
    <dgm:pt modelId="{E61F34FE-637B-40B0-BE61-390C66C18514}">
      <dgm:prSet phldrT="[Text]" custT="1"/>
      <dgm:spPr>
        <a:ln>
          <a:solidFill>
            <a:schemeClr val="tx1"/>
          </a:solidFill>
        </a:ln>
      </dgm:spPr>
      <dgm:t>
        <a:bodyPr/>
        <a:lstStyle/>
        <a:p>
          <a:r>
            <a:rPr lang="en-GB" sz="2400" dirty="0">
              <a:solidFill>
                <a:schemeClr val="tx1"/>
              </a:solidFill>
            </a:rPr>
            <a:t>Victim not left isolated</a:t>
          </a:r>
        </a:p>
      </dgm:t>
    </dgm:pt>
    <dgm:pt modelId="{9F036ACD-EE22-4068-98A3-8C31EB51A846}" type="parTrans" cxnId="{19C96811-B449-4962-87C0-17A3225C8FDA}">
      <dgm:prSet/>
      <dgm:spPr/>
      <dgm:t>
        <a:bodyPr/>
        <a:lstStyle/>
        <a:p>
          <a:endParaRPr lang="en-GB"/>
        </a:p>
      </dgm:t>
    </dgm:pt>
    <dgm:pt modelId="{DFBE1FDF-2ED8-4354-9E4D-FA0E87A0EA98}" type="sibTrans" cxnId="{19C96811-B449-4962-87C0-17A3225C8FDA}">
      <dgm:prSet/>
      <dgm:spPr/>
      <dgm:t>
        <a:bodyPr/>
        <a:lstStyle/>
        <a:p>
          <a:endParaRPr lang="en-GB"/>
        </a:p>
      </dgm:t>
    </dgm:pt>
    <dgm:pt modelId="{E19004BC-D877-4C4A-876F-D2885D805533}">
      <dgm:prSet phldrT="[Text]" custT="1"/>
      <dgm:spPr>
        <a:solidFill>
          <a:schemeClr val="accent1"/>
        </a:solidFill>
        <a:ln>
          <a:solidFill>
            <a:schemeClr val="tx1"/>
          </a:solidFill>
        </a:ln>
      </dgm:spPr>
      <dgm:t>
        <a:bodyPr/>
        <a:lstStyle/>
        <a:p>
          <a:r>
            <a:rPr lang="en-GB" sz="2400" dirty="0">
              <a:solidFill>
                <a:schemeClr val="tx1"/>
              </a:solidFill>
            </a:rPr>
            <a:t>Are any others at risk?</a:t>
          </a:r>
        </a:p>
      </dgm:t>
    </dgm:pt>
    <dgm:pt modelId="{2F56C104-254B-4685-8A84-D21FAB0C50B8}" type="parTrans" cxnId="{460DC679-A6D5-4BEF-82F9-9E5FD69F3077}">
      <dgm:prSet/>
      <dgm:spPr/>
      <dgm:t>
        <a:bodyPr/>
        <a:lstStyle/>
        <a:p>
          <a:endParaRPr lang="en-GB"/>
        </a:p>
      </dgm:t>
    </dgm:pt>
    <dgm:pt modelId="{1990F79B-4819-443B-9882-AE10D85F1BB9}" type="sibTrans" cxnId="{460DC679-A6D5-4BEF-82F9-9E5FD69F3077}">
      <dgm:prSet/>
      <dgm:spPr/>
      <dgm:t>
        <a:bodyPr/>
        <a:lstStyle/>
        <a:p>
          <a:endParaRPr lang="en-GB"/>
        </a:p>
      </dgm:t>
    </dgm:pt>
    <dgm:pt modelId="{B6A154A6-7971-4C31-9EA3-46EB33A4B065}">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Make them feel safe &amp; supported</a:t>
          </a:r>
        </a:p>
      </dgm:t>
    </dgm:pt>
    <dgm:pt modelId="{730FEE55-B323-402D-A393-235D8A2C0D1E}" type="parTrans" cxnId="{4AC522DF-7527-405A-9DE0-B167C05733BC}">
      <dgm:prSet/>
      <dgm:spPr/>
      <dgm:t>
        <a:bodyPr/>
        <a:lstStyle/>
        <a:p>
          <a:endParaRPr lang="en-GB"/>
        </a:p>
      </dgm:t>
    </dgm:pt>
    <dgm:pt modelId="{CC8606D1-1941-43BF-B913-3FAF02101EC8}" type="sibTrans" cxnId="{4AC522DF-7527-405A-9DE0-B167C05733BC}">
      <dgm:prSet/>
      <dgm:spPr/>
      <dgm:t>
        <a:bodyPr/>
        <a:lstStyle/>
        <a:p>
          <a:endParaRPr lang="en-GB"/>
        </a:p>
      </dgm:t>
    </dgm:pt>
    <dgm:pt modelId="{CB528288-A246-45F5-82AF-8983AA2E3414}">
      <dgm:prSet phldrT="[Text]" custT="1"/>
      <dgm:spPr>
        <a:solidFill>
          <a:schemeClr val="bg1">
            <a:lumMod val="65000"/>
          </a:schemeClr>
        </a:solidFill>
        <a:ln>
          <a:solidFill>
            <a:schemeClr val="tx1"/>
          </a:solidFill>
        </a:ln>
      </dgm:spPr>
      <dgm:t>
        <a:bodyPr/>
        <a:lstStyle/>
        <a:p>
          <a:r>
            <a:rPr lang="en-GB" sz="2400" dirty="0">
              <a:solidFill>
                <a:schemeClr val="tx1"/>
              </a:solidFill>
            </a:rPr>
            <a:t>Immediate needs of the victim</a:t>
          </a:r>
        </a:p>
      </dgm:t>
    </dgm:pt>
    <dgm:pt modelId="{1EE7EB88-1D76-4E61-83F7-03898C8528EB}" type="parTrans" cxnId="{B032564D-41F1-4ACC-8FDF-FA60FCE89142}">
      <dgm:prSet/>
      <dgm:spPr/>
      <dgm:t>
        <a:bodyPr/>
        <a:lstStyle/>
        <a:p>
          <a:endParaRPr lang="en-GB"/>
        </a:p>
      </dgm:t>
    </dgm:pt>
    <dgm:pt modelId="{553584CD-6907-4333-AC2F-67EA1DB3D541}" type="sibTrans" cxnId="{B032564D-41F1-4ACC-8FDF-FA60FCE89142}">
      <dgm:prSet/>
      <dgm:spPr/>
      <dgm:t>
        <a:bodyPr/>
        <a:lstStyle/>
        <a:p>
          <a:endParaRPr lang="en-GB"/>
        </a:p>
      </dgm:t>
    </dgm:pt>
    <dgm:pt modelId="{E7E31B24-DD37-4BDF-BD72-00F7F67EBB55}" type="pres">
      <dgm:prSet presAssocID="{43F30378-6605-47A7-8F6E-EDE5237D22C7}" presName="diagram" presStyleCnt="0">
        <dgm:presLayoutVars>
          <dgm:dir/>
          <dgm:resizeHandles val="exact"/>
        </dgm:presLayoutVars>
      </dgm:prSet>
      <dgm:spPr/>
    </dgm:pt>
    <dgm:pt modelId="{4C4F584A-E7B4-47FF-8E56-D0D0073F2CC2}" type="pres">
      <dgm:prSet presAssocID="{CFC83934-A6C8-413C-B674-DB8C2FC09D8C}" presName="node" presStyleLbl="node1" presStyleIdx="0" presStyleCnt="7">
        <dgm:presLayoutVars>
          <dgm:bulletEnabled val="1"/>
        </dgm:presLayoutVars>
      </dgm:prSet>
      <dgm:spPr/>
    </dgm:pt>
    <dgm:pt modelId="{0D90041B-95CA-4E16-A68B-23FC889CA0B6}" type="pres">
      <dgm:prSet presAssocID="{CA903827-392E-4B3B-93EE-511A6996C860}" presName="sibTrans" presStyleCnt="0"/>
      <dgm:spPr/>
    </dgm:pt>
    <dgm:pt modelId="{358AD9A1-41FE-4EC4-A0C1-97BCAE561198}" type="pres">
      <dgm:prSet presAssocID="{18BE76CC-524B-48E4-88CB-AFD834C47DAC}" presName="node" presStyleLbl="node1" presStyleIdx="1" presStyleCnt="7">
        <dgm:presLayoutVars>
          <dgm:bulletEnabled val="1"/>
        </dgm:presLayoutVars>
      </dgm:prSet>
      <dgm:spPr/>
    </dgm:pt>
    <dgm:pt modelId="{714960FA-EBBC-4523-9EC1-62B136D20386}" type="pres">
      <dgm:prSet presAssocID="{D557A87E-6845-46E1-8FAC-DCB648F10ACC}" presName="sibTrans" presStyleCnt="0"/>
      <dgm:spPr/>
    </dgm:pt>
    <dgm:pt modelId="{BFC03E43-4B75-476C-BE28-23E629B319A1}" type="pres">
      <dgm:prSet presAssocID="{5C5D38DB-76E0-49C7-84A1-DCB8826A37B6}" presName="node" presStyleLbl="node1" presStyleIdx="2" presStyleCnt="7">
        <dgm:presLayoutVars>
          <dgm:bulletEnabled val="1"/>
        </dgm:presLayoutVars>
      </dgm:prSet>
      <dgm:spPr/>
    </dgm:pt>
    <dgm:pt modelId="{DAD56C7B-58A3-410F-966F-79BA9DD9D534}" type="pres">
      <dgm:prSet presAssocID="{C4B49EC8-90ED-4242-958F-AC39CC63794C}" presName="sibTrans" presStyleCnt="0"/>
      <dgm:spPr/>
    </dgm:pt>
    <dgm:pt modelId="{45A5E214-0C20-4104-9DD8-022B2165436D}" type="pres">
      <dgm:prSet presAssocID="{E61F34FE-637B-40B0-BE61-390C66C18514}" presName="node" presStyleLbl="node1" presStyleIdx="3" presStyleCnt="7">
        <dgm:presLayoutVars>
          <dgm:bulletEnabled val="1"/>
        </dgm:presLayoutVars>
      </dgm:prSet>
      <dgm:spPr/>
    </dgm:pt>
    <dgm:pt modelId="{70ACCFDA-2B3B-423A-BBF1-763A4AAC1955}" type="pres">
      <dgm:prSet presAssocID="{DFBE1FDF-2ED8-4354-9E4D-FA0E87A0EA98}" presName="sibTrans" presStyleCnt="0"/>
      <dgm:spPr/>
    </dgm:pt>
    <dgm:pt modelId="{92E6CBD8-664E-495A-A05A-C4E942327912}" type="pres">
      <dgm:prSet presAssocID="{E19004BC-D877-4C4A-876F-D2885D805533}" presName="node" presStyleLbl="node1" presStyleIdx="4" presStyleCnt="7">
        <dgm:presLayoutVars>
          <dgm:bulletEnabled val="1"/>
        </dgm:presLayoutVars>
      </dgm:prSet>
      <dgm:spPr/>
    </dgm:pt>
    <dgm:pt modelId="{EF60CDB3-1A42-4F3B-87A0-9472556793C9}" type="pres">
      <dgm:prSet presAssocID="{1990F79B-4819-443B-9882-AE10D85F1BB9}" presName="sibTrans" presStyleCnt="0"/>
      <dgm:spPr/>
    </dgm:pt>
    <dgm:pt modelId="{6E9722B4-0FA3-4E07-ACE8-6EBF12DBBA86}" type="pres">
      <dgm:prSet presAssocID="{B6A154A6-7971-4C31-9EA3-46EB33A4B065}" presName="node" presStyleLbl="node1" presStyleIdx="5" presStyleCnt="7">
        <dgm:presLayoutVars>
          <dgm:bulletEnabled val="1"/>
        </dgm:presLayoutVars>
      </dgm:prSet>
      <dgm:spPr/>
    </dgm:pt>
    <dgm:pt modelId="{F6082AE4-1CEB-496F-BDCA-90B6E59DC183}" type="pres">
      <dgm:prSet presAssocID="{CC8606D1-1941-43BF-B913-3FAF02101EC8}" presName="sibTrans" presStyleCnt="0"/>
      <dgm:spPr/>
    </dgm:pt>
    <dgm:pt modelId="{0DB25BFB-5FAB-48C5-96A1-4EE4EFA0F357}" type="pres">
      <dgm:prSet presAssocID="{CB528288-A246-45F5-82AF-8983AA2E3414}" presName="node" presStyleLbl="node1" presStyleIdx="6" presStyleCnt="7">
        <dgm:presLayoutVars>
          <dgm:bulletEnabled val="1"/>
        </dgm:presLayoutVars>
      </dgm:prSet>
      <dgm:spPr/>
    </dgm:pt>
  </dgm:ptLst>
  <dgm:cxnLst>
    <dgm:cxn modelId="{19C96811-B449-4962-87C0-17A3225C8FDA}" srcId="{43F30378-6605-47A7-8F6E-EDE5237D22C7}" destId="{E61F34FE-637B-40B0-BE61-390C66C18514}" srcOrd="3" destOrd="0" parTransId="{9F036ACD-EE22-4068-98A3-8C31EB51A846}" sibTransId="{DFBE1FDF-2ED8-4354-9E4D-FA0E87A0EA98}"/>
    <dgm:cxn modelId="{F0F22A17-2C64-470E-853C-E2317ED31CE6}" srcId="{43F30378-6605-47A7-8F6E-EDE5237D22C7}" destId="{CFC83934-A6C8-413C-B674-DB8C2FC09D8C}" srcOrd="0" destOrd="0" parTransId="{A95A3AD5-AED8-4B5A-8D9F-0C68C1434C77}" sibTransId="{CA903827-392E-4B3B-93EE-511A6996C860}"/>
    <dgm:cxn modelId="{3DA04F35-3E2D-414A-8179-2D53E6693C96}" type="presOf" srcId="{CB528288-A246-45F5-82AF-8983AA2E3414}" destId="{0DB25BFB-5FAB-48C5-96A1-4EE4EFA0F357}" srcOrd="0" destOrd="0" presId="urn:microsoft.com/office/officeart/2005/8/layout/default"/>
    <dgm:cxn modelId="{37744A43-B39F-462F-946F-39B2E0F06E02}" type="presOf" srcId="{5C5D38DB-76E0-49C7-84A1-DCB8826A37B6}" destId="{BFC03E43-4B75-476C-BE28-23E629B319A1}" srcOrd="0" destOrd="0" presId="urn:microsoft.com/office/officeart/2005/8/layout/default"/>
    <dgm:cxn modelId="{6398FC6A-B5B0-42DD-BE4F-EE0315A273A6}" type="presOf" srcId="{43F30378-6605-47A7-8F6E-EDE5237D22C7}" destId="{E7E31B24-DD37-4BDF-BD72-00F7F67EBB55}" srcOrd="0" destOrd="0" presId="urn:microsoft.com/office/officeart/2005/8/layout/default"/>
    <dgm:cxn modelId="{B032564D-41F1-4ACC-8FDF-FA60FCE89142}" srcId="{43F30378-6605-47A7-8F6E-EDE5237D22C7}" destId="{CB528288-A246-45F5-82AF-8983AA2E3414}" srcOrd="6" destOrd="0" parTransId="{1EE7EB88-1D76-4E61-83F7-03898C8528EB}" sibTransId="{553584CD-6907-4333-AC2F-67EA1DB3D541}"/>
    <dgm:cxn modelId="{460DC679-A6D5-4BEF-82F9-9E5FD69F3077}" srcId="{43F30378-6605-47A7-8F6E-EDE5237D22C7}" destId="{E19004BC-D877-4C4A-876F-D2885D805533}" srcOrd="4" destOrd="0" parTransId="{2F56C104-254B-4685-8A84-D21FAB0C50B8}" sibTransId="{1990F79B-4819-443B-9882-AE10D85F1BB9}"/>
    <dgm:cxn modelId="{DA301A82-1D02-45B2-B714-617FB6EB7559}" type="presOf" srcId="{E61F34FE-637B-40B0-BE61-390C66C18514}" destId="{45A5E214-0C20-4104-9DD8-022B2165436D}" srcOrd="0" destOrd="0" presId="urn:microsoft.com/office/officeart/2005/8/layout/default"/>
    <dgm:cxn modelId="{76FE6289-81B3-4B08-9082-2B7ABCB8D9C0}" type="presOf" srcId="{B6A154A6-7971-4C31-9EA3-46EB33A4B065}" destId="{6E9722B4-0FA3-4E07-ACE8-6EBF12DBBA86}" srcOrd="0" destOrd="0" presId="urn:microsoft.com/office/officeart/2005/8/layout/default"/>
    <dgm:cxn modelId="{5DE47ABA-9305-4D7F-A811-772B726E431D}" type="presOf" srcId="{CFC83934-A6C8-413C-B674-DB8C2FC09D8C}" destId="{4C4F584A-E7B4-47FF-8E56-D0D0073F2CC2}" srcOrd="0" destOrd="0" presId="urn:microsoft.com/office/officeart/2005/8/layout/default"/>
    <dgm:cxn modelId="{D7E9E7C7-3B56-43FC-A6CB-A196B3F31CF3}" type="presOf" srcId="{18BE76CC-524B-48E4-88CB-AFD834C47DAC}" destId="{358AD9A1-41FE-4EC4-A0C1-97BCAE561198}" srcOrd="0" destOrd="0" presId="urn:microsoft.com/office/officeart/2005/8/layout/default"/>
    <dgm:cxn modelId="{4AC522DF-7527-405A-9DE0-B167C05733BC}" srcId="{43F30378-6605-47A7-8F6E-EDE5237D22C7}" destId="{B6A154A6-7971-4C31-9EA3-46EB33A4B065}" srcOrd="5" destOrd="0" parTransId="{730FEE55-B323-402D-A393-235D8A2C0D1E}" sibTransId="{CC8606D1-1941-43BF-B913-3FAF02101EC8}"/>
    <dgm:cxn modelId="{4AC8A5F1-302C-4B38-9610-908A3014CF8E}" srcId="{43F30378-6605-47A7-8F6E-EDE5237D22C7}" destId="{18BE76CC-524B-48E4-88CB-AFD834C47DAC}" srcOrd="1" destOrd="0" parTransId="{FCE7305C-4D23-4EF4-B0F4-3FD15636F4FE}" sibTransId="{D557A87E-6845-46E1-8FAC-DCB648F10ACC}"/>
    <dgm:cxn modelId="{35DBA2F6-44A6-4626-9A61-C4F967A3EEF6}" srcId="{43F30378-6605-47A7-8F6E-EDE5237D22C7}" destId="{5C5D38DB-76E0-49C7-84A1-DCB8826A37B6}" srcOrd="2" destOrd="0" parTransId="{29C9C2FD-0AA9-4AA6-9D65-779F29C2B349}" sibTransId="{C4B49EC8-90ED-4242-958F-AC39CC63794C}"/>
    <dgm:cxn modelId="{6E00F2F9-ACF4-4D98-8AF3-39503FB1AB84}" type="presOf" srcId="{E19004BC-D877-4C4A-876F-D2885D805533}" destId="{92E6CBD8-664E-495A-A05A-C4E942327912}" srcOrd="0" destOrd="0" presId="urn:microsoft.com/office/officeart/2005/8/layout/default"/>
    <dgm:cxn modelId="{2E2FFC9F-F1DF-4400-8F3C-A089C2F4EB93}" type="presParOf" srcId="{E7E31B24-DD37-4BDF-BD72-00F7F67EBB55}" destId="{4C4F584A-E7B4-47FF-8E56-D0D0073F2CC2}" srcOrd="0" destOrd="0" presId="urn:microsoft.com/office/officeart/2005/8/layout/default"/>
    <dgm:cxn modelId="{8B0EA1CD-C309-4197-92B1-044046B97797}" type="presParOf" srcId="{E7E31B24-DD37-4BDF-BD72-00F7F67EBB55}" destId="{0D90041B-95CA-4E16-A68B-23FC889CA0B6}" srcOrd="1" destOrd="0" presId="urn:microsoft.com/office/officeart/2005/8/layout/default"/>
    <dgm:cxn modelId="{B1B0776F-44E0-4E88-B1B5-302E897A8F7C}" type="presParOf" srcId="{E7E31B24-DD37-4BDF-BD72-00F7F67EBB55}" destId="{358AD9A1-41FE-4EC4-A0C1-97BCAE561198}" srcOrd="2" destOrd="0" presId="urn:microsoft.com/office/officeart/2005/8/layout/default"/>
    <dgm:cxn modelId="{B8DBFA2E-243F-4EB4-BFC8-F319F8AC7332}" type="presParOf" srcId="{E7E31B24-DD37-4BDF-BD72-00F7F67EBB55}" destId="{714960FA-EBBC-4523-9EC1-62B136D20386}" srcOrd="3" destOrd="0" presId="urn:microsoft.com/office/officeart/2005/8/layout/default"/>
    <dgm:cxn modelId="{9F8FF1C8-E0ED-4F5F-8CE6-F1E7A131A511}" type="presParOf" srcId="{E7E31B24-DD37-4BDF-BD72-00F7F67EBB55}" destId="{BFC03E43-4B75-476C-BE28-23E629B319A1}" srcOrd="4" destOrd="0" presId="urn:microsoft.com/office/officeart/2005/8/layout/default"/>
    <dgm:cxn modelId="{E68AECE3-3B64-47A1-92CE-7B4AC69050D5}" type="presParOf" srcId="{E7E31B24-DD37-4BDF-BD72-00F7F67EBB55}" destId="{DAD56C7B-58A3-410F-966F-79BA9DD9D534}" srcOrd="5" destOrd="0" presId="urn:microsoft.com/office/officeart/2005/8/layout/default"/>
    <dgm:cxn modelId="{E237C7A5-771C-4BC5-9C44-F4E69EBAC02B}" type="presParOf" srcId="{E7E31B24-DD37-4BDF-BD72-00F7F67EBB55}" destId="{45A5E214-0C20-4104-9DD8-022B2165436D}" srcOrd="6" destOrd="0" presId="urn:microsoft.com/office/officeart/2005/8/layout/default"/>
    <dgm:cxn modelId="{E8499E2D-EAC7-4678-828F-C2086BBD9B9A}" type="presParOf" srcId="{E7E31B24-DD37-4BDF-BD72-00F7F67EBB55}" destId="{70ACCFDA-2B3B-423A-BBF1-763A4AAC1955}" srcOrd="7" destOrd="0" presId="urn:microsoft.com/office/officeart/2005/8/layout/default"/>
    <dgm:cxn modelId="{09348E9F-2D8B-4982-A509-FA9FC9BDB2BE}" type="presParOf" srcId="{E7E31B24-DD37-4BDF-BD72-00F7F67EBB55}" destId="{92E6CBD8-664E-495A-A05A-C4E942327912}" srcOrd="8" destOrd="0" presId="urn:microsoft.com/office/officeart/2005/8/layout/default"/>
    <dgm:cxn modelId="{86035331-9560-4BA1-B00F-A88AB5E8ED07}" type="presParOf" srcId="{E7E31B24-DD37-4BDF-BD72-00F7F67EBB55}" destId="{EF60CDB3-1A42-4F3B-87A0-9472556793C9}" srcOrd="9" destOrd="0" presId="urn:microsoft.com/office/officeart/2005/8/layout/default"/>
    <dgm:cxn modelId="{CF7BE7FD-3DD9-44B6-9A9F-E1DDF736BAD0}" type="presParOf" srcId="{E7E31B24-DD37-4BDF-BD72-00F7F67EBB55}" destId="{6E9722B4-0FA3-4E07-ACE8-6EBF12DBBA86}" srcOrd="10" destOrd="0" presId="urn:microsoft.com/office/officeart/2005/8/layout/default"/>
    <dgm:cxn modelId="{29E604F6-EFE1-4E96-8609-CAFE13211470}" type="presParOf" srcId="{E7E31B24-DD37-4BDF-BD72-00F7F67EBB55}" destId="{F6082AE4-1CEB-496F-BDCA-90B6E59DC183}" srcOrd="11" destOrd="0" presId="urn:microsoft.com/office/officeart/2005/8/layout/default"/>
    <dgm:cxn modelId="{3D0DF668-A5EC-47FA-90CB-37F7DB7E688D}" type="presParOf" srcId="{E7E31B24-DD37-4BDF-BD72-00F7F67EBB55}" destId="{0DB25BFB-5FAB-48C5-96A1-4EE4EFA0F357}"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72D2408-17C3-45C6-85A6-C37F5BA289DC}" type="doc">
      <dgm:prSet loTypeId="urn:microsoft.com/office/officeart/2005/8/layout/chevron1" loCatId="process" qsTypeId="urn:microsoft.com/office/officeart/2005/8/quickstyle/simple1" qsCatId="simple" csTypeId="urn:microsoft.com/office/officeart/2005/8/colors/accent1_2" csCatId="accent1" phldr="1"/>
      <dgm:spPr/>
    </dgm:pt>
    <dgm:pt modelId="{58CD229C-D919-41C4-90E7-F0427D3AA6E8}">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Follow child protection guidelines</a:t>
          </a:r>
        </a:p>
      </dgm:t>
    </dgm:pt>
    <dgm:pt modelId="{3E2FDEDF-7FAE-4539-86A5-831EA67324E7}" type="parTrans" cxnId="{5D9D3903-AEDE-49D0-9B96-415BED8C85AB}">
      <dgm:prSet/>
      <dgm:spPr/>
      <dgm:t>
        <a:bodyPr/>
        <a:lstStyle/>
        <a:p>
          <a:endParaRPr lang="en-GB"/>
        </a:p>
      </dgm:t>
    </dgm:pt>
    <dgm:pt modelId="{EB8E52E2-E73A-48E0-8C8B-570D50681D52}" type="sibTrans" cxnId="{5D9D3903-AEDE-49D0-9B96-415BED8C85AB}">
      <dgm:prSet/>
      <dgm:spPr/>
      <dgm:t>
        <a:bodyPr/>
        <a:lstStyle/>
        <a:p>
          <a:endParaRPr lang="en-GB"/>
        </a:p>
      </dgm:t>
    </dgm:pt>
    <dgm:pt modelId="{93B97EB0-DA3B-4B76-B7C4-22EF1FEE851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Inform PVPU staff or designated child safeguarding lead &amp; ensure the NRM is completed</a:t>
          </a:r>
        </a:p>
      </dgm:t>
    </dgm:pt>
    <dgm:pt modelId="{5B5E6F32-D103-4243-807B-E5EABC281C11}" type="parTrans" cxnId="{806DBB01-C8E3-44A1-83FA-31A9CD19051F}">
      <dgm:prSet/>
      <dgm:spPr/>
      <dgm:t>
        <a:bodyPr/>
        <a:lstStyle/>
        <a:p>
          <a:endParaRPr lang="en-GB"/>
        </a:p>
      </dgm:t>
    </dgm:pt>
    <dgm:pt modelId="{93761274-55B7-407E-BDCA-52B29A0DF587}" type="sibTrans" cxnId="{806DBB01-C8E3-44A1-83FA-31A9CD19051F}">
      <dgm:prSet/>
      <dgm:spPr/>
      <dgm:t>
        <a:bodyPr/>
        <a:lstStyle/>
        <a:p>
          <a:endParaRPr lang="en-GB"/>
        </a:p>
      </dgm:t>
    </dgm:pt>
    <dgm:pt modelId="{7F01F952-D335-42FA-99EA-E4F468AE92CC}">
      <dgm:prSet phldrT="[Text]" custT="1"/>
      <dgm:spPr>
        <a:ln>
          <a:solidFill>
            <a:schemeClr val="tx1"/>
          </a:solidFill>
        </a:ln>
      </dgm:spPr>
      <dgm:t>
        <a:bodyPr/>
        <a:lstStyle/>
        <a:p>
          <a:r>
            <a:rPr lang="en-GB" sz="2400" dirty="0">
              <a:solidFill>
                <a:schemeClr val="tx1"/>
              </a:solidFill>
            </a:rPr>
            <a:t>OOH then Social Services</a:t>
          </a:r>
        </a:p>
      </dgm:t>
    </dgm:pt>
    <dgm:pt modelId="{DC4D5BD8-75D6-4DB1-B1B3-4EE821E47F1D}" type="parTrans" cxnId="{A9C31443-4782-46BD-995E-33D153E1E2B6}">
      <dgm:prSet/>
      <dgm:spPr/>
      <dgm:t>
        <a:bodyPr/>
        <a:lstStyle/>
        <a:p>
          <a:endParaRPr lang="en-GB"/>
        </a:p>
      </dgm:t>
    </dgm:pt>
    <dgm:pt modelId="{263A80C9-130E-4DB3-84C1-6F09C2B4DA01}" type="sibTrans" cxnId="{A9C31443-4782-46BD-995E-33D153E1E2B6}">
      <dgm:prSet/>
      <dgm:spPr/>
      <dgm:t>
        <a:bodyPr/>
        <a:lstStyle/>
        <a:p>
          <a:endParaRPr lang="en-GB"/>
        </a:p>
      </dgm:t>
    </dgm:pt>
    <dgm:pt modelId="{1A504434-D83B-4F06-AA2C-8C1327DE63CC}" type="pres">
      <dgm:prSet presAssocID="{A72D2408-17C3-45C6-85A6-C37F5BA289DC}" presName="Name0" presStyleCnt="0">
        <dgm:presLayoutVars>
          <dgm:dir/>
          <dgm:animLvl val="lvl"/>
          <dgm:resizeHandles val="exact"/>
        </dgm:presLayoutVars>
      </dgm:prSet>
      <dgm:spPr/>
    </dgm:pt>
    <dgm:pt modelId="{CD25744D-2687-4376-95AC-B9F7410A89D3}" type="pres">
      <dgm:prSet presAssocID="{58CD229C-D919-41C4-90E7-F0427D3AA6E8}" presName="parTxOnly" presStyleLbl="node1" presStyleIdx="0" presStyleCnt="3">
        <dgm:presLayoutVars>
          <dgm:chMax val="0"/>
          <dgm:chPref val="0"/>
          <dgm:bulletEnabled val="1"/>
        </dgm:presLayoutVars>
      </dgm:prSet>
      <dgm:spPr/>
    </dgm:pt>
    <dgm:pt modelId="{D82A2AFA-F123-4B45-99B3-01C11910FF63}" type="pres">
      <dgm:prSet presAssocID="{EB8E52E2-E73A-48E0-8C8B-570D50681D52}" presName="parTxOnlySpace" presStyleCnt="0"/>
      <dgm:spPr/>
    </dgm:pt>
    <dgm:pt modelId="{EADFC13D-B0F9-4592-A2E7-B64B8B6509E3}" type="pres">
      <dgm:prSet presAssocID="{93B97EB0-DA3B-4B76-B7C4-22EF1FEE851F}" presName="parTxOnly" presStyleLbl="node1" presStyleIdx="1" presStyleCnt="3">
        <dgm:presLayoutVars>
          <dgm:chMax val="0"/>
          <dgm:chPref val="0"/>
          <dgm:bulletEnabled val="1"/>
        </dgm:presLayoutVars>
      </dgm:prSet>
      <dgm:spPr/>
    </dgm:pt>
    <dgm:pt modelId="{83CEC2EB-CEBF-49D5-A2C6-F07F1DBC0E8D}" type="pres">
      <dgm:prSet presAssocID="{93761274-55B7-407E-BDCA-52B29A0DF587}" presName="parTxOnlySpace" presStyleCnt="0"/>
      <dgm:spPr/>
    </dgm:pt>
    <dgm:pt modelId="{C0DD2826-62D6-4435-AE09-EFEBD201F681}" type="pres">
      <dgm:prSet presAssocID="{7F01F952-D335-42FA-99EA-E4F468AE92CC}" presName="parTxOnly" presStyleLbl="node1" presStyleIdx="2" presStyleCnt="3">
        <dgm:presLayoutVars>
          <dgm:chMax val="0"/>
          <dgm:chPref val="0"/>
          <dgm:bulletEnabled val="1"/>
        </dgm:presLayoutVars>
      </dgm:prSet>
      <dgm:spPr/>
    </dgm:pt>
  </dgm:ptLst>
  <dgm:cxnLst>
    <dgm:cxn modelId="{806DBB01-C8E3-44A1-83FA-31A9CD19051F}" srcId="{A72D2408-17C3-45C6-85A6-C37F5BA289DC}" destId="{93B97EB0-DA3B-4B76-B7C4-22EF1FEE851F}" srcOrd="1" destOrd="0" parTransId="{5B5E6F32-D103-4243-807B-E5EABC281C11}" sibTransId="{93761274-55B7-407E-BDCA-52B29A0DF587}"/>
    <dgm:cxn modelId="{5D9D3903-AEDE-49D0-9B96-415BED8C85AB}" srcId="{A72D2408-17C3-45C6-85A6-C37F5BA289DC}" destId="{58CD229C-D919-41C4-90E7-F0427D3AA6E8}" srcOrd="0" destOrd="0" parTransId="{3E2FDEDF-7FAE-4539-86A5-831EA67324E7}" sibTransId="{EB8E52E2-E73A-48E0-8C8B-570D50681D52}"/>
    <dgm:cxn modelId="{A9C31443-4782-46BD-995E-33D153E1E2B6}" srcId="{A72D2408-17C3-45C6-85A6-C37F5BA289DC}" destId="{7F01F952-D335-42FA-99EA-E4F468AE92CC}" srcOrd="2" destOrd="0" parTransId="{DC4D5BD8-75D6-4DB1-B1B3-4EE821E47F1D}" sibTransId="{263A80C9-130E-4DB3-84C1-6F09C2B4DA01}"/>
    <dgm:cxn modelId="{41FE4A6E-A4FF-427E-9674-5C48C7863CAD}" type="presOf" srcId="{58CD229C-D919-41C4-90E7-F0427D3AA6E8}" destId="{CD25744D-2687-4376-95AC-B9F7410A89D3}" srcOrd="0" destOrd="0" presId="urn:microsoft.com/office/officeart/2005/8/layout/chevron1"/>
    <dgm:cxn modelId="{ABCF377B-5BF1-4B5E-A748-96038097426B}" type="presOf" srcId="{93B97EB0-DA3B-4B76-B7C4-22EF1FEE851F}" destId="{EADFC13D-B0F9-4592-A2E7-B64B8B6509E3}" srcOrd="0" destOrd="0" presId="urn:microsoft.com/office/officeart/2005/8/layout/chevron1"/>
    <dgm:cxn modelId="{6D7BD0D0-5C3C-4D39-8651-3D5343C42E30}" type="presOf" srcId="{A72D2408-17C3-45C6-85A6-C37F5BA289DC}" destId="{1A504434-D83B-4F06-AA2C-8C1327DE63CC}" srcOrd="0" destOrd="0" presId="urn:microsoft.com/office/officeart/2005/8/layout/chevron1"/>
    <dgm:cxn modelId="{0DFE60F1-5823-4653-87C9-3CD827C7F11B}" type="presOf" srcId="{7F01F952-D335-42FA-99EA-E4F468AE92CC}" destId="{C0DD2826-62D6-4435-AE09-EFEBD201F681}" srcOrd="0" destOrd="0" presId="urn:microsoft.com/office/officeart/2005/8/layout/chevron1"/>
    <dgm:cxn modelId="{C9856F87-76C3-4775-AAB9-2396FCAAF4A5}" type="presParOf" srcId="{1A504434-D83B-4F06-AA2C-8C1327DE63CC}" destId="{CD25744D-2687-4376-95AC-B9F7410A89D3}" srcOrd="0" destOrd="0" presId="urn:microsoft.com/office/officeart/2005/8/layout/chevron1"/>
    <dgm:cxn modelId="{C0133EB7-6250-4D7E-AA59-28C55DC9EA58}" type="presParOf" srcId="{1A504434-D83B-4F06-AA2C-8C1327DE63CC}" destId="{D82A2AFA-F123-4B45-99B3-01C11910FF63}" srcOrd="1" destOrd="0" presId="urn:microsoft.com/office/officeart/2005/8/layout/chevron1"/>
    <dgm:cxn modelId="{33A1DB6B-1F0F-4661-BBF9-A9AD30A1B7E9}" type="presParOf" srcId="{1A504434-D83B-4F06-AA2C-8C1327DE63CC}" destId="{EADFC13D-B0F9-4592-A2E7-B64B8B6509E3}" srcOrd="2" destOrd="0" presId="urn:microsoft.com/office/officeart/2005/8/layout/chevron1"/>
    <dgm:cxn modelId="{A90457F8-F8E3-475A-984C-1CD6007C7E76}" type="presParOf" srcId="{1A504434-D83B-4F06-AA2C-8C1327DE63CC}" destId="{83CEC2EB-CEBF-49D5-A2C6-F07F1DBC0E8D}" srcOrd="3" destOrd="0" presId="urn:microsoft.com/office/officeart/2005/8/layout/chevron1"/>
    <dgm:cxn modelId="{F82FDF82-388A-4DC3-AD7C-616A228E2974}" type="presParOf" srcId="{1A504434-D83B-4F06-AA2C-8C1327DE63CC}" destId="{C0DD2826-62D6-4435-AE09-EFEBD201F681}"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C34B879-DA60-44BD-B9C0-1E0CC42636C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14001E2-47C8-4EEF-A468-D4A5B99D76E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Before talking to potential victim, isolate individual from person accompanying then without raising suspicions</a:t>
          </a:r>
        </a:p>
      </dgm:t>
    </dgm:pt>
    <dgm:pt modelId="{C7CF5AF1-284B-491A-B932-C92047C5876A}" type="parTrans" cxnId="{C62F9031-800F-4C98-B0FE-E906B16ED6F7}">
      <dgm:prSet/>
      <dgm:spPr/>
      <dgm:t>
        <a:bodyPr/>
        <a:lstStyle/>
        <a:p>
          <a:endParaRPr lang="en-GB"/>
        </a:p>
      </dgm:t>
    </dgm:pt>
    <dgm:pt modelId="{C5592FA8-2A13-4D60-A12B-0E5EF0C9D715}" type="sibTrans" cxnId="{C62F9031-800F-4C98-B0FE-E906B16ED6F7}">
      <dgm:prSet/>
      <dgm:spPr/>
      <dgm:t>
        <a:bodyPr/>
        <a:lstStyle/>
        <a:p>
          <a:endParaRPr lang="en-GB"/>
        </a:p>
      </dgm:t>
    </dgm:pt>
    <dgm:pt modelId="{81E28A6C-8C13-4332-820A-8602108777BD}">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Use a qualified, DBS checked translator/ interpreter who understands victim’s cultural needs</a:t>
          </a:r>
        </a:p>
      </dgm:t>
    </dgm:pt>
    <dgm:pt modelId="{E80E8C4A-0D2D-453D-BB6A-809FB315E9FF}" type="parTrans" cxnId="{4681F7C9-DE7A-48F0-8E15-AA816DDCD71D}">
      <dgm:prSet/>
      <dgm:spPr/>
      <dgm:t>
        <a:bodyPr/>
        <a:lstStyle/>
        <a:p>
          <a:endParaRPr lang="en-GB"/>
        </a:p>
      </dgm:t>
    </dgm:pt>
    <dgm:pt modelId="{AF65964A-A870-4E4C-9877-F6FBC291B276}" type="sibTrans" cxnId="{4681F7C9-DE7A-48F0-8E15-AA816DDCD71D}">
      <dgm:prSet/>
      <dgm:spPr/>
      <dgm:t>
        <a:bodyPr/>
        <a:lstStyle/>
        <a:p>
          <a:endParaRPr lang="en-GB"/>
        </a:p>
      </dgm:t>
    </dgm:pt>
    <dgm:pt modelId="{1DAA69B1-2B70-4374-86DF-D2F17FE8F7BB}">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Use indirect questions, the phrase ‘trafficking’ or ‘slavery’ victim may have no meaning. They may deny they are a victim of these</a:t>
          </a:r>
        </a:p>
      </dgm:t>
    </dgm:pt>
    <dgm:pt modelId="{5865E6BB-7E05-42F9-82E9-CB7CE93AF29C}" type="parTrans" cxnId="{B48486E9-C93E-4A5B-9D11-D4F329D5C530}">
      <dgm:prSet/>
      <dgm:spPr/>
      <dgm:t>
        <a:bodyPr/>
        <a:lstStyle/>
        <a:p>
          <a:endParaRPr lang="en-GB"/>
        </a:p>
      </dgm:t>
    </dgm:pt>
    <dgm:pt modelId="{549A7EBE-A59A-4C79-AA02-B65B7C90821B}" type="sibTrans" cxnId="{B48486E9-C93E-4A5B-9D11-D4F329D5C530}">
      <dgm:prSet/>
      <dgm:spPr/>
      <dgm:t>
        <a:bodyPr/>
        <a:lstStyle/>
        <a:p>
          <a:endParaRPr lang="en-GB"/>
        </a:p>
      </dgm:t>
    </dgm:pt>
    <dgm:pt modelId="{28FD0FF0-3DCB-41FA-BF0F-831DE723DB01}">
      <dgm:prSet phldrT="[Text]" custT="1"/>
      <dgm:spPr>
        <a:solidFill>
          <a:schemeClr val="bg1">
            <a:lumMod val="65000"/>
          </a:schemeClr>
        </a:solidFill>
        <a:ln>
          <a:solidFill>
            <a:schemeClr val="tx1"/>
          </a:solidFill>
        </a:ln>
      </dgm:spPr>
      <dgm:t>
        <a:bodyPr/>
        <a:lstStyle/>
        <a:p>
          <a:r>
            <a:rPr lang="en-GB" sz="2400" dirty="0">
              <a:solidFill>
                <a:schemeClr val="tx1"/>
              </a:solidFill>
            </a:rPr>
            <a:t>Do not make promises &amp; be careful not to be judgmental </a:t>
          </a:r>
        </a:p>
      </dgm:t>
    </dgm:pt>
    <dgm:pt modelId="{54D501F5-DF19-48E3-8BB3-B05DD4693E99}" type="parTrans" cxnId="{85A050DC-3C45-456F-909E-F6D29B4D8A47}">
      <dgm:prSet/>
      <dgm:spPr/>
      <dgm:t>
        <a:bodyPr/>
        <a:lstStyle/>
        <a:p>
          <a:endParaRPr lang="en-GB"/>
        </a:p>
      </dgm:t>
    </dgm:pt>
    <dgm:pt modelId="{61921259-3033-415F-8A1B-6BF9E4B8CEE1}" type="sibTrans" cxnId="{85A050DC-3C45-456F-909E-F6D29B4D8A47}">
      <dgm:prSet/>
      <dgm:spPr/>
      <dgm:t>
        <a:bodyPr/>
        <a:lstStyle/>
        <a:p>
          <a:endParaRPr lang="en-GB"/>
        </a:p>
      </dgm:t>
    </dgm:pt>
    <dgm:pt modelId="{7B129736-CF6C-4845-B094-299A3C9C119D}">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Refer to you Supervisor or local safeguarding lead</a:t>
          </a:r>
        </a:p>
      </dgm:t>
    </dgm:pt>
    <dgm:pt modelId="{016A191D-7B9B-42EF-A79D-59F5019EA83B}" type="parTrans" cxnId="{E5032EBF-2B8F-4FD2-9470-8E0573763D3D}">
      <dgm:prSet/>
      <dgm:spPr/>
      <dgm:t>
        <a:bodyPr/>
        <a:lstStyle/>
        <a:p>
          <a:endParaRPr lang="en-GB"/>
        </a:p>
      </dgm:t>
    </dgm:pt>
    <dgm:pt modelId="{6C006A58-A784-4D5A-93FA-F896894BC716}" type="sibTrans" cxnId="{E5032EBF-2B8F-4FD2-9470-8E0573763D3D}">
      <dgm:prSet/>
      <dgm:spPr/>
      <dgm:t>
        <a:bodyPr/>
        <a:lstStyle/>
        <a:p>
          <a:endParaRPr lang="en-GB"/>
        </a:p>
      </dgm:t>
    </dgm:pt>
    <dgm:pt modelId="{D4D3881E-9E3B-4560-8E0B-4D30ED5EFA49}" type="pres">
      <dgm:prSet presAssocID="{4C34B879-DA60-44BD-B9C0-1E0CC42636C0}" presName="diagram" presStyleCnt="0">
        <dgm:presLayoutVars>
          <dgm:dir/>
          <dgm:resizeHandles val="exact"/>
        </dgm:presLayoutVars>
      </dgm:prSet>
      <dgm:spPr/>
    </dgm:pt>
    <dgm:pt modelId="{2B0A4F75-6EA4-4BB2-9335-0EF47363B2BA}" type="pres">
      <dgm:prSet presAssocID="{514001E2-47C8-4EEF-A468-D4A5B99D76EF}" presName="node" presStyleLbl="node1" presStyleIdx="0" presStyleCnt="5">
        <dgm:presLayoutVars>
          <dgm:bulletEnabled val="1"/>
        </dgm:presLayoutVars>
      </dgm:prSet>
      <dgm:spPr/>
    </dgm:pt>
    <dgm:pt modelId="{565A7B19-C50F-465D-B84E-3F68608291C6}" type="pres">
      <dgm:prSet presAssocID="{C5592FA8-2A13-4D60-A12B-0E5EF0C9D715}" presName="sibTrans" presStyleCnt="0"/>
      <dgm:spPr/>
    </dgm:pt>
    <dgm:pt modelId="{863B20FA-9366-4344-AC93-0FDCA28D1C6D}" type="pres">
      <dgm:prSet presAssocID="{81E28A6C-8C13-4332-820A-8602108777BD}" presName="node" presStyleLbl="node1" presStyleIdx="1" presStyleCnt="5">
        <dgm:presLayoutVars>
          <dgm:bulletEnabled val="1"/>
        </dgm:presLayoutVars>
      </dgm:prSet>
      <dgm:spPr/>
    </dgm:pt>
    <dgm:pt modelId="{8E2AEBE7-43D7-431E-B2B9-AF60EEBD526D}" type="pres">
      <dgm:prSet presAssocID="{AF65964A-A870-4E4C-9877-F6FBC291B276}" presName="sibTrans" presStyleCnt="0"/>
      <dgm:spPr/>
    </dgm:pt>
    <dgm:pt modelId="{A2097029-83B9-4AE9-82F1-1ACC458BD0EA}" type="pres">
      <dgm:prSet presAssocID="{1DAA69B1-2B70-4374-86DF-D2F17FE8F7BB}" presName="node" presStyleLbl="node1" presStyleIdx="2" presStyleCnt="5">
        <dgm:presLayoutVars>
          <dgm:bulletEnabled val="1"/>
        </dgm:presLayoutVars>
      </dgm:prSet>
      <dgm:spPr/>
    </dgm:pt>
    <dgm:pt modelId="{FF499F68-ABC6-4F7A-9920-2B2611B14969}" type="pres">
      <dgm:prSet presAssocID="{549A7EBE-A59A-4C79-AA02-B65B7C90821B}" presName="sibTrans" presStyleCnt="0"/>
      <dgm:spPr/>
    </dgm:pt>
    <dgm:pt modelId="{33F11903-3292-4544-AEC6-08C474EB3297}" type="pres">
      <dgm:prSet presAssocID="{28FD0FF0-3DCB-41FA-BF0F-831DE723DB01}" presName="node" presStyleLbl="node1" presStyleIdx="3" presStyleCnt="5">
        <dgm:presLayoutVars>
          <dgm:bulletEnabled val="1"/>
        </dgm:presLayoutVars>
      </dgm:prSet>
      <dgm:spPr/>
    </dgm:pt>
    <dgm:pt modelId="{DAC7B97D-4093-40DD-9D9C-1B16079DA41B}" type="pres">
      <dgm:prSet presAssocID="{61921259-3033-415F-8A1B-6BF9E4B8CEE1}" presName="sibTrans" presStyleCnt="0"/>
      <dgm:spPr/>
    </dgm:pt>
    <dgm:pt modelId="{E798374A-00B8-4EB4-89B1-E317AD1EE80E}" type="pres">
      <dgm:prSet presAssocID="{7B129736-CF6C-4845-B094-299A3C9C119D}" presName="node" presStyleLbl="node1" presStyleIdx="4" presStyleCnt="5">
        <dgm:presLayoutVars>
          <dgm:bulletEnabled val="1"/>
        </dgm:presLayoutVars>
      </dgm:prSet>
      <dgm:spPr/>
    </dgm:pt>
  </dgm:ptLst>
  <dgm:cxnLst>
    <dgm:cxn modelId="{41C93E0C-B05B-4BEB-8EEA-DC800852EFE2}" type="presOf" srcId="{28FD0FF0-3DCB-41FA-BF0F-831DE723DB01}" destId="{33F11903-3292-4544-AEC6-08C474EB3297}" srcOrd="0" destOrd="0" presId="urn:microsoft.com/office/officeart/2005/8/layout/default"/>
    <dgm:cxn modelId="{C62F9031-800F-4C98-B0FE-E906B16ED6F7}" srcId="{4C34B879-DA60-44BD-B9C0-1E0CC42636C0}" destId="{514001E2-47C8-4EEF-A468-D4A5B99D76EF}" srcOrd="0" destOrd="0" parTransId="{C7CF5AF1-284B-491A-B932-C92047C5876A}" sibTransId="{C5592FA8-2A13-4D60-A12B-0E5EF0C9D715}"/>
    <dgm:cxn modelId="{B0668E32-5C74-472B-8F20-7A8B1297F758}" type="presOf" srcId="{4C34B879-DA60-44BD-B9C0-1E0CC42636C0}" destId="{D4D3881E-9E3B-4560-8E0B-4D30ED5EFA49}" srcOrd="0" destOrd="0" presId="urn:microsoft.com/office/officeart/2005/8/layout/default"/>
    <dgm:cxn modelId="{F8AC719A-B261-49D6-BD22-4DB051245D95}" type="presOf" srcId="{81E28A6C-8C13-4332-820A-8602108777BD}" destId="{863B20FA-9366-4344-AC93-0FDCA28D1C6D}" srcOrd="0" destOrd="0" presId="urn:microsoft.com/office/officeart/2005/8/layout/default"/>
    <dgm:cxn modelId="{E5032EBF-2B8F-4FD2-9470-8E0573763D3D}" srcId="{4C34B879-DA60-44BD-B9C0-1E0CC42636C0}" destId="{7B129736-CF6C-4845-B094-299A3C9C119D}" srcOrd="4" destOrd="0" parTransId="{016A191D-7B9B-42EF-A79D-59F5019EA83B}" sibTransId="{6C006A58-A784-4D5A-93FA-F896894BC716}"/>
    <dgm:cxn modelId="{FFFA0FC4-A593-4E00-AC23-2554F4F74F2E}" type="presOf" srcId="{7B129736-CF6C-4845-B094-299A3C9C119D}" destId="{E798374A-00B8-4EB4-89B1-E317AD1EE80E}" srcOrd="0" destOrd="0" presId="urn:microsoft.com/office/officeart/2005/8/layout/default"/>
    <dgm:cxn modelId="{18CC79C9-76CC-44C8-A3E5-0A469CB2EEF6}" type="presOf" srcId="{1DAA69B1-2B70-4374-86DF-D2F17FE8F7BB}" destId="{A2097029-83B9-4AE9-82F1-1ACC458BD0EA}" srcOrd="0" destOrd="0" presId="urn:microsoft.com/office/officeart/2005/8/layout/default"/>
    <dgm:cxn modelId="{4681F7C9-DE7A-48F0-8E15-AA816DDCD71D}" srcId="{4C34B879-DA60-44BD-B9C0-1E0CC42636C0}" destId="{81E28A6C-8C13-4332-820A-8602108777BD}" srcOrd="1" destOrd="0" parTransId="{E80E8C4A-0D2D-453D-BB6A-809FB315E9FF}" sibTransId="{AF65964A-A870-4E4C-9877-F6FBC291B276}"/>
    <dgm:cxn modelId="{85A050DC-3C45-456F-909E-F6D29B4D8A47}" srcId="{4C34B879-DA60-44BD-B9C0-1E0CC42636C0}" destId="{28FD0FF0-3DCB-41FA-BF0F-831DE723DB01}" srcOrd="3" destOrd="0" parTransId="{54D501F5-DF19-48E3-8BB3-B05DD4693E99}" sibTransId="{61921259-3033-415F-8A1B-6BF9E4B8CEE1}"/>
    <dgm:cxn modelId="{B48486E9-C93E-4A5B-9D11-D4F329D5C530}" srcId="{4C34B879-DA60-44BD-B9C0-1E0CC42636C0}" destId="{1DAA69B1-2B70-4374-86DF-D2F17FE8F7BB}" srcOrd="2" destOrd="0" parTransId="{5865E6BB-7E05-42F9-82E9-CB7CE93AF29C}" sibTransId="{549A7EBE-A59A-4C79-AA02-B65B7C90821B}"/>
    <dgm:cxn modelId="{9059BBF3-B965-47C9-9134-09282D2DD2FE}" type="presOf" srcId="{514001E2-47C8-4EEF-A468-D4A5B99D76EF}" destId="{2B0A4F75-6EA4-4BB2-9335-0EF47363B2BA}" srcOrd="0" destOrd="0" presId="urn:microsoft.com/office/officeart/2005/8/layout/default"/>
    <dgm:cxn modelId="{61543AE6-40EA-44FA-9061-EBF447FCD27C}" type="presParOf" srcId="{D4D3881E-9E3B-4560-8E0B-4D30ED5EFA49}" destId="{2B0A4F75-6EA4-4BB2-9335-0EF47363B2BA}" srcOrd="0" destOrd="0" presId="urn:microsoft.com/office/officeart/2005/8/layout/default"/>
    <dgm:cxn modelId="{25A3E336-6704-4D1B-B5C0-61D1F2ECF971}" type="presParOf" srcId="{D4D3881E-9E3B-4560-8E0B-4D30ED5EFA49}" destId="{565A7B19-C50F-465D-B84E-3F68608291C6}" srcOrd="1" destOrd="0" presId="urn:microsoft.com/office/officeart/2005/8/layout/default"/>
    <dgm:cxn modelId="{5323F074-7E4B-4D4B-BC87-A1C2C8AAC99F}" type="presParOf" srcId="{D4D3881E-9E3B-4560-8E0B-4D30ED5EFA49}" destId="{863B20FA-9366-4344-AC93-0FDCA28D1C6D}" srcOrd="2" destOrd="0" presId="urn:microsoft.com/office/officeart/2005/8/layout/default"/>
    <dgm:cxn modelId="{FAAA64E5-D896-46FC-8D55-C5D4CDEC0898}" type="presParOf" srcId="{D4D3881E-9E3B-4560-8E0B-4D30ED5EFA49}" destId="{8E2AEBE7-43D7-431E-B2B9-AF60EEBD526D}" srcOrd="3" destOrd="0" presId="urn:microsoft.com/office/officeart/2005/8/layout/default"/>
    <dgm:cxn modelId="{20191FE2-B58C-4D4D-AFA6-9C9A6092DEBE}" type="presParOf" srcId="{D4D3881E-9E3B-4560-8E0B-4D30ED5EFA49}" destId="{A2097029-83B9-4AE9-82F1-1ACC458BD0EA}" srcOrd="4" destOrd="0" presId="urn:microsoft.com/office/officeart/2005/8/layout/default"/>
    <dgm:cxn modelId="{7D9C4B42-0B14-473E-AB81-0D4C445FCD39}" type="presParOf" srcId="{D4D3881E-9E3B-4560-8E0B-4D30ED5EFA49}" destId="{FF499F68-ABC6-4F7A-9920-2B2611B14969}" srcOrd="5" destOrd="0" presId="urn:microsoft.com/office/officeart/2005/8/layout/default"/>
    <dgm:cxn modelId="{720C4E46-F228-48DB-90CF-10CBE5ABFBA6}" type="presParOf" srcId="{D4D3881E-9E3B-4560-8E0B-4D30ED5EFA49}" destId="{33F11903-3292-4544-AEC6-08C474EB3297}" srcOrd="6" destOrd="0" presId="urn:microsoft.com/office/officeart/2005/8/layout/default"/>
    <dgm:cxn modelId="{D450C9E1-320B-46C7-979E-19C8CD26D533}" type="presParOf" srcId="{D4D3881E-9E3B-4560-8E0B-4D30ED5EFA49}" destId="{DAC7B97D-4093-40DD-9D9C-1B16079DA41B}" srcOrd="7" destOrd="0" presId="urn:microsoft.com/office/officeart/2005/8/layout/default"/>
    <dgm:cxn modelId="{F72DCDAE-FB53-4074-82EF-ABBE6CF33E2A}" type="presParOf" srcId="{D4D3881E-9E3B-4560-8E0B-4D30ED5EFA49}" destId="{E798374A-00B8-4EB4-89B1-E317AD1EE80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7433017-8E24-4F0C-A18E-8335495CE9B5}"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FD29BF3D-09B3-47B5-ACFE-0DA2EC377623}">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If they want help to leave now &amp; GIVE CONSENT</a:t>
          </a:r>
        </a:p>
      </dgm:t>
    </dgm:pt>
    <dgm:pt modelId="{7E260CCA-67F9-4FCB-9C3D-54CC61FD10DD}" type="parTrans" cxnId="{C75DB15D-EEE0-47E0-A328-85C513FE9EB1}">
      <dgm:prSet/>
      <dgm:spPr/>
      <dgm:t>
        <a:bodyPr/>
        <a:lstStyle/>
        <a:p>
          <a:endParaRPr lang="en-GB"/>
        </a:p>
      </dgm:t>
    </dgm:pt>
    <dgm:pt modelId="{50ED49B7-BCD3-4005-A81D-EA2C3DA1E5DD}" type="sibTrans" cxnId="{C75DB15D-EEE0-47E0-A328-85C513FE9EB1}">
      <dgm:prSet/>
      <dgm:spPr/>
      <dgm:t>
        <a:bodyPr/>
        <a:lstStyle/>
        <a:p>
          <a:endParaRPr lang="en-GB"/>
        </a:p>
      </dgm:t>
    </dgm:pt>
    <dgm:pt modelId="{4BC60BD8-573D-4704-8443-AFA91F98E860}">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As a 1</a:t>
          </a:r>
          <a:r>
            <a:rPr lang="en-GB" sz="2400" baseline="30000" dirty="0">
              <a:solidFill>
                <a:schemeClr val="tx1"/>
              </a:solidFill>
            </a:rPr>
            <a:t>st</a:t>
          </a:r>
          <a:r>
            <a:rPr lang="en-GB" sz="2400" dirty="0">
              <a:solidFill>
                <a:schemeClr val="tx1"/>
              </a:solidFill>
            </a:rPr>
            <a:t> responder, ONLY complete the NRM form when you have enough information (Act, Means &amp; Purpose) to be sure you will get a positive reasonable grounds decision.</a:t>
          </a:r>
        </a:p>
      </dgm:t>
    </dgm:pt>
    <dgm:pt modelId="{45E3DBE8-4BA1-4F27-8309-5390C6C28A28}" type="parTrans" cxnId="{A6915DC0-189F-4548-9441-09E3C36D3C77}">
      <dgm:prSet/>
      <dgm:spPr/>
      <dgm:t>
        <a:bodyPr/>
        <a:lstStyle/>
        <a:p>
          <a:endParaRPr lang="en-GB"/>
        </a:p>
      </dgm:t>
    </dgm:pt>
    <dgm:pt modelId="{8376E9E1-2572-46F4-A500-FC95392CB169}" type="sibTrans" cxnId="{A6915DC0-189F-4548-9441-09E3C36D3C77}">
      <dgm:prSet/>
      <dgm:spPr/>
      <dgm:t>
        <a:bodyPr/>
        <a:lstStyle/>
        <a:p>
          <a:endParaRPr lang="en-GB"/>
        </a:p>
      </dgm:t>
    </dgm:pt>
    <dgm:pt modelId="{6007986A-7AF4-40B2-802E-2BA31BA3ECEE}">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Remember – only make referrals if the person is able to give consent. If they do not consent, provide information &amp; let them know what will happen next</a:t>
          </a:r>
        </a:p>
      </dgm:t>
    </dgm:pt>
    <dgm:pt modelId="{5B2DE655-FC3D-4F85-8433-7CE3891F6852}" type="parTrans" cxnId="{14CA75AC-C66B-40E2-9EFD-1C7F86FEFAEB}">
      <dgm:prSet/>
      <dgm:spPr/>
      <dgm:t>
        <a:bodyPr/>
        <a:lstStyle/>
        <a:p>
          <a:endParaRPr lang="en-GB"/>
        </a:p>
      </dgm:t>
    </dgm:pt>
    <dgm:pt modelId="{0D055F68-12A9-429B-B393-0C874B59290C}" type="sibTrans" cxnId="{14CA75AC-C66B-40E2-9EFD-1C7F86FEFAEB}">
      <dgm:prSet/>
      <dgm:spPr/>
      <dgm:t>
        <a:bodyPr/>
        <a:lstStyle/>
        <a:p>
          <a:endParaRPr lang="en-GB"/>
        </a:p>
      </dgm:t>
    </dgm:pt>
    <dgm:pt modelId="{BFB15337-13D5-4288-97E1-C555EE881CE7}">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Submit the </a:t>
          </a:r>
          <a:r>
            <a:rPr lang="en-GB" sz="2400" b="1" i="1" u="sng" dirty="0">
              <a:solidFill>
                <a:schemeClr val="tx1"/>
              </a:solidFill>
            </a:rPr>
            <a:t>online NRM </a:t>
          </a:r>
          <a:r>
            <a:rPr lang="en-GB" sz="2400" dirty="0">
              <a:solidFill>
                <a:schemeClr val="tx1"/>
              </a:solidFill>
            </a:rPr>
            <a:t>application</a:t>
          </a:r>
        </a:p>
      </dgm:t>
    </dgm:pt>
    <dgm:pt modelId="{B7F8C9D1-91E7-48B3-9BF2-C15E949987FD}" type="parTrans" cxnId="{01115227-E399-4B0D-AEEE-A1C523ACA194}">
      <dgm:prSet/>
      <dgm:spPr/>
      <dgm:t>
        <a:bodyPr/>
        <a:lstStyle/>
        <a:p>
          <a:endParaRPr lang="en-GB"/>
        </a:p>
      </dgm:t>
    </dgm:pt>
    <dgm:pt modelId="{50F39521-205A-490A-A494-C703E2D8CE67}" type="sibTrans" cxnId="{01115227-E399-4B0D-AEEE-A1C523ACA194}">
      <dgm:prSet/>
      <dgm:spPr/>
      <dgm:t>
        <a:bodyPr/>
        <a:lstStyle/>
        <a:p>
          <a:endParaRPr lang="en-GB"/>
        </a:p>
      </dgm:t>
    </dgm:pt>
    <dgm:pt modelId="{01DAFC47-CAF8-4A05-8399-A6F854DBDCF9}" type="pres">
      <dgm:prSet presAssocID="{77433017-8E24-4F0C-A18E-8335495CE9B5}" presName="composite" presStyleCnt="0">
        <dgm:presLayoutVars>
          <dgm:chMax val="1"/>
          <dgm:dir/>
          <dgm:resizeHandles val="exact"/>
        </dgm:presLayoutVars>
      </dgm:prSet>
      <dgm:spPr/>
    </dgm:pt>
    <dgm:pt modelId="{2A9B9223-CDBA-4BCB-AB56-857D09E2ED12}" type="pres">
      <dgm:prSet presAssocID="{FD29BF3D-09B3-47B5-ACFE-0DA2EC377623}" presName="roof" presStyleLbl="dkBgShp" presStyleIdx="0" presStyleCnt="2" custLinFactNeighborX="-5813" custLinFactNeighborY="-75937"/>
      <dgm:spPr/>
    </dgm:pt>
    <dgm:pt modelId="{86F647A6-DF33-4861-A8ED-3B0F4846B608}" type="pres">
      <dgm:prSet presAssocID="{FD29BF3D-09B3-47B5-ACFE-0DA2EC377623}" presName="pillars" presStyleCnt="0"/>
      <dgm:spPr/>
    </dgm:pt>
    <dgm:pt modelId="{0D1DD9B8-ABF5-44D6-B75B-9ADC8351FC5E}" type="pres">
      <dgm:prSet presAssocID="{FD29BF3D-09B3-47B5-ACFE-0DA2EC377623}" presName="pillar1" presStyleLbl="node1" presStyleIdx="0" presStyleCnt="3">
        <dgm:presLayoutVars>
          <dgm:bulletEnabled val="1"/>
        </dgm:presLayoutVars>
      </dgm:prSet>
      <dgm:spPr/>
    </dgm:pt>
    <dgm:pt modelId="{DC65D902-FA5F-45E4-B498-B181C53DA97B}" type="pres">
      <dgm:prSet presAssocID="{6007986A-7AF4-40B2-802E-2BA31BA3ECEE}" presName="pillarX" presStyleLbl="node1" presStyleIdx="1" presStyleCnt="3" custScaleX="92578">
        <dgm:presLayoutVars>
          <dgm:bulletEnabled val="1"/>
        </dgm:presLayoutVars>
      </dgm:prSet>
      <dgm:spPr/>
    </dgm:pt>
    <dgm:pt modelId="{4354DDBE-A14A-4AF4-9531-4176522636CC}" type="pres">
      <dgm:prSet presAssocID="{BFB15337-13D5-4288-97E1-C555EE881CE7}" presName="pillarX" presStyleLbl="node1" presStyleIdx="2" presStyleCnt="3" custScaleX="65849">
        <dgm:presLayoutVars>
          <dgm:bulletEnabled val="1"/>
        </dgm:presLayoutVars>
      </dgm:prSet>
      <dgm:spPr/>
    </dgm:pt>
    <dgm:pt modelId="{7AFE0CC0-B69F-41B8-A56B-7B80F9484D9A}" type="pres">
      <dgm:prSet presAssocID="{FD29BF3D-09B3-47B5-ACFE-0DA2EC377623}" presName="base" presStyleLbl="dkBgShp" presStyleIdx="1" presStyleCnt="2"/>
      <dgm:spPr>
        <a:solidFill>
          <a:schemeClr val="tx2">
            <a:lumMod val="60000"/>
            <a:lumOff val="40000"/>
          </a:schemeClr>
        </a:solidFill>
        <a:ln>
          <a:solidFill>
            <a:schemeClr val="tx1"/>
          </a:solidFill>
        </a:ln>
      </dgm:spPr>
    </dgm:pt>
  </dgm:ptLst>
  <dgm:cxnLst>
    <dgm:cxn modelId="{DDCFC726-39CD-49BA-9AF8-378C247CFB34}" type="presOf" srcId="{6007986A-7AF4-40B2-802E-2BA31BA3ECEE}" destId="{DC65D902-FA5F-45E4-B498-B181C53DA97B}" srcOrd="0" destOrd="0" presId="urn:microsoft.com/office/officeart/2005/8/layout/hList3"/>
    <dgm:cxn modelId="{01115227-E399-4B0D-AEEE-A1C523ACA194}" srcId="{FD29BF3D-09B3-47B5-ACFE-0DA2EC377623}" destId="{BFB15337-13D5-4288-97E1-C555EE881CE7}" srcOrd="2" destOrd="0" parTransId="{B7F8C9D1-91E7-48B3-9BF2-C15E949987FD}" sibTransId="{50F39521-205A-490A-A494-C703E2D8CE67}"/>
    <dgm:cxn modelId="{2A1C913F-FE1F-4775-AE47-72F08B43B926}" type="presOf" srcId="{4BC60BD8-573D-4704-8443-AFA91F98E860}" destId="{0D1DD9B8-ABF5-44D6-B75B-9ADC8351FC5E}" srcOrd="0" destOrd="0" presId="urn:microsoft.com/office/officeart/2005/8/layout/hList3"/>
    <dgm:cxn modelId="{C75DB15D-EEE0-47E0-A328-85C513FE9EB1}" srcId="{77433017-8E24-4F0C-A18E-8335495CE9B5}" destId="{FD29BF3D-09B3-47B5-ACFE-0DA2EC377623}" srcOrd="0" destOrd="0" parTransId="{7E260CCA-67F9-4FCB-9C3D-54CC61FD10DD}" sibTransId="{50ED49B7-BCD3-4005-A81D-EA2C3DA1E5DD}"/>
    <dgm:cxn modelId="{99428396-1A02-4080-8BF8-609B96E0B261}" type="presOf" srcId="{FD29BF3D-09B3-47B5-ACFE-0DA2EC377623}" destId="{2A9B9223-CDBA-4BCB-AB56-857D09E2ED12}" srcOrd="0" destOrd="0" presId="urn:microsoft.com/office/officeart/2005/8/layout/hList3"/>
    <dgm:cxn modelId="{14CA75AC-C66B-40E2-9EFD-1C7F86FEFAEB}" srcId="{FD29BF3D-09B3-47B5-ACFE-0DA2EC377623}" destId="{6007986A-7AF4-40B2-802E-2BA31BA3ECEE}" srcOrd="1" destOrd="0" parTransId="{5B2DE655-FC3D-4F85-8433-7CE3891F6852}" sibTransId="{0D055F68-12A9-429B-B393-0C874B59290C}"/>
    <dgm:cxn modelId="{1BBF3DAD-E110-4223-ADFE-B859E43D100A}" type="presOf" srcId="{77433017-8E24-4F0C-A18E-8335495CE9B5}" destId="{01DAFC47-CAF8-4A05-8399-A6F854DBDCF9}" srcOrd="0" destOrd="0" presId="urn:microsoft.com/office/officeart/2005/8/layout/hList3"/>
    <dgm:cxn modelId="{A6915DC0-189F-4548-9441-09E3C36D3C77}" srcId="{FD29BF3D-09B3-47B5-ACFE-0DA2EC377623}" destId="{4BC60BD8-573D-4704-8443-AFA91F98E860}" srcOrd="0" destOrd="0" parTransId="{45E3DBE8-4BA1-4F27-8309-5390C6C28A28}" sibTransId="{8376E9E1-2572-46F4-A500-FC95392CB169}"/>
    <dgm:cxn modelId="{47FB3CF9-B294-49C2-8B50-F2739CE329BD}" type="presOf" srcId="{BFB15337-13D5-4288-97E1-C555EE881CE7}" destId="{4354DDBE-A14A-4AF4-9531-4176522636CC}" srcOrd="0" destOrd="0" presId="urn:microsoft.com/office/officeart/2005/8/layout/hList3"/>
    <dgm:cxn modelId="{BA68E08B-0C66-4919-92BE-8B4BA501DB94}" type="presParOf" srcId="{01DAFC47-CAF8-4A05-8399-A6F854DBDCF9}" destId="{2A9B9223-CDBA-4BCB-AB56-857D09E2ED12}" srcOrd="0" destOrd="0" presId="urn:microsoft.com/office/officeart/2005/8/layout/hList3"/>
    <dgm:cxn modelId="{31A4EEE4-6361-4F5B-9578-DD8699B5CABC}" type="presParOf" srcId="{01DAFC47-CAF8-4A05-8399-A6F854DBDCF9}" destId="{86F647A6-DF33-4861-A8ED-3B0F4846B608}" srcOrd="1" destOrd="0" presId="urn:microsoft.com/office/officeart/2005/8/layout/hList3"/>
    <dgm:cxn modelId="{CEC4A9D3-A6F6-4F2C-BFA4-3A23DEE2AE7D}" type="presParOf" srcId="{86F647A6-DF33-4861-A8ED-3B0F4846B608}" destId="{0D1DD9B8-ABF5-44D6-B75B-9ADC8351FC5E}" srcOrd="0" destOrd="0" presId="urn:microsoft.com/office/officeart/2005/8/layout/hList3"/>
    <dgm:cxn modelId="{BF25F004-B6AF-45CC-ACDD-C9BD62795657}" type="presParOf" srcId="{86F647A6-DF33-4861-A8ED-3B0F4846B608}" destId="{DC65D902-FA5F-45E4-B498-B181C53DA97B}" srcOrd="1" destOrd="0" presId="urn:microsoft.com/office/officeart/2005/8/layout/hList3"/>
    <dgm:cxn modelId="{57AFA83B-C272-4FAA-AAE6-0EA0B123D175}" type="presParOf" srcId="{86F647A6-DF33-4861-A8ED-3B0F4846B608}" destId="{4354DDBE-A14A-4AF4-9531-4176522636CC}" srcOrd="2" destOrd="0" presId="urn:microsoft.com/office/officeart/2005/8/layout/hList3"/>
    <dgm:cxn modelId="{C61615FB-BD44-48C2-96C1-03E43BBD9F3D}" type="presParOf" srcId="{01DAFC47-CAF8-4A05-8399-A6F854DBDCF9}" destId="{7AFE0CC0-B69F-41B8-A56B-7B80F9484D9A}"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07C4C2B-B61C-44D8-A773-B8E0E40591F2}"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CA879754-87AB-4687-9A53-8242A30C3D8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Provide information about assistance &amp; support</a:t>
          </a:r>
        </a:p>
      </dgm:t>
    </dgm:pt>
    <dgm:pt modelId="{1E2662FB-505F-4890-8C72-F1644AECC7D5}" type="parTrans" cxnId="{17A17381-B434-4632-B879-C6C6206589F2}">
      <dgm:prSet/>
      <dgm:spPr/>
      <dgm:t>
        <a:bodyPr/>
        <a:lstStyle/>
        <a:p>
          <a:endParaRPr lang="en-GB"/>
        </a:p>
      </dgm:t>
    </dgm:pt>
    <dgm:pt modelId="{32F7AB60-10E0-458B-A113-67E15BD7EE98}" type="sibTrans" cxnId="{17A17381-B434-4632-B879-C6C6206589F2}">
      <dgm:prSet/>
      <dgm:spPr>
        <a:solidFill>
          <a:srgbClr val="002060"/>
        </a:solidFill>
        <a:ln>
          <a:solidFill>
            <a:schemeClr val="tx1"/>
          </a:solidFill>
        </a:ln>
      </dgm:spPr>
      <dgm:t>
        <a:bodyPr/>
        <a:lstStyle/>
        <a:p>
          <a:endParaRPr lang="en-GB"/>
        </a:p>
      </dgm:t>
    </dgm:pt>
    <dgm:pt modelId="{A1B9F150-9628-48BB-958D-417B15C6F4AC}">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Be aware that any written material could be detected</a:t>
          </a:r>
        </a:p>
      </dgm:t>
    </dgm:pt>
    <dgm:pt modelId="{BB852A9E-8A3F-4B03-ACB9-9E4D84AAD484}" type="parTrans" cxnId="{80AE619D-D41A-4D25-A0F5-76C0E2068D14}">
      <dgm:prSet/>
      <dgm:spPr/>
      <dgm:t>
        <a:bodyPr/>
        <a:lstStyle/>
        <a:p>
          <a:endParaRPr lang="en-GB"/>
        </a:p>
      </dgm:t>
    </dgm:pt>
    <dgm:pt modelId="{C0D7666B-5275-4920-8E7C-98A3A3754893}" type="sibTrans" cxnId="{80AE619D-D41A-4D25-A0F5-76C0E2068D14}">
      <dgm:prSet/>
      <dgm:spPr>
        <a:solidFill>
          <a:srgbClr val="002060"/>
        </a:solidFill>
        <a:ln>
          <a:solidFill>
            <a:schemeClr val="tx1"/>
          </a:solidFill>
        </a:ln>
      </dgm:spPr>
      <dgm:t>
        <a:bodyPr/>
        <a:lstStyle/>
        <a:p>
          <a:endParaRPr lang="en-GB"/>
        </a:p>
      </dgm:t>
    </dgm:pt>
    <dgm:pt modelId="{AEC7E486-0A9C-4514-99B9-3E56D1DADDD7}">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Try to arrange a follow-up appointment</a:t>
          </a:r>
        </a:p>
      </dgm:t>
    </dgm:pt>
    <dgm:pt modelId="{217EAD58-4AE3-47B0-908E-BB0BB73B78DF}" type="parTrans" cxnId="{62C470BD-A157-487D-B124-0D2E8107BA9C}">
      <dgm:prSet/>
      <dgm:spPr/>
      <dgm:t>
        <a:bodyPr/>
        <a:lstStyle/>
        <a:p>
          <a:endParaRPr lang="en-GB"/>
        </a:p>
      </dgm:t>
    </dgm:pt>
    <dgm:pt modelId="{D558E853-4F15-4989-A1E4-6684DEB2288F}" type="sibTrans" cxnId="{62C470BD-A157-487D-B124-0D2E8107BA9C}">
      <dgm:prSet/>
      <dgm:spPr>
        <a:solidFill>
          <a:srgbClr val="002060"/>
        </a:solidFill>
        <a:ln>
          <a:solidFill>
            <a:schemeClr val="tx1"/>
          </a:solidFill>
        </a:ln>
      </dgm:spPr>
      <dgm:t>
        <a:bodyPr/>
        <a:lstStyle/>
        <a:p>
          <a:endParaRPr lang="en-GB"/>
        </a:p>
      </dgm:t>
    </dgm:pt>
    <dgm:pt modelId="{C6A2163F-329E-412C-BEDF-147C742F4E90}">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If the adult is responsible for a child – remember child protection procedures</a:t>
          </a:r>
        </a:p>
      </dgm:t>
    </dgm:pt>
    <dgm:pt modelId="{A6942A0F-2E58-4022-8BF5-60627BE551FF}" type="parTrans" cxnId="{49BB780C-2719-4080-AD83-96AB356FB0CA}">
      <dgm:prSet/>
      <dgm:spPr/>
      <dgm:t>
        <a:bodyPr/>
        <a:lstStyle/>
        <a:p>
          <a:endParaRPr lang="en-GB"/>
        </a:p>
      </dgm:t>
    </dgm:pt>
    <dgm:pt modelId="{3B4B8503-2AC0-4606-A883-252AF57D205D}" type="sibTrans" cxnId="{49BB780C-2719-4080-AD83-96AB356FB0CA}">
      <dgm:prSet/>
      <dgm:spPr/>
      <dgm:t>
        <a:bodyPr/>
        <a:lstStyle/>
        <a:p>
          <a:endParaRPr lang="en-GB"/>
        </a:p>
      </dgm:t>
    </dgm:pt>
    <dgm:pt modelId="{6E20F8FC-E652-48C0-A45B-CCEC562BD0CD}" type="pres">
      <dgm:prSet presAssocID="{707C4C2B-B61C-44D8-A773-B8E0E40591F2}" presName="Name0" presStyleCnt="0">
        <dgm:presLayoutVars>
          <dgm:dir/>
          <dgm:resizeHandles val="exact"/>
        </dgm:presLayoutVars>
      </dgm:prSet>
      <dgm:spPr/>
    </dgm:pt>
    <dgm:pt modelId="{173C4013-C8F4-4B12-853D-0CB4E8422B8D}" type="pres">
      <dgm:prSet presAssocID="{CA879754-87AB-4687-9A53-8242A30C3D82}" presName="node" presStyleLbl="node1" presStyleIdx="0" presStyleCnt="4" custScaleY="99960">
        <dgm:presLayoutVars>
          <dgm:bulletEnabled val="1"/>
        </dgm:presLayoutVars>
      </dgm:prSet>
      <dgm:spPr/>
    </dgm:pt>
    <dgm:pt modelId="{5347BD0D-2F38-4525-B1F4-535FBA7476B5}" type="pres">
      <dgm:prSet presAssocID="{32F7AB60-10E0-458B-A113-67E15BD7EE98}" presName="sibTrans" presStyleLbl="sibTrans2D1" presStyleIdx="0" presStyleCnt="3"/>
      <dgm:spPr/>
    </dgm:pt>
    <dgm:pt modelId="{74DC5759-298A-449E-87BC-64ABB732BB4B}" type="pres">
      <dgm:prSet presAssocID="{32F7AB60-10E0-458B-A113-67E15BD7EE98}" presName="connectorText" presStyleLbl="sibTrans2D1" presStyleIdx="0" presStyleCnt="3"/>
      <dgm:spPr/>
    </dgm:pt>
    <dgm:pt modelId="{311B1D4E-FCFC-49EB-8B54-771068CC14B4}" type="pres">
      <dgm:prSet presAssocID="{A1B9F150-9628-48BB-958D-417B15C6F4AC}" presName="node" presStyleLbl="node1" presStyleIdx="1" presStyleCnt="4" custScaleY="101478">
        <dgm:presLayoutVars>
          <dgm:bulletEnabled val="1"/>
        </dgm:presLayoutVars>
      </dgm:prSet>
      <dgm:spPr/>
    </dgm:pt>
    <dgm:pt modelId="{714D26C0-B5D1-48E7-B4B9-B036BFE148F2}" type="pres">
      <dgm:prSet presAssocID="{C0D7666B-5275-4920-8E7C-98A3A3754893}" presName="sibTrans" presStyleLbl="sibTrans2D1" presStyleIdx="1" presStyleCnt="3"/>
      <dgm:spPr/>
    </dgm:pt>
    <dgm:pt modelId="{B8A82F3A-7E38-447C-82F5-41C4C8EB2B95}" type="pres">
      <dgm:prSet presAssocID="{C0D7666B-5275-4920-8E7C-98A3A3754893}" presName="connectorText" presStyleLbl="sibTrans2D1" presStyleIdx="1" presStyleCnt="3"/>
      <dgm:spPr/>
    </dgm:pt>
    <dgm:pt modelId="{39FDCB0C-E38E-4CB9-AA8B-7F98F36540F5}" type="pres">
      <dgm:prSet presAssocID="{AEC7E486-0A9C-4514-99B9-3E56D1DADDD7}" presName="node" presStyleLbl="node1" presStyleIdx="2" presStyleCnt="4" custScaleY="99960">
        <dgm:presLayoutVars>
          <dgm:bulletEnabled val="1"/>
        </dgm:presLayoutVars>
      </dgm:prSet>
      <dgm:spPr/>
    </dgm:pt>
    <dgm:pt modelId="{48829045-570D-4A6A-A395-D25AC0E1BA66}" type="pres">
      <dgm:prSet presAssocID="{D558E853-4F15-4989-A1E4-6684DEB2288F}" presName="sibTrans" presStyleLbl="sibTrans2D1" presStyleIdx="2" presStyleCnt="3"/>
      <dgm:spPr/>
    </dgm:pt>
    <dgm:pt modelId="{3BF6F353-E5CC-4394-A6A0-E5190F844170}" type="pres">
      <dgm:prSet presAssocID="{D558E853-4F15-4989-A1E4-6684DEB2288F}" presName="connectorText" presStyleLbl="sibTrans2D1" presStyleIdx="2" presStyleCnt="3"/>
      <dgm:spPr/>
    </dgm:pt>
    <dgm:pt modelId="{DED1791D-77A7-4FFC-ACDC-93B0B9B80915}" type="pres">
      <dgm:prSet presAssocID="{C6A2163F-329E-412C-BEDF-147C742F4E90}" presName="node" presStyleLbl="node1" presStyleIdx="3" presStyleCnt="4" custScaleY="102996">
        <dgm:presLayoutVars>
          <dgm:bulletEnabled val="1"/>
        </dgm:presLayoutVars>
      </dgm:prSet>
      <dgm:spPr/>
    </dgm:pt>
  </dgm:ptLst>
  <dgm:cxnLst>
    <dgm:cxn modelId="{49BB780C-2719-4080-AD83-96AB356FB0CA}" srcId="{707C4C2B-B61C-44D8-A773-B8E0E40591F2}" destId="{C6A2163F-329E-412C-BEDF-147C742F4E90}" srcOrd="3" destOrd="0" parTransId="{A6942A0F-2E58-4022-8BF5-60627BE551FF}" sibTransId="{3B4B8503-2AC0-4606-A883-252AF57D205D}"/>
    <dgm:cxn modelId="{5E68172A-A62F-4EAD-B55E-ED7C29D85558}" type="presOf" srcId="{D558E853-4F15-4989-A1E4-6684DEB2288F}" destId="{48829045-570D-4A6A-A395-D25AC0E1BA66}" srcOrd="0" destOrd="0" presId="urn:microsoft.com/office/officeart/2005/8/layout/process1"/>
    <dgm:cxn modelId="{1C25393A-D927-4063-88B3-32A55602BAD6}" type="presOf" srcId="{C6A2163F-329E-412C-BEDF-147C742F4E90}" destId="{DED1791D-77A7-4FFC-ACDC-93B0B9B80915}" srcOrd="0" destOrd="0" presId="urn:microsoft.com/office/officeart/2005/8/layout/process1"/>
    <dgm:cxn modelId="{ADA37E6B-6241-41BF-A486-592D194BAEEB}" type="presOf" srcId="{A1B9F150-9628-48BB-958D-417B15C6F4AC}" destId="{311B1D4E-FCFC-49EB-8B54-771068CC14B4}" srcOrd="0" destOrd="0" presId="urn:microsoft.com/office/officeart/2005/8/layout/process1"/>
    <dgm:cxn modelId="{35B3096E-9B98-4CED-A833-3A4351F64975}" type="presOf" srcId="{32F7AB60-10E0-458B-A113-67E15BD7EE98}" destId="{5347BD0D-2F38-4525-B1F4-535FBA7476B5}" srcOrd="0" destOrd="0" presId="urn:microsoft.com/office/officeart/2005/8/layout/process1"/>
    <dgm:cxn modelId="{A2B81E6E-0A57-46FA-9827-EF4311EBA498}" type="presOf" srcId="{C0D7666B-5275-4920-8E7C-98A3A3754893}" destId="{B8A82F3A-7E38-447C-82F5-41C4C8EB2B95}" srcOrd="1" destOrd="0" presId="urn:microsoft.com/office/officeart/2005/8/layout/process1"/>
    <dgm:cxn modelId="{2A029B7D-0DAF-44AD-9AA4-74385A020966}" type="presOf" srcId="{CA879754-87AB-4687-9A53-8242A30C3D82}" destId="{173C4013-C8F4-4B12-853D-0CB4E8422B8D}" srcOrd="0" destOrd="0" presId="urn:microsoft.com/office/officeart/2005/8/layout/process1"/>
    <dgm:cxn modelId="{17A17381-B434-4632-B879-C6C6206589F2}" srcId="{707C4C2B-B61C-44D8-A773-B8E0E40591F2}" destId="{CA879754-87AB-4687-9A53-8242A30C3D82}" srcOrd="0" destOrd="0" parTransId="{1E2662FB-505F-4890-8C72-F1644AECC7D5}" sibTransId="{32F7AB60-10E0-458B-A113-67E15BD7EE98}"/>
    <dgm:cxn modelId="{2B3D0288-4FC2-49B2-AF0B-743CE70F98B1}" type="presOf" srcId="{C0D7666B-5275-4920-8E7C-98A3A3754893}" destId="{714D26C0-B5D1-48E7-B4B9-B036BFE148F2}" srcOrd="0" destOrd="0" presId="urn:microsoft.com/office/officeart/2005/8/layout/process1"/>
    <dgm:cxn modelId="{BF579690-2A88-44E9-ACDE-5042D416B5CE}" type="presOf" srcId="{AEC7E486-0A9C-4514-99B9-3E56D1DADDD7}" destId="{39FDCB0C-E38E-4CB9-AA8B-7F98F36540F5}" srcOrd="0" destOrd="0" presId="urn:microsoft.com/office/officeart/2005/8/layout/process1"/>
    <dgm:cxn modelId="{80AE619D-D41A-4D25-A0F5-76C0E2068D14}" srcId="{707C4C2B-B61C-44D8-A773-B8E0E40591F2}" destId="{A1B9F150-9628-48BB-958D-417B15C6F4AC}" srcOrd="1" destOrd="0" parTransId="{BB852A9E-8A3F-4B03-ACB9-9E4D84AAD484}" sibTransId="{C0D7666B-5275-4920-8E7C-98A3A3754893}"/>
    <dgm:cxn modelId="{62C470BD-A157-487D-B124-0D2E8107BA9C}" srcId="{707C4C2B-B61C-44D8-A773-B8E0E40591F2}" destId="{AEC7E486-0A9C-4514-99B9-3E56D1DADDD7}" srcOrd="2" destOrd="0" parTransId="{217EAD58-4AE3-47B0-908E-BB0BB73B78DF}" sibTransId="{D558E853-4F15-4989-A1E4-6684DEB2288F}"/>
    <dgm:cxn modelId="{8B9B3ADE-E041-4D7E-87DB-93B4C3E1312E}" type="presOf" srcId="{32F7AB60-10E0-458B-A113-67E15BD7EE98}" destId="{74DC5759-298A-449E-87BC-64ABB732BB4B}" srcOrd="1" destOrd="0" presId="urn:microsoft.com/office/officeart/2005/8/layout/process1"/>
    <dgm:cxn modelId="{A9A537E4-F796-40E1-A020-27EEA1ACDC0A}" type="presOf" srcId="{D558E853-4F15-4989-A1E4-6684DEB2288F}" destId="{3BF6F353-E5CC-4394-A6A0-E5190F844170}" srcOrd="1" destOrd="0" presId="urn:microsoft.com/office/officeart/2005/8/layout/process1"/>
    <dgm:cxn modelId="{F136D2E4-428D-4371-97FC-0559BDFD521F}" type="presOf" srcId="{707C4C2B-B61C-44D8-A773-B8E0E40591F2}" destId="{6E20F8FC-E652-48C0-A45B-CCEC562BD0CD}" srcOrd="0" destOrd="0" presId="urn:microsoft.com/office/officeart/2005/8/layout/process1"/>
    <dgm:cxn modelId="{32ABF1CF-A0F4-4854-8C85-DBDDEA30B373}" type="presParOf" srcId="{6E20F8FC-E652-48C0-A45B-CCEC562BD0CD}" destId="{173C4013-C8F4-4B12-853D-0CB4E8422B8D}" srcOrd="0" destOrd="0" presId="urn:microsoft.com/office/officeart/2005/8/layout/process1"/>
    <dgm:cxn modelId="{5C5C28D0-E76C-4479-9CB6-1F91F9599516}" type="presParOf" srcId="{6E20F8FC-E652-48C0-A45B-CCEC562BD0CD}" destId="{5347BD0D-2F38-4525-B1F4-535FBA7476B5}" srcOrd="1" destOrd="0" presId="urn:microsoft.com/office/officeart/2005/8/layout/process1"/>
    <dgm:cxn modelId="{D04018F9-38B5-457F-A073-F1DD041886CF}" type="presParOf" srcId="{5347BD0D-2F38-4525-B1F4-535FBA7476B5}" destId="{74DC5759-298A-449E-87BC-64ABB732BB4B}" srcOrd="0" destOrd="0" presId="urn:microsoft.com/office/officeart/2005/8/layout/process1"/>
    <dgm:cxn modelId="{CC24DEAA-6A20-4A55-9731-42265E8947C1}" type="presParOf" srcId="{6E20F8FC-E652-48C0-A45B-CCEC562BD0CD}" destId="{311B1D4E-FCFC-49EB-8B54-771068CC14B4}" srcOrd="2" destOrd="0" presId="urn:microsoft.com/office/officeart/2005/8/layout/process1"/>
    <dgm:cxn modelId="{B0247B13-ED46-4183-85A2-7CF0A5797A4C}" type="presParOf" srcId="{6E20F8FC-E652-48C0-A45B-CCEC562BD0CD}" destId="{714D26C0-B5D1-48E7-B4B9-B036BFE148F2}" srcOrd="3" destOrd="0" presId="urn:microsoft.com/office/officeart/2005/8/layout/process1"/>
    <dgm:cxn modelId="{21412F46-1466-49C8-8978-1DCF7FEAB66B}" type="presParOf" srcId="{714D26C0-B5D1-48E7-B4B9-B036BFE148F2}" destId="{B8A82F3A-7E38-447C-82F5-41C4C8EB2B95}" srcOrd="0" destOrd="0" presId="urn:microsoft.com/office/officeart/2005/8/layout/process1"/>
    <dgm:cxn modelId="{A2EA635C-E259-40E0-9C48-15F61350F6DE}" type="presParOf" srcId="{6E20F8FC-E652-48C0-A45B-CCEC562BD0CD}" destId="{39FDCB0C-E38E-4CB9-AA8B-7F98F36540F5}" srcOrd="4" destOrd="0" presId="urn:microsoft.com/office/officeart/2005/8/layout/process1"/>
    <dgm:cxn modelId="{AE96E12E-B121-4C59-AD7F-5A2F56F444DF}" type="presParOf" srcId="{6E20F8FC-E652-48C0-A45B-CCEC562BD0CD}" destId="{48829045-570D-4A6A-A395-D25AC0E1BA66}" srcOrd="5" destOrd="0" presId="urn:microsoft.com/office/officeart/2005/8/layout/process1"/>
    <dgm:cxn modelId="{13E0C786-172F-4AC0-B531-86100F4F1390}" type="presParOf" srcId="{48829045-570D-4A6A-A395-D25AC0E1BA66}" destId="{3BF6F353-E5CC-4394-A6A0-E5190F844170}" srcOrd="0" destOrd="0" presId="urn:microsoft.com/office/officeart/2005/8/layout/process1"/>
    <dgm:cxn modelId="{91A5A68A-4DBE-4812-829D-36C0CA129A45}" type="presParOf" srcId="{6E20F8FC-E652-48C0-A45B-CCEC562BD0CD}" destId="{DED1791D-77A7-4FFC-ACDC-93B0B9B80915}"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F89DDC-64B0-42CA-B760-02AB101E3E98}">
      <dsp:nvSpPr>
        <dsp:cNvPr id="0" name=""/>
        <dsp:cNvSpPr/>
      </dsp:nvSpPr>
      <dsp:spPr>
        <a:xfrm>
          <a:off x="1150" y="0"/>
          <a:ext cx="2992437" cy="3860799"/>
        </a:xfrm>
        <a:prstGeom prst="roundRect">
          <a:avLst>
            <a:gd name="adj" fmla="val 10000"/>
          </a:avLst>
        </a:prstGeom>
        <a:solidFill>
          <a:schemeClr val="accent5"/>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t>Estimated 40.3 million</a:t>
          </a:r>
        </a:p>
      </dsp:txBody>
      <dsp:txXfrm>
        <a:off x="1150" y="0"/>
        <a:ext cx="2992437" cy="1158239"/>
      </dsp:txXfrm>
    </dsp:sp>
    <dsp:sp modelId="{67000D6E-CF51-4B3B-A652-6D045A52A53D}">
      <dsp:nvSpPr>
        <dsp:cNvPr id="0" name=""/>
        <dsp:cNvSpPr/>
      </dsp:nvSpPr>
      <dsp:spPr>
        <a:xfrm>
          <a:off x="300394" y="1158569"/>
          <a:ext cx="2393950" cy="758492"/>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1"/>
              </a:solidFill>
            </a:rPr>
            <a:t>28 million in forced labour</a:t>
          </a:r>
        </a:p>
      </dsp:txBody>
      <dsp:txXfrm>
        <a:off x="322609" y="1180784"/>
        <a:ext cx="2349520" cy="714062"/>
      </dsp:txXfrm>
    </dsp:sp>
    <dsp:sp modelId="{90A7F53B-7E56-47A5-92F4-C8D0469104B7}">
      <dsp:nvSpPr>
        <dsp:cNvPr id="0" name=""/>
        <dsp:cNvSpPr/>
      </dsp:nvSpPr>
      <dsp:spPr>
        <a:xfrm>
          <a:off x="300394" y="2033753"/>
          <a:ext cx="2393950" cy="758492"/>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1"/>
              </a:solidFill>
            </a:rPr>
            <a:t>22 million in forced marriages</a:t>
          </a:r>
        </a:p>
      </dsp:txBody>
      <dsp:txXfrm>
        <a:off x="322609" y="2055968"/>
        <a:ext cx="2349520" cy="714062"/>
      </dsp:txXfrm>
    </dsp:sp>
    <dsp:sp modelId="{D7BAAB20-6BB8-4A10-B64E-CF8A75D55928}">
      <dsp:nvSpPr>
        <dsp:cNvPr id="0" name=""/>
        <dsp:cNvSpPr/>
      </dsp:nvSpPr>
      <dsp:spPr>
        <a:xfrm>
          <a:off x="300394" y="2908936"/>
          <a:ext cx="2393950" cy="758492"/>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1"/>
              </a:solidFill>
            </a:rPr>
            <a:t>This means 5.4 million victims for every 1000 people in the world</a:t>
          </a:r>
        </a:p>
      </dsp:txBody>
      <dsp:txXfrm>
        <a:off x="322609" y="2931151"/>
        <a:ext cx="2349520" cy="714062"/>
      </dsp:txXfrm>
    </dsp:sp>
    <dsp:sp modelId="{89B549E2-DF08-4531-ACFF-67C34834302C}">
      <dsp:nvSpPr>
        <dsp:cNvPr id="0" name=""/>
        <dsp:cNvSpPr/>
      </dsp:nvSpPr>
      <dsp:spPr>
        <a:xfrm>
          <a:off x="3218021" y="0"/>
          <a:ext cx="2992437" cy="3860799"/>
        </a:xfrm>
        <a:prstGeom prst="roundRect">
          <a:avLst>
            <a:gd name="adj" fmla="val 10000"/>
          </a:avLst>
        </a:prstGeom>
        <a:solidFill>
          <a:schemeClr val="accent6"/>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t>Out of 28 million trapped in forced labour</a:t>
          </a:r>
        </a:p>
      </dsp:txBody>
      <dsp:txXfrm>
        <a:off x="3218021" y="0"/>
        <a:ext cx="2992437" cy="1158239"/>
      </dsp:txXfrm>
    </dsp:sp>
    <dsp:sp modelId="{6DBAA3C6-3FB6-4582-A9D2-07B7D57425E0}">
      <dsp:nvSpPr>
        <dsp:cNvPr id="0" name=""/>
        <dsp:cNvSpPr/>
      </dsp:nvSpPr>
      <dsp:spPr>
        <a:xfrm>
          <a:off x="3517265" y="1158569"/>
          <a:ext cx="2393950" cy="758492"/>
        </a:xfrm>
        <a:prstGeom prst="roundRect">
          <a:avLst>
            <a:gd name="adj" fmla="val 10000"/>
          </a:avLst>
        </a:prstGeom>
        <a:solidFill>
          <a:schemeClr val="accent6">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1"/>
              </a:solidFill>
            </a:rPr>
            <a:t>24 million are exploited in private sector</a:t>
          </a:r>
        </a:p>
      </dsp:txBody>
      <dsp:txXfrm>
        <a:off x="3539480" y="1180784"/>
        <a:ext cx="2349520" cy="714062"/>
      </dsp:txXfrm>
    </dsp:sp>
    <dsp:sp modelId="{C90316BA-FB7D-439A-88D5-2485CDC8D2E5}">
      <dsp:nvSpPr>
        <dsp:cNvPr id="0" name=""/>
        <dsp:cNvSpPr/>
      </dsp:nvSpPr>
      <dsp:spPr>
        <a:xfrm>
          <a:off x="3517265" y="2033753"/>
          <a:ext cx="2393950" cy="758492"/>
        </a:xfrm>
        <a:prstGeom prst="roundRect">
          <a:avLst>
            <a:gd name="adj" fmla="val 10000"/>
          </a:avLst>
        </a:prstGeom>
        <a:solidFill>
          <a:schemeClr val="accent6">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1"/>
              </a:solidFill>
            </a:rPr>
            <a:t>6 million in forced sexual exploitation</a:t>
          </a:r>
        </a:p>
      </dsp:txBody>
      <dsp:txXfrm>
        <a:off x="3539480" y="2055968"/>
        <a:ext cx="2349520" cy="714062"/>
      </dsp:txXfrm>
    </dsp:sp>
    <dsp:sp modelId="{6B2D88CA-5CF9-4719-97FF-10CA919FD245}">
      <dsp:nvSpPr>
        <dsp:cNvPr id="0" name=""/>
        <dsp:cNvSpPr/>
      </dsp:nvSpPr>
      <dsp:spPr>
        <a:xfrm>
          <a:off x="3517265" y="2908936"/>
          <a:ext cx="2393950" cy="758492"/>
        </a:xfrm>
        <a:prstGeom prst="roundRect">
          <a:avLst>
            <a:gd name="adj" fmla="val 10000"/>
          </a:avLst>
        </a:prstGeom>
        <a:solidFill>
          <a:schemeClr val="accent6">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1"/>
              </a:solidFill>
            </a:rPr>
            <a:t>4 million in forced labour imposed by state authorities</a:t>
          </a:r>
        </a:p>
      </dsp:txBody>
      <dsp:txXfrm>
        <a:off x="3539480" y="2931151"/>
        <a:ext cx="2349520" cy="714062"/>
      </dsp:txXfrm>
    </dsp:sp>
    <dsp:sp modelId="{BCA618F5-8C59-44C1-8EFF-D301ABEA89AD}">
      <dsp:nvSpPr>
        <dsp:cNvPr id="0" name=""/>
        <dsp:cNvSpPr/>
      </dsp:nvSpPr>
      <dsp:spPr>
        <a:xfrm>
          <a:off x="6434891" y="0"/>
          <a:ext cx="2992437" cy="3860799"/>
        </a:xfrm>
        <a:prstGeom prst="roundRect">
          <a:avLst>
            <a:gd name="adj" fmla="val 1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kern="1200" dirty="0"/>
            <a:t>1 in 4 victims of modern slavery are children</a:t>
          </a:r>
        </a:p>
      </dsp:txBody>
      <dsp:txXfrm>
        <a:off x="6434891" y="0"/>
        <a:ext cx="2992437" cy="1158239"/>
      </dsp:txXfrm>
    </dsp:sp>
    <dsp:sp modelId="{DFFC5DEB-5497-427D-B54C-3D6BD506958B}">
      <dsp:nvSpPr>
        <dsp:cNvPr id="0" name=""/>
        <dsp:cNvSpPr/>
      </dsp:nvSpPr>
      <dsp:spPr>
        <a:xfrm>
          <a:off x="6734135" y="1158239"/>
          <a:ext cx="2393950" cy="2509519"/>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solidFill>
                <a:schemeClr val="tx1"/>
              </a:solidFill>
            </a:rPr>
            <a:t>Women and girls are disproportionately affected by forced labour</a:t>
          </a:r>
        </a:p>
      </dsp:txBody>
      <dsp:txXfrm>
        <a:off x="6804251" y="1228355"/>
        <a:ext cx="2253718" cy="2369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5B987-BDEC-415B-92F0-616D9EEE7347}">
      <dsp:nvSpPr>
        <dsp:cNvPr id="0" name=""/>
        <dsp:cNvSpPr/>
      </dsp:nvSpPr>
      <dsp:spPr>
        <a:xfrm>
          <a:off x="2642791" y="743504"/>
          <a:ext cx="572505" cy="91440"/>
        </a:xfrm>
        <a:custGeom>
          <a:avLst/>
          <a:gdLst/>
          <a:ahLst/>
          <a:cxnLst/>
          <a:rect l="0" t="0" r="0" b="0"/>
          <a:pathLst>
            <a:path>
              <a:moveTo>
                <a:pt x="0" y="45720"/>
              </a:moveTo>
              <a:lnTo>
                <a:pt x="57250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13966" y="786209"/>
        <a:ext cx="30155" cy="6031"/>
      </dsp:txXfrm>
    </dsp:sp>
    <dsp:sp modelId="{23BE2EFA-F921-4F5F-949B-5161F410B3F8}">
      <dsp:nvSpPr>
        <dsp:cNvPr id="0" name=""/>
        <dsp:cNvSpPr/>
      </dsp:nvSpPr>
      <dsp:spPr>
        <a:xfrm>
          <a:off x="22393" y="2565"/>
          <a:ext cx="2622198" cy="1573319"/>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Sexual Exploitation </a:t>
          </a:r>
        </a:p>
      </dsp:txBody>
      <dsp:txXfrm>
        <a:off x="22393" y="2565"/>
        <a:ext cx="2622198" cy="1573319"/>
      </dsp:txXfrm>
    </dsp:sp>
    <dsp:sp modelId="{C260FE12-A434-4970-8172-07AA981BC86F}">
      <dsp:nvSpPr>
        <dsp:cNvPr id="0" name=""/>
        <dsp:cNvSpPr/>
      </dsp:nvSpPr>
      <dsp:spPr>
        <a:xfrm>
          <a:off x="5868095" y="743504"/>
          <a:ext cx="572505" cy="91440"/>
        </a:xfrm>
        <a:custGeom>
          <a:avLst/>
          <a:gdLst/>
          <a:ahLst/>
          <a:cxnLst/>
          <a:rect l="0" t="0" r="0" b="0"/>
          <a:pathLst>
            <a:path>
              <a:moveTo>
                <a:pt x="0" y="45720"/>
              </a:moveTo>
              <a:lnTo>
                <a:pt x="57250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139270" y="786209"/>
        <a:ext cx="30155" cy="6031"/>
      </dsp:txXfrm>
    </dsp:sp>
    <dsp:sp modelId="{CDB92B87-6CCB-40E5-97D7-9CC7BBBCCFC0}">
      <dsp:nvSpPr>
        <dsp:cNvPr id="0" name=""/>
        <dsp:cNvSpPr/>
      </dsp:nvSpPr>
      <dsp:spPr>
        <a:xfrm>
          <a:off x="3247697" y="2565"/>
          <a:ext cx="2622198" cy="1573319"/>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Labour Exploitation</a:t>
          </a:r>
        </a:p>
      </dsp:txBody>
      <dsp:txXfrm>
        <a:off x="3247697" y="2565"/>
        <a:ext cx="2622198" cy="1573319"/>
      </dsp:txXfrm>
    </dsp:sp>
    <dsp:sp modelId="{817A68D0-0382-43A2-ACC5-8E10EB348529}">
      <dsp:nvSpPr>
        <dsp:cNvPr id="0" name=""/>
        <dsp:cNvSpPr/>
      </dsp:nvSpPr>
      <dsp:spPr>
        <a:xfrm>
          <a:off x="1333492" y="1574084"/>
          <a:ext cx="6450608" cy="572505"/>
        </a:xfrm>
        <a:custGeom>
          <a:avLst/>
          <a:gdLst/>
          <a:ahLst/>
          <a:cxnLst/>
          <a:rect l="0" t="0" r="0" b="0"/>
          <a:pathLst>
            <a:path>
              <a:moveTo>
                <a:pt x="6450608" y="0"/>
              </a:moveTo>
              <a:lnTo>
                <a:pt x="6450608" y="303352"/>
              </a:lnTo>
              <a:lnTo>
                <a:pt x="0" y="303352"/>
              </a:lnTo>
              <a:lnTo>
                <a:pt x="0" y="572505"/>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96827" y="1857321"/>
        <a:ext cx="323937" cy="6031"/>
      </dsp:txXfrm>
    </dsp:sp>
    <dsp:sp modelId="{F076F875-2A87-430C-9E8A-7BC9A7CBF8B1}">
      <dsp:nvSpPr>
        <dsp:cNvPr id="0" name=""/>
        <dsp:cNvSpPr/>
      </dsp:nvSpPr>
      <dsp:spPr>
        <a:xfrm>
          <a:off x="6473001" y="2565"/>
          <a:ext cx="2622198" cy="1573319"/>
        </a:xfrm>
        <a:prstGeom prst="rect">
          <a:avLst/>
        </a:prstGeom>
        <a:solidFill>
          <a:schemeClr val="bg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Criminal</a:t>
          </a:r>
          <a:r>
            <a:rPr lang="en-GB" sz="2400" kern="1200" baseline="0" dirty="0">
              <a:solidFill>
                <a:schemeClr val="tx1"/>
              </a:solidFill>
            </a:rPr>
            <a:t> Exploitation</a:t>
          </a:r>
          <a:endParaRPr lang="en-GB" sz="2400" kern="1200" dirty="0">
            <a:solidFill>
              <a:schemeClr val="tx1"/>
            </a:solidFill>
          </a:endParaRPr>
        </a:p>
      </dsp:txBody>
      <dsp:txXfrm>
        <a:off x="6473001" y="2565"/>
        <a:ext cx="2622198" cy="1573319"/>
      </dsp:txXfrm>
    </dsp:sp>
    <dsp:sp modelId="{A8C773B8-65CC-4464-BEAF-908228847C16}">
      <dsp:nvSpPr>
        <dsp:cNvPr id="0" name=""/>
        <dsp:cNvSpPr/>
      </dsp:nvSpPr>
      <dsp:spPr>
        <a:xfrm>
          <a:off x="2642791" y="2919929"/>
          <a:ext cx="572505" cy="91440"/>
        </a:xfrm>
        <a:custGeom>
          <a:avLst/>
          <a:gdLst/>
          <a:ahLst/>
          <a:cxnLst/>
          <a:rect l="0" t="0" r="0" b="0"/>
          <a:pathLst>
            <a:path>
              <a:moveTo>
                <a:pt x="0" y="45720"/>
              </a:moveTo>
              <a:lnTo>
                <a:pt x="572505" y="45720"/>
              </a:lnTo>
            </a:path>
          </a:pathLst>
        </a:custGeom>
        <a:noFill/>
        <a:ln w="57150" cap="flat" cmpd="sng" algn="ctr">
          <a:solidFill>
            <a:srgbClr val="00206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913966" y="2962633"/>
        <a:ext cx="30155" cy="6031"/>
      </dsp:txXfrm>
    </dsp:sp>
    <dsp:sp modelId="{25005B13-5EA8-4A19-A02D-851165484AA2}">
      <dsp:nvSpPr>
        <dsp:cNvPr id="0" name=""/>
        <dsp:cNvSpPr/>
      </dsp:nvSpPr>
      <dsp:spPr>
        <a:xfrm>
          <a:off x="22393" y="2178989"/>
          <a:ext cx="2622198" cy="1573319"/>
        </a:xfrm>
        <a:prstGeom prst="rect">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Domestic</a:t>
          </a:r>
          <a:r>
            <a:rPr lang="en-GB" sz="2400" kern="1200" baseline="0" dirty="0">
              <a:solidFill>
                <a:schemeClr val="tx1"/>
              </a:solidFill>
            </a:rPr>
            <a:t> Servitude</a:t>
          </a:r>
          <a:endParaRPr lang="en-GB" sz="2400" kern="1200" dirty="0">
            <a:solidFill>
              <a:schemeClr val="tx1"/>
            </a:solidFill>
          </a:endParaRPr>
        </a:p>
      </dsp:txBody>
      <dsp:txXfrm>
        <a:off x="22393" y="2178989"/>
        <a:ext cx="2622198" cy="1573319"/>
      </dsp:txXfrm>
    </dsp:sp>
    <dsp:sp modelId="{D7AFC409-F24F-4B85-9E5B-E53E0AAF0FD9}">
      <dsp:nvSpPr>
        <dsp:cNvPr id="0" name=""/>
        <dsp:cNvSpPr/>
      </dsp:nvSpPr>
      <dsp:spPr>
        <a:xfrm>
          <a:off x="3247697" y="2178989"/>
          <a:ext cx="2622198" cy="1573319"/>
        </a:xfrm>
        <a:prstGeom prst="rect">
          <a:avLst/>
        </a:prstGeom>
        <a:solidFill>
          <a:schemeClr val="bg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Organ</a:t>
          </a:r>
          <a:r>
            <a:rPr lang="en-GB" sz="2400" kern="1200" baseline="0" dirty="0">
              <a:solidFill>
                <a:schemeClr val="tx1"/>
              </a:solidFill>
            </a:rPr>
            <a:t> Harvesting</a:t>
          </a:r>
          <a:endParaRPr lang="en-GB" sz="2400" kern="1200" dirty="0">
            <a:solidFill>
              <a:schemeClr val="tx1"/>
            </a:solidFill>
          </a:endParaRPr>
        </a:p>
      </dsp:txBody>
      <dsp:txXfrm>
        <a:off x="3247697" y="2178989"/>
        <a:ext cx="2622198" cy="15733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C30E4-1A09-49D6-BFFE-687A0BBC0219}">
      <dsp:nvSpPr>
        <dsp:cNvPr id="0" name=""/>
        <dsp:cNvSpPr/>
      </dsp:nvSpPr>
      <dsp:spPr>
        <a:xfrm>
          <a:off x="2878" y="168695"/>
          <a:ext cx="2283438" cy="1370063"/>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Lack of awareness that they are a victim of crime</a:t>
          </a:r>
        </a:p>
      </dsp:txBody>
      <dsp:txXfrm>
        <a:off x="2878" y="168695"/>
        <a:ext cx="2283438" cy="1370063"/>
      </dsp:txXfrm>
    </dsp:sp>
    <dsp:sp modelId="{0B6D54C6-8E02-4B9A-86AF-3F260A9E45EA}">
      <dsp:nvSpPr>
        <dsp:cNvPr id="0" name=""/>
        <dsp:cNvSpPr/>
      </dsp:nvSpPr>
      <dsp:spPr>
        <a:xfrm>
          <a:off x="2514661" y="168695"/>
          <a:ext cx="2283438" cy="1370063"/>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Unaware that help is there</a:t>
          </a:r>
        </a:p>
      </dsp:txBody>
      <dsp:txXfrm>
        <a:off x="2514661" y="168695"/>
        <a:ext cx="2283438" cy="1370063"/>
      </dsp:txXfrm>
    </dsp:sp>
    <dsp:sp modelId="{79AF5A08-C51D-404A-B38C-0565F7DD5A2B}">
      <dsp:nvSpPr>
        <dsp:cNvPr id="0" name=""/>
        <dsp:cNvSpPr/>
      </dsp:nvSpPr>
      <dsp:spPr>
        <a:xfrm>
          <a:off x="5026443" y="168695"/>
          <a:ext cx="2283438" cy="1370063"/>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Language barrier</a:t>
          </a:r>
        </a:p>
      </dsp:txBody>
      <dsp:txXfrm>
        <a:off x="5026443" y="168695"/>
        <a:ext cx="2283438" cy="1370063"/>
      </dsp:txXfrm>
    </dsp:sp>
    <dsp:sp modelId="{DC4D5880-295A-47CB-8C06-E622C46A8FA8}">
      <dsp:nvSpPr>
        <dsp:cNvPr id="0" name=""/>
        <dsp:cNvSpPr/>
      </dsp:nvSpPr>
      <dsp:spPr>
        <a:xfrm>
          <a:off x="7538226" y="168695"/>
          <a:ext cx="2283438" cy="1370063"/>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Controlled movements or accompanied by trafficker</a:t>
          </a:r>
        </a:p>
      </dsp:txBody>
      <dsp:txXfrm>
        <a:off x="7538226" y="168695"/>
        <a:ext cx="2283438" cy="1370063"/>
      </dsp:txXfrm>
    </dsp:sp>
    <dsp:sp modelId="{978F7093-F6A9-4320-B180-F8F658371B41}">
      <dsp:nvSpPr>
        <dsp:cNvPr id="0" name=""/>
        <dsp:cNvSpPr/>
      </dsp:nvSpPr>
      <dsp:spPr>
        <a:xfrm>
          <a:off x="2878" y="1767102"/>
          <a:ext cx="2283438" cy="1370063"/>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Isolation</a:t>
          </a:r>
        </a:p>
      </dsp:txBody>
      <dsp:txXfrm>
        <a:off x="2878" y="1767102"/>
        <a:ext cx="2283438" cy="1370063"/>
      </dsp:txXfrm>
    </dsp:sp>
    <dsp:sp modelId="{3224F1E6-569B-4A20-92D8-F63F8F9AEEE6}">
      <dsp:nvSpPr>
        <dsp:cNvPr id="0" name=""/>
        <dsp:cNvSpPr/>
      </dsp:nvSpPr>
      <dsp:spPr>
        <a:xfrm>
          <a:off x="2514661" y="1767102"/>
          <a:ext cx="2283438" cy="1370063"/>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Comparison of situation to a worse one</a:t>
          </a:r>
        </a:p>
      </dsp:txBody>
      <dsp:txXfrm>
        <a:off x="2514661" y="1767102"/>
        <a:ext cx="2283438" cy="1370063"/>
      </dsp:txXfrm>
    </dsp:sp>
    <dsp:sp modelId="{D992B217-B592-4359-9C78-ADA301853483}">
      <dsp:nvSpPr>
        <dsp:cNvPr id="0" name=""/>
        <dsp:cNvSpPr/>
      </dsp:nvSpPr>
      <dsp:spPr>
        <a:xfrm>
          <a:off x="5026443" y="1767102"/>
          <a:ext cx="2283438" cy="1370063"/>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Immigration status</a:t>
          </a:r>
        </a:p>
      </dsp:txBody>
      <dsp:txXfrm>
        <a:off x="5026443" y="1767102"/>
        <a:ext cx="2283438" cy="1370063"/>
      </dsp:txXfrm>
    </dsp:sp>
    <dsp:sp modelId="{89421B8D-94CF-4316-9C69-D04E65379A52}">
      <dsp:nvSpPr>
        <dsp:cNvPr id="0" name=""/>
        <dsp:cNvSpPr/>
      </dsp:nvSpPr>
      <dsp:spPr>
        <a:xfrm>
          <a:off x="7538226" y="1767102"/>
          <a:ext cx="2283438" cy="1370063"/>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Involvement in criminal activity</a:t>
          </a:r>
        </a:p>
      </dsp:txBody>
      <dsp:txXfrm>
        <a:off x="7538226" y="1767102"/>
        <a:ext cx="2283438" cy="1370063"/>
      </dsp:txXfrm>
    </dsp:sp>
    <dsp:sp modelId="{B1629E2F-6F7A-400B-898E-6CEF96C99DAE}">
      <dsp:nvSpPr>
        <dsp:cNvPr id="0" name=""/>
        <dsp:cNvSpPr/>
      </dsp:nvSpPr>
      <dsp:spPr>
        <a:xfrm>
          <a:off x="2878" y="3365509"/>
          <a:ext cx="2283438" cy="1370063"/>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Juju</a:t>
          </a:r>
        </a:p>
      </dsp:txBody>
      <dsp:txXfrm>
        <a:off x="2878" y="3365509"/>
        <a:ext cx="2283438" cy="1370063"/>
      </dsp:txXfrm>
    </dsp:sp>
    <dsp:sp modelId="{987591C8-375D-4FAF-B4D4-F0D32B7EFE34}">
      <dsp:nvSpPr>
        <dsp:cNvPr id="0" name=""/>
        <dsp:cNvSpPr/>
      </dsp:nvSpPr>
      <dsp:spPr>
        <a:xfrm>
          <a:off x="2514661" y="3365509"/>
          <a:ext cx="2283438" cy="1370063"/>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Self-blame</a:t>
          </a:r>
        </a:p>
      </dsp:txBody>
      <dsp:txXfrm>
        <a:off x="2514661" y="3365509"/>
        <a:ext cx="2283438" cy="1370063"/>
      </dsp:txXfrm>
    </dsp:sp>
    <dsp:sp modelId="{A5933A9D-4B97-4260-B1C6-6375005C3AEE}">
      <dsp:nvSpPr>
        <dsp:cNvPr id="0" name=""/>
        <dsp:cNvSpPr/>
      </dsp:nvSpPr>
      <dsp:spPr>
        <a:xfrm>
          <a:off x="5026443" y="3365509"/>
          <a:ext cx="2283438" cy="1370063"/>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Stigma</a:t>
          </a:r>
        </a:p>
      </dsp:txBody>
      <dsp:txXfrm>
        <a:off x="5026443" y="3365509"/>
        <a:ext cx="2283438" cy="1370063"/>
      </dsp:txXfrm>
    </dsp:sp>
    <dsp:sp modelId="{170CADA3-2CB0-4E7B-83F7-3DE4FEA556E6}">
      <dsp:nvSpPr>
        <dsp:cNvPr id="0" name=""/>
        <dsp:cNvSpPr/>
      </dsp:nvSpPr>
      <dsp:spPr>
        <a:xfrm>
          <a:off x="7538226" y="3365509"/>
          <a:ext cx="2283438" cy="1370063"/>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‘Stockholm Syndrome’</a:t>
          </a:r>
        </a:p>
      </dsp:txBody>
      <dsp:txXfrm>
        <a:off x="7538226" y="3365509"/>
        <a:ext cx="2283438" cy="13700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C30E4-1A09-49D6-BFFE-687A0BBC0219}">
      <dsp:nvSpPr>
        <dsp:cNvPr id="0" name=""/>
        <dsp:cNvSpPr/>
      </dsp:nvSpPr>
      <dsp:spPr>
        <a:xfrm>
          <a:off x="2785" y="260533"/>
          <a:ext cx="2209543" cy="132572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Fatigue</a:t>
          </a:r>
        </a:p>
      </dsp:txBody>
      <dsp:txXfrm>
        <a:off x="2785" y="260533"/>
        <a:ext cx="2209543" cy="1325725"/>
      </dsp:txXfrm>
    </dsp:sp>
    <dsp:sp modelId="{0B6D54C6-8E02-4B9A-86AF-3F260A9E45EA}">
      <dsp:nvSpPr>
        <dsp:cNvPr id="0" name=""/>
        <dsp:cNvSpPr/>
      </dsp:nvSpPr>
      <dsp:spPr>
        <a:xfrm>
          <a:off x="2433282" y="260533"/>
          <a:ext cx="2209543" cy="132572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Headaches</a:t>
          </a:r>
        </a:p>
      </dsp:txBody>
      <dsp:txXfrm>
        <a:off x="2433282" y="260533"/>
        <a:ext cx="2209543" cy="1325725"/>
      </dsp:txXfrm>
    </dsp:sp>
    <dsp:sp modelId="{79AF5A08-C51D-404A-B38C-0565F7DD5A2B}">
      <dsp:nvSpPr>
        <dsp:cNvPr id="0" name=""/>
        <dsp:cNvSpPr/>
      </dsp:nvSpPr>
      <dsp:spPr>
        <a:xfrm>
          <a:off x="4863780" y="260533"/>
          <a:ext cx="2209543" cy="132572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Dizzy spells</a:t>
          </a:r>
        </a:p>
      </dsp:txBody>
      <dsp:txXfrm>
        <a:off x="4863780" y="260533"/>
        <a:ext cx="2209543" cy="1325725"/>
      </dsp:txXfrm>
    </dsp:sp>
    <dsp:sp modelId="{DC4D5880-295A-47CB-8C06-E622C46A8FA8}">
      <dsp:nvSpPr>
        <dsp:cNvPr id="0" name=""/>
        <dsp:cNvSpPr/>
      </dsp:nvSpPr>
      <dsp:spPr>
        <a:xfrm>
          <a:off x="7294277" y="260533"/>
          <a:ext cx="2209543" cy="132572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Back pain</a:t>
          </a:r>
        </a:p>
      </dsp:txBody>
      <dsp:txXfrm>
        <a:off x="7294277" y="260533"/>
        <a:ext cx="2209543" cy="1325725"/>
      </dsp:txXfrm>
    </dsp:sp>
    <dsp:sp modelId="{978F7093-F6A9-4320-B180-F8F658371B41}">
      <dsp:nvSpPr>
        <dsp:cNvPr id="0" name=""/>
        <dsp:cNvSpPr/>
      </dsp:nvSpPr>
      <dsp:spPr>
        <a:xfrm>
          <a:off x="2785" y="1807214"/>
          <a:ext cx="2209543" cy="132572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Memory problems</a:t>
          </a:r>
        </a:p>
      </dsp:txBody>
      <dsp:txXfrm>
        <a:off x="2785" y="1807214"/>
        <a:ext cx="2209543" cy="1325725"/>
      </dsp:txXfrm>
    </dsp:sp>
    <dsp:sp modelId="{3224F1E6-569B-4A20-92D8-F63F8F9AEEE6}">
      <dsp:nvSpPr>
        <dsp:cNvPr id="0" name=""/>
        <dsp:cNvSpPr/>
      </dsp:nvSpPr>
      <dsp:spPr>
        <a:xfrm>
          <a:off x="2433282" y="1807214"/>
          <a:ext cx="2209543" cy="132572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Forced or coerced use of alcohol/ drugs</a:t>
          </a:r>
        </a:p>
      </dsp:txBody>
      <dsp:txXfrm>
        <a:off x="2433282" y="1807214"/>
        <a:ext cx="2209543" cy="1325725"/>
      </dsp:txXfrm>
    </dsp:sp>
    <dsp:sp modelId="{D992B217-B592-4359-9C78-ADA301853483}">
      <dsp:nvSpPr>
        <dsp:cNvPr id="0" name=""/>
        <dsp:cNvSpPr/>
      </dsp:nvSpPr>
      <dsp:spPr>
        <a:xfrm>
          <a:off x="4863780" y="1807214"/>
          <a:ext cx="2209543" cy="132572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Emotional manipulation &amp; isolation</a:t>
          </a:r>
        </a:p>
      </dsp:txBody>
      <dsp:txXfrm>
        <a:off x="4863780" y="1807214"/>
        <a:ext cx="2209543" cy="1325725"/>
      </dsp:txXfrm>
    </dsp:sp>
    <dsp:sp modelId="{89421B8D-94CF-4316-9C69-D04E65379A52}">
      <dsp:nvSpPr>
        <dsp:cNvPr id="0" name=""/>
        <dsp:cNvSpPr/>
      </dsp:nvSpPr>
      <dsp:spPr>
        <a:xfrm>
          <a:off x="7294277" y="1807214"/>
          <a:ext cx="2209543" cy="132572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Post-trauma stress symptoms PTSD</a:t>
          </a:r>
        </a:p>
      </dsp:txBody>
      <dsp:txXfrm>
        <a:off x="7294277" y="1807214"/>
        <a:ext cx="2209543" cy="1325725"/>
      </dsp:txXfrm>
    </dsp:sp>
    <dsp:sp modelId="{B1629E2F-6F7A-400B-898E-6CEF96C99DAE}">
      <dsp:nvSpPr>
        <dsp:cNvPr id="0" name=""/>
        <dsp:cNvSpPr/>
      </dsp:nvSpPr>
      <dsp:spPr>
        <a:xfrm>
          <a:off x="2785" y="3353894"/>
          <a:ext cx="2209543" cy="1325725"/>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Anxiety symptoms or disorders</a:t>
          </a:r>
        </a:p>
      </dsp:txBody>
      <dsp:txXfrm>
        <a:off x="2785" y="3353894"/>
        <a:ext cx="2209543" cy="1325725"/>
      </dsp:txXfrm>
    </dsp:sp>
    <dsp:sp modelId="{987591C8-375D-4FAF-B4D4-F0D32B7EFE34}">
      <dsp:nvSpPr>
        <dsp:cNvPr id="0" name=""/>
        <dsp:cNvSpPr/>
      </dsp:nvSpPr>
      <dsp:spPr>
        <a:xfrm>
          <a:off x="2433282" y="3353894"/>
          <a:ext cx="2209543" cy="1325725"/>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Depression symptoms or disorders</a:t>
          </a:r>
        </a:p>
      </dsp:txBody>
      <dsp:txXfrm>
        <a:off x="2433282" y="3353894"/>
        <a:ext cx="2209543" cy="1325725"/>
      </dsp:txXfrm>
    </dsp:sp>
    <dsp:sp modelId="{A5933A9D-4B97-4260-B1C6-6375005C3AEE}">
      <dsp:nvSpPr>
        <dsp:cNvPr id="0" name=""/>
        <dsp:cNvSpPr/>
      </dsp:nvSpPr>
      <dsp:spPr>
        <a:xfrm>
          <a:off x="4863780" y="3353894"/>
          <a:ext cx="2209543" cy="1325725"/>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Suicidal ideation or attempts</a:t>
          </a:r>
        </a:p>
      </dsp:txBody>
      <dsp:txXfrm>
        <a:off x="4863780" y="3353894"/>
        <a:ext cx="2209543" cy="1325725"/>
      </dsp:txXfrm>
    </dsp:sp>
    <dsp:sp modelId="{170CADA3-2CB0-4E7B-83F7-3DE4FEA556E6}">
      <dsp:nvSpPr>
        <dsp:cNvPr id="0" name=""/>
        <dsp:cNvSpPr/>
      </dsp:nvSpPr>
      <dsp:spPr>
        <a:xfrm>
          <a:off x="7294277" y="3353894"/>
          <a:ext cx="2209543" cy="1325725"/>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Economic exploitation</a:t>
          </a:r>
        </a:p>
      </dsp:txBody>
      <dsp:txXfrm>
        <a:off x="7294277" y="3353894"/>
        <a:ext cx="2209543" cy="13257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0F2FC-7614-48E1-B1BE-A424AB21DCC8}">
      <dsp:nvSpPr>
        <dsp:cNvPr id="0" name=""/>
        <dsp:cNvSpPr/>
      </dsp:nvSpPr>
      <dsp:spPr>
        <a:xfrm>
          <a:off x="0" y="30481"/>
          <a:ext cx="8128000" cy="1363804"/>
        </a:xfrm>
        <a:prstGeom prst="rect">
          <a:avLst/>
        </a:prstGeom>
        <a:solidFill>
          <a:schemeClr val="tx2">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Consent for help to leave </a:t>
          </a:r>
          <a:r>
            <a:rPr lang="en-GB" sz="2400" u="sng" kern="1200" dirty="0">
              <a:solidFill>
                <a:schemeClr val="tx1"/>
              </a:solidFill>
            </a:rPr>
            <a:t>MUST</a:t>
          </a:r>
          <a:r>
            <a:rPr lang="en-GB" sz="2400" kern="1200" dirty="0">
              <a:solidFill>
                <a:schemeClr val="tx1"/>
              </a:solidFill>
            </a:rPr>
            <a:t> be given</a:t>
          </a:r>
        </a:p>
      </dsp:txBody>
      <dsp:txXfrm>
        <a:off x="0" y="30481"/>
        <a:ext cx="8128000" cy="1363804"/>
      </dsp:txXfrm>
    </dsp:sp>
    <dsp:sp modelId="{41015536-DF0B-42F5-9805-55AFEDA58769}">
      <dsp:nvSpPr>
        <dsp:cNvPr id="0" name=""/>
        <dsp:cNvSpPr/>
      </dsp:nvSpPr>
      <dsp:spPr>
        <a:xfrm>
          <a:off x="0" y="1363804"/>
          <a:ext cx="4064000" cy="2863990"/>
        </a:xfrm>
        <a:prstGeom prst="rect">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Remove from situation by providing a place of safety (SSD, Red Cross but especially BAWSO)</a:t>
          </a:r>
        </a:p>
      </dsp:txBody>
      <dsp:txXfrm>
        <a:off x="0" y="1363804"/>
        <a:ext cx="4064000" cy="2863990"/>
      </dsp:txXfrm>
    </dsp:sp>
    <dsp:sp modelId="{441FFEAE-9A17-4714-8971-2F75D0504BB6}">
      <dsp:nvSpPr>
        <dsp:cNvPr id="0" name=""/>
        <dsp:cNvSpPr/>
      </dsp:nvSpPr>
      <dsp:spPr>
        <a:xfrm>
          <a:off x="4064000" y="1363804"/>
          <a:ext cx="4064000" cy="286399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REMEMBER: Only make referrals to the National Referral Mechanism (NRM) if the person is able to give consent</a:t>
          </a:r>
        </a:p>
      </dsp:txBody>
      <dsp:txXfrm>
        <a:off x="4064000" y="1363804"/>
        <a:ext cx="4064000" cy="2863990"/>
      </dsp:txXfrm>
    </dsp:sp>
    <dsp:sp modelId="{8EC970C9-CFA0-490E-8C5B-BBB71B7702A4}">
      <dsp:nvSpPr>
        <dsp:cNvPr id="0" name=""/>
        <dsp:cNvSpPr/>
      </dsp:nvSpPr>
      <dsp:spPr>
        <a:xfrm>
          <a:off x="0" y="4227794"/>
          <a:ext cx="8128000" cy="318221"/>
        </a:xfrm>
        <a:prstGeom prst="rect">
          <a:avLst/>
        </a:prstGeom>
        <a:solidFill>
          <a:schemeClr val="tx2">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4CC4C-E8BE-4806-B33D-05C76B8BAC72}">
      <dsp:nvSpPr>
        <dsp:cNvPr id="0" name=""/>
        <dsp:cNvSpPr/>
      </dsp:nvSpPr>
      <dsp:spPr>
        <a:xfrm>
          <a:off x="4558" y="585827"/>
          <a:ext cx="1993190" cy="1838096"/>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a victim of trafficking</a:t>
          </a:r>
        </a:p>
      </dsp:txBody>
      <dsp:txXfrm>
        <a:off x="58394" y="639663"/>
        <a:ext cx="1885518" cy="1730424"/>
      </dsp:txXfrm>
    </dsp:sp>
    <dsp:sp modelId="{EB3D1BAA-A870-49F7-A3B9-BE4B19A03AA4}">
      <dsp:nvSpPr>
        <dsp:cNvPr id="0" name=""/>
        <dsp:cNvSpPr/>
      </dsp:nvSpPr>
      <dsp:spPr>
        <a:xfrm>
          <a:off x="2173150" y="1257720"/>
          <a:ext cx="422556" cy="49431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173150" y="1356582"/>
        <a:ext cx="295789" cy="296587"/>
      </dsp:txXfrm>
    </dsp:sp>
    <dsp:sp modelId="{5FA9077A-1976-429D-9193-D8A2FD0D9804}">
      <dsp:nvSpPr>
        <dsp:cNvPr id="0" name=""/>
        <dsp:cNvSpPr/>
      </dsp:nvSpPr>
      <dsp:spPr>
        <a:xfrm>
          <a:off x="2795025" y="633126"/>
          <a:ext cx="1993190" cy="1743499"/>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Grant a ‘reflection delay’</a:t>
          </a:r>
        </a:p>
      </dsp:txBody>
      <dsp:txXfrm>
        <a:off x="2846090" y="684191"/>
        <a:ext cx="1891060" cy="1641369"/>
      </dsp:txXfrm>
    </dsp:sp>
    <dsp:sp modelId="{EDC5D159-B5DA-4305-8483-1732E09F587D}">
      <dsp:nvSpPr>
        <dsp:cNvPr id="0" name=""/>
        <dsp:cNvSpPr/>
      </dsp:nvSpPr>
      <dsp:spPr>
        <a:xfrm>
          <a:off x="4963617" y="1257720"/>
          <a:ext cx="422556" cy="49431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4963617" y="1356582"/>
        <a:ext cx="295789" cy="296587"/>
      </dsp:txXfrm>
    </dsp:sp>
    <dsp:sp modelId="{C45F5F0B-E534-4643-A0FC-13356D284527}">
      <dsp:nvSpPr>
        <dsp:cNvPr id="0" name=""/>
        <dsp:cNvSpPr/>
      </dsp:nvSpPr>
      <dsp:spPr>
        <a:xfrm>
          <a:off x="5585493" y="680424"/>
          <a:ext cx="1993190" cy="1648903"/>
        </a:xfrm>
        <a:prstGeom prst="roundRect">
          <a:avLst>
            <a:gd name="adj" fmla="val 10000"/>
          </a:avLst>
        </a:prstGeom>
        <a:solidFill>
          <a:schemeClr val="accent3">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Refer a person to support services</a:t>
          </a:r>
        </a:p>
      </dsp:txBody>
      <dsp:txXfrm>
        <a:off x="5633788" y="728719"/>
        <a:ext cx="1896600" cy="1552313"/>
      </dsp:txXfrm>
    </dsp:sp>
    <dsp:sp modelId="{AF1D8FE7-B1C3-4ADF-AF8E-21E30B920782}">
      <dsp:nvSpPr>
        <dsp:cNvPr id="0" name=""/>
        <dsp:cNvSpPr/>
      </dsp:nvSpPr>
      <dsp:spPr>
        <a:xfrm>
          <a:off x="7754084" y="1257720"/>
          <a:ext cx="422556" cy="49431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7754084" y="1356582"/>
        <a:ext cx="295789" cy="296587"/>
      </dsp:txXfrm>
    </dsp:sp>
    <dsp:sp modelId="{479AB993-E61B-4097-87C3-989441E7F61C}">
      <dsp:nvSpPr>
        <dsp:cNvPr id="0" name=""/>
        <dsp:cNvSpPr/>
      </dsp:nvSpPr>
      <dsp:spPr>
        <a:xfrm>
          <a:off x="8375960" y="696186"/>
          <a:ext cx="1993190" cy="1617378"/>
        </a:xfrm>
        <a:prstGeom prst="roundRect">
          <a:avLst>
            <a:gd name="adj" fmla="val 10000"/>
          </a:avLst>
        </a:prstGeom>
        <a:solidFill>
          <a:schemeClr val="accent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Issue a residence permit</a:t>
          </a:r>
        </a:p>
      </dsp:txBody>
      <dsp:txXfrm>
        <a:off x="8423331" y="743557"/>
        <a:ext cx="1898448" cy="15226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EA9EAF-5125-490B-8F15-0BFF0B156396}">
      <dsp:nvSpPr>
        <dsp:cNvPr id="0" name=""/>
        <dsp:cNvSpPr/>
      </dsp:nvSpPr>
      <dsp:spPr>
        <a:xfrm>
          <a:off x="1383" y="441660"/>
          <a:ext cx="4096976" cy="174595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Appropriate &amp; secure accommodation (either via Salvation Army or Local Authority)</a:t>
          </a:r>
        </a:p>
      </dsp:txBody>
      <dsp:txXfrm>
        <a:off x="52520" y="492797"/>
        <a:ext cx="3994702" cy="1643684"/>
      </dsp:txXfrm>
    </dsp:sp>
    <dsp:sp modelId="{6423CBE9-84AD-45DD-A2FE-7242EAB2C127}">
      <dsp:nvSpPr>
        <dsp:cNvPr id="0" name=""/>
        <dsp:cNvSpPr/>
      </dsp:nvSpPr>
      <dsp:spPr>
        <a:xfrm>
          <a:off x="4345135" y="966910"/>
          <a:ext cx="594504" cy="69545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4345135" y="1106001"/>
        <a:ext cx="416153" cy="417275"/>
      </dsp:txXfrm>
    </dsp:sp>
    <dsp:sp modelId="{50EF500A-0F46-49FC-9AB0-A98167B71133}">
      <dsp:nvSpPr>
        <dsp:cNvPr id="0" name=""/>
        <dsp:cNvSpPr/>
      </dsp:nvSpPr>
      <dsp:spPr>
        <a:xfrm>
          <a:off x="5220066" y="473359"/>
          <a:ext cx="1812761" cy="1682559"/>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Subsistence</a:t>
          </a:r>
        </a:p>
      </dsp:txBody>
      <dsp:txXfrm>
        <a:off x="5269346" y="522639"/>
        <a:ext cx="1714201" cy="1583999"/>
      </dsp:txXfrm>
    </dsp:sp>
    <dsp:sp modelId="{C857E59B-0B50-40E7-BBDF-065B6BF319DB}">
      <dsp:nvSpPr>
        <dsp:cNvPr id="0" name=""/>
        <dsp:cNvSpPr/>
      </dsp:nvSpPr>
      <dsp:spPr>
        <a:xfrm>
          <a:off x="7279604" y="966910"/>
          <a:ext cx="594504" cy="69545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7279604" y="1106001"/>
        <a:ext cx="416153" cy="417275"/>
      </dsp:txXfrm>
    </dsp:sp>
    <dsp:sp modelId="{90B38DFB-7369-4F1F-8B1A-6C14DBBBC0A7}">
      <dsp:nvSpPr>
        <dsp:cNvPr id="0" name=""/>
        <dsp:cNvSpPr/>
      </dsp:nvSpPr>
      <dsp:spPr>
        <a:xfrm>
          <a:off x="8154535" y="473359"/>
          <a:ext cx="2804266" cy="1682559"/>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Access to emergency medical treatment</a:t>
          </a:r>
        </a:p>
      </dsp:txBody>
      <dsp:txXfrm>
        <a:off x="8203815" y="522639"/>
        <a:ext cx="2705706" cy="1583999"/>
      </dsp:txXfrm>
    </dsp:sp>
    <dsp:sp modelId="{85FABCB6-02A6-444F-B2EB-3D51469E6DE8}">
      <dsp:nvSpPr>
        <dsp:cNvPr id="0" name=""/>
        <dsp:cNvSpPr/>
      </dsp:nvSpPr>
      <dsp:spPr>
        <a:xfrm rot="5400000">
          <a:off x="9251015" y="2367592"/>
          <a:ext cx="611305" cy="69545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9348030" y="2409669"/>
        <a:ext cx="417275" cy="427914"/>
      </dsp:txXfrm>
    </dsp:sp>
    <dsp:sp modelId="{6456A76F-66B2-4030-9391-8A9E53CA4ECD}">
      <dsp:nvSpPr>
        <dsp:cNvPr id="0" name=""/>
        <dsp:cNvSpPr/>
      </dsp:nvSpPr>
      <dsp:spPr>
        <a:xfrm>
          <a:off x="8154535" y="3309325"/>
          <a:ext cx="2804266" cy="1682559"/>
        </a:xfrm>
        <a:prstGeom prst="roundRect">
          <a:avLst>
            <a:gd name="adj" fmla="val 10000"/>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Translation &amp; interpretation services when appropriate</a:t>
          </a:r>
        </a:p>
      </dsp:txBody>
      <dsp:txXfrm>
        <a:off x="8203815" y="3358605"/>
        <a:ext cx="2705706" cy="1583999"/>
      </dsp:txXfrm>
    </dsp:sp>
    <dsp:sp modelId="{B58C96DC-5792-43E7-8C7B-1CE41CC3DEE1}">
      <dsp:nvSpPr>
        <dsp:cNvPr id="0" name=""/>
        <dsp:cNvSpPr/>
      </dsp:nvSpPr>
      <dsp:spPr>
        <a:xfrm rot="10800000">
          <a:off x="7313255" y="3802875"/>
          <a:ext cx="594504" cy="695457"/>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7491606" y="3941966"/>
        <a:ext cx="416153" cy="417275"/>
      </dsp:txXfrm>
    </dsp:sp>
    <dsp:sp modelId="{C2D12429-7DBD-420B-B94F-A7B74055E554}">
      <dsp:nvSpPr>
        <dsp:cNvPr id="0" name=""/>
        <dsp:cNvSpPr/>
      </dsp:nvSpPr>
      <dsp:spPr>
        <a:xfrm>
          <a:off x="3572784" y="3309325"/>
          <a:ext cx="3460043" cy="1682559"/>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Counselling &amp; information around their legal rights</a:t>
          </a:r>
        </a:p>
      </dsp:txBody>
      <dsp:txXfrm>
        <a:off x="3622064" y="3358605"/>
        <a:ext cx="3361483" cy="15839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F584A-E7B4-47FF-8E56-D0D0073F2CC2}">
      <dsp:nvSpPr>
        <dsp:cNvPr id="0" name=""/>
        <dsp:cNvSpPr/>
      </dsp:nvSpPr>
      <dsp:spPr>
        <a:xfrm>
          <a:off x="3357" y="930959"/>
          <a:ext cx="2663666" cy="1598199"/>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Reassure the person, their safety &amp; confidence is paramount</a:t>
          </a:r>
        </a:p>
      </dsp:txBody>
      <dsp:txXfrm>
        <a:off x="3357" y="930959"/>
        <a:ext cx="2663666" cy="1598199"/>
      </dsp:txXfrm>
    </dsp:sp>
    <dsp:sp modelId="{358AD9A1-41FE-4EC4-A0C1-97BCAE561198}">
      <dsp:nvSpPr>
        <dsp:cNvPr id="0" name=""/>
        <dsp:cNvSpPr/>
      </dsp:nvSpPr>
      <dsp:spPr>
        <a:xfrm>
          <a:off x="2933390" y="930959"/>
          <a:ext cx="2663666" cy="1598199"/>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Keep multiple victims separate</a:t>
          </a:r>
        </a:p>
      </dsp:txBody>
      <dsp:txXfrm>
        <a:off x="2933390" y="930959"/>
        <a:ext cx="2663666" cy="1598199"/>
      </dsp:txXfrm>
    </dsp:sp>
    <dsp:sp modelId="{BFC03E43-4B75-476C-BE28-23E629B319A1}">
      <dsp:nvSpPr>
        <dsp:cNvPr id="0" name=""/>
        <dsp:cNvSpPr/>
      </dsp:nvSpPr>
      <dsp:spPr>
        <a:xfrm>
          <a:off x="5863423" y="930959"/>
          <a:ext cx="2663666" cy="1598199"/>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Think victim care – culture, language, gender, religion, possible trauma</a:t>
          </a:r>
        </a:p>
      </dsp:txBody>
      <dsp:txXfrm>
        <a:off x="5863423" y="930959"/>
        <a:ext cx="2663666" cy="1598199"/>
      </dsp:txXfrm>
    </dsp:sp>
    <dsp:sp modelId="{45A5E214-0C20-4104-9DD8-022B2165436D}">
      <dsp:nvSpPr>
        <dsp:cNvPr id="0" name=""/>
        <dsp:cNvSpPr/>
      </dsp:nvSpPr>
      <dsp:spPr>
        <a:xfrm>
          <a:off x="8793456" y="930959"/>
          <a:ext cx="2663666" cy="1598199"/>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 not left isolated</a:t>
          </a:r>
        </a:p>
      </dsp:txBody>
      <dsp:txXfrm>
        <a:off x="8793456" y="930959"/>
        <a:ext cx="2663666" cy="1598199"/>
      </dsp:txXfrm>
    </dsp:sp>
    <dsp:sp modelId="{92E6CBD8-664E-495A-A05A-C4E942327912}">
      <dsp:nvSpPr>
        <dsp:cNvPr id="0" name=""/>
        <dsp:cNvSpPr/>
      </dsp:nvSpPr>
      <dsp:spPr>
        <a:xfrm>
          <a:off x="1468374" y="2795526"/>
          <a:ext cx="2663666" cy="1598199"/>
        </a:xfrm>
        <a:prstGeom prst="rect">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Are any others at risk?</a:t>
          </a:r>
        </a:p>
      </dsp:txBody>
      <dsp:txXfrm>
        <a:off x="1468374" y="2795526"/>
        <a:ext cx="2663666" cy="1598199"/>
      </dsp:txXfrm>
    </dsp:sp>
    <dsp:sp modelId="{6E9722B4-0FA3-4E07-ACE8-6EBF12DBBA86}">
      <dsp:nvSpPr>
        <dsp:cNvPr id="0" name=""/>
        <dsp:cNvSpPr/>
      </dsp:nvSpPr>
      <dsp:spPr>
        <a:xfrm>
          <a:off x="4398406" y="2795526"/>
          <a:ext cx="2663666" cy="1598199"/>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Make them feel safe &amp; supported</a:t>
          </a:r>
        </a:p>
      </dsp:txBody>
      <dsp:txXfrm>
        <a:off x="4398406" y="2795526"/>
        <a:ext cx="2663666" cy="1598199"/>
      </dsp:txXfrm>
    </dsp:sp>
    <dsp:sp modelId="{0DB25BFB-5FAB-48C5-96A1-4EE4EFA0F357}">
      <dsp:nvSpPr>
        <dsp:cNvPr id="0" name=""/>
        <dsp:cNvSpPr/>
      </dsp:nvSpPr>
      <dsp:spPr>
        <a:xfrm>
          <a:off x="7328439" y="2795526"/>
          <a:ext cx="2663666" cy="1598199"/>
        </a:xfrm>
        <a:prstGeom prst="rect">
          <a:avLst/>
        </a:prstGeom>
        <a:solidFill>
          <a:schemeClr val="bg1">
            <a:lumMod val="6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Immediate needs of the victim</a:t>
          </a:r>
        </a:p>
      </dsp:txBody>
      <dsp:txXfrm>
        <a:off x="7328439" y="2795526"/>
        <a:ext cx="2663666" cy="15981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25744D-2687-4376-95AC-B9F7410A89D3}">
      <dsp:nvSpPr>
        <dsp:cNvPr id="0" name=""/>
        <dsp:cNvSpPr/>
      </dsp:nvSpPr>
      <dsp:spPr>
        <a:xfrm>
          <a:off x="3344" y="1235895"/>
          <a:ext cx="4074311" cy="1629724"/>
        </a:xfrm>
        <a:prstGeom prst="chevron">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Follow child protection guidelines</a:t>
          </a:r>
        </a:p>
      </dsp:txBody>
      <dsp:txXfrm>
        <a:off x="818206" y="1235895"/>
        <a:ext cx="2444587" cy="1629724"/>
      </dsp:txXfrm>
    </dsp:sp>
    <dsp:sp modelId="{EADFC13D-B0F9-4592-A2E7-B64B8B6509E3}">
      <dsp:nvSpPr>
        <dsp:cNvPr id="0" name=""/>
        <dsp:cNvSpPr/>
      </dsp:nvSpPr>
      <dsp:spPr>
        <a:xfrm>
          <a:off x="3670224" y="1235895"/>
          <a:ext cx="4074311" cy="1629724"/>
        </a:xfrm>
        <a:prstGeom prst="chevron">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Inform PVPU staff or designated child safeguarding lead &amp; ensure the NRM is completed</a:t>
          </a:r>
        </a:p>
      </dsp:txBody>
      <dsp:txXfrm>
        <a:off x="4485086" y="1235895"/>
        <a:ext cx="2444587" cy="1629724"/>
      </dsp:txXfrm>
    </dsp:sp>
    <dsp:sp modelId="{C0DD2826-62D6-4435-AE09-EFEBD201F681}">
      <dsp:nvSpPr>
        <dsp:cNvPr id="0" name=""/>
        <dsp:cNvSpPr/>
      </dsp:nvSpPr>
      <dsp:spPr>
        <a:xfrm>
          <a:off x="7337104" y="1235895"/>
          <a:ext cx="4074311" cy="1629724"/>
        </a:xfrm>
        <a:prstGeom prst="chevron">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32004" rIns="32004" bIns="32004"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OOH then Social Services</a:t>
          </a:r>
        </a:p>
      </dsp:txBody>
      <dsp:txXfrm>
        <a:off x="8151966" y="1235895"/>
        <a:ext cx="2444587" cy="16297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0A4F75-6EA4-4BB2-9335-0EF47363B2BA}">
      <dsp:nvSpPr>
        <dsp:cNvPr id="0" name=""/>
        <dsp:cNvSpPr/>
      </dsp:nvSpPr>
      <dsp:spPr>
        <a:xfrm>
          <a:off x="0" y="192259"/>
          <a:ext cx="3464718" cy="2078831"/>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Before talking to potential victim, isolate individual from person accompanying then without raising suspicions</a:t>
          </a:r>
        </a:p>
      </dsp:txBody>
      <dsp:txXfrm>
        <a:off x="0" y="192259"/>
        <a:ext cx="3464718" cy="2078831"/>
      </dsp:txXfrm>
    </dsp:sp>
    <dsp:sp modelId="{863B20FA-9366-4344-AC93-0FDCA28D1C6D}">
      <dsp:nvSpPr>
        <dsp:cNvPr id="0" name=""/>
        <dsp:cNvSpPr/>
      </dsp:nvSpPr>
      <dsp:spPr>
        <a:xfrm>
          <a:off x="3811190" y="192259"/>
          <a:ext cx="3464718" cy="207883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 a qualified, DBS checked translator/ interpreter who understands victim’s cultural needs</a:t>
          </a:r>
        </a:p>
      </dsp:txBody>
      <dsp:txXfrm>
        <a:off x="3811190" y="192259"/>
        <a:ext cx="3464718" cy="2078831"/>
      </dsp:txXfrm>
    </dsp:sp>
    <dsp:sp modelId="{A2097029-83B9-4AE9-82F1-1ACC458BD0EA}">
      <dsp:nvSpPr>
        <dsp:cNvPr id="0" name=""/>
        <dsp:cNvSpPr/>
      </dsp:nvSpPr>
      <dsp:spPr>
        <a:xfrm>
          <a:off x="7622381" y="192259"/>
          <a:ext cx="3464718" cy="2078831"/>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 indirect questions, the phrase ‘trafficking’ or ‘slavery’ victim may have no meaning. They may deny they are a victim of these</a:t>
          </a:r>
        </a:p>
      </dsp:txBody>
      <dsp:txXfrm>
        <a:off x="7622381" y="192259"/>
        <a:ext cx="3464718" cy="2078831"/>
      </dsp:txXfrm>
    </dsp:sp>
    <dsp:sp modelId="{33F11903-3292-4544-AEC6-08C474EB3297}">
      <dsp:nvSpPr>
        <dsp:cNvPr id="0" name=""/>
        <dsp:cNvSpPr/>
      </dsp:nvSpPr>
      <dsp:spPr>
        <a:xfrm>
          <a:off x="1905595" y="2617562"/>
          <a:ext cx="3464718" cy="2078831"/>
        </a:xfrm>
        <a:prstGeom prst="rect">
          <a:avLst/>
        </a:prstGeom>
        <a:solidFill>
          <a:schemeClr val="bg1">
            <a:lumMod val="6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Do not make promises &amp; be careful not to be judgmental </a:t>
          </a:r>
        </a:p>
      </dsp:txBody>
      <dsp:txXfrm>
        <a:off x="1905595" y="2617562"/>
        <a:ext cx="3464718" cy="2078831"/>
      </dsp:txXfrm>
    </dsp:sp>
    <dsp:sp modelId="{E798374A-00B8-4EB4-89B1-E317AD1EE80E}">
      <dsp:nvSpPr>
        <dsp:cNvPr id="0" name=""/>
        <dsp:cNvSpPr/>
      </dsp:nvSpPr>
      <dsp:spPr>
        <a:xfrm>
          <a:off x="5716785" y="2617562"/>
          <a:ext cx="3464718" cy="2078831"/>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Refer to you Supervisor or local safeguarding lead</a:t>
          </a:r>
        </a:p>
      </dsp:txBody>
      <dsp:txXfrm>
        <a:off x="5716785" y="2617562"/>
        <a:ext cx="3464718" cy="207883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9B9223-CDBA-4BCB-AB56-857D09E2ED12}">
      <dsp:nvSpPr>
        <dsp:cNvPr id="0" name=""/>
        <dsp:cNvSpPr/>
      </dsp:nvSpPr>
      <dsp:spPr>
        <a:xfrm>
          <a:off x="0" y="0"/>
          <a:ext cx="10210800" cy="1422050"/>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they want help to leave now &amp; GIVE CONSENT</a:t>
          </a:r>
        </a:p>
      </dsp:txBody>
      <dsp:txXfrm>
        <a:off x="0" y="0"/>
        <a:ext cx="10210800" cy="1422050"/>
      </dsp:txXfrm>
    </dsp:sp>
    <dsp:sp modelId="{0D1DD9B8-ABF5-44D6-B75B-9ADC8351FC5E}">
      <dsp:nvSpPr>
        <dsp:cNvPr id="0" name=""/>
        <dsp:cNvSpPr/>
      </dsp:nvSpPr>
      <dsp:spPr>
        <a:xfrm>
          <a:off x="3136" y="1422050"/>
          <a:ext cx="3948707" cy="298630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 a 1</a:t>
          </a:r>
          <a:r>
            <a:rPr lang="en-GB" sz="2400" kern="1200" baseline="30000" dirty="0">
              <a:solidFill>
                <a:schemeClr val="tx1"/>
              </a:solidFill>
            </a:rPr>
            <a:t>st</a:t>
          </a:r>
          <a:r>
            <a:rPr lang="en-GB" sz="2400" kern="1200" dirty="0">
              <a:solidFill>
                <a:schemeClr val="tx1"/>
              </a:solidFill>
            </a:rPr>
            <a:t> responder, ONLY complete the NRM form when you have enough information (Act, Means &amp; Purpose) to be sure you will get a positive reasonable grounds decision.</a:t>
          </a:r>
        </a:p>
      </dsp:txBody>
      <dsp:txXfrm>
        <a:off x="3136" y="1422050"/>
        <a:ext cx="3948707" cy="2986306"/>
      </dsp:txXfrm>
    </dsp:sp>
    <dsp:sp modelId="{DC65D902-FA5F-45E4-B498-B181C53DA97B}">
      <dsp:nvSpPr>
        <dsp:cNvPr id="0" name=""/>
        <dsp:cNvSpPr/>
      </dsp:nvSpPr>
      <dsp:spPr>
        <a:xfrm>
          <a:off x="3951844" y="1422050"/>
          <a:ext cx="3655634" cy="2986306"/>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Remember – only make referrals if the person is able to give consent. If they do not consent, provide information &amp; let them know what will happen next</a:t>
          </a:r>
        </a:p>
      </dsp:txBody>
      <dsp:txXfrm>
        <a:off x="3951844" y="1422050"/>
        <a:ext cx="3655634" cy="2986306"/>
      </dsp:txXfrm>
    </dsp:sp>
    <dsp:sp modelId="{4354DDBE-A14A-4AF4-9531-4176522636CC}">
      <dsp:nvSpPr>
        <dsp:cNvPr id="0" name=""/>
        <dsp:cNvSpPr/>
      </dsp:nvSpPr>
      <dsp:spPr>
        <a:xfrm>
          <a:off x="7607478" y="1422050"/>
          <a:ext cx="2600184" cy="2986306"/>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Submit the </a:t>
          </a:r>
          <a:r>
            <a:rPr lang="en-GB" sz="2400" b="1" i="1" u="sng" kern="1200" dirty="0">
              <a:solidFill>
                <a:schemeClr val="tx1"/>
              </a:solidFill>
            </a:rPr>
            <a:t>online NRM </a:t>
          </a:r>
          <a:r>
            <a:rPr lang="en-GB" sz="2400" kern="1200" dirty="0">
              <a:solidFill>
                <a:schemeClr val="tx1"/>
              </a:solidFill>
            </a:rPr>
            <a:t>application</a:t>
          </a:r>
        </a:p>
      </dsp:txBody>
      <dsp:txXfrm>
        <a:off x="7607478" y="1422050"/>
        <a:ext cx="2600184" cy="2986306"/>
      </dsp:txXfrm>
    </dsp:sp>
    <dsp:sp modelId="{7AFE0CC0-B69F-41B8-A56B-7B80F9484D9A}">
      <dsp:nvSpPr>
        <dsp:cNvPr id="0" name=""/>
        <dsp:cNvSpPr/>
      </dsp:nvSpPr>
      <dsp:spPr>
        <a:xfrm>
          <a:off x="0" y="4408357"/>
          <a:ext cx="10210800" cy="331811"/>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3C4013-C8F4-4B12-853D-0CB4E8422B8D}">
      <dsp:nvSpPr>
        <dsp:cNvPr id="0" name=""/>
        <dsp:cNvSpPr/>
      </dsp:nvSpPr>
      <dsp:spPr>
        <a:xfrm>
          <a:off x="4621" y="1428728"/>
          <a:ext cx="2020453" cy="265603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Provide information about assistance &amp; support</a:t>
          </a:r>
        </a:p>
      </dsp:txBody>
      <dsp:txXfrm>
        <a:off x="63798" y="1487905"/>
        <a:ext cx="1902099" cy="2537681"/>
      </dsp:txXfrm>
    </dsp:sp>
    <dsp:sp modelId="{5347BD0D-2F38-4525-B1F4-535FBA7476B5}">
      <dsp:nvSpPr>
        <dsp:cNvPr id="0" name=""/>
        <dsp:cNvSpPr/>
      </dsp:nvSpPr>
      <dsp:spPr>
        <a:xfrm>
          <a:off x="2227119" y="2506210"/>
          <a:ext cx="428336" cy="50107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2227119" y="2606424"/>
        <a:ext cx="299835" cy="300644"/>
      </dsp:txXfrm>
    </dsp:sp>
    <dsp:sp modelId="{311B1D4E-FCFC-49EB-8B54-771068CC14B4}">
      <dsp:nvSpPr>
        <dsp:cNvPr id="0" name=""/>
        <dsp:cNvSpPr/>
      </dsp:nvSpPr>
      <dsp:spPr>
        <a:xfrm>
          <a:off x="2833255" y="1408561"/>
          <a:ext cx="2020453" cy="2696370"/>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Be aware that any written material could be detected</a:t>
          </a:r>
        </a:p>
      </dsp:txBody>
      <dsp:txXfrm>
        <a:off x="2892432" y="1467738"/>
        <a:ext cx="1902099" cy="2578016"/>
      </dsp:txXfrm>
    </dsp:sp>
    <dsp:sp modelId="{714D26C0-B5D1-48E7-B4B9-B036BFE148F2}">
      <dsp:nvSpPr>
        <dsp:cNvPr id="0" name=""/>
        <dsp:cNvSpPr/>
      </dsp:nvSpPr>
      <dsp:spPr>
        <a:xfrm>
          <a:off x="5055754" y="2506210"/>
          <a:ext cx="428336" cy="50107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5055754" y="2606424"/>
        <a:ext cx="299835" cy="300644"/>
      </dsp:txXfrm>
    </dsp:sp>
    <dsp:sp modelId="{39FDCB0C-E38E-4CB9-AA8B-7F98F36540F5}">
      <dsp:nvSpPr>
        <dsp:cNvPr id="0" name=""/>
        <dsp:cNvSpPr/>
      </dsp:nvSpPr>
      <dsp:spPr>
        <a:xfrm>
          <a:off x="5661890" y="1428728"/>
          <a:ext cx="2020453" cy="2656035"/>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Try to arrange a follow-up appointment</a:t>
          </a:r>
        </a:p>
      </dsp:txBody>
      <dsp:txXfrm>
        <a:off x="5721067" y="1487905"/>
        <a:ext cx="1902099" cy="2537681"/>
      </dsp:txXfrm>
    </dsp:sp>
    <dsp:sp modelId="{48829045-570D-4A6A-A395-D25AC0E1BA66}">
      <dsp:nvSpPr>
        <dsp:cNvPr id="0" name=""/>
        <dsp:cNvSpPr/>
      </dsp:nvSpPr>
      <dsp:spPr>
        <a:xfrm>
          <a:off x="7884389" y="2506210"/>
          <a:ext cx="428336" cy="50107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a:p>
      </dsp:txBody>
      <dsp:txXfrm>
        <a:off x="7884389" y="2606424"/>
        <a:ext cx="299835" cy="300644"/>
      </dsp:txXfrm>
    </dsp:sp>
    <dsp:sp modelId="{DED1791D-77A7-4FFC-ACDC-93B0B9B80915}">
      <dsp:nvSpPr>
        <dsp:cNvPr id="0" name=""/>
        <dsp:cNvSpPr/>
      </dsp:nvSpPr>
      <dsp:spPr>
        <a:xfrm>
          <a:off x="8490525" y="1388393"/>
          <a:ext cx="2020453" cy="2736705"/>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If the adult is responsible for a child – remember child protection procedures</a:t>
          </a:r>
        </a:p>
      </dsp:txBody>
      <dsp:txXfrm>
        <a:off x="8549702" y="1447570"/>
        <a:ext cx="1902099" cy="2618351"/>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96A854-ED60-4EFE-A588-2B416D7C50CB}" type="datetimeFigureOut">
              <a:rPr lang="en-GB" smtClean="0"/>
              <a:t>03/01/2023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3ED66A7-4ECB-41D7-9E1B-08D02E26E11C}" type="slidenum">
              <a:rPr lang="en-GB" smtClean="0"/>
              <a:t>‹#›</a:t>
            </a:fld>
            <a:endParaRPr lang="en-GB"/>
          </a:p>
        </p:txBody>
      </p:sp>
    </p:spTree>
    <p:extLst>
      <p:ext uri="{BB962C8B-B14F-4D97-AF65-F5344CB8AC3E}">
        <p14:creationId xmlns:p14="http://schemas.microsoft.com/office/powerpoint/2010/main" val="238381319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8A54AF-D851-4192-8DDB-A132F2A3C5A0}" type="datetimeFigureOut">
              <a:rPr lang="en-GB" smtClean="0"/>
              <a:t>03/01/2023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629931-C524-4D5A-8148-8027391DD018}" type="slidenum">
              <a:rPr lang="en-GB" smtClean="0"/>
              <a:t>‹#›</a:t>
            </a:fld>
            <a:endParaRPr lang="en-GB"/>
          </a:p>
        </p:txBody>
      </p:sp>
    </p:spTree>
    <p:extLst>
      <p:ext uri="{BB962C8B-B14F-4D97-AF65-F5344CB8AC3E}">
        <p14:creationId xmlns:p14="http://schemas.microsoft.com/office/powerpoint/2010/main" val="41492915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By the end of this lesson, you will be able to:</a:t>
            </a:r>
          </a:p>
          <a:p>
            <a:pPr marL="228600" indent="-228600">
              <a:buFont typeface="+mj-lt"/>
              <a:buAutoNum type="arabicPeriod"/>
            </a:pPr>
            <a:endParaRPr lang="en-GB" sz="1200" dirty="0">
              <a:latin typeface="Arial" panose="020B0604020202020204" pitchFamily="34" charset="0"/>
              <a:cs typeface="Arial" panose="020B0604020202020204" pitchFamily="34" charset="0"/>
            </a:endParaRPr>
          </a:p>
          <a:p>
            <a:pPr marL="228600" lvl="0" indent="-228600">
              <a:buFont typeface="+mj-lt"/>
              <a:buAutoNum type="arabicPeriod"/>
            </a:pPr>
            <a:r>
              <a:rPr lang="en-GB" sz="1200" b="1" kern="1200" dirty="0">
                <a:solidFill>
                  <a:schemeClr val="tx1"/>
                </a:solidFill>
                <a:effectLst/>
                <a:latin typeface="Arial" panose="020B0604020202020204" pitchFamily="34" charset="0"/>
                <a:ea typeface="+mn-ea"/>
                <a:cs typeface="Arial" panose="020B0604020202020204" pitchFamily="34" charset="0"/>
              </a:rPr>
              <a:t>State</a:t>
            </a:r>
            <a:r>
              <a:rPr lang="en-GB" sz="1200" kern="1200" dirty="0">
                <a:solidFill>
                  <a:schemeClr val="tx1"/>
                </a:solidFill>
                <a:effectLst/>
                <a:latin typeface="Arial" panose="020B0604020202020204" pitchFamily="34" charset="0"/>
                <a:ea typeface="+mn-ea"/>
                <a:cs typeface="Arial" panose="020B0604020202020204" pitchFamily="34" charset="0"/>
              </a:rPr>
              <a:t> offences that are covered under modern slavery umbrella</a:t>
            </a:r>
          </a:p>
          <a:p>
            <a:pPr marL="228600" lvl="0" indent="-228600">
              <a:buFont typeface="+mj-lt"/>
              <a:buAutoNum type="arabicPeriod"/>
            </a:pPr>
            <a:r>
              <a:rPr lang="en-GB" sz="1200" b="1" kern="1200" dirty="0">
                <a:solidFill>
                  <a:schemeClr val="tx1"/>
                </a:solidFill>
                <a:effectLst/>
                <a:latin typeface="Arial" panose="020B0604020202020204" pitchFamily="34" charset="0"/>
                <a:ea typeface="+mn-ea"/>
                <a:cs typeface="Arial" panose="020B0604020202020204" pitchFamily="34" charset="0"/>
              </a:rPr>
              <a:t>State</a:t>
            </a:r>
            <a:r>
              <a:rPr lang="en-GB" sz="1200" kern="1200" dirty="0">
                <a:solidFill>
                  <a:schemeClr val="tx1"/>
                </a:solidFill>
                <a:effectLst/>
                <a:latin typeface="Arial" panose="020B0604020202020204" pitchFamily="34" charset="0"/>
                <a:ea typeface="+mn-ea"/>
                <a:cs typeface="Arial" panose="020B0604020202020204" pitchFamily="34" charset="0"/>
              </a:rPr>
              <a:t> the types of exploitation</a:t>
            </a:r>
          </a:p>
          <a:p>
            <a:pPr marL="228600" indent="-228600">
              <a:buFont typeface="+mj-lt"/>
              <a:buAutoNum type="arabicPeriod"/>
            </a:pPr>
            <a:r>
              <a:rPr lang="en-GB" sz="1200" b="1" kern="1200" dirty="0">
                <a:solidFill>
                  <a:schemeClr val="tx1"/>
                </a:solidFill>
                <a:effectLst/>
                <a:latin typeface="Arial" panose="020B0604020202020204" pitchFamily="34" charset="0"/>
                <a:ea typeface="+mn-ea"/>
                <a:cs typeface="Arial" panose="020B0604020202020204" pitchFamily="34" charset="0"/>
              </a:rPr>
              <a:t>Identify</a:t>
            </a:r>
            <a:r>
              <a:rPr lang="en-GB" sz="1200" kern="1200" dirty="0">
                <a:solidFill>
                  <a:schemeClr val="tx1"/>
                </a:solidFill>
                <a:effectLst/>
                <a:latin typeface="Arial" panose="020B0604020202020204" pitchFamily="34" charset="0"/>
                <a:ea typeface="+mn-ea"/>
                <a:cs typeface="Arial" panose="020B0604020202020204" pitchFamily="34" charset="0"/>
              </a:rPr>
              <a:t> signs of human trafficking and modern days slavery</a:t>
            </a: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a:t>
            </a:fld>
            <a:endParaRPr lang="en-GB"/>
          </a:p>
        </p:txBody>
      </p:sp>
    </p:spTree>
    <p:extLst>
      <p:ext uri="{BB962C8B-B14F-4D97-AF65-F5344CB8AC3E}">
        <p14:creationId xmlns:p14="http://schemas.microsoft.com/office/powerpoint/2010/main" val="18898225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FF0000"/>
                </a:solidFill>
                <a:effectLst/>
                <a:latin typeface="Calibri" panose="020F0502020204030204" pitchFamily="34" charset="0"/>
                <a:ea typeface="Times New Roman" panose="02020603050405020304" pitchFamily="18" charset="0"/>
              </a:rPr>
              <a:t>QTS</a:t>
            </a:r>
            <a:r>
              <a:rPr lang="en-GB" sz="1800" b="0" dirty="0">
                <a:solidFill>
                  <a:srgbClr val="FF0000"/>
                </a:solidFill>
                <a:effectLst/>
                <a:latin typeface="Times New Roman" panose="02020603050405020304" pitchFamily="18" charset="0"/>
                <a:ea typeface="Times New Roman" panose="02020603050405020304" pitchFamily="18" charset="0"/>
              </a:rPr>
              <a:t> - </a:t>
            </a:r>
            <a:r>
              <a:rPr lang="en-GB" sz="1800" b="1" dirty="0">
                <a:effectLst/>
                <a:latin typeface="Calibri" panose="020F0502020204030204" pitchFamily="34" charset="0"/>
                <a:ea typeface="Times New Roman" panose="02020603050405020304" pitchFamily="18" charset="0"/>
              </a:rPr>
              <a:t>Has anyone had any experience of dealing with a person for modern day slavery or human trafficking, either previously a</a:t>
            </a:r>
            <a:r>
              <a:rPr lang="en-GB" sz="1800" dirty="0">
                <a:effectLst/>
                <a:latin typeface="Calibri" panose="020F0502020204030204" pitchFamily="34" charset="0"/>
                <a:ea typeface="Times New Roman" panose="02020603050405020304" pitchFamily="18" charset="0"/>
              </a:rPr>
              <a:t> </a:t>
            </a:r>
            <a:r>
              <a:rPr lang="en-GB" sz="1800" b="1" dirty="0">
                <a:effectLst/>
                <a:latin typeface="Calibri" panose="020F0502020204030204" pitchFamily="34" charset="0"/>
                <a:ea typeface="Times New Roman" panose="02020603050405020304" pitchFamily="18" charset="0"/>
              </a:rPr>
              <a:t>Special Constable, PCSO etc.? If anyone has and they are happy to share with the group, trainer to facilitate discussion.</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a:t>
            </a:fld>
            <a:endParaRPr lang="en-GB"/>
          </a:p>
        </p:txBody>
      </p:sp>
    </p:spTree>
    <p:extLst>
      <p:ext uri="{BB962C8B-B14F-4D97-AF65-F5344CB8AC3E}">
        <p14:creationId xmlns:p14="http://schemas.microsoft.com/office/powerpoint/2010/main" val="1425799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QTS </a:t>
            </a:r>
          </a:p>
          <a:p>
            <a:endParaRPr lang="en-GB" dirty="0"/>
          </a:p>
          <a:p>
            <a:r>
              <a:rPr lang="en-GB" sz="1800" b="1" dirty="0">
                <a:effectLst/>
                <a:latin typeface="Calibri" panose="020F0502020204030204" pitchFamily="34" charset="0"/>
                <a:ea typeface="Times New Roman" panose="02020603050405020304" pitchFamily="18" charset="0"/>
              </a:rPr>
              <a:t>Q. What do you think ‘human trafficking’ and ‘modern day slavery’ are?</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Q. What do you associate with the term ‘human trafficking’?</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Q. What do you associate with the term ‘modern day slavery’? </a:t>
            </a:r>
          </a:p>
          <a:p>
            <a:endParaRPr lang="en-GB" sz="1800" b="1" dirty="0">
              <a:effectLst/>
              <a:latin typeface="Calibri" panose="020F0502020204030204" pitchFamily="34" charset="0"/>
              <a:ea typeface="Times New Roman" panose="02020603050405020304" pitchFamily="18" charset="0"/>
            </a:endParaRPr>
          </a:p>
          <a:p>
            <a:r>
              <a:rPr lang="en-GB" sz="1800" b="0" dirty="0">
                <a:effectLst/>
                <a:latin typeface="Calibri" panose="020F0502020204030204" pitchFamily="34" charset="0"/>
                <a:ea typeface="Times New Roman" panose="02020603050405020304" pitchFamily="18" charset="0"/>
              </a:rPr>
              <a:t>Trainer to record responses on whiteboard and facilitate discussion around the legislation</a:t>
            </a:r>
            <a:endParaRPr lang="en-GB" sz="1800" b="0" dirty="0">
              <a:effectLst/>
              <a:latin typeface="Times New Roman" panose="02020603050405020304" pitchFamily="18" charset="0"/>
              <a:ea typeface="Times New Roman" panose="02020603050405020304" pitchFamily="18" charset="0"/>
            </a:endParaRPr>
          </a:p>
          <a:p>
            <a:endParaRPr lang="en-GB" dirty="0"/>
          </a:p>
          <a:p>
            <a:r>
              <a:rPr lang="en-GB" dirty="0"/>
              <a:t>The Modern Day Slavery Act 2015 covers various areas of legislation and will cover</a:t>
            </a:r>
            <a:r>
              <a:rPr lang="en-GB" baseline="0" dirty="0"/>
              <a:t> topics such as Child Trafficking, Sex Trade and aspects of the Human Rights Convention</a:t>
            </a:r>
          </a:p>
          <a:p>
            <a:endParaRPr lang="en-GB" baseline="0" dirty="0"/>
          </a:p>
          <a:p>
            <a:r>
              <a:rPr lang="en-GB" b="1" u="sng" baseline="0" dirty="0"/>
              <a:t>Section 45 – Statutory Defence</a:t>
            </a:r>
          </a:p>
          <a:p>
            <a:endParaRPr lang="en-GB" b="1" u="sng" baseline="0" dirty="0"/>
          </a:p>
          <a:p>
            <a:r>
              <a:rPr lang="en-GB" dirty="0"/>
              <a:t>The Modern Slavery Act 2015, Section 45, introduces a statutory defence for victims of modern slavery. The defence will apply to a person who is a victim of trafficking or slavery and has been compelled to commit an offence as a direct consequence of being a modern slavery victim. It will be a condition of the new defence that a person in the same circumstances as the victim had no realistic alternative but to act in the way they did. In making that assessment, the age, sex and any physical or mental illnesses are taken into account by the court. </a:t>
            </a:r>
          </a:p>
          <a:p>
            <a:r>
              <a:rPr lang="en-GB" dirty="0"/>
              <a:t>The defence will not apply to a number of serious offences – mainly violent and sexual offences – set out in the Bill. However, it will cover the offences that victims of modern slavery are typically forced to commit, such as cannabis cultivation, offences related to prostitution, and immigration offences. </a:t>
            </a:r>
          </a:p>
          <a:p>
            <a:r>
              <a:rPr lang="en-GB" dirty="0"/>
              <a:t>The defence has been drafted to reflect that children are in a different position to adults and any compulsion may not be of the same explicit type. Compulsion can reflect all the circumstances of the case, not just explicit force by the perpetrator. Where an offence is not covered by the defence, the CPS will still consider whether it is in the public interest to prosecute or not, considering the Director of Public Prosecutions guidance on modern slavery cases. In serious cases (such as rape or where someone had been killed), it is essential that prosecutors can look at all the circumstances of the case and consider both the victim of the offence and position of the modern slavery victim when determining whether it is in the interests of justice, that a prosecution should proceed. </a:t>
            </a:r>
          </a:p>
          <a:p>
            <a:r>
              <a:rPr lang="en-GB" b="1" dirty="0"/>
              <a:t>Benefits </a:t>
            </a:r>
            <a:r>
              <a:rPr lang="en-GB" dirty="0"/>
              <a:t>– </a:t>
            </a:r>
          </a:p>
          <a:p>
            <a:pPr marL="171450" indent="-171450">
              <a:buFont typeface="Arial" panose="020B0604020202020204" pitchFamily="34" charset="0"/>
              <a:buChar char="•"/>
            </a:pPr>
            <a:r>
              <a:rPr lang="en-GB" dirty="0"/>
              <a:t>The defence will ensure that right at the start of a case, police and prosecutors are aware that they should not be taking action against victims of modern slavery who have the benefit of the defence. </a:t>
            </a:r>
          </a:p>
          <a:p>
            <a:pPr marL="171450" indent="-171450">
              <a:buFont typeface="Arial" panose="020B0604020202020204" pitchFamily="34" charset="0"/>
              <a:buChar char="•"/>
            </a:pPr>
            <a:r>
              <a:rPr lang="en-GB" dirty="0"/>
              <a:t>The defence demonstrates and strengthens the Government’s existing commitment not to criminalise victims. </a:t>
            </a:r>
          </a:p>
          <a:p>
            <a:pPr marL="171450" indent="-171450">
              <a:buFont typeface="Arial" panose="020B0604020202020204" pitchFamily="34" charset="0"/>
              <a:buChar char="•"/>
            </a:pPr>
            <a:r>
              <a:rPr lang="en-GB" dirty="0"/>
              <a:t>The defence will encourage victims to come forward and give evidence against their abusers, helping to prevent further modern slavery offences. </a:t>
            </a:r>
          </a:p>
          <a:p>
            <a:pPr marL="171450" indent="-171450">
              <a:buFont typeface="Arial" panose="020B0604020202020204" pitchFamily="34" charset="0"/>
              <a:buChar char="•"/>
            </a:pPr>
            <a:endParaRPr lang="en-GB" dirty="0"/>
          </a:p>
          <a:p>
            <a:r>
              <a:rPr lang="en-GB" sz="1200" b="1" i="0" kern="1200" dirty="0">
                <a:solidFill>
                  <a:schemeClr val="tx1"/>
                </a:solidFill>
                <a:effectLst/>
                <a:latin typeface="Arial" pitchFamily="34" charset="0"/>
                <a:ea typeface="+mn-ea"/>
                <a:cs typeface="+mn-cs"/>
              </a:rPr>
              <a:t>45-  Defence for slavery or trafficking victims who commit an offence</a:t>
            </a:r>
          </a:p>
          <a:p>
            <a:endParaRPr lang="en-GB" sz="1200" b="1" i="0" kern="1200" dirty="0">
              <a:solidFill>
                <a:schemeClr val="tx1"/>
              </a:solidFill>
              <a:effectLst/>
              <a:latin typeface="Arial" pitchFamily="34" charset="0"/>
              <a:ea typeface="+mn-ea"/>
              <a:cs typeface="+mn-cs"/>
            </a:endParaRPr>
          </a:p>
          <a:p>
            <a:r>
              <a:rPr lang="en-GB" sz="1200" b="1" i="0" kern="1200" dirty="0">
                <a:solidFill>
                  <a:schemeClr val="tx1"/>
                </a:solidFill>
                <a:effectLst/>
                <a:latin typeface="Arial" pitchFamily="34" charset="0"/>
                <a:ea typeface="+mn-ea"/>
                <a:cs typeface="+mn-cs"/>
              </a:rPr>
              <a:t>(1)</a:t>
            </a:r>
            <a:r>
              <a:rPr lang="en-GB" sz="1200" b="0" i="0" kern="1200" dirty="0">
                <a:solidFill>
                  <a:schemeClr val="tx1"/>
                </a:solidFill>
                <a:effectLst/>
                <a:latin typeface="Arial" pitchFamily="34" charset="0"/>
                <a:ea typeface="+mn-ea"/>
                <a:cs typeface="+mn-cs"/>
              </a:rPr>
              <a:t>A person is not guilty of an offence if—</a:t>
            </a:r>
          </a:p>
          <a:p>
            <a:endParaRPr lang="en-GB" sz="1200" b="0" i="0" kern="1200" dirty="0">
              <a:solidFill>
                <a:schemeClr val="tx1"/>
              </a:solidFill>
              <a:effectLst/>
              <a:latin typeface="Arial" pitchFamily="34" charset="0"/>
              <a:ea typeface="+mn-ea"/>
              <a:cs typeface="+mn-cs"/>
            </a:endParaRPr>
          </a:p>
          <a:p>
            <a:r>
              <a:rPr lang="en-GB" sz="1200" b="0" i="0" kern="1200" dirty="0">
                <a:solidFill>
                  <a:schemeClr val="tx1"/>
                </a:solidFill>
                <a:effectLst/>
                <a:latin typeface="Arial" pitchFamily="34" charset="0"/>
                <a:ea typeface="+mn-ea"/>
                <a:cs typeface="+mn-cs"/>
              </a:rPr>
              <a:t>(a)the person is aged 18 or over when the person does the act which constitutes the offence,</a:t>
            </a:r>
          </a:p>
          <a:p>
            <a:r>
              <a:rPr lang="en-GB" sz="1200" b="0" i="0" kern="1200" dirty="0">
                <a:solidFill>
                  <a:schemeClr val="tx1"/>
                </a:solidFill>
                <a:effectLst/>
                <a:latin typeface="Arial" pitchFamily="34" charset="0"/>
                <a:ea typeface="+mn-ea"/>
                <a:cs typeface="+mn-cs"/>
              </a:rPr>
              <a:t>(b)the person does that act because the person is compelled to do it,</a:t>
            </a:r>
          </a:p>
          <a:p>
            <a:r>
              <a:rPr lang="en-GB" sz="1200" b="0" i="0" kern="1200" dirty="0">
                <a:solidFill>
                  <a:schemeClr val="tx1"/>
                </a:solidFill>
                <a:effectLst/>
                <a:latin typeface="Arial" pitchFamily="34" charset="0"/>
                <a:ea typeface="+mn-ea"/>
                <a:cs typeface="+mn-cs"/>
              </a:rPr>
              <a:t>(c)the compulsion is attributable to slavery or to relevant exploitation, and</a:t>
            </a:r>
          </a:p>
          <a:p>
            <a:r>
              <a:rPr lang="en-GB" sz="1200" b="0" i="0" kern="1200" dirty="0">
                <a:solidFill>
                  <a:schemeClr val="tx1"/>
                </a:solidFill>
                <a:effectLst/>
                <a:latin typeface="Arial" pitchFamily="34" charset="0"/>
                <a:ea typeface="+mn-ea"/>
                <a:cs typeface="+mn-cs"/>
              </a:rPr>
              <a:t>(d)a reasonable person in the same situation as the person and having the person’s relevant characteristics would have no realistic alternative to doing that act.</a:t>
            </a:r>
          </a:p>
          <a:p>
            <a:pPr marL="171450" indent="-171450">
              <a:buFont typeface="Arial" panose="020B0604020202020204" pitchFamily="34" charset="0"/>
              <a:buChar char="•"/>
            </a:pPr>
            <a:endParaRPr lang="en-GB" dirty="0"/>
          </a:p>
          <a:p>
            <a:endParaRPr lang="en-GB" b="1" u="sng"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u="sng" baseline="0" dirty="0"/>
              <a:t>Trainer to give Hand Out of the Act</a:t>
            </a:r>
          </a:p>
          <a:p>
            <a:endParaRPr lang="en-GB" b="1" u="sng" baseline="0" dirty="0"/>
          </a:p>
          <a:p>
            <a:endParaRPr lang="en-GB" b="1" u="sng" dirty="0"/>
          </a:p>
        </p:txBody>
      </p:sp>
      <p:sp>
        <p:nvSpPr>
          <p:cNvPr id="4" name="Slide Number Placeholder 3"/>
          <p:cNvSpPr>
            <a:spLocks noGrp="1"/>
          </p:cNvSpPr>
          <p:nvPr>
            <p:ph type="sldNum" sz="quarter" idx="10"/>
          </p:nvPr>
        </p:nvSpPr>
        <p:spPr/>
        <p:txBody>
          <a:bodyPr/>
          <a:lstStyle/>
          <a:p>
            <a:fld id="{14629931-C524-4D5A-8148-8027391DD018}" type="slidenum">
              <a:rPr lang="en-GB" smtClean="0"/>
              <a:t>3</a:t>
            </a:fld>
            <a:endParaRPr lang="en-GB"/>
          </a:p>
        </p:txBody>
      </p:sp>
    </p:spTree>
    <p:extLst>
      <p:ext uri="{BB962C8B-B14F-4D97-AF65-F5344CB8AC3E}">
        <p14:creationId xmlns:p14="http://schemas.microsoft.com/office/powerpoint/2010/main" val="2027737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(Statistics obtained 29/12/22)</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It is estimated that: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50 million </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people worldwide are in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modern slavery</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28 million are in forced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labour</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22 million </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are in forced marriages, around 10, 000 people in the UK are in modern slavery according to the UK Government, more than 100,000 people in the UK are in modern slavery according to slavery experts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ie</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much more than official figures)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1 in 4 victims of modern slavery are children.</a:t>
            </a: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Out of the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28</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people trapped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in forced </a:t>
            </a:r>
            <a:r>
              <a:rPr kumimoji="0" lang="en-US" altLang="en-US" sz="1100" b="1"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labour</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24 million</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people are exploited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in the private sector</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such as domestic work, construction or agriculture;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6 million</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persons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in forced sexual exploitation</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and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4 million </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persons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in forced </a:t>
            </a:r>
            <a:r>
              <a:rPr kumimoji="0" lang="en-US" altLang="en-US" sz="1100" b="1"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labour</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imposed by state</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authorities.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Women and girls are disproportionately affected</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by forced labour, accounting for 99% of victims in the commercial sex industry, and 58% in other sectors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Source: http://www.unseenuk.org/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Modern slavery is a heinous and often hidden crime. It includes slavery, servitude, forced and compulsory labour and human trafficking. The impact can be devastating for the victims.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QTS </a:t>
            </a:r>
          </a:p>
          <a:p>
            <a:r>
              <a:rPr lang="en-GB" sz="1800" b="1" dirty="0">
                <a:effectLst/>
                <a:latin typeface="Calibri" panose="020F0502020204030204" pitchFamily="34" charset="0"/>
                <a:ea typeface="Times New Roman" panose="02020603050405020304" pitchFamily="18" charset="0"/>
              </a:rPr>
              <a:t>Is anyone surprised by the statistics?</a:t>
            </a:r>
            <a:endParaRPr lang="en-GB" sz="1800" dirty="0">
              <a:effectLst/>
              <a:latin typeface="Times New Roman" panose="02020603050405020304" pitchFamily="18" charset="0"/>
              <a:ea typeface="Times New Roman" panose="02020603050405020304" pitchFamily="18" charset="0"/>
            </a:endParaRPr>
          </a:p>
          <a:p>
            <a:r>
              <a:rPr lang="en-GB" sz="1800" b="1" dirty="0">
                <a:effectLst/>
                <a:latin typeface="Calibri" panose="020F0502020204030204" pitchFamily="34" charset="0"/>
                <a:ea typeface="Times New Roman" panose="02020603050405020304" pitchFamily="18" charset="0"/>
              </a:rPr>
              <a:t>Did anyone think they would be higher/lower?</a:t>
            </a:r>
            <a:endParaRPr lang="en-GB" sz="1800" dirty="0">
              <a:effectLst/>
              <a:latin typeface="Times New Roman" panose="02020603050405020304" pitchFamily="18" charset="0"/>
              <a:ea typeface="Times New Roman" panose="02020603050405020304" pitchFamily="18" charset="0"/>
            </a:endParaRPr>
          </a:p>
          <a:p>
            <a:r>
              <a:rPr lang="en-GB" sz="1800" b="1" u="none" strike="noStrike" dirty="0">
                <a:effectLst/>
                <a:latin typeface="Calibri" panose="020F050202020403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4</a:t>
            </a:fld>
            <a:endParaRPr lang="en-GB"/>
          </a:p>
        </p:txBody>
      </p:sp>
    </p:spTree>
    <p:extLst>
      <p:ext uri="{BB962C8B-B14F-4D97-AF65-F5344CB8AC3E}">
        <p14:creationId xmlns:p14="http://schemas.microsoft.com/office/powerpoint/2010/main" val="4211971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Modern Slavery Bill 2015 is the Umbrella offence, it includes definitions of Slavery, Forced Labour, Servitude, Human Trafficking and Exploitation. Which we will examine during the input.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Modern Slavery Bill was imposed as until 2015 there had been gaps in the legislation regarding human trafficking offences.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This input is to raise your awareness and will concentrate on human trafficking.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SLAVERY/SERVITUDE/FORCED-COMPULSORY LABOUR…..a) Person holds another in slavery or servitude and the person knows OR ought to know that person is held in slavery or servitude. b) person requires another person to perform forced or compulsory labour and the circumstances are such that the person knows or ought to know that the other person is being required to perform forced or compulsory labour.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TRAFFICKING……arranges or facilitates the travel of another person with a view to them being exploited.</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EXPLOITATION…if 1or more…..1) slavery/forced labour 2)sexual exploitation 3) removal of organs 4)securing services by force/threats or deception 5)securing services, </a:t>
            </a:r>
            <a:r>
              <a:rPr kumimoji="0" lang="en-GB"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etc</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from children and vulnerable people.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QTS – Are there any other offences you would consider under this legislation?</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5</a:t>
            </a:fld>
            <a:endParaRPr lang="en-GB"/>
          </a:p>
        </p:txBody>
      </p:sp>
    </p:spTree>
    <p:extLst>
      <p:ext uri="{BB962C8B-B14F-4D97-AF65-F5344CB8AC3E}">
        <p14:creationId xmlns:p14="http://schemas.microsoft.com/office/powerpoint/2010/main" val="1689635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Plays off HUMAN TRAFFICKING HTDVD…IFO FILE BETTER</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https://www.youtube.com/watch?v=tE_lduB6bQc </a:t>
            </a:r>
          </a:p>
          <a:p>
            <a:endParaRPr lang="en-GB" dirty="0"/>
          </a:p>
          <a:p>
            <a:r>
              <a:rPr lang="en-GB" b="1" dirty="0"/>
              <a:t>QTS – what are your thoughts about this clip?</a:t>
            </a:r>
          </a:p>
        </p:txBody>
      </p:sp>
      <p:sp>
        <p:nvSpPr>
          <p:cNvPr id="4" name="Slide Number Placeholder 3"/>
          <p:cNvSpPr>
            <a:spLocks noGrp="1"/>
          </p:cNvSpPr>
          <p:nvPr>
            <p:ph type="sldNum" sz="quarter" idx="10"/>
          </p:nvPr>
        </p:nvSpPr>
        <p:spPr/>
        <p:txBody>
          <a:bodyPr/>
          <a:lstStyle/>
          <a:p>
            <a:fld id="{14629931-C524-4D5A-8148-8027391DD018}" type="slidenum">
              <a:rPr lang="en-GB" smtClean="0"/>
              <a:t>6</a:t>
            </a:fld>
            <a:endParaRPr lang="en-GB"/>
          </a:p>
        </p:txBody>
      </p:sp>
    </p:spTree>
    <p:extLst>
      <p:ext uri="{BB962C8B-B14F-4D97-AF65-F5344CB8AC3E}">
        <p14:creationId xmlns:p14="http://schemas.microsoft.com/office/powerpoint/2010/main" val="13722841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1 : </a:t>
            </a:r>
            <a:r>
              <a:rPr lang="en-GB" sz="1100" kern="1200" dirty="0">
                <a:solidFill>
                  <a:schemeClr val="tx1"/>
                </a:solidFill>
                <a:effectLst/>
                <a:latin typeface="Arial" panose="020B0604020202020204" pitchFamily="34" charset="0"/>
                <a:ea typeface="+mn-ea"/>
                <a:cs typeface="Arial" panose="020B0604020202020204" pitchFamily="34" charset="0"/>
              </a:rPr>
              <a:t>Trainer to split class into 5 groups and give each group a piece of flip chart paper, coloured pens and 1 of the following words:</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Smuggled</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Trafficked</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Asylum seeker</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Refugee</a:t>
            </a:r>
          </a:p>
          <a:p>
            <a:pPr marL="171450" lvl="0" indent="-171450">
              <a:lnSpc>
                <a:spcPct val="100000"/>
              </a:lnSpc>
              <a:buFont typeface="Arial" panose="020B0604020202020204" pitchFamily="34" charset="0"/>
              <a:buChar char="•"/>
            </a:pPr>
            <a:r>
              <a:rPr lang="en-GB" sz="1100" kern="1200" dirty="0">
                <a:solidFill>
                  <a:schemeClr val="tx1"/>
                </a:solidFill>
                <a:effectLst/>
                <a:latin typeface="Arial" panose="020B0604020202020204" pitchFamily="34" charset="0"/>
                <a:ea typeface="+mn-ea"/>
                <a:cs typeface="Arial" panose="020B0604020202020204" pitchFamily="34" charset="0"/>
              </a:rPr>
              <a:t>Migrant worker</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Each group to discuss and record what they think their word means.  Each group to present to other groups.</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Trainer to facilitate discussion around group answers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Smuggling</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the facilitation, transportation or illegal entry of a person or persons across an international border in violation of one or more countries laws either clandestinely or through deception such as the use of fraudulent documents.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Human Trafficking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is the trade in humans most commonly for the purpose of sexual slavery, forced labour, commercial exploitation for the trafficker or others, or for the extraction of organs or tissues including surrogacy &amp; ova removal.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Asylum Seeker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 person who leaves their own country for their safety, often for reasons of fear of persecution because of race, religion, social group or political opinion &amp; has crossed an international border into a country which he or she hopes will protect them &amp; allow them to live there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Refugee</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Is a person who was an asylum seeker, but whose application to remain in the country they have fled to has been successful &amp; they have therefore been granted leave to remain in that country.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Migrant Worker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Refers to a person who is engaged or has been engaged </a:t>
            </a:r>
            <a:r>
              <a:rPr kumimoji="0" lang="en-GB" altLang="en-US" sz="1100" b="0" i="0" u="none" strike="noStrike" kern="1200" cap="none" spc="0" normalizeH="0" baseline="0" noProof="0" dirty="0">
                <a:ln>
                  <a:noFill/>
                </a:ln>
                <a:solidFill>
                  <a:srgbClr val="808080"/>
                </a:solidFill>
                <a:effectLst/>
                <a:uLnTx/>
                <a:uFillTx/>
                <a:latin typeface="Arial" panose="020B0604020202020204" pitchFamily="34" charset="0"/>
                <a:ea typeface="ＭＳ Ｐゴシック" panose="020B0600070205080204" pitchFamily="34" charset="-128"/>
                <a:cs typeface="Arial" panose="020B0604020202020204" pitchFamily="34" charset="0"/>
              </a:rPr>
              <a:t>in a paid activity in a country of which he or she isn’t a national.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is the difference between smuggled and trafficked….smuggled consent/believing…trafficking ultimate aim not that.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 What do we hear in our community about migrant workers.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7</a:t>
            </a:fld>
            <a:endParaRPr lang="en-GB"/>
          </a:p>
        </p:txBody>
      </p:sp>
    </p:spTree>
    <p:extLst>
      <p:ext uri="{BB962C8B-B14F-4D97-AF65-F5344CB8AC3E}">
        <p14:creationId xmlns:p14="http://schemas.microsoft.com/office/powerpoint/2010/main" val="3011761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QTS – what would you consider to be internal trafficking?</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Talk about whether we mean “into UK”, “out of UK” &amp; “around the UK” – from one area or city to another – known as Internal Trafficking. Human Trafficking could even be from one room or floor to another.</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Usually for those coming into the country, it is for a job they have applied for but turns out to be something completely different when they arrive.</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While many organisations have different work streams or departments, the traffickers have a person they regard as a commodity, who they use and abuse at will. They do not simply categorise any single facet but will make use of the victim however they see fit.</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It is a fact that traffickers will ‘coach’ victims not to engage with ‘the Authorities’ – Police and Social Services. The fact that many victims come from under- developed areas where corruption is rife, is often used by the traffickers to ensure that they are reluctant to engage with Police or SSD.</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There is no definition as to the length of the journey, Trafficking can be from ROOM TO ROOM and would constitute and offence under the Modern Slavery Act 2015.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When dealing with suspects, it would be prudent to seize any computer equipment and mobiles etc. under the relevant section e.g. Section18/section 32 search.</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This could lead to further intelligence in relation to OCGs etc.</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8</a:t>
            </a:fld>
            <a:endParaRPr lang="en-GB"/>
          </a:p>
        </p:txBody>
      </p:sp>
    </p:spTree>
    <p:extLst>
      <p:ext uri="{BB962C8B-B14F-4D97-AF65-F5344CB8AC3E}">
        <p14:creationId xmlns:p14="http://schemas.microsoft.com/office/powerpoint/2010/main" val="3123729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Give Definition of trafficking from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UN Trafficking in Persons Protocol.</a:t>
            </a:r>
            <a:r>
              <a:rPr lang="en-GB" sz="1600" b="0" i="0" dirty="0">
                <a:solidFill>
                  <a:srgbClr val="4A4A4A"/>
                </a:solidFill>
                <a:effectLst/>
                <a:latin typeface="Roboto" panose="020B0604020202020204" pitchFamily="2" charset="0"/>
              </a:rPr>
              <a:t> (in diagrammatic form on the PPT slide – written definition below)</a:t>
            </a:r>
          </a:p>
          <a:p>
            <a:pPr marL="0" marR="0" lvl="0" indent="0" algn="l" defTabSz="914400" rtl="0" eaLnBrk="0" fontAlgn="base" latinLnBrk="0" hangingPunct="0">
              <a:lnSpc>
                <a:spcPct val="100000"/>
              </a:lnSpc>
              <a:spcBef>
                <a:spcPct val="0"/>
              </a:spcBef>
              <a:spcAft>
                <a:spcPct val="0"/>
              </a:spcAft>
              <a:buClrTx/>
              <a:buSzTx/>
              <a:buFontTx/>
              <a:buNone/>
              <a:tabLst/>
              <a:defRPr/>
            </a:pPr>
            <a:endParaRPr lang="en-GB" sz="1600" b="0" i="0" dirty="0">
              <a:solidFill>
                <a:srgbClr val="4A4A4A"/>
              </a:solidFill>
              <a:effectLst/>
              <a:latin typeface="Roboto" panose="020B0604020202020204" pitchFamily="2" charset="0"/>
            </a:endParaRPr>
          </a:p>
          <a:p>
            <a:pPr>
              <a:spcBef>
                <a:spcPct val="0"/>
              </a:spcBef>
            </a:pPr>
            <a:r>
              <a:rPr lang="en-GB" sz="1600" b="1" dirty="0"/>
              <a:t>The Palermo Protocol </a:t>
            </a:r>
          </a:p>
          <a:p>
            <a:pPr>
              <a:spcBef>
                <a:spcPct val="0"/>
              </a:spcBef>
            </a:pPr>
            <a:r>
              <a:rPr lang="en-GB" sz="1600" dirty="0"/>
              <a:t>The Protocol to prevent, suppress and punish trafficking in persons, especially women and children, supplementing the United Nations Convention Against Transnational Organized Crime (also know as the Palermo Protocol) is the internationally accepted definition of human trafficking. This Protocol (which is in force) was signed by the United Kingdom on 14 December 2000 and ratified on 9 February 2006. It provides a definition of trafficking which has since become a widely accepted standard and used in other international instruments</a:t>
            </a:r>
            <a:endParaRPr lang="en-GB" sz="1600" b="0" i="0" dirty="0">
              <a:solidFill>
                <a:srgbClr val="4A4A4A"/>
              </a:solidFill>
              <a:effectLst/>
              <a:latin typeface="Roboto" panose="020B0604020202020204" pitchFamily="2"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lang="en-GB" sz="1600" b="0" i="0" dirty="0">
              <a:solidFill>
                <a:srgbClr val="4A4A4A"/>
              </a:solidFill>
              <a:effectLst/>
              <a:latin typeface="Roboto" panose="020B0604020202020204" pitchFamily="2"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lang="en-GB" sz="1600" b="1" i="0" dirty="0">
                <a:solidFill>
                  <a:srgbClr val="4A4A4A"/>
                </a:solidFill>
                <a:effectLst/>
                <a:latin typeface="Roboto" panose="020B0604020202020204" pitchFamily="2" charset="0"/>
              </a:rPr>
              <a:t>“Trafficking in persons" shall mean the recruitment, transportation, transfer, harbouring or receipt of persons, by means of the threat or use of force or other forms of coercion, of abduction, of fraud, of deception, of the abuse of power or of a position of vulnerability or of the giving or receiving of payments or benefits to achieve the consent of a person having control over another person, for the purpose of exploitation. Exploitation shall include, at a minimum, the exploitation of the prostitution of others or other forms of sexual exploitation, forced labour or services, slavery or practices similar to slavery, servitude or the removal of organs”</a:t>
            </a: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principal difference between people smuggling and human trafficking is the element of exploitation.  It is important to examine the end situation when the victim is recovered to determine whether they have been smuggled or trafficked.</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lvl="0" eaLnBrk="1" hangingPunct="1">
              <a:lnSpc>
                <a:spcPct val="90000"/>
              </a:lnSpc>
            </a:pPr>
            <a:r>
              <a:rPr lang="en-GB" altLang="en-US" sz="1100" b="1" dirty="0"/>
              <a:t>The Act </a:t>
            </a:r>
            <a:r>
              <a:rPr lang="en-GB" altLang="en-US" sz="1100" dirty="0"/>
              <a:t>(What is done) </a:t>
            </a:r>
          </a:p>
          <a:p>
            <a:pPr lvl="0" eaLnBrk="1" hangingPunct="1">
              <a:lnSpc>
                <a:spcPct val="90000"/>
              </a:lnSpc>
            </a:pPr>
            <a:r>
              <a:rPr lang="en-GB" altLang="en-US" sz="1100" dirty="0"/>
              <a:t>Recruitment, transportation, transfer, harbouring or receipt of persons. </a:t>
            </a:r>
          </a:p>
          <a:p>
            <a:pPr lvl="0" eaLnBrk="1" hangingPunct="1">
              <a:lnSpc>
                <a:spcPct val="90000"/>
              </a:lnSpc>
            </a:pPr>
            <a:r>
              <a:rPr lang="en-GB" altLang="en-US" sz="1100" b="1" dirty="0"/>
              <a:t>The Means </a:t>
            </a:r>
            <a:r>
              <a:rPr lang="en-GB" altLang="en-US" sz="1100" dirty="0"/>
              <a:t>(How it is done) </a:t>
            </a:r>
          </a:p>
          <a:p>
            <a:pPr lvl="0" eaLnBrk="1" hangingPunct="1">
              <a:lnSpc>
                <a:spcPct val="90000"/>
              </a:lnSpc>
            </a:pPr>
            <a:r>
              <a:rPr lang="en-GB" altLang="en-US" sz="1100" dirty="0"/>
              <a:t>Threat or use of force, coercion, abduction, fraud, deception, abuse of power or vulnerability, or giving payments or benefits to a person in control of the victim. </a:t>
            </a:r>
          </a:p>
          <a:p>
            <a:pPr lvl="0" eaLnBrk="1" hangingPunct="1">
              <a:lnSpc>
                <a:spcPct val="90000"/>
              </a:lnSpc>
            </a:pPr>
            <a:r>
              <a:rPr lang="en-GB" altLang="en-US" sz="1100" b="1" dirty="0"/>
              <a:t>The Purpose </a:t>
            </a:r>
            <a:r>
              <a:rPr lang="en-GB" altLang="en-US" sz="1100" dirty="0"/>
              <a:t>(Why it is done) </a:t>
            </a:r>
          </a:p>
          <a:p>
            <a:pPr lvl="0" eaLnBrk="1" hangingPunct="1">
              <a:lnSpc>
                <a:spcPct val="90000"/>
              </a:lnSpc>
            </a:pPr>
            <a:r>
              <a:rPr lang="en-GB" altLang="en-US" sz="1100" dirty="0"/>
              <a:t>For the purpose of exploitation, which includes exploiting the prostitution of others, sexual exploitation, forced labour, slavery or similar practices and the removal of organs or body tissue.</a:t>
            </a:r>
          </a:p>
          <a:p>
            <a:pPr lvl="0" eaLnBrk="1" hangingPunct="1">
              <a:lnSpc>
                <a:spcPct val="90000"/>
              </a:lnSpc>
            </a:pPr>
            <a:endParaRPr lang="en-GB" altLang="en-US" sz="1100" dirty="0"/>
          </a:p>
          <a:p>
            <a:pPr>
              <a:lnSpc>
                <a:spcPct val="90000"/>
              </a:lnSpc>
              <a:spcBef>
                <a:spcPct val="0"/>
              </a:spcBef>
            </a:pPr>
            <a:r>
              <a:rPr lang="en-GB" sz="1100" b="0" i="0" kern="1200" dirty="0">
                <a:solidFill>
                  <a:schemeClr val="tx1"/>
                </a:solidFill>
                <a:effectLst/>
                <a:latin typeface="Arial" pitchFamily="34" charset="0"/>
                <a:ea typeface="+mn-ea"/>
                <a:cs typeface="+mn-cs"/>
              </a:rPr>
              <a:t>The Palermo Protocol establishes children as a special case for whom only two components required - </a:t>
            </a:r>
            <a:r>
              <a:rPr lang="en-GB" sz="1100" b="1" i="0" kern="1200" dirty="0">
                <a:solidFill>
                  <a:schemeClr val="tx1"/>
                </a:solidFill>
                <a:effectLst/>
                <a:latin typeface="Arial" pitchFamily="34" charset="0"/>
                <a:ea typeface="+mn-ea"/>
                <a:cs typeface="+mn-cs"/>
              </a:rPr>
              <a:t>movement and exploitation</a:t>
            </a:r>
            <a:r>
              <a:rPr lang="en-GB" sz="1100" b="0" i="0" kern="1200" dirty="0">
                <a:solidFill>
                  <a:schemeClr val="tx1"/>
                </a:solidFill>
                <a:effectLst/>
                <a:latin typeface="Arial" pitchFamily="34" charset="0"/>
                <a:ea typeface="+mn-ea"/>
                <a:cs typeface="+mn-cs"/>
              </a:rPr>
              <a:t> - because a child cannot give consent to being exploited, even if they are aware/agreeable to being moved .</a:t>
            </a:r>
            <a:endParaRPr lang="en-GB" altLang="en-US" sz="1100" dirty="0">
              <a:latin typeface="Arial" pitchFamily="34" charset="0"/>
              <a:cs typeface="Arial" pitchFamily="34" charset="0"/>
            </a:endParaRPr>
          </a:p>
          <a:p>
            <a:pPr>
              <a:lnSpc>
                <a:spcPct val="90000"/>
              </a:lnSpc>
              <a:spcBef>
                <a:spcPct val="0"/>
              </a:spcBef>
            </a:pPr>
            <a:endParaRPr lang="en-GB" altLang="en-US" sz="1100" dirty="0">
              <a:latin typeface="Arial" pitchFamily="34" charset="0"/>
              <a:cs typeface="Arial" pitchFamily="34" charset="0"/>
            </a:endParaRPr>
          </a:p>
          <a:p>
            <a:pPr>
              <a:lnSpc>
                <a:spcPct val="90000"/>
              </a:lnSpc>
              <a:spcBef>
                <a:spcPct val="0"/>
              </a:spcBef>
            </a:pPr>
            <a:r>
              <a:rPr lang="en-GB" altLang="en-US" sz="1100" dirty="0">
                <a:latin typeface="Arial" pitchFamily="34" charset="0"/>
                <a:cs typeface="Arial" pitchFamily="34" charset="0"/>
              </a:rPr>
              <a:t>Child trafficking</a:t>
            </a:r>
            <a:r>
              <a:rPr lang="en-GB" altLang="en-US" sz="1100" baseline="0" dirty="0">
                <a:latin typeface="Arial" pitchFamily="34" charset="0"/>
                <a:cs typeface="Arial" pitchFamily="34" charset="0"/>
              </a:rPr>
              <a:t> = Act &amp; Purpose only</a:t>
            </a:r>
          </a:p>
          <a:p>
            <a:pPr>
              <a:lnSpc>
                <a:spcPct val="90000"/>
              </a:lnSpc>
              <a:spcBef>
                <a:spcPct val="0"/>
              </a:spcBef>
            </a:pPr>
            <a:r>
              <a:rPr lang="en-GB" altLang="en-US" sz="1100" baseline="0" dirty="0">
                <a:latin typeface="Arial" pitchFamily="34" charset="0"/>
                <a:cs typeface="Arial" pitchFamily="34" charset="0"/>
              </a:rPr>
              <a:t>Child forced labour = purpose only</a:t>
            </a:r>
          </a:p>
          <a:p>
            <a:pPr>
              <a:lnSpc>
                <a:spcPct val="90000"/>
              </a:lnSpc>
              <a:spcBef>
                <a:spcPct val="0"/>
              </a:spcBef>
            </a:pPr>
            <a:endParaRPr lang="en-GB" altLang="en-US" sz="1100" dirty="0">
              <a:latin typeface="Arial" pitchFamily="34" charset="0"/>
              <a:cs typeface="Arial" pitchFamily="34" charset="0"/>
            </a:endParaRPr>
          </a:p>
          <a:p>
            <a:pPr lvl="0" eaLnBrk="1" hangingPunct="1">
              <a:lnSpc>
                <a:spcPct val="90000"/>
              </a:lnSpc>
            </a:pPr>
            <a:endParaRPr lang="en-GB" altLang="en-US" sz="1100" dirty="0"/>
          </a:p>
          <a:p>
            <a:pPr>
              <a:lnSpc>
                <a:spcPct val="90000"/>
              </a:lnSpc>
              <a:spcBef>
                <a:spcPct val="0"/>
              </a:spcBef>
            </a:pPr>
            <a:r>
              <a:rPr lang="en-GB" altLang="en-US" sz="1100" dirty="0">
                <a:latin typeface="Arial" pitchFamily="34" charset="0"/>
                <a:cs typeface="Arial" pitchFamily="34" charset="0"/>
              </a:rPr>
              <a:t>Child trafficking</a:t>
            </a:r>
            <a:r>
              <a:rPr lang="en-GB" altLang="en-US" sz="1100" baseline="0" dirty="0">
                <a:latin typeface="Arial" pitchFamily="34" charset="0"/>
                <a:cs typeface="Arial" pitchFamily="34" charset="0"/>
              </a:rPr>
              <a:t> = Act &amp; purpose only</a:t>
            </a:r>
          </a:p>
          <a:p>
            <a:pPr>
              <a:lnSpc>
                <a:spcPct val="90000"/>
              </a:lnSpc>
              <a:spcBef>
                <a:spcPct val="0"/>
              </a:spcBef>
            </a:pPr>
            <a:r>
              <a:rPr lang="en-GB" altLang="en-US" sz="1100" baseline="0" dirty="0">
                <a:latin typeface="Arial" pitchFamily="34" charset="0"/>
                <a:cs typeface="Arial" pitchFamily="34" charset="0"/>
              </a:rPr>
              <a:t>Forced Labour = Means &amp; Service. Service means as a result of the means an individual provides a service for benefit, e.g. begging, sexual services, manual labour &amp; domestic service</a:t>
            </a:r>
          </a:p>
          <a:p>
            <a:pPr>
              <a:lnSpc>
                <a:spcPct val="90000"/>
              </a:lnSpc>
              <a:spcBef>
                <a:spcPct val="0"/>
              </a:spcBef>
            </a:pPr>
            <a:r>
              <a:rPr lang="en-GB" altLang="en-US" sz="1100" baseline="0" dirty="0">
                <a:latin typeface="Arial" pitchFamily="34" charset="0"/>
                <a:cs typeface="Arial" pitchFamily="34" charset="0"/>
              </a:rPr>
              <a:t>Child forced labour = service only</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Victims of trafficking have not consented, or the consent they did give is rendered meaningless by the actions of the traffickers, e.g. deception.  However, for those who have been trafficked the very purpose of their journey is to put them into an exploitation situation from which the traffickers can profit.  Human trafficking can be categorised as sexual exploitation (rape and prostitution) and non-sexual exploitation (begging, forced labour, domestic servitude, cannabis cultivation, pick-pocketing, human organ transplant, slavery)</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People being smuggled as illegal migrants have usually consented to being smuggled.  The relationship between an illegal migrant and a people smuggler is a commercial transaction which ends on completion of the journey.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t>All three of the following items must be present in order to meet the definition of trafficking, unless the person trafficked is under the age of 18, in which case the ‘means’ is irrelevant. In such cases, only the ‘act’ and ‘purpose’ need be present.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9</a:t>
            </a:fld>
            <a:endParaRPr lang="en-GB"/>
          </a:p>
        </p:txBody>
      </p:sp>
    </p:spTree>
    <p:extLst>
      <p:ext uri="{BB962C8B-B14F-4D97-AF65-F5344CB8AC3E}">
        <p14:creationId xmlns:p14="http://schemas.microsoft.com/office/powerpoint/2010/main" val="32470716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QTS – what types of exploitation can you name?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Board blast types of exploitation before showing this slide.</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Sexual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frequently through prostitution where victims are placed into off-street brothels, forced to see many clients, and receive either little or no money.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Forced labour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where victims are forced to work very long hours and hand over all of their wages to their traffickers or controllers, e.g. </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domestic situations as nannies or maids, sweatshop factories, construction sites, farm work, paving/ tarmacking</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Criminal</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 drugs, cannabis farming, organised crime, begging, benefit fraud, s</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shoplifting/Theft, Credit card/ATM fraud, Selling Stolen Goods, DVD Pirating and Sales( up until recently we treated as offender and did not consider exploitation.</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Domestic Servitude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victims who live and work in households where they are forced to work through threats of serious harm and physical and sexual assaults.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Enabling others to acquire benefit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this can include but is not restricted to money from state financial assistance such as child benefit or unemployment benefit </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Organ harvesting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where victims are trafficked in order to sell their body parts and organs for transplant; eggs, kidneys, eyes (China)…Nothing reported to date in Wales.</a:t>
            </a: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Children </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children are amongst the most vulnerable victims; sometimes they are sold into forced labour or domestic work through debt bondage by family members where they are vulnerable to sexual or physical abuse. </a:t>
            </a: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GB" altLang="en-US" sz="1200" b="0" i="0" u="none" strike="noStrike" kern="120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10</a:t>
            </a:fld>
            <a:endParaRPr lang="en-GB"/>
          </a:p>
        </p:txBody>
      </p:sp>
    </p:spTree>
    <p:extLst>
      <p:ext uri="{BB962C8B-B14F-4D97-AF65-F5344CB8AC3E}">
        <p14:creationId xmlns:p14="http://schemas.microsoft.com/office/powerpoint/2010/main" val="353805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2: </a:t>
            </a:r>
            <a:r>
              <a:rPr lang="en-GB" sz="1100" kern="1200" dirty="0">
                <a:solidFill>
                  <a:schemeClr val="tx1"/>
                </a:solidFill>
                <a:effectLst/>
                <a:latin typeface="Arial" panose="020B0604020202020204" pitchFamily="34" charset="0"/>
                <a:ea typeface="+mn-ea"/>
                <a:cs typeface="Arial" panose="020B0604020202020204" pitchFamily="34" charset="0"/>
              </a:rPr>
              <a:t>Trainer to split class into 3 groups. Each group to discuss 1 of the following questions: </a:t>
            </a: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Q1. What might make children &amp; adults vulnerable to being trafficked?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Q2. How are they recruited?</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Q3. Where/ how might you find victims of trafficking being exploited in the UK?</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In their groups, students to discuss and record their answers to their given question. Students to record answers on flip chart paper and present to other groups.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11</a:t>
            </a:fld>
            <a:endParaRPr lang="en-GB"/>
          </a:p>
        </p:txBody>
      </p:sp>
    </p:spTree>
    <p:extLst>
      <p:ext uri="{BB962C8B-B14F-4D97-AF65-F5344CB8AC3E}">
        <p14:creationId xmlns:p14="http://schemas.microsoft.com/office/powerpoint/2010/main" val="37880567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ACTIVITY 3: </a:t>
            </a:r>
            <a:r>
              <a:rPr lang="en-GB" sz="1100" kern="1200" dirty="0">
                <a:solidFill>
                  <a:schemeClr val="tx1"/>
                </a:solidFill>
                <a:effectLst/>
                <a:latin typeface="Arial" panose="020B0604020202020204" pitchFamily="34" charset="0"/>
                <a:ea typeface="+mn-ea"/>
                <a:cs typeface="Arial" panose="020B0604020202020204" pitchFamily="34" charset="0"/>
              </a:rPr>
              <a:t>Trainer to split the class into 2 groups and give each group a piece of flip chart paper and coloured pens.  Trainer to tell the groups to split their flipchart paper into 2 columns and add the titles Child &amp; Adult (1 in each column).  Groups to</a:t>
            </a:r>
            <a:r>
              <a:rPr lang="en-GB" sz="1100" kern="1200" baseline="0" dirty="0">
                <a:solidFill>
                  <a:schemeClr val="tx1"/>
                </a:solidFill>
                <a:effectLst/>
                <a:latin typeface="Arial" panose="020B0604020202020204" pitchFamily="34" charset="0"/>
                <a:ea typeface="+mn-ea"/>
                <a:cs typeface="Arial" panose="020B0604020202020204" pitchFamily="34" charset="0"/>
              </a:rPr>
              <a:t> discuss the questions and record answers on flip chart paper.</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kumimoji="0" lang="en-GB" altLang="en-US"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Trainer to use next 2 slides to de-brief activity, to ensure that students have covered:</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Indicators both physical &amp; emotional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Health – physical, emotional &amp; mental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barriers that would stop a victim telling us what is happening to them.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OP LENTEN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ROCHDALE SEX TRAFFICKING GANG</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12</a:t>
            </a:fld>
            <a:endParaRPr lang="en-GB"/>
          </a:p>
        </p:txBody>
      </p:sp>
    </p:spTree>
    <p:extLst>
      <p:ext uri="{BB962C8B-B14F-4D97-AF65-F5344CB8AC3E}">
        <p14:creationId xmlns:p14="http://schemas.microsoft.com/office/powerpoint/2010/main" val="21520610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itchFamily="34" charset="0"/>
                <a:ea typeface="+mn-ea"/>
                <a:cs typeface="+mn-cs"/>
              </a:rPr>
              <a:t>GENERAL INDICATORS People who have been trafficked may: </a:t>
            </a:r>
          </a:p>
          <a:p>
            <a:r>
              <a:rPr lang="en-GB" sz="1100" kern="1200" dirty="0">
                <a:solidFill>
                  <a:schemeClr val="tx1"/>
                </a:solidFill>
                <a:effectLst/>
                <a:latin typeface="Arial" pitchFamily="34" charset="0"/>
                <a:ea typeface="+mn-ea"/>
                <a:cs typeface="+mn-cs"/>
              </a:rPr>
              <a:t>• Believe that they must work against their will </a:t>
            </a:r>
          </a:p>
          <a:p>
            <a:r>
              <a:rPr lang="en-GB" sz="1100" kern="1200" dirty="0">
                <a:solidFill>
                  <a:schemeClr val="tx1"/>
                </a:solidFill>
                <a:effectLst/>
                <a:latin typeface="Arial" pitchFamily="34" charset="0"/>
                <a:ea typeface="+mn-ea"/>
                <a:cs typeface="+mn-cs"/>
              </a:rPr>
              <a:t>• Be unable to leave their work environment </a:t>
            </a:r>
          </a:p>
          <a:p>
            <a:r>
              <a:rPr lang="en-GB" sz="1100" kern="1200" dirty="0">
                <a:solidFill>
                  <a:schemeClr val="tx1"/>
                </a:solidFill>
                <a:effectLst/>
                <a:latin typeface="Arial" pitchFamily="34" charset="0"/>
                <a:ea typeface="+mn-ea"/>
                <a:cs typeface="+mn-cs"/>
              </a:rPr>
              <a:t>• Show signs that their movements are being controlled </a:t>
            </a:r>
          </a:p>
          <a:p>
            <a:r>
              <a:rPr lang="en-GB" sz="1100" kern="1200" dirty="0">
                <a:solidFill>
                  <a:schemeClr val="tx1"/>
                </a:solidFill>
                <a:effectLst/>
                <a:latin typeface="Arial" pitchFamily="34" charset="0"/>
                <a:ea typeface="+mn-ea"/>
                <a:cs typeface="+mn-cs"/>
              </a:rPr>
              <a:t>• Feel that they cannot leave </a:t>
            </a:r>
          </a:p>
          <a:p>
            <a:r>
              <a:rPr lang="en-GB" sz="1100" kern="1200" dirty="0">
                <a:solidFill>
                  <a:schemeClr val="tx1"/>
                </a:solidFill>
                <a:effectLst/>
                <a:latin typeface="Arial" pitchFamily="34" charset="0"/>
                <a:ea typeface="+mn-ea"/>
                <a:cs typeface="+mn-cs"/>
              </a:rPr>
              <a:t>• Show fear or anxiety </a:t>
            </a:r>
          </a:p>
          <a:p>
            <a:r>
              <a:rPr lang="en-GB" sz="1100" kern="1200" dirty="0">
                <a:solidFill>
                  <a:schemeClr val="tx1"/>
                </a:solidFill>
                <a:effectLst/>
                <a:latin typeface="Arial" pitchFamily="34" charset="0"/>
                <a:ea typeface="+mn-ea"/>
                <a:cs typeface="+mn-cs"/>
              </a:rPr>
              <a:t>• Be subjected to violence or threats of violence against themselves or against their family members and loved ones </a:t>
            </a:r>
          </a:p>
          <a:p>
            <a:r>
              <a:rPr lang="en-GB" sz="1100" kern="1200" dirty="0">
                <a:solidFill>
                  <a:schemeClr val="tx1"/>
                </a:solidFill>
                <a:effectLst/>
                <a:latin typeface="Arial" pitchFamily="34" charset="0"/>
                <a:ea typeface="+mn-ea"/>
                <a:cs typeface="+mn-cs"/>
              </a:rPr>
              <a:t>• Suffer injuries that appear to be the result of an assault</a:t>
            </a:r>
          </a:p>
          <a:p>
            <a:r>
              <a:rPr lang="en-GB" sz="1100" kern="1200" dirty="0">
                <a:solidFill>
                  <a:schemeClr val="tx1"/>
                </a:solidFill>
                <a:effectLst/>
                <a:latin typeface="Arial" pitchFamily="34" charset="0"/>
                <a:ea typeface="+mn-ea"/>
                <a:cs typeface="+mn-cs"/>
              </a:rPr>
              <a:t>• Suffer injuries or impairments typical of certain jobs or control measures </a:t>
            </a:r>
          </a:p>
          <a:p>
            <a:r>
              <a:rPr lang="en-GB" sz="1100" kern="1200" dirty="0">
                <a:solidFill>
                  <a:schemeClr val="tx1"/>
                </a:solidFill>
                <a:effectLst/>
                <a:latin typeface="Arial" pitchFamily="34" charset="0"/>
                <a:ea typeface="+mn-ea"/>
                <a:cs typeface="+mn-cs"/>
              </a:rPr>
              <a:t>• Suffer injuries that appear to be the result of the application of control measures </a:t>
            </a:r>
          </a:p>
          <a:p>
            <a:r>
              <a:rPr lang="en-GB" sz="1100" kern="1200" dirty="0">
                <a:solidFill>
                  <a:schemeClr val="tx1"/>
                </a:solidFill>
                <a:effectLst/>
                <a:latin typeface="Arial" pitchFamily="34" charset="0"/>
                <a:ea typeface="+mn-ea"/>
                <a:cs typeface="+mn-cs"/>
              </a:rPr>
              <a:t>• Be distrustful of the authorities </a:t>
            </a:r>
          </a:p>
          <a:p>
            <a:r>
              <a:rPr lang="en-GB" sz="1100" kern="1200" dirty="0">
                <a:solidFill>
                  <a:schemeClr val="tx1"/>
                </a:solidFill>
                <a:effectLst/>
                <a:latin typeface="Arial" pitchFamily="34" charset="0"/>
                <a:ea typeface="+mn-ea"/>
                <a:cs typeface="+mn-cs"/>
              </a:rPr>
              <a:t>• Be threatened with being handed over to the authorities </a:t>
            </a:r>
          </a:p>
          <a:p>
            <a:r>
              <a:rPr lang="en-GB" sz="1100" kern="1200" dirty="0">
                <a:solidFill>
                  <a:schemeClr val="tx1"/>
                </a:solidFill>
                <a:effectLst/>
                <a:latin typeface="Arial" pitchFamily="34" charset="0"/>
                <a:ea typeface="+mn-ea"/>
                <a:cs typeface="+mn-cs"/>
              </a:rPr>
              <a:t>• Be afraid of revealing their immigration status </a:t>
            </a:r>
          </a:p>
          <a:p>
            <a:r>
              <a:rPr lang="en-GB" sz="1100" kern="1200" dirty="0">
                <a:solidFill>
                  <a:schemeClr val="tx1"/>
                </a:solidFill>
                <a:effectLst/>
                <a:latin typeface="Arial" pitchFamily="34" charset="0"/>
                <a:ea typeface="+mn-ea"/>
                <a:cs typeface="+mn-cs"/>
              </a:rPr>
              <a:t>• Not be in possession of their passports or other travel or identity documents, as those documents are being held by someone else </a:t>
            </a:r>
          </a:p>
          <a:p>
            <a:r>
              <a:rPr lang="en-GB" sz="1100" kern="1200" dirty="0">
                <a:solidFill>
                  <a:schemeClr val="tx1"/>
                </a:solidFill>
                <a:effectLst/>
                <a:latin typeface="Arial" pitchFamily="34" charset="0"/>
                <a:ea typeface="+mn-ea"/>
                <a:cs typeface="+mn-cs"/>
              </a:rPr>
              <a:t>• Have false identity or travel documents </a:t>
            </a:r>
          </a:p>
          <a:p>
            <a:r>
              <a:rPr lang="en-GB" sz="1100" kern="1200" dirty="0">
                <a:solidFill>
                  <a:schemeClr val="tx1"/>
                </a:solidFill>
                <a:effectLst/>
                <a:latin typeface="Arial" pitchFamily="34" charset="0"/>
                <a:ea typeface="+mn-ea"/>
                <a:cs typeface="+mn-cs"/>
              </a:rPr>
              <a:t>• Be found in or connected to a type of location likely to be used for exploiting people </a:t>
            </a:r>
          </a:p>
          <a:p>
            <a:r>
              <a:rPr lang="en-GB" sz="1100" kern="1200" dirty="0">
                <a:solidFill>
                  <a:schemeClr val="tx1"/>
                </a:solidFill>
                <a:effectLst/>
                <a:latin typeface="Arial" pitchFamily="34" charset="0"/>
                <a:ea typeface="+mn-ea"/>
                <a:cs typeface="+mn-cs"/>
              </a:rPr>
              <a:t>• Be unfamiliar with the local language </a:t>
            </a:r>
          </a:p>
          <a:p>
            <a:r>
              <a:rPr lang="en-GB" sz="1100" kern="1200" dirty="0">
                <a:solidFill>
                  <a:schemeClr val="tx1"/>
                </a:solidFill>
                <a:effectLst/>
                <a:latin typeface="Arial" pitchFamily="34" charset="0"/>
                <a:ea typeface="+mn-ea"/>
                <a:cs typeface="+mn-cs"/>
              </a:rPr>
              <a:t>• Not know their home or work address </a:t>
            </a:r>
          </a:p>
          <a:p>
            <a:r>
              <a:rPr lang="en-GB" sz="1100" kern="1200" dirty="0">
                <a:solidFill>
                  <a:schemeClr val="tx1"/>
                </a:solidFill>
                <a:effectLst/>
                <a:latin typeface="Arial" pitchFamily="34" charset="0"/>
                <a:ea typeface="+mn-ea"/>
                <a:cs typeface="+mn-cs"/>
              </a:rPr>
              <a:t>• Allow others to speak for them when addressed directly </a:t>
            </a:r>
          </a:p>
          <a:p>
            <a:r>
              <a:rPr lang="en-GB" sz="1100" kern="1200" dirty="0">
                <a:solidFill>
                  <a:schemeClr val="tx1"/>
                </a:solidFill>
                <a:effectLst/>
                <a:latin typeface="Arial" pitchFamily="34" charset="0"/>
                <a:ea typeface="+mn-ea"/>
                <a:cs typeface="+mn-cs"/>
              </a:rPr>
              <a:t>• Act as if they were instructed by someone else </a:t>
            </a:r>
          </a:p>
          <a:p>
            <a:r>
              <a:rPr lang="en-GB" sz="1100" kern="1200" dirty="0">
                <a:solidFill>
                  <a:schemeClr val="tx1"/>
                </a:solidFill>
                <a:effectLst/>
                <a:latin typeface="Arial" pitchFamily="34" charset="0"/>
                <a:ea typeface="+mn-ea"/>
                <a:cs typeface="+mn-cs"/>
              </a:rPr>
              <a:t>• Be forced to work under certain conditions </a:t>
            </a:r>
          </a:p>
          <a:p>
            <a:r>
              <a:rPr lang="en-GB" sz="1100" kern="1200" dirty="0">
                <a:solidFill>
                  <a:schemeClr val="tx1"/>
                </a:solidFill>
                <a:effectLst/>
                <a:latin typeface="Arial" pitchFamily="34" charset="0"/>
                <a:ea typeface="+mn-ea"/>
                <a:cs typeface="+mn-cs"/>
              </a:rPr>
              <a:t>• Be disciplined through punishment </a:t>
            </a:r>
          </a:p>
          <a:p>
            <a:r>
              <a:rPr lang="en-GB" sz="1100" kern="1200" dirty="0">
                <a:solidFill>
                  <a:schemeClr val="tx1"/>
                </a:solidFill>
                <a:effectLst/>
                <a:latin typeface="Arial" pitchFamily="34" charset="0"/>
                <a:ea typeface="+mn-ea"/>
                <a:cs typeface="+mn-cs"/>
              </a:rPr>
              <a:t>• Be unable to negotiate working conditions</a:t>
            </a:r>
          </a:p>
          <a:p>
            <a:r>
              <a:rPr lang="en-GB" sz="1100" kern="1200" dirty="0">
                <a:solidFill>
                  <a:schemeClr val="tx1"/>
                </a:solidFill>
                <a:effectLst/>
                <a:latin typeface="Arial" pitchFamily="34" charset="0"/>
                <a:ea typeface="+mn-ea"/>
                <a:cs typeface="+mn-cs"/>
              </a:rPr>
              <a:t> • Receive little or no payment • Have no access to their earnings</a:t>
            </a:r>
          </a:p>
          <a:p>
            <a:r>
              <a:rPr lang="en-GB" sz="1100" kern="1200" dirty="0">
                <a:solidFill>
                  <a:schemeClr val="tx1"/>
                </a:solidFill>
                <a:effectLst/>
                <a:latin typeface="Arial" pitchFamily="34" charset="0"/>
                <a:ea typeface="+mn-ea"/>
                <a:cs typeface="+mn-cs"/>
              </a:rPr>
              <a:t> • Work excessively long hours over long periods</a:t>
            </a:r>
          </a:p>
          <a:p>
            <a:r>
              <a:rPr lang="en-GB" sz="1100" kern="1200" dirty="0">
                <a:solidFill>
                  <a:schemeClr val="tx1"/>
                </a:solidFill>
                <a:effectLst/>
                <a:latin typeface="Arial" pitchFamily="34" charset="0"/>
                <a:ea typeface="+mn-ea"/>
                <a:cs typeface="+mn-cs"/>
              </a:rPr>
              <a:t> • Not have any days off </a:t>
            </a:r>
          </a:p>
          <a:p>
            <a:r>
              <a:rPr lang="en-GB" sz="1100" kern="1200" dirty="0">
                <a:solidFill>
                  <a:schemeClr val="tx1"/>
                </a:solidFill>
                <a:effectLst/>
                <a:latin typeface="Arial" pitchFamily="34" charset="0"/>
                <a:ea typeface="+mn-ea"/>
                <a:cs typeface="+mn-cs"/>
              </a:rPr>
              <a:t>• Live in poor or substandard accommodations </a:t>
            </a:r>
          </a:p>
          <a:p>
            <a:r>
              <a:rPr lang="en-GB" sz="1100" kern="1200" dirty="0">
                <a:solidFill>
                  <a:schemeClr val="tx1"/>
                </a:solidFill>
                <a:effectLst/>
                <a:latin typeface="Arial" pitchFamily="34" charset="0"/>
                <a:ea typeface="+mn-ea"/>
                <a:cs typeface="+mn-cs"/>
              </a:rPr>
              <a:t>• Have no access to medical care </a:t>
            </a:r>
          </a:p>
          <a:p>
            <a:r>
              <a:rPr lang="en-GB" sz="1100" kern="1200" dirty="0">
                <a:solidFill>
                  <a:schemeClr val="tx1"/>
                </a:solidFill>
                <a:effectLst/>
                <a:latin typeface="Arial" pitchFamily="34" charset="0"/>
                <a:ea typeface="+mn-ea"/>
                <a:cs typeface="+mn-cs"/>
              </a:rPr>
              <a:t>• Have limited or no social interaction </a:t>
            </a:r>
          </a:p>
          <a:p>
            <a:r>
              <a:rPr lang="en-GB" sz="1100" kern="1200" dirty="0">
                <a:solidFill>
                  <a:schemeClr val="tx1"/>
                </a:solidFill>
                <a:effectLst/>
                <a:latin typeface="Arial" pitchFamily="34" charset="0"/>
                <a:ea typeface="+mn-ea"/>
                <a:cs typeface="+mn-cs"/>
              </a:rPr>
              <a:t>• Have limited contact with their families or with people outside of their immediate environment </a:t>
            </a:r>
          </a:p>
          <a:p>
            <a:r>
              <a:rPr lang="en-GB" sz="1100" kern="1200" dirty="0">
                <a:solidFill>
                  <a:schemeClr val="tx1"/>
                </a:solidFill>
                <a:effectLst/>
                <a:latin typeface="Arial" pitchFamily="34" charset="0"/>
                <a:ea typeface="+mn-ea"/>
                <a:cs typeface="+mn-cs"/>
              </a:rPr>
              <a:t>• Be unable to communicate freely with others </a:t>
            </a:r>
          </a:p>
          <a:p>
            <a:r>
              <a:rPr lang="en-GB" sz="1100" kern="1200" dirty="0">
                <a:solidFill>
                  <a:schemeClr val="tx1"/>
                </a:solidFill>
                <a:effectLst/>
                <a:latin typeface="Arial" pitchFamily="34" charset="0"/>
                <a:ea typeface="+mn-ea"/>
                <a:cs typeface="+mn-cs"/>
              </a:rPr>
              <a:t>• Be under the perception that they are bonded by debt </a:t>
            </a:r>
          </a:p>
          <a:p>
            <a:r>
              <a:rPr lang="en-GB" sz="1100" kern="1200" dirty="0">
                <a:solidFill>
                  <a:schemeClr val="tx1"/>
                </a:solidFill>
                <a:effectLst/>
                <a:latin typeface="Arial" pitchFamily="34" charset="0"/>
                <a:ea typeface="+mn-ea"/>
                <a:cs typeface="+mn-cs"/>
              </a:rPr>
              <a:t>• Be in a situation of dependence </a:t>
            </a:r>
          </a:p>
          <a:p>
            <a:r>
              <a:rPr lang="en-GB" sz="1100" kern="1200" dirty="0">
                <a:solidFill>
                  <a:schemeClr val="tx1"/>
                </a:solidFill>
                <a:effectLst/>
                <a:latin typeface="Arial" pitchFamily="34" charset="0"/>
                <a:ea typeface="+mn-ea"/>
                <a:cs typeface="+mn-cs"/>
              </a:rPr>
              <a:t>• Come from a place known to be a source of human trafficking</a:t>
            </a:r>
          </a:p>
          <a:p>
            <a:r>
              <a:rPr lang="en-GB" sz="1100" kern="1200" dirty="0">
                <a:solidFill>
                  <a:schemeClr val="tx1"/>
                </a:solidFill>
                <a:effectLst/>
                <a:latin typeface="Arial" pitchFamily="34" charset="0"/>
                <a:ea typeface="+mn-ea"/>
                <a:cs typeface="+mn-cs"/>
              </a:rPr>
              <a:t> • Have had the fees for their transport to the country of destination paid for by facilitators, whom they must payback by working or providing services in the destination </a:t>
            </a:r>
          </a:p>
          <a:p>
            <a:r>
              <a:rPr lang="en-GB" sz="1100" kern="1200" dirty="0">
                <a:solidFill>
                  <a:schemeClr val="tx1"/>
                </a:solidFill>
                <a:effectLst/>
                <a:latin typeface="Arial" pitchFamily="34" charset="0"/>
                <a:ea typeface="+mn-ea"/>
                <a:cs typeface="+mn-cs"/>
              </a:rPr>
              <a:t>• Have acted on the basis of false promise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13</a:t>
            </a:fld>
            <a:endParaRPr lang="en-GB"/>
          </a:p>
        </p:txBody>
      </p:sp>
    </p:spTree>
    <p:extLst>
      <p:ext uri="{BB962C8B-B14F-4D97-AF65-F5344CB8AC3E}">
        <p14:creationId xmlns:p14="http://schemas.microsoft.com/office/powerpoint/2010/main" val="41694530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 young people being internally trafficked remember: Expensive lifestyles, e.g. new mobile, clothes, money, food, etc.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Older “boyfriends” (5 years plus)</a:t>
            </a:r>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eaLnBrk="1" hangingPunct="1"/>
            <a:r>
              <a:rPr lang="en-US" altLang="en-US" sz="1100" dirty="0"/>
              <a:t>Other signs – children </a:t>
            </a:r>
          </a:p>
          <a:p>
            <a:pPr eaLnBrk="1" hangingPunct="1"/>
            <a:endParaRPr lang="en-US" altLang="en-US" sz="1100" dirty="0"/>
          </a:p>
          <a:p>
            <a:r>
              <a:rPr lang="en-GB" altLang="en-US" sz="1100" dirty="0"/>
              <a:t>For children, things to look out for :-</a:t>
            </a:r>
          </a:p>
          <a:p>
            <a:r>
              <a:rPr lang="en-GB" altLang="en-US" sz="1100" dirty="0"/>
              <a:t>-look intimidated</a:t>
            </a:r>
          </a:p>
          <a:p>
            <a:r>
              <a:rPr lang="en-GB" altLang="en-US" sz="1100" dirty="0"/>
              <a:t>Have no friends their own age</a:t>
            </a:r>
          </a:p>
          <a:p>
            <a:r>
              <a:rPr lang="en-GB" altLang="en-US" sz="1100" dirty="0"/>
              <a:t>Have no access to education </a:t>
            </a:r>
          </a:p>
          <a:p>
            <a:r>
              <a:rPr lang="en-GB" altLang="en-US" sz="1100" dirty="0"/>
              <a:t>Have no time to play</a:t>
            </a:r>
          </a:p>
          <a:p>
            <a:r>
              <a:rPr lang="en-GB" altLang="en-US" sz="1100" dirty="0"/>
              <a:t>Have no access to their parent/guidance </a:t>
            </a:r>
          </a:p>
          <a:p>
            <a:r>
              <a:rPr lang="en-GB" altLang="en-US" sz="1100" dirty="0"/>
              <a:t>Behave in a way that does not correspond with behaviour typical of children their age</a:t>
            </a:r>
          </a:p>
          <a:p>
            <a:endParaRPr lang="en-GB" altLang="en-US" sz="1100" dirty="0"/>
          </a:p>
          <a:p>
            <a:pPr eaLnBrk="1" hangingPunct="1"/>
            <a:r>
              <a:rPr lang="en-GB" altLang="en-US" sz="1100" dirty="0"/>
              <a:t>Entered the country illegally</a:t>
            </a:r>
          </a:p>
          <a:p>
            <a:pPr eaLnBrk="1" hangingPunct="1"/>
            <a:r>
              <a:rPr lang="en-GB" altLang="en-US" sz="1100" dirty="0"/>
              <a:t>No passport or id, or false documentation</a:t>
            </a:r>
          </a:p>
          <a:p>
            <a:pPr eaLnBrk="1" hangingPunct="1"/>
            <a:r>
              <a:rPr lang="en-GB" altLang="en-US" sz="1100" dirty="0"/>
              <a:t>Possesses money or goods not accounted for</a:t>
            </a:r>
          </a:p>
          <a:p>
            <a:pPr eaLnBrk="1" hangingPunct="1"/>
            <a:r>
              <a:rPr lang="en-GB" altLang="en-US" sz="1100" dirty="0"/>
              <a:t>Malnourished</a:t>
            </a:r>
          </a:p>
          <a:p>
            <a:pPr eaLnBrk="1" hangingPunct="1"/>
            <a:r>
              <a:rPr lang="en-GB" altLang="en-US" sz="1100" dirty="0"/>
              <a:t>Accompanied by an adult who insists on remaining with the child at all times</a:t>
            </a:r>
          </a:p>
          <a:p>
            <a:pPr eaLnBrk="1" hangingPunct="1"/>
            <a:r>
              <a:rPr lang="en-GB" altLang="en-US" sz="1100" dirty="0"/>
              <a:t>Has a prepared story very similar to those that other children have given</a:t>
            </a:r>
          </a:p>
          <a:p>
            <a:pPr eaLnBrk="1" hangingPunct="1"/>
            <a:r>
              <a:rPr lang="en-GB" altLang="en-US" sz="1100" dirty="0"/>
              <a:t>Exhibits maturity not expected in a child of such age</a:t>
            </a:r>
          </a:p>
          <a:p>
            <a:pPr eaLnBrk="1" hangingPunct="1"/>
            <a:r>
              <a:rPr lang="en-GB" altLang="en-US" sz="1100" dirty="0"/>
              <a:t>Shows signs of physical or sexual abuse, and/or has contracted a sexually transmitted infection or has an unwanted pregnancy</a:t>
            </a:r>
          </a:p>
          <a:p>
            <a:pPr eaLnBrk="1" hangingPunct="1"/>
            <a:r>
              <a:rPr lang="en-GB" altLang="en-US" sz="1100" dirty="0"/>
              <a:t>Has a history with missing links and unexplained moves</a:t>
            </a:r>
          </a:p>
          <a:p>
            <a:pPr eaLnBrk="1" hangingPunct="1"/>
            <a:r>
              <a:rPr lang="en-GB" altLang="en-US" sz="1100" dirty="0"/>
              <a:t>Appears to be missing for periods</a:t>
            </a:r>
          </a:p>
          <a:p>
            <a:pPr eaLnBrk="1" hangingPunct="1"/>
            <a:r>
              <a:rPr lang="en-GB" altLang="en-US" sz="1100" dirty="0"/>
              <a:t>Among a number of unrelated children found at one address</a:t>
            </a:r>
          </a:p>
          <a:p>
            <a:pPr eaLnBrk="1" hangingPunct="1"/>
            <a:r>
              <a:rPr lang="en-GB" altLang="en-US" sz="1100" dirty="0"/>
              <a:t>Known to beg for money</a:t>
            </a:r>
          </a:p>
          <a:p>
            <a:pPr eaLnBrk="1" hangingPunct="1"/>
            <a:r>
              <a:rPr lang="en-GB" altLang="en-US" sz="1100" dirty="0"/>
              <a:t>Performs excessive housework chores and rarely leaves the residence</a:t>
            </a:r>
          </a:p>
          <a:p>
            <a:pPr eaLnBrk="1" hangingPunct="1"/>
            <a:r>
              <a:rPr lang="en-GB" altLang="en-US" sz="1100" dirty="0"/>
              <a:t>Quality of the relationship between the child and their adult carers is not good</a:t>
            </a:r>
          </a:p>
          <a:p>
            <a:pPr eaLnBrk="1" hangingPunct="1"/>
            <a:r>
              <a:rPr lang="en-GB" altLang="en-US" sz="1100" dirty="0"/>
              <a:t>Not been registered with or attended a GP practice, or enrolled in school</a:t>
            </a:r>
          </a:p>
          <a:p>
            <a:pPr eaLnBrk="1" hangingPunct="1"/>
            <a:r>
              <a:rPr lang="en-GB" altLang="en-US" sz="1100" dirty="0"/>
              <a:t>Excessively afraid of being deported</a:t>
            </a:r>
          </a:p>
          <a:p>
            <a:pPr eaLnBrk="1" hangingPunct="1"/>
            <a:endParaRPr lang="en-GB" altLang="en-US" sz="1100" dirty="0"/>
          </a:p>
          <a:p>
            <a:r>
              <a:rPr lang="en-GB" sz="1100" b="1" u="sng" kern="1200" dirty="0">
                <a:solidFill>
                  <a:schemeClr val="tx1"/>
                </a:solidFill>
                <a:effectLst/>
                <a:latin typeface="Arial" pitchFamily="34" charset="0"/>
                <a:ea typeface="+mn-ea"/>
                <a:cs typeface="+mn-cs"/>
              </a:rPr>
              <a:t>Vulnerability Indicators: </a:t>
            </a:r>
            <a:endParaRPr lang="en-GB" sz="1100" kern="1200" dirty="0">
              <a:solidFill>
                <a:schemeClr val="tx1"/>
              </a:solidFill>
              <a:effectLst/>
              <a:latin typeface="Arial" pitchFamily="34" charset="0"/>
              <a:ea typeface="+mn-ea"/>
              <a:cs typeface="+mn-cs"/>
            </a:endParaRPr>
          </a:p>
          <a:p>
            <a:r>
              <a:rPr lang="en-GB" sz="1100" b="1" kern="1200" dirty="0">
                <a:solidFill>
                  <a:schemeClr val="tx1"/>
                </a:solidFill>
                <a:effectLst/>
                <a:latin typeface="Arial" pitchFamily="34" charset="0"/>
                <a:ea typeface="+mn-ea"/>
                <a:cs typeface="+mn-cs"/>
              </a:rPr>
              <a:t>Home Environment </a:t>
            </a:r>
          </a:p>
          <a:p>
            <a:r>
              <a:rPr lang="en-GB" sz="1100" kern="1200" dirty="0">
                <a:solidFill>
                  <a:schemeClr val="tx1"/>
                </a:solidFill>
                <a:effectLst/>
                <a:latin typeface="Arial" pitchFamily="34" charset="0"/>
                <a:ea typeface="+mn-ea"/>
                <a:cs typeface="+mn-cs"/>
              </a:rPr>
              <a:t>a child who comes from an unstable family environment or where there is conflict between parents/siblings </a:t>
            </a:r>
          </a:p>
          <a:p>
            <a:r>
              <a:rPr lang="en-GB" sz="1100" kern="1200" dirty="0">
                <a:solidFill>
                  <a:schemeClr val="tx1"/>
                </a:solidFill>
                <a:effectLst/>
                <a:latin typeface="Arial" pitchFamily="34" charset="0"/>
                <a:ea typeface="+mn-ea"/>
                <a:cs typeface="+mn-cs"/>
              </a:rPr>
              <a:t>has suffered neglect, maltreatment, physical or sexual abuse </a:t>
            </a:r>
          </a:p>
          <a:p>
            <a:r>
              <a:rPr lang="en-GB" sz="1100" kern="1200" dirty="0">
                <a:solidFill>
                  <a:schemeClr val="tx1"/>
                </a:solidFill>
                <a:effectLst/>
                <a:latin typeface="Arial" pitchFamily="34" charset="0"/>
                <a:ea typeface="+mn-ea"/>
                <a:cs typeface="+mn-cs"/>
              </a:rPr>
              <a:t>absence of any parental attachment to the child and a lack of emotional care </a:t>
            </a:r>
          </a:p>
          <a:p>
            <a:r>
              <a:rPr lang="en-GB" sz="1100" kern="1200" dirty="0">
                <a:solidFill>
                  <a:schemeClr val="tx1"/>
                </a:solidFill>
                <a:effectLst/>
                <a:latin typeface="Arial" pitchFamily="34" charset="0"/>
                <a:ea typeface="+mn-ea"/>
                <a:cs typeface="+mn-cs"/>
              </a:rPr>
              <a:t>whose parent(s) do not provide positive role model behaviours; are unable to communicate effectively with the child; provide poor discipline; do not give guidance or set proper boundaries </a:t>
            </a:r>
          </a:p>
          <a:p>
            <a:r>
              <a:rPr lang="en-GB" sz="1100" kern="1200" dirty="0">
                <a:solidFill>
                  <a:schemeClr val="tx1"/>
                </a:solidFill>
                <a:effectLst/>
                <a:latin typeface="Arial" pitchFamily="34" charset="0"/>
                <a:ea typeface="+mn-ea"/>
                <a:cs typeface="+mn-cs"/>
              </a:rPr>
              <a:t>whose parents replace positive discipline with uncaring harsh or violent punishment </a:t>
            </a:r>
          </a:p>
          <a:p>
            <a:r>
              <a:rPr lang="en-GB" sz="1100" kern="1200" dirty="0">
                <a:solidFill>
                  <a:schemeClr val="tx1"/>
                </a:solidFill>
                <a:effectLst/>
                <a:latin typeface="Arial" pitchFamily="34" charset="0"/>
                <a:ea typeface="+mn-ea"/>
                <a:cs typeface="+mn-cs"/>
              </a:rPr>
              <a:t>has a parent(s) who has alcohol, substance, drug or mental health issues </a:t>
            </a:r>
          </a:p>
          <a:p>
            <a:r>
              <a:rPr lang="en-GB" sz="1100" kern="1200" dirty="0">
                <a:solidFill>
                  <a:schemeClr val="tx1"/>
                </a:solidFill>
                <a:effectLst/>
                <a:latin typeface="Arial" pitchFamily="34" charset="0"/>
                <a:ea typeface="+mn-ea"/>
                <a:cs typeface="+mn-cs"/>
              </a:rPr>
              <a:t>has witnessed domestic violence or violent conflict </a:t>
            </a:r>
          </a:p>
          <a:p>
            <a:r>
              <a:rPr lang="en-GB" sz="1100" kern="1200" dirty="0">
                <a:solidFill>
                  <a:schemeClr val="tx1"/>
                </a:solidFill>
                <a:effectLst/>
                <a:latin typeface="Arial" pitchFamily="34" charset="0"/>
                <a:ea typeface="+mn-ea"/>
                <a:cs typeface="+mn-cs"/>
              </a:rPr>
              <a:t>comes from a broken home, is separated from a parent or has a parent in prison </a:t>
            </a:r>
          </a:p>
          <a:p>
            <a:r>
              <a:rPr lang="en-GB" sz="1100" kern="1200" dirty="0">
                <a:solidFill>
                  <a:schemeClr val="tx1"/>
                </a:solidFill>
                <a:effectLst/>
                <a:latin typeface="Arial" pitchFamily="34" charset="0"/>
                <a:ea typeface="+mn-ea"/>
                <a:cs typeface="+mn-cs"/>
              </a:rPr>
              <a:t>lives with a gang member or who has family members involved in gang activity and criminality </a:t>
            </a:r>
          </a:p>
          <a:p>
            <a:r>
              <a:rPr lang="en-GB" sz="1100" kern="1200" dirty="0">
                <a:solidFill>
                  <a:schemeClr val="tx1"/>
                </a:solidFill>
                <a:effectLst/>
                <a:latin typeface="Arial" pitchFamily="34" charset="0"/>
                <a:ea typeface="+mn-ea"/>
                <a:cs typeface="+mn-cs"/>
              </a:rPr>
              <a:t>is exposed to violent media </a:t>
            </a:r>
          </a:p>
          <a:p>
            <a:r>
              <a:rPr lang="en-GB" sz="1100" b="1" kern="1200" dirty="0">
                <a:solidFill>
                  <a:schemeClr val="tx1"/>
                </a:solidFill>
                <a:effectLst/>
                <a:latin typeface="Arial" pitchFamily="34" charset="0"/>
                <a:ea typeface="+mn-ea"/>
                <a:cs typeface="+mn-cs"/>
              </a:rPr>
              <a:t>Personal </a:t>
            </a:r>
          </a:p>
          <a:p>
            <a:r>
              <a:rPr lang="en-GB" sz="1100" kern="1200" dirty="0">
                <a:solidFill>
                  <a:schemeClr val="tx1"/>
                </a:solidFill>
                <a:effectLst/>
                <a:latin typeface="Arial" pitchFamily="34" charset="0"/>
                <a:ea typeface="+mn-ea"/>
                <a:cs typeface="+mn-cs"/>
              </a:rPr>
              <a:t>who has suffered traumatic life experiences </a:t>
            </a:r>
          </a:p>
          <a:p>
            <a:r>
              <a:rPr lang="en-GB" sz="1100" kern="1200" dirty="0">
                <a:solidFill>
                  <a:schemeClr val="tx1"/>
                </a:solidFill>
                <a:effectLst/>
                <a:latin typeface="Arial" pitchFamily="34" charset="0"/>
                <a:ea typeface="+mn-ea"/>
                <a:cs typeface="+mn-cs"/>
              </a:rPr>
              <a:t>has a low academic achievement, significant levels of truancy and unauthorised absences; has a poor attendance record or is regularly excluded from school (school exclusion is a high vulnerability factor) </a:t>
            </a:r>
          </a:p>
          <a:p>
            <a:r>
              <a:rPr lang="en-GB" sz="1100" kern="1200" dirty="0">
                <a:solidFill>
                  <a:schemeClr val="tx1"/>
                </a:solidFill>
                <a:effectLst/>
                <a:latin typeface="Arial" pitchFamily="34" charset="0"/>
                <a:ea typeface="+mn-ea"/>
                <a:cs typeface="+mn-cs"/>
              </a:rPr>
              <a:t>is within the care system; and/or is historically involved with social services </a:t>
            </a:r>
          </a:p>
          <a:p>
            <a:r>
              <a:rPr lang="en-GB" sz="1100" kern="1200" dirty="0">
                <a:solidFill>
                  <a:schemeClr val="tx1"/>
                </a:solidFill>
                <a:effectLst/>
                <a:latin typeface="Arial" pitchFamily="34" charset="0"/>
                <a:ea typeface="+mn-ea"/>
                <a:cs typeface="+mn-cs"/>
              </a:rPr>
              <a:t>has a history of missing (research shows that the peak ages of running away and becoming involved with gangs are the same – 15 years) </a:t>
            </a:r>
          </a:p>
          <a:p>
            <a:r>
              <a:rPr lang="en-GB" sz="1100" kern="1200" dirty="0">
                <a:solidFill>
                  <a:schemeClr val="tx1"/>
                </a:solidFill>
                <a:effectLst/>
                <a:latin typeface="Arial" pitchFamily="34" charset="0"/>
                <a:ea typeface="+mn-ea"/>
                <a:cs typeface="+mn-cs"/>
              </a:rPr>
              <a:t>feels socially isolated; is bullied or bully’s others </a:t>
            </a:r>
          </a:p>
          <a:p>
            <a:r>
              <a:rPr lang="en-GB" sz="1100" kern="1200" dirty="0">
                <a:solidFill>
                  <a:schemeClr val="tx1"/>
                </a:solidFill>
                <a:effectLst/>
                <a:latin typeface="Arial" pitchFamily="34" charset="0"/>
                <a:ea typeface="+mn-ea"/>
                <a:cs typeface="+mn-cs"/>
              </a:rPr>
              <a:t>has learning disabilities or difficulties </a:t>
            </a:r>
          </a:p>
          <a:p>
            <a:r>
              <a:rPr lang="en-GB" sz="1100" kern="1200" dirty="0">
                <a:solidFill>
                  <a:schemeClr val="tx1"/>
                </a:solidFill>
                <a:effectLst/>
                <a:latin typeface="Arial" pitchFamily="34" charset="0"/>
                <a:ea typeface="+mn-ea"/>
                <a:cs typeface="+mn-cs"/>
              </a:rPr>
              <a:t>has mental health issues, depression or behavioural problems </a:t>
            </a:r>
          </a:p>
          <a:p>
            <a:r>
              <a:rPr lang="en-GB" sz="1100" kern="1200" dirty="0">
                <a:solidFill>
                  <a:schemeClr val="tx1"/>
                </a:solidFill>
                <a:effectLst/>
                <a:latin typeface="Arial" pitchFamily="34" charset="0"/>
                <a:ea typeface="+mn-ea"/>
                <a:cs typeface="+mn-cs"/>
              </a:rPr>
              <a:t>is vulnerable to peer pressure and intimidation </a:t>
            </a:r>
          </a:p>
          <a:p>
            <a:r>
              <a:rPr lang="en-GB" sz="1100" kern="1200" dirty="0">
                <a:solidFill>
                  <a:schemeClr val="tx1"/>
                </a:solidFill>
                <a:effectLst/>
                <a:latin typeface="Arial" pitchFamily="34" charset="0"/>
                <a:ea typeface="+mn-ea"/>
                <a:cs typeface="+mn-cs"/>
              </a:rPr>
              <a:t>has poor self-esteem </a:t>
            </a:r>
          </a:p>
          <a:p>
            <a:r>
              <a:rPr lang="en-GB" sz="1100" kern="1200" dirty="0">
                <a:solidFill>
                  <a:schemeClr val="tx1"/>
                </a:solidFill>
                <a:effectLst/>
                <a:latin typeface="Arial" pitchFamily="34" charset="0"/>
                <a:ea typeface="+mn-ea"/>
                <a:cs typeface="+mn-cs"/>
              </a:rPr>
              <a:t>has a lack of ethnic identity or feels socially isolated with no support </a:t>
            </a:r>
          </a:p>
          <a:p>
            <a:r>
              <a:rPr lang="en-GB" sz="1100" kern="1200" dirty="0">
                <a:solidFill>
                  <a:schemeClr val="tx1"/>
                </a:solidFill>
                <a:effectLst/>
                <a:latin typeface="Arial" pitchFamily="34" charset="0"/>
                <a:ea typeface="+mn-ea"/>
                <a:cs typeface="+mn-cs"/>
              </a:rPr>
              <a:t>is unable to regulate own emotions and behaviour, displays anger and resentment towards society or demonstrates physical violence and aggression </a:t>
            </a:r>
          </a:p>
          <a:p>
            <a:r>
              <a:rPr lang="en-GB" sz="1100" kern="1200" dirty="0">
                <a:solidFill>
                  <a:schemeClr val="tx1"/>
                </a:solidFill>
                <a:effectLst/>
                <a:latin typeface="Arial" pitchFamily="34" charset="0"/>
                <a:ea typeface="+mn-ea"/>
                <a:cs typeface="+mn-cs"/>
              </a:rPr>
              <a:t>has alcohol or drug issues </a:t>
            </a:r>
          </a:p>
          <a:p>
            <a:r>
              <a:rPr lang="en-GB" sz="1100" kern="1200" dirty="0">
                <a:solidFill>
                  <a:schemeClr val="tx1"/>
                </a:solidFill>
                <a:effectLst/>
                <a:latin typeface="Arial" pitchFamily="34" charset="0"/>
                <a:ea typeface="+mn-ea"/>
                <a:cs typeface="+mn-cs"/>
              </a:rPr>
              <a:t>Community </a:t>
            </a:r>
          </a:p>
          <a:p>
            <a:r>
              <a:rPr lang="en-GB" sz="1100" kern="1200" dirty="0">
                <a:solidFill>
                  <a:schemeClr val="tx1"/>
                </a:solidFill>
                <a:effectLst/>
                <a:latin typeface="Arial" pitchFamily="34" charset="0"/>
                <a:ea typeface="+mn-ea"/>
                <a:cs typeface="+mn-cs"/>
              </a:rPr>
              <a:t>lives in an area with high gang activity </a:t>
            </a:r>
          </a:p>
          <a:p>
            <a:r>
              <a:rPr lang="en-GB" sz="1100" kern="1200" dirty="0">
                <a:solidFill>
                  <a:schemeClr val="tx1"/>
                </a:solidFill>
                <a:effectLst/>
                <a:latin typeface="Arial" pitchFamily="34" charset="0"/>
                <a:ea typeface="+mn-ea"/>
                <a:cs typeface="+mn-cs"/>
              </a:rPr>
              <a:t>has become involved in antisocial and criminal behaviour early, which has led to persistent offending and juvenile convictions </a:t>
            </a:r>
          </a:p>
          <a:p>
            <a:r>
              <a:rPr lang="en-GB" sz="1100" kern="1200" dirty="0">
                <a:solidFill>
                  <a:schemeClr val="tx1"/>
                </a:solidFill>
                <a:effectLst/>
                <a:latin typeface="Arial" pitchFamily="34" charset="0"/>
                <a:ea typeface="+mn-ea"/>
                <a:cs typeface="+mn-cs"/>
              </a:rPr>
              <a:t>associates with friends, peers who are involved in antisocial and aggressive behaviour </a:t>
            </a:r>
          </a:p>
          <a:p>
            <a:r>
              <a:rPr lang="en-GB" sz="1100" kern="1200" dirty="0">
                <a:solidFill>
                  <a:schemeClr val="tx1"/>
                </a:solidFill>
                <a:effectLst/>
                <a:latin typeface="Arial" pitchFamily="34" charset="0"/>
                <a:ea typeface="+mn-ea"/>
                <a:cs typeface="+mn-cs"/>
              </a:rPr>
              <a:t>lives in an area where drugs are readily available; or is exposed to drug use </a:t>
            </a:r>
          </a:p>
          <a:p>
            <a:r>
              <a:rPr lang="en-GB" sz="1100" kern="1200" dirty="0">
                <a:solidFill>
                  <a:schemeClr val="tx1"/>
                </a:solidFill>
                <a:effectLst/>
                <a:latin typeface="Arial" pitchFamily="34" charset="0"/>
                <a:ea typeface="+mn-ea"/>
                <a:cs typeface="+mn-cs"/>
              </a:rPr>
              <a:t>lives in areas with high levels of poverty, unemployment, social housing and crime </a:t>
            </a:r>
          </a:p>
          <a:p>
            <a:r>
              <a:rPr lang="en-GB" sz="1100" kern="1200" dirty="0">
                <a:solidFill>
                  <a:schemeClr val="tx1"/>
                </a:solidFill>
                <a:effectLst/>
                <a:latin typeface="Arial" pitchFamily="34" charset="0"/>
                <a:ea typeface="+mn-ea"/>
                <a:cs typeface="+mn-cs"/>
              </a:rPr>
              <a:t>comes from communities who have experienced war situations prior to arrival in the UK or groups more likely to tolerate crime </a:t>
            </a:r>
          </a:p>
          <a:p>
            <a:r>
              <a:rPr lang="en-GB" sz="1100" kern="1200" dirty="0">
                <a:solidFill>
                  <a:schemeClr val="tx1"/>
                </a:solidFill>
                <a:effectLst/>
                <a:latin typeface="Arial" pitchFamily="34" charset="0"/>
                <a:ea typeface="+mn-ea"/>
                <a:cs typeface="+mn-cs"/>
              </a:rPr>
              <a:t>has no positive role models in the community? </a:t>
            </a:r>
          </a:p>
          <a:p>
            <a:r>
              <a:rPr lang="en-GB" sz="1100" kern="1200" dirty="0">
                <a:solidFill>
                  <a:schemeClr val="tx1"/>
                </a:solidFill>
                <a:effectLst/>
                <a:latin typeface="Arial" pitchFamily="34" charset="0"/>
                <a:ea typeface="+mn-ea"/>
                <a:cs typeface="+mn-cs"/>
              </a:rPr>
              <a:t>comes from an area which lacks diversionary activities (e.g. youth services) </a:t>
            </a:r>
          </a:p>
          <a:p>
            <a:r>
              <a:rPr lang="en-GB" sz="1100" kern="1200" dirty="0">
                <a:solidFill>
                  <a:schemeClr val="tx1"/>
                </a:solidFill>
                <a:effectLst/>
                <a:latin typeface="Arial" pitchFamily="34" charset="0"/>
                <a:ea typeface="+mn-ea"/>
                <a:cs typeface="+mn-cs"/>
              </a:rPr>
              <a:t>lacks aspirations, has little or no job prospects, is likely to become unemployed </a:t>
            </a:r>
          </a:p>
          <a:p>
            <a:r>
              <a:rPr lang="en-GB" sz="1100" kern="1200" dirty="0">
                <a:solidFill>
                  <a:schemeClr val="tx1"/>
                </a:solidFill>
                <a:effectLst/>
                <a:latin typeface="Arial" pitchFamily="34" charset="0"/>
                <a:ea typeface="+mn-ea"/>
                <a:cs typeface="+mn-cs"/>
              </a:rPr>
              <a:t>attends a school where gang recruitment is known to occur </a:t>
            </a:r>
          </a:p>
          <a:p>
            <a:r>
              <a:rPr lang="en-GB" sz="1100" kern="1200" dirty="0">
                <a:solidFill>
                  <a:schemeClr val="tx1"/>
                </a:solidFill>
                <a:effectLst/>
                <a:latin typeface="Arial" pitchFamily="34" charset="0"/>
                <a:ea typeface="+mn-ea"/>
                <a:cs typeface="+mn-cs"/>
              </a:rPr>
              <a:t>has no or little of access to productive social activities and opportunities </a:t>
            </a:r>
          </a:p>
          <a:p>
            <a:r>
              <a:rPr lang="en-GB" sz="1100" kern="1200" dirty="0">
                <a:solidFill>
                  <a:schemeClr val="tx1"/>
                </a:solidFill>
                <a:effectLst/>
                <a:latin typeface="Arial" pitchFamily="34" charset="0"/>
                <a:ea typeface="+mn-ea"/>
                <a:cs typeface="+mn-cs"/>
              </a:rPr>
              <a:t>has disengaged from support services </a:t>
            </a:r>
          </a:p>
          <a:p>
            <a:r>
              <a:rPr lang="en-GB" sz="1100" kern="1200" dirty="0">
                <a:solidFill>
                  <a:schemeClr val="tx1"/>
                </a:solidFill>
                <a:effectLst/>
                <a:latin typeface="Arial" pitchFamily="34" charset="0"/>
                <a:ea typeface="+mn-ea"/>
                <a:cs typeface="+mn-cs"/>
              </a:rPr>
              <a:t> </a:t>
            </a:r>
          </a:p>
          <a:p>
            <a:r>
              <a:rPr lang="en-GB" sz="1100" b="1" kern="1200" dirty="0">
                <a:solidFill>
                  <a:schemeClr val="tx1"/>
                </a:solidFill>
                <a:effectLst/>
                <a:latin typeface="Arial" pitchFamily="34" charset="0"/>
                <a:ea typeface="+mn-ea"/>
                <a:cs typeface="+mn-cs"/>
              </a:rPr>
              <a:t>Gang Member </a:t>
            </a:r>
          </a:p>
          <a:p>
            <a:endParaRPr lang="en-GB" sz="1100" kern="1200" dirty="0">
              <a:solidFill>
                <a:schemeClr val="tx1"/>
              </a:solidFill>
              <a:effectLst/>
              <a:latin typeface="Arial" pitchFamily="34" charset="0"/>
              <a:ea typeface="+mn-ea"/>
              <a:cs typeface="+mn-cs"/>
            </a:endParaRPr>
          </a:p>
          <a:p>
            <a:r>
              <a:rPr lang="en-GB" sz="1100" b="1" kern="1200" dirty="0">
                <a:solidFill>
                  <a:schemeClr val="tx1"/>
                </a:solidFill>
                <a:effectLst/>
                <a:latin typeface="Arial" pitchFamily="34" charset="0"/>
                <a:ea typeface="+mn-ea"/>
                <a:cs typeface="+mn-cs"/>
              </a:rPr>
              <a:t>Professionals should strive to assemble an evidenced based assessment, built on a wide range of indicators. </a:t>
            </a:r>
            <a:endParaRPr lang="en-GB" sz="1100" kern="1200" dirty="0">
              <a:solidFill>
                <a:schemeClr val="tx1"/>
              </a:solidFill>
              <a:effectLst/>
              <a:latin typeface="Arial" pitchFamily="34" charset="0"/>
              <a:ea typeface="+mn-ea"/>
              <a:cs typeface="+mn-cs"/>
            </a:endParaRPr>
          </a:p>
          <a:p>
            <a:r>
              <a:rPr lang="en-GB" sz="1100" kern="1200" dirty="0">
                <a:solidFill>
                  <a:schemeClr val="tx1"/>
                </a:solidFill>
                <a:effectLst/>
                <a:latin typeface="Arial" pitchFamily="34" charset="0"/>
                <a:ea typeface="+mn-ea"/>
                <a:cs typeface="+mn-cs"/>
              </a:rPr>
              <a:t>becomes secretive, becomes distant or has withdrawn from family </a:t>
            </a:r>
          </a:p>
          <a:p>
            <a:r>
              <a:rPr lang="en-GB" sz="1100" kern="1200" dirty="0">
                <a:solidFill>
                  <a:schemeClr val="tx1"/>
                </a:solidFill>
                <a:effectLst/>
                <a:latin typeface="Arial" pitchFamily="34" charset="0"/>
                <a:ea typeface="+mn-ea"/>
                <a:cs typeface="+mn-cs"/>
              </a:rPr>
              <a:t>deteriorating behaviour; increased rule breaking, aggression, and threatening behaviour </a:t>
            </a:r>
          </a:p>
          <a:p>
            <a:r>
              <a:rPr lang="en-GB" sz="1100" kern="1200" dirty="0">
                <a:solidFill>
                  <a:schemeClr val="tx1"/>
                </a:solidFill>
                <a:effectLst/>
                <a:latin typeface="Arial" pitchFamily="34" charset="0"/>
                <a:ea typeface="+mn-ea"/>
                <a:cs typeface="+mn-cs"/>
              </a:rPr>
              <a:t>has broken off relationships with old friends and has begun to associate with a new group of young people (may even display aggression towards previous friends) </a:t>
            </a:r>
          </a:p>
          <a:p>
            <a:r>
              <a:rPr lang="en-GB" sz="1100" kern="1200" dirty="0">
                <a:solidFill>
                  <a:schemeClr val="tx1"/>
                </a:solidFill>
                <a:effectLst/>
                <a:latin typeface="Arial" pitchFamily="34" charset="0"/>
                <a:ea typeface="+mn-ea"/>
                <a:cs typeface="+mn-cs"/>
              </a:rPr>
              <a:t>drops out of positive activities </a:t>
            </a:r>
          </a:p>
          <a:p>
            <a:r>
              <a:rPr lang="en-GB" sz="1100" kern="1200" dirty="0">
                <a:solidFill>
                  <a:schemeClr val="tx1"/>
                </a:solidFill>
                <a:effectLst/>
                <a:latin typeface="Arial" pitchFamily="34" charset="0"/>
                <a:ea typeface="+mn-ea"/>
                <a:cs typeface="+mn-cs"/>
              </a:rPr>
              <a:t>has a sudden loss of interest in school, begins to truant and has noticeable decline in academic achievement </a:t>
            </a:r>
          </a:p>
          <a:p>
            <a:r>
              <a:rPr lang="en-GB" sz="1100" kern="1200" dirty="0">
                <a:solidFill>
                  <a:schemeClr val="tx1"/>
                </a:solidFill>
                <a:effectLst/>
                <a:latin typeface="Arial" pitchFamily="34" charset="0"/>
                <a:ea typeface="+mn-ea"/>
                <a:cs typeface="+mn-cs"/>
              </a:rPr>
              <a:t>stays out unusually late, begins to go missing or has unauthorised absences </a:t>
            </a:r>
          </a:p>
          <a:p>
            <a:r>
              <a:rPr lang="en-GB" sz="1100" kern="1200" dirty="0">
                <a:solidFill>
                  <a:schemeClr val="tx1"/>
                </a:solidFill>
                <a:effectLst/>
                <a:latin typeface="Arial" pitchFamily="34" charset="0"/>
                <a:ea typeface="+mn-ea"/>
                <a:cs typeface="+mn-cs"/>
              </a:rPr>
              <a:t>has begun to talk about a particular individual or persons who they seem to hold in esteem and appears to be influencing them </a:t>
            </a:r>
          </a:p>
          <a:p>
            <a:r>
              <a:rPr lang="en-GB" sz="1100" kern="1200" dirty="0">
                <a:solidFill>
                  <a:schemeClr val="tx1"/>
                </a:solidFill>
                <a:effectLst/>
                <a:latin typeface="Arial" pitchFamily="34" charset="0"/>
                <a:ea typeface="+mn-ea"/>
                <a:cs typeface="+mn-cs"/>
              </a:rPr>
              <a:t>noticeable changes in appearance. Begins to dress in a particular style or appears to be wearing ‘colours’ or a logo (specific uniform) similar to the group they associate with. Many gangs wear particular items of clothing that identify them collectively and set them apart from rival gangs. This wearing of clothes can be subtle and not noticeable e.g. the angle or how an item of clothing is worn, particular brands, a colour, symbols or jewellery </a:t>
            </a:r>
          </a:p>
          <a:p>
            <a:r>
              <a:rPr lang="en-GB" sz="1100" kern="1200" dirty="0">
                <a:solidFill>
                  <a:schemeClr val="tx1"/>
                </a:solidFill>
                <a:effectLst/>
                <a:latin typeface="Arial" pitchFamily="34" charset="0"/>
                <a:ea typeface="+mn-ea"/>
                <a:cs typeface="+mn-cs"/>
              </a:rPr>
              <a:t>has multiple mobiles or regularly changes mobile devices </a:t>
            </a:r>
          </a:p>
          <a:p>
            <a:r>
              <a:rPr lang="en-GB" sz="1100" kern="1200" dirty="0">
                <a:solidFill>
                  <a:schemeClr val="tx1"/>
                </a:solidFill>
                <a:effectLst/>
                <a:latin typeface="Arial" pitchFamily="34" charset="0"/>
                <a:ea typeface="+mn-ea"/>
                <a:cs typeface="+mn-cs"/>
              </a:rPr>
              <a:t>has started using new or unknown slang words or uses unusual hand signals to communicate with friends – some gangs have their own terminology and way of greeting each other, either verbally or by hand signs </a:t>
            </a:r>
          </a:p>
          <a:p>
            <a:r>
              <a:rPr lang="en-GB" sz="1100" kern="1200" dirty="0">
                <a:solidFill>
                  <a:schemeClr val="tx1"/>
                </a:solidFill>
                <a:effectLst/>
                <a:latin typeface="Arial" pitchFamily="34" charset="0"/>
                <a:ea typeface="+mn-ea"/>
                <a:cs typeface="+mn-cs"/>
              </a:rPr>
              <a:t>has specific drawings or tags on everyday objects such as clothes, bedroom doors, furniture, walls, school books – graffiti is often used to mark a gang’s territory, their dominance of the area, having the added advantage of intimidating and causing fear in the people that live in the area </a:t>
            </a:r>
          </a:p>
          <a:p>
            <a:r>
              <a:rPr lang="en-GB" sz="1100" kern="1200" dirty="0">
                <a:solidFill>
                  <a:schemeClr val="tx1"/>
                </a:solidFill>
                <a:effectLst/>
                <a:latin typeface="Arial" pitchFamily="34" charset="0"/>
                <a:ea typeface="+mn-ea"/>
                <a:cs typeface="+mn-cs"/>
              </a:rPr>
              <a:t>has unexplained money, expensive clothing, jewellery and possessions –certain jewellery, symbols and clothes can also be an indicator of membership or affiliation with a specific gang </a:t>
            </a:r>
          </a:p>
          <a:p>
            <a:r>
              <a:rPr lang="en-GB" sz="1100" kern="1200" dirty="0">
                <a:solidFill>
                  <a:schemeClr val="tx1"/>
                </a:solidFill>
                <a:effectLst/>
                <a:latin typeface="Arial" pitchFamily="34" charset="0"/>
                <a:ea typeface="+mn-ea"/>
                <a:cs typeface="+mn-cs"/>
              </a:rPr>
              <a:t>has an unusual interest in gangster-influenced music, videos, movies, or websites that glorify weapons and gang culture </a:t>
            </a:r>
          </a:p>
          <a:p>
            <a:r>
              <a:rPr lang="en-GB" sz="1100" kern="1200" dirty="0">
                <a:solidFill>
                  <a:schemeClr val="tx1"/>
                </a:solidFill>
                <a:effectLst/>
                <a:latin typeface="Arial" pitchFamily="34" charset="0"/>
                <a:ea typeface="+mn-ea"/>
                <a:cs typeface="+mn-cs"/>
              </a:rPr>
              <a:t>have images/videos of themselves ‘glorifying’ their gang membership – many gang members keep photographs featuring themselves and fellow gang members, often posing with cash, champagne and weapons. Where possible professionals should check a young person’s social media accounts or phones for images. </a:t>
            </a:r>
          </a:p>
          <a:p>
            <a:r>
              <a:rPr lang="en-GB" sz="1100" kern="1200" dirty="0">
                <a:solidFill>
                  <a:schemeClr val="tx1"/>
                </a:solidFill>
                <a:effectLst/>
                <a:latin typeface="Arial" pitchFamily="34" charset="0"/>
                <a:ea typeface="+mn-ea"/>
                <a:cs typeface="+mn-cs"/>
              </a:rPr>
              <a:t>has obtained new tattoos, or purpose made scars or burn marks – specific tattoos, scar or burn patterns/designs can indicate gang affiliation </a:t>
            </a:r>
          </a:p>
          <a:p>
            <a:r>
              <a:rPr lang="en-GB" sz="1100" kern="1200" dirty="0">
                <a:solidFill>
                  <a:schemeClr val="tx1"/>
                </a:solidFill>
                <a:effectLst/>
                <a:latin typeface="Arial" pitchFamily="34" charset="0"/>
                <a:ea typeface="+mn-ea"/>
                <a:cs typeface="+mn-cs"/>
              </a:rPr>
              <a:t>has a new nickname –gang members often (but not always) have a street name which is normally derived from a personal trait, their physical appearance or an action the may have carried out </a:t>
            </a:r>
          </a:p>
          <a:p>
            <a:r>
              <a:rPr lang="en-GB" sz="1100" kern="1200" dirty="0">
                <a:solidFill>
                  <a:schemeClr val="tx1"/>
                </a:solidFill>
                <a:effectLst/>
                <a:latin typeface="Arial" pitchFamily="34" charset="0"/>
                <a:ea typeface="+mn-ea"/>
                <a:cs typeface="+mn-cs"/>
              </a:rPr>
              <a:t>is showing signs of drug use </a:t>
            </a:r>
          </a:p>
          <a:p>
            <a:r>
              <a:rPr lang="en-GB" sz="1100" kern="1200" dirty="0">
                <a:solidFill>
                  <a:schemeClr val="tx1"/>
                </a:solidFill>
                <a:effectLst/>
                <a:latin typeface="Arial" pitchFamily="34" charset="0"/>
                <a:ea typeface="+mn-ea"/>
                <a:cs typeface="+mn-cs"/>
              </a:rPr>
              <a:t>is committing criminal offences – shoplifting, robbery, drugs (street robbery as a first-time entry into the criminal justice system can be a significant factor) </a:t>
            </a:r>
          </a:p>
          <a:p>
            <a:r>
              <a:rPr lang="en-GB" sz="1100" kern="1200" dirty="0">
                <a:solidFill>
                  <a:schemeClr val="tx1"/>
                </a:solidFill>
                <a:effectLst/>
                <a:latin typeface="Arial" pitchFamily="34" charset="0"/>
                <a:ea typeface="+mn-ea"/>
                <a:cs typeface="+mn-cs"/>
              </a:rPr>
              <a:t>is getting into fights; has unexplained physical injuries and/or refuses to seek medical treatment </a:t>
            </a:r>
          </a:p>
          <a:p>
            <a:r>
              <a:rPr lang="en-GB" sz="1100" kern="1200" dirty="0">
                <a:solidFill>
                  <a:schemeClr val="tx1"/>
                </a:solidFill>
                <a:effectLst/>
                <a:latin typeface="Arial" pitchFamily="34" charset="0"/>
                <a:ea typeface="+mn-ea"/>
                <a:cs typeface="+mn-cs"/>
              </a:rPr>
              <a:t>has started carrying a weapon </a:t>
            </a:r>
          </a:p>
          <a:p>
            <a:r>
              <a:rPr lang="en-GB" sz="1100" kern="1200" dirty="0">
                <a:solidFill>
                  <a:schemeClr val="tx1"/>
                </a:solidFill>
                <a:effectLst/>
                <a:latin typeface="Arial" pitchFamily="34" charset="0"/>
                <a:ea typeface="+mn-ea"/>
                <a:cs typeface="+mn-cs"/>
              </a:rPr>
              <a:t>is concerned about the presence of unknown youths in the area, scared of or refuses to enter certain areas </a:t>
            </a:r>
          </a:p>
          <a:p>
            <a:r>
              <a:rPr lang="en-GB" sz="1100" kern="1200" dirty="0">
                <a:solidFill>
                  <a:schemeClr val="tx1"/>
                </a:solidFill>
                <a:effectLst/>
                <a:latin typeface="Arial" pitchFamily="34" charset="0"/>
                <a:ea typeface="+mn-ea"/>
                <a:cs typeface="+mn-cs"/>
              </a:rPr>
              <a:t> </a:t>
            </a:r>
            <a:endParaRPr lang="en-GB" altLang="en-US" sz="1100" dirty="0"/>
          </a:p>
          <a:p>
            <a:pPr eaLnBrk="1" hangingPunct="1"/>
            <a:endParaRPr lang="en-GB" altLang="en-US" sz="1100" dirty="0"/>
          </a:p>
          <a:p>
            <a:pPr marL="0" marR="0" lvl="0" indent="0" algn="l" defTabSz="914400" rtl="0" eaLnBrk="1" fontAlgn="base" latinLnBrk="0" hangingPunct="1">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b="1" dirty="0"/>
          </a:p>
          <a:p>
            <a:r>
              <a:rPr lang="en-GB" b="1" dirty="0"/>
              <a:t>**Trainer to handout/email distribute ‘Modern Slavery Awareness &amp; Victim Identification Guidance’**</a:t>
            </a:r>
          </a:p>
        </p:txBody>
      </p:sp>
      <p:sp>
        <p:nvSpPr>
          <p:cNvPr id="4" name="Slide Number Placeholder 3"/>
          <p:cNvSpPr>
            <a:spLocks noGrp="1"/>
          </p:cNvSpPr>
          <p:nvPr>
            <p:ph type="sldNum" sz="quarter" idx="10"/>
          </p:nvPr>
        </p:nvSpPr>
        <p:spPr/>
        <p:txBody>
          <a:bodyPr/>
          <a:lstStyle/>
          <a:p>
            <a:fld id="{14629931-C524-4D5A-8148-8027391DD018}" type="slidenum">
              <a:rPr lang="en-GB" smtClean="0"/>
              <a:t>14</a:t>
            </a:fld>
            <a:endParaRPr lang="en-GB"/>
          </a:p>
        </p:txBody>
      </p:sp>
    </p:spTree>
    <p:extLst>
      <p:ext uri="{BB962C8B-B14F-4D97-AF65-F5344CB8AC3E}">
        <p14:creationId xmlns:p14="http://schemas.microsoft.com/office/powerpoint/2010/main" val="9434254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or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capture–bonding</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is a psychological phenomenon in which hostages express empathy and sympathy and have positive feelings toward their captors, sometimes to the point of defending them. These feelings are generally considered irrational in light of the danger or risk endured by the victims, who essentially mistake a lack of abuse from their captors for an act of kindness.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Stockholm syndrome can be seen as a form of </a:t>
            </a: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traumatic bonding</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which describes “strong emotional ties that develop between two persons where one person intermittently harasses, beats, threatens, abuses, or intimidates the other</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It suggests that the bonding is the individual’s response to trauma in becoming a victim. Identifying with the aggressor is one way that the ego defends itself. When a victim believes the same values as the aggressor, they cease to be a threat.</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Arial" pitchFamily="34" charset="0"/>
                <a:ea typeface="+mn-ea"/>
                <a:cs typeface="+mn-cs"/>
              </a:rPr>
              <a:t>Juju often known as magic or voodoo ( a very powerful form of psychological control)</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15</a:t>
            </a:fld>
            <a:endParaRPr lang="en-GB"/>
          </a:p>
        </p:txBody>
      </p:sp>
    </p:spTree>
    <p:extLst>
      <p:ext uri="{BB962C8B-B14F-4D97-AF65-F5344CB8AC3E}">
        <p14:creationId xmlns:p14="http://schemas.microsoft.com/office/powerpoint/2010/main" val="14361409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mn-ea"/>
                <a:cs typeface="+mn-cs"/>
              </a:rPr>
              <a:t>Darrell </a:t>
            </a:r>
            <a:r>
              <a:rPr lang="en-GB" sz="1200" kern="1200" dirty="0" err="1">
                <a:solidFill>
                  <a:schemeClr val="tx1"/>
                </a:solidFill>
                <a:effectLst/>
                <a:latin typeface="Arial" pitchFamily="34" charset="0"/>
                <a:ea typeface="+mn-ea"/>
                <a:cs typeface="+mn-cs"/>
              </a:rPr>
              <a:t>Simester</a:t>
            </a:r>
            <a:r>
              <a:rPr lang="en-GB" sz="1200" kern="1200" dirty="0">
                <a:solidFill>
                  <a:schemeClr val="tx1"/>
                </a:solidFill>
                <a:effectLst/>
                <a:latin typeface="Arial" pitchFamily="34" charset="0"/>
                <a:ea typeface="+mn-ea"/>
                <a:cs typeface="+mn-cs"/>
              </a:rPr>
              <a:t> lived in horrendous conditions and suffered for more than 13 years forced to work for a man without pay on a farm in Wales.</a:t>
            </a:r>
          </a:p>
          <a:p>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Forced to wash in a trough meant for animals and live in a rat-infested shed, Darrell </a:t>
            </a:r>
            <a:r>
              <a:rPr lang="en-GB" sz="1200" kern="1200" dirty="0" err="1">
                <a:solidFill>
                  <a:schemeClr val="tx1"/>
                </a:solidFill>
                <a:effectLst/>
                <a:latin typeface="Arial" pitchFamily="34" charset="0"/>
                <a:ea typeface="+mn-ea"/>
                <a:cs typeface="+mn-cs"/>
              </a:rPr>
              <a:t>Simester</a:t>
            </a:r>
            <a:r>
              <a:rPr lang="en-GB" sz="1200" kern="1200" dirty="0">
                <a:solidFill>
                  <a:schemeClr val="tx1"/>
                </a:solidFill>
                <a:effectLst/>
                <a:latin typeface="Arial" pitchFamily="34" charset="0"/>
                <a:ea typeface="+mn-ea"/>
                <a:cs typeface="+mn-cs"/>
              </a:rPr>
              <a:t> was found in an “appalling state” on Cariad Farm outside Newport.</a:t>
            </a:r>
          </a:p>
          <a:p>
            <a:r>
              <a:rPr lang="en-GB" sz="1200" kern="1200" dirty="0">
                <a:solidFill>
                  <a:schemeClr val="tx1"/>
                </a:solidFill>
                <a:effectLst/>
                <a:latin typeface="Arial" pitchFamily="34" charset="0"/>
                <a:ea typeface="+mn-ea"/>
                <a:cs typeface="+mn-cs"/>
              </a:rPr>
              <a:t>The man who forced him to work for well over a decade - while his family had no idea what had happened to him - has been jailed.</a:t>
            </a:r>
          </a:p>
          <a:p>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David Daniel Doran, 42, admitted forcing </a:t>
            </a:r>
            <a:r>
              <a:rPr lang="en-GB" sz="1200" kern="1200" dirty="0" err="1">
                <a:solidFill>
                  <a:schemeClr val="tx1"/>
                </a:solidFill>
                <a:effectLst/>
                <a:latin typeface="Arial" pitchFamily="34" charset="0"/>
                <a:ea typeface="+mn-ea"/>
                <a:cs typeface="+mn-cs"/>
              </a:rPr>
              <a:t>Simester</a:t>
            </a:r>
            <a:r>
              <a:rPr lang="en-GB" sz="1200" kern="1200" dirty="0">
                <a:solidFill>
                  <a:schemeClr val="tx1"/>
                </a:solidFill>
                <a:effectLst/>
                <a:latin typeface="Arial" pitchFamily="34" charset="0"/>
                <a:ea typeface="+mn-ea"/>
                <a:cs typeface="+mn-cs"/>
              </a:rPr>
              <a:t> to work on his farm, which Mr </a:t>
            </a:r>
            <a:r>
              <a:rPr lang="en-GB" sz="1200" kern="1200" dirty="0" err="1">
                <a:solidFill>
                  <a:schemeClr val="tx1"/>
                </a:solidFill>
                <a:effectLst/>
                <a:latin typeface="Arial" pitchFamily="34" charset="0"/>
                <a:ea typeface="+mn-ea"/>
                <a:cs typeface="+mn-cs"/>
              </a:rPr>
              <a:t>Simester’s</a:t>
            </a:r>
            <a:r>
              <a:rPr lang="en-GB" sz="1200" kern="1200" dirty="0">
                <a:solidFill>
                  <a:schemeClr val="tx1"/>
                </a:solidFill>
                <a:effectLst/>
                <a:latin typeface="Arial" pitchFamily="34" charset="0"/>
                <a:ea typeface="+mn-ea"/>
                <a:cs typeface="+mn-cs"/>
              </a:rPr>
              <a:t> family said had made him “unrecognisable” from the man they had last seen.</a:t>
            </a:r>
          </a:p>
          <a:p>
            <a:r>
              <a:rPr lang="en-GB" sz="1200" kern="1200" dirty="0">
                <a:solidFill>
                  <a:schemeClr val="tx1"/>
                </a:solidFill>
                <a:effectLst/>
                <a:latin typeface="Arial" pitchFamily="34" charset="0"/>
                <a:ea typeface="+mn-ea"/>
                <a:cs typeface="+mn-cs"/>
              </a:rPr>
              <a:t>He was sentenced to 4.5 years of imprisonment, he was convicted before the Modern Slavery Act 2015.</a:t>
            </a:r>
          </a:p>
          <a:p>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Whilst Darrel was at the farm, he required medical attention and was admitted to hospital for treatment, he was discharged back to his perpetrator address, had health staff raise concerns at this stage could’ve saved Darryl from several more years of abuse.-</a:t>
            </a:r>
          </a:p>
          <a:p>
            <a:endParaRPr lang="en-GB" sz="1200" kern="1200" dirty="0">
              <a:solidFill>
                <a:schemeClr val="tx1"/>
              </a:solidFill>
              <a:effectLst/>
              <a:latin typeface="Arial" pitchFamily="34" charset="0"/>
              <a:ea typeface="+mn-ea"/>
              <a:cs typeface="+mn-cs"/>
            </a:endParaRPr>
          </a:p>
          <a:p>
            <a:r>
              <a:rPr lang="en-GB" sz="1200" b="1" kern="1200" dirty="0">
                <a:solidFill>
                  <a:schemeClr val="tx1"/>
                </a:solidFill>
                <a:effectLst/>
                <a:latin typeface="Arial" pitchFamily="34" charset="0"/>
                <a:ea typeface="+mn-ea"/>
                <a:cs typeface="+mn-cs"/>
              </a:rPr>
              <a:t>1 in 5 victims report having come into contact with health care services during the time they are trafficked </a:t>
            </a:r>
            <a:endParaRPr lang="en-GB" sz="1200" kern="1200" dirty="0">
              <a:solidFill>
                <a:schemeClr val="tx1"/>
              </a:solidFill>
              <a:effectLst/>
              <a:latin typeface="Arial" pitchFamily="34" charset="0"/>
              <a:ea typeface="+mn-ea"/>
              <a:cs typeface="+mn-cs"/>
            </a:endParaRPr>
          </a:p>
          <a:p>
            <a:endParaRPr lang="en-GB" sz="1200" b="1" u="sng" kern="1200" dirty="0">
              <a:solidFill>
                <a:schemeClr val="tx1"/>
              </a:solidFill>
              <a:effectLst/>
              <a:latin typeface="Arial" pitchFamily="34" charset="0"/>
              <a:ea typeface="+mn-ea"/>
              <a:cs typeface="+mn-cs"/>
            </a:endParaRPr>
          </a:p>
          <a:p>
            <a:r>
              <a:rPr lang="en-GB" sz="1200" b="1" u="sng" kern="1200" dirty="0">
                <a:solidFill>
                  <a:schemeClr val="tx1"/>
                </a:solidFill>
                <a:effectLst/>
                <a:latin typeface="Arial" pitchFamily="34" charset="0"/>
                <a:ea typeface="+mn-ea"/>
                <a:cs typeface="+mn-cs"/>
              </a:rPr>
              <a:t>Common Indicators </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If the person: </a:t>
            </a:r>
          </a:p>
          <a:p>
            <a:r>
              <a:rPr lang="en-GB" sz="1200" kern="1200" dirty="0">
                <a:solidFill>
                  <a:schemeClr val="tx1"/>
                </a:solidFill>
                <a:effectLst/>
                <a:latin typeface="Arial" pitchFamily="34" charset="0"/>
                <a:ea typeface="+mn-ea"/>
                <a:cs typeface="+mn-cs"/>
              </a:rPr>
              <a:t>• is accompanied by someone who appears controlling, who insists on giving information and speaking for them </a:t>
            </a:r>
          </a:p>
          <a:p>
            <a:r>
              <a:rPr lang="en-GB" sz="1200" kern="1200" dirty="0">
                <a:solidFill>
                  <a:schemeClr val="tx1"/>
                </a:solidFill>
                <a:effectLst/>
                <a:latin typeface="Arial" pitchFamily="34" charset="0"/>
                <a:ea typeface="+mn-ea"/>
                <a:cs typeface="+mn-cs"/>
              </a:rPr>
              <a:t>• is withdrawn and submissive, seems afraid to speak to anyone in authority </a:t>
            </a:r>
          </a:p>
          <a:p>
            <a:r>
              <a:rPr lang="en-GB" sz="1200" kern="1200" dirty="0">
                <a:solidFill>
                  <a:schemeClr val="tx1"/>
                </a:solidFill>
                <a:effectLst/>
                <a:latin typeface="Arial" pitchFamily="34" charset="0"/>
                <a:ea typeface="+mn-ea"/>
                <a:cs typeface="+mn-cs"/>
              </a:rPr>
              <a:t>• provides vague and inconsistent explanations of where they live, employment or schooling </a:t>
            </a:r>
          </a:p>
          <a:p>
            <a:r>
              <a:rPr lang="en-GB" sz="1200" kern="1200" dirty="0">
                <a:solidFill>
                  <a:schemeClr val="tx1"/>
                </a:solidFill>
                <a:effectLst/>
                <a:latin typeface="Arial" pitchFamily="34" charset="0"/>
                <a:ea typeface="+mn-ea"/>
                <a:cs typeface="+mn-cs"/>
              </a:rPr>
              <a:t>• has old or serious injuries left untreated </a:t>
            </a:r>
          </a:p>
          <a:p>
            <a:r>
              <a:rPr lang="en-GB" sz="1200" kern="1200" dirty="0">
                <a:solidFill>
                  <a:schemeClr val="tx1"/>
                </a:solidFill>
                <a:effectLst/>
                <a:latin typeface="Arial" pitchFamily="34" charset="0"/>
                <a:ea typeface="+mn-ea"/>
                <a:cs typeface="+mn-cs"/>
              </a:rPr>
              <a:t>• provides vague information, is reluctant to explain how the injury occurred or reluctant to provide a medical history </a:t>
            </a:r>
          </a:p>
          <a:p>
            <a:r>
              <a:rPr lang="en-GB" sz="1200" kern="1200" dirty="0">
                <a:solidFill>
                  <a:schemeClr val="tx1"/>
                </a:solidFill>
                <a:effectLst/>
                <a:latin typeface="Arial" pitchFamily="34" charset="0"/>
                <a:ea typeface="+mn-ea"/>
                <a:cs typeface="+mn-cs"/>
              </a:rPr>
              <a:t>• is not registered with a GP, nursery or school • has experienced being moved locally, regionally, nationally or internationally </a:t>
            </a:r>
          </a:p>
          <a:p>
            <a:r>
              <a:rPr lang="en-GB" sz="1200" kern="1200" dirty="0">
                <a:solidFill>
                  <a:schemeClr val="tx1"/>
                </a:solidFill>
                <a:effectLst/>
                <a:latin typeface="Arial" pitchFamily="34" charset="0"/>
                <a:ea typeface="+mn-ea"/>
                <a:cs typeface="+mn-cs"/>
              </a:rPr>
              <a:t>• appears to be moving location frequently </a:t>
            </a:r>
          </a:p>
          <a:p>
            <a:r>
              <a:rPr lang="en-GB" sz="1200" kern="1200" dirty="0">
                <a:solidFill>
                  <a:schemeClr val="tx1"/>
                </a:solidFill>
                <a:effectLst/>
                <a:latin typeface="Arial" pitchFamily="34" charset="0"/>
                <a:ea typeface="+mn-ea"/>
                <a:cs typeface="+mn-cs"/>
              </a:rPr>
              <a:t>• appearance suggests general physical neglect • struggles to speak English </a:t>
            </a:r>
          </a:p>
          <a:p>
            <a:r>
              <a:rPr lang="en-GB" sz="1200" kern="1200" dirty="0">
                <a:solidFill>
                  <a:schemeClr val="tx1"/>
                </a:solidFill>
                <a:effectLst/>
                <a:latin typeface="Arial" pitchFamily="34" charset="0"/>
                <a:ea typeface="+mn-ea"/>
                <a:cs typeface="+mn-cs"/>
              </a:rPr>
              <a:t>• has no official means of identification or has suspicious looking documents. </a:t>
            </a:r>
            <a:r>
              <a:rPr lang="en-GB" sz="1200" b="1" kern="1200" dirty="0">
                <a:solidFill>
                  <a:schemeClr val="tx1"/>
                </a:solidFill>
                <a:effectLst/>
                <a:latin typeface="Arial" pitchFamily="34" charset="0"/>
                <a:ea typeface="+mn-ea"/>
                <a:cs typeface="+mn-cs"/>
              </a:rPr>
              <a:t>Consider trafficked?</a:t>
            </a:r>
            <a:r>
              <a:rPr lang="en-GB" sz="1200" kern="1200" dirty="0">
                <a:solidFill>
                  <a:schemeClr val="tx1"/>
                </a:solidFill>
                <a:effectLst/>
                <a:latin typeface="Arial" pitchFamily="34" charset="0"/>
                <a:ea typeface="+mn-ea"/>
                <a:cs typeface="+mn-cs"/>
              </a:rPr>
              <a:t> </a:t>
            </a:r>
          </a:p>
          <a:p>
            <a:r>
              <a:rPr lang="en-GB" sz="1200" kern="1200" dirty="0">
                <a:solidFill>
                  <a:schemeClr val="tx1"/>
                </a:solidFill>
                <a:effectLst/>
                <a:latin typeface="Arial" pitchFamily="34" charset="0"/>
                <a:ea typeface="+mn-ea"/>
                <a:cs typeface="+mn-cs"/>
              </a:rPr>
              <a:t> </a:t>
            </a:r>
          </a:p>
          <a:p>
            <a:r>
              <a:rPr lang="en-GB" sz="1200" kern="1200" dirty="0">
                <a:solidFill>
                  <a:schemeClr val="tx1"/>
                </a:solidFill>
                <a:effectLst/>
                <a:latin typeface="Arial" pitchFamily="34" charset="0"/>
                <a:ea typeface="+mn-ea"/>
                <a:cs typeface="+mn-cs"/>
              </a:rPr>
              <a:t> </a:t>
            </a:r>
            <a:r>
              <a:rPr lang="en-GB" sz="1200" b="1" kern="1200" dirty="0">
                <a:solidFill>
                  <a:schemeClr val="tx1"/>
                </a:solidFill>
                <a:effectLst/>
                <a:latin typeface="Arial" pitchFamily="34" charset="0"/>
                <a:ea typeface="+mn-ea"/>
                <a:cs typeface="+mn-cs"/>
              </a:rPr>
              <a:t>Common indicators for labour exploitation :</a:t>
            </a:r>
          </a:p>
          <a:p>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People who have been trafficked for labour exploitation may: </a:t>
            </a:r>
          </a:p>
          <a:p>
            <a:r>
              <a:rPr lang="en-GB" sz="1200" kern="1200" dirty="0">
                <a:solidFill>
                  <a:schemeClr val="tx1"/>
                </a:solidFill>
                <a:effectLst/>
                <a:latin typeface="Arial" pitchFamily="34" charset="0"/>
                <a:ea typeface="+mn-ea"/>
                <a:cs typeface="+mn-cs"/>
              </a:rPr>
              <a:t>• Live in groups in the same place where they work and leave those premises infrequently, if at all</a:t>
            </a:r>
          </a:p>
          <a:p>
            <a:r>
              <a:rPr lang="en-GB" sz="1200" kern="1200" dirty="0">
                <a:solidFill>
                  <a:schemeClr val="tx1"/>
                </a:solidFill>
                <a:effectLst/>
                <a:latin typeface="Arial" pitchFamily="34" charset="0"/>
                <a:ea typeface="+mn-ea"/>
                <a:cs typeface="+mn-cs"/>
              </a:rPr>
              <a:t> • Live in degraded, unsuitable places, such as in agricultural or industrial buildings </a:t>
            </a:r>
          </a:p>
          <a:p>
            <a:r>
              <a:rPr lang="en-GB" sz="1200" kern="1200" dirty="0">
                <a:solidFill>
                  <a:schemeClr val="tx1"/>
                </a:solidFill>
                <a:effectLst/>
                <a:latin typeface="Arial" pitchFamily="34" charset="0"/>
                <a:ea typeface="+mn-ea"/>
                <a:cs typeface="+mn-cs"/>
              </a:rPr>
              <a:t>• Not be dressed adequately for the work they do: for example, they may lack protective equipment or warm clothing </a:t>
            </a:r>
          </a:p>
          <a:p>
            <a:r>
              <a:rPr lang="en-GB" sz="1200" kern="1200" dirty="0">
                <a:solidFill>
                  <a:schemeClr val="tx1"/>
                </a:solidFill>
                <a:effectLst/>
                <a:latin typeface="Arial" pitchFamily="34" charset="0"/>
                <a:ea typeface="+mn-ea"/>
                <a:cs typeface="+mn-cs"/>
              </a:rPr>
              <a:t>• Be given only leftovers to eat </a:t>
            </a:r>
          </a:p>
          <a:p>
            <a:r>
              <a:rPr lang="en-GB" sz="1200" kern="1200" dirty="0">
                <a:solidFill>
                  <a:schemeClr val="tx1"/>
                </a:solidFill>
                <a:effectLst/>
                <a:latin typeface="Arial" pitchFamily="34" charset="0"/>
                <a:ea typeface="+mn-ea"/>
                <a:cs typeface="+mn-cs"/>
              </a:rPr>
              <a:t>• Have no access to their earnings </a:t>
            </a:r>
          </a:p>
          <a:p>
            <a:r>
              <a:rPr lang="en-GB" sz="1200" kern="1200" dirty="0">
                <a:solidFill>
                  <a:schemeClr val="tx1"/>
                </a:solidFill>
                <a:effectLst/>
                <a:latin typeface="Arial" pitchFamily="34" charset="0"/>
                <a:ea typeface="+mn-ea"/>
                <a:cs typeface="+mn-cs"/>
              </a:rPr>
              <a:t>• Have no labour contract </a:t>
            </a:r>
          </a:p>
          <a:p>
            <a:r>
              <a:rPr lang="en-GB" sz="1200" kern="1200" dirty="0">
                <a:solidFill>
                  <a:schemeClr val="tx1"/>
                </a:solidFill>
                <a:effectLst/>
                <a:latin typeface="Arial" pitchFamily="34" charset="0"/>
                <a:ea typeface="+mn-ea"/>
                <a:cs typeface="+mn-cs"/>
              </a:rPr>
              <a:t>• Work excessively long hours </a:t>
            </a:r>
          </a:p>
          <a:p>
            <a:r>
              <a:rPr lang="en-GB" sz="1200" kern="1200" dirty="0">
                <a:solidFill>
                  <a:schemeClr val="tx1"/>
                </a:solidFill>
                <a:effectLst/>
                <a:latin typeface="Arial" pitchFamily="34" charset="0"/>
                <a:ea typeface="+mn-ea"/>
                <a:cs typeface="+mn-cs"/>
              </a:rPr>
              <a:t>• Depend on their employer for a number of services, including work, transportation and accommodation</a:t>
            </a:r>
          </a:p>
          <a:p>
            <a:r>
              <a:rPr lang="en-GB" dirty="0"/>
              <a:t>Notices have been posted in languages other than the local language.</a:t>
            </a:r>
          </a:p>
          <a:p>
            <a:r>
              <a:rPr lang="en-GB" dirty="0"/>
              <a:t>• There are no health and safety notices. </a:t>
            </a:r>
          </a:p>
          <a:p>
            <a:r>
              <a:rPr lang="en-GB" dirty="0"/>
              <a:t>• The employer or manager is unable to show the documents required for employing workers from other countries. </a:t>
            </a:r>
          </a:p>
          <a:p>
            <a:r>
              <a:rPr lang="en-GB" dirty="0"/>
              <a:t>• The employer or manager is unable to show records of wages paid to workers. </a:t>
            </a:r>
          </a:p>
          <a:p>
            <a:r>
              <a:rPr lang="en-GB" dirty="0"/>
              <a:t>• The health and safety equipment is of poor quality or is missing. </a:t>
            </a:r>
          </a:p>
          <a:p>
            <a:r>
              <a:rPr lang="en-GB" dirty="0"/>
              <a:t>• Equipment is designed or has been modified so that it can be operated by children.</a:t>
            </a:r>
          </a:p>
          <a:p>
            <a:r>
              <a:rPr lang="en-GB" dirty="0"/>
              <a:t> • There is evidence that labour laws are being breached. </a:t>
            </a:r>
          </a:p>
          <a:p>
            <a:r>
              <a:rPr lang="en-GB" dirty="0"/>
              <a:t>• There is evidence that workers must pay for tools, food or accommodation or that those costs are being deducted from their wages</a:t>
            </a:r>
            <a:endParaRPr lang="en-GB" sz="1200" kern="1200" dirty="0">
              <a:solidFill>
                <a:schemeClr val="tx1"/>
              </a:solidFill>
              <a:effectLst/>
              <a:latin typeface="Arial" pitchFamily="34" charset="0"/>
              <a:ea typeface="+mn-ea"/>
              <a:cs typeface="+mn-cs"/>
            </a:endParaRPr>
          </a:p>
          <a:p>
            <a:endParaRPr lang="en-GB" sz="1200" kern="1200" dirty="0">
              <a:solidFill>
                <a:schemeClr val="tx1"/>
              </a:solidFill>
              <a:effectLst/>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14629931-C524-4D5A-8148-8027391DD018}" type="slidenum">
              <a:rPr lang="en-GB" smtClean="0"/>
              <a:t>16</a:t>
            </a:fld>
            <a:endParaRPr lang="en-GB"/>
          </a:p>
        </p:txBody>
      </p:sp>
    </p:spTree>
    <p:extLst>
      <p:ext uri="{BB962C8B-B14F-4D97-AF65-F5344CB8AC3E}">
        <p14:creationId xmlns:p14="http://schemas.microsoft.com/office/powerpoint/2010/main" val="36762683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mn-ea"/>
                <a:cs typeface="+mn-cs"/>
              </a:rPr>
              <a:t>January 2019 – Wales </a:t>
            </a:r>
          </a:p>
          <a:p>
            <a:r>
              <a:rPr lang="en-GB" sz="1200" kern="1200" dirty="0">
                <a:solidFill>
                  <a:schemeClr val="tx1"/>
                </a:solidFill>
                <a:effectLst/>
                <a:latin typeface="Arial" pitchFamily="34" charset="0"/>
                <a:ea typeface="+mn-ea"/>
                <a:cs typeface="+mn-cs"/>
              </a:rPr>
              <a:t>A scrap metal dealer subjected a vulnerable man to repeated brutal beatings and forced him to work for free for more than two years.</a:t>
            </a:r>
          </a:p>
          <a:p>
            <a:r>
              <a:rPr lang="en-GB" sz="1200" kern="1200" dirty="0">
                <a:solidFill>
                  <a:schemeClr val="tx1"/>
                </a:solidFill>
                <a:effectLst/>
                <a:latin typeface="Arial" pitchFamily="34" charset="0"/>
                <a:ea typeface="+mn-ea"/>
                <a:cs typeface="+mn-cs"/>
              </a:rPr>
              <a:t>The 20-year-old victim, who had been living in a YMCA before falling into the clutches of Anthony Baker, was rescued by police who had gone to the isolated compound near the Briton Ferry bridge following calls from concerned members of the public.</a:t>
            </a:r>
          </a:p>
          <a:p>
            <a:r>
              <a:rPr lang="en-GB" sz="1200" kern="1200" dirty="0">
                <a:solidFill>
                  <a:schemeClr val="tx1"/>
                </a:solidFill>
                <a:effectLst/>
                <a:latin typeface="Arial" pitchFamily="34" charset="0"/>
                <a:ea typeface="+mn-ea"/>
                <a:cs typeface="+mn-cs"/>
              </a:rPr>
              <a:t>The man was suffering with a catalogue of horrific injuries, including open wounds.</a:t>
            </a:r>
          </a:p>
          <a:p>
            <a:r>
              <a:rPr lang="en-GB" sz="1200" kern="1200" dirty="0">
                <a:solidFill>
                  <a:schemeClr val="tx1"/>
                </a:solidFill>
                <a:effectLst/>
                <a:latin typeface="Arial" pitchFamily="34" charset="0"/>
                <a:ea typeface="+mn-ea"/>
                <a:cs typeface="+mn-cs"/>
              </a:rPr>
              <a:t>What was surprising about this case was that the neighbours in the area have been calling him ‘the slave’  but no-one reported anything for almost 2 years.</a:t>
            </a:r>
          </a:p>
          <a:p>
            <a:r>
              <a:rPr lang="en-GB" sz="1200" kern="1200" dirty="0">
                <a:solidFill>
                  <a:schemeClr val="tx1"/>
                </a:solidFill>
                <a:effectLst/>
                <a:latin typeface="Arial" pitchFamily="34" charset="0"/>
                <a:ea typeface="+mn-ea"/>
                <a:cs typeface="+mn-cs"/>
              </a:rPr>
              <a:t>If the right measures were taken could he have escaped his situation before it got to the stage it was when he was rescued by police.</a:t>
            </a:r>
          </a:p>
          <a:p>
            <a:endParaRPr lang="en-GB" sz="1200" b="1" u="sng" kern="1200" dirty="0">
              <a:solidFill>
                <a:schemeClr val="tx1"/>
              </a:solidFill>
              <a:effectLst/>
              <a:latin typeface="Arial" pitchFamily="34" charset="0"/>
              <a:ea typeface="+mn-ea"/>
              <a:cs typeface="+mn-cs"/>
            </a:endParaRPr>
          </a:p>
          <a:p>
            <a:r>
              <a:rPr lang="en-GB" sz="1200" b="1" u="sng" kern="1200" dirty="0">
                <a:solidFill>
                  <a:schemeClr val="tx1"/>
                </a:solidFill>
                <a:effectLst/>
                <a:latin typeface="Arial" pitchFamily="34" charset="0"/>
                <a:ea typeface="+mn-ea"/>
                <a:cs typeface="+mn-cs"/>
              </a:rPr>
              <a:t>Common Indicators </a:t>
            </a:r>
            <a:endParaRPr lang="en-GB" sz="1200" kern="1200" dirty="0">
              <a:solidFill>
                <a:schemeClr val="tx1"/>
              </a:solidFill>
              <a:effectLst/>
              <a:latin typeface="Arial" pitchFamily="34" charset="0"/>
              <a:ea typeface="+mn-ea"/>
              <a:cs typeface="+mn-cs"/>
            </a:endParaRPr>
          </a:p>
          <a:p>
            <a:r>
              <a:rPr lang="en-GB" sz="1200" kern="1200" dirty="0">
                <a:solidFill>
                  <a:schemeClr val="tx1"/>
                </a:solidFill>
                <a:effectLst/>
                <a:latin typeface="Arial" pitchFamily="34" charset="0"/>
                <a:ea typeface="+mn-ea"/>
                <a:cs typeface="+mn-cs"/>
              </a:rPr>
              <a:t>If the person: </a:t>
            </a:r>
          </a:p>
          <a:p>
            <a:pPr lvl="0"/>
            <a:r>
              <a:rPr lang="en-GB" sz="1200" kern="1200" dirty="0">
                <a:solidFill>
                  <a:schemeClr val="tx1"/>
                </a:solidFill>
                <a:effectLst/>
                <a:latin typeface="Arial" pitchFamily="34" charset="0"/>
                <a:ea typeface="+mn-ea"/>
                <a:cs typeface="+mn-cs"/>
              </a:rPr>
              <a:t>appears frightened and controlled </a:t>
            </a:r>
          </a:p>
          <a:p>
            <a:pPr lvl="0"/>
            <a:r>
              <a:rPr lang="en-GB" sz="1200" kern="1200" dirty="0">
                <a:solidFill>
                  <a:schemeClr val="tx1"/>
                </a:solidFill>
                <a:effectLst/>
                <a:latin typeface="Arial" pitchFamily="34" charset="0"/>
                <a:ea typeface="+mn-ea"/>
                <a:cs typeface="+mn-cs"/>
              </a:rPr>
              <a:t>is withdrawn and submissive, seems afraid to speak to anyone in authority</a:t>
            </a:r>
          </a:p>
          <a:p>
            <a:pPr lvl="0"/>
            <a:r>
              <a:rPr lang="en-GB" sz="1200" kern="1200" dirty="0">
                <a:solidFill>
                  <a:schemeClr val="tx1"/>
                </a:solidFill>
                <a:effectLst/>
                <a:latin typeface="Arial" pitchFamily="34" charset="0"/>
                <a:ea typeface="+mn-ea"/>
                <a:cs typeface="+mn-cs"/>
              </a:rPr>
              <a:t>new injuries left untreated &amp; reluctant to explain how the injury occurred</a:t>
            </a:r>
          </a:p>
          <a:p>
            <a:pPr lvl="0"/>
            <a:r>
              <a:rPr lang="en-GB" sz="1200" kern="1200" dirty="0">
                <a:solidFill>
                  <a:schemeClr val="tx1"/>
                </a:solidFill>
                <a:effectLst/>
                <a:latin typeface="Arial" pitchFamily="34" charset="0"/>
                <a:ea typeface="+mn-ea"/>
                <a:cs typeface="+mn-cs"/>
              </a:rPr>
              <a:t>old or serious injuries left untreated </a:t>
            </a:r>
          </a:p>
          <a:p>
            <a:pPr lvl="0"/>
            <a:r>
              <a:rPr lang="en-GB" sz="1200" kern="1200" dirty="0">
                <a:solidFill>
                  <a:schemeClr val="tx1"/>
                </a:solidFill>
                <a:effectLst/>
                <a:latin typeface="Arial" pitchFamily="34" charset="0"/>
                <a:ea typeface="+mn-ea"/>
                <a:cs typeface="+mn-cs"/>
              </a:rPr>
              <a:t>provides vague information, is or reluctant to provide a medical history </a:t>
            </a:r>
          </a:p>
          <a:p>
            <a:pPr lvl="0"/>
            <a:r>
              <a:rPr lang="en-GB" sz="1200" kern="1200" dirty="0">
                <a:solidFill>
                  <a:schemeClr val="tx1"/>
                </a:solidFill>
                <a:effectLst/>
                <a:latin typeface="Arial" pitchFamily="34" charset="0"/>
                <a:ea typeface="+mn-ea"/>
                <a:cs typeface="+mn-cs"/>
              </a:rPr>
              <a:t>is not registered with a GP</a:t>
            </a:r>
          </a:p>
          <a:p>
            <a:pPr lvl="0"/>
            <a:r>
              <a:rPr lang="en-GB" sz="1200" kern="1200" dirty="0">
                <a:solidFill>
                  <a:schemeClr val="tx1"/>
                </a:solidFill>
                <a:effectLst/>
                <a:latin typeface="Arial" pitchFamily="34" charset="0"/>
                <a:ea typeface="+mn-ea"/>
                <a:cs typeface="+mn-cs"/>
              </a:rPr>
              <a:t>malnutrition</a:t>
            </a:r>
          </a:p>
          <a:p>
            <a:pPr lvl="0"/>
            <a:r>
              <a:rPr lang="en-GB" sz="1200" kern="1200" dirty="0">
                <a:solidFill>
                  <a:schemeClr val="tx1"/>
                </a:solidFill>
                <a:effectLst/>
                <a:latin typeface="Arial" pitchFamily="34" charset="0"/>
                <a:ea typeface="+mn-ea"/>
                <a:cs typeface="+mn-cs"/>
              </a:rPr>
              <a:t>Stockholm syndrome  </a:t>
            </a:r>
          </a:p>
          <a:p>
            <a:pPr lvl="0"/>
            <a:r>
              <a:rPr lang="en-GB" sz="1200" kern="1200" dirty="0">
                <a:solidFill>
                  <a:schemeClr val="tx1"/>
                </a:solidFill>
                <a:effectLst/>
                <a:latin typeface="Arial" pitchFamily="34" charset="0"/>
                <a:ea typeface="+mn-ea"/>
                <a:cs typeface="+mn-cs"/>
              </a:rPr>
              <a:t>Was homeless prior to being offered accommodation </a:t>
            </a:r>
          </a:p>
          <a:p>
            <a:r>
              <a:rPr lang="en-GB" sz="1200" b="1" kern="1200" dirty="0">
                <a:solidFill>
                  <a:schemeClr val="tx1"/>
                </a:solidFill>
                <a:effectLst/>
                <a:latin typeface="Arial" pitchFamily="34" charset="0"/>
                <a:ea typeface="+mn-ea"/>
                <a:cs typeface="+mn-cs"/>
              </a:rPr>
              <a:t>Consider trafficked?</a:t>
            </a:r>
            <a:r>
              <a:rPr lang="en-GB" sz="1200" kern="1200" dirty="0">
                <a:solidFill>
                  <a:schemeClr val="tx1"/>
                </a:solidFill>
                <a:effectLst/>
                <a:latin typeface="Arial" pitchFamily="34" charset="0"/>
                <a:ea typeface="+mn-ea"/>
                <a:cs typeface="+mn-cs"/>
              </a:rPr>
              <a:t> </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mn-ea"/>
                <a:cs typeface="+mn-cs"/>
              </a:rPr>
              <a:t>Common indicators for labour exploitation :</a:t>
            </a:r>
          </a:p>
          <a:p>
            <a:r>
              <a:rPr lang="en-GB" sz="1200" kern="1200" dirty="0">
                <a:solidFill>
                  <a:schemeClr val="tx1"/>
                </a:solidFill>
                <a:effectLst/>
                <a:latin typeface="Arial" pitchFamily="34" charset="0"/>
                <a:ea typeface="+mn-ea"/>
                <a:cs typeface="+mn-cs"/>
              </a:rPr>
              <a:t>• Live in groups in the same place where they work and leave those premises infrequently, if at all</a:t>
            </a:r>
          </a:p>
          <a:p>
            <a:r>
              <a:rPr lang="en-GB" sz="1200" kern="1200" dirty="0">
                <a:solidFill>
                  <a:schemeClr val="tx1"/>
                </a:solidFill>
                <a:effectLst/>
                <a:latin typeface="Arial" pitchFamily="34" charset="0"/>
                <a:ea typeface="+mn-ea"/>
                <a:cs typeface="+mn-cs"/>
              </a:rPr>
              <a:t> • Live in degraded, unsuitable places, such as in agricultural or industrial buildings </a:t>
            </a:r>
          </a:p>
          <a:p>
            <a:r>
              <a:rPr lang="en-GB" sz="1200" kern="1200" dirty="0">
                <a:solidFill>
                  <a:schemeClr val="tx1"/>
                </a:solidFill>
                <a:effectLst/>
                <a:latin typeface="Arial" pitchFamily="34" charset="0"/>
                <a:ea typeface="+mn-ea"/>
                <a:cs typeface="+mn-cs"/>
              </a:rPr>
              <a:t>• Not be dressed adequately for the work they do: for example, they may lack protective equipment or warm clothing </a:t>
            </a:r>
          </a:p>
          <a:p>
            <a:r>
              <a:rPr lang="en-GB" sz="1200" kern="1200" dirty="0">
                <a:solidFill>
                  <a:schemeClr val="tx1"/>
                </a:solidFill>
                <a:effectLst/>
                <a:latin typeface="Arial" pitchFamily="34" charset="0"/>
                <a:ea typeface="+mn-ea"/>
                <a:cs typeface="+mn-cs"/>
              </a:rPr>
              <a:t>• Be given only leftovers to eat </a:t>
            </a:r>
          </a:p>
          <a:p>
            <a:r>
              <a:rPr lang="en-GB" sz="1200" kern="1200" dirty="0">
                <a:solidFill>
                  <a:schemeClr val="tx1"/>
                </a:solidFill>
                <a:effectLst/>
                <a:latin typeface="Arial" pitchFamily="34" charset="0"/>
                <a:ea typeface="+mn-ea"/>
                <a:cs typeface="+mn-cs"/>
              </a:rPr>
              <a:t>• Have no access to their earnings </a:t>
            </a:r>
          </a:p>
          <a:p>
            <a:r>
              <a:rPr lang="en-GB" sz="1200" kern="1200" dirty="0">
                <a:solidFill>
                  <a:schemeClr val="tx1"/>
                </a:solidFill>
                <a:effectLst/>
                <a:latin typeface="Arial" pitchFamily="34" charset="0"/>
                <a:ea typeface="+mn-ea"/>
                <a:cs typeface="+mn-cs"/>
              </a:rPr>
              <a:t>• Have no labour contract </a:t>
            </a:r>
          </a:p>
          <a:p>
            <a:r>
              <a:rPr lang="en-GB" sz="1200" kern="1200" dirty="0">
                <a:solidFill>
                  <a:schemeClr val="tx1"/>
                </a:solidFill>
                <a:effectLst/>
                <a:latin typeface="Arial" pitchFamily="34" charset="0"/>
                <a:ea typeface="+mn-ea"/>
                <a:cs typeface="+mn-cs"/>
              </a:rPr>
              <a:t>• Work excessively long hours </a:t>
            </a:r>
          </a:p>
          <a:p>
            <a:r>
              <a:rPr lang="en-GB" sz="1200" kern="1200" dirty="0">
                <a:solidFill>
                  <a:schemeClr val="tx1"/>
                </a:solidFill>
                <a:effectLst/>
                <a:latin typeface="Arial" pitchFamily="34" charset="0"/>
                <a:ea typeface="+mn-ea"/>
                <a:cs typeface="+mn-cs"/>
              </a:rPr>
              <a:t>• Depend on their employer for a number of services, including work, transportation and accommodation</a:t>
            </a:r>
          </a:p>
          <a:p>
            <a:r>
              <a:rPr lang="en-GB" dirty="0"/>
              <a:t>Notices have been posted in languages other than the local language.</a:t>
            </a:r>
          </a:p>
          <a:p>
            <a:r>
              <a:rPr lang="en-GB" dirty="0"/>
              <a:t>• There are no health and safety notices. </a:t>
            </a:r>
          </a:p>
          <a:p>
            <a:r>
              <a:rPr lang="en-GB" dirty="0"/>
              <a:t>• The employer or manager is unable to show the documents required for employing workers from other countries. </a:t>
            </a:r>
          </a:p>
          <a:p>
            <a:r>
              <a:rPr lang="en-GB" dirty="0"/>
              <a:t>• The employer or manager is unable to show records of wages paid to workers. </a:t>
            </a:r>
          </a:p>
          <a:p>
            <a:r>
              <a:rPr lang="en-GB" dirty="0"/>
              <a:t>• The health and safety equipment is of poor quality or is missing. </a:t>
            </a:r>
          </a:p>
          <a:p>
            <a:r>
              <a:rPr lang="en-GB" dirty="0"/>
              <a:t>• Equipment is designed or has been modified so that it can be operated by children.</a:t>
            </a:r>
          </a:p>
          <a:p>
            <a:r>
              <a:rPr lang="en-GB" dirty="0"/>
              <a:t> • There is evidence that labour laws are being breached. </a:t>
            </a:r>
          </a:p>
          <a:p>
            <a:r>
              <a:rPr lang="en-GB" dirty="0"/>
              <a:t>• There is evidence that workers must pay for tools, food or accommodation or that those costs are being deducted from their wages</a:t>
            </a:r>
            <a:endParaRPr lang="en-GB" sz="1200" kern="1200" dirty="0">
              <a:solidFill>
                <a:schemeClr val="tx1"/>
              </a:solidFill>
              <a:effectLst/>
              <a:latin typeface="Arial" pitchFamily="34" charset="0"/>
              <a:ea typeface="+mn-ea"/>
              <a:cs typeface="+mn-cs"/>
            </a:endParaRPr>
          </a:p>
          <a:p>
            <a:endParaRPr lang="en-GB" sz="1200" kern="1200" dirty="0">
              <a:solidFill>
                <a:schemeClr val="tx1"/>
              </a:solidFill>
              <a:effectLst/>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1" dirty="0"/>
          </a:p>
        </p:txBody>
      </p:sp>
      <p:sp>
        <p:nvSpPr>
          <p:cNvPr id="4" name="Slide Number Placeholder 3"/>
          <p:cNvSpPr>
            <a:spLocks noGrp="1"/>
          </p:cNvSpPr>
          <p:nvPr>
            <p:ph type="sldNum" sz="quarter" idx="10"/>
          </p:nvPr>
        </p:nvSpPr>
        <p:spPr/>
        <p:txBody>
          <a:bodyPr/>
          <a:lstStyle/>
          <a:p>
            <a:fld id="{14629931-C524-4D5A-8148-8027391DD018}" type="slidenum">
              <a:rPr lang="en-GB" smtClean="0"/>
              <a:t>17</a:t>
            </a:fld>
            <a:endParaRPr lang="en-GB"/>
          </a:p>
        </p:txBody>
      </p:sp>
    </p:spTree>
    <p:extLst>
      <p:ext uri="{BB962C8B-B14F-4D97-AF65-F5344CB8AC3E}">
        <p14:creationId xmlns:p14="http://schemas.microsoft.com/office/powerpoint/2010/main" val="20541291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QTS – what possible health implications can you think of?</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physical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Threats, intimidation,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Sexual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Substance misuse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Social  restrictions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Deprivation: food and sleep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Ritual abuse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Exposure to infectious diseases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Affects of physical, sexual or psychological abuse</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Chronic deprivation – e.g. food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Hazards – poor ventilation, sanitation, exposure to chemicals…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Trauma</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most common physical health symptoms include: fatigue, headaches, sexual and reproductive health problems, back pain and significant weight loss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Mental health systems tend to persist for longer than most of the physical health problems.</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Labour trafficking risks include: poor ventilation and sanitation; extended hours, repetitive-motion activities; poor training in use of lifting heavy equipment; chemical hazards; lack of protective equipment; heat or cold extremes; and airborne and bacterial contamination.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These can cause: exhaustion, dehydration, heat stroke, stress, hypothermia, frost-bite, respiratory problems and skin-inflections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18</a:t>
            </a:fld>
            <a:endParaRPr lang="en-GB"/>
          </a:p>
        </p:txBody>
      </p:sp>
    </p:spTree>
    <p:extLst>
      <p:ext uri="{BB962C8B-B14F-4D97-AF65-F5344CB8AC3E}">
        <p14:creationId xmlns:p14="http://schemas.microsoft.com/office/powerpoint/2010/main" val="27608980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https://www.youtube.com/watch?v=1RBblPD60Wg&amp;feature=youtu.be</a:t>
            </a:r>
          </a:p>
          <a:p>
            <a:endParaRPr lang="en-GB" dirty="0"/>
          </a:p>
          <a:p>
            <a:endParaRPr lang="en-GB" dirty="0"/>
          </a:p>
          <a:p>
            <a:r>
              <a:rPr lang="en-GB" b="1" dirty="0"/>
              <a:t>QTS – what are your thoughts about this clip?</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19</a:t>
            </a:fld>
            <a:endParaRPr lang="en-GB"/>
          </a:p>
        </p:txBody>
      </p:sp>
    </p:spTree>
    <p:extLst>
      <p:ext uri="{BB962C8B-B14F-4D97-AF65-F5344CB8AC3E}">
        <p14:creationId xmlns:p14="http://schemas.microsoft.com/office/powerpoint/2010/main" val="17301185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https://www.youtube.com/watch?v=k-I5EtcewdM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Horse Trading Video – </a:t>
            </a:r>
            <a:r>
              <a:rPr kumimoji="0" lang="en-US"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Gangmasters</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and Labour Abuse Authority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mn-ea"/>
                <a:cs typeface="+mn-cs"/>
              </a:rPr>
              <a:t>Explain to the students that the video uses the GLAA's experiences with real human traffickers to illustrate the methods they use and the lengths they will go to exploit workers for profit. This video is very powerful in showing how the trafficker chooses their victims very carefully, by using controlling factors (physical violence, debt bondage, language barrier, fear etc.) and vulnerability factors (poverty, unemployment, isolation, better lifestyle, etc).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kern="1200" dirty="0">
                <a:solidFill>
                  <a:schemeClr val="tx1"/>
                </a:solidFill>
                <a:effectLst/>
                <a:latin typeface="Arial" pitchFamily="34" charset="0"/>
                <a:ea typeface="+mn-ea"/>
                <a:cs typeface="+mn-cs"/>
              </a:rPr>
              <a:t>The traffickers demeans the victims by calling them horses  and uses them as human commodities, so even they attempt to escape their situation they never really escape as they are left with debt in their names to deal with.</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kern="1200" dirty="0">
              <a:solidFill>
                <a:schemeClr val="tx1"/>
              </a:solidFill>
              <a:effectLst/>
              <a:latin typeface="Arial" pitchFamily="34" charset="0"/>
              <a:ea typeface="+mn-ea"/>
              <a:cs typeface="+mn-cs"/>
            </a:endParaRPr>
          </a:p>
          <a:p>
            <a:r>
              <a:rPr lang="en-GB" sz="1100" kern="1200" dirty="0">
                <a:solidFill>
                  <a:schemeClr val="tx1"/>
                </a:solidFill>
                <a:effectLst/>
                <a:latin typeface="Arial" pitchFamily="34" charset="0"/>
                <a:ea typeface="+mn-ea"/>
                <a:cs typeface="+mn-cs"/>
              </a:rPr>
              <a:t> </a:t>
            </a:r>
            <a:r>
              <a:rPr lang="en-GB" sz="1100" b="1" kern="1200" dirty="0">
                <a:solidFill>
                  <a:schemeClr val="tx1"/>
                </a:solidFill>
                <a:effectLst/>
                <a:latin typeface="Arial" pitchFamily="34" charset="0"/>
                <a:ea typeface="+mn-ea"/>
                <a:cs typeface="+mn-cs"/>
              </a:rPr>
              <a:t>Common indicators for labour exploitation :</a:t>
            </a:r>
          </a:p>
          <a:p>
            <a:endParaRPr lang="en-GB" sz="1100" kern="1200" dirty="0">
              <a:solidFill>
                <a:schemeClr val="tx1"/>
              </a:solidFill>
              <a:effectLst/>
              <a:latin typeface="Arial" pitchFamily="34" charset="0"/>
              <a:ea typeface="+mn-ea"/>
              <a:cs typeface="+mn-cs"/>
            </a:endParaRPr>
          </a:p>
          <a:p>
            <a:r>
              <a:rPr lang="en-GB" sz="1100" kern="1200" dirty="0">
                <a:solidFill>
                  <a:schemeClr val="tx1"/>
                </a:solidFill>
                <a:effectLst/>
                <a:latin typeface="Arial" pitchFamily="34" charset="0"/>
                <a:ea typeface="+mn-ea"/>
                <a:cs typeface="+mn-cs"/>
              </a:rPr>
              <a:t>People who have been trafficked for labour exploitation may: </a:t>
            </a:r>
          </a:p>
          <a:p>
            <a:r>
              <a:rPr lang="en-GB" sz="1100" kern="1200" dirty="0">
                <a:solidFill>
                  <a:schemeClr val="tx1"/>
                </a:solidFill>
                <a:effectLst/>
                <a:latin typeface="Arial" pitchFamily="34" charset="0"/>
                <a:ea typeface="+mn-ea"/>
                <a:cs typeface="+mn-cs"/>
              </a:rPr>
              <a:t>• Live in groups in the same place where they work and leave those premises infrequently, if at all</a:t>
            </a:r>
          </a:p>
          <a:p>
            <a:r>
              <a:rPr lang="en-GB" sz="1100" kern="1200" dirty="0">
                <a:solidFill>
                  <a:schemeClr val="tx1"/>
                </a:solidFill>
                <a:effectLst/>
                <a:latin typeface="Arial" pitchFamily="34" charset="0"/>
                <a:ea typeface="+mn-ea"/>
                <a:cs typeface="+mn-cs"/>
              </a:rPr>
              <a:t> • Live in degraded, unsuitable places, such as in agricultural or industrial buildings </a:t>
            </a:r>
          </a:p>
          <a:p>
            <a:r>
              <a:rPr lang="en-GB" sz="1100" kern="1200" dirty="0">
                <a:solidFill>
                  <a:schemeClr val="tx1"/>
                </a:solidFill>
                <a:effectLst/>
                <a:latin typeface="Arial" pitchFamily="34" charset="0"/>
                <a:ea typeface="+mn-ea"/>
                <a:cs typeface="+mn-cs"/>
              </a:rPr>
              <a:t>• Not be dressed adequately for the work they do: for example, they may lack protective equipment or warm clothing </a:t>
            </a:r>
          </a:p>
          <a:p>
            <a:r>
              <a:rPr lang="en-GB" sz="1100" kern="1200" dirty="0">
                <a:solidFill>
                  <a:schemeClr val="tx1"/>
                </a:solidFill>
                <a:effectLst/>
                <a:latin typeface="Arial" pitchFamily="34" charset="0"/>
                <a:ea typeface="+mn-ea"/>
                <a:cs typeface="+mn-cs"/>
              </a:rPr>
              <a:t>• Be given only leftovers to eat </a:t>
            </a:r>
          </a:p>
          <a:p>
            <a:r>
              <a:rPr lang="en-GB" sz="1100" kern="1200" dirty="0">
                <a:solidFill>
                  <a:schemeClr val="tx1"/>
                </a:solidFill>
                <a:effectLst/>
                <a:latin typeface="Arial" pitchFamily="34" charset="0"/>
                <a:ea typeface="+mn-ea"/>
                <a:cs typeface="+mn-cs"/>
              </a:rPr>
              <a:t>• Have no access to their earnings </a:t>
            </a:r>
          </a:p>
          <a:p>
            <a:r>
              <a:rPr lang="en-GB" sz="1100" kern="1200" dirty="0">
                <a:solidFill>
                  <a:schemeClr val="tx1"/>
                </a:solidFill>
                <a:effectLst/>
                <a:latin typeface="Arial" pitchFamily="34" charset="0"/>
                <a:ea typeface="+mn-ea"/>
                <a:cs typeface="+mn-cs"/>
              </a:rPr>
              <a:t>• Have no labour contract </a:t>
            </a:r>
          </a:p>
          <a:p>
            <a:r>
              <a:rPr lang="en-GB" sz="1100" kern="1200" dirty="0">
                <a:solidFill>
                  <a:schemeClr val="tx1"/>
                </a:solidFill>
                <a:effectLst/>
                <a:latin typeface="Arial" pitchFamily="34" charset="0"/>
                <a:ea typeface="+mn-ea"/>
                <a:cs typeface="+mn-cs"/>
              </a:rPr>
              <a:t>• Work excessively long hours </a:t>
            </a:r>
          </a:p>
          <a:p>
            <a:r>
              <a:rPr lang="en-GB" sz="1100" kern="1200" dirty="0">
                <a:solidFill>
                  <a:schemeClr val="tx1"/>
                </a:solidFill>
                <a:effectLst/>
                <a:latin typeface="Arial" pitchFamily="34" charset="0"/>
                <a:ea typeface="+mn-ea"/>
                <a:cs typeface="+mn-cs"/>
              </a:rPr>
              <a:t>• Depend on their employer for a number of services, including work, transportation and accommodation</a:t>
            </a:r>
          </a:p>
          <a:p>
            <a:r>
              <a:rPr lang="en-GB" sz="1100" dirty="0"/>
              <a:t>Notices have been posted in languages other than the local language.</a:t>
            </a:r>
          </a:p>
          <a:p>
            <a:r>
              <a:rPr lang="en-GB" sz="1100" dirty="0"/>
              <a:t>• There are no health and safety notices. </a:t>
            </a:r>
          </a:p>
          <a:p>
            <a:r>
              <a:rPr lang="en-GB" sz="1100" dirty="0"/>
              <a:t>• The employer or manager is unable to show the documents required for employing workers from other countries. </a:t>
            </a:r>
          </a:p>
          <a:p>
            <a:r>
              <a:rPr lang="en-GB" sz="1100" dirty="0"/>
              <a:t>• The employer or manager is unable to show records of wages paid to workers. </a:t>
            </a:r>
          </a:p>
          <a:p>
            <a:r>
              <a:rPr lang="en-GB" sz="1100" dirty="0"/>
              <a:t>• The health and safety equipment is of poor quality or is missing. </a:t>
            </a:r>
          </a:p>
          <a:p>
            <a:r>
              <a:rPr lang="en-GB" sz="1100" dirty="0"/>
              <a:t>• Equipment is designed or has been modified so that it can be operated by children.</a:t>
            </a:r>
          </a:p>
          <a:p>
            <a:r>
              <a:rPr lang="en-GB" sz="1100" dirty="0"/>
              <a:t> • There is evidence that labour laws are being breached. </a:t>
            </a:r>
          </a:p>
          <a:p>
            <a:r>
              <a:rPr lang="en-GB" sz="1100" dirty="0"/>
              <a:t>• There is evidence that workers must pay for tools, food or accommodation or that those costs are being deducted from their wages</a:t>
            </a:r>
            <a:endParaRPr lang="en-GB" sz="1100" kern="1200" dirty="0">
              <a:solidFill>
                <a:schemeClr val="tx1"/>
              </a:solidFill>
              <a:effectLst/>
              <a:latin typeface="Arial" pitchFamily="34" charset="0"/>
              <a:ea typeface="+mn-ea"/>
              <a:cs typeface="+mn-cs"/>
            </a:endParaRPr>
          </a:p>
          <a:p>
            <a:endParaRPr lang="en-GB" sz="1100" kern="1200" dirty="0">
              <a:solidFill>
                <a:schemeClr val="tx1"/>
              </a:solidFill>
              <a:effectLst/>
              <a:latin typeface="Arial"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kern="1200" dirty="0">
              <a:solidFill>
                <a:schemeClr val="tx1"/>
              </a:solidFill>
              <a:effectLst/>
              <a:latin typeface="Arial" pitchFamily="34" charset="0"/>
              <a:ea typeface="+mn-ea"/>
              <a:cs typeface="+mn-cs"/>
            </a:endParaRPr>
          </a:p>
          <a:p>
            <a:r>
              <a:rPr lang="en-GB" sz="1100" b="1" dirty="0"/>
              <a:t>QTS – what are your thoughts about this clip?</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20</a:t>
            </a:fld>
            <a:endParaRPr lang="en-GB"/>
          </a:p>
        </p:txBody>
      </p:sp>
    </p:spTree>
    <p:extLst>
      <p:ext uri="{BB962C8B-B14F-4D97-AF65-F5344CB8AC3E}">
        <p14:creationId xmlns:p14="http://schemas.microsoft.com/office/powerpoint/2010/main" val="17443667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QTS - So what would you do if you suspect a victim of human trafficking/modern day slavery?</a:t>
            </a: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So what do we do when we suspect that we have a victim of MS?  Actions, National Referral Mechanism, Duty to Notify and Statutory Obligation, initial actions are discussed on the following slides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a person discloses they are victims, they must be treated as such</a:t>
            </a:r>
          </a:p>
          <a:p>
            <a:endParaRPr lang="en-GB" dirty="0"/>
          </a:p>
          <a:p>
            <a:r>
              <a:rPr lang="en-GB" dirty="0"/>
              <a:t>Slavery and Trafficking Risk Orders (STRO)</a:t>
            </a:r>
          </a:p>
          <a:p>
            <a:endParaRPr lang="en-GB" dirty="0"/>
          </a:p>
          <a:p>
            <a:pPr fontAlgn="base"/>
            <a:r>
              <a:rPr lang="en-GB" sz="1200" b="1" i="0" kern="1200" dirty="0">
                <a:solidFill>
                  <a:schemeClr val="tx1"/>
                </a:solidFill>
                <a:effectLst/>
                <a:latin typeface="+mn-lt"/>
                <a:ea typeface="+mn-ea"/>
                <a:cs typeface="+mn-cs"/>
              </a:rPr>
              <a:t>Details</a:t>
            </a:r>
          </a:p>
          <a:p>
            <a:pPr fontAlgn="base"/>
            <a:r>
              <a:rPr lang="en-GB" sz="1200" b="0" i="0" kern="1200" dirty="0">
                <a:solidFill>
                  <a:schemeClr val="tx1"/>
                </a:solidFill>
                <a:effectLst/>
                <a:latin typeface="+mn-lt"/>
                <a:ea typeface="+mn-ea"/>
                <a:cs typeface="+mn-cs"/>
              </a:rPr>
              <a:t>Part 2 of the Modern Slavery Act 2015 introduces 2 new civil orders designed to prevent the harm caused by slavery and human trafficking offences: Slavery and Trafficking Prevention Orders (STPOs) and Slavery and Trafficking Risk Orders (STROs).</a:t>
            </a:r>
          </a:p>
          <a:p>
            <a:pPr fontAlgn="base"/>
            <a:r>
              <a:rPr lang="en-GB" sz="1200" b="0" i="0" kern="1200" dirty="0">
                <a:solidFill>
                  <a:schemeClr val="tx1"/>
                </a:solidFill>
                <a:effectLst/>
                <a:latin typeface="+mn-lt"/>
                <a:ea typeface="+mn-ea"/>
                <a:cs typeface="+mn-cs"/>
              </a:rPr>
              <a:t>The police, the National Crime Agency, immigration officers and labour abuse prevention officers from the </a:t>
            </a:r>
            <a:r>
              <a:rPr lang="en-GB" sz="1200" b="0" i="0" kern="1200" dirty="0" err="1">
                <a:solidFill>
                  <a:schemeClr val="tx1"/>
                </a:solidFill>
                <a:effectLst/>
                <a:latin typeface="+mn-lt"/>
                <a:ea typeface="+mn-ea"/>
                <a:cs typeface="+mn-cs"/>
              </a:rPr>
              <a:t>Gangmasters</a:t>
            </a:r>
            <a:r>
              <a:rPr lang="en-GB" sz="1200" b="0" i="0" kern="1200" dirty="0">
                <a:solidFill>
                  <a:schemeClr val="tx1"/>
                </a:solidFill>
                <a:effectLst/>
                <a:latin typeface="+mn-lt"/>
                <a:ea typeface="+mn-ea"/>
                <a:cs typeface="+mn-cs"/>
              </a:rPr>
              <a:t> and Labour Abuse Authority can apply to court for these orders, which allow the courts to place a range of restrictions on the behaviour and activities of a person who poses a risk of committing slavery or trafficking offences.</a:t>
            </a:r>
          </a:p>
          <a:p>
            <a:pPr fontAlgn="base"/>
            <a:r>
              <a:rPr lang="en-GB" sz="1200" b="0" i="0" kern="1200" dirty="0">
                <a:solidFill>
                  <a:schemeClr val="tx1"/>
                </a:solidFill>
                <a:effectLst/>
                <a:latin typeface="+mn-lt"/>
                <a:ea typeface="+mn-ea"/>
                <a:cs typeface="+mn-cs"/>
              </a:rPr>
              <a:t>The Home Office has published this statutory guidance, issued under section 33 of the Modern Slavery Act 2015, as a practical tool intended to help those responsible for applying for STPOs and STROs carry out their responsibilities effectively and appropriately.</a:t>
            </a:r>
          </a:p>
          <a:p>
            <a:pPr fontAlgn="base"/>
            <a:r>
              <a:rPr lang="en-GB" sz="1200" b="0" i="0" kern="1200" dirty="0">
                <a:solidFill>
                  <a:schemeClr val="tx1"/>
                </a:solidFill>
                <a:effectLst/>
                <a:latin typeface="+mn-lt"/>
                <a:ea typeface="+mn-ea"/>
                <a:cs typeface="+mn-cs"/>
              </a:rPr>
              <a:t>The forms should be printed, completed and posted to the court with supporting documents.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21</a:t>
            </a:fld>
            <a:endParaRPr lang="en-GB"/>
          </a:p>
        </p:txBody>
      </p:sp>
    </p:spTree>
    <p:extLst>
      <p:ext uri="{BB962C8B-B14F-4D97-AF65-F5344CB8AC3E}">
        <p14:creationId xmlns:p14="http://schemas.microsoft.com/office/powerpoint/2010/main" val="22018700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i="0" dirty="0">
                <a:solidFill>
                  <a:srgbClr val="0B0C0C"/>
                </a:solidFill>
                <a:effectLst/>
                <a:latin typeface="GDS Transport"/>
              </a:rPr>
              <a:t>If an adult does not consent to enter the </a:t>
            </a:r>
            <a:r>
              <a:rPr lang="en-GB" sz="1100" dirty="0"/>
              <a:t>NRM</a:t>
            </a:r>
            <a:r>
              <a:rPr lang="en-GB" sz="1100" b="0" i="0" dirty="0">
                <a:solidFill>
                  <a:srgbClr val="0B0C0C"/>
                </a:solidFill>
                <a:effectLst/>
                <a:latin typeface="GDS Transport"/>
              </a:rPr>
              <a:t>, a </a:t>
            </a:r>
            <a:r>
              <a:rPr lang="en-GB" sz="1100" dirty="0" err="1"/>
              <a:t>DtN</a:t>
            </a:r>
            <a:r>
              <a:rPr lang="en-GB" sz="1100" b="0" i="0" dirty="0">
                <a:solidFill>
                  <a:srgbClr val="0B0C0C"/>
                </a:solidFill>
                <a:effectLst/>
                <a:latin typeface="GDS Transport"/>
              </a:rPr>
              <a:t> (Duty to Notify) referral should be completed using the same online process.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Again, make reference to Victim Pathway, and discuss BAWSO further. If they don’t want help to leave now:</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Refer to MARAC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Provide information about assistance and support</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Be aware that any written material could be detected by traffickers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Try to arrange a follow-up appointment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algn="l"/>
            <a:r>
              <a:rPr lang="en-GB" sz="1600" b="0" i="0" dirty="0">
                <a:solidFill>
                  <a:srgbClr val="0B0C0C"/>
                </a:solidFill>
                <a:effectLst/>
                <a:latin typeface="GDS Transport"/>
              </a:rPr>
              <a:t>From 1 November 2015, specified public authorities are required to notify  (duty to notify S52 of the Modern Slavery Act 2015) the Home Office about any potential victims of modern slavery they encounter in England and Wales.</a:t>
            </a:r>
          </a:p>
          <a:p>
            <a:pPr algn="l"/>
            <a:r>
              <a:rPr lang="en-GB" sz="1600" b="0" i="0" dirty="0">
                <a:solidFill>
                  <a:srgbClr val="0B0C0C"/>
                </a:solidFill>
                <a:effectLst/>
                <a:latin typeface="GDS Transport"/>
              </a:rPr>
              <a:t>The online system provides optional and mandatory fields to enable you to submit the referral. Adult cases who do not provide consent to be referred into the NRM process, automatically become </a:t>
            </a:r>
            <a:r>
              <a:rPr lang="en-GB" sz="1600" b="0" i="0" dirty="0" err="1">
                <a:solidFill>
                  <a:srgbClr val="0B0C0C"/>
                </a:solidFill>
                <a:effectLst/>
                <a:latin typeface="GDS Transport"/>
              </a:rPr>
              <a:t>DtN</a:t>
            </a:r>
            <a:r>
              <a:rPr lang="en-GB" sz="1600" b="0" i="0" dirty="0">
                <a:solidFill>
                  <a:srgbClr val="0B0C0C"/>
                </a:solidFill>
                <a:effectLst/>
                <a:latin typeface="GDS Transport"/>
              </a:rPr>
              <a:t> referrals on the online system.</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1" kern="1200" dirty="0">
                <a:solidFill>
                  <a:schemeClr val="tx1"/>
                </a:solidFill>
                <a:effectLst/>
                <a:latin typeface="Arial" panose="020B0604020202020204" pitchFamily="34" charset="0"/>
                <a:ea typeface="+mn-ea"/>
                <a:cs typeface="Arial" panose="020B0604020202020204" pitchFamily="34" charset="0"/>
              </a:rPr>
              <a:t>Note:</a:t>
            </a:r>
            <a:r>
              <a:rPr lang="en-GB" sz="1100" b="1" u="sng" kern="1200" dirty="0">
                <a:solidFill>
                  <a:schemeClr val="tx1"/>
                </a:solidFill>
                <a:effectLst/>
                <a:latin typeface="Arial" panose="020B0604020202020204" pitchFamily="34" charset="0"/>
                <a:ea typeface="+mn-ea"/>
                <a:cs typeface="Arial" panose="020B0604020202020204" pitchFamily="34" charset="0"/>
              </a:rPr>
              <a:t> </a:t>
            </a:r>
            <a:r>
              <a:rPr lang="en-GB" sz="1100" b="1" kern="1200" dirty="0">
                <a:solidFill>
                  <a:schemeClr val="tx1"/>
                </a:solidFill>
                <a:effectLst/>
                <a:latin typeface="Arial" panose="020B0604020202020204" pitchFamily="34" charset="0"/>
                <a:ea typeface="+mn-ea"/>
                <a:cs typeface="Arial" panose="020B0604020202020204" pitchFamily="34" charset="0"/>
              </a:rPr>
              <a:t>A trainer from each Force to discuss the ‘victim pathway’ that they follow.</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This is Force specific. Both SWP and Gwent to discuss about its own victim pathway and give localized handouts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22</a:t>
            </a:fld>
            <a:endParaRPr lang="en-GB"/>
          </a:p>
        </p:txBody>
      </p:sp>
    </p:spTree>
    <p:extLst>
      <p:ext uri="{BB962C8B-B14F-4D97-AF65-F5344CB8AC3E}">
        <p14:creationId xmlns:p14="http://schemas.microsoft.com/office/powerpoint/2010/main" val="40794021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Give a copy of the NRM flowchart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b="0" i="0" dirty="0">
                <a:solidFill>
                  <a:srgbClr val="0B0C0C"/>
                </a:solidFill>
                <a:effectLst/>
                <a:latin typeface="GDS Transport"/>
              </a:rPr>
              <a:t>The National Referral Mechanism (</a:t>
            </a:r>
            <a:r>
              <a:rPr lang="en-GB" sz="1600" dirty="0"/>
              <a:t>NRM</a:t>
            </a:r>
            <a:r>
              <a:rPr lang="en-GB" sz="1600" b="0" i="0" dirty="0">
                <a:solidFill>
                  <a:srgbClr val="0B0C0C"/>
                </a:solidFill>
                <a:effectLst/>
                <a:latin typeface="GDS Transport"/>
              </a:rPr>
              <a:t>) is a framework for identifying and referring potential victims of modern slavery and ensuring they receive the appropriate support.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600" b="0" i="0" u="none" strike="noStrike" kern="1200" cap="none" spc="0" normalizeH="0" baseline="0" noProof="0" dirty="0">
              <a:ln>
                <a:noFill/>
              </a:ln>
              <a:solidFill>
                <a:srgbClr val="0B0C0C"/>
              </a:solidFill>
              <a:effectLst/>
              <a:uLnTx/>
              <a:uFillTx/>
              <a:latin typeface="GDS Transport"/>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b="0" i="0" dirty="0">
                <a:solidFill>
                  <a:srgbClr val="0B0C0C"/>
                </a:solidFill>
                <a:effectLst/>
                <a:latin typeface="GDS Transport"/>
              </a:rPr>
              <a:t>An online referral system is used for referrals into the </a:t>
            </a:r>
            <a:r>
              <a:rPr lang="en-GB" sz="1600" dirty="0"/>
              <a:t>NRM</a:t>
            </a:r>
            <a:r>
              <a:rPr lang="en-GB" sz="1600" b="0" i="0" dirty="0">
                <a:solidFill>
                  <a:srgbClr val="0B0C0C"/>
                </a:solidFill>
                <a:effectLst/>
                <a:latin typeface="GDS Transport"/>
              </a:rPr>
              <a:t> and for Duty to Notify referrals (</a:t>
            </a:r>
            <a:r>
              <a:rPr lang="en-GB" sz="1600" dirty="0" err="1"/>
              <a:t>DtN</a:t>
            </a:r>
            <a:r>
              <a:rPr lang="en-GB" sz="1600" b="0" i="0" dirty="0">
                <a:solidFill>
                  <a:srgbClr val="0B0C0C"/>
                </a:solidFill>
                <a:effectLst/>
                <a:latin typeface="GDS Transport"/>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600" b="0" i="0" u="none" strike="noStrike" kern="1200" cap="none" spc="0" normalizeH="0" baseline="0" noProof="0" dirty="0">
              <a:ln>
                <a:noFill/>
              </a:ln>
              <a:solidFill>
                <a:srgbClr val="0B0C0C"/>
              </a:solidFill>
              <a:effectLst/>
              <a:uLnTx/>
              <a:uFillTx/>
              <a:latin typeface="GDS Transport"/>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i="0" dirty="0">
                <a:solidFill>
                  <a:srgbClr val="0B0C0C"/>
                </a:solidFill>
                <a:effectLst/>
                <a:latin typeface="GDS Transport"/>
              </a:rPr>
              <a:t>If an adult does not consent to enter the </a:t>
            </a:r>
            <a:r>
              <a:rPr lang="en-GB" sz="1100" dirty="0"/>
              <a:t>NRM</a:t>
            </a:r>
            <a:r>
              <a:rPr lang="en-GB" sz="1100" b="0" i="0" dirty="0">
                <a:solidFill>
                  <a:srgbClr val="0B0C0C"/>
                </a:solidFill>
                <a:effectLst/>
                <a:latin typeface="GDS Transport"/>
              </a:rPr>
              <a:t>, a </a:t>
            </a:r>
            <a:r>
              <a:rPr lang="en-GB" sz="1100" dirty="0" err="1"/>
              <a:t>DtN</a:t>
            </a:r>
            <a:r>
              <a:rPr lang="en-GB" sz="1100" b="0" i="0" dirty="0">
                <a:solidFill>
                  <a:srgbClr val="0B0C0C"/>
                </a:solidFill>
                <a:effectLst/>
                <a:latin typeface="GDS Transport"/>
              </a:rPr>
              <a:t> (Duty to Notify) referral should be completed using the same online process.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We are now legally obliged to complete an NRM, as a result of the MS Bill 2015. BAWSO are very good and may complete on our behalf. Previous to this, Victims have been dealt with, without the Police being informed. BAWSO and Red Cross have been provided with Training re Forensic, keeping written records for intel purposes as well as evidentially. Bearing that in mind, they are also trained to only obtain first accounts and NOT to “interview”.</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b="0" i="0" dirty="0">
                <a:solidFill>
                  <a:srgbClr val="0B0C0C"/>
                </a:solidFill>
                <a:effectLst/>
                <a:latin typeface="GDS Transport"/>
              </a:rPr>
              <a:t>Number of potential victims of modern slavery referred into the National Referral Mechanism (NRM) or via the Duty to Notify (</a:t>
            </a:r>
            <a:r>
              <a:rPr lang="en-GB" sz="1600" b="0" i="0" dirty="0" err="1">
                <a:solidFill>
                  <a:srgbClr val="0B0C0C"/>
                </a:solidFill>
                <a:effectLst/>
                <a:latin typeface="GDS Transport"/>
              </a:rPr>
              <a:t>DtN</a:t>
            </a:r>
            <a:r>
              <a:rPr lang="en-GB" sz="1600" b="0" i="0" dirty="0">
                <a:solidFill>
                  <a:srgbClr val="0B0C0C"/>
                </a:solidFill>
                <a:effectLst/>
                <a:latin typeface="GDS Transport"/>
              </a:rPr>
              <a:t>) process from 1 January to 31 March 2022 (quarter 1).</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600" b="0" i="0" u="none" strike="noStrike" kern="1200" cap="none" spc="0" normalizeH="0" baseline="0" noProof="0" dirty="0">
              <a:ln>
                <a:noFill/>
              </a:ln>
              <a:solidFill>
                <a:srgbClr val="0B0C0C"/>
              </a:solidFill>
              <a:effectLst/>
              <a:uLnTx/>
              <a:uFillTx/>
              <a:latin typeface="GDS Transport"/>
              <a:ea typeface="ＭＳ Ｐゴシック" panose="020B0600070205080204" pitchFamily="34" charset="-128"/>
              <a:cs typeface="+mn-cs"/>
            </a:endParaRPr>
          </a:p>
          <a:p>
            <a:pPr algn="l">
              <a:buFont typeface="Arial" panose="020B0604020202020204" pitchFamily="34" charset="0"/>
              <a:buChar char="•"/>
            </a:pPr>
            <a:r>
              <a:rPr lang="en-GB" sz="1600" b="0" i="0" dirty="0">
                <a:solidFill>
                  <a:srgbClr val="0B0C0C"/>
                </a:solidFill>
                <a:effectLst/>
                <a:latin typeface="GDS Transport"/>
              </a:rPr>
              <a:t>       3,777 potential victims of modern slavery were referred to the Home Office in quarter 1 2022, representing a 13% increase compared to the preceding     quarter (3,334) and a 29% increase from quarter 1 2021 (2,939)</a:t>
            </a:r>
          </a:p>
          <a:p>
            <a:pPr algn="l">
              <a:buFont typeface="Arial" panose="020B0604020202020204" pitchFamily="34" charset="0"/>
              <a:buChar char="•"/>
            </a:pPr>
            <a:r>
              <a:rPr lang="en-GB" sz="1600" b="0" i="0" dirty="0">
                <a:solidFill>
                  <a:srgbClr val="0B0C0C"/>
                </a:solidFill>
                <a:effectLst/>
                <a:latin typeface="GDS Transport"/>
              </a:rPr>
              <a:t>       The number of referrals received this quarter is the highest since the NRM began in 2009 (the previous highest number was 3,343 in quarter 4 2019)</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600" b="0" i="0" dirty="0">
                <a:solidFill>
                  <a:srgbClr val="0B0C0C"/>
                </a:solidFill>
                <a:effectLst/>
                <a:latin typeface="GDS Transport"/>
              </a:rPr>
              <a:t>54% (2,054) of referrals were for potential victims who claimed exploitation as adults and 39% (1,471) claimed exploitation as children</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endParaRPr lang="en-GB" sz="1600" b="0" i="0" dirty="0">
              <a:solidFill>
                <a:srgbClr val="0B0C0C"/>
              </a:solidFill>
              <a:effectLst/>
              <a:latin typeface="GDS Transport"/>
            </a:endParaRPr>
          </a:p>
          <a:p>
            <a:pPr algn="l">
              <a:buFont typeface="Arial" panose="020B0604020202020204" pitchFamily="34" charset="0"/>
              <a:buChar char="•"/>
            </a:pPr>
            <a:r>
              <a:rPr lang="en-GB" sz="1600" b="0" i="0" dirty="0">
                <a:solidFill>
                  <a:srgbClr val="0B0C0C"/>
                </a:solidFill>
                <a:effectLst/>
                <a:latin typeface="GDS Transport"/>
              </a:rPr>
              <a:t>      adult potential victims most commonly claimed labour exploitation (33%; 681), whereas child potential victims were most often referred for criminal exploitation (46%; 670)</a:t>
            </a:r>
          </a:p>
          <a:p>
            <a:pPr algn="l">
              <a:buFont typeface="Arial" panose="020B0604020202020204" pitchFamily="34" charset="0"/>
              <a:buChar char="•"/>
            </a:pPr>
            <a:r>
              <a:rPr lang="en-GB" sz="1600" b="0" i="0" dirty="0">
                <a:solidFill>
                  <a:srgbClr val="0B0C0C"/>
                </a:solidFill>
                <a:effectLst/>
                <a:latin typeface="GDS Transport"/>
              </a:rPr>
              <a:t>      The most common nationalities referred this quarter were Albanian, UK and Eritrean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i="0" dirty="0">
                <a:solidFill>
                  <a:srgbClr val="0B0C0C"/>
                </a:solidFill>
                <a:effectLst/>
                <a:latin typeface="GDS Transport"/>
              </a:rPr>
              <a:t>      The Home Office received 987 reports of adult potential victims via the </a:t>
            </a:r>
            <a:r>
              <a:rPr lang="en-GB" sz="2400" b="0" i="0" dirty="0" err="1">
                <a:solidFill>
                  <a:srgbClr val="0B0C0C"/>
                </a:solidFill>
                <a:effectLst/>
                <a:latin typeface="GDS Transport"/>
              </a:rPr>
              <a:t>DtN</a:t>
            </a:r>
            <a:r>
              <a:rPr lang="en-GB" sz="2400" b="0" i="0" dirty="0">
                <a:solidFill>
                  <a:srgbClr val="0B0C0C"/>
                </a:solidFill>
                <a:effectLst/>
                <a:latin typeface="GDS Transport"/>
              </a:rPr>
              <a:t> process, the highest quarterly figure since this began</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b="0" i="0" dirty="0">
              <a:solidFill>
                <a:srgbClr val="0B0C0C"/>
              </a:solidFill>
              <a:effectLst/>
              <a:latin typeface="GDS Transport"/>
            </a:endParaRPr>
          </a:p>
          <a:p>
            <a:pPr algn="l"/>
            <a:r>
              <a:rPr lang="en-GB" sz="3600" b="0" i="0" dirty="0">
                <a:solidFill>
                  <a:srgbClr val="0B0C0C"/>
                </a:solidFill>
                <a:effectLst/>
                <a:latin typeface="GDS Transport"/>
              </a:rPr>
              <a:t>In quarter 1 2022, 45% (1,702) of the referrals came from government agencies, compared to 43% in quarter 4 2021. Of these referrals, 41% (690) came from Home Office Immigration Enforcement, matching the proportion of the previous quarter, whilst a large proportion came from UK Visas and Immigration (55%; 944). NGO and third-sector organisations accounted for 7% (272) of referrals. Police forces accounted for 25% (941) of NRM referrals in quarter 1 2022 (compared to 27% in quarter 4 2021). Local authorities accounted for 23% (861) of referrals, mostly for child potential victims.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2400" b="0" i="0" dirty="0">
              <a:solidFill>
                <a:srgbClr val="0B0C0C"/>
              </a:solidFill>
              <a:effectLst/>
              <a:latin typeface="GDS Transport"/>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2400" b="0" i="0" dirty="0">
                <a:solidFill>
                  <a:srgbClr val="0B0C0C"/>
                </a:solidFill>
                <a:effectLst/>
                <a:latin typeface="GDS Transport"/>
              </a:rPr>
              <a:t>Source: www.gov.uk</a:t>
            </a:r>
          </a:p>
          <a:p>
            <a:pPr algn="l">
              <a:buFont typeface="Arial" panose="020B0604020202020204" pitchFamily="34" charset="0"/>
              <a:buChar char="•"/>
            </a:pPr>
            <a:endParaRPr lang="en-GB" sz="1600" b="0" i="0" dirty="0">
              <a:solidFill>
                <a:srgbClr val="0B0C0C"/>
              </a:solidFill>
              <a:effectLst/>
              <a:latin typeface="GDS Transport"/>
            </a:endParaRPr>
          </a:p>
          <a:p>
            <a:pPr algn="l">
              <a:buFont typeface="Arial" panose="020B0604020202020204" pitchFamily="34" charset="0"/>
              <a:buChar char="•"/>
            </a:pPr>
            <a:endParaRPr lang="en-GB" sz="1600" b="0" i="0" dirty="0">
              <a:solidFill>
                <a:srgbClr val="0B0C0C"/>
              </a:solidFill>
              <a:effectLst/>
              <a:latin typeface="GDS Transport"/>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23</a:t>
            </a:fld>
            <a:endParaRPr lang="en-GB"/>
          </a:p>
        </p:txBody>
      </p:sp>
    </p:spTree>
    <p:extLst>
      <p:ext uri="{BB962C8B-B14F-4D97-AF65-F5344CB8AC3E}">
        <p14:creationId xmlns:p14="http://schemas.microsoft.com/office/powerpoint/2010/main" val="28001335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Competent authorities:- </a:t>
            </a: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 Modern Slavery Human Trafficking Unit (MSHTU) based in the National Crime Agency (NCA) – UK and European nationals will be referred to this body first. The Home Office (UK Visas and Immigration) – non European nationals will be referred here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First Responder organisations are</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Police forces, certain parts of the Home Office,  UK Visa &amp; Immigration, Border Force, Immigration Enforcement, National Crime Agency, local authorities, Gangmasters &amp; labour Abuse Authority, Salvation Army, Migrant Help, Medaille Trust, Kalayaan, </a:t>
            </a:r>
            <a:r>
              <a:rPr kumimoji="0" lang="en-GB" altLang="en-US" sz="1100" b="0" i="0" u="none" strike="noStrike" kern="1200" cap="none" spc="0" normalizeH="0" baseline="0" noProof="0" dirty="0" err="1">
                <a:ln>
                  <a:noFill/>
                </a:ln>
                <a:solidFill>
                  <a:srgbClr val="000000"/>
                </a:solidFill>
                <a:effectLst/>
                <a:uLnTx/>
                <a:uFillTx/>
                <a:latin typeface="Arial" panose="020B0604020202020204" pitchFamily="34" charset="0"/>
                <a:ea typeface="ＭＳ Ｐゴシック" panose="020B0600070205080204" pitchFamily="34" charset="-128"/>
                <a:cs typeface="+mn-cs"/>
              </a:rPr>
              <a:t>Barnado’s</a:t>
            </a: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 Unseen, NSPCC (CTAC), BAWSO, New Pathways, Refugee Council</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algn="l"/>
            <a:r>
              <a:rPr lang="en-GB" sz="1600" b="0" i="0" dirty="0">
                <a:solidFill>
                  <a:srgbClr val="0B0C0C"/>
                </a:solidFill>
                <a:effectLst/>
                <a:latin typeface="GDS Transport"/>
              </a:rPr>
              <a:t>First responder organisations have the following responsibilities. These responsibilities are invested in the organisation and it is for the organisation to decide how it will discharge these responsibilities:</a:t>
            </a:r>
          </a:p>
          <a:p>
            <a:pPr algn="l">
              <a:buFont typeface="Arial" panose="020B0604020202020204" pitchFamily="34" charset="0"/>
              <a:buChar char="•"/>
            </a:pPr>
            <a:r>
              <a:rPr lang="en-GB" sz="1600" b="0" i="0" dirty="0">
                <a:solidFill>
                  <a:srgbClr val="0B0C0C"/>
                </a:solidFill>
                <a:effectLst/>
                <a:latin typeface="GDS Transport"/>
              </a:rPr>
              <a:t>identify potential victims of modern slavery and recognise the indicators of modern slavery</a:t>
            </a:r>
          </a:p>
          <a:p>
            <a:pPr algn="l">
              <a:buFont typeface="Arial" panose="020B0604020202020204" pitchFamily="34" charset="0"/>
              <a:buChar char="•"/>
            </a:pPr>
            <a:r>
              <a:rPr lang="en-GB" sz="1600" b="0" i="0" dirty="0">
                <a:solidFill>
                  <a:srgbClr val="0B0C0C"/>
                </a:solidFill>
                <a:effectLst/>
                <a:latin typeface="GDS Transport"/>
              </a:rPr>
              <a:t>gather information in order to understand what has happened to them</a:t>
            </a:r>
          </a:p>
          <a:p>
            <a:pPr algn="l">
              <a:buFont typeface="Arial" panose="020B0604020202020204" pitchFamily="34" charset="0"/>
              <a:buChar char="•"/>
            </a:pPr>
            <a:r>
              <a:rPr lang="en-GB" sz="1600" b="0" i="0" dirty="0">
                <a:solidFill>
                  <a:srgbClr val="0B0C0C"/>
                </a:solidFill>
                <a:effectLst/>
                <a:latin typeface="GDS Transport"/>
              </a:rPr>
              <a:t>refer victims into the NRM via the online process (in England and Wales this includes notifying the Home Office if an adult victim doesn’t consent to being referred - </a:t>
            </a:r>
            <a:r>
              <a:rPr lang="en-GB" sz="1600" b="0" i="0" dirty="0" err="1">
                <a:solidFill>
                  <a:srgbClr val="0B0C0C"/>
                </a:solidFill>
                <a:effectLst/>
                <a:latin typeface="GDS Transport"/>
              </a:rPr>
              <a:t>DtN</a:t>
            </a:r>
            <a:r>
              <a:rPr lang="en-GB" sz="1600" b="0" i="0" dirty="0">
                <a:solidFill>
                  <a:srgbClr val="0B0C0C"/>
                </a:solidFill>
                <a:effectLst/>
                <a:latin typeface="GDS Transport"/>
              </a:rPr>
              <a:t>)</a:t>
            </a:r>
          </a:p>
          <a:p>
            <a:pPr algn="l">
              <a:buFont typeface="Arial" panose="020B0604020202020204" pitchFamily="34" charset="0"/>
              <a:buChar char="•"/>
            </a:pPr>
            <a:r>
              <a:rPr lang="en-GB" sz="1600" b="0" i="0" dirty="0">
                <a:solidFill>
                  <a:srgbClr val="0B0C0C"/>
                </a:solidFill>
                <a:effectLst/>
                <a:latin typeface="GDS Transport"/>
              </a:rPr>
              <a:t>provide a point of contact for the competent authority to assist with the Reasonable and Conclusive Grounds decisions and to request a reconsideration where a first responder believes it is appropriate to do so</a:t>
            </a:r>
          </a:p>
          <a:p>
            <a:pPr algn="l"/>
            <a:r>
              <a:rPr lang="en-GB" sz="1600" b="0" i="0" dirty="0">
                <a:solidFill>
                  <a:srgbClr val="0B0C0C"/>
                </a:solidFill>
                <a:effectLst/>
                <a:latin typeface="GDS Transport"/>
              </a:rPr>
              <a:t>A first responder is an individual working at a first responder organisation that is involved in discharging one of the duties of the organisation listed above.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Reflection delay (next slide) – stress free time to think.</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Residence permit – within 45 days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24</a:t>
            </a:fld>
            <a:endParaRPr lang="en-GB"/>
          </a:p>
        </p:txBody>
      </p:sp>
    </p:spTree>
    <p:extLst>
      <p:ext uri="{BB962C8B-B14F-4D97-AF65-F5344CB8AC3E}">
        <p14:creationId xmlns:p14="http://schemas.microsoft.com/office/powerpoint/2010/main" val="20717675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A ‘reasonable grounds decision’ is made within five days of receiving the referral. This may involve seeking additional information from the first responder or from specialist Non-Governmental Organisations (NGOs) or social services. The threshold at Reasonable Grounds stage for the trained decision makers is; “from the information available so far I believe but cannot prove” that the individual is a potential victim of trafficking or modern slavery.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The ‘conclusive grounds decision' which is made after a minimum of 45 days or a maximum of 18-24 months and confirms whether an individual is a victim of human trafficking. Further information is sought about the referral and this additional information is used to make a conclusive decision on whether the referred person is a victim of human trafficking or modern slavery. Conclusive Decision is that on the balance of probability “it is more likely than not” that the individual is a victim of human trafficking or modern slavery</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2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r>
              <a:rPr lang="en-GB" sz="1200" b="1" i="0" kern="1200" dirty="0">
                <a:solidFill>
                  <a:schemeClr val="tx1"/>
                </a:solidFill>
                <a:effectLst/>
                <a:latin typeface="Arial" pitchFamily="34" charset="0"/>
                <a:ea typeface="+mn-ea"/>
                <a:cs typeface="+mn-cs"/>
              </a:rPr>
              <a:t>Reasonable grounds decision</a:t>
            </a:r>
          </a:p>
          <a:p>
            <a:r>
              <a:rPr lang="en-GB" sz="1200" b="0" i="0" kern="1200" dirty="0">
                <a:solidFill>
                  <a:schemeClr val="tx1"/>
                </a:solidFill>
                <a:effectLst/>
                <a:latin typeface="Arial" pitchFamily="34" charset="0"/>
                <a:ea typeface="+mn-ea"/>
                <a:cs typeface="+mn-cs"/>
              </a:rPr>
              <a:t>The SCA (Competent authority) does not have any criminal or other prescribed investigative powers. Its staff are not accredited investigative officers. The SCA is able to undertake further enquiries, such as sending questions for a response to an individual or their legal representative, and it can request information from the different parties involved in a case. Where appropriate, the SCA will make contact with police – either the officer in charge or the senior investigating officer – for further information from a relevant or linked investigation.</a:t>
            </a:r>
          </a:p>
          <a:p>
            <a:r>
              <a:rPr lang="en-GB" sz="1200" b="0" i="0" kern="1200" dirty="0">
                <a:solidFill>
                  <a:schemeClr val="tx1"/>
                </a:solidFill>
                <a:effectLst/>
                <a:latin typeface="Arial" pitchFamily="34" charset="0"/>
                <a:ea typeface="+mn-ea"/>
                <a:cs typeface="+mn-cs"/>
              </a:rPr>
              <a:t>However, NRM decisions are heavily dependent on the information provided by external parties, over which the SCA has no control. The SCA makes decisions based on the relevant information that is available at the time, to the specific evidential threshold for each type of decision.</a:t>
            </a:r>
          </a:p>
          <a:p>
            <a:r>
              <a:rPr lang="en-GB" sz="1200" b="0" i="0" kern="1200" dirty="0">
                <a:solidFill>
                  <a:schemeClr val="tx1"/>
                </a:solidFill>
                <a:effectLst/>
                <a:latin typeface="Arial" pitchFamily="34" charset="0"/>
                <a:ea typeface="+mn-ea"/>
                <a:cs typeface="+mn-cs"/>
              </a:rPr>
              <a:t>Following the submission of an NRM, the police have an ongoing duty to provide updates to the SCA. Information that the police hold about the progress of the investigation can be critical to their reasonable grounds and conclusive grounds decision-making process. This information is the evidence gathered as part of the investigation, including – but not limited to – witness statements, travel information, suspect interviews, digital media and mobile phone evidence. Updates can be provided by quoting the Unique Reference Number (URN) to nrm@modernslavery.gov.uk or by contacting the Duty Line on 0207 035 5689, which is open from Monday to Friday between 10am and 4pm.</a:t>
            </a:r>
          </a:p>
          <a:p>
            <a:r>
              <a:rPr lang="en-GB" sz="1200" b="0" i="0" kern="1200" dirty="0">
                <a:solidFill>
                  <a:schemeClr val="tx1"/>
                </a:solidFill>
                <a:effectLst/>
                <a:latin typeface="Arial" pitchFamily="34" charset="0"/>
                <a:ea typeface="+mn-ea"/>
                <a:cs typeface="+mn-cs"/>
              </a:rPr>
              <a:t>The SCA will first decide if there are </a:t>
            </a:r>
            <a:r>
              <a:rPr lang="en-GB" sz="1200" b="1" i="0" kern="1200" dirty="0">
                <a:solidFill>
                  <a:schemeClr val="tx1"/>
                </a:solidFill>
                <a:effectLst/>
                <a:latin typeface="Arial" pitchFamily="34" charset="0"/>
                <a:ea typeface="+mn-ea"/>
                <a:cs typeface="+mn-cs"/>
              </a:rPr>
              <a:t>reasonable grounds</a:t>
            </a:r>
            <a:r>
              <a:rPr lang="en-GB" sz="1200" b="0" i="0" kern="1200" dirty="0">
                <a:solidFill>
                  <a:schemeClr val="tx1"/>
                </a:solidFill>
                <a:effectLst/>
                <a:latin typeface="Arial" pitchFamily="34" charset="0"/>
                <a:ea typeface="+mn-ea"/>
                <a:cs typeface="+mn-cs"/>
              </a:rPr>
              <a:t> to believe that the person is a victim. The test for a reasonable grounds decision is ‘I suspect but cannot prove’. General indicators of a potential victim’s behaviour, circumstances and responses to questions are taken into account in reaching the decision.</a:t>
            </a:r>
          </a:p>
          <a:p>
            <a:r>
              <a:rPr lang="en-GB" sz="1200" b="0" i="0" kern="1200" dirty="0">
                <a:solidFill>
                  <a:schemeClr val="tx1"/>
                </a:solidFill>
                <a:effectLst/>
                <a:latin typeface="Arial" pitchFamily="34" charset="0"/>
                <a:ea typeface="+mn-ea"/>
                <a:cs typeface="+mn-cs"/>
              </a:rPr>
              <a:t>The SCA aims to make reasonable grounds decisions within five working days of receiving a referral. Emergency support is available for potential victims who would otherwise be destitute during this time. A positive reasonable grounds decision entitles the potential victim to a recovery and reflection period for a minimum of 45 days, and until the conclusive grounds decision is made.</a:t>
            </a:r>
          </a:p>
          <a:p>
            <a:r>
              <a:rPr lang="en-GB" sz="1200" b="0" i="0" kern="1200" dirty="0">
                <a:solidFill>
                  <a:schemeClr val="tx1"/>
                </a:solidFill>
                <a:effectLst/>
                <a:latin typeface="Arial" pitchFamily="34" charset="0"/>
                <a:ea typeface="+mn-ea"/>
                <a:cs typeface="+mn-cs"/>
              </a:rPr>
              <a:t>During this time, adult victims can receive accommodation and subsistence, specialist support such as counselling, access to physical and mental health care, and signposting to services such as legal aid. Child victims are supported by local authorities under their statutory safeguarding duties.</a:t>
            </a:r>
          </a:p>
          <a:p>
            <a:r>
              <a:rPr lang="en-GB" sz="1200" b="0" i="0" kern="1200" dirty="0">
                <a:solidFill>
                  <a:schemeClr val="tx1"/>
                </a:solidFill>
                <a:effectLst/>
                <a:latin typeface="Arial" pitchFamily="34" charset="0"/>
                <a:ea typeface="+mn-ea"/>
                <a:cs typeface="+mn-cs"/>
              </a:rPr>
              <a:t>The recovery and reflection period is intended, in part, to aid a victim’s recovery from their immediate physical or psychological trauma before deciding whether to support an investigation or prosecution. However, this does not preclude the victim from speaking with law enforcement to provide intelligence or information, or from making a statement if they wish to assist an investigation.</a:t>
            </a:r>
          </a:p>
          <a:p>
            <a:r>
              <a:rPr lang="en-GB" sz="1200" b="1" i="0" kern="1200" dirty="0">
                <a:solidFill>
                  <a:schemeClr val="tx1"/>
                </a:solidFill>
                <a:effectLst/>
                <a:latin typeface="Arial" pitchFamily="34" charset="0"/>
                <a:ea typeface="+mn-ea"/>
                <a:cs typeface="+mn-cs"/>
              </a:rPr>
              <a:t>Conclusive grounds decision</a:t>
            </a:r>
          </a:p>
          <a:p>
            <a:r>
              <a:rPr lang="en-GB" sz="1200" b="0" i="0" kern="1200" dirty="0">
                <a:solidFill>
                  <a:schemeClr val="tx1"/>
                </a:solidFill>
                <a:effectLst/>
                <a:latin typeface="Arial" pitchFamily="34" charset="0"/>
                <a:ea typeface="+mn-ea"/>
                <a:cs typeface="+mn-cs"/>
              </a:rPr>
              <a:t>During the recovery and reflection period, further information and evidence will be collected by the SCA to enable a </a:t>
            </a:r>
            <a:r>
              <a:rPr lang="en-GB" sz="1200" b="1" i="0" kern="1200" dirty="0">
                <a:solidFill>
                  <a:schemeClr val="tx1"/>
                </a:solidFill>
                <a:effectLst/>
                <a:latin typeface="Arial" pitchFamily="34" charset="0"/>
                <a:ea typeface="+mn-ea"/>
                <a:cs typeface="+mn-cs"/>
              </a:rPr>
              <a:t>conclusive grounds</a:t>
            </a:r>
            <a:r>
              <a:rPr lang="en-GB" sz="1200" b="0" i="0" kern="1200" dirty="0">
                <a:solidFill>
                  <a:schemeClr val="tx1"/>
                </a:solidFill>
                <a:effectLst/>
                <a:latin typeface="Arial" pitchFamily="34" charset="0"/>
                <a:ea typeface="+mn-ea"/>
                <a:cs typeface="+mn-cs"/>
              </a:rPr>
              <a:t> decision to be made. A conclusive grounds decision determines whether, ‘on the balance of probabilities’, there is sufficient information to decide that the person is a victim of modern slavery.</a:t>
            </a:r>
          </a:p>
          <a:p>
            <a:r>
              <a:rPr lang="en-GB" sz="1200" b="0" i="0" kern="1200" dirty="0">
                <a:solidFill>
                  <a:schemeClr val="tx1"/>
                </a:solidFill>
                <a:effectLst/>
                <a:latin typeface="Arial" pitchFamily="34" charset="0"/>
                <a:ea typeface="+mn-ea"/>
                <a:cs typeface="+mn-cs"/>
              </a:rPr>
              <a:t>When the conclusive grounds decision is made, adults with a positive decision receive a further period of move-on support, the length of which is based upon the individual victim’s needs. This move-on support period is in place to help victims to safely transition out of NRM support. Those with a negative decision receive support for a further nine days.</a:t>
            </a:r>
          </a:p>
          <a:p>
            <a:r>
              <a:rPr lang="en-GB" sz="1200" b="0" i="0" kern="1200" dirty="0">
                <a:solidFill>
                  <a:schemeClr val="tx1"/>
                </a:solidFill>
                <a:effectLst/>
                <a:latin typeface="Arial" pitchFamily="34" charset="0"/>
                <a:ea typeface="+mn-ea"/>
                <a:cs typeface="+mn-cs"/>
              </a:rPr>
              <a:t>Following a positive conclusive grounds decision, victims may be eligible for a renewable residence permit, which may be granted for up to 30 months. This may be granted where:</a:t>
            </a:r>
          </a:p>
          <a:p>
            <a:r>
              <a:rPr lang="en-GB" sz="1200" b="0" i="0" kern="1200" dirty="0">
                <a:solidFill>
                  <a:schemeClr val="tx1"/>
                </a:solidFill>
                <a:effectLst/>
                <a:latin typeface="Arial" pitchFamily="34" charset="0"/>
                <a:ea typeface="+mn-ea"/>
                <a:cs typeface="+mn-cs"/>
              </a:rPr>
              <a:t>a victim is cooperating with an investigation or criminal proceedings and the police want the victim to remain in the country to assist</a:t>
            </a:r>
          </a:p>
          <a:p>
            <a:r>
              <a:rPr lang="en-GB" sz="1200" b="0" i="0" kern="1200" dirty="0">
                <a:solidFill>
                  <a:schemeClr val="tx1"/>
                </a:solidFill>
                <a:effectLst/>
                <a:latin typeface="Arial" pitchFamily="34" charset="0"/>
                <a:ea typeface="+mn-ea"/>
                <a:cs typeface="+mn-cs"/>
              </a:rPr>
              <a:t>the victim is seeking compensation from their exploiters in UK courts</a:t>
            </a:r>
          </a:p>
          <a:p>
            <a:r>
              <a:rPr lang="en-GB" sz="1200" b="0" i="0" kern="1200" dirty="0">
                <a:solidFill>
                  <a:schemeClr val="tx1"/>
                </a:solidFill>
                <a:effectLst/>
                <a:latin typeface="Arial" pitchFamily="34" charset="0"/>
                <a:ea typeface="+mn-ea"/>
                <a:cs typeface="+mn-cs"/>
              </a:rPr>
              <a:t>it is deemed necessary owing to their personal circumstances.</a:t>
            </a: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25</a:t>
            </a:fld>
            <a:endParaRPr lang="en-GB"/>
          </a:p>
        </p:txBody>
      </p:sp>
    </p:spTree>
    <p:extLst>
      <p:ext uri="{BB962C8B-B14F-4D97-AF65-F5344CB8AC3E}">
        <p14:creationId xmlns:p14="http://schemas.microsoft.com/office/powerpoint/2010/main" val="304604782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Form received by NRM</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Contacting key agencies – information gathering</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If Reasonable grounds decision given within 5 days</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Then 45 day reflection</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Info around their legal rights – to help through the process</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r>
              <a:rPr kumimoji="0" lang="en-US" sz="1100" b="1"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rPr>
              <a:t>********</a:t>
            </a:r>
            <a:r>
              <a:rPr lang="en-GB" sz="1200" b="1" kern="1200" dirty="0">
                <a:solidFill>
                  <a:schemeClr val="tx1"/>
                </a:solidFill>
                <a:effectLst/>
                <a:latin typeface="+mn-lt"/>
                <a:ea typeface="+mn-ea"/>
                <a:cs typeface="+mn-cs"/>
              </a:rPr>
              <a:t>Modern Slavery: Risk Assessments for those victims placed in accommodation after entering the National Referral Mechanism********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Officers are reminded that when carrying out risk assessments for those potential victims entering the National Referral Mechanism (NRM), the Salvation Army (TSA) </a:t>
            </a:r>
            <a:r>
              <a:rPr lang="en-GB" sz="1200" b="1" kern="1200" dirty="0">
                <a:solidFill>
                  <a:schemeClr val="tx1"/>
                </a:solidFill>
                <a:effectLst/>
                <a:latin typeface="+mn-lt"/>
                <a:ea typeface="+mn-ea"/>
                <a:cs typeface="+mn-cs"/>
              </a:rPr>
              <a:t>MUST </a:t>
            </a:r>
            <a:r>
              <a:rPr lang="en-GB" sz="1200" kern="1200" dirty="0">
                <a:solidFill>
                  <a:schemeClr val="tx1"/>
                </a:solidFill>
                <a:effectLst/>
                <a:latin typeface="+mn-lt"/>
                <a:ea typeface="+mn-ea"/>
                <a:cs typeface="+mn-cs"/>
              </a:rPr>
              <a:t>be made aware of any risk the potential victim may pose to other residents.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an adult potential victim requests support, it is possible the Single Competent Authority may ask to speak directly to an Officer so that they can safeguard the potential victim, TSA staff and other vulnerable users in the accommodation – please ensure that should you receive such contact you respond promptly.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If you identify any risks in your assessment, you should include the detail in the free text area of the digital NRM form at the time of submission – anything urgent must be addressed directly with the TSA.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Salvation Army 24 hour referral line is: 0800 808 3733</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Trainer to handout/email/distribute ‘Important points for NRM submission’**</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26</a:t>
            </a:fld>
            <a:endParaRPr lang="en-GB"/>
          </a:p>
        </p:txBody>
      </p:sp>
    </p:spTree>
    <p:extLst>
      <p:ext uri="{BB962C8B-B14F-4D97-AF65-F5344CB8AC3E}">
        <p14:creationId xmlns:p14="http://schemas.microsoft.com/office/powerpoint/2010/main" val="38479892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buFontTx/>
              <a:buNone/>
            </a:pPr>
            <a:r>
              <a:rPr lang="en-GB" altLang="en-US" b="1" dirty="0"/>
              <a:t>Firstly, respect the rights, choices, and dignity of each individual</a:t>
            </a:r>
          </a:p>
          <a:p>
            <a:pPr marL="168392" indent="-168392" eaLnBrk="1" hangingPunct="1">
              <a:lnSpc>
                <a:spcPct val="80000"/>
              </a:lnSpc>
              <a:buFont typeface="Arial" panose="020B0604020202020204" pitchFamily="34" charset="0"/>
              <a:buChar char="•"/>
            </a:pPr>
            <a:r>
              <a:rPr lang="en-US" altLang="en-US" dirty="0"/>
              <a:t>Warmth, Empathy, Listening</a:t>
            </a:r>
          </a:p>
          <a:p>
            <a:pPr marL="168392" indent="-168392" eaLnBrk="1" hangingPunct="1">
              <a:lnSpc>
                <a:spcPct val="80000"/>
              </a:lnSpc>
              <a:buClr>
                <a:schemeClr val="tx1"/>
              </a:buClr>
              <a:buFont typeface="Arial" panose="020B0604020202020204" pitchFamily="34" charset="0"/>
              <a:buChar char="•"/>
            </a:pPr>
            <a:r>
              <a:rPr lang="en-GB" altLang="en-US" dirty="0"/>
              <a:t>Conduct interviews in private settings</a:t>
            </a:r>
          </a:p>
          <a:p>
            <a:pPr marL="168392" indent="-168392" eaLnBrk="1" hangingPunct="1">
              <a:lnSpc>
                <a:spcPct val="80000"/>
              </a:lnSpc>
              <a:buClr>
                <a:schemeClr val="tx1"/>
              </a:buClr>
              <a:buFont typeface="Arial" panose="020B0604020202020204" pitchFamily="34" charset="0"/>
              <a:buChar char="•"/>
            </a:pPr>
            <a:r>
              <a:rPr lang="en-US" altLang="en-US" dirty="0"/>
              <a:t>Option of male or female staff</a:t>
            </a:r>
          </a:p>
          <a:p>
            <a:pPr marL="168392" indent="-168392" eaLnBrk="1" hangingPunct="1">
              <a:lnSpc>
                <a:spcPct val="80000"/>
              </a:lnSpc>
              <a:buClr>
                <a:schemeClr val="tx1"/>
              </a:buClr>
              <a:buFont typeface="Arial" panose="020B0604020202020204" pitchFamily="34" charset="0"/>
              <a:buChar char="•"/>
            </a:pPr>
            <a:r>
              <a:rPr lang="en-US" altLang="en-US" dirty="0"/>
              <a:t>Do not judge</a:t>
            </a:r>
            <a:endParaRPr lang="en-GB" altLang="en-US" dirty="0"/>
          </a:p>
          <a:p>
            <a:pPr marL="168392" indent="-168392" eaLnBrk="1" hangingPunct="1">
              <a:lnSpc>
                <a:spcPct val="80000"/>
              </a:lnSpc>
              <a:buClr>
                <a:schemeClr val="tx1"/>
              </a:buClr>
              <a:buFont typeface="Arial" panose="020B0604020202020204" pitchFamily="34" charset="0"/>
              <a:buChar char="•"/>
            </a:pPr>
            <a:r>
              <a:rPr lang="en-GB" altLang="en-US" dirty="0"/>
              <a:t>Do not re-victimize</a:t>
            </a:r>
          </a:p>
          <a:p>
            <a:pPr marL="168392" indent="-168392" eaLnBrk="1" hangingPunct="1">
              <a:lnSpc>
                <a:spcPct val="80000"/>
              </a:lnSpc>
              <a:buClr>
                <a:schemeClr val="tx1"/>
              </a:buClr>
              <a:buFont typeface="Arial" panose="020B0604020202020204" pitchFamily="34" charset="0"/>
              <a:buChar char="•"/>
            </a:pPr>
            <a:r>
              <a:rPr lang="en-GB" altLang="en-US" dirty="0"/>
              <a:t>Be patient</a:t>
            </a:r>
          </a:p>
          <a:p>
            <a:pPr marL="168392" indent="-168392" eaLnBrk="1" hangingPunct="1">
              <a:lnSpc>
                <a:spcPct val="80000"/>
              </a:lnSpc>
              <a:buClr>
                <a:schemeClr val="tx1"/>
              </a:buClr>
              <a:buFont typeface="Arial" panose="020B0604020202020204" pitchFamily="34" charset="0"/>
              <a:buChar char="•"/>
            </a:pPr>
            <a:r>
              <a:rPr lang="en-GB" altLang="en-US" dirty="0"/>
              <a:t>Ask only relevant, necessary questions</a:t>
            </a:r>
          </a:p>
          <a:p>
            <a:pPr marL="168392" indent="-168392" eaLnBrk="1" hangingPunct="1">
              <a:lnSpc>
                <a:spcPct val="80000"/>
              </a:lnSpc>
              <a:buClr>
                <a:schemeClr val="tx1"/>
              </a:buClr>
              <a:buFont typeface="Arial" panose="020B0604020202020204" pitchFamily="34" charset="0"/>
              <a:buChar char="•"/>
            </a:pPr>
            <a:r>
              <a:rPr lang="en-GB" altLang="en-US" dirty="0"/>
              <a:t>Avoid multiple interviews</a:t>
            </a:r>
          </a:p>
          <a:p>
            <a:pPr marL="168392" indent="-168392" eaLnBrk="1" hangingPunct="1">
              <a:buFont typeface="Arial" panose="020B0604020202020204" pitchFamily="34" charset="0"/>
              <a:buChar char="•"/>
            </a:pPr>
            <a:r>
              <a:rPr lang="en-US" altLang="en-US" dirty="0"/>
              <a:t>Assessment of immediate risk</a:t>
            </a:r>
          </a:p>
          <a:p>
            <a:pPr eaLnBrk="1" hangingPunct="1">
              <a:lnSpc>
                <a:spcPct val="80000"/>
              </a:lnSpc>
            </a:pPr>
            <a:endParaRPr lang="en-US" altLang="en-US" sz="1000" dirty="0">
              <a:cs typeface="Arial" panose="020B0604020202020204" pitchFamily="34" charset="0"/>
            </a:endParaRPr>
          </a:p>
          <a:p>
            <a:pPr lvl="0" eaLnBrk="1" hangingPunct="1">
              <a:lnSpc>
                <a:spcPct val="80000"/>
              </a:lnSpc>
              <a:buFontTx/>
              <a:buNone/>
            </a:pPr>
            <a:r>
              <a:rPr lang="en-US" altLang="en-US" dirty="0">
                <a:cs typeface="Arial" panose="020B0604020202020204" pitchFamily="34" charset="0"/>
              </a:rPr>
              <a:t>Don’t leave the victim on their own even if you’re just getting them a drink – it’s important not  to re-</a:t>
            </a:r>
            <a:r>
              <a:rPr lang="en-US" altLang="en-US" dirty="0" err="1">
                <a:cs typeface="Arial" panose="020B0604020202020204" pitchFamily="34" charset="0"/>
              </a:rPr>
              <a:t>victimise</a:t>
            </a:r>
            <a:r>
              <a:rPr lang="en-US" altLang="en-US" dirty="0">
                <a:cs typeface="Arial" panose="020B0604020202020204" pitchFamily="34" charset="0"/>
              </a:rPr>
              <a:t> the person &amp; by leaving them alone with no idea whether you’ll come back or not (like the trafficker) you could do this without thinking.</a:t>
            </a:r>
          </a:p>
          <a:p>
            <a:pPr lvl="0" eaLnBrk="1" hangingPunct="1">
              <a:lnSpc>
                <a:spcPct val="80000"/>
              </a:lnSpc>
              <a:buFontTx/>
              <a:buNone/>
            </a:pPr>
            <a:endParaRPr lang="en-US" altLang="en-US" sz="1000" dirty="0">
              <a:cs typeface="Arial" panose="020B0604020202020204" pitchFamily="34" charset="0"/>
            </a:endParaRPr>
          </a:p>
          <a:p>
            <a:pPr lvl="0" eaLnBrk="1" hangingPunct="1">
              <a:lnSpc>
                <a:spcPct val="80000"/>
              </a:lnSpc>
              <a:buFontTx/>
              <a:buNone/>
            </a:pPr>
            <a:r>
              <a:rPr lang="en-US" altLang="en-US" dirty="0">
                <a:cs typeface="Arial" panose="020B0604020202020204" pitchFamily="34" charset="0"/>
              </a:rPr>
              <a:t>Use open questions &amp; remember certain phrases e.g. trafficking victim, may have no meaning.  They may deny they are a victim of trafficking</a:t>
            </a:r>
          </a:p>
          <a:p>
            <a:pPr lvl="0" eaLnBrk="1" hangingPunct="1">
              <a:lnSpc>
                <a:spcPct val="80000"/>
              </a:lnSpc>
              <a:buFontTx/>
              <a:buNone/>
            </a:pPr>
            <a:r>
              <a:rPr lang="en-US" altLang="en-US" dirty="0">
                <a:cs typeface="Arial" panose="020B0604020202020204" pitchFamily="34" charset="0"/>
              </a:rPr>
              <a:t>Tell me about…..</a:t>
            </a:r>
          </a:p>
          <a:p>
            <a:pPr lvl="0" eaLnBrk="1" hangingPunct="1">
              <a:lnSpc>
                <a:spcPct val="80000"/>
              </a:lnSpc>
              <a:buFontTx/>
              <a:buNone/>
            </a:pPr>
            <a:r>
              <a:rPr lang="en-US" altLang="en-US" dirty="0">
                <a:cs typeface="Arial" panose="020B0604020202020204" pitchFamily="34" charset="0"/>
              </a:rPr>
              <a:t>Explain to me……</a:t>
            </a:r>
          </a:p>
          <a:p>
            <a:pPr lvl="0" eaLnBrk="1" hangingPunct="1">
              <a:lnSpc>
                <a:spcPct val="80000"/>
              </a:lnSpc>
              <a:buFontTx/>
              <a:buNone/>
            </a:pPr>
            <a:r>
              <a:rPr lang="en-US" altLang="en-US" dirty="0">
                <a:cs typeface="Arial" panose="020B0604020202020204" pitchFamily="34" charset="0"/>
              </a:rPr>
              <a:t>Describe to me……</a:t>
            </a:r>
          </a:p>
          <a:p>
            <a:pPr lvl="0" eaLnBrk="1" hangingPunct="1">
              <a:lnSpc>
                <a:spcPct val="80000"/>
              </a:lnSpc>
              <a:buFontTx/>
              <a:buNone/>
            </a:pPr>
            <a:endParaRPr lang="en-US" altLang="en-US" dirty="0">
              <a:cs typeface="Arial" panose="020B0604020202020204" pitchFamily="34" charset="0"/>
            </a:endParaRPr>
          </a:p>
          <a:p>
            <a:pPr lvl="0" eaLnBrk="1" hangingPunct="1">
              <a:lnSpc>
                <a:spcPct val="80000"/>
              </a:lnSpc>
              <a:buFontTx/>
              <a:buNone/>
            </a:pPr>
            <a:r>
              <a:rPr lang="en-US" altLang="en-US" dirty="0">
                <a:cs typeface="Arial" panose="020B0604020202020204" pitchFamily="34" charset="0"/>
              </a:rPr>
              <a:t>Clarifying</a:t>
            </a:r>
            <a:r>
              <a:rPr lang="en-US" altLang="en-US" baseline="0" dirty="0">
                <a:cs typeface="Arial" panose="020B0604020202020204" pitchFamily="34" charset="0"/>
              </a:rPr>
              <a:t> questions you may need to use:</a:t>
            </a:r>
            <a:endParaRPr lang="en-US" altLang="en-US" dirty="0">
              <a:cs typeface="Arial" panose="020B0604020202020204" pitchFamily="34" charset="0"/>
            </a:endParaRPr>
          </a:p>
          <a:p>
            <a:pPr lvl="0"/>
            <a:r>
              <a:rPr lang="en-GB" dirty="0"/>
              <a:t>Could you leave your job if you want to?</a:t>
            </a:r>
          </a:p>
          <a:p>
            <a:pPr lvl="0"/>
            <a:r>
              <a:rPr lang="en-GB" dirty="0"/>
              <a:t>Could you come and go as you please?</a:t>
            </a:r>
          </a:p>
          <a:p>
            <a:pPr lvl="0"/>
            <a:r>
              <a:rPr lang="en-GB" dirty="0"/>
              <a:t>Have you been hurt or threatened if you tried to leave?</a:t>
            </a:r>
          </a:p>
          <a:p>
            <a:pPr lvl="0"/>
            <a:r>
              <a:rPr lang="en-GB" dirty="0"/>
              <a:t>Has your family been threatened?</a:t>
            </a:r>
          </a:p>
          <a:p>
            <a:pPr lvl="0"/>
            <a:r>
              <a:rPr lang="en-GB" dirty="0"/>
              <a:t>Do you live with your employer?</a:t>
            </a:r>
          </a:p>
          <a:p>
            <a:pPr lvl="0"/>
            <a:r>
              <a:rPr lang="en-GB" dirty="0"/>
              <a:t>Where do you sleep and eat?</a:t>
            </a:r>
          </a:p>
          <a:p>
            <a:pPr lvl="0"/>
            <a:r>
              <a:rPr lang="en-GB" dirty="0"/>
              <a:t>Are you in debt to your employer?</a:t>
            </a:r>
          </a:p>
          <a:p>
            <a:pPr lvl="0"/>
            <a:r>
              <a:rPr lang="en-GB" dirty="0"/>
              <a:t>Do you have your passport/identification? Who has it?</a:t>
            </a:r>
          </a:p>
          <a:p>
            <a:pPr lvl="0" eaLnBrk="1" hangingPunct="1">
              <a:lnSpc>
                <a:spcPct val="80000"/>
              </a:lnSpc>
              <a:buFontTx/>
              <a:buNone/>
            </a:pPr>
            <a:endParaRPr lang="en-US" altLang="en-US" dirty="0">
              <a:cs typeface="Arial" panose="020B0604020202020204" pitchFamily="34" charset="0"/>
            </a:endParaRPr>
          </a:p>
          <a:p>
            <a:endParaRPr lang="en-GB" b="1" dirty="0"/>
          </a:p>
        </p:txBody>
      </p:sp>
      <p:sp>
        <p:nvSpPr>
          <p:cNvPr id="4" name="Slide Number Placeholder 3"/>
          <p:cNvSpPr>
            <a:spLocks noGrp="1"/>
          </p:cNvSpPr>
          <p:nvPr>
            <p:ph type="sldNum" sz="quarter" idx="10"/>
          </p:nvPr>
        </p:nvSpPr>
        <p:spPr/>
        <p:txBody>
          <a:bodyPr/>
          <a:lstStyle/>
          <a:p>
            <a:fld id="{14629931-C524-4D5A-8148-8027391DD018}" type="slidenum">
              <a:rPr lang="en-GB" smtClean="0"/>
              <a:t>27</a:t>
            </a:fld>
            <a:endParaRPr lang="en-GB"/>
          </a:p>
        </p:txBody>
      </p:sp>
    </p:spTree>
    <p:extLst>
      <p:ext uri="{BB962C8B-B14F-4D97-AF65-F5344CB8AC3E}">
        <p14:creationId xmlns:p14="http://schemas.microsoft.com/office/powerpoint/2010/main" val="24945055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MANDATORY</a:t>
            </a:r>
            <a:r>
              <a:rPr lang="en-GB" baseline="0" dirty="0"/>
              <a:t> COMPLETION OF NRM FOR CHILDREN </a:t>
            </a:r>
          </a:p>
          <a:p>
            <a:endParaRPr lang="en-GB" baseline="0" dirty="0"/>
          </a:p>
          <a:p>
            <a:r>
              <a:rPr lang="en-GB" b="1" baseline="0" dirty="0"/>
              <a:t>Private Fostering </a:t>
            </a:r>
            <a:r>
              <a:rPr lang="en-GB" baseline="0" dirty="0"/>
              <a:t>-When a child is under the age of 16 (18 if disabled) is cared by someone who is not their parent or a close relative for 28 days or more, Agencies (specially schools have highlighted indicators such as – </a:t>
            </a:r>
          </a:p>
          <a:p>
            <a:pPr marL="171450" indent="-171450">
              <a:buFont typeface="Arial" panose="020B0604020202020204" pitchFamily="34" charset="0"/>
              <a:buChar char="•"/>
            </a:pPr>
            <a:r>
              <a:rPr lang="en-GB" baseline="0" dirty="0"/>
              <a:t>Several children with the same name and DOB</a:t>
            </a:r>
          </a:p>
          <a:p>
            <a:pPr marL="171450" indent="-171450">
              <a:buFont typeface="Arial" panose="020B0604020202020204" pitchFamily="34" charset="0"/>
              <a:buChar char="•"/>
            </a:pPr>
            <a:r>
              <a:rPr lang="en-GB" baseline="0" dirty="0"/>
              <a:t>Children who speak a different language from the same ‘family’</a:t>
            </a:r>
          </a:p>
          <a:p>
            <a:pPr marL="171450" indent="-171450">
              <a:buFont typeface="Arial" panose="020B0604020202020204" pitchFamily="34" charset="0"/>
              <a:buChar char="•"/>
            </a:pPr>
            <a:r>
              <a:rPr lang="en-GB" baseline="0" dirty="0"/>
              <a:t>‘’Parent’’ who doesn’t know the child's allergies or medical history</a:t>
            </a:r>
          </a:p>
          <a:p>
            <a:pPr marL="171450" indent="-171450">
              <a:buFont typeface="Arial" panose="020B0604020202020204" pitchFamily="34" charset="0"/>
              <a:buChar char="•"/>
            </a:pPr>
            <a:r>
              <a:rPr lang="en-GB" baseline="0" dirty="0"/>
              <a:t>‘’Parent’’ who doesn’t speak the same language as their child</a:t>
            </a:r>
          </a:p>
          <a:p>
            <a:pPr marL="171450" indent="-171450">
              <a:buFont typeface="Arial" panose="020B0604020202020204" pitchFamily="34" charset="0"/>
              <a:buChar char="•"/>
            </a:pPr>
            <a:r>
              <a:rPr lang="en-GB" baseline="0" dirty="0"/>
              <a:t>Different religions within a ‘family’ unit</a:t>
            </a:r>
          </a:p>
          <a:p>
            <a:endParaRPr lang="en-GB" baseline="0" dirty="0"/>
          </a:p>
          <a:p>
            <a:r>
              <a:rPr lang="en-GB" b="1" baseline="0" dirty="0"/>
              <a:t>Age disputes </a:t>
            </a:r>
          </a:p>
          <a:p>
            <a:endParaRPr lang="en-GB" baseline="0" dirty="0"/>
          </a:p>
          <a:p>
            <a:r>
              <a:rPr lang="en-GB" baseline="0" dirty="0"/>
              <a:t>Where there is concern that a child or young person may have been trafficked and an age dispute arises, the ‘child’ should be given the benefits of the doubt to their age until the safeguarding and trafficking issues have been addressed. (council of Europe’s Convention on Action Against Trafficking in Human Beings)</a:t>
            </a:r>
            <a:endParaRPr lang="en-GB" dirty="0"/>
          </a:p>
          <a:p>
            <a:endParaRPr lang="en-GB" dirty="0"/>
          </a:p>
          <a:p>
            <a:r>
              <a:rPr lang="en-GB" b="1" dirty="0"/>
              <a:t>**</a:t>
            </a:r>
          </a:p>
        </p:txBody>
      </p:sp>
      <p:sp>
        <p:nvSpPr>
          <p:cNvPr id="4" name="Slide Number Placeholder 3"/>
          <p:cNvSpPr>
            <a:spLocks noGrp="1"/>
          </p:cNvSpPr>
          <p:nvPr>
            <p:ph type="sldNum" sz="quarter" idx="10"/>
          </p:nvPr>
        </p:nvSpPr>
        <p:spPr/>
        <p:txBody>
          <a:bodyPr/>
          <a:lstStyle/>
          <a:p>
            <a:fld id="{14629931-C524-4D5A-8148-8027391DD018}" type="slidenum">
              <a:rPr lang="en-GB" smtClean="0"/>
              <a:t>28</a:t>
            </a:fld>
            <a:endParaRPr lang="en-GB"/>
          </a:p>
        </p:txBody>
      </p:sp>
    </p:spTree>
    <p:extLst>
      <p:ext uri="{BB962C8B-B14F-4D97-AF65-F5344CB8AC3E}">
        <p14:creationId xmlns:p14="http://schemas.microsoft.com/office/powerpoint/2010/main" val="33356819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36784" lvl="1" indent="-336784" defTabSz="898089">
              <a:buFont typeface="Arial" pitchFamily="34" charset="0"/>
              <a:buChar char="•"/>
              <a:defRPr/>
            </a:pPr>
            <a:r>
              <a:rPr lang="en-US" dirty="0"/>
              <a:t>Individual accompanying person may be trafficker posing as spouse, other family member or employer.</a:t>
            </a:r>
          </a:p>
          <a:p>
            <a:pPr marL="336784" indent="-336784" eaLnBrk="1" hangingPunct="1">
              <a:lnSpc>
                <a:spcPct val="80000"/>
              </a:lnSpc>
              <a:buSzPct val="80000"/>
              <a:buFont typeface="Arial" pitchFamily="34" charset="0"/>
              <a:buChar char="•"/>
            </a:pPr>
            <a:r>
              <a:rPr lang="en-US" dirty="0"/>
              <a:t>Reassure them about confidentiality </a:t>
            </a:r>
          </a:p>
          <a:p>
            <a:pPr marL="336784" lvl="1" indent="-336784" defTabSz="898089" eaLnBrk="1" hangingPunct="1">
              <a:lnSpc>
                <a:spcPct val="80000"/>
              </a:lnSpc>
              <a:buSzPct val="80000"/>
              <a:buFont typeface="Arial" pitchFamily="34" charset="0"/>
              <a:buChar char="•"/>
              <a:defRPr/>
            </a:pPr>
            <a:r>
              <a:rPr lang="en-US" dirty="0"/>
              <a:t>Do not let concerns you may have about challenging cultural beliefs stand in the way of assessing safety, especially of a child (lesson from serious</a:t>
            </a:r>
            <a:r>
              <a:rPr lang="en-US" baseline="0" dirty="0"/>
              <a:t> case reviews)</a:t>
            </a:r>
            <a:endParaRPr lang="en-US" dirty="0"/>
          </a:p>
          <a:p>
            <a:pPr marL="336784" indent="-336784" defTabSz="898089" eaLnBrk="1" hangingPunct="1">
              <a:lnSpc>
                <a:spcPct val="80000"/>
              </a:lnSpc>
              <a:buSzPct val="80000"/>
              <a:buFont typeface="Arial" pitchFamily="34" charset="0"/>
              <a:buChar char="•"/>
              <a:defRPr/>
            </a:pPr>
            <a:r>
              <a:rPr lang="en-US" dirty="0"/>
              <a:t>Try to find out more about the situation but be careful not to use leading questions: Use TED (as with safeguarding) Tell me…., Explain to me….., Describe to me….</a:t>
            </a:r>
          </a:p>
          <a:p>
            <a:pPr marL="336784" indent="-336784" defTabSz="898089" eaLnBrk="1" hangingPunct="1">
              <a:lnSpc>
                <a:spcPct val="80000"/>
              </a:lnSpc>
              <a:buSzPct val="80000"/>
              <a:buFont typeface="Arial" pitchFamily="34" charset="0"/>
              <a:buChar char="•"/>
              <a:defRPr/>
            </a:pPr>
            <a:r>
              <a:rPr lang="en-US" dirty="0"/>
              <a:t>Ensure that you use the words – “I think this person has been trafficked” or I think this person is a victim of human trafficking”</a:t>
            </a:r>
          </a:p>
          <a:p>
            <a:pPr marL="449045" lvl="1" eaLnBrk="1" hangingPunct="1">
              <a:lnSpc>
                <a:spcPct val="80000"/>
              </a:lnSpc>
              <a:buSzPct val="80000"/>
            </a:pPr>
            <a:endParaRPr lang="en-US" dirty="0"/>
          </a:p>
          <a:p>
            <a:pPr eaLnBrk="1" hangingPunct="1">
              <a:lnSpc>
                <a:spcPct val="80000"/>
              </a:lnSpc>
              <a:buSzPct val="80000"/>
            </a:pPr>
            <a:r>
              <a:rPr lang="en-US" dirty="0"/>
              <a:t>Translation/Interpreter</a:t>
            </a:r>
            <a:r>
              <a:rPr lang="en-US" baseline="0" dirty="0"/>
              <a:t> Services:</a:t>
            </a:r>
          </a:p>
          <a:p>
            <a:pPr marL="349257" lvl="1" indent="-349257" eaLnBrk="1" hangingPunct="1">
              <a:lnSpc>
                <a:spcPct val="90000"/>
              </a:lnSpc>
              <a:buFont typeface="Arial" panose="020B0604020202020204" pitchFamily="34" charset="0"/>
              <a:buChar char="•"/>
            </a:pPr>
            <a:r>
              <a:rPr lang="en-GB" dirty="0"/>
              <a:t>Ensure that interpreters used are approved and accredited.</a:t>
            </a:r>
          </a:p>
          <a:p>
            <a:pPr marL="349257" lvl="1" indent="-349257" eaLnBrk="1" hangingPunct="1">
              <a:lnSpc>
                <a:spcPct val="90000"/>
              </a:lnSpc>
              <a:buFont typeface="Arial" panose="020B0604020202020204" pitchFamily="34" charset="0"/>
              <a:buChar char="•"/>
            </a:pPr>
            <a:r>
              <a:rPr lang="en-GB" dirty="0"/>
              <a:t>Do not use other potential victims as interpreters as they may be offenders and or influencing the potential victim.</a:t>
            </a:r>
          </a:p>
          <a:p>
            <a:pPr marL="349257" lvl="1" indent="-349257" eaLnBrk="1" hangingPunct="1">
              <a:lnSpc>
                <a:spcPct val="90000"/>
              </a:lnSpc>
              <a:buFont typeface="Arial" panose="020B0604020202020204" pitchFamily="34" charset="0"/>
              <a:buChar char="•"/>
            </a:pPr>
            <a:r>
              <a:rPr lang="en-GB" dirty="0"/>
              <a:t>Ensure the interpreter is aware of the potential traumatic nature of the case and the potential length of the investigation.</a:t>
            </a:r>
          </a:p>
          <a:p>
            <a:pPr marL="349257" lvl="1" indent="-349257" eaLnBrk="1" hangingPunct="1">
              <a:lnSpc>
                <a:spcPct val="90000"/>
              </a:lnSpc>
              <a:buFont typeface="Arial" panose="020B0604020202020204" pitchFamily="34" charset="0"/>
              <a:buChar char="•"/>
            </a:pPr>
            <a:r>
              <a:rPr lang="en-GB" dirty="0"/>
              <a:t>Consider the gender of the interpreter and potential victims.</a:t>
            </a:r>
          </a:p>
          <a:p>
            <a:pPr marL="349257" lvl="1" indent="-349257" eaLnBrk="1" hangingPunct="1">
              <a:lnSpc>
                <a:spcPct val="90000"/>
              </a:lnSpc>
              <a:buFont typeface="Arial" panose="020B0604020202020204" pitchFamily="34" charset="0"/>
              <a:buChar char="•"/>
            </a:pPr>
            <a:r>
              <a:rPr lang="en-GB" dirty="0"/>
              <a:t>Ensure conversation is accurately recorded. </a:t>
            </a:r>
          </a:p>
          <a:p>
            <a:pPr marL="349257" lvl="1" indent="-349257" eaLnBrk="1" hangingPunct="1">
              <a:lnSpc>
                <a:spcPct val="90000"/>
              </a:lnSpc>
              <a:buFont typeface="Arial" panose="020B0604020202020204" pitchFamily="34" charset="0"/>
              <a:buChar char="•"/>
            </a:pPr>
            <a:r>
              <a:rPr lang="en-GB" dirty="0"/>
              <a:t>If a telephone interpretation service is used ensure that they are making adequate records and the call is recorded </a:t>
            </a:r>
          </a:p>
          <a:p>
            <a:pPr marL="449045" lvl="1" eaLnBrk="1" hangingPunct="1">
              <a:lnSpc>
                <a:spcPct val="80000"/>
              </a:lnSpc>
              <a:buSzPct val="80000"/>
            </a:pPr>
            <a:endParaRPr lang="en-US" sz="2400" dirty="0">
              <a:solidFill>
                <a:schemeClr val="bg2"/>
              </a:solidFill>
            </a:endParaRPr>
          </a:p>
          <a:p>
            <a:pPr marL="336784" indent="-336784" eaLnBrk="1" hangingPunct="1">
              <a:lnSpc>
                <a:spcPct val="80000"/>
              </a:lnSpc>
              <a:buSzPct val="80000"/>
              <a:buFont typeface="Arial" pitchFamily="34" charset="0"/>
              <a:buChar char="•"/>
            </a:pPr>
            <a:endParaRPr lang="en-US" sz="2400" dirty="0">
              <a:solidFill>
                <a:schemeClr val="bg2"/>
              </a:solidFill>
            </a:endParaRPr>
          </a:p>
          <a:p>
            <a:pPr marL="336784" indent="-336784" eaLnBrk="1" hangingPunct="1">
              <a:lnSpc>
                <a:spcPct val="80000"/>
              </a:lnSpc>
              <a:buSzPct val="80000"/>
              <a:buFont typeface="Arial" pitchFamily="34" charset="0"/>
              <a:buChar char="•"/>
            </a:pPr>
            <a:endParaRPr lang="en-US" sz="2400" dirty="0">
              <a:solidFill>
                <a:schemeClr val="bg2"/>
              </a:solidFill>
            </a:endParaRPr>
          </a:p>
          <a:p>
            <a:pPr eaLnBrk="1" hangingPunct="1">
              <a:lnSpc>
                <a:spcPct val="80000"/>
              </a:lnSpc>
              <a:buSzPct val="80000"/>
            </a:pPr>
            <a:endParaRPr lang="en-US" sz="2400" dirty="0">
              <a:solidFill>
                <a:schemeClr val="bg2"/>
              </a:solidFill>
            </a:endParaRPr>
          </a:p>
          <a:p>
            <a:pPr marL="0" lvl="1" defTabSz="898089">
              <a:defRPr/>
            </a:pPr>
            <a:endParaRPr lang="en-US" sz="2400" dirty="0">
              <a:solidFill>
                <a:schemeClr val="bg2"/>
              </a:solidFill>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29</a:t>
            </a:fld>
            <a:endParaRPr lang="en-GB"/>
          </a:p>
        </p:txBody>
      </p:sp>
    </p:spTree>
    <p:extLst>
      <p:ext uri="{BB962C8B-B14F-4D97-AF65-F5344CB8AC3E}">
        <p14:creationId xmlns:p14="http://schemas.microsoft.com/office/powerpoint/2010/main" val="11178559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u="none" baseline="0" dirty="0"/>
              <a:t>The person completing the referral form is known as the first responder</a:t>
            </a:r>
          </a:p>
          <a:p>
            <a:endParaRPr lang="en-GB" b="0" u="none" baseline="0" dirty="0"/>
          </a:p>
          <a:p>
            <a:r>
              <a:rPr lang="en-GB" b="0" u="none" baseline="0" dirty="0"/>
              <a:t>From 1 November 2015, specific public authorities have a duty to notify the Secretary of State of any person identified in England and Wales as a suspected victim of slavery or human trafficking. </a:t>
            </a:r>
          </a:p>
          <a:p>
            <a:endParaRPr lang="en-GB" b="0" u="none" baseline="0" dirty="0"/>
          </a:p>
          <a:p>
            <a:r>
              <a:rPr lang="en-GB" b="0" u="none" baseline="0" dirty="0"/>
              <a:t>Where a specified public authority has reasonable grounds to believe that a person may be a victim of slavery or human trafficking, it must notify the Home Office. </a:t>
            </a:r>
          </a:p>
          <a:p>
            <a:r>
              <a:rPr lang="en-GB" b="0" u="none" baseline="0" dirty="0"/>
              <a:t>If the person consents to enter the national referral mechanism (NRM), you use the NRM form.</a:t>
            </a:r>
          </a:p>
          <a:p>
            <a:r>
              <a:rPr lang="en-GB" b="0" u="none" baseline="0" dirty="0"/>
              <a:t>If the person has not consented to enter the NRM, you can send the ‘MS1: notification of a potential victim of modern slavery form’,</a:t>
            </a:r>
          </a:p>
          <a:p>
            <a:endParaRPr lang="en-GB" baseline="0" dirty="0"/>
          </a:p>
        </p:txBody>
      </p:sp>
      <p:sp>
        <p:nvSpPr>
          <p:cNvPr id="4" name="Slide Number Placeholder 3"/>
          <p:cNvSpPr>
            <a:spLocks noGrp="1"/>
          </p:cNvSpPr>
          <p:nvPr>
            <p:ph type="sldNum" sz="quarter" idx="10"/>
          </p:nvPr>
        </p:nvSpPr>
        <p:spPr/>
        <p:txBody>
          <a:bodyPr/>
          <a:lstStyle/>
          <a:p>
            <a:fld id="{14629931-C524-4D5A-8148-8027391DD018}" type="slidenum">
              <a:rPr lang="en-GB" smtClean="0"/>
              <a:t>30</a:t>
            </a:fld>
            <a:endParaRPr lang="en-GB"/>
          </a:p>
        </p:txBody>
      </p:sp>
    </p:spTree>
    <p:extLst>
      <p:ext uri="{BB962C8B-B14F-4D97-AF65-F5344CB8AC3E}">
        <p14:creationId xmlns:p14="http://schemas.microsoft.com/office/powerpoint/2010/main" val="41473255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there are safeguarding concerns although the potential victim doesn’t want any assistant to leave, speak to your safeguarding lead and consider making safeguarding referrals</a:t>
            </a:r>
          </a:p>
          <a:p>
            <a:endParaRPr lang="en-GB" dirty="0"/>
          </a:p>
          <a:p>
            <a:r>
              <a:rPr lang="en-GB" b="1" dirty="0"/>
              <a:t>**Trainer to handout/email/distribute – Handout Initial Safeguarding actions Officers responsibilities**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 Trainer to direct students on Moodle to ‘Wales First Responders Guide to Modern Slavery** This is a useful summary of much of the information covered in the lesson</a:t>
            </a:r>
          </a:p>
          <a:p>
            <a:endParaRPr lang="en-GB" b="1" dirty="0"/>
          </a:p>
        </p:txBody>
      </p:sp>
      <p:sp>
        <p:nvSpPr>
          <p:cNvPr id="4" name="Slide Number Placeholder 3"/>
          <p:cNvSpPr>
            <a:spLocks noGrp="1"/>
          </p:cNvSpPr>
          <p:nvPr>
            <p:ph type="sldNum" sz="quarter" idx="10"/>
          </p:nvPr>
        </p:nvSpPr>
        <p:spPr/>
        <p:txBody>
          <a:bodyPr/>
          <a:lstStyle/>
          <a:p>
            <a:fld id="{14629931-C524-4D5A-8148-8027391DD018}" type="slidenum">
              <a:rPr lang="en-GB" smtClean="0"/>
              <a:t>31</a:t>
            </a:fld>
            <a:endParaRPr lang="en-GB"/>
          </a:p>
        </p:txBody>
      </p:sp>
    </p:spTree>
    <p:extLst>
      <p:ext uri="{BB962C8B-B14F-4D97-AF65-F5344CB8AC3E}">
        <p14:creationId xmlns:p14="http://schemas.microsoft.com/office/powerpoint/2010/main" val="27541887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70C0"/>
                </a:solidFill>
                <a:effectLst/>
                <a:latin typeface="Calibri" panose="020F0502020204030204" pitchFamily="34" charset="0"/>
                <a:ea typeface="Calibri" panose="020F0502020204030204" pitchFamily="34" charset="0"/>
              </a:rPr>
              <a:t>This mandatory video must be played to all current Police/PCSO/Specials students and including for new recruits on all programmes It has some relevance around Modern Slavery. </a:t>
            </a:r>
            <a:endParaRPr lang="en-GB" sz="1800" dirty="0">
              <a:effectLst/>
              <a:latin typeface="Calibri" panose="020F050202020403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10"/>
          </p:nvPr>
        </p:nvSpPr>
        <p:spPr/>
        <p:txBody>
          <a:bodyPr/>
          <a:lstStyle/>
          <a:p>
            <a:fld id="{14629931-C524-4D5A-8148-8027391DD018}" type="slidenum">
              <a:rPr lang="en-GB" smtClean="0"/>
              <a:t>32</a:t>
            </a:fld>
            <a:endParaRPr lang="en-GB"/>
          </a:p>
        </p:txBody>
      </p:sp>
    </p:spTree>
    <p:extLst>
      <p:ext uri="{BB962C8B-B14F-4D97-AF65-F5344CB8AC3E}">
        <p14:creationId xmlns:p14="http://schemas.microsoft.com/office/powerpoint/2010/main" val="27261955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4629931-C524-4D5A-8148-8027391DD018}" type="slidenum">
              <a:rPr lang="en-GB" smtClean="0"/>
              <a:t>33</a:t>
            </a:fld>
            <a:endParaRPr lang="en-GB"/>
          </a:p>
        </p:txBody>
      </p:sp>
    </p:spTree>
    <p:extLst>
      <p:ext uri="{BB962C8B-B14F-4D97-AF65-F5344CB8AC3E}">
        <p14:creationId xmlns:p14="http://schemas.microsoft.com/office/powerpoint/2010/main" val="1737726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69803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0541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04197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96011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19810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03/01/2023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906112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03/01/2023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83111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17053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70823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25967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7921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28767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2126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799332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22431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85708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03/01/2023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355243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03/01/2023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16102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46177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23527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87832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8010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03/01/2023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9155636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03/01/2023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58086932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tE_lduB6bQc"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9.emf"/><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1RBblPD60Wg"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k-I5EtcewdM"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8.png"/><Relationship Id="rId7" Type="http://schemas.openxmlformats.org/officeDocument/2006/relationships/diagramColors" Target="../diagrams/colors7.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9.xml"/><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2.xml.rels><?xml version="1.0" encoding="UTF-8" standalone="yes"?>
<Relationships xmlns="http://schemas.openxmlformats.org/package/2006/relationships"><Relationship Id="rId3" Type="http://schemas.openxmlformats.org/officeDocument/2006/relationships/hyperlink" Target="https://gbr01.safelinks.protection.outlook.com/?url=https%3A%2F%2Fwww.youtube.com%2Fwatch%3Fv%3DDh7xovObIvU&amp;data=05%7C01%7CBen.Brien%40south-wales.police.uk%7Ccff125d20b704f3e0a1808da4ea7ca1d%7C270c2f4dfd0c4f0892a9e5bdd8a87e09%7C0%7C0%7C637908779791669531%7CUnknown%7CTWFpbGZsb3d8eyJWIjoiMC4wLjAwMDAiLCJQIjoiV2luMzIiLCJBTiI6Ik1haWwiLCJXVCI6Mn0%3D%7C3000%7C%7C%7C&amp;sdata=pTyYeb%2FRUh6tSC1gz%2BUS2CojJy64GQugIqzfDTXb4SY%3D&amp;reserved=0" TargetMode="External"/><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7584920" y="4696970"/>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Human Trafficking &amp; Modern Day Slavery</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188286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43125" y="735085"/>
            <a:ext cx="8103235" cy="4555819"/>
          </a:xfrm>
          <a:prstGeom prst="rect">
            <a:avLst/>
          </a:prstGeom>
        </p:spPr>
      </p:pic>
    </p:spTree>
    <p:extLst>
      <p:ext uri="{BB962C8B-B14F-4D97-AF65-F5344CB8AC3E}">
        <p14:creationId xmlns:p14="http://schemas.microsoft.com/office/powerpoint/2010/main" val="144750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8C8E9762-618B-446D-ADFB-68348E69DB93}"/>
              </a:ext>
            </a:extLst>
          </p:cNvPr>
          <p:cNvSpPr/>
          <p:nvPr/>
        </p:nvSpPr>
        <p:spPr>
          <a:xfrm>
            <a:off x="1112520" y="1021080"/>
            <a:ext cx="9966960" cy="3931920"/>
          </a:xfrm>
          <a:custGeom>
            <a:avLst/>
            <a:gdLst>
              <a:gd name="connsiteX0" fmla="*/ 0 w 9966960"/>
              <a:gd name="connsiteY0" fmla="*/ 655333 h 3931920"/>
              <a:gd name="connsiteX1" fmla="*/ 655333 w 9966960"/>
              <a:gd name="connsiteY1" fmla="*/ 0 h 3931920"/>
              <a:gd name="connsiteX2" fmla="*/ 1145856 w 9966960"/>
              <a:gd name="connsiteY2" fmla="*/ 0 h 3931920"/>
              <a:gd name="connsiteX3" fmla="*/ 1463254 w 9966960"/>
              <a:gd name="connsiteY3" fmla="*/ 0 h 3931920"/>
              <a:gd name="connsiteX4" fmla="*/ 2213466 w 9966960"/>
              <a:gd name="connsiteY4" fmla="*/ 0 h 3931920"/>
              <a:gd name="connsiteX5" fmla="*/ 2790552 w 9966960"/>
              <a:gd name="connsiteY5" fmla="*/ 0 h 3931920"/>
              <a:gd name="connsiteX6" fmla="*/ 3540764 w 9966960"/>
              <a:gd name="connsiteY6" fmla="*/ 0 h 3931920"/>
              <a:gd name="connsiteX7" fmla="*/ 4031288 w 9966960"/>
              <a:gd name="connsiteY7" fmla="*/ 0 h 3931920"/>
              <a:gd name="connsiteX8" fmla="*/ 4435248 w 9966960"/>
              <a:gd name="connsiteY8" fmla="*/ 0 h 3931920"/>
              <a:gd name="connsiteX9" fmla="*/ 5012334 w 9966960"/>
              <a:gd name="connsiteY9" fmla="*/ 0 h 3931920"/>
              <a:gd name="connsiteX10" fmla="*/ 5675984 w 9966960"/>
              <a:gd name="connsiteY10" fmla="*/ 0 h 3931920"/>
              <a:gd name="connsiteX11" fmla="*/ 6426196 w 9966960"/>
              <a:gd name="connsiteY11" fmla="*/ 0 h 3931920"/>
              <a:gd name="connsiteX12" fmla="*/ 7089845 w 9966960"/>
              <a:gd name="connsiteY12" fmla="*/ 0 h 3931920"/>
              <a:gd name="connsiteX13" fmla="*/ 7840057 w 9966960"/>
              <a:gd name="connsiteY13" fmla="*/ 0 h 3931920"/>
              <a:gd name="connsiteX14" fmla="*/ 8503706 w 9966960"/>
              <a:gd name="connsiteY14" fmla="*/ 0 h 3931920"/>
              <a:gd name="connsiteX15" fmla="*/ 9311627 w 9966960"/>
              <a:gd name="connsiteY15" fmla="*/ 0 h 3931920"/>
              <a:gd name="connsiteX16" fmla="*/ 9966960 w 9966960"/>
              <a:gd name="connsiteY16" fmla="*/ 655333 h 3931920"/>
              <a:gd name="connsiteX17" fmla="*/ 9966960 w 9966960"/>
              <a:gd name="connsiteY17" fmla="*/ 1232009 h 3931920"/>
              <a:gd name="connsiteX18" fmla="*/ 9966960 w 9966960"/>
              <a:gd name="connsiteY18" fmla="*/ 1677622 h 3931920"/>
              <a:gd name="connsiteX19" fmla="*/ 9966960 w 9966960"/>
              <a:gd name="connsiteY19" fmla="*/ 2149448 h 3931920"/>
              <a:gd name="connsiteX20" fmla="*/ 9966960 w 9966960"/>
              <a:gd name="connsiteY20" fmla="*/ 2621274 h 3931920"/>
              <a:gd name="connsiteX21" fmla="*/ 9966960 w 9966960"/>
              <a:gd name="connsiteY21" fmla="*/ 3276587 h 3931920"/>
              <a:gd name="connsiteX22" fmla="*/ 9311627 w 9966960"/>
              <a:gd name="connsiteY22" fmla="*/ 3931920 h 3931920"/>
              <a:gd name="connsiteX23" fmla="*/ 8994230 w 9966960"/>
              <a:gd name="connsiteY23" fmla="*/ 3931920 h 3931920"/>
              <a:gd name="connsiteX24" fmla="*/ 8590269 w 9966960"/>
              <a:gd name="connsiteY24" fmla="*/ 3931920 h 3931920"/>
              <a:gd name="connsiteX25" fmla="*/ 7840057 w 9966960"/>
              <a:gd name="connsiteY25" fmla="*/ 3931920 h 3931920"/>
              <a:gd name="connsiteX26" fmla="*/ 7436097 w 9966960"/>
              <a:gd name="connsiteY26" fmla="*/ 3931920 h 3931920"/>
              <a:gd name="connsiteX27" fmla="*/ 6772447 w 9966960"/>
              <a:gd name="connsiteY27" fmla="*/ 3931920 h 3931920"/>
              <a:gd name="connsiteX28" fmla="*/ 6022235 w 9966960"/>
              <a:gd name="connsiteY28" fmla="*/ 3931920 h 3931920"/>
              <a:gd name="connsiteX29" fmla="*/ 5704838 w 9966960"/>
              <a:gd name="connsiteY29" fmla="*/ 3931920 h 3931920"/>
              <a:gd name="connsiteX30" fmla="*/ 4954626 w 9966960"/>
              <a:gd name="connsiteY30" fmla="*/ 3931920 h 3931920"/>
              <a:gd name="connsiteX31" fmla="*/ 4204414 w 9966960"/>
              <a:gd name="connsiteY31" fmla="*/ 3931920 h 3931920"/>
              <a:gd name="connsiteX32" fmla="*/ 3887016 w 9966960"/>
              <a:gd name="connsiteY32" fmla="*/ 3931920 h 3931920"/>
              <a:gd name="connsiteX33" fmla="*/ 3309930 w 9966960"/>
              <a:gd name="connsiteY33" fmla="*/ 3931920 h 3931920"/>
              <a:gd name="connsiteX34" fmla="*/ 2819407 w 9966960"/>
              <a:gd name="connsiteY34" fmla="*/ 3931920 h 3931920"/>
              <a:gd name="connsiteX35" fmla="*/ 2328883 w 9966960"/>
              <a:gd name="connsiteY35" fmla="*/ 3931920 h 3931920"/>
              <a:gd name="connsiteX36" fmla="*/ 1838360 w 9966960"/>
              <a:gd name="connsiteY36" fmla="*/ 3931920 h 3931920"/>
              <a:gd name="connsiteX37" fmla="*/ 1520962 w 9966960"/>
              <a:gd name="connsiteY37" fmla="*/ 3931920 h 3931920"/>
              <a:gd name="connsiteX38" fmla="*/ 655333 w 9966960"/>
              <a:gd name="connsiteY38" fmla="*/ 3931920 h 3931920"/>
              <a:gd name="connsiteX39" fmla="*/ 0 w 9966960"/>
              <a:gd name="connsiteY39" fmla="*/ 3276587 h 3931920"/>
              <a:gd name="connsiteX40" fmla="*/ 0 w 9966960"/>
              <a:gd name="connsiteY40" fmla="*/ 2830974 h 3931920"/>
              <a:gd name="connsiteX41" fmla="*/ 0 w 9966960"/>
              <a:gd name="connsiteY41" fmla="*/ 2306723 h 3931920"/>
              <a:gd name="connsiteX42" fmla="*/ 0 w 9966960"/>
              <a:gd name="connsiteY42" fmla="*/ 1756260 h 3931920"/>
              <a:gd name="connsiteX43" fmla="*/ 0 w 9966960"/>
              <a:gd name="connsiteY43" fmla="*/ 1258221 h 3931920"/>
              <a:gd name="connsiteX44" fmla="*/ 0 w 9966960"/>
              <a:gd name="connsiteY44" fmla="*/ 655333 h 3931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9966960" h="3931920" fill="none" extrusionOk="0">
                <a:moveTo>
                  <a:pt x="0" y="655333"/>
                </a:moveTo>
                <a:cubicBezTo>
                  <a:pt x="33740" y="299187"/>
                  <a:pt x="230891" y="22872"/>
                  <a:pt x="655333" y="0"/>
                </a:cubicBezTo>
                <a:cubicBezTo>
                  <a:pt x="871525" y="-39659"/>
                  <a:pt x="932910" y="17976"/>
                  <a:pt x="1145856" y="0"/>
                </a:cubicBezTo>
                <a:cubicBezTo>
                  <a:pt x="1358802" y="-17976"/>
                  <a:pt x="1346880" y="20244"/>
                  <a:pt x="1463254" y="0"/>
                </a:cubicBezTo>
                <a:cubicBezTo>
                  <a:pt x="1579628" y="-20244"/>
                  <a:pt x="1881878" y="22373"/>
                  <a:pt x="2213466" y="0"/>
                </a:cubicBezTo>
                <a:cubicBezTo>
                  <a:pt x="2545054" y="-22373"/>
                  <a:pt x="2590622" y="8431"/>
                  <a:pt x="2790552" y="0"/>
                </a:cubicBezTo>
                <a:cubicBezTo>
                  <a:pt x="2990482" y="-8431"/>
                  <a:pt x="3217505" y="42649"/>
                  <a:pt x="3540764" y="0"/>
                </a:cubicBezTo>
                <a:cubicBezTo>
                  <a:pt x="3864023" y="-42649"/>
                  <a:pt x="3816736" y="45070"/>
                  <a:pt x="4031288" y="0"/>
                </a:cubicBezTo>
                <a:cubicBezTo>
                  <a:pt x="4245840" y="-45070"/>
                  <a:pt x="4289527" y="29339"/>
                  <a:pt x="4435248" y="0"/>
                </a:cubicBezTo>
                <a:cubicBezTo>
                  <a:pt x="4580969" y="-29339"/>
                  <a:pt x="4726430" y="19116"/>
                  <a:pt x="5012334" y="0"/>
                </a:cubicBezTo>
                <a:cubicBezTo>
                  <a:pt x="5298238" y="-19116"/>
                  <a:pt x="5523120" y="46359"/>
                  <a:pt x="5675984" y="0"/>
                </a:cubicBezTo>
                <a:cubicBezTo>
                  <a:pt x="5828848" y="-46359"/>
                  <a:pt x="6159918" y="11397"/>
                  <a:pt x="6426196" y="0"/>
                </a:cubicBezTo>
                <a:cubicBezTo>
                  <a:pt x="6692474" y="-11397"/>
                  <a:pt x="6955631" y="63665"/>
                  <a:pt x="7089845" y="0"/>
                </a:cubicBezTo>
                <a:cubicBezTo>
                  <a:pt x="7224059" y="-63665"/>
                  <a:pt x="7573901" y="30711"/>
                  <a:pt x="7840057" y="0"/>
                </a:cubicBezTo>
                <a:cubicBezTo>
                  <a:pt x="8106213" y="-30711"/>
                  <a:pt x="8248468" y="41863"/>
                  <a:pt x="8503706" y="0"/>
                </a:cubicBezTo>
                <a:cubicBezTo>
                  <a:pt x="8758944" y="-41863"/>
                  <a:pt x="9066546" y="36619"/>
                  <a:pt x="9311627" y="0"/>
                </a:cubicBezTo>
                <a:cubicBezTo>
                  <a:pt x="9678144" y="-58110"/>
                  <a:pt x="9937044" y="336852"/>
                  <a:pt x="9966960" y="655333"/>
                </a:cubicBezTo>
                <a:cubicBezTo>
                  <a:pt x="10026892" y="925114"/>
                  <a:pt x="9915086" y="966578"/>
                  <a:pt x="9966960" y="1232009"/>
                </a:cubicBezTo>
                <a:cubicBezTo>
                  <a:pt x="10018834" y="1497440"/>
                  <a:pt x="9944772" y="1459901"/>
                  <a:pt x="9966960" y="1677622"/>
                </a:cubicBezTo>
                <a:cubicBezTo>
                  <a:pt x="9989148" y="1895343"/>
                  <a:pt x="9951099" y="2002573"/>
                  <a:pt x="9966960" y="2149448"/>
                </a:cubicBezTo>
                <a:cubicBezTo>
                  <a:pt x="9982821" y="2296323"/>
                  <a:pt x="9927845" y="2473525"/>
                  <a:pt x="9966960" y="2621274"/>
                </a:cubicBezTo>
                <a:cubicBezTo>
                  <a:pt x="10006075" y="2769023"/>
                  <a:pt x="9950321" y="3078683"/>
                  <a:pt x="9966960" y="3276587"/>
                </a:cubicBezTo>
                <a:cubicBezTo>
                  <a:pt x="9916783" y="3557814"/>
                  <a:pt x="9639392" y="3929642"/>
                  <a:pt x="9311627" y="3931920"/>
                </a:cubicBezTo>
                <a:cubicBezTo>
                  <a:pt x="9210982" y="3962353"/>
                  <a:pt x="9119012" y="3894303"/>
                  <a:pt x="8994230" y="3931920"/>
                </a:cubicBezTo>
                <a:cubicBezTo>
                  <a:pt x="8869448" y="3969537"/>
                  <a:pt x="8761078" y="3918696"/>
                  <a:pt x="8590269" y="3931920"/>
                </a:cubicBezTo>
                <a:cubicBezTo>
                  <a:pt x="8419460" y="3945144"/>
                  <a:pt x="8144724" y="3914799"/>
                  <a:pt x="7840057" y="3931920"/>
                </a:cubicBezTo>
                <a:cubicBezTo>
                  <a:pt x="7535390" y="3949041"/>
                  <a:pt x="7621902" y="3905683"/>
                  <a:pt x="7436097" y="3931920"/>
                </a:cubicBezTo>
                <a:cubicBezTo>
                  <a:pt x="7250292" y="3958157"/>
                  <a:pt x="7072749" y="3907848"/>
                  <a:pt x="6772447" y="3931920"/>
                </a:cubicBezTo>
                <a:cubicBezTo>
                  <a:pt x="6472145" y="3955992"/>
                  <a:pt x="6270908" y="3917252"/>
                  <a:pt x="6022235" y="3931920"/>
                </a:cubicBezTo>
                <a:cubicBezTo>
                  <a:pt x="5773562" y="3946588"/>
                  <a:pt x="5837808" y="3927654"/>
                  <a:pt x="5704838" y="3931920"/>
                </a:cubicBezTo>
                <a:cubicBezTo>
                  <a:pt x="5571868" y="3936186"/>
                  <a:pt x="5108720" y="3864239"/>
                  <a:pt x="4954626" y="3931920"/>
                </a:cubicBezTo>
                <a:cubicBezTo>
                  <a:pt x="4800532" y="3999601"/>
                  <a:pt x="4450090" y="3889961"/>
                  <a:pt x="4204414" y="3931920"/>
                </a:cubicBezTo>
                <a:cubicBezTo>
                  <a:pt x="3958738" y="3973879"/>
                  <a:pt x="3967878" y="3923987"/>
                  <a:pt x="3887016" y="3931920"/>
                </a:cubicBezTo>
                <a:cubicBezTo>
                  <a:pt x="3806154" y="3939853"/>
                  <a:pt x="3493491" y="3913084"/>
                  <a:pt x="3309930" y="3931920"/>
                </a:cubicBezTo>
                <a:cubicBezTo>
                  <a:pt x="3126369" y="3950756"/>
                  <a:pt x="3033065" y="3923322"/>
                  <a:pt x="2819407" y="3931920"/>
                </a:cubicBezTo>
                <a:cubicBezTo>
                  <a:pt x="2605749" y="3940518"/>
                  <a:pt x="2563581" y="3921467"/>
                  <a:pt x="2328883" y="3931920"/>
                </a:cubicBezTo>
                <a:cubicBezTo>
                  <a:pt x="2094185" y="3942373"/>
                  <a:pt x="1971423" y="3893750"/>
                  <a:pt x="1838360" y="3931920"/>
                </a:cubicBezTo>
                <a:cubicBezTo>
                  <a:pt x="1705297" y="3970090"/>
                  <a:pt x="1679063" y="3923329"/>
                  <a:pt x="1520962" y="3931920"/>
                </a:cubicBezTo>
                <a:cubicBezTo>
                  <a:pt x="1362861" y="3940511"/>
                  <a:pt x="1052649" y="3894623"/>
                  <a:pt x="655333" y="3931920"/>
                </a:cubicBezTo>
                <a:cubicBezTo>
                  <a:pt x="274433" y="4027453"/>
                  <a:pt x="-18836" y="3603104"/>
                  <a:pt x="0" y="3276587"/>
                </a:cubicBezTo>
                <a:cubicBezTo>
                  <a:pt x="-12238" y="3168830"/>
                  <a:pt x="20532" y="3017535"/>
                  <a:pt x="0" y="2830974"/>
                </a:cubicBezTo>
                <a:cubicBezTo>
                  <a:pt x="-20532" y="2644413"/>
                  <a:pt x="48126" y="2415210"/>
                  <a:pt x="0" y="2306723"/>
                </a:cubicBezTo>
                <a:cubicBezTo>
                  <a:pt x="-48126" y="2198236"/>
                  <a:pt x="26771" y="1868531"/>
                  <a:pt x="0" y="1756260"/>
                </a:cubicBezTo>
                <a:cubicBezTo>
                  <a:pt x="-26771" y="1643989"/>
                  <a:pt x="43396" y="1440733"/>
                  <a:pt x="0" y="1258221"/>
                </a:cubicBezTo>
                <a:cubicBezTo>
                  <a:pt x="-43396" y="1075709"/>
                  <a:pt x="5813" y="811815"/>
                  <a:pt x="0" y="655333"/>
                </a:cubicBezTo>
                <a:close/>
              </a:path>
              <a:path w="9966960" h="3931920" stroke="0" extrusionOk="0">
                <a:moveTo>
                  <a:pt x="0" y="655333"/>
                </a:moveTo>
                <a:cubicBezTo>
                  <a:pt x="-76315" y="246330"/>
                  <a:pt x="262063" y="11762"/>
                  <a:pt x="655333" y="0"/>
                </a:cubicBezTo>
                <a:cubicBezTo>
                  <a:pt x="902102" y="-81002"/>
                  <a:pt x="1061373" y="44629"/>
                  <a:pt x="1405545" y="0"/>
                </a:cubicBezTo>
                <a:cubicBezTo>
                  <a:pt x="1749717" y="-44629"/>
                  <a:pt x="1678475" y="14906"/>
                  <a:pt x="1896068" y="0"/>
                </a:cubicBezTo>
                <a:cubicBezTo>
                  <a:pt x="2113661" y="-14906"/>
                  <a:pt x="2123203" y="23748"/>
                  <a:pt x="2300029" y="0"/>
                </a:cubicBezTo>
                <a:cubicBezTo>
                  <a:pt x="2476855" y="-23748"/>
                  <a:pt x="2685984" y="6859"/>
                  <a:pt x="2963678" y="0"/>
                </a:cubicBezTo>
                <a:cubicBezTo>
                  <a:pt x="3241372" y="-6859"/>
                  <a:pt x="3352026" y="17007"/>
                  <a:pt x="3454201" y="0"/>
                </a:cubicBezTo>
                <a:cubicBezTo>
                  <a:pt x="3556376" y="-17007"/>
                  <a:pt x="3884138" y="84055"/>
                  <a:pt x="4204414" y="0"/>
                </a:cubicBezTo>
                <a:cubicBezTo>
                  <a:pt x="4524690" y="-84055"/>
                  <a:pt x="4479602" y="44922"/>
                  <a:pt x="4608374" y="0"/>
                </a:cubicBezTo>
                <a:cubicBezTo>
                  <a:pt x="4737146" y="-44922"/>
                  <a:pt x="5015386" y="70112"/>
                  <a:pt x="5358586" y="0"/>
                </a:cubicBezTo>
                <a:cubicBezTo>
                  <a:pt x="5701786" y="-70112"/>
                  <a:pt x="5580721" y="15605"/>
                  <a:pt x="5675984" y="0"/>
                </a:cubicBezTo>
                <a:cubicBezTo>
                  <a:pt x="5771247" y="-15605"/>
                  <a:pt x="6017434" y="51664"/>
                  <a:pt x="6253070" y="0"/>
                </a:cubicBezTo>
                <a:cubicBezTo>
                  <a:pt x="6488706" y="-51664"/>
                  <a:pt x="6694833" y="19910"/>
                  <a:pt x="6830156" y="0"/>
                </a:cubicBezTo>
                <a:cubicBezTo>
                  <a:pt x="6965479" y="-19910"/>
                  <a:pt x="7088633" y="58484"/>
                  <a:pt x="7320679" y="0"/>
                </a:cubicBezTo>
                <a:cubicBezTo>
                  <a:pt x="7552725" y="-58484"/>
                  <a:pt x="7798711" y="41835"/>
                  <a:pt x="8070892" y="0"/>
                </a:cubicBezTo>
                <a:cubicBezTo>
                  <a:pt x="8343073" y="-41835"/>
                  <a:pt x="8582649" y="20287"/>
                  <a:pt x="8821104" y="0"/>
                </a:cubicBezTo>
                <a:cubicBezTo>
                  <a:pt x="9059559" y="-20287"/>
                  <a:pt x="9174395" y="27705"/>
                  <a:pt x="9311627" y="0"/>
                </a:cubicBezTo>
                <a:cubicBezTo>
                  <a:pt x="9665722" y="-7382"/>
                  <a:pt x="9919706" y="222764"/>
                  <a:pt x="9966960" y="655333"/>
                </a:cubicBezTo>
                <a:cubicBezTo>
                  <a:pt x="9973553" y="928051"/>
                  <a:pt x="9951630" y="1013651"/>
                  <a:pt x="9966960" y="1205796"/>
                </a:cubicBezTo>
                <a:cubicBezTo>
                  <a:pt x="9982290" y="1397941"/>
                  <a:pt x="9944820" y="1528484"/>
                  <a:pt x="9966960" y="1651410"/>
                </a:cubicBezTo>
                <a:cubicBezTo>
                  <a:pt x="9989100" y="1774336"/>
                  <a:pt x="9966659" y="1912299"/>
                  <a:pt x="9966960" y="2123235"/>
                </a:cubicBezTo>
                <a:cubicBezTo>
                  <a:pt x="9967261" y="2334171"/>
                  <a:pt x="9897793" y="2432713"/>
                  <a:pt x="9966960" y="2699911"/>
                </a:cubicBezTo>
                <a:cubicBezTo>
                  <a:pt x="10036127" y="2967109"/>
                  <a:pt x="9903402" y="3108949"/>
                  <a:pt x="9966960" y="3276587"/>
                </a:cubicBezTo>
                <a:cubicBezTo>
                  <a:pt x="9989203" y="3682558"/>
                  <a:pt x="9652500" y="3943024"/>
                  <a:pt x="9311627" y="3931920"/>
                </a:cubicBezTo>
                <a:cubicBezTo>
                  <a:pt x="9176857" y="3979341"/>
                  <a:pt x="8956756" y="3881095"/>
                  <a:pt x="8647978" y="3931920"/>
                </a:cubicBezTo>
                <a:cubicBezTo>
                  <a:pt x="8339200" y="3982745"/>
                  <a:pt x="8437973" y="3920074"/>
                  <a:pt x="8330580" y="3931920"/>
                </a:cubicBezTo>
                <a:cubicBezTo>
                  <a:pt x="8223187" y="3943766"/>
                  <a:pt x="8021924" y="3917743"/>
                  <a:pt x="7753494" y="3931920"/>
                </a:cubicBezTo>
                <a:cubicBezTo>
                  <a:pt x="7485064" y="3946097"/>
                  <a:pt x="7519906" y="3911401"/>
                  <a:pt x="7349534" y="3931920"/>
                </a:cubicBezTo>
                <a:cubicBezTo>
                  <a:pt x="7179162" y="3952439"/>
                  <a:pt x="6944633" y="3895999"/>
                  <a:pt x="6685884" y="3931920"/>
                </a:cubicBezTo>
                <a:cubicBezTo>
                  <a:pt x="6427135" y="3967841"/>
                  <a:pt x="6459290" y="3909914"/>
                  <a:pt x="6281924" y="3931920"/>
                </a:cubicBezTo>
                <a:cubicBezTo>
                  <a:pt x="6104558" y="3953926"/>
                  <a:pt x="5763510" y="3891805"/>
                  <a:pt x="5618275" y="3931920"/>
                </a:cubicBezTo>
                <a:cubicBezTo>
                  <a:pt x="5473040" y="3972035"/>
                  <a:pt x="5381687" y="3898850"/>
                  <a:pt x="5300877" y="3931920"/>
                </a:cubicBezTo>
                <a:cubicBezTo>
                  <a:pt x="5220067" y="3964990"/>
                  <a:pt x="4955913" y="3872207"/>
                  <a:pt x="4637228" y="3931920"/>
                </a:cubicBezTo>
                <a:cubicBezTo>
                  <a:pt x="4318543" y="3991633"/>
                  <a:pt x="4364531" y="3907716"/>
                  <a:pt x="4233268" y="3931920"/>
                </a:cubicBezTo>
                <a:cubicBezTo>
                  <a:pt x="4102005" y="3956124"/>
                  <a:pt x="4073096" y="3917078"/>
                  <a:pt x="3915870" y="3931920"/>
                </a:cubicBezTo>
                <a:cubicBezTo>
                  <a:pt x="3758644" y="3946762"/>
                  <a:pt x="3680841" y="3887512"/>
                  <a:pt x="3511910" y="3931920"/>
                </a:cubicBezTo>
                <a:cubicBezTo>
                  <a:pt x="3342979" y="3976328"/>
                  <a:pt x="3100925" y="3893330"/>
                  <a:pt x="2848261" y="3931920"/>
                </a:cubicBezTo>
                <a:cubicBezTo>
                  <a:pt x="2595597" y="3970510"/>
                  <a:pt x="2595735" y="3889264"/>
                  <a:pt x="2444300" y="3931920"/>
                </a:cubicBezTo>
                <a:cubicBezTo>
                  <a:pt x="2292865" y="3974576"/>
                  <a:pt x="2253668" y="3905051"/>
                  <a:pt x="2126903" y="3931920"/>
                </a:cubicBezTo>
                <a:cubicBezTo>
                  <a:pt x="2000138" y="3958789"/>
                  <a:pt x="1849007" y="3887934"/>
                  <a:pt x="1722943" y="3931920"/>
                </a:cubicBezTo>
                <a:cubicBezTo>
                  <a:pt x="1596879" y="3975906"/>
                  <a:pt x="1331118" y="3918541"/>
                  <a:pt x="1232419" y="3931920"/>
                </a:cubicBezTo>
                <a:cubicBezTo>
                  <a:pt x="1133720" y="3945299"/>
                  <a:pt x="791916" y="3928620"/>
                  <a:pt x="655333" y="3931920"/>
                </a:cubicBezTo>
                <a:cubicBezTo>
                  <a:pt x="264090" y="3961019"/>
                  <a:pt x="55047" y="3650872"/>
                  <a:pt x="0" y="3276587"/>
                </a:cubicBezTo>
                <a:cubicBezTo>
                  <a:pt x="-56739" y="3109829"/>
                  <a:pt x="43092" y="2910493"/>
                  <a:pt x="0" y="2699911"/>
                </a:cubicBezTo>
                <a:cubicBezTo>
                  <a:pt x="-43092" y="2489329"/>
                  <a:pt x="53801" y="2342364"/>
                  <a:pt x="0" y="2123235"/>
                </a:cubicBezTo>
                <a:cubicBezTo>
                  <a:pt x="-53801" y="1904106"/>
                  <a:pt x="43784" y="1797720"/>
                  <a:pt x="0" y="1572772"/>
                </a:cubicBezTo>
                <a:cubicBezTo>
                  <a:pt x="-43784" y="1347824"/>
                  <a:pt x="98244" y="923385"/>
                  <a:pt x="0" y="655333"/>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solidFill>
                  <a:schemeClr val="tx1"/>
                </a:solidFill>
              </a:rPr>
              <a:t>(1)A person commits an offence if—</a:t>
            </a:r>
          </a:p>
          <a:p>
            <a:endParaRPr lang="en-GB" sz="2400" dirty="0">
              <a:solidFill>
                <a:schemeClr val="tx1"/>
              </a:solidFill>
            </a:endParaRPr>
          </a:p>
          <a:p>
            <a:r>
              <a:rPr lang="en-GB" sz="2400" dirty="0">
                <a:solidFill>
                  <a:schemeClr val="tx1"/>
                </a:solidFill>
              </a:rPr>
              <a:t>(a)the person holds another person in slavery or servitude &amp; the circumstances are such that the person knows or ought to know that the other person is held in slavery or servitude, or</a:t>
            </a:r>
          </a:p>
          <a:p>
            <a:endParaRPr lang="en-GB" sz="2400" dirty="0">
              <a:solidFill>
                <a:schemeClr val="tx1"/>
              </a:solidFill>
            </a:endParaRPr>
          </a:p>
          <a:p>
            <a:r>
              <a:rPr lang="en-GB" sz="2400" dirty="0">
                <a:solidFill>
                  <a:schemeClr val="tx1"/>
                </a:solidFill>
              </a:rPr>
              <a:t>(b)the person requires another person to perform forced or compulsory labour &amp; the circumstances are such that the person knows or ought to know that the other person is being required to perform forced or compulsory labour.</a:t>
            </a:r>
          </a:p>
        </p:txBody>
      </p:sp>
      <p:sp>
        <p:nvSpPr>
          <p:cNvPr id="5" name="TextBox 4">
            <a:extLst>
              <a:ext uri="{FF2B5EF4-FFF2-40B4-BE49-F238E27FC236}">
                <a16:creationId xmlns:a16="http://schemas.microsoft.com/office/drawing/2014/main" id="{5A894907-77B7-4ADB-BC16-29564AA9B581}"/>
              </a:ext>
            </a:extLst>
          </p:cNvPr>
          <p:cNvSpPr txBox="1"/>
          <p:nvPr/>
        </p:nvSpPr>
        <p:spPr>
          <a:xfrm>
            <a:off x="746760" y="294408"/>
            <a:ext cx="10759440" cy="584775"/>
          </a:xfrm>
          <a:prstGeom prst="rect">
            <a:avLst/>
          </a:prstGeom>
          <a:solidFill>
            <a:srgbClr val="002060"/>
          </a:solidFill>
        </p:spPr>
        <p:txBody>
          <a:bodyPr wrap="square" rtlCol="0">
            <a:spAutoFit/>
          </a:bodyPr>
          <a:lstStyle/>
          <a:p>
            <a:pPr algn="ctr"/>
            <a:r>
              <a:rPr lang="en-GB" sz="3200" b="1" dirty="0">
                <a:solidFill>
                  <a:schemeClr val="bg1"/>
                </a:solidFill>
              </a:rPr>
              <a:t>Modern Day Slavery…Modern Slavery Act 2015</a:t>
            </a:r>
          </a:p>
        </p:txBody>
      </p:sp>
      <p:sp>
        <p:nvSpPr>
          <p:cNvPr id="3" name="Rectangle: Rounded Corners 2">
            <a:extLst>
              <a:ext uri="{FF2B5EF4-FFF2-40B4-BE49-F238E27FC236}">
                <a16:creationId xmlns:a16="http://schemas.microsoft.com/office/drawing/2014/main" id="{50789B4C-62B4-4787-A495-83D7BEBF60D1}"/>
              </a:ext>
            </a:extLst>
          </p:cNvPr>
          <p:cNvSpPr/>
          <p:nvPr/>
        </p:nvSpPr>
        <p:spPr>
          <a:xfrm>
            <a:off x="746760" y="5110137"/>
            <a:ext cx="10759440" cy="584775"/>
          </a:xfrm>
          <a:custGeom>
            <a:avLst/>
            <a:gdLst>
              <a:gd name="connsiteX0" fmla="*/ 0 w 10759440"/>
              <a:gd name="connsiteY0" fmla="*/ 97464 h 584775"/>
              <a:gd name="connsiteX1" fmla="*/ 97464 w 10759440"/>
              <a:gd name="connsiteY1" fmla="*/ 0 h 584775"/>
              <a:gd name="connsiteX2" fmla="*/ 473091 w 10759440"/>
              <a:gd name="connsiteY2" fmla="*/ 0 h 584775"/>
              <a:gd name="connsiteX3" fmla="*/ 743073 w 10759440"/>
              <a:gd name="connsiteY3" fmla="*/ 0 h 584775"/>
              <a:gd name="connsiteX4" fmla="*/ 1435636 w 10759440"/>
              <a:gd name="connsiteY4" fmla="*/ 0 h 584775"/>
              <a:gd name="connsiteX5" fmla="*/ 1916908 w 10759440"/>
              <a:gd name="connsiteY5" fmla="*/ 0 h 584775"/>
              <a:gd name="connsiteX6" fmla="*/ 2715115 w 10759440"/>
              <a:gd name="connsiteY6" fmla="*/ 0 h 584775"/>
              <a:gd name="connsiteX7" fmla="*/ 3090742 w 10759440"/>
              <a:gd name="connsiteY7" fmla="*/ 0 h 584775"/>
              <a:gd name="connsiteX8" fmla="*/ 3572015 w 10759440"/>
              <a:gd name="connsiteY8" fmla="*/ 0 h 584775"/>
              <a:gd name="connsiteX9" fmla="*/ 4264577 w 10759440"/>
              <a:gd name="connsiteY9" fmla="*/ 0 h 584775"/>
              <a:gd name="connsiteX10" fmla="*/ 4745849 w 10759440"/>
              <a:gd name="connsiteY10" fmla="*/ 0 h 584775"/>
              <a:gd name="connsiteX11" fmla="*/ 5015831 w 10759440"/>
              <a:gd name="connsiteY11" fmla="*/ 0 h 584775"/>
              <a:gd name="connsiteX12" fmla="*/ 5497103 w 10759440"/>
              <a:gd name="connsiteY12" fmla="*/ 0 h 584775"/>
              <a:gd name="connsiteX13" fmla="*/ 5978376 w 10759440"/>
              <a:gd name="connsiteY13" fmla="*/ 0 h 584775"/>
              <a:gd name="connsiteX14" fmla="*/ 6565293 w 10759440"/>
              <a:gd name="connsiteY14" fmla="*/ 0 h 584775"/>
              <a:gd name="connsiteX15" fmla="*/ 6940920 w 10759440"/>
              <a:gd name="connsiteY15" fmla="*/ 0 h 584775"/>
              <a:gd name="connsiteX16" fmla="*/ 7527837 w 10759440"/>
              <a:gd name="connsiteY16" fmla="*/ 0 h 584775"/>
              <a:gd name="connsiteX17" fmla="*/ 8114755 w 10759440"/>
              <a:gd name="connsiteY17" fmla="*/ 0 h 584775"/>
              <a:gd name="connsiteX18" fmla="*/ 8912962 w 10759440"/>
              <a:gd name="connsiteY18" fmla="*/ 0 h 584775"/>
              <a:gd name="connsiteX19" fmla="*/ 9605525 w 10759440"/>
              <a:gd name="connsiteY19" fmla="*/ 0 h 584775"/>
              <a:gd name="connsiteX20" fmla="*/ 9875507 w 10759440"/>
              <a:gd name="connsiteY20" fmla="*/ 0 h 584775"/>
              <a:gd name="connsiteX21" fmla="*/ 10661976 w 10759440"/>
              <a:gd name="connsiteY21" fmla="*/ 0 h 584775"/>
              <a:gd name="connsiteX22" fmla="*/ 10759440 w 10759440"/>
              <a:gd name="connsiteY22" fmla="*/ 97464 h 584775"/>
              <a:gd name="connsiteX23" fmla="*/ 10759440 w 10759440"/>
              <a:gd name="connsiteY23" fmla="*/ 487311 h 584775"/>
              <a:gd name="connsiteX24" fmla="*/ 10661976 w 10759440"/>
              <a:gd name="connsiteY24" fmla="*/ 584775 h 584775"/>
              <a:gd name="connsiteX25" fmla="*/ 10286349 w 10759440"/>
              <a:gd name="connsiteY25" fmla="*/ 584775 h 584775"/>
              <a:gd name="connsiteX26" fmla="*/ 9488141 w 10759440"/>
              <a:gd name="connsiteY26" fmla="*/ 584775 h 584775"/>
              <a:gd name="connsiteX27" fmla="*/ 8901224 w 10759440"/>
              <a:gd name="connsiteY27" fmla="*/ 584775 h 584775"/>
              <a:gd name="connsiteX28" fmla="*/ 8314307 w 10759440"/>
              <a:gd name="connsiteY28" fmla="*/ 584775 h 584775"/>
              <a:gd name="connsiteX29" fmla="*/ 7727389 w 10759440"/>
              <a:gd name="connsiteY29" fmla="*/ 584775 h 584775"/>
              <a:gd name="connsiteX30" fmla="*/ 6929182 w 10759440"/>
              <a:gd name="connsiteY30" fmla="*/ 584775 h 584775"/>
              <a:gd name="connsiteX31" fmla="*/ 6130974 w 10759440"/>
              <a:gd name="connsiteY31" fmla="*/ 584775 h 584775"/>
              <a:gd name="connsiteX32" fmla="*/ 5438412 w 10759440"/>
              <a:gd name="connsiteY32" fmla="*/ 584775 h 584775"/>
              <a:gd name="connsiteX33" fmla="*/ 5168430 w 10759440"/>
              <a:gd name="connsiteY33" fmla="*/ 584775 h 584775"/>
              <a:gd name="connsiteX34" fmla="*/ 4792803 w 10759440"/>
              <a:gd name="connsiteY34" fmla="*/ 584775 h 584775"/>
              <a:gd name="connsiteX35" fmla="*/ 4100240 w 10759440"/>
              <a:gd name="connsiteY35" fmla="*/ 584775 h 584775"/>
              <a:gd name="connsiteX36" fmla="*/ 3302033 w 10759440"/>
              <a:gd name="connsiteY36" fmla="*/ 584775 h 584775"/>
              <a:gd name="connsiteX37" fmla="*/ 2715115 w 10759440"/>
              <a:gd name="connsiteY37" fmla="*/ 584775 h 584775"/>
              <a:gd name="connsiteX38" fmla="*/ 2233843 w 10759440"/>
              <a:gd name="connsiteY38" fmla="*/ 584775 h 584775"/>
              <a:gd name="connsiteX39" fmla="*/ 1541281 w 10759440"/>
              <a:gd name="connsiteY39" fmla="*/ 584775 h 584775"/>
              <a:gd name="connsiteX40" fmla="*/ 1060008 w 10759440"/>
              <a:gd name="connsiteY40" fmla="*/ 584775 h 584775"/>
              <a:gd name="connsiteX41" fmla="*/ 97464 w 10759440"/>
              <a:gd name="connsiteY41" fmla="*/ 584775 h 584775"/>
              <a:gd name="connsiteX42" fmla="*/ 0 w 10759440"/>
              <a:gd name="connsiteY42" fmla="*/ 487311 h 584775"/>
              <a:gd name="connsiteX43" fmla="*/ 0 w 10759440"/>
              <a:gd name="connsiteY43" fmla="*/ 97464 h 58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0759440" h="584775" fill="none" extrusionOk="0">
                <a:moveTo>
                  <a:pt x="0" y="97464"/>
                </a:moveTo>
                <a:cubicBezTo>
                  <a:pt x="4804" y="39979"/>
                  <a:pt x="49136" y="447"/>
                  <a:pt x="97464" y="0"/>
                </a:cubicBezTo>
                <a:cubicBezTo>
                  <a:pt x="276372" y="-774"/>
                  <a:pt x="388138" y="4773"/>
                  <a:pt x="473091" y="0"/>
                </a:cubicBezTo>
                <a:cubicBezTo>
                  <a:pt x="558044" y="-4773"/>
                  <a:pt x="685622" y="32158"/>
                  <a:pt x="743073" y="0"/>
                </a:cubicBezTo>
                <a:cubicBezTo>
                  <a:pt x="800524" y="-32158"/>
                  <a:pt x="1108394" y="76247"/>
                  <a:pt x="1435636" y="0"/>
                </a:cubicBezTo>
                <a:cubicBezTo>
                  <a:pt x="1762878" y="-76247"/>
                  <a:pt x="1792790" y="10393"/>
                  <a:pt x="1916908" y="0"/>
                </a:cubicBezTo>
                <a:cubicBezTo>
                  <a:pt x="2041026" y="-10393"/>
                  <a:pt x="2453117" y="6968"/>
                  <a:pt x="2715115" y="0"/>
                </a:cubicBezTo>
                <a:cubicBezTo>
                  <a:pt x="2977113" y="-6968"/>
                  <a:pt x="2909732" y="39132"/>
                  <a:pt x="3090742" y="0"/>
                </a:cubicBezTo>
                <a:cubicBezTo>
                  <a:pt x="3271752" y="-39132"/>
                  <a:pt x="3418090" y="26865"/>
                  <a:pt x="3572015" y="0"/>
                </a:cubicBezTo>
                <a:cubicBezTo>
                  <a:pt x="3725940" y="-26865"/>
                  <a:pt x="3964090" y="59550"/>
                  <a:pt x="4264577" y="0"/>
                </a:cubicBezTo>
                <a:cubicBezTo>
                  <a:pt x="4565064" y="-59550"/>
                  <a:pt x="4630066" y="47926"/>
                  <a:pt x="4745849" y="0"/>
                </a:cubicBezTo>
                <a:cubicBezTo>
                  <a:pt x="4861632" y="-47926"/>
                  <a:pt x="4892507" y="8419"/>
                  <a:pt x="5015831" y="0"/>
                </a:cubicBezTo>
                <a:cubicBezTo>
                  <a:pt x="5139155" y="-8419"/>
                  <a:pt x="5319000" y="20535"/>
                  <a:pt x="5497103" y="0"/>
                </a:cubicBezTo>
                <a:cubicBezTo>
                  <a:pt x="5675206" y="-20535"/>
                  <a:pt x="5880504" y="30575"/>
                  <a:pt x="5978376" y="0"/>
                </a:cubicBezTo>
                <a:cubicBezTo>
                  <a:pt x="6076248" y="-30575"/>
                  <a:pt x="6358044" y="26630"/>
                  <a:pt x="6565293" y="0"/>
                </a:cubicBezTo>
                <a:cubicBezTo>
                  <a:pt x="6772542" y="-26630"/>
                  <a:pt x="6863771" y="41397"/>
                  <a:pt x="6940920" y="0"/>
                </a:cubicBezTo>
                <a:cubicBezTo>
                  <a:pt x="7018069" y="-41397"/>
                  <a:pt x="7387434" y="49912"/>
                  <a:pt x="7527837" y="0"/>
                </a:cubicBezTo>
                <a:cubicBezTo>
                  <a:pt x="7668240" y="-49912"/>
                  <a:pt x="7942568" y="22006"/>
                  <a:pt x="8114755" y="0"/>
                </a:cubicBezTo>
                <a:cubicBezTo>
                  <a:pt x="8286942" y="-22006"/>
                  <a:pt x="8701952" y="91909"/>
                  <a:pt x="8912962" y="0"/>
                </a:cubicBezTo>
                <a:cubicBezTo>
                  <a:pt x="9123972" y="-91909"/>
                  <a:pt x="9293622" y="54841"/>
                  <a:pt x="9605525" y="0"/>
                </a:cubicBezTo>
                <a:cubicBezTo>
                  <a:pt x="9917428" y="-54841"/>
                  <a:pt x="9764469" y="16461"/>
                  <a:pt x="9875507" y="0"/>
                </a:cubicBezTo>
                <a:cubicBezTo>
                  <a:pt x="9986545" y="-16461"/>
                  <a:pt x="10475677" y="23359"/>
                  <a:pt x="10661976" y="0"/>
                </a:cubicBezTo>
                <a:cubicBezTo>
                  <a:pt x="10720020" y="-8562"/>
                  <a:pt x="10763165" y="49736"/>
                  <a:pt x="10759440" y="97464"/>
                </a:cubicBezTo>
                <a:cubicBezTo>
                  <a:pt x="10793213" y="217961"/>
                  <a:pt x="10723951" y="338096"/>
                  <a:pt x="10759440" y="487311"/>
                </a:cubicBezTo>
                <a:cubicBezTo>
                  <a:pt x="10760491" y="543061"/>
                  <a:pt x="10723151" y="577839"/>
                  <a:pt x="10661976" y="584775"/>
                </a:cubicBezTo>
                <a:cubicBezTo>
                  <a:pt x="10497169" y="601939"/>
                  <a:pt x="10452020" y="576409"/>
                  <a:pt x="10286349" y="584775"/>
                </a:cubicBezTo>
                <a:cubicBezTo>
                  <a:pt x="10120678" y="593141"/>
                  <a:pt x="9693818" y="548096"/>
                  <a:pt x="9488141" y="584775"/>
                </a:cubicBezTo>
                <a:cubicBezTo>
                  <a:pt x="9282464" y="621454"/>
                  <a:pt x="9037311" y="556831"/>
                  <a:pt x="8901224" y="584775"/>
                </a:cubicBezTo>
                <a:cubicBezTo>
                  <a:pt x="8765137" y="612719"/>
                  <a:pt x="8447216" y="571643"/>
                  <a:pt x="8314307" y="584775"/>
                </a:cubicBezTo>
                <a:cubicBezTo>
                  <a:pt x="8181398" y="597907"/>
                  <a:pt x="7867087" y="549914"/>
                  <a:pt x="7727389" y="584775"/>
                </a:cubicBezTo>
                <a:cubicBezTo>
                  <a:pt x="7587691" y="619636"/>
                  <a:pt x="7259537" y="492430"/>
                  <a:pt x="6929182" y="584775"/>
                </a:cubicBezTo>
                <a:cubicBezTo>
                  <a:pt x="6598827" y="677120"/>
                  <a:pt x="6502557" y="510555"/>
                  <a:pt x="6130974" y="584775"/>
                </a:cubicBezTo>
                <a:cubicBezTo>
                  <a:pt x="5759391" y="658995"/>
                  <a:pt x="5594884" y="559172"/>
                  <a:pt x="5438412" y="584775"/>
                </a:cubicBezTo>
                <a:cubicBezTo>
                  <a:pt x="5281940" y="610378"/>
                  <a:pt x="5244805" y="583382"/>
                  <a:pt x="5168430" y="584775"/>
                </a:cubicBezTo>
                <a:cubicBezTo>
                  <a:pt x="5092055" y="586168"/>
                  <a:pt x="4894117" y="547077"/>
                  <a:pt x="4792803" y="584775"/>
                </a:cubicBezTo>
                <a:cubicBezTo>
                  <a:pt x="4691489" y="622473"/>
                  <a:pt x="4414658" y="548220"/>
                  <a:pt x="4100240" y="584775"/>
                </a:cubicBezTo>
                <a:cubicBezTo>
                  <a:pt x="3785822" y="621330"/>
                  <a:pt x="3627209" y="526835"/>
                  <a:pt x="3302033" y="584775"/>
                </a:cubicBezTo>
                <a:cubicBezTo>
                  <a:pt x="2976857" y="642715"/>
                  <a:pt x="2926432" y="582640"/>
                  <a:pt x="2715115" y="584775"/>
                </a:cubicBezTo>
                <a:cubicBezTo>
                  <a:pt x="2503798" y="586910"/>
                  <a:pt x="2363683" y="549257"/>
                  <a:pt x="2233843" y="584775"/>
                </a:cubicBezTo>
                <a:cubicBezTo>
                  <a:pt x="2104003" y="620293"/>
                  <a:pt x="1688438" y="547585"/>
                  <a:pt x="1541281" y="584775"/>
                </a:cubicBezTo>
                <a:cubicBezTo>
                  <a:pt x="1394124" y="621965"/>
                  <a:pt x="1202036" y="558825"/>
                  <a:pt x="1060008" y="584775"/>
                </a:cubicBezTo>
                <a:cubicBezTo>
                  <a:pt x="917980" y="610725"/>
                  <a:pt x="423275" y="497212"/>
                  <a:pt x="97464" y="584775"/>
                </a:cubicBezTo>
                <a:cubicBezTo>
                  <a:pt x="39970" y="576038"/>
                  <a:pt x="11232" y="540279"/>
                  <a:pt x="0" y="487311"/>
                </a:cubicBezTo>
                <a:cubicBezTo>
                  <a:pt x="-39291" y="408123"/>
                  <a:pt x="16823" y="259177"/>
                  <a:pt x="0" y="97464"/>
                </a:cubicBezTo>
                <a:close/>
              </a:path>
              <a:path w="10759440" h="584775" stroke="0" extrusionOk="0">
                <a:moveTo>
                  <a:pt x="0" y="97464"/>
                </a:moveTo>
                <a:cubicBezTo>
                  <a:pt x="2051" y="51965"/>
                  <a:pt x="47432" y="4057"/>
                  <a:pt x="97464" y="0"/>
                </a:cubicBezTo>
                <a:cubicBezTo>
                  <a:pt x="215288" y="-3479"/>
                  <a:pt x="322739" y="5965"/>
                  <a:pt x="473091" y="0"/>
                </a:cubicBezTo>
                <a:cubicBezTo>
                  <a:pt x="623443" y="-5965"/>
                  <a:pt x="758929" y="43453"/>
                  <a:pt x="954363" y="0"/>
                </a:cubicBezTo>
                <a:cubicBezTo>
                  <a:pt x="1149797" y="-43453"/>
                  <a:pt x="1364885" y="52946"/>
                  <a:pt x="1541281" y="0"/>
                </a:cubicBezTo>
                <a:cubicBezTo>
                  <a:pt x="1717677" y="-52946"/>
                  <a:pt x="1905513" y="67811"/>
                  <a:pt x="2128198" y="0"/>
                </a:cubicBezTo>
                <a:cubicBezTo>
                  <a:pt x="2350883" y="-67811"/>
                  <a:pt x="2452752" y="11474"/>
                  <a:pt x="2715115" y="0"/>
                </a:cubicBezTo>
                <a:cubicBezTo>
                  <a:pt x="2977478" y="-11474"/>
                  <a:pt x="3017387" y="33811"/>
                  <a:pt x="3302033" y="0"/>
                </a:cubicBezTo>
                <a:cubicBezTo>
                  <a:pt x="3586679" y="-33811"/>
                  <a:pt x="3680185" y="31695"/>
                  <a:pt x="3994595" y="0"/>
                </a:cubicBezTo>
                <a:cubicBezTo>
                  <a:pt x="4309005" y="-31695"/>
                  <a:pt x="4215707" y="43821"/>
                  <a:pt x="4370222" y="0"/>
                </a:cubicBezTo>
                <a:cubicBezTo>
                  <a:pt x="4524737" y="-43821"/>
                  <a:pt x="4521922" y="5679"/>
                  <a:pt x="4640204" y="0"/>
                </a:cubicBezTo>
                <a:cubicBezTo>
                  <a:pt x="4758486" y="-5679"/>
                  <a:pt x="4957548" y="24738"/>
                  <a:pt x="5121476" y="0"/>
                </a:cubicBezTo>
                <a:cubicBezTo>
                  <a:pt x="5285404" y="-24738"/>
                  <a:pt x="5346702" y="6748"/>
                  <a:pt x="5497103" y="0"/>
                </a:cubicBezTo>
                <a:cubicBezTo>
                  <a:pt x="5647504" y="-6748"/>
                  <a:pt x="5999950" y="13212"/>
                  <a:pt x="6295311" y="0"/>
                </a:cubicBezTo>
                <a:cubicBezTo>
                  <a:pt x="6590672" y="-13212"/>
                  <a:pt x="6468486" y="29108"/>
                  <a:pt x="6565293" y="0"/>
                </a:cubicBezTo>
                <a:cubicBezTo>
                  <a:pt x="6662100" y="-29108"/>
                  <a:pt x="6982685" y="52231"/>
                  <a:pt x="7152210" y="0"/>
                </a:cubicBezTo>
                <a:cubicBezTo>
                  <a:pt x="7321735" y="-52231"/>
                  <a:pt x="7616364" y="9910"/>
                  <a:pt x="7739128" y="0"/>
                </a:cubicBezTo>
                <a:cubicBezTo>
                  <a:pt x="7861892" y="-9910"/>
                  <a:pt x="7898606" y="12472"/>
                  <a:pt x="8009110" y="0"/>
                </a:cubicBezTo>
                <a:cubicBezTo>
                  <a:pt x="8119614" y="-12472"/>
                  <a:pt x="8338216" y="21950"/>
                  <a:pt x="8490382" y="0"/>
                </a:cubicBezTo>
                <a:cubicBezTo>
                  <a:pt x="8642548" y="-21950"/>
                  <a:pt x="9082933" y="12372"/>
                  <a:pt x="9288589" y="0"/>
                </a:cubicBezTo>
                <a:cubicBezTo>
                  <a:pt x="9494245" y="-12372"/>
                  <a:pt x="9748837" y="39610"/>
                  <a:pt x="9875507" y="0"/>
                </a:cubicBezTo>
                <a:cubicBezTo>
                  <a:pt x="10002177" y="-39610"/>
                  <a:pt x="10307174" y="60745"/>
                  <a:pt x="10661976" y="0"/>
                </a:cubicBezTo>
                <a:cubicBezTo>
                  <a:pt x="10717400" y="3509"/>
                  <a:pt x="10768368" y="42069"/>
                  <a:pt x="10759440" y="97464"/>
                </a:cubicBezTo>
                <a:cubicBezTo>
                  <a:pt x="10806008" y="271086"/>
                  <a:pt x="10737539" y="405736"/>
                  <a:pt x="10759440" y="487311"/>
                </a:cubicBezTo>
                <a:cubicBezTo>
                  <a:pt x="10767029" y="542969"/>
                  <a:pt x="10719123" y="587179"/>
                  <a:pt x="10661976" y="584775"/>
                </a:cubicBezTo>
                <a:cubicBezTo>
                  <a:pt x="10468501" y="615823"/>
                  <a:pt x="10213828" y="574629"/>
                  <a:pt x="9969414" y="584775"/>
                </a:cubicBezTo>
                <a:cubicBezTo>
                  <a:pt x="9725000" y="594921"/>
                  <a:pt x="9487287" y="520322"/>
                  <a:pt x="9276851" y="584775"/>
                </a:cubicBezTo>
                <a:cubicBezTo>
                  <a:pt x="9066415" y="649228"/>
                  <a:pt x="8953645" y="580951"/>
                  <a:pt x="8795579" y="584775"/>
                </a:cubicBezTo>
                <a:cubicBezTo>
                  <a:pt x="8637513" y="588599"/>
                  <a:pt x="8623634" y="559009"/>
                  <a:pt x="8525597" y="584775"/>
                </a:cubicBezTo>
                <a:cubicBezTo>
                  <a:pt x="8427560" y="610541"/>
                  <a:pt x="8262491" y="552217"/>
                  <a:pt x="8149970" y="584775"/>
                </a:cubicBezTo>
                <a:cubicBezTo>
                  <a:pt x="8037449" y="617333"/>
                  <a:pt x="7704138" y="516202"/>
                  <a:pt x="7563052" y="584775"/>
                </a:cubicBezTo>
                <a:cubicBezTo>
                  <a:pt x="7421966" y="653348"/>
                  <a:pt x="7331054" y="580395"/>
                  <a:pt x="7187425" y="584775"/>
                </a:cubicBezTo>
                <a:cubicBezTo>
                  <a:pt x="7043796" y="589155"/>
                  <a:pt x="7035009" y="567132"/>
                  <a:pt x="6917443" y="584775"/>
                </a:cubicBezTo>
                <a:cubicBezTo>
                  <a:pt x="6799877" y="602418"/>
                  <a:pt x="6367865" y="543832"/>
                  <a:pt x="6224881" y="584775"/>
                </a:cubicBezTo>
                <a:cubicBezTo>
                  <a:pt x="6081897" y="625718"/>
                  <a:pt x="6071208" y="560733"/>
                  <a:pt x="5954899" y="584775"/>
                </a:cubicBezTo>
                <a:cubicBezTo>
                  <a:pt x="5838590" y="608817"/>
                  <a:pt x="5411117" y="533134"/>
                  <a:pt x="5262337" y="584775"/>
                </a:cubicBezTo>
                <a:cubicBezTo>
                  <a:pt x="5113557" y="636416"/>
                  <a:pt x="5023147" y="567540"/>
                  <a:pt x="4886709" y="584775"/>
                </a:cubicBezTo>
                <a:cubicBezTo>
                  <a:pt x="4750271" y="602010"/>
                  <a:pt x="4402614" y="555871"/>
                  <a:pt x="4088502" y="584775"/>
                </a:cubicBezTo>
                <a:cubicBezTo>
                  <a:pt x="3774390" y="613679"/>
                  <a:pt x="3899617" y="556312"/>
                  <a:pt x="3712875" y="584775"/>
                </a:cubicBezTo>
                <a:cubicBezTo>
                  <a:pt x="3526133" y="613238"/>
                  <a:pt x="3248646" y="552208"/>
                  <a:pt x="2914667" y="584775"/>
                </a:cubicBezTo>
                <a:cubicBezTo>
                  <a:pt x="2580688" y="617342"/>
                  <a:pt x="2736850" y="559425"/>
                  <a:pt x="2644685" y="584775"/>
                </a:cubicBezTo>
                <a:cubicBezTo>
                  <a:pt x="2552520" y="610125"/>
                  <a:pt x="2024903" y="523513"/>
                  <a:pt x="1846478" y="584775"/>
                </a:cubicBezTo>
                <a:cubicBezTo>
                  <a:pt x="1668053" y="646037"/>
                  <a:pt x="1372360" y="504811"/>
                  <a:pt x="1153915" y="584775"/>
                </a:cubicBezTo>
                <a:cubicBezTo>
                  <a:pt x="935470" y="664739"/>
                  <a:pt x="792389" y="563989"/>
                  <a:pt x="672643" y="584775"/>
                </a:cubicBezTo>
                <a:cubicBezTo>
                  <a:pt x="552897" y="605561"/>
                  <a:pt x="215766" y="531361"/>
                  <a:pt x="97464" y="584775"/>
                </a:cubicBezTo>
                <a:cubicBezTo>
                  <a:pt x="35652" y="583692"/>
                  <a:pt x="8579" y="533610"/>
                  <a:pt x="0" y="487311"/>
                </a:cubicBezTo>
                <a:cubicBezTo>
                  <a:pt x="-32837" y="310306"/>
                  <a:pt x="866" y="280642"/>
                  <a:pt x="0" y="97464"/>
                </a:cubicBezTo>
                <a:close/>
              </a:path>
            </a:pathLst>
          </a:custGeom>
          <a:solidFill>
            <a:schemeClr val="accent1">
              <a:lumMod val="40000"/>
              <a:lumOff val="60000"/>
            </a:schemeClr>
          </a:solidFill>
          <a:ln>
            <a:solidFill>
              <a:srgbClr val="002060"/>
            </a:solidFill>
            <a:extLst>
              <a:ext uri="{C807C97D-BFC1-408E-A445-0C87EB9F89A2}">
                <ask:lineSketchStyleProps xmlns:ask="http://schemas.microsoft.com/office/drawing/2018/sketchyshapes" sd="958516623">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Modern Slavery Act 2015 – S45 – statutory defence for victims of modern day slavery</a:t>
            </a:r>
          </a:p>
        </p:txBody>
      </p:sp>
    </p:spTree>
    <p:extLst>
      <p:ext uri="{BB962C8B-B14F-4D97-AF65-F5344CB8AC3E}">
        <p14:creationId xmlns:p14="http://schemas.microsoft.com/office/powerpoint/2010/main" val="1950243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fade">
                                      <p:cBhvr>
                                        <p:cTn id="2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P spid="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70924" y="916439"/>
            <a:ext cx="9428480" cy="830997"/>
          </a:xfrm>
          <a:custGeom>
            <a:avLst/>
            <a:gdLst>
              <a:gd name="connsiteX0" fmla="*/ 0 w 9428480"/>
              <a:gd name="connsiteY0" fmla="*/ 0 h 830997"/>
              <a:gd name="connsiteX1" fmla="*/ 306426 w 9428480"/>
              <a:gd name="connsiteY1" fmla="*/ 0 h 830997"/>
              <a:gd name="connsiteX2" fmla="*/ 612851 w 9428480"/>
              <a:gd name="connsiteY2" fmla="*/ 0 h 830997"/>
              <a:gd name="connsiteX3" fmla="*/ 919277 w 9428480"/>
              <a:gd name="connsiteY3" fmla="*/ 0 h 830997"/>
              <a:gd name="connsiteX4" fmla="*/ 1697126 w 9428480"/>
              <a:gd name="connsiteY4" fmla="*/ 0 h 830997"/>
              <a:gd name="connsiteX5" fmla="*/ 2286406 w 9428480"/>
              <a:gd name="connsiteY5" fmla="*/ 0 h 830997"/>
              <a:gd name="connsiteX6" fmla="*/ 2592832 w 9428480"/>
              <a:gd name="connsiteY6" fmla="*/ 0 h 830997"/>
              <a:gd name="connsiteX7" fmla="*/ 3182112 w 9428480"/>
              <a:gd name="connsiteY7" fmla="*/ 0 h 830997"/>
              <a:gd name="connsiteX8" fmla="*/ 3959962 w 9428480"/>
              <a:gd name="connsiteY8" fmla="*/ 0 h 830997"/>
              <a:gd name="connsiteX9" fmla="*/ 4454957 w 9428480"/>
              <a:gd name="connsiteY9" fmla="*/ 0 h 830997"/>
              <a:gd name="connsiteX10" fmla="*/ 4949952 w 9428480"/>
              <a:gd name="connsiteY10" fmla="*/ 0 h 830997"/>
              <a:gd name="connsiteX11" fmla="*/ 5539232 w 9428480"/>
              <a:gd name="connsiteY11" fmla="*/ 0 h 830997"/>
              <a:gd name="connsiteX12" fmla="*/ 6222797 w 9428480"/>
              <a:gd name="connsiteY12" fmla="*/ 0 h 830997"/>
              <a:gd name="connsiteX13" fmla="*/ 6906362 w 9428480"/>
              <a:gd name="connsiteY13" fmla="*/ 0 h 830997"/>
              <a:gd name="connsiteX14" fmla="*/ 7589926 w 9428480"/>
              <a:gd name="connsiteY14" fmla="*/ 0 h 830997"/>
              <a:gd name="connsiteX15" fmla="*/ 8367776 w 9428480"/>
              <a:gd name="connsiteY15" fmla="*/ 0 h 830997"/>
              <a:gd name="connsiteX16" fmla="*/ 9428480 w 9428480"/>
              <a:gd name="connsiteY16" fmla="*/ 0 h 830997"/>
              <a:gd name="connsiteX17" fmla="*/ 9428480 w 9428480"/>
              <a:gd name="connsiteY17" fmla="*/ 423808 h 830997"/>
              <a:gd name="connsiteX18" fmla="*/ 9428480 w 9428480"/>
              <a:gd name="connsiteY18" fmla="*/ 830997 h 830997"/>
              <a:gd name="connsiteX19" fmla="*/ 8650630 w 9428480"/>
              <a:gd name="connsiteY19" fmla="*/ 830997 h 830997"/>
              <a:gd name="connsiteX20" fmla="*/ 8061350 w 9428480"/>
              <a:gd name="connsiteY20" fmla="*/ 830997 h 830997"/>
              <a:gd name="connsiteX21" fmla="*/ 7566355 w 9428480"/>
              <a:gd name="connsiteY21" fmla="*/ 830997 h 830997"/>
              <a:gd name="connsiteX22" fmla="*/ 7071360 w 9428480"/>
              <a:gd name="connsiteY22" fmla="*/ 830997 h 830997"/>
              <a:gd name="connsiteX23" fmla="*/ 6576365 w 9428480"/>
              <a:gd name="connsiteY23" fmla="*/ 830997 h 830997"/>
              <a:gd name="connsiteX24" fmla="*/ 6081370 w 9428480"/>
              <a:gd name="connsiteY24" fmla="*/ 830997 h 830997"/>
              <a:gd name="connsiteX25" fmla="*/ 5397805 w 9428480"/>
              <a:gd name="connsiteY25" fmla="*/ 830997 h 830997"/>
              <a:gd name="connsiteX26" fmla="*/ 4808525 w 9428480"/>
              <a:gd name="connsiteY26" fmla="*/ 830997 h 830997"/>
              <a:gd name="connsiteX27" fmla="*/ 4502099 w 9428480"/>
              <a:gd name="connsiteY27" fmla="*/ 830997 h 830997"/>
              <a:gd name="connsiteX28" fmla="*/ 4007104 w 9428480"/>
              <a:gd name="connsiteY28" fmla="*/ 830997 h 830997"/>
              <a:gd name="connsiteX29" fmla="*/ 3323539 w 9428480"/>
              <a:gd name="connsiteY29" fmla="*/ 830997 h 830997"/>
              <a:gd name="connsiteX30" fmla="*/ 2922829 w 9428480"/>
              <a:gd name="connsiteY30" fmla="*/ 830997 h 830997"/>
              <a:gd name="connsiteX31" fmla="*/ 2144979 w 9428480"/>
              <a:gd name="connsiteY31" fmla="*/ 830997 h 830997"/>
              <a:gd name="connsiteX32" fmla="*/ 1367130 w 9428480"/>
              <a:gd name="connsiteY32" fmla="*/ 830997 h 830997"/>
              <a:gd name="connsiteX33" fmla="*/ 777850 w 9428480"/>
              <a:gd name="connsiteY33" fmla="*/ 830997 h 830997"/>
              <a:gd name="connsiteX34" fmla="*/ 0 w 9428480"/>
              <a:gd name="connsiteY34" fmla="*/ 830997 h 830997"/>
              <a:gd name="connsiteX35" fmla="*/ 0 w 9428480"/>
              <a:gd name="connsiteY35" fmla="*/ 415499 h 830997"/>
              <a:gd name="connsiteX36" fmla="*/ 0 w 9428480"/>
              <a:gd name="connsiteY36"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9428480" h="830997" fill="none" extrusionOk="0">
                <a:moveTo>
                  <a:pt x="0" y="0"/>
                </a:moveTo>
                <a:cubicBezTo>
                  <a:pt x="134933" y="-25249"/>
                  <a:pt x="221523" y="20015"/>
                  <a:pt x="306426" y="0"/>
                </a:cubicBezTo>
                <a:cubicBezTo>
                  <a:pt x="391329" y="-20015"/>
                  <a:pt x="477760" y="35626"/>
                  <a:pt x="612851" y="0"/>
                </a:cubicBezTo>
                <a:cubicBezTo>
                  <a:pt x="747943" y="-35626"/>
                  <a:pt x="787333" y="31473"/>
                  <a:pt x="919277" y="0"/>
                </a:cubicBezTo>
                <a:cubicBezTo>
                  <a:pt x="1051221" y="-31473"/>
                  <a:pt x="1521303" y="57975"/>
                  <a:pt x="1697126" y="0"/>
                </a:cubicBezTo>
                <a:cubicBezTo>
                  <a:pt x="1872949" y="-57975"/>
                  <a:pt x="2157695" y="57451"/>
                  <a:pt x="2286406" y="0"/>
                </a:cubicBezTo>
                <a:cubicBezTo>
                  <a:pt x="2415117" y="-57451"/>
                  <a:pt x="2506276" y="7223"/>
                  <a:pt x="2592832" y="0"/>
                </a:cubicBezTo>
                <a:cubicBezTo>
                  <a:pt x="2679388" y="-7223"/>
                  <a:pt x="3054924" y="34423"/>
                  <a:pt x="3182112" y="0"/>
                </a:cubicBezTo>
                <a:cubicBezTo>
                  <a:pt x="3309300" y="-34423"/>
                  <a:pt x="3588148" y="40456"/>
                  <a:pt x="3959962" y="0"/>
                </a:cubicBezTo>
                <a:cubicBezTo>
                  <a:pt x="4331776" y="-40456"/>
                  <a:pt x="4239286" y="37119"/>
                  <a:pt x="4454957" y="0"/>
                </a:cubicBezTo>
                <a:cubicBezTo>
                  <a:pt x="4670629" y="-37119"/>
                  <a:pt x="4770329" y="51241"/>
                  <a:pt x="4949952" y="0"/>
                </a:cubicBezTo>
                <a:cubicBezTo>
                  <a:pt x="5129576" y="-51241"/>
                  <a:pt x="5284675" y="68002"/>
                  <a:pt x="5539232" y="0"/>
                </a:cubicBezTo>
                <a:cubicBezTo>
                  <a:pt x="5793789" y="-68002"/>
                  <a:pt x="6020386" y="51675"/>
                  <a:pt x="6222797" y="0"/>
                </a:cubicBezTo>
                <a:cubicBezTo>
                  <a:pt x="6425208" y="-51675"/>
                  <a:pt x="6573324" y="27433"/>
                  <a:pt x="6906362" y="0"/>
                </a:cubicBezTo>
                <a:cubicBezTo>
                  <a:pt x="7239400" y="-27433"/>
                  <a:pt x="7441622" y="16738"/>
                  <a:pt x="7589926" y="0"/>
                </a:cubicBezTo>
                <a:cubicBezTo>
                  <a:pt x="7738230" y="-16738"/>
                  <a:pt x="8130115" y="31166"/>
                  <a:pt x="8367776" y="0"/>
                </a:cubicBezTo>
                <a:cubicBezTo>
                  <a:pt x="8605437" y="-31166"/>
                  <a:pt x="9131727" y="44863"/>
                  <a:pt x="9428480" y="0"/>
                </a:cubicBezTo>
                <a:cubicBezTo>
                  <a:pt x="9433646" y="208768"/>
                  <a:pt x="9394266" y="290784"/>
                  <a:pt x="9428480" y="423808"/>
                </a:cubicBezTo>
                <a:cubicBezTo>
                  <a:pt x="9462694" y="556832"/>
                  <a:pt x="9400374" y="650729"/>
                  <a:pt x="9428480" y="830997"/>
                </a:cubicBezTo>
                <a:cubicBezTo>
                  <a:pt x="9052339" y="905865"/>
                  <a:pt x="8994161" y="789969"/>
                  <a:pt x="8650630" y="830997"/>
                </a:cubicBezTo>
                <a:cubicBezTo>
                  <a:pt x="8307099" y="872025"/>
                  <a:pt x="8234652" y="791203"/>
                  <a:pt x="8061350" y="830997"/>
                </a:cubicBezTo>
                <a:cubicBezTo>
                  <a:pt x="7888048" y="870791"/>
                  <a:pt x="7770828" y="802297"/>
                  <a:pt x="7566355" y="830997"/>
                </a:cubicBezTo>
                <a:cubicBezTo>
                  <a:pt x="7361882" y="859697"/>
                  <a:pt x="7180358" y="816067"/>
                  <a:pt x="7071360" y="830997"/>
                </a:cubicBezTo>
                <a:cubicBezTo>
                  <a:pt x="6962362" y="845927"/>
                  <a:pt x="6781400" y="826590"/>
                  <a:pt x="6576365" y="830997"/>
                </a:cubicBezTo>
                <a:cubicBezTo>
                  <a:pt x="6371331" y="835404"/>
                  <a:pt x="6293150" y="793582"/>
                  <a:pt x="6081370" y="830997"/>
                </a:cubicBezTo>
                <a:cubicBezTo>
                  <a:pt x="5869590" y="868412"/>
                  <a:pt x="5557563" y="827849"/>
                  <a:pt x="5397805" y="830997"/>
                </a:cubicBezTo>
                <a:cubicBezTo>
                  <a:pt x="5238048" y="834145"/>
                  <a:pt x="5072683" y="761529"/>
                  <a:pt x="4808525" y="830997"/>
                </a:cubicBezTo>
                <a:cubicBezTo>
                  <a:pt x="4544367" y="900465"/>
                  <a:pt x="4646742" y="816254"/>
                  <a:pt x="4502099" y="830997"/>
                </a:cubicBezTo>
                <a:cubicBezTo>
                  <a:pt x="4357456" y="845740"/>
                  <a:pt x="4140765" y="790440"/>
                  <a:pt x="4007104" y="830997"/>
                </a:cubicBezTo>
                <a:cubicBezTo>
                  <a:pt x="3873443" y="871554"/>
                  <a:pt x="3589257" y="777031"/>
                  <a:pt x="3323539" y="830997"/>
                </a:cubicBezTo>
                <a:cubicBezTo>
                  <a:pt x="3057821" y="884963"/>
                  <a:pt x="3041883" y="829103"/>
                  <a:pt x="2922829" y="830997"/>
                </a:cubicBezTo>
                <a:cubicBezTo>
                  <a:pt x="2803775" y="832891"/>
                  <a:pt x="2480708" y="751629"/>
                  <a:pt x="2144979" y="830997"/>
                </a:cubicBezTo>
                <a:cubicBezTo>
                  <a:pt x="1809250" y="910365"/>
                  <a:pt x="1547659" y="764370"/>
                  <a:pt x="1367130" y="830997"/>
                </a:cubicBezTo>
                <a:cubicBezTo>
                  <a:pt x="1186601" y="897624"/>
                  <a:pt x="963172" y="821762"/>
                  <a:pt x="777850" y="830997"/>
                </a:cubicBezTo>
                <a:cubicBezTo>
                  <a:pt x="592528" y="840232"/>
                  <a:pt x="264300" y="768681"/>
                  <a:pt x="0" y="830997"/>
                </a:cubicBezTo>
                <a:cubicBezTo>
                  <a:pt x="-11037" y="651552"/>
                  <a:pt x="6436" y="506830"/>
                  <a:pt x="0" y="415499"/>
                </a:cubicBezTo>
                <a:cubicBezTo>
                  <a:pt x="-6436" y="324168"/>
                  <a:pt x="31892" y="192332"/>
                  <a:pt x="0" y="0"/>
                </a:cubicBezTo>
                <a:close/>
              </a:path>
              <a:path w="9428480" h="830997" stroke="0" extrusionOk="0">
                <a:moveTo>
                  <a:pt x="0" y="0"/>
                </a:moveTo>
                <a:cubicBezTo>
                  <a:pt x="154845" y="-57074"/>
                  <a:pt x="394458" y="18645"/>
                  <a:pt x="494995" y="0"/>
                </a:cubicBezTo>
                <a:cubicBezTo>
                  <a:pt x="595532" y="-18645"/>
                  <a:pt x="734793" y="6664"/>
                  <a:pt x="801421" y="0"/>
                </a:cubicBezTo>
                <a:cubicBezTo>
                  <a:pt x="868049" y="-6664"/>
                  <a:pt x="1325709" y="22904"/>
                  <a:pt x="1579270" y="0"/>
                </a:cubicBezTo>
                <a:cubicBezTo>
                  <a:pt x="1832831" y="-22904"/>
                  <a:pt x="1962202" y="57299"/>
                  <a:pt x="2074266" y="0"/>
                </a:cubicBezTo>
                <a:cubicBezTo>
                  <a:pt x="2186330" y="-57299"/>
                  <a:pt x="2468222" y="53363"/>
                  <a:pt x="2569261" y="0"/>
                </a:cubicBezTo>
                <a:cubicBezTo>
                  <a:pt x="2670300" y="-53363"/>
                  <a:pt x="3180958" y="73809"/>
                  <a:pt x="3347110" y="0"/>
                </a:cubicBezTo>
                <a:cubicBezTo>
                  <a:pt x="3513262" y="-73809"/>
                  <a:pt x="3556781" y="36266"/>
                  <a:pt x="3747821" y="0"/>
                </a:cubicBezTo>
                <a:cubicBezTo>
                  <a:pt x="3938861" y="-36266"/>
                  <a:pt x="4173982" y="34821"/>
                  <a:pt x="4525670" y="0"/>
                </a:cubicBezTo>
                <a:cubicBezTo>
                  <a:pt x="4877358" y="-34821"/>
                  <a:pt x="5032368" y="41773"/>
                  <a:pt x="5303520" y="0"/>
                </a:cubicBezTo>
                <a:cubicBezTo>
                  <a:pt x="5574672" y="-41773"/>
                  <a:pt x="5631945" y="4842"/>
                  <a:pt x="5892800" y="0"/>
                </a:cubicBezTo>
                <a:cubicBezTo>
                  <a:pt x="6153655" y="-4842"/>
                  <a:pt x="6333392" y="85401"/>
                  <a:pt x="6670650" y="0"/>
                </a:cubicBezTo>
                <a:cubicBezTo>
                  <a:pt x="7007908" y="-85401"/>
                  <a:pt x="7052061" y="40047"/>
                  <a:pt x="7165645" y="0"/>
                </a:cubicBezTo>
                <a:cubicBezTo>
                  <a:pt x="7279230" y="-40047"/>
                  <a:pt x="7418040" y="32011"/>
                  <a:pt x="7660640" y="0"/>
                </a:cubicBezTo>
                <a:cubicBezTo>
                  <a:pt x="7903240" y="-32011"/>
                  <a:pt x="8206969" y="45179"/>
                  <a:pt x="8344205" y="0"/>
                </a:cubicBezTo>
                <a:cubicBezTo>
                  <a:pt x="8481442" y="-45179"/>
                  <a:pt x="8637501" y="1063"/>
                  <a:pt x="8839200" y="0"/>
                </a:cubicBezTo>
                <a:cubicBezTo>
                  <a:pt x="9040900" y="-1063"/>
                  <a:pt x="9267087" y="51386"/>
                  <a:pt x="9428480" y="0"/>
                </a:cubicBezTo>
                <a:cubicBezTo>
                  <a:pt x="9459906" y="125479"/>
                  <a:pt x="9427820" y="345224"/>
                  <a:pt x="9428480" y="432118"/>
                </a:cubicBezTo>
                <a:cubicBezTo>
                  <a:pt x="9429140" y="519012"/>
                  <a:pt x="9389232" y="700892"/>
                  <a:pt x="9428480" y="830997"/>
                </a:cubicBezTo>
                <a:cubicBezTo>
                  <a:pt x="9166469" y="870109"/>
                  <a:pt x="8969938" y="804752"/>
                  <a:pt x="8744915" y="830997"/>
                </a:cubicBezTo>
                <a:cubicBezTo>
                  <a:pt x="8519892" y="857242"/>
                  <a:pt x="8487987" y="816206"/>
                  <a:pt x="8344205" y="830997"/>
                </a:cubicBezTo>
                <a:cubicBezTo>
                  <a:pt x="8200423" y="845788"/>
                  <a:pt x="7746714" y="780595"/>
                  <a:pt x="7566355" y="830997"/>
                </a:cubicBezTo>
                <a:cubicBezTo>
                  <a:pt x="7385996" y="881399"/>
                  <a:pt x="7170463" y="775853"/>
                  <a:pt x="6977075" y="830997"/>
                </a:cubicBezTo>
                <a:cubicBezTo>
                  <a:pt x="6783687" y="886141"/>
                  <a:pt x="6738087" y="830090"/>
                  <a:pt x="6576365" y="830997"/>
                </a:cubicBezTo>
                <a:cubicBezTo>
                  <a:pt x="6414643" y="831904"/>
                  <a:pt x="6260466" y="820430"/>
                  <a:pt x="5987085" y="830997"/>
                </a:cubicBezTo>
                <a:cubicBezTo>
                  <a:pt x="5713704" y="841564"/>
                  <a:pt x="5745667" y="806325"/>
                  <a:pt x="5680659" y="830997"/>
                </a:cubicBezTo>
                <a:cubicBezTo>
                  <a:pt x="5615651" y="855669"/>
                  <a:pt x="5448138" y="823611"/>
                  <a:pt x="5374234" y="830997"/>
                </a:cubicBezTo>
                <a:cubicBezTo>
                  <a:pt x="5300330" y="838383"/>
                  <a:pt x="4934972" y="820623"/>
                  <a:pt x="4784954" y="830997"/>
                </a:cubicBezTo>
                <a:cubicBezTo>
                  <a:pt x="4634936" y="841371"/>
                  <a:pt x="4555779" y="811007"/>
                  <a:pt x="4384243" y="830997"/>
                </a:cubicBezTo>
                <a:cubicBezTo>
                  <a:pt x="4212707" y="850987"/>
                  <a:pt x="3979247" y="830358"/>
                  <a:pt x="3700678" y="830997"/>
                </a:cubicBezTo>
                <a:cubicBezTo>
                  <a:pt x="3422109" y="831636"/>
                  <a:pt x="3426939" y="795666"/>
                  <a:pt x="3299968" y="830997"/>
                </a:cubicBezTo>
                <a:cubicBezTo>
                  <a:pt x="3172997" y="866328"/>
                  <a:pt x="2941977" y="811843"/>
                  <a:pt x="2616403" y="830997"/>
                </a:cubicBezTo>
                <a:cubicBezTo>
                  <a:pt x="2290830" y="850151"/>
                  <a:pt x="2429633" y="824708"/>
                  <a:pt x="2309978" y="830997"/>
                </a:cubicBezTo>
                <a:cubicBezTo>
                  <a:pt x="2190324" y="837286"/>
                  <a:pt x="1916129" y="765447"/>
                  <a:pt x="1626413" y="830997"/>
                </a:cubicBezTo>
                <a:cubicBezTo>
                  <a:pt x="1336697" y="896547"/>
                  <a:pt x="1417695" y="823246"/>
                  <a:pt x="1225702" y="830997"/>
                </a:cubicBezTo>
                <a:cubicBezTo>
                  <a:pt x="1033709" y="838748"/>
                  <a:pt x="1007117" y="804919"/>
                  <a:pt x="919277" y="830997"/>
                </a:cubicBezTo>
                <a:cubicBezTo>
                  <a:pt x="831438" y="857075"/>
                  <a:pt x="695967" y="793790"/>
                  <a:pt x="518566" y="830997"/>
                </a:cubicBezTo>
                <a:cubicBezTo>
                  <a:pt x="341165" y="868204"/>
                  <a:pt x="186720" y="818016"/>
                  <a:pt x="0" y="830997"/>
                </a:cubicBezTo>
                <a:cubicBezTo>
                  <a:pt x="-2985" y="728273"/>
                  <a:pt x="14826" y="608987"/>
                  <a:pt x="0" y="432118"/>
                </a:cubicBezTo>
                <a:cubicBezTo>
                  <a:pt x="-14826" y="255249"/>
                  <a:pt x="325" y="89950"/>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algn="ctr"/>
            <a:r>
              <a:rPr lang="en-GB" sz="2400" dirty="0"/>
              <a:t>Slavery was abolished over 150 years ago but today there are still an estimated 50 million slaves</a:t>
            </a:r>
          </a:p>
        </p:txBody>
      </p:sp>
      <p:sp>
        <p:nvSpPr>
          <p:cNvPr id="3" name="TextBox 2"/>
          <p:cNvSpPr txBox="1"/>
          <p:nvPr/>
        </p:nvSpPr>
        <p:spPr>
          <a:xfrm>
            <a:off x="1738024" y="111528"/>
            <a:ext cx="8280920" cy="584775"/>
          </a:xfrm>
          <a:prstGeom prst="rect">
            <a:avLst/>
          </a:prstGeom>
          <a:solidFill>
            <a:srgbClr val="002060"/>
          </a:solidFill>
        </p:spPr>
        <p:txBody>
          <a:bodyPr wrap="square" rtlCol="0">
            <a:spAutoFit/>
          </a:bodyPr>
          <a:lstStyle/>
          <a:p>
            <a:pPr algn="ctr"/>
            <a:r>
              <a:rPr lang="en-GB" sz="3200" b="1" dirty="0">
                <a:solidFill>
                  <a:schemeClr val="bg1"/>
                </a:solidFill>
              </a:rPr>
              <a:t>Modern Day Slavery</a:t>
            </a:r>
          </a:p>
        </p:txBody>
      </p:sp>
      <p:graphicFrame>
        <p:nvGraphicFramePr>
          <p:cNvPr id="5" name="Diagram 4"/>
          <p:cNvGraphicFramePr/>
          <p:nvPr>
            <p:extLst>
              <p:ext uri="{D42A27DB-BD31-4B8C-83A1-F6EECF244321}">
                <p14:modId xmlns:p14="http://schemas.microsoft.com/office/powerpoint/2010/main" val="2000134180"/>
              </p:ext>
            </p:extLst>
          </p:nvPr>
        </p:nvGraphicFramePr>
        <p:xfrm>
          <a:off x="1270924" y="1967573"/>
          <a:ext cx="9428480" cy="3860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82947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FBF89DDC-64B0-42CA-B760-02AB101E3E98}"/>
                                            </p:graphicEl>
                                          </p:spTgt>
                                        </p:tgtEl>
                                        <p:attrNameLst>
                                          <p:attrName>style.visibility</p:attrName>
                                        </p:attrNameLst>
                                      </p:cBhvr>
                                      <p:to>
                                        <p:strVal val="visible"/>
                                      </p:to>
                                    </p:set>
                                    <p:animEffect transition="in" filter="fade">
                                      <p:cBhvr>
                                        <p:cTn id="15" dur="500"/>
                                        <p:tgtEl>
                                          <p:spTgt spid="5">
                                            <p:graphicEl>
                                              <a:dgm id="{FBF89DDC-64B0-42CA-B760-02AB101E3E9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67000D6E-CF51-4B3B-A652-6D045A52A53D}"/>
                                            </p:graphicEl>
                                          </p:spTgt>
                                        </p:tgtEl>
                                        <p:attrNameLst>
                                          <p:attrName>style.visibility</p:attrName>
                                        </p:attrNameLst>
                                      </p:cBhvr>
                                      <p:to>
                                        <p:strVal val="visible"/>
                                      </p:to>
                                    </p:set>
                                    <p:animEffect transition="in" filter="fade">
                                      <p:cBhvr>
                                        <p:cTn id="20" dur="500"/>
                                        <p:tgtEl>
                                          <p:spTgt spid="5">
                                            <p:graphicEl>
                                              <a:dgm id="{67000D6E-CF51-4B3B-A652-6D045A52A53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90A7F53B-7E56-47A5-92F4-C8D0469104B7}"/>
                                            </p:graphicEl>
                                          </p:spTgt>
                                        </p:tgtEl>
                                        <p:attrNameLst>
                                          <p:attrName>style.visibility</p:attrName>
                                        </p:attrNameLst>
                                      </p:cBhvr>
                                      <p:to>
                                        <p:strVal val="visible"/>
                                      </p:to>
                                    </p:set>
                                    <p:animEffect transition="in" filter="fade">
                                      <p:cBhvr>
                                        <p:cTn id="25" dur="500"/>
                                        <p:tgtEl>
                                          <p:spTgt spid="5">
                                            <p:graphicEl>
                                              <a:dgm id="{90A7F53B-7E56-47A5-92F4-C8D0469104B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D7BAAB20-6BB8-4A10-B64E-CF8A75D55928}"/>
                                            </p:graphicEl>
                                          </p:spTgt>
                                        </p:tgtEl>
                                        <p:attrNameLst>
                                          <p:attrName>style.visibility</p:attrName>
                                        </p:attrNameLst>
                                      </p:cBhvr>
                                      <p:to>
                                        <p:strVal val="visible"/>
                                      </p:to>
                                    </p:set>
                                    <p:animEffect transition="in" filter="fade">
                                      <p:cBhvr>
                                        <p:cTn id="30" dur="500"/>
                                        <p:tgtEl>
                                          <p:spTgt spid="5">
                                            <p:graphicEl>
                                              <a:dgm id="{D7BAAB20-6BB8-4A10-B64E-CF8A75D55928}"/>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5">
                                            <p:graphicEl>
                                              <a:dgm id="{89B549E2-DF08-4531-ACFF-67C34834302C}"/>
                                            </p:graphicEl>
                                          </p:spTgt>
                                        </p:tgtEl>
                                        <p:attrNameLst>
                                          <p:attrName>style.visibility</p:attrName>
                                        </p:attrNameLst>
                                      </p:cBhvr>
                                      <p:to>
                                        <p:strVal val="visible"/>
                                      </p:to>
                                    </p:set>
                                    <p:animEffect transition="in" filter="fade">
                                      <p:cBhvr>
                                        <p:cTn id="35" dur="500"/>
                                        <p:tgtEl>
                                          <p:spTgt spid="5">
                                            <p:graphicEl>
                                              <a:dgm id="{89B549E2-DF08-4531-ACFF-67C34834302C}"/>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5">
                                            <p:graphicEl>
                                              <a:dgm id="{6DBAA3C6-3FB6-4582-A9D2-07B7D57425E0}"/>
                                            </p:graphicEl>
                                          </p:spTgt>
                                        </p:tgtEl>
                                        <p:attrNameLst>
                                          <p:attrName>style.visibility</p:attrName>
                                        </p:attrNameLst>
                                      </p:cBhvr>
                                      <p:to>
                                        <p:strVal val="visible"/>
                                      </p:to>
                                    </p:set>
                                    <p:animEffect transition="in" filter="fade">
                                      <p:cBhvr>
                                        <p:cTn id="40" dur="500"/>
                                        <p:tgtEl>
                                          <p:spTgt spid="5">
                                            <p:graphicEl>
                                              <a:dgm id="{6DBAA3C6-3FB6-4582-A9D2-07B7D57425E0}"/>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5">
                                            <p:graphicEl>
                                              <a:dgm id="{C90316BA-FB7D-439A-88D5-2485CDC8D2E5}"/>
                                            </p:graphicEl>
                                          </p:spTgt>
                                        </p:tgtEl>
                                        <p:attrNameLst>
                                          <p:attrName>style.visibility</p:attrName>
                                        </p:attrNameLst>
                                      </p:cBhvr>
                                      <p:to>
                                        <p:strVal val="visible"/>
                                      </p:to>
                                    </p:set>
                                    <p:animEffect transition="in" filter="fade">
                                      <p:cBhvr>
                                        <p:cTn id="45" dur="500"/>
                                        <p:tgtEl>
                                          <p:spTgt spid="5">
                                            <p:graphicEl>
                                              <a:dgm id="{C90316BA-FB7D-439A-88D5-2485CDC8D2E5}"/>
                                            </p:graphic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5">
                                            <p:graphicEl>
                                              <a:dgm id="{6B2D88CA-5CF9-4719-97FF-10CA919FD245}"/>
                                            </p:graphicEl>
                                          </p:spTgt>
                                        </p:tgtEl>
                                        <p:attrNameLst>
                                          <p:attrName>style.visibility</p:attrName>
                                        </p:attrNameLst>
                                      </p:cBhvr>
                                      <p:to>
                                        <p:strVal val="visible"/>
                                      </p:to>
                                    </p:set>
                                    <p:animEffect transition="in" filter="fade">
                                      <p:cBhvr>
                                        <p:cTn id="50" dur="500"/>
                                        <p:tgtEl>
                                          <p:spTgt spid="5">
                                            <p:graphicEl>
                                              <a:dgm id="{6B2D88CA-5CF9-4719-97FF-10CA919FD245}"/>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5">
                                            <p:graphicEl>
                                              <a:dgm id="{BCA618F5-8C59-44C1-8EFF-D301ABEA89AD}"/>
                                            </p:graphicEl>
                                          </p:spTgt>
                                        </p:tgtEl>
                                        <p:attrNameLst>
                                          <p:attrName>style.visibility</p:attrName>
                                        </p:attrNameLst>
                                      </p:cBhvr>
                                      <p:to>
                                        <p:strVal val="visible"/>
                                      </p:to>
                                    </p:set>
                                    <p:animEffect transition="in" filter="fade">
                                      <p:cBhvr>
                                        <p:cTn id="55" dur="500"/>
                                        <p:tgtEl>
                                          <p:spTgt spid="5">
                                            <p:graphicEl>
                                              <a:dgm id="{BCA618F5-8C59-44C1-8EFF-D301ABEA89AD}"/>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5">
                                            <p:graphicEl>
                                              <a:dgm id="{DFFC5DEB-5497-427D-B54C-3D6BD506958B}"/>
                                            </p:graphicEl>
                                          </p:spTgt>
                                        </p:tgtEl>
                                        <p:attrNameLst>
                                          <p:attrName>style.visibility</p:attrName>
                                        </p:attrNameLst>
                                      </p:cBhvr>
                                      <p:to>
                                        <p:strVal val="visible"/>
                                      </p:to>
                                    </p:set>
                                    <p:animEffect transition="in" filter="fade">
                                      <p:cBhvr>
                                        <p:cTn id="60" dur="500"/>
                                        <p:tgtEl>
                                          <p:spTgt spid="5">
                                            <p:graphicEl>
                                              <a:dgm id="{DFFC5DEB-5497-427D-B54C-3D6BD506958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Z:\Human Trafficking\umbrella-clipart-colorful_umbrella_tilted (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3137" y="655608"/>
            <a:ext cx="7894955" cy="474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8461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stretch>
            <a:fillRect/>
          </a:stretch>
        </p:blipFill>
        <p:spPr>
          <a:xfrm>
            <a:off x="2243137" y="862240"/>
            <a:ext cx="8029575" cy="4496563"/>
          </a:xfrm>
          <a:prstGeom prst="rect">
            <a:avLst/>
          </a:prstGeom>
        </p:spPr>
      </p:pic>
    </p:spTree>
    <p:extLst>
      <p:ext uri="{BB962C8B-B14F-4D97-AF65-F5344CB8AC3E}">
        <p14:creationId xmlns:p14="http://schemas.microsoft.com/office/powerpoint/2010/main" val="3024124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44704" y="258640"/>
            <a:ext cx="8280920" cy="646331"/>
          </a:xfrm>
          <a:prstGeom prst="rect">
            <a:avLst/>
          </a:prstGeom>
          <a:solidFill>
            <a:srgbClr val="002060"/>
          </a:solidFill>
        </p:spPr>
        <p:txBody>
          <a:bodyPr wrap="square" rtlCol="0">
            <a:spAutoFit/>
          </a:bodyPr>
          <a:lstStyle/>
          <a:p>
            <a:pPr algn="ctr"/>
            <a:r>
              <a:rPr lang="en-GB" sz="3200" b="1" dirty="0">
                <a:solidFill>
                  <a:schemeClr val="bg1"/>
                </a:solidFill>
              </a:rPr>
              <a:t>What is the Difference</a:t>
            </a:r>
            <a:r>
              <a:rPr lang="en-GB" sz="3600" b="1" dirty="0">
                <a:solidFill>
                  <a:schemeClr val="bg1"/>
                </a:solidFill>
              </a:rPr>
              <a:t>?</a:t>
            </a:r>
          </a:p>
        </p:txBody>
      </p:sp>
      <p:sp>
        <p:nvSpPr>
          <p:cNvPr id="6" name="Cloud 5"/>
          <p:cNvSpPr/>
          <p:nvPr/>
        </p:nvSpPr>
        <p:spPr>
          <a:xfrm>
            <a:off x="1078807" y="4191552"/>
            <a:ext cx="3689004" cy="1463040"/>
          </a:xfrm>
          <a:prstGeom prst="cloud">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Cloud 6"/>
          <p:cNvSpPr/>
          <p:nvPr/>
        </p:nvSpPr>
        <p:spPr>
          <a:xfrm>
            <a:off x="451658" y="1532242"/>
            <a:ext cx="3689004" cy="1463040"/>
          </a:xfrm>
          <a:prstGeom prst="cloud">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Cloud 7"/>
          <p:cNvSpPr/>
          <p:nvPr/>
        </p:nvSpPr>
        <p:spPr>
          <a:xfrm>
            <a:off x="4767811" y="2728512"/>
            <a:ext cx="3689004" cy="1463040"/>
          </a:xfrm>
          <a:prstGeom prst="cloud">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8"/>
          <p:cNvSpPr/>
          <p:nvPr/>
        </p:nvSpPr>
        <p:spPr>
          <a:xfrm>
            <a:off x="8281122" y="1124537"/>
            <a:ext cx="3689004" cy="1463040"/>
          </a:xfrm>
          <a:prstGeom prst="cloud">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Cloud 9"/>
          <p:cNvSpPr/>
          <p:nvPr/>
        </p:nvSpPr>
        <p:spPr>
          <a:xfrm>
            <a:off x="7569200" y="4130592"/>
            <a:ext cx="3689004" cy="1463040"/>
          </a:xfrm>
          <a:prstGeom prst="cloud">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1253837" y="1856057"/>
            <a:ext cx="2133600" cy="523220"/>
          </a:xfrm>
          <a:prstGeom prst="rect">
            <a:avLst/>
          </a:prstGeom>
          <a:noFill/>
        </p:spPr>
        <p:txBody>
          <a:bodyPr wrap="square" rtlCol="0">
            <a:spAutoFit/>
          </a:bodyPr>
          <a:lstStyle/>
          <a:p>
            <a:pPr algn="ctr"/>
            <a:r>
              <a:rPr lang="en-GB" sz="2800" dirty="0"/>
              <a:t>Smuggled</a:t>
            </a:r>
          </a:p>
        </p:txBody>
      </p:sp>
      <p:sp>
        <p:nvSpPr>
          <p:cNvPr id="12" name="TextBox 11"/>
          <p:cNvSpPr txBox="1"/>
          <p:nvPr/>
        </p:nvSpPr>
        <p:spPr>
          <a:xfrm>
            <a:off x="5545513" y="3136195"/>
            <a:ext cx="2133600" cy="523220"/>
          </a:xfrm>
          <a:prstGeom prst="rect">
            <a:avLst/>
          </a:prstGeom>
          <a:noFill/>
        </p:spPr>
        <p:txBody>
          <a:bodyPr wrap="square" rtlCol="0">
            <a:spAutoFit/>
          </a:bodyPr>
          <a:lstStyle/>
          <a:p>
            <a:pPr algn="ctr"/>
            <a:r>
              <a:rPr lang="en-GB" sz="2800" dirty="0"/>
              <a:t>Trafficked</a:t>
            </a:r>
          </a:p>
        </p:txBody>
      </p:sp>
      <p:sp>
        <p:nvSpPr>
          <p:cNvPr id="13" name="TextBox 12"/>
          <p:cNvSpPr txBox="1"/>
          <p:nvPr/>
        </p:nvSpPr>
        <p:spPr>
          <a:xfrm>
            <a:off x="8920379" y="1470964"/>
            <a:ext cx="2735609" cy="523220"/>
          </a:xfrm>
          <a:prstGeom prst="rect">
            <a:avLst/>
          </a:prstGeom>
          <a:noFill/>
        </p:spPr>
        <p:txBody>
          <a:bodyPr wrap="square" rtlCol="0">
            <a:spAutoFit/>
          </a:bodyPr>
          <a:lstStyle/>
          <a:p>
            <a:pPr algn="ctr"/>
            <a:r>
              <a:rPr lang="en-GB" sz="2800" dirty="0"/>
              <a:t>Asylum seeker</a:t>
            </a:r>
          </a:p>
        </p:txBody>
      </p:sp>
      <p:sp>
        <p:nvSpPr>
          <p:cNvPr id="14" name="TextBox 13"/>
          <p:cNvSpPr txBox="1"/>
          <p:nvPr/>
        </p:nvSpPr>
        <p:spPr>
          <a:xfrm>
            <a:off x="7990941" y="4569724"/>
            <a:ext cx="2845522" cy="523220"/>
          </a:xfrm>
          <a:prstGeom prst="rect">
            <a:avLst/>
          </a:prstGeom>
          <a:noFill/>
        </p:spPr>
        <p:txBody>
          <a:bodyPr wrap="square" rtlCol="0">
            <a:spAutoFit/>
          </a:bodyPr>
          <a:lstStyle/>
          <a:p>
            <a:pPr algn="ctr"/>
            <a:r>
              <a:rPr lang="en-GB" sz="2800" dirty="0"/>
              <a:t>Migrant worker</a:t>
            </a:r>
          </a:p>
        </p:txBody>
      </p:sp>
      <p:sp>
        <p:nvSpPr>
          <p:cNvPr id="15" name="TextBox 14"/>
          <p:cNvSpPr txBox="1"/>
          <p:nvPr/>
        </p:nvSpPr>
        <p:spPr>
          <a:xfrm>
            <a:off x="1844704" y="4553118"/>
            <a:ext cx="2133600" cy="523220"/>
          </a:xfrm>
          <a:prstGeom prst="rect">
            <a:avLst/>
          </a:prstGeom>
          <a:noFill/>
        </p:spPr>
        <p:txBody>
          <a:bodyPr wrap="square" rtlCol="0">
            <a:spAutoFit/>
          </a:bodyPr>
          <a:lstStyle/>
          <a:p>
            <a:pPr algn="ctr"/>
            <a:r>
              <a:rPr lang="en-GB" sz="2800" dirty="0"/>
              <a:t>Refugee</a:t>
            </a:r>
          </a:p>
        </p:txBody>
      </p:sp>
    </p:spTree>
    <p:extLst>
      <p:ext uri="{BB962C8B-B14F-4D97-AF65-F5344CB8AC3E}">
        <p14:creationId xmlns:p14="http://schemas.microsoft.com/office/powerpoint/2010/main" val="757357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731520" y="215351"/>
            <a:ext cx="10713720" cy="584775"/>
          </a:xfrm>
          <a:prstGeom prst="rect">
            <a:avLst/>
          </a:prstGeom>
          <a:solidFill>
            <a:srgbClr val="002060"/>
          </a:solidFill>
        </p:spPr>
        <p:txBody>
          <a:bodyPr wrap="square" rtlCol="0">
            <a:spAutoFit/>
          </a:bodyPr>
          <a:lstStyle/>
          <a:p>
            <a:pPr algn="ctr"/>
            <a:r>
              <a:rPr lang="en-GB" sz="3200" b="1" dirty="0">
                <a:solidFill>
                  <a:schemeClr val="bg1"/>
                </a:solidFill>
              </a:rPr>
              <a:t>Internal Trafficking</a:t>
            </a:r>
          </a:p>
        </p:txBody>
      </p:sp>
      <p:sp>
        <p:nvSpPr>
          <p:cNvPr id="2" name="Rectangle: Rounded Corners 1">
            <a:extLst>
              <a:ext uri="{FF2B5EF4-FFF2-40B4-BE49-F238E27FC236}">
                <a16:creationId xmlns:a16="http://schemas.microsoft.com/office/drawing/2014/main" id="{4D1C0F46-7550-4F46-AAC3-9C7D90D77CBD}"/>
              </a:ext>
            </a:extLst>
          </p:cNvPr>
          <p:cNvSpPr/>
          <p:nvPr/>
        </p:nvSpPr>
        <p:spPr>
          <a:xfrm>
            <a:off x="1954924" y="1387366"/>
            <a:ext cx="8276897" cy="3767958"/>
          </a:xfrm>
          <a:custGeom>
            <a:avLst/>
            <a:gdLst>
              <a:gd name="connsiteX0" fmla="*/ 0 w 8276897"/>
              <a:gd name="connsiteY0" fmla="*/ 628006 h 3767958"/>
              <a:gd name="connsiteX1" fmla="*/ 628006 w 8276897"/>
              <a:gd name="connsiteY1" fmla="*/ 0 h 3767958"/>
              <a:gd name="connsiteX2" fmla="*/ 1002453 w 8276897"/>
              <a:gd name="connsiteY2" fmla="*/ 0 h 3767958"/>
              <a:gd name="connsiteX3" fmla="*/ 1587527 w 8276897"/>
              <a:gd name="connsiteY3" fmla="*/ 0 h 3767958"/>
              <a:gd name="connsiteX4" fmla="*/ 2313018 w 8276897"/>
              <a:gd name="connsiteY4" fmla="*/ 0 h 3767958"/>
              <a:gd name="connsiteX5" fmla="*/ 2968301 w 8276897"/>
              <a:gd name="connsiteY5" fmla="*/ 0 h 3767958"/>
              <a:gd name="connsiteX6" fmla="*/ 3483166 w 8276897"/>
              <a:gd name="connsiteY6" fmla="*/ 0 h 3767958"/>
              <a:gd name="connsiteX7" fmla="*/ 4138448 w 8276897"/>
              <a:gd name="connsiteY7" fmla="*/ 0 h 3767958"/>
              <a:gd name="connsiteX8" fmla="*/ 4583105 w 8276897"/>
              <a:gd name="connsiteY8" fmla="*/ 0 h 3767958"/>
              <a:gd name="connsiteX9" fmla="*/ 5168178 w 8276897"/>
              <a:gd name="connsiteY9" fmla="*/ 0 h 3767958"/>
              <a:gd name="connsiteX10" fmla="*/ 5542625 w 8276897"/>
              <a:gd name="connsiteY10" fmla="*/ 0 h 3767958"/>
              <a:gd name="connsiteX11" fmla="*/ 6268117 w 8276897"/>
              <a:gd name="connsiteY11" fmla="*/ 0 h 3767958"/>
              <a:gd name="connsiteX12" fmla="*/ 6853191 w 8276897"/>
              <a:gd name="connsiteY12" fmla="*/ 0 h 3767958"/>
              <a:gd name="connsiteX13" fmla="*/ 7648891 w 8276897"/>
              <a:gd name="connsiteY13" fmla="*/ 0 h 3767958"/>
              <a:gd name="connsiteX14" fmla="*/ 8276897 w 8276897"/>
              <a:gd name="connsiteY14" fmla="*/ 628006 h 3767958"/>
              <a:gd name="connsiteX15" fmla="*/ 8276897 w 8276897"/>
              <a:gd name="connsiteY15" fmla="*/ 1155515 h 3767958"/>
              <a:gd name="connsiteX16" fmla="*/ 8276897 w 8276897"/>
              <a:gd name="connsiteY16" fmla="*/ 1683023 h 3767958"/>
              <a:gd name="connsiteX17" fmla="*/ 8276897 w 8276897"/>
              <a:gd name="connsiteY17" fmla="*/ 2235651 h 3767958"/>
              <a:gd name="connsiteX18" fmla="*/ 8276897 w 8276897"/>
              <a:gd name="connsiteY18" fmla="*/ 3139952 h 3767958"/>
              <a:gd name="connsiteX19" fmla="*/ 7648891 w 8276897"/>
              <a:gd name="connsiteY19" fmla="*/ 3767958 h 3767958"/>
              <a:gd name="connsiteX20" fmla="*/ 7274444 w 8276897"/>
              <a:gd name="connsiteY20" fmla="*/ 3767958 h 3767958"/>
              <a:gd name="connsiteX21" fmla="*/ 6619161 w 8276897"/>
              <a:gd name="connsiteY21" fmla="*/ 3767958 h 3767958"/>
              <a:gd name="connsiteX22" fmla="*/ 6104296 w 8276897"/>
              <a:gd name="connsiteY22" fmla="*/ 3767958 h 3767958"/>
              <a:gd name="connsiteX23" fmla="*/ 5659640 w 8276897"/>
              <a:gd name="connsiteY23" fmla="*/ 3767958 h 3767958"/>
              <a:gd name="connsiteX24" fmla="*/ 5285193 w 8276897"/>
              <a:gd name="connsiteY24" fmla="*/ 3767958 h 3767958"/>
              <a:gd name="connsiteX25" fmla="*/ 4840537 w 8276897"/>
              <a:gd name="connsiteY25" fmla="*/ 3767958 h 3767958"/>
              <a:gd name="connsiteX26" fmla="*/ 4395881 w 8276897"/>
              <a:gd name="connsiteY26" fmla="*/ 3767958 h 3767958"/>
              <a:gd name="connsiteX27" fmla="*/ 3810807 w 8276897"/>
              <a:gd name="connsiteY27" fmla="*/ 3767958 h 3767958"/>
              <a:gd name="connsiteX28" fmla="*/ 3225733 w 8276897"/>
              <a:gd name="connsiteY28" fmla="*/ 3767958 h 3767958"/>
              <a:gd name="connsiteX29" fmla="*/ 2710869 w 8276897"/>
              <a:gd name="connsiteY29" fmla="*/ 3767958 h 3767958"/>
              <a:gd name="connsiteX30" fmla="*/ 1985377 w 8276897"/>
              <a:gd name="connsiteY30" fmla="*/ 3767958 h 3767958"/>
              <a:gd name="connsiteX31" fmla="*/ 1540721 w 8276897"/>
              <a:gd name="connsiteY31" fmla="*/ 3767958 h 3767958"/>
              <a:gd name="connsiteX32" fmla="*/ 628006 w 8276897"/>
              <a:gd name="connsiteY32" fmla="*/ 3767958 h 3767958"/>
              <a:gd name="connsiteX33" fmla="*/ 0 w 8276897"/>
              <a:gd name="connsiteY33" fmla="*/ 3139952 h 3767958"/>
              <a:gd name="connsiteX34" fmla="*/ 0 w 8276897"/>
              <a:gd name="connsiteY34" fmla="*/ 2687802 h 3767958"/>
              <a:gd name="connsiteX35" fmla="*/ 0 w 8276897"/>
              <a:gd name="connsiteY35" fmla="*/ 2260771 h 3767958"/>
              <a:gd name="connsiteX36" fmla="*/ 0 w 8276897"/>
              <a:gd name="connsiteY36" fmla="*/ 1708143 h 3767958"/>
              <a:gd name="connsiteX37" fmla="*/ 0 w 8276897"/>
              <a:gd name="connsiteY37" fmla="*/ 1155515 h 3767958"/>
              <a:gd name="connsiteX38" fmla="*/ 0 w 8276897"/>
              <a:gd name="connsiteY38" fmla="*/ 628006 h 376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8276897" h="3767958" fill="none" extrusionOk="0">
                <a:moveTo>
                  <a:pt x="0" y="628006"/>
                </a:moveTo>
                <a:cubicBezTo>
                  <a:pt x="-59550" y="288308"/>
                  <a:pt x="303092" y="23027"/>
                  <a:pt x="628006" y="0"/>
                </a:cubicBezTo>
                <a:cubicBezTo>
                  <a:pt x="732573" y="-7865"/>
                  <a:pt x="827889" y="40772"/>
                  <a:pt x="1002453" y="0"/>
                </a:cubicBezTo>
                <a:cubicBezTo>
                  <a:pt x="1177017" y="-40772"/>
                  <a:pt x="1405593" y="32506"/>
                  <a:pt x="1587527" y="0"/>
                </a:cubicBezTo>
                <a:cubicBezTo>
                  <a:pt x="1769461" y="-32506"/>
                  <a:pt x="2006373" y="5878"/>
                  <a:pt x="2313018" y="0"/>
                </a:cubicBezTo>
                <a:cubicBezTo>
                  <a:pt x="2619663" y="-5878"/>
                  <a:pt x="2674487" y="19800"/>
                  <a:pt x="2968301" y="0"/>
                </a:cubicBezTo>
                <a:cubicBezTo>
                  <a:pt x="3262115" y="-19800"/>
                  <a:pt x="3354717" y="52963"/>
                  <a:pt x="3483166" y="0"/>
                </a:cubicBezTo>
                <a:cubicBezTo>
                  <a:pt x="3611615" y="-52963"/>
                  <a:pt x="3867673" y="60520"/>
                  <a:pt x="4138448" y="0"/>
                </a:cubicBezTo>
                <a:cubicBezTo>
                  <a:pt x="4409223" y="-60520"/>
                  <a:pt x="4460494" y="19589"/>
                  <a:pt x="4583105" y="0"/>
                </a:cubicBezTo>
                <a:cubicBezTo>
                  <a:pt x="4705716" y="-19589"/>
                  <a:pt x="4900617" y="491"/>
                  <a:pt x="5168178" y="0"/>
                </a:cubicBezTo>
                <a:cubicBezTo>
                  <a:pt x="5435739" y="-491"/>
                  <a:pt x="5440938" y="2361"/>
                  <a:pt x="5542625" y="0"/>
                </a:cubicBezTo>
                <a:cubicBezTo>
                  <a:pt x="5644312" y="-2361"/>
                  <a:pt x="5964821" y="45174"/>
                  <a:pt x="6268117" y="0"/>
                </a:cubicBezTo>
                <a:cubicBezTo>
                  <a:pt x="6571413" y="-45174"/>
                  <a:pt x="6586976" y="38166"/>
                  <a:pt x="6853191" y="0"/>
                </a:cubicBezTo>
                <a:cubicBezTo>
                  <a:pt x="7119406" y="-38166"/>
                  <a:pt x="7431957" y="6148"/>
                  <a:pt x="7648891" y="0"/>
                </a:cubicBezTo>
                <a:cubicBezTo>
                  <a:pt x="8025226" y="62941"/>
                  <a:pt x="8263632" y="335422"/>
                  <a:pt x="8276897" y="628006"/>
                </a:cubicBezTo>
                <a:cubicBezTo>
                  <a:pt x="8321698" y="816015"/>
                  <a:pt x="8215244" y="909681"/>
                  <a:pt x="8276897" y="1155515"/>
                </a:cubicBezTo>
                <a:cubicBezTo>
                  <a:pt x="8338550" y="1401349"/>
                  <a:pt x="8224448" y="1512742"/>
                  <a:pt x="8276897" y="1683023"/>
                </a:cubicBezTo>
                <a:cubicBezTo>
                  <a:pt x="8329346" y="1853304"/>
                  <a:pt x="8274855" y="2109899"/>
                  <a:pt x="8276897" y="2235651"/>
                </a:cubicBezTo>
                <a:cubicBezTo>
                  <a:pt x="8278939" y="2361403"/>
                  <a:pt x="8218729" y="2733638"/>
                  <a:pt x="8276897" y="3139952"/>
                </a:cubicBezTo>
                <a:cubicBezTo>
                  <a:pt x="8296638" y="3525177"/>
                  <a:pt x="8016995" y="3761971"/>
                  <a:pt x="7648891" y="3767958"/>
                </a:cubicBezTo>
                <a:cubicBezTo>
                  <a:pt x="7533818" y="3767967"/>
                  <a:pt x="7389713" y="3749532"/>
                  <a:pt x="7274444" y="3767958"/>
                </a:cubicBezTo>
                <a:cubicBezTo>
                  <a:pt x="7159175" y="3786384"/>
                  <a:pt x="6821915" y="3707112"/>
                  <a:pt x="6619161" y="3767958"/>
                </a:cubicBezTo>
                <a:cubicBezTo>
                  <a:pt x="6416407" y="3828804"/>
                  <a:pt x="6208191" y="3727929"/>
                  <a:pt x="6104296" y="3767958"/>
                </a:cubicBezTo>
                <a:cubicBezTo>
                  <a:pt x="6000401" y="3807987"/>
                  <a:pt x="5826656" y="3721363"/>
                  <a:pt x="5659640" y="3767958"/>
                </a:cubicBezTo>
                <a:cubicBezTo>
                  <a:pt x="5492624" y="3814553"/>
                  <a:pt x="5376143" y="3752713"/>
                  <a:pt x="5285193" y="3767958"/>
                </a:cubicBezTo>
                <a:cubicBezTo>
                  <a:pt x="5194243" y="3783203"/>
                  <a:pt x="4932070" y="3722095"/>
                  <a:pt x="4840537" y="3767958"/>
                </a:cubicBezTo>
                <a:cubicBezTo>
                  <a:pt x="4749004" y="3813821"/>
                  <a:pt x="4511505" y="3741595"/>
                  <a:pt x="4395881" y="3767958"/>
                </a:cubicBezTo>
                <a:cubicBezTo>
                  <a:pt x="4280257" y="3794321"/>
                  <a:pt x="4029451" y="3746940"/>
                  <a:pt x="3810807" y="3767958"/>
                </a:cubicBezTo>
                <a:cubicBezTo>
                  <a:pt x="3592163" y="3788976"/>
                  <a:pt x="3367555" y="3716712"/>
                  <a:pt x="3225733" y="3767958"/>
                </a:cubicBezTo>
                <a:cubicBezTo>
                  <a:pt x="3083911" y="3819204"/>
                  <a:pt x="2934918" y="3730254"/>
                  <a:pt x="2710869" y="3767958"/>
                </a:cubicBezTo>
                <a:cubicBezTo>
                  <a:pt x="2486820" y="3805662"/>
                  <a:pt x="2325870" y="3706844"/>
                  <a:pt x="1985377" y="3767958"/>
                </a:cubicBezTo>
                <a:cubicBezTo>
                  <a:pt x="1644884" y="3829072"/>
                  <a:pt x="1680065" y="3720810"/>
                  <a:pt x="1540721" y="3767958"/>
                </a:cubicBezTo>
                <a:cubicBezTo>
                  <a:pt x="1401377" y="3815106"/>
                  <a:pt x="941895" y="3693920"/>
                  <a:pt x="628006" y="3767958"/>
                </a:cubicBezTo>
                <a:cubicBezTo>
                  <a:pt x="351487" y="3743261"/>
                  <a:pt x="4870" y="3475106"/>
                  <a:pt x="0" y="3139952"/>
                </a:cubicBezTo>
                <a:cubicBezTo>
                  <a:pt x="-45907" y="2959662"/>
                  <a:pt x="36797" y="2893386"/>
                  <a:pt x="0" y="2687802"/>
                </a:cubicBezTo>
                <a:cubicBezTo>
                  <a:pt x="-36797" y="2482218"/>
                  <a:pt x="6540" y="2367396"/>
                  <a:pt x="0" y="2260771"/>
                </a:cubicBezTo>
                <a:cubicBezTo>
                  <a:pt x="-6540" y="2154146"/>
                  <a:pt x="44390" y="1933382"/>
                  <a:pt x="0" y="1708143"/>
                </a:cubicBezTo>
                <a:cubicBezTo>
                  <a:pt x="-44390" y="1482904"/>
                  <a:pt x="24338" y="1266815"/>
                  <a:pt x="0" y="1155515"/>
                </a:cubicBezTo>
                <a:cubicBezTo>
                  <a:pt x="-24338" y="1044215"/>
                  <a:pt x="25040" y="844847"/>
                  <a:pt x="0" y="628006"/>
                </a:cubicBezTo>
                <a:close/>
              </a:path>
              <a:path w="8276897" h="3767958" stroke="0" extrusionOk="0">
                <a:moveTo>
                  <a:pt x="0" y="628006"/>
                </a:moveTo>
                <a:cubicBezTo>
                  <a:pt x="-7185" y="276736"/>
                  <a:pt x="228076" y="19926"/>
                  <a:pt x="628006" y="0"/>
                </a:cubicBezTo>
                <a:cubicBezTo>
                  <a:pt x="856555" y="-31769"/>
                  <a:pt x="1015699" y="56286"/>
                  <a:pt x="1353497" y="0"/>
                </a:cubicBezTo>
                <a:cubicBezTo>
                  <a:pt x="1691295" y="-56286"/>
                  <a:pt x="1684021" y="13260"/>
                  <a:pt x="1868362" y="0"/>
                </a:cubicBezTo>
                <a:cubicBezTo>
                  <a:pt x="2052703" y="-13260"/>
                  <a:pt x="2108679" y="48585"/>
                  <a:pt x="2313018" y="0"/>
                </a:cubicBezTo>
                <a:cubicBezTo>
                  <a:pt x="2517357" y="-48585"/>
                  <a:pt x="2683135" y="69895"/>
                  <a:pt x="2968301" y="0"/>
                </a:cubicBezTo>
                <a:cubicBezTo>
                  <a:pt x="3253467" y="-69895"/>
                  <a:pt x="3291068" y="41292"/>
                  <a:pt x="3483166" y="0"/>
                </a:cubicBezTo>
                <a:cubicBezTo>
                  <a:pt x="3675264" y="-41292"/>
                  <a:pt x="3920779" y="582"/>
                  <a:pt x="4208657" y="0"/>
                </a:cubicBezTo>
                <a:cubicBezTo>
                  <a:pt x="4496535" y="-582"/>
                  <a:pt x="4491230" y="16957"/>
                  <a:pt x="4653313" y="0"/>
                </a:cubicBezTo>
                <a:cubicBezTo>
                  <a:pt x="4815396" y="-16957"/>
                  <a:pt x="5187267" y="13298"/>
                  <a:pt x="5378805" y="0"/>
                </a:cubicBezTo>
                <a:cubicBezTo>
                  <a:pt x="5570343" y="-13298"/>
                  <a:pt x="5601632" y="10607"/>
                  <a:pt x="5753252" y="0"/>
                </a:cubicBezTo>
                <a:cubicBezTo>
                  <a:pt x="5904872" y="-10607"/>
                  <a:pt x="6072031" y="24173"/>
                  <a:pt x="6338326" y="0"/>
                </a:cubicBezTo>
                <a:cubicBezTo>
                  <a:pt x="6604621" y="-24173"/>
                  <a:pt x="6706822" y="27457"/>
                  <a:pt x="6923400" y="0"/>
                </a:cubicBezTo>
                <a:cubicBezTo>
                  <a:pt x="7139978" y="-27457"/>
                  <a:pt x="7455629" y="21290"/>
                  <a:pt x="7648891" y="0"/>
                </a:cubicBezTo>
                <a:cubicBezTo>
                  <a:pt x="8044502" y="59743"/>
                  <a:pt x="8306949" y="254856"/>
                  <a:pt x="8276897" y="628006"/>
                </a:cubicBezTo>
                <a:cubicBezTo>
                  <a:pt x="8297493" y="852331"/>
                  <a:pt x="8274588" y="1025060"/>
                  <a:pt x="8276897" y="1130395"/>
                </a:cubicBezTo>
                <a:cubicBezTo>
                  <a:pt x="8279206" y="1235730"/>
                  <a:pt x="8223915" y="1439248"/>
                  <a:pt x="8276897" y="1632784"/>
                </a:cubicBezTo>
                <a:cubicBezTo>
                  <a:pt x="8329879" y="1826320"/>
                  <a:pt x="8233139" y="2071839"/>
                  <a:pt x="8276897" y="2185413"/>
                </a:cubicBezTo>
                <a:cubicBezTo>
                  <a:pt x="8320655" y="2298987"/>
                  <a:pt x="8232528" y="2579491"/>
                  <a:pt x="8276897" y="2687802"/>
                </a:cubicBezTo>
                <a:cubicBezTo>
                  <a:pt x="8321266" y="2796113"/>
                  <a:pt x="8250946" y="2935337"/>
                  <a:pt x="8276897" y="3139952"/>
                </a:cubicBezTo>
                <a:cubicBezTo>
                  <a:pt x="8181611" y="3490713"/>
                  <a:pt x="8035188" y="3696827"/>
                  <a:pt x="7648891" y="3767958"/>
                </a:cubicBezTo>
                <a:cubicBezTo>
                  <a:pt x="7375142" y="3780771"/>
                  <a:pt x="7252286" y="3747928"/>
                  <a:pt x="6993608" y="3767958"/>
                </a:cubicBezTo>
                <a:cubicBezTo>
                  <a:pt x="6734930" y="3787988"/>
                  <a:pt x="6641973" y="3731223"/>
                  <a:pt x="6548952" y="3767958"/>
                </a:cubicBezTo>
                <a:cubicBezTo>
                  <a:pt x="6455931" y="3804693"/>
                  <a:pt x="6091574" y="3728465"/>
                  <a:pt x="5963879" y="3767958"/>
                </a:cubicBezTo>
                <a:cubicBezTo>
                  <a:pt x="5836184" y="3807451"/>
                  <a:pt x="5756006" y="3749076"/>
                  <a:pt x="5589431" y="3767958"/>
                </a:cubicBezTo>
                <a:cubicBezTo>
                  <a:pt x="5422856" y="3786840"/>
                  <a:pt x="5334116" y="3745718"/>
                  <a:pt x="5214984" y="3767958"/>
                </a:cubicBezTo>
                <a:cubicBezTo>
                  <a:pt x="5095852" y="3790198"/>
                  <a:pt x="4844110" y="3703869"/>
                  <a:pt x="4629910" y="3767958"/>
                </a:cubicBezTo>
                <a:cubicBezTo>
                  <a:pt x="4415710" y="3832047"/>
                  <a:pt x="4343635" y="3741301"/>
                  <a:pt x="4185254" y="3767958"/>
                </a:cubicBezTo>
                <a:cubicBezTo>
                  <a:pt x="4026873" y="3794615"/>
                  <a:pt x="3670471" y="3747215"/>
                  <a:pt x="3529972" y="3767958"/>
                </a:cubicBezTo>
                <a:cubicBezTo>
                  <a:pt x="3389473" y="3788701"/>
                  <a:pt x="3256607" y="3758553"/>
                  <a:pt x="3085316" y="3767958"/>
                </a:cubicBezTo>
                <a:cubicBezTo>
                  <a:pt x="2914025" y="3777363"/>
                  <a:pt x="2689550" y="3739039"/>
                  <a:pt x="2430033" y="3767958"/>
                </a:cubicBezTo>
                <a:cubicBezTo>
                  <a:pt x="2170516" y="3796877"/>
                  <a:pt x="2146897" y="3750684"/>
                  <a:pt x="2055586" y="3767958"/>
                </a:cubicBezTo>
                <a:cubicBezTo>
                  <a:pt x="1964275" y="3785232"/>
                  <a:pt x="1556829" y="3766084"/>
                  <a:pt x="1400303" y="3767958"/>
                </a:cubicBezTo>
                <a:cubicBezTo>
                  <a:pt x="1243777" y="3769832"/>
                  <a:pt x="871411" y="3716468"/>
                  <a:pt x="628006" y="3767958"/>
                </a:cubicBezTo>
                <a:cubicBezTo>
                  <a:pt x="197889" y="3814655"/>
                  <a:pt x="12274" y="3520047"/>
                  <a:pt x="0" y="3139952"/>
                </a:cubicBezTo>
                <a:cubicBezTo>
                  <a:pt x="-46166" y="2986725"/>
                  <a:pt x="51821" y="2829870"/>
                  <a:pt x="0" y="2587324"/>
                </a:cubicBezTo>
                <a:cubicBezTo>
                  <a:pt x="-51821" y="2344778"/>
                  <a:pt x="37483" y="2241959"/>
                  <a:pt x="0" y="2135174"/>
                </a:cubicBezTo>
                <a:cubicBezTo>
                  <a:pt x="-37483" y="2028389"/>
                  <a:pt x="14594" y="1818466"/>
                  <a:pt x="0" y="1708143"/>
                </a:cubicBezTo>
                <a:cubicBezTo>
                  <a:pt x="-14594" y="1597820"/>
                  <a:pt x="37570" y="1386024"/>
                  <a:pt x="0" y="1255992"/>
                </a:cubicBezTo>
                <a:cubicBezTo>
                  <a:pt x="-37570" y="1125960"/>
                  <a:pt x="72115" y="872744"/>
                  <a:pt x="0" y="628006"/>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Recruiting vulnerable children and adults </a:t>
            </a:r>
          </a:p>
          <a:p>
            <a:pPr algn="ctr"/>
            <a:endParaRPr lang="en-GB" sz="2400" dirty="0">
              <a:solidFill>
                <a:schemeClr val="tx1"/>
              </a:solidFill>
            </a:endParaRPr>
          </a:p>
          <a:p>
            <a:pPr algn="ctr"/>
            <a:r>
              <a:rPr lang="en-GB" sz="2400" dirty="0">
                <a:solidFill>
                  <a:schemeClr val="tx1"/>
                </a:solidFill>
              </a:rPr>
              <a:t>Moving them to another place, often another country </a:t>
            </a:r>
          </a:p>
          <a:p>
            <a:pPr algn="ctr"/>
            <a:endParaRPr lang="en-GB" sz="2400" dirty="0">
              <a:solidFill>
                <a:schemeClr val="tx1"/>
              </a:solidFill>
            </a:endParaRPr>
          </a:p>
          <a:p>
            <a:pPr algn="ctr"/>
            <a:r>
              <a:rPr lang="en-GB" sz="2400" dirty="0">
                <a:solidFill>
                  <a:schemeClr val="tx1"/>
                </a:solidFill>
              </a:rPr>
              <a:t>Using threats, force or deception to make them do something against their will </a:t>
            </a:r>
          </a:p>
          <a:p>
            <a:pPr algn="ctr"/>
            <a:endParaRPr lang="en-GB" sz="2400" dirty="0">
              <a:solidFill>
                <a:schemeClr val="tx1"/>
              </a:solidFill>
            </a:endParaRPr>
          </a:p>
          <a:p>
            <a:pPr algn="ctr"/>
            <a:r>
              <a:rPr lang="en-GB" sz="2400" dirty="0">
                <a:solidFill>
                  <a:schemeClr val="tx1"/>
                </a:solidFill>
              </a:rPr>
              <a:t>Exploiting them to make money or provide services for their traffickers. </a:t>
            </a:r>
          </a:p>
        </p:txBody>
      </p:sp>
    </p:spTree>
    <p:extLst>
      <p:ext uri="{BB962C8B-B14F-4D97-AF65-F5344CB8AC3E}">
        <p14:creationId xmlns:p14="http://schemas.microsoft.com/office/powerpoint/2010/main" val="1864184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fade">
                                      <p:cBhvr>
                                        <p:cTn id="27"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22240" y="1139464"/>
            <a:ext cx="8280920" cy="4579071"/>
          </a:xfrm>
          <a:prstGeom prst="rect">
            <a:avLst/>
          </a:prstGeom>
          <a:solidFill>
            <a:schemeClr val="accent1">
              <a:lumMod val="60000"/>
              <a:lumOff val="40000"/>
            </a:schemeClr>
          </a:solidFill>
          <a:ln>
            <a:noFill/>
          </a:ln>
        </p:spPr>
      </p:pic>
      <p:sp>
        <p:nvSpPr>
          <p:cNvPr id="5" name="TextBox 4"/>
          <p:cNvSpPr txBox="1"/>
          <p:nvPr/>
        </p:nvSpPr>
        <p:spPr>
          <a:xfrm>
            <a:off x="914400" y="337271"/>
            <a:ext cx="10896600" cy="584775"/>
          </a:xfrm>
          <a:prstGeom prst="rect">
            <a:avLst/>
          </a:prstGeom>
          <a:solidFill>
            <a:srgbClr val="002060"/>
          </a:solidFill>
        </p:spPr>
        <p:txBody>
          <a:bodyPr wrap="square" rtlCol="0">
            <a:spAutoFit/>
          </a:bodyPr>
          <a:lstStyle/>
          <a:p>
            <a:pPr algn="ctr"/>
            <a:r>
              <a:rPr lang="en-GB" sz="3200" b="1" dirty="0">
                <a:solidFill>
                  <a:schemeClr val="bg1"/>
                </a:solidFill>
              </a:rPr>
              <a:t>Three Constituent Elements</a:t>
            </a:r>
          </a:p>
        </p:txBody>
      </p:sp>
    </p:spTree>
    <p:extLst>
      <p:ext uri="{BB962C8B-B14F-4D97-AF65-F5344CB8AC3E}">
        <p14:creationId xmlns:p14="http://schemas.microsoft.com/office/powerpoint/2010/main" val="415110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40080" y="201580"/>
            <a:ext cx="10866120" cy="584775"/>
          </a:xfrm>
          <a:prstGeom prst="rect">
            <a:avLst/>
          </a:prstGeom>
          <a:solidFill>
            <a:srgbClr val="002060"/>
          </a:solidFill>
        </p:spPr>
        <p:txBody>
          <a:bodyPr wrap="square" rtlCol="0">
            <a:spAutoFit/>
          </a:bodyPr>
          <a:lstStyle/>
          <a:p>
            <a:pPr algn="ctr"/>
            <a:r>
              <a:rPr lang="en-GB" sz="3200" b="1" dirty="0">
                <a:solidFill>
                  <a:schemeClr val="bg1"/>
                </a:solidFill>
              </a:rPr>
              <a:t>Types of Exploitation</a:t>
            </a:r>
          </a:p>
        </p:txBody>
      </p:sp>
      <p:graphicFrame>
        <p:nvGraphicFramePr>
          <p:cNvPr id="4" name="Diagram 3">
            <a:extLst>
              <a:ext uri="{FF2B5EF4-FFF2-40B4-BE49-F238E27FC236}">
                <a16:creationId xmlns:a16="http://schemas.microsoft.com/office/drawing/2014/main" id="{A93CBF6A-C5DB-4B47-99A5-C559ECC50782}"/>
              </a:ext>
            </a:extLst>
          </p:cNvPr>
          <p:cNvGraphicFramePr/>
          <p:nvPr>
            <p:extLst>
              <p:ext uri="{D42A27DB-BD31-4B8C-83A1-F6EECF244321}">
                <p14:modId xmlns:p14="http://schemas.microsoft.com/office/powerpoint/2010/main" val="532767033"/>
              </p:ext>
            </p:extLst>
          </p:nvPr>
        </p:nvGraphicFramePr>
        <p:xfrm>
          <a:off x="746760" y="1103555"/>
          <a:ext cx="9117593" cy="37548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2">
            <a:extLst>
              <a:ext uri="{FF2B5EF4-FFF2-40B4-BE49-F238E27FC236}">
                <a16:creationId xmlns:a16="http://schemas.microsoft.com/office/drawing/2014/main" id="{6FDEE6A3-C24A-4FDA-B1C7-8CC246D549A9}"/>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994990" y="4014797"/>
            <a:ext cx="3738726" cy="173964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14261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23BE2EFA-F921-4F5F-949B-5161F410B3F8}"/>
                                            </p:graphicEl>
                                          </p:spTgt>
                                        </p:tgtEl>
                                        <p:attrNameLst>
                                          <p:attrName>style.visibility</p:attrName>
                                        </p:attrNameLst>
                                      </p:cBhvr>
                                      <p:to>
                                        <p:strVal val="visible"/>
                                      </p:to>
                                    </p:set>
                                    <p:animEffect transition="in" filter="fade">
                                      <p:cBhvr>
                                        <p:cTn id="7" dur="500"/>
                                        <p:tgtEl>
                                          <p:spTgt spid="4">
                                            <p:graphicEl>
                                              <a:dgm id="{23BE2EFA-F921-4F5F-949B-5161F410B3F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A0D5B987-BDEC-415B-92F0-616D9EEE7347}"/>
                                            </p:graphicEl>
                                          </p:spTgt>
                                        </p:tgtEl>
                                        <p:attrNameLst>
                                          <p:attrName>style.visibility</p:attrName>
                                        </p:attrNameLst>
                                      </p:cBhvr>
                                      <p:to>
                                        <p:strVal val="visible"/>
                                      </p:to>
                                    </p:set>
                                    <p:animEffect transition="in" filter="fade">
                                      <p:cBhvr>
                                        <p:cTn id="12" dur="500"/>
                                        <p:tgtEl>
                                          <p:spTgt spid="4">
                                            <p:graphicEl>
                                              <a:dgm id="{A0D5B987-BDEC-415B-92F0-616D9EEE734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CDB92B87-6CCB-40E5-97D7-9CC7BBBCCFC0}"/>
                                            </p:graphicEl>
                                          </p:spTgt>
                                        </p:tgtEl>
                                        <p:attrNameLst>
                                          <p:attrName>style.visibility</p:attrName>
                                        </p:attrNameLst>
                                      </p:cBhvr>
                                      <p:to>
                                        <p:strVal val="visible"/>
                                      </p:to>
                                    </p:set>
                                    <p:animEffect transition="in" filter="fade">
                                      <p:cBhvr>
                                        <p:cTn id="15" dur="500"/>
                                        <p:tgtEl>
                                          <p:spTgt spid="4">
                                            <p:graphicEl>
                                              <a:dgm id="{CDB92B87-6CCB-40E5-97D7-9CC7BBBCCFC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C260FE12-A434-4970-8172-07AA981BC86F}"/>
                                            </p:graphicEl>
                                          </p:spTgt>
                                        </p:tgtEl>
                                        <p:attrNameLst>
                                          <p:attrName>style.visibility</p:attrName>
                                        </p:attrNameLst>
                                      </p:cBhvr>
                                      <p:to>
                                        <p:strVal val="visible"/>
                                      </p:to>
                                    </p:set>
                                    <p:animEffect transition="in" filter="fade">
                                      <p:cBhvr>
                                        <p:cTn id="20" dur="500"/>
                                        <p:tgtEl>
                                          <p:spTgt spid="4">
                                            <p:graphicEl>
                                              <a:dgm id="{C260FE12-A434-4970-8172-07AA981BC86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F076F875-2A87-430C-9E8A-7BC9A7CBF8B1}"/>
                                            </p:graphicEl>
                                          </p:spTgt>
                                        </p:tgtEl>
                                        <p:attrNameLst>
                                          <p:attrName>style.visibility</p:attrName>
                                        </p:attrNameLst>
                                      </p:cBhvr>
                                      <p:to>
                                        <p:strVal val="visible"/>
                                      </p:to>
                                    </p:set>
                                    <p:animEffect transition="in" filter="fade">
                                      <p:cBhvr>
                                        <p:cTn id="23" dur="500"/>
                                        <p:tgtEl>
                                          <p:spTgt spid="4">
                                            <p:graphicEl>
                                              <a:dgm id="{F076F875-2A87-430C-9E8A-7BC9A7CBF8B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817A68D0-0382-43A2-ACC5-8E10EB348529}"/>
                                            </p:graphicEl>
                                          </p:spTgt>
                                        </p:tgtEl>
                                        <p:attrNameLst>
                                          <p:attrName>style.visibility</p:attrName>
                                        </p:attrNameLst>
                                      </p:cBhvr>
                                      <p:to>
                                        <p:strVal val="visible"/>
                                      </p:to>
                                    </p:set>
                                    <p:animEffect transition="in" filter="fade">
                                      <p:cBhvr>
                                        <p:cTn id="28" dur="500"/>
                                        <p:tgtEl>
                                          <p:spTgt spid="4">
                                            <p:graphicEl>
                                              <a:dgm id="{817A68D0-0382-43A2-ACC5-8E10EB348529}"/>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25005B13-5EA8-4A19-A02D-851165484AA2}"/>
                                            </p:graphicEl>
                                          </p:spTgt>
                                        </p:tgtEl>
                                        <p:attrNameLst>
                                          <p:attrName>style.visibility</p:attrName>
                                        </p:attrNameLst>
                                      </p:cBhvr>
                                      <p:to>
                                        <p:strVal val="visible"/>
                                      </p:to>
                                    </p:set>
                                    <p:animEffect transition="in" filter="fade">
                                      <p:cBhvr>
                                        <p:cTn id="31" dur="500"/>
                                        <p:tgtEl>
                                          <p:spTgt spid="4">
                                            <p:graphicEl>
                                              <a:dgm id="{25005B13-5EA8-4A19-A02D-851165484AA2}"/>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A8C773B8-65CC-4464-BEAF-908228847C16}"/>
                                            </p:graphicEl>
                                          </p:spTgt>
                                        </p:tgtEl>
                                        <p:attrNameLst>
                                          <p:attrName>style.visibility</p:attrName>
                                        </p:attrNameLst>
                                      </p:cBhvr>
                                      <p:to>
                                        <p:strVal val="visible"/>
                                      </p:to>
                                    </p:set>
                                    <p:animEffect transition="in" filter="fade">
                                      <p:cBhvr>
                                        <p:cTn id="36" dur="500"/>
                                        <p:tgtEl>
                                          <p:spTgt spid="4">
                                            <p:graphicEl>
                                              <a:dgm id="{A8C773B8-65CC-4464-BEAF-908228847C1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D7AFC409-F24F-4B85-9E5B-E53E0AAF0FD9}"/>
                                            </p:graphicEl>
                                          </p:spTgt>
                                        </p:tgtEl>
                                        <p:attrNameLst>
                                          <p:attrName>style.visibility</p:attrName>
                                        </p:attrNameLst>
                                      </p:cBhvr>
                                      <p:to>
                                        <p:strVal val="visible"/>
                                      </p:to>
                                    </p:set>
                                    <p:animEffect transition="in" filter="fade">
                                      <p:cBhvr>
                                        <p:cTn id="39" dur="500"/>
                                        <p:tgtEl>
                                          <p:spTgt spid="4">
                                            <p:graphicEl>
                                              <a:dgm id="{D7AFC409-F24F-4B85-9E5B-E53E0AAF0FD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371726" y="851536"/>
            <a:ext cx="7888921" cy="4454856"/>
          </a:xfrm>
          <a:prstGeom prst="rect">
            <a:avLst/>
          </a:prstGeom>
        </p:spPr>
      </p:pic>
    </p:spTree>
    <p:extLst>
      <p:ext uri="{BB962C8B-B14F-4D97-AF65-F5344CB8AC3E}">
        <p14:creationId xmlns:p14="http://schemas.microsoft.com/office/powerpoint/2010/main" val="33267691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p:cNvSpPr txBox="1">
            <a:spLocks noChangeArrowheads="1"/>
          </p:cNvSpPr>
          <p:nvPr/>
        </p:nvSpPr>
        <p:spPr bwMode="auto">
          <a:xfrm>
            <a:off x="1588935" y="1938185"/>
            <a:ext cx="9330574" cy="3046988"/>
          </a:xfrm>
          <a:custGeom>
            <a:avLst/>
            <a:gdLst>
              <a:gd name="connsiteX0" fmla="*/ 0 w 9330574"/>
              <a:gd name="connsiteY0" fmla="*/ 0 h 3046988"/>
              <a:gd name="connsiteX1" fmla="*/ 676467 w 9330574"/>
              <a:gd name="connsiteY1" fmla="*/ 0 h 3046988"/>
              <a:gd name="connsiteX2" fmla="*/ 1446239 w 9330574"/>
              <a:gd name="connsiteY2" fmla="*/ 0 h 3046988"/>
              <a:gd name="connsiteX3" fmla="*/ 2122706 w 9330574"/>
              <a:gd name="connsiteY3" fmla="*/ 0 h 3046988"/>
              <a:gd name="connsiteX4" fmla="*/ 2799172 w 9330574"/>
              <a:gd name="connsiteY4" fmla="*/ 0 h 3046988"/>
              <a:gd name="connsiteX5" fmla="*/ 3568945 w 9330574"/>
              <a:gd name="connsiteY5" fmla="*/ 0 h 3046988"/>
              <a:gd name="connsiteX6" fmla="*/ 4152105 w 9330574"/>
              <a:gd name="connsiteY6" fmla="*/ 0 h 3046988"/>
              <a:gd name="connsiteX7" fmla="*/ 4548655 w 9330574"/>
              <a:gd name="connsiteY7" fmla="*/ 0 h 3046988"/>
              <a:gd name="connsiteX8" fmla="*/ 5131816 w 9330574"/>
              <a:gd name="connsiteY8" fmla="*/ 0 h 3046988"/>
              <a:gd name="connsiteX9" fmla="*/ 5808282 w 9330574"/>
              <a:gd name="connsiteY9" fmla="*/ 0 h 3046988"/>
              <a:gd name="connsiteX10" fmla="*/ 6578055 w 9330574"/>
              <a:gd name="connsiteY10" fmla="*/ 0 h 3046988"/>
              <a:gd name="connsiteX11" fmla="*/ 7254521 w 9330574"/>
              <a:gd name="connsiteY11" fmla="*/ 0 h 3046988"/>
              <a:gd name="connsiteX12" fmla="*/ 7557765 w 9330574"/>
              <a:gd name="connsiteY12" fmla="*/ 0 h 3046988"/>
              <a:gd name="connsiteX13" fmla="*/ 7954314 w 9330574"/>
              <a:gd name="connsiteY13" fmla="*/ 0 h 3046988"/>
              <a:gd name="connsiteX14" fmla="*/ 8444169 w 9330574"/>
              <a:gd name="connsiteY14" fmla="*/ 0 h 3046988"/>
              <a:gd name="connsiteX15" fmla="*/ 8747413 w 9330574"/>
              <a:gd name="connsiteY15" fmla="*/ 0 h 3046988"/>
              <a:gd name="connsiteX16" fmla="*/ 9330574 w 9330574"/>
              <a:gd name="connsiteY16" fmla="*/ 0 h 3046988"/>
              <a:gd name="connsiteX17" fmla="*/ 9330574 w 9330574"/>
              <a:gd name="connsiteY17" fmla="*/ 507831 h 3046988"/>
              <a:gd name="connsiteX18" fmla="*/ 9330574 w 9330574"/>
              <a:gd name="connsiteY18" fmla="*/ 1076602 h 3046988"/>
              <a:gd name="connsiteX19" fmla="*/ 9330574 w 9330574"/>
              <a:gd name="connsiteY19" fmla="*/ 1614904 h 3046988"/>
              <a:gd name="connsiteX20" fmla="*/ 9330574 w 9330574"/>
              <a:gd name="connsiteY20" fmla="*/ 2061795 h 3046988"/>
              <a:gd name="connsiteX21" fmla="*/ 9330574 w 9330574"/>
              <a:gd name="connsiteY21" fmla="*/ 2600096 h 3046988"/>
              <a:gd name="connsiteX22" fmla="*/ 9330574 w 9330574"/>
              <a:gd name="connsiteY22" fmla="*/ 3046988 h 3046988"/>
              <a:gd name="connsiteX23" fmla="*/ 8747413 w 9330574"/>
              <a:gd name="connsiteY23" fmla="*/ 3046988 h 3046988"/>
              <a:gd name="connsiteX24" fmla="*/ 8350864 w 9330574"/>
              <a:gd name="connsiteY24" fmla="*/ 3046988 h 3046988"/>
              <a:gd name="connsiteX25" fmla="*/ 7767703 w 9330574"/>
              <a:gd name="connsiteY25" fmla="*/ 3046988 h 3046988"/>
              <a:gd name="connsiteX26" fmla="*/ 7184542 w 9330574"/>
              <a:gd name="connsiteY26" fmla="*/ 3046988 h 3046988"/>
              <a:gd name="connsiteX27" fmla="*/ 6787993 w 9330574"/>
              <a:gd name="connsiteY27" fmla="*/ 3046988 h 3046988"/>
              <a:gd name="connsiteX28" fmla="*/ 6484749 w 9330574"/>
              <a:gd name="connsiteY28" fmla="*/ 3046988 h 3046988"/>
              <a:gd name="connsiteX29" fmla="*/ 5808282 w 9330574"/>
              <a:gd name="connsiteY29" fmla="*/ 3046988 h 3046988"/>
              <a:gd name="connsiteX30" fmla="*/ 5318427 w 9330574"/>
              <a:gd name="connsiteY30" fmla="*/ 3046988 h 3046988"/>
              <a:gd name="connsiteX31" fmla="*/ 4735266 w 9330574"/>
              <a:gd name="connsiteY31" fmla="*/ 3046988 h 3046988"/>
              <a:gd name="connsiteX32" fmla="*/ 4152105 w 9330574"/>
              <a:gd name="connsiteY32" fmla="*/ 3046988 h 3046988"/>
              <a:gd name="connsiteX33" fmla="*/ 3755556 w 9330574"/>
              <a:gd name="connsiteY33" fmla="*/ 3046988 h 3046988"/>
              <a:gd name="connsiteX34" fmla="*/ 3079089 w 9330574"/>
              <a:gd name="connsiteY34" fmla="*/ 3046988 h 3046988"/>
              <a:gd name="connsiteX35" fmla="*/ 2402623 w 9330574"/>
              <a:gd name="connsiteY35" fmla="*/ 3046988 h 3046988"/>
              <a:gd name="connsiteX36" fmla="*/ 1912768 w 9330574"/>
              <a:gd name="connsiteY36" fmla="*/ 3046988 h 3046988"/>
              <a:gd name="connsiteX37" fmla="*/ 1422913 w 9330574"/>
              <a:gd name="connsiteY37" fmla="*/ 3046988 h 3046988"/>
              <a:gd name="connsiteX38" fmla="*/ 933057 w 9330574"/>
              <a:gd name="connsiteY38" fmla="*/ 3046988 h 3046988"/>
              <a:gd name="connsiteX39" fmla="*/ 536508 w 9330574"/>
              <a:gd name="connsiteY39" fmla="*/ 3046988 h 3046988"/>
              <a:gd name="connsiteX40" fmla="*/ 0 w 9330574"/>
              <a:gd name="connsiteY40" fmla="*/ 3046988 h 3046988"/>
              <a:gd name="connsiteX41" fmla="*/ 0 w 9330574"/>
              <a:gd name="connsiteY41" fmla="*/ 2539157 h 3046988"/>
              <a:gd name="connsiteX42" fmla="*/ 0 w 9330574"/>
              <a:gd name="connsiteY42" fmla="*/ 2061795 h 3046988"/>
              <a:gd name="connsiteX43" fmla="*/ 0 w 9330574"/>
              <a:gd name="connsiteY43" fmla="*/ 1584434 h 3046988"/>
              <a:gd name="connsiteX44" fmla="*/ 0 w 9330574"/>
              <a:gd name="connsiteY44" fmla="*/ 1137542 h 3046988"/>
              <a:gd name="connsiteX45" fmla="*/ 0 w 9330574"/>
              <a:gd name="connsiteY45" fmla="*/ 660181 h 3046988"/>
              <a:gd name="connsiteX46" fmla="*/ 0 w 9330574"/>
              <a:gd name="connsiteY46" fmla="*/ 0 h 3046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9330574" h="3046988" fill="none" extrusionOk="0">
                <a:moveTo>
                  <a:pt x="0" y="0"/>
                </a:moveTo>
                <a:cubicBezTo>
                  <a:pt x="309000" y="-73256"/>
                  <a:pt x="490090" y="81121"/>
                  <a:pt x="676467" y="0"/>
                </a:cubicBezTo>
                <a:cubicBezTo>
                  <a:pt x="862844" y="-81121"/>
                  <a:pt x="1229832" y="14174"/>
                  <a:pt x="1446239" y="0"/>
                </a:cubicBezTo>
                <a:cubicBezTo>
                  <a:pt x="1662646" y="-14174"/>
                  <a:pt x="1804925" y="36512"/>
                  <a:pt x="2122706" y="0"/>
                </a:cubicBezTo>
                <a:cubicBezTo>
                  <a:pt x="2440487" y="-36512"/>
                  <a:pt x="2619909" y="43613"/>
                  <a:pt x="2799172" y="0"/>
                </a:cubicBezTo>
                <a:cubicBezTo>
                  <a:pt x="2978435" y="-43613"/>
                  <a:pt x="3345752" y="12740"/>
                  <a:pt x="3568945" y="0"/>
                </a:cubicBezTo>
                <a:cubicBezTo>
                  <a:pt x="3792138" y="-12740"/>
                  <a:pt x="3882418" y="24140"/>
                  <a:pt x="4152105" y="0"/>
                </a:cubicBezTo>
                <a:cubicBezTo>
                  <a:pt x="4421792" y="-24140"/>
                  <a:pt x="4363009" y="13401"/>
                  <a:pt x="4548655" y="0"/>
                </a:cubicBezTo>
                <a:cubicBezTo>
                  <a:pt x="4734301" y="-13401"/>
                  <a:pt x="4999357" y="22691"/>
                  <a:pt x="5131816" y="0"/>
                </a:cubicBezTo>
                <a:cubicBezTo>
                  <a:pt x="5264275" y="-22691"/>
                  <a:pt x="5539914" y="78045"/>
                  <a:pt x="5808282" y="0"/>
                </a:cubicBezTo>
                <a:cubicBezTo>
                  <a:pt x="6076650" y="-78045"/>
                  <a:pt x="6271731" y="64417"/>
                  <a:pt x="6578055" y="0"/>
                </a:cubicBezTo>
                <a:cubicBezTo>
                  <a:pt x="6884379" y="-64417"/>
                  <a:pt x="7047024" y="58750"/>
                  <a:pt x="7254521" y="0"/>
                </a:cubicBezTo>
                <a:cubicBezTo>
                  <a:pt x="7462018" y="-58750"/>
                  <a:pt x="7411248" y="26611"/>
                  <a:pt x="7557765" y="0"/>
                </a:cubicBezTo>
                <a:cubicBezTo>
                  <a:pt x="7704282" y="-26611"/>
                  <a:pt x="7796113" y="20746"/>
                  <a:pt x="7954314" y="0"/>
                </a:cubicBezTo>
                <a:cubicBezTo>
                  <a:pt x="8112515" y="-20746"/>
                  <a:pt x="8339922" y="33738"/>
                  <a:pt x="8444169" y="0"/>
                </a:cubicBezTo>
                <a:cubicBezTo>
                  <a:pt x="8548416" y="-33738"/>
                  <a:pt x="8634428" y="3131"/>
                  <a:pt x="8747413" y="0"/>
                </a:cubicBezTo>
                <a:cubicBezTo>
                  <a:pt x="8860398" y="-3131"/>
                  <a:pt x="9094220" y="55884"/>
                  <a:pt x="9330574" y="0"/>
                </a:cubicBezTo>
                <a:cubicBezTo>
                  <a:pt x="9352780" y="128268"/>
                  <a:pt x="9271686" y="381985"/>
                  <a:pt x="9330574" y="507831"/>
                </a:cubicBezTo>
                <a:cubicBezTo>
                  <a:pt x="9389462" y="633677"/>
                  <a:pt x="9292953" y="937543"/>
                  <a:pt x="9330574" y="1076602"/>
                </a:cubicBezTo>
                <a:cubicBezTo>
                  <a:pt x="9368195" y="1215661"/>
                  <a:pt x="9327738" y="1470051"/>
                  <a:pt x="9330574" y="1614904"/>
                </a:cubicBezTo>
                <a:cubicBezTo>
                  <a:pt x="9333410" y="1759757"/>
                  <a:pt x="9287653" y="1887913"/>
                  <a:pt x="9330574" y="2061795"/>
                </a:cubicBezTo>
                <a:cubicBezTo>
                  <a:pt x="9373495" y="2235677"/>
                  <a:pt x="9273355" y="2407357"/>
                  <a:pt x="9330574" y="2600096"/>
                </a:cubicBezTo>
                <a:cubicBezTo>
                  <a:pt x="9387793" y="2792835"/>
                  <a:pt x="9320597" y="2872130"/>
                  <a:pt x="9330574" y="3046988"/>
                </a:cubicBezTo>
                <a:cubicBezTo>
                  <a:pt x="9179330" y="3063186"/>
                  <a:pt x="8950371" y="3040118"/>
                  <a:pt x="8747413" y="3046988"/>
                </a:cubicBezTo>
                <a:cubicBezTo>
                  <a:pt x="8544455" y="3053858"/>
                  <a:pt x="8533482" y="3028149"/>
                  <a:pt x="8350864" y="3046988"/>
                </a:cubicBezTo>
                <a:cubicBezTo>
                  <a:pt x="8168246" y="3065827"/>
                  <a:pt x="7990137" y="3026922"/>
                  <a:pt x="7767703" y="3046988"/>
                </a:cubicBezTo>
                <a:cubicBezTo>
                  <a:pt x="7545269" y="3067054"/>
                  <a:pt x="7431840" y="3041254"/>
                  <a:pt x="7184542" y="3046988"/>
                </a:cubicBezTo>
                <a:cubicBezTo>
                  <a:pt x="6937244" y="3052722"/>
                  <a:pt x="6954230" y="3010153"/>
                  <a:pt x="6787993" y="3046988"/>
                </a:cubicBezTo>
                <a:cubicBezTo>
                  <a:pt x="6621756" y="3083823"/>
                  <a:pt x="6550046" y="3017838"/>
                  <a:pt x="6484749" y="3046988"/>
                </a:cubicBezTo>
                <a:cubicBezTo>
                  <a:pt x="6419452" y="3076138"/>
                  <a:pt x="6023563" y="2994855"/>
                  <a:pt x="5808282" y="3046988"/>
                </a:cubicBezTo>
                <a:cubicBezTo>
                  <a:pt x="5593001" y="3099121"/>
                  <a:pt x="5509967" y="3003599"/>
                  <a:pt x="5318427" y="3046988"/>
                </a:cubicBezTo>
                <a:cubicBezTo>
                  <a:pt x="5126887" y="3090377"/>
                  <a:pt x="4991143" y="3030799"/>
                  <a:pt x="4735266" y="3046988"/>
                </a:cubicBezTo>
                <a:cubicBezTo>
                  <a:pt x="4479389" y="3063177"/>
                  <a:pt x="4405458" y="3030253"/>
                  <a:pt x="4152105" y="3046988"/>
                </a:cubicBezTo>
                <a:cubicBezTo>
                  <a:pt x="3898752" y="3063723"/>
                  <a:pt x="3880694" y="3012809"/>
                  <a:pt x="3755556" y="3046988"/>
                </a:cubicBezTo>
                <a:cubicBezTo>
                  <a:pt x="3630418" y="3081167"/>
                  <a:pt x="3316178" y="2988599"/>
                  <a:pt x="3079089" y="3046988"/>
                </a:cubicBezTo>
                <a:cubicBezTo>
                  <a:pt x="2842000" y="3105377"/>
                  <a:pt x="2564251" y="3017505"/>
                  <a:pt x="2402623" y="3046988"/>
                </a:cubicBezTo>
                <a:cubicBezTo>
                  <a:pt x="2240995" y="3076471"/>
                  <a:pt x="2059164" y="3019116"/>
                  <a:pt x="1912768" y="3046988"/>
                </a:cubicBezTo>
                <a:cubicBezTo>
                  <a:pt x="1766372" y="3074860"/>
                  <a:pt x="1665588" y="3042702"/>
                  <a:pt x="1422913" y="3046988"/>
                </a:cubicBezTo>
                <a:cubicBezTo>
                  <a:pt x="1180238" y="3051274"/>
                  <a:pt x="1051868" y="3033866"/>
                  <a:pt x="933057" y="3046988"/>
                </a:cubicBezTo>
                <a:cubicBezTo>
                  <a:pt x="814246" y="3060110"/>
                  <a:pt x="633975" y="3007998"/>
                  <a:pt x="536508" y="3046988"/>
                </a:cubicBezTo>
                <a:cubicBezTo>
                  <a:pt x="439041" y="3085978"/>
                  <a:pt x="145548" y="3035556"/>
                  <a:pt x="0" y="3046988"/>
                </a:cubicBezTo>
                <a:cubicBezTo>
                  <a:pt x="-43545" y="2834196"/>
                  <a:pt x="52560" y="2695660"/>
                  <a:pt x="0" y="2539157"/>
                </a:cubicBezTo>
                <a:cubicBezTo>
                  <a:pt x="-52560" y="2382654"/>
                  <a:pt x="14427" y="2180413"/>
                  <a:pt x="0" y="2061795"/>
                </a:cubicBezTo>
                <a:cubicBezTo>
                  <a:pt x="-14427" y="1943177"/>
                  <a:pt x="6993" y="1700483"/>
                  <a:pt x="0" y="1584434"/>
                </a:cubicBezTo>
                <a:cubicBezTo>
                  <a:pt x="-6993" y="1468385"/>
                  <a:pt x="53541" y="1341487"/>
                  <a:pt x="0" y="1137542"/>
                </a:cubicBezTo>
                <a:cubicBezTo>
                  <a:pt x="-53541" y="933597"/>
                  <a:pt x="21107" y="799632"/>
                  <a:pt x="0" y="660181"/>
                </a:cubicBezTo>
                <a:cubicBezTo>
                  <a:pt x="-21107" y="520730"/>
                  <a:pt x="48254" y="266117"/>
                  <a:pt x="0" y="0"/>
                </a:cubicBezTo>
                <a:close/>
              </a:path>
              <a:path w="9330574" h="3046988" stroke="0" extrusionOk="0">
                <a:moveTo>
                  <a:pt x="0" y="0"/>
                </a:moveTo>
                <a:cubicBezTo>
                  <a:pt x="150379" y="-5885"/>
                  <a:pt x="459170" y="62646"/>
                  <a:pt x="583161" y="0"/>
                </a:cubicBezTo>
                <a:cubicBezTo>
                  <a:pt x="707152" y="-62646"/>
                  <a:pt x="743636" y="24821"/>
                  <a:pt x="886405" y="0"/>
                </a:cubicBezTo>
                <a:cubicBezTo>
                  <a:pt x="1029174" y="-24821"/>
                  <a:pt x="1266205" y="10493"/>
                  <a:pt x="1469565" y="0"/>
                </a:cubicBezTo>
                <a:cubicBezTo>
                  <a:pt x="1672925" y="-10493"/>
                  <a:pt x="1985542" y="61745"/>
                  <a:pt x="2239338" y="0"/>
                </a:cubicBezTo>
                <a:cubicBezTo>
                  <a:pt x="2493134" y="-61745"/>
                  <a:pt x="2627517" y="79293"/>
                  <a:pt x="3009110" y="0"/>
                </a:cubicBezTo>
                <a:cubicBezTo>
                  <a:pt x="3390703" y="-79293"/>
                  <a:pt x="3327979" y="52818"/>
                  <a:pt x="3498965" y="0"/>
                </a:cubicBezTo>
                <a:cubicBezTo>
                  <a:pt x="3669951" y="-52818"/>
                  <a:pt x="3724415" y="27671"/>
                  <a:pt x="3895515" y="0"/>
                </a:cubicBezTo>
                <a:cubicBezTo>
                  <a:pt x="4066615" y="-27671"/>
                  <a:pt x="4342435" y="38511"/>
                  <a:pt x="4478676" y="0"/>
                </a:cubicBezTo>
                <a:cubicBezTo>
                  <a:pt x="4614917" y="-38511"/>
                  <a:pt x="4821536" y="7011"/>
                  <a:pt x="5061836" y="0"/>
                </a:cubicBezTo>
                <a:cubicBezTo>
                  <a:pt x="5302136" y="-7011"/>
                  <a:pt x="5369483" y="30218"/>
                  <a:pt x="5458386" y="0"/>
                </a:cubicBezTo>
                <a:cubicBezTo>
                  <a:pt x="5547289" y="-30218"/>
                  <a:pt x="5617596" y="26526"/>
                  <a:pt x="5761629" y="0"/>
                </a:cubicBezTo>
                <a:cubicBezTo>
                  <a:pt x="5905662" y="-26526"/>
                  <a:pt x="6185492" y="51407"/>
                  <a:pt x="6438096" y="0"/>
                </a:cubicBezTo>
                <a:cubicBezTo>
                  <a:pt x="6690700" y="-51407"/>
                  <a:pt x="6895849" y="25659"/>
                  <a:pt x="7021257" y="0"/>
                </a:cubicBezTo>
                <a:cubicBezTo>
                  <a:pt x="7146665" y="-25659"/>
                  <a:pt x="7472518" y="68263"/>
                  <a:pt x="7604418" y="0"/>
                </a:cubicBezTo>
                <a:cubicBezTo>
                  <a:pt x="7736318" y="-68263"/>
                  <a:pt x="7907487" y="37750"/>
                  <a:pt x="8000967" y="0"/>
                </a:cubicBezTo>
                <a:cubicBezTo>
                  <a:pt x="8094447" y="-37750"/>
                  <a:pt x="8159041" y="12296"/>
                  <a:pt x="8304211" y="0"/>
                </a:cubicBezTo>
                <a:cubicBezTo>
                  <a:pt x="8449381" y="-12296"/>
                  <a:pt x="9064240" y="23283"/>
                  <a:pt x="9330574" y="0"/>
                </a:cubicBezTo>
                <a:cubicBezTo>
                  <a:pt x="9353553" y="200533"/>
                  <a:pt x="9308098" y="217478"/>
                  <a:pt x="9330574" y="416422"/>
                </a:cubicBezTo>
                <a:cubicBezTo>
                  <a:pt x="9353050" y="615366"/>
                  <a:pt x="9277407" y="695165"/>
                  <a:pt x="9330574" y="924253"/>
                </a:cubicBezTo>
                <a:cubicBezTo>
                  <a:pt x="9383741" y="1153341"/>
                  <a:pt x="9283897" y="1224371"/>
                  <a:pt x="9330574" y="1340675"/>
                </a:cubicBezTo>
                <a:cubicBezTo>
                  <a:pt x="9377251" y="1456979"/>
                  <a:pt x="9322043" y="1656933"/>
                  <a:pt x="9330574" y="1787566"/>
                </a:cubicBezTo>
                <a:cubicBezTo>
                  <a:pt x="9339105" y="1918199"/>
                  <a:pt x="9315951" y="2077677"/>
                  <a:pt x="9330574" y="2325868"/>
                </a:cubicBezTo>
                <a:cubicBezTo>
                  <a:pt x="9345197" y="2574059"/>
                  <a:pt x="9293085" y="2735216"/>
                  <a:pt x="9330574" y="3046988"/>
                </a:cubicBezTo>
                <a:cubicBezTo>
                  <a:pt x="9098558" y="3102428"/>
                  <a:pt x="9034870" y="3000675"/>
                  <a:pt x="8840719" y="3046988"/>
                </a:cubicBezTo>
                <a:cubicBezTo>
                  <a:pt x="8646569" y="3093301"/>
                  <a:pt x="8539983" y="3003666"/>
                  <a:pt x="8350864" y="3046988"/>
                </a:cubicBezTo>
                <a:cubicBezTo>
                  <a:pt x="8161745" y="3090310"/>
                  <a:pt x="8003659" y="3026689"/>
                  <a:pt x="7861009" y="3046988"/>
                </a:cubicBezTo>
                <a:cubicBezTo>
                  <a:pt x="7718359" y="3067287"/>
                  <a:pt x="7485754" y="3025772"/>
                  <a:pt x="7371153" y="3046988"/>
                </a:cubicBezTo>
                <a:cubicBezTo>
                  <a:pt x="7256552" y="3068204"/>
                  <a:pt x="6878154" y="2972318"/>
                  <a:pt x="6601381" y="3046988"/>
                </a:cubicBezTo>
                <a:cubicBezTo>
                  <a:pt x="6324608" y="3121658"/>
                  <a:pt x="6137967" y="3045222"/>
                  <a:pt x="6018220" y="3046988"/>
                </a:cubicBezTo>
                <a:cubicBezTo>
                  <a:pt x="5898473" y="3048754"/>
                  <a:pt x="5563892" y="2999101"/>
                  <a:pt x="5341754" y="3046988"/>
                </a:cubicBezTo>
                <a:cubicBezTo>
                  <a:pt x="5119616" y="3094875"/>
                  <a:pt x="5018469" y="3010454"/>
                  <a:pt x="4851898" y="3046988"/>
                </a:cubicBezTo>
                <a:cubicBezTo>
                  <a:pt x="4685327" y="3083522"/>
                  <a:pt x="4536779" y="3035419"/>
                  <a:pt x="4268738" y="3046988"/>
                </a:cubicBezTo>
                <a:cubicBezTo>
                  <a:pt x="4000697" y="3058557"/>
                  <a:pt x="3858683" y="2998398"/>
                  <a:pt x="3498965" y="3046988"/>
                </a:cubicBezTo>
                <a:cubicBezTo>
                  <a:pt x="3139247" y="3095578"/>
                  <a:pt x="3143885" y="2994091"/>
                  <a:pt x="3009110" y="3046988"/>
                </a:cubicBezTo>
                <a:cubicBezTo>
                  <a:pt x="2874336" y="3099885"/>
                  <a:pt x="2507129" y="3009079"/>
                  <a:pt x="2239338" y="3046988"/>
                </a:cubicBezTo>
                <a:cubicBezTo>
                  <a:pt x="1971547" y="3084897"/>
                  <a:pt x="1870400" y="3020595"/>
                  <a:pt x="1562871" y="3046988"/>
                </a:cubicBezTo>
                <a:cubicBezTo>
                  <a:pt x="1255342" y="3073381"/>
                  <a:pt x="1409193" y="3039353"/>
                  <a:pt x="1259627" y="3046988"/>
                </a:cubicBezTo>
                <a:cubicBezTo>
                  <a:pt x="1110061" y="3054623"/>
                  <a:pt x="917218" y="2997344"/>
                  <a:pt x="583161" y="3046988"/>
                </a:cubicBezTo>
                <a:cubicBezTo>
                  <a:pt x="249104" y="3096632"/>
                  <a:pt x="125900" y="3034995"/>
                  <a:pt x="0" y="3046988"/>
                </a:cubicBezTo>
                <a:cubicBezTo>
                  <a:pt x="-37304" y="2825260"/>
                  <a:pt x="54432" y="2745433"/>
                  <a:pt x="0" y="2478217"/>
                </a:cubicBezTo>
                <a:cubicBezTo>
                  <a:pt x="-54432" y="2211001"/>
                  <a:pt x="47403" y="2157615"/>
                  <a:pt x="0" y="2031325"/>
                </a:cubicBezTo>
                <a:cubicBezTo>
                  <a:pt x="-47403" y="1905035"/>
                  <a:pt x="9778" y="1715361"/>
                  <a:pt x="0" y="1614904"/>
                </a:cubicBezTo>
                <a:cubicBezTo>
                  <a:pt x="-9778" y="1514447"/>
                  <a:pt x="29835" y="1301485"/>
                  <a:pt x="0" y="1107072"/>
                </a:cubicBezTo>
                <a:cubicBezTo>
                  <a:pt x="-29835" y="912659"/>
                  <a:pt x="41844" y="804645"/>
                  <a:pt x="0" y="568771"/>
                </a:cubicBezTo>
                <a:cubicBezTo>
                  <a:pt x="-41844" y="332897"/>
                  <a:pt x="22531" y="221241"/>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179271243">
                  <a:prstGeom prst="rect">
                    <a:avLst/>
                  </a:prstGeom>
                  <ask:type>
                    <ask:lineSketchScribble/>
                  </ask:type>
                </ask:lineSketchStyleProps>
              </a:ext>
            </a:extLst>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a:cs typeface="Osaka"/>
              </a:defRPr>
            </a:lvl1pPr>
            <a:lvl2pPr marL="742950" indent="-285750">
              <a:spcBef>
                <a:spcPct val="20000"/>
              </a:spcBef>
              <a:buChar char="–"/>
              <a:defRPr sz="2000">
                <a:solidFill>
                  <a:schemeClr val="tx1"/>
                </a:solidFill>
                <a:latin typeface="Arial" panose="020B0604020202020204" pitchFamily="34" charset="0"/>
                <a:ea typeface="Osaka"/>
                <a:cs typeface="Osaka"/>
              </a:defRPr>
            </a:lvl2pPr>
            <a:lvl3pPr marL="1143000" indent="-228600">
              <a:spcBef>
                <a:spcPct val="20000"/>
              </a:spcBef>
              <a:buChar char="•"/>
              <a:defRPr sz="2000">
                <a:solidFill>
                  <a:schemeClr val="tx1"/>
                </a:solidFill>
                <a:latin typeface="Arial" panose="020B0604020202020204" pitchFamily="34" charset="0"/>
                <a:ea typeface="Osaka"/>
                <a:cs typeface="Osaka"/>
              </a:defRPr>
            </a:lvl3pPr>
            <a:lvl4pPr marL="1600200" indent="-228600">
              <a:spcBef>
                <a:spcPct val="20000"/>
              </a:spcBef>
              <a:buChar char="–"/>
              <a:defRPr sz="2000">
                <a:solidFill>
                  <a:schemeClr val="tx1"/>
                </a:solidFill>
                <a:latin typeface="Arial" panose="020B0604020202020204" pitchFamily="34" charset="0"/>
                <a:ea typeface="Osaka"/>
                <a:cs typeface="Osaka"/>
              </a:defRPr>
            </a:lvl4pPr>
            <a:lvl5pPr marL="2057400" indent="-228600">
              <a:spcBef>
                <a:spcPct val="20000"/>
              </a:spcBef>
              <a:buChar char="»"/>
              <a:defRPr sz="2000">
                <a:solidFill>
                  <a:schemeClr val="tx1"/>
                </a:solidFill>
                <a:latin typeface="Arial" panose="020B0604020202020204" pitchFamily="34" charset="0"/>
                <a:ea typeface="Osaka"/>
                <a:cs typeface="Osaka"/>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a:cs typeface="Osaka"/>
              </a:defRPr>
            </a:lvl9pPr>
          </a:lstStyle>
          <a:p>
            <a:pPr fontAlgn="base">
              <a:spcBef>
                <a:spcPct val="0"/>
              </a:spcBef>
              <a:spcAft>
                <a:spcPct val="0"/>
              </a:spcAft>
              <a:buFontTx/>
              <a:buNone/>
            </a:pPr>
            <a:r>
              <a:rPr lang="en-GB" altLang="en-US" b="0" dirty="0">
                <a:solidFill>
                  <a:schemeClr val="tx1"/>
                </a:solidFill>
                <a:latin typeface="+mn-lt"/>
                <a:ea typeface="ＭＳ Ｐゴシック" panose="020B0600070205080204" pitchFamily="34" charset="-128"/>
                <a:cs typeface="Arial" panose="020B0604020202020204" pitchFamily="34" charset="0"/>
              </a:rPr>
              <a:t>How do you as a professional recognise:</a:t>
            </a:r>
          </a:p>
          <a:p>
            <a:pPr fontAlgn="base">
              <a:spcBef>
                <a:spcPct val="0"/>
              </a:spcBef>
              <a:spcAft>
                <a:spcPct val="0"/>
              </a:spcAft>
              <a:buFontTx/>
              <a:buNone/>
            </a:pPr>
            <a:endParaRPr lang="en-GB" altLang="en-US" dirty="0">
              <a:solidFill>
                <a:schemeClr val="tx1"/>
              </a:solidFill>
              <a:latin typeface="+mn-lt"/>
              <a:ea typeface="ＭＳ Ｐゴシック" panose="020B0600070205080204" pitchFamily="34" charset="-128"/>
              <a:cs typeface="Arial" panose="020B0604020202020204" pitchFamily="34" charset="0"/>
            </a:endParaRPr>
          </a:p>
          <a:p>
            <a:pPr fontAlgn="base">
              <a:spcBef>
                <a:spcPct val="0"/>
              </a:spcBef>
              <a:spcAft>
                <a:spcPct val="0"/>
              </a:spcAft>
              <a:buFontTx/>
              <a:buNone/>
            </a:pPr>
            <a:r>
              <a:rPr lang="en-GB" altLang="en-US" b="0" dirty="0">
                <a:solidFill>
                  <a:schemeClr val="tx1"/>
                </a:solidFill>
                <a:latin typeface="+mn-lt"/>
                <a:ea typeface="ＭＳ Ｐゴシック" panose="020B0600070205080204" pitchFamily="34" charset="-128"/>
                <a:cs typeface="Arial" panose="020B0604020202020204" pitchFamily="34" charset="0"/>
              </a:rPr>
              <a:t>1. The signs/indicators of a trafficked child or adult victim? </a:t>
            </a:r>
          </a:p>
          <a:p>
            <a:pPr fontAlgn="base">
              <a:spcBef>
                <a:spcPct val="0"/>
              </a:spcBef>
              <a:spcAft>
                <a:spcPct val="0"/>
              </a:spcAft>
              <a:buFontTx/>
              <a:buNone/>
            </a:pPr>
            <a:endParaRPr lang="en-GB" altLang="en-US" b="0" dirty="0">
              <a:solidFill>
                <a:schemeClr val="tx1"/>
              </a:solidFill>
              <a:latin typeface="+mn-lt"/>
              <a:ea typeface="ＭＳ Ｐゴシック" panose="020B0600070205080204" pitchFamily="34" charset="-128"/>
              <a:cs typeface="Arial" panose="020B0604020202020204" pitchFamily="34" charset="0"/>
            </a:endParaRPr>
          </a:p>
          <a:p>
            <a:pPr fontAlgn="base">
              <a:spcBef>
                <a:spcPct val="0"/>
              </a:spcBef>
              <a:spcAft>
                <a:spcPct val="0"/>
              </a:spcAft>
              <a:buFontTx/>
              <a:buNone/>
            </a:pPr>
            <a:r>
              <a:rPr lang="en-GB" altLang="en-US" b="0" dirty="0">
                <a:solidFill>
                  <a:schemeClr val="tx1"/>
                </a:solidFill>
                <a:latin typeface="+mn-lt"/>
                <a:ea typeface="ＭＳ Ｐゴシック" panose="020B0600070205080204" pitchFamily="34" charset="-128"/>
                <a:cs typeface="Arial" panose="020B0604020202020204" pitchFamily="34" charset="0"/>
              </a:rPr>
              <a:t>2. The health impacts on a victim?</a:t>
            </a:r>
          </a:p>
          <a:p>
            <a:pPr fontAlgn="base">
              <a:spcBef>
                <a:spcPct val="0"/>
              </a:spcBef>
              <a:spcAft>
                <a:spcPct val="0"/>
              </a:spcAft>
              <a:buFontTx/>
              <a:buNone/>
            </a:pPr>
            <a:endParaRPr lang="en-GB" altLang="en-US" b="0" dirty="0">
              <a:solidFill>
                <a:schemeClr val="tx1"/>
              </a:solidFill>
              <a:latin typeface="+mn-lt"/>
              <a:ea typeface="ＭＳ Ｐゴシック" panose="020B0600070205080204" pitchFamily="34" charset="-128"/>
              <a:cs typeface="Arial" panose="020B0604020202020204" pitchFamily="34" charset="0"/>
            </a:endParaRPr>
          </a:p>
          <a:p>
            <a:pPr fontAlgn="base">
              <a:spcBef>
                <a:spcPct val="0"/>
              </a:spcBef>
              <a:spcAft>
                <a:spcPct val="0"/>
              </a:spcAft>
              <a:buFontTx/>
              <a:buNone/>
            </a:pPr>
            <a:r>
              <a:rPr lang="en-GB" altLang="en-US" b="0" dirty="0">
                <a:solidFill>
                  <a:schemeClr val="tx1"/>
                </a:solidFill>
                <a:latin typeface="+mn-lt"/>
                <a:ea typeface="ＭＳ Ｐゴシック" panose="020B0600070205080204" pitchFamily="34" charset="-128"/>
                <a:cs typeface="Arial" panose="020B0604020202020204" pitchFamily="34" charset="0"/>
              </a:rPr>
              <a:t>3. What stops a victim from coming forward?</a:t>
            </a:r>
          </a:p>
          <a:p>
            <a:pPr fontAlgn="base">
              <a:spcBef>
                <a:spcPct val="0"/>
              </a:spcBef>
              <a:spcAft>
                <a:spcPct val="0"/>
              </a:spcAft>
              <a:buFontTx/>
              <a:buNone/>
            </a:pPr>
            <a:endParaRPr lang="en-GB" altLang="en-US" b="0" dirty="0">
              <a:solidFill>
                <a:srgbClr val="FFFF0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5" name="TextBox 4"/>
          <p:cNvSpPr txBox="1"/>
          <p:nvPr/>
        </p:nvSpPr>
        <p:spPr>
          <a:xfrm>
            <a:off x="594360" y="245831"/>
            <a:ext cx="11003280" cy="584775"/>
          </a:xfrm>
          <a:prstGeom prst="rect">
            <a:avLst/>
          </a:prstGeom>
          <a:solidFill>
            <a:srgbClr val="002060"/>
          </a:solidFill>
        </p:spPr>
        <p:txBody>
          <a:bodyPr wrap="square" rtlCol="0">
            <a:spAutoFit/>
          </a:bodyPr>
          <a:lstStyle/>
          <a:p>
            <a:pPr algn="ctr"/>
            <a:r>
              <a:rPr lang="en-GB" sz="3200" b="1" dirty="0">
                <a:solidFill>
                  <a:schemeClr val="bg1"/>
                </a:solidFill>
              </a:rPr>
              <a:t>Group Activity</a:t>
            </a:r>
          </a:p>
        </p:txBody>
      </p:sp>
      <p:sp>
        <p:nvSpPr>
          <p:cNvPr id="2" name="Rectangle 1"/>
          <p:cNvSpPr/>
          <p:nvPr/>
        </p:nvSpPr>
        <p:spPr>
          <a:xfrm>
            <a:off x="1857995" y="1045700"/>
            <a:ext cx="8792455" cy="461665"/>
          </a:xfrm>
          <a:custGeom>
            <a:avLst/>
            <a:gdLst>
              <a:gd name="connsiteX0" fmla="*/ 0 w 8792455"/>
              <a:gd name="connsiteY0" fmla="*/ 0 h 461665"/>
              <a:gd name="connsiteX1" fmla="*/ 762013 w 8792455"/>
              <a:gd name="connsiteY1" fmla="*/ 0 h 461665"/>
              <a:gd name="connsiteX2" fmla="*/ 1172327 w 8792455"/>
              <a:gd name="connsiteY2" fmla="*/ 0 h 461665"/>
              <a:gd name="connsiteX3" fmla="*/ 1846416 w 8792455"/>
              <a:gd name="connsiteY3" fmla="*/ 0 h 461665"/>
              <a:gd name="connsiteX4" fmla="*/ 2256730 w 8792455"/>
              <a:gd name="connsiteY4" fmla="*/ 0 h 461665"/>
              <a:gd name="connsiteX5" fmla="*/ 2842894 w 8792455"/>
              <a:gd name="connsiteY5" fmla="*/ 0 h 461665"/>
              <a:gd name="connsiteX6" fmla="*/ 3516982 w 8792455"/>
              <a:gd name="connsiteY6" fmla="*/ 0 h 461665"/>
              <a:gd name="connsiteX7" fmla="*/ 3839372 w 8792455"/>
              <a:gd name="connsiteY7" fmla="*/ 0 h 461665"/>
              <a:gd name="connsiteX8" fmla="*/ 4161762 w 8792455"/>
              <a:gd name="connsiteY8" fmla="*/ 0 h 461665"/>
              <a:gd name="connsiteX9" fmla="*/ 4923775 w 8792455"/>
              <a:gd name="connsiteY9" fmla="*/ 0 h 461665"/>
              <a:gd name="connsiteX10" fmla="*/ 5509938 w 8792455"/>
              <a:gd name="connsiteY10" fmla="*/ 0 h 461665"/>
              <a:gd name="connsiteX11" fmla="*/ 5832328 w 8792455"/>
              <a:gd name="connsiteY11" fmla="*/ 0 h 461665"/>
              <a:gd name="connsiteX12" fmla="*/ 6418492 w 8792455"/>
              <a:gd name="connsiteY12" fmla="*/ 0 h 461665"/>
              <a:gd name="connsiteX13" fmla="*/ 7180505 w 8792455"/>
              <a:gd name="connsiteY13" fmla="*/ 0 h 461665"/>
              <a:gd name="connsiteX14" fmla="*/ 7678744 w 8792455"/>
              <a:gd name="connsiteY14" fmla="*/ 0 h 461665"/>
              <a:gd name="connsiteX15" fmla="*/ 8176983 w 8792455"/>
              <a:gd name="connsiteY15" fmla="*/ 0 h 461665"/>
              <a:gd name="connsiteX16" fmla="*/ 8792455 w 8792455"/>
              <a:gd name="connsiteY16" fmla="*/ 0 h 461665"/>
              <a:gd name="connsiteX17" fmla="*/ 8792455 w 8792455"/>
              <a:gd name="connsiteY17" fmla="*/ 461665 h 461665"/>
              <a:gd name="connsiteX18" fmla="*/ 8206291 w 8792455"/>
              <a:gd name="connsiteY18" fmla="*/ 461665 h 461665"/>
              <a:gd name="connsiteX19" fmla="*/ 7532203 w 8792455"/>
              <a:gd name="connsiteY19" fmla="*/ 461665 h 461665"/>
              <a:gd name="connsiteX20" fmla="*/ 6858115 w 8792455"/>
              <a:gd name="connsiteY20" fmla="*/ 461665 h 461665"/>
              <a:gd name="connsiteX21" fmla="*/ 6447800 w 8792455"/>
              <a:gd name="connsiteY21" fmla="*/ 461665 h 461665"/>
              <a:gd name="connsiteX22" fmla="*/ 5685788 w 8792455"/>
              <a:gd name="connsiteY22" fmla="*/ 461665 h 461665"/>
              <a:gd name="connsiteX23" fmla="*/ 5099624 w 8792455"/>
              <a:gd name="connsiteY23" fmla="*/ 461665 h 461665"/>
              <a:gd name="connsiteX24" fmla="*/ 4777234 w 8792455"/>
              <a:gd name="connsiteY24" fmla="*/ 461665 h 461665"/>
              <a:gd name="connsiteX25" fmla="*/ 4191070 w 8792455"/>
              <a:gd name="connsiteY25" fmla="*/ 461665 h 461665"/>
              <a:gd name="connsiteX26" fmla="*/ 3692831 w 8792455"/>
              <a:gd name="connsiteY26" fmla="*/ 461665 h 461665"/>
              <a:gd name="connsiteX27" fmla="*/ 3194592 w 8792455"/>
              <a:gd name="connsiteY27" fmla="*/ 461665 h 461665"/>
              <a:gd name="connsiteX28" fmla="*/ 2696353 w 8792455"/>
              <a:gd name="connsiteY28" fmla="*/ 461665 h 461665"/>
              <a:gd name="connsiteX29" fmla="*/ 2198114 w 8792455"/>
              <a:gd name="connsiteY29" fmla="*/ 461665 h 461665"/>
              <a:gd name="connsiteX30" fmla="*/ 1524026 w 8792455"/>
              <a:gd name="connsiteY30" fmla="*/ 461665 h 461665"/>
              <a:gd name="connsiteX31" fmla="*/ 937862 w 8792455"/>
              <a:gd name="connsiteY31" fmla="*/ 461665 h 461665"/>
              <a:gd name="connsiteX32" fmla="*/ 615472 w 8792455"/>
              <a:gd name="connsiteY32" fmla="*/ 461665 h 461665"/>
              <a:gd name="connsiteX33" fmla="*/ 0 w 8792455"/>
              <a:gd name="connsiteY33" fmla="*/ 461665 h 461665"/>
              <a:gd name="connsiteX34" fmla="*/ 0 w 8792455"/>
              <a:gd name="connsiteY34"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792455" h="461665" fill="none" extrusionOk="0">
                <a:moveTo>
                  <a:pt x="0" y="0"/>
                </a:moveTo>
                <a:cubicBezTo>
                  <a:pt x="324378" y="-20334"/>
                  <a:pt x="427856" y="23236"/>
                  <a:pt x="762013" y="0"/>
                </a:cubicBezTo>
                <a:cubicBezTo>
                  <a:pt x="1096170" y="-23236"/>
                  <a:pt x="972663" y="16074"/>
                  <a:pt x="1172327" y="0"/>
                </a:cubicBezTo>
                <a:cubicBezTo>
                  <a:pt x="1371991" y="-16074"/>
                  <a:pt x="1709120" y="585"/>
                  <a:pt x="1846416" y="0"/>
                </a:cubicBezTo>
                <a:cubicBezTo>
                  <a:pt x="1983712" y="-585"/>
                  <a:pt x="2148232" y="19728"/>
                  <a:pt x="2256730" y="0"/>
                </a:cubicBezTo>
                <a:cubicBezTo>
                  <a:pt x="2365228" y="-19728"/>
                  <a:pt x="2638170" y="49898"/>
                  <a:pt x="2842894" y="0"/>
                </a:cubicBezTo>
                <a:cubicBezTo>
                  <a:pt x="3047618" y="-49898"/>
                  <a:pt x="3376871" y="72305"/>
                  <a:pt x="3516982" y="0"/>
                </a:cubicBezTo>
                <a:cubicBezTo>
                  <a:pt x="3657093" y="-72305"/>
                  <a:pt x="3766055" y="6642"/>
                  <a:pt x="3839372" y="0"/>
                </a:cubicBezTo>
                <a:cubicBezTo>
                  <a:pt x="3912689" y="-6642"/>
                  <a:pt x="4065576" y="27486"/>
                  <a:pt x="4161762" y="0"/>
                </a:cubicBezTo>
                <a:cubicBezTo>
                  <a:pt x="4257948" y="-27486"/>
                  <a:pt x="4665886" y="71748"/>
                  <a:pt x="4923775" y="0"/>
                </a:cubicBezTo>
                <a:cubicBezTo>
                  <a:pt x="5181664" y="-71748"/>
                  <a:pt x="5253261" y="58406"/>
                  <a:pt x="5509938" y="0"/>
                </a:cubicBezTo>
                <a:cubicBezTo>
                  <a:pt x="5766615" y="-58406"/>
                  <a:pt x="5682378" y="10482"/>
                  <a:pt x="5832328" y="0"/>
                </a:cubicBezTo>
                <a:cubicBezTo>
                  <a:pt x="5982278" y="-10482"/>
                  <a:pt x="6142652" y="51648"/>
                  <a:pt x="6418492" y="0"/>
                </a:cubicBezTo>
                <a:cubicBezTo>
                  <a:pt x="6694332" y="-51648"/>
                  <a:pt x="6985122" y="81599"/>
                  <a:pt x="7180505" y="0"/>
                </a:cubicBezTo>
                <a:cubicBezTo>
                  <a:pt x="7375888" y="-81599"/>
                  <a:pt x="7508779" y="40653"/>
                  <a:pt x="7678744" y="0"/>
                </a:cubicBezTo>
                <a:cubicBezTo>
                  <a:pt x="7848709" y="-40653"/>
                  <a:pt x="7980858" y="10732"/>
                  <a:pt x="8176983" y="0"/>
                </a:cubicBezTo>
                <a:cubicBezTo>
                  <a:pt x="8373108" y="-10732"/>
                  <a:pt x="8654511" y="73272"/>
                  <a:pt x="8792455" y="0"/>
                </a:cubicBezTo>
                <a:cubicBezTo>
                  <a:pt x="8807397" y="210266"/>
                  <a:pt x="8738390" y="364695"/>
                  <a:pt x="8792455" y="461665"/>
                </a:cubicBezTo>
                <a:cubicBezTo>
                  <a:pt x="8631886" y="495222"/>
                  <a:pt x="8447388" y="429798"/>
                  <a:pt x="8206291" y="461665"/>
                </a:cubicBezTo>
                <a:cubicBezTo>
                  <a:pt x="7965194" y="493532"/>
                  <a:pt x="7869207" y="396952"/>
                  <a:pt x="7532203" y="461665"/>
                </a:cubicBezTo>
                <a:cubicBezTo>
                  <a:pt x="7195199" y="526378"/>
                  <a:pt x="7154022" y="420171"/>
                  <a:pt x="6858115" y="461665"/>
                </a:cubicBezTo>
                <a:cubicBezTo>
                  <a:pt x="6562208" y="503159"/>
                  <a:pt x="6534642" y="436406"/>
                  <a:pt x="6447800" y="461665"/>
                </a:cubicBezTo>
                <a:cubicBezTo>
                  <a:pt x="6360958" y="486924"/>
                  <a:pt x="5953372" y="430985"/>
                  <a:pt x="5685788" y="461665"/>
                </a:cubicBezTo>
                <a:cubicBezTo>
                  <a:pt x="5418204" y="492345"/>
                  <a:pt x="5255945" y="437960"/>
                  <a:pt x="5099624" y="461665"/>
                </a:cubicBezTo>
                <a:cubicBezTo>
                  <a:pt x="4943303" y="485370"/>
                  <a:pt x="4912451" y="447331"/>
                  <a:pt x="4777234" y="461665"/>
                </a:cubicBezTo>
                <a:cubicBezTo>
                  <a:pt x="4642017" y="475999"/>
                  <a:pt x="4410412" y="461001"/>
                  <a:pt x="4191070" y="461665"/>
                </a:cubicBezTo>
                <a:cubicBezTo>
                  <a:pt x="3971728" y="462329"/>
                  <a:pt x="3795659" y="409101"/>
                  <a:pt x="3692831" y="461665"/>
                </a:cubicBezTo>
                <a:cubicBezTo>
                  <a:pt x="3590003" y="514229"/>
                  <a:pt x="3368439" y="428597"/>
                  <a:pt x="3194592" y="461665"/>
                </a:cubicBezTo>
                <a:cubicBezTo>
                  <a:pt x="3020745" y="494733"/>
                  <a:pt x="2895257" y="446041"/>
                  <a:pt x="2696353" y="461665"/>
                </a:cubicBezTo>
                <a:cubicBezTo>
                  <a:pt x="2497449" y="477289"/>
                  <a:pt x="2376849" y="417711"/>
                  <a:pt x="2198114" y="461665"/>
                </a:cubicBezTo>
                <a:cubicBezTo>
                  <a:pt x="2019379" y="505619"/>
                  <a:pt x="1826479" y="452170"/>
                  <a:pt x="1524026" y="461665"/>
                </a:cubicBezTo>
                <a:cubicBezTo>
                  <a:pt x="1221573" y="471160"/>
                  <a:pt x="1108377" y="432910"/>
                  <a:pt x="937862" y="461665"/>
                </a:cubicBezTo>
                <a:cubicBezTo>
                  <a:pt x="767347" y="490420"/>
                  <a:pt x="719258" y="429335"/>
                  <a:pt x="615472" y="461665"/>
                </a:cubicBezTo>
                <a:cubicBezTo>
                  <a:pt x="511686" y="493995"/>
                  <a:pt x="239992" y="451974"/>
                  <a:pt x="0" y="461665"/>
                </a:cubicBezTo>
                <a:cubicBezTo>
                  <a:pt x="-36656" y="235387"/>
                  <a:pt x="12457" y="111294"/>
                  <a:pt x="0" y="0"/>
                </a:cubicBezTo>
                <a:close/>
              </a:path>
              <a:path w="8792455" h="461665" stroke="0" extrusionOk="0">
                <a:moveTo>
                  <a:pt x="0" y="0"/>
                </a:moveTo>
                <a:cubicBezTo>
                  <a:pt x="199666" y="-3813"/>
                  <a:pt x="254209" y="59224"/>
                  <a:pt x="498239" y="0"/>
                </a:cubicBezTo>
                <a:cubicBezTo>
                  <a:pt x="742269" y="-59224"/>
                  <a:pt x="737485" y="28693"/>
                  <a:pt x="820629" y="0"/>
                </a:cubicBezTo>
                <a:cubicBezTo>
                  <a:pt x="903773" y="-28693"/>
                  <a:pt x="1407230" y="9623"/>
                  <a:pt x="1582642" y="0"/>
                </a:cubicBezTo>
                <a:cubicBezTo>
                  <a:pt x="1758054" y="-9623"/>
                  <a:pt x="1978952" y="47428"/>
                  <a:pt x="2080881" y="0"/>
                </a:cubicBezTo>
                <a:cubicBezTo>
                  <a:pt x="2182810" y="-47428"/>
                  <a:pt x="2360561" y="23963"/>
                  <a:pt x="2579120" y="0"/>
                </a:cubicBezTo>
                <a:cubicBezTo>
                  <a:pt x="2797679" y="-23963"/>
                  <a:pt x="3144053" y="53648"/>
                  <a:pt x="3341133" y="0"/>
                </a:cubicBezTo>
                <a:cubicBezTo>
                  <a:pt x="3538213" y="-53648"/>
                  <a:pt x="3629619" y="38954"/>
                  <a:pt x="3751447" y="0"/>
                </a:cubicBezTo>
                <a:cubicBezTo>
                  <a:pt x="3873275" y="-38954"/>
                  <a:pt x="4264472" y="61516"/>
                  <a:pt x="4513460" y="0"/>
                </a:cubicBezTo>
                <a:cubicBezTo>
                  <a:pt x="4762448" y="-61516"/>
                  <a:pt x="5047417" y="69848"/>
                  <a:pt x="5275473" y="0"/>
                </a:cubicBezTo>
                <a:cubicBezTo>
                  <a:pt x="5503529" y="-69848"/>
                  <a:pt x="5668104" y="24610"/>
                  <a:pt x="5861637" y="0"/>
                </a:cubicBezTo>
                <a:cubicBezTo>
                  <a:pt x="6055170" y="-24610"/>
                  <a:pt x="6466370" y="16739"/>
                  <a:pt x="6623649" y="0"/>
                </a:cubicBezTo>
                <a:cubicBezTo>
                  <a:pt x="6780928" y="-16739"/>
                  <a:pt x="6994889" y="51936"/>
                  <a:pt x="7121889" y="0"/>
                </a:cubicBezTo>
                <a:cubicBezTo>
                  <a:pt x="7248889" y="-51936"/>
                  <a:pt x="7384696" y="26396"/>
                  <a:pt x="7620128" y="0"/>
                </a:cubicBezTo>
                <a:cubicBezTo>
                  <a:pt x="7855560" y="-26396"/>
                  <a:pt x="8142591" y="72716"/>
                  <a:pt x="8294216" y="0"/>
                </a:cubicBezTo>
                <a:cubicBezTo>
                  <a:pt x="8445841" y="-72716"/>
                  <a:pt x="8611700" y="19659"/>
                  <a:pt x="8792455" y="0"/>
                </a:cubicBezTo>
                <a:cubicBezTo>
                  <a:pt x="8816295" y="211927"/>
                  <a:pt x="8753705" y="341961"/>
                  <a:pt x="8792455" y="461665"/>
                </a:cubicBezTo>
                <a:cubicBezTo>
                  <a:pt x="8502558" y="526411"/>
                  <a:pt x="8258581" y="388587"/>
                  <a:pt x="8118367" y="461665"/>
                </a:cubicBezTo>
                <a:cubicBezTo>
                  <a:pt x="7978153" y="534743"/>
                  <a:pt x="7724547" y="417929"/>
                  <a:pt x="7532203" y="461665"/>
                </a:cubicBezTo>
                <a:cubicBezTo>
                  <a:pt x="7339859" y="505401"/>
                  <a:pt x="7312958" y="457578"/>
                  <a:pt x="7209813" y="461665"/>
                </a:cubicBezTo>
                <a:cubicBezTo>
                  <a:pt x="7106668" y="465752"/>
                  <a:pt x="6953513" y="453244"/>
                  <a:pt x="6799499" y="461665"/>
                </a:cubicBezTo>
                <a:cubicBezTo>
                  <a:pt x="6645485" y="470086"/>
                  <a:pt x="6365183" y="399229"/>
                  <a:pt x="6037486" y="461665"/>
                </a:cubicBezTo>
                <a:cubicBezTo>
                  <a:pt x="5709789" y="524101"/>
                  <a:pt x="5628950" y="395132"/>
                  <a:pt x="5451322" y="461665"/>
                </a:cubicBezTo>
                <a:cubicBezTo>
                  <a:pt x="5273694" y="528198"/>
                  <a:pt x="5214122" y="425706"/>
                  <a:pt x="5041008" y="461665"/>
                </a:cubicBezTo>
                <a:cubicBezTo>
                  <a:pt x="4867894" y="497624"/>
                  <a:pt x="4634732" y="440681"/>
                  <a:pt x="4454844" y="461665"/>
                </a:cubicBezTo>
                <a:cubicBezTo>
                  <a:pt x="4274956" y="482649"/>
                  <a:pt x="4211376" y="431048"/>
                  <a:pt x="4132454" y="461665"/>
                </a:cubicBezTo>
                <a:cubicBezTo>
                  <a:pt x="4053532" y="492282"/>
                  <a:pt x="3931012" y="441054"/>
                  <a:pt x="3810064" y="461665"/>
                </a:cubicBezTo>
                <a:cubicBezTo>
                  <a:pt x="3689116" y="482276"/>
                  <a:pt x="3457137" y="395265"/>
                  <a:pt x="3223900" y="461665"/>
                </a:cubicBezTo>
                <a:cubicBezTo>
                  <a:pt x="2990663" y="528065"/>
                  <a:pt x="2962799" y="460954"/>
                  <a:pt x="2813586" y="461665"/>
                </a:cubicBezTo>
                <a:cubicBezTo>
                  <a:pt x="2664373" y="462376"/>
                  <a:pt x="2463507" y="382927"/>
                  <a:pt x="2139497" y="461665"/>
                </a:cubicBezTo>
                <a:cubicBezTo>
                  <a:pt x="1815487" y="540403"/>
                  <a:pt x="1863614" y="434611"/>
                  <a:pt x="1729183" y="461665"/>
                </a:cubicBezTo>
                <a:cubicBezTo>
                  <a:pt x="1594752" y="488719"/>
                  <a:pt x="1196366" y="447041"/>
                  <a:pt x="1055095" y="461665"/>
                </a:cubicBezTo>
                <a:cubicBezTo>
                  <a:pt x="913824" y="476289"/>
                  <a:pt x="891797" y="434055"/>
                  <a:pt x="732705" y="461665"/>
                </a:cubicBezTo>
                <a:cubicBezTo>
                  <a:pt x="573613" y="489275"/>
                  <a:pt x="245877" y="455129"/>
                  <a:pt x="0" y="461665"/>
                </a:cubicBezTo>
                <a:cubicBezTo>
                  <a:pt x="-14814" y="251231"/>
                  <a:pt x="6206" y="126322"/>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algn="ctr" fontAlgn="base">
              <a:spcBef>
                <a:spcPct val="0"/>
              </a:spcBef>
              <a:spcAft>
                <a:spcPct val="0"/>
              </a:spcAft>
              <a:buFontTx/>
              <a:buNone/>
            </a:pPr>
            <a:r>
              <a:rPr lang="en-GB" altLang="en-US" sz="2400" dirty="0">
                <a:ea typeface="ＭＳ Ｐゴシック" panose="020B0600070205080204" pitchFamily="34" charset="-128"/>
                <a:cs typeface="Arial" panose="020B0604020202020204" pitchFamily="34" charset="0"/>
              </a:rPr>
              <a:t>Discuss and record your answers to the following:</a:t>
            </a:r>
          </a:p>
        </p:txBody>
      </p:sp>
    </p:spTree>
    <p:extLst>
      <p:ext uri="{BB962C8B-B14F-4D97-AF65-F5344CB8AC3E}">
        <p14:creationId xmlns:p14="http://schemas.microsoft.com/office/powerpoint/2010/main" val="37115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2329A-AC2C-4798-8A01-0AFF90805D24}"/>
              </a:ext>
            </a:extLst>
          </p:cNvPr>
          <p:cNvSpPr>
            <a:spLocks noGrp="1"/>
          </p:cNvSpPr>
          <p:nvPr>
            <p:ph type="title"/>
          </p:nvPr>
        </p:nvSpPr>
        <p:spPr>
          <a:xfrm>
            <a:off x="838200" y="101320"/>
            <a:ext cx="10515600" cy="596572"/>
          </a:xfrm>
          <a:solidFill>
            <a:srgbClr val="002060"/>
          </a:solidFill>
        </p:spPr>
        <p:txBody>
          <a:bodyPr>
            <a:normAutofit/>
          </a:bodyPr>
          <a:lstStyle/>
          <a:p>
            <a:pPr algn="ctr"/>
            <a:r>
              <a:rPr lang="en-GB" sz="3200" b="1" dirty="0">
                <a:solidFill>
                  <a:schemeClr val="bg1"/>
                </a:solidFill>
                <a:latin typeface="+mn-lt"/>
              </a:rPr>
              <a:t>Signs/Indicators…Adults</a:t>
            </a:r>
          </a:p>
        </p:txBody>
      </p:sp>
      <p:grpSp>
        <p:nvGrpSpPr>
          <p:cNvPr id="5" name="Group 4">
            <a:extLst>
              <a:ext uri="{FF2B5EF4-FFF2-40B4-BE49-F238E27FC236}">
                <a16:creationId xmlns:a16="http://schemas.microsoft.com/office/drawing/2014/main" id="{0BEA2135-393A-41EB-A9C3-C3D107F63C7B}"/>
              </a:ext>
            </a:extLst>
          </p:cNvPr>
          <p:cNvGrpSpPr/>
          <p:nvPr/>
        </p:nvGrpSpPr>
        <p:grpSpPr>
          <a:xfrm>
            <a:off x="595672" y="946175"/>
            <a:ext cx="11000655" cy="4965650"/>
            <a:chOff x="993225" y="961703"/>
            <a:chExt cx="10216059" cy="4839521"/>
          </a:xfrm>
        </p:grpSpPr>
        <p:sp>
          <p:nvSpPr>
            <p:cNvPr id="6" name="Freeform: Shape 5">
              <a:extLst>
                <a:ext uri="{FF2B5EF4-FFF2-40B4-BE49-F238E27FC236}">
                  <a16:creationId xmlns:a16="http://schemas.microsoft.com/office/drawing/2014/main" id="{41EA3285-AB0C-4863-AB86-1161511D702F}"/>
                </a:ext>
              </a:extLst>
            </p:cNvPr>
            <p:cNvSpPr/>
            <p:nvPr/>
          </p:nvSpPr>
          <p:spPr>
            <a:xfrm>
              <a:off x="993225" y="961703"/>
              <a:ext cx="3451183" cy="1451856"/>
            </a:xfrm>
            <a:custGeom>
              <a:avLst/>
              <a:gdLst>
                <a:gd name="connsiteX0" fmla="*/ 0 w 3451183"/>
                <a:gd name="connsiteY0" fmla="*/ 0 h 1451856"/>
                <a:gd name="connsiteX1" fmla="*/ 506174 w 3451183"/>
                <a:gd name="connsiteY1" fmla="*/ 0 h 1451856"/>
                <a:gd name="connsiteX2" fmla="*/ 1115883 w 3451183"/>
                <a:gd name="connsiteY2" fmla="*/ 0 h 1451856"/>
                <a:gd name="connsiteX3" fmla="*/ 1656568 w 3451183"/>
                <a:gd name="connsiteY3" fmla="*/ 0 h 1451856"/>
                <a:gd name="connsiteX4" fmla="*/ 2162741 w 3451183"/>
                <a:gd name="connsiteY4" fmla="*/ 0 h 1451856"/>
                <a:gd name="connsiteX5" fmla="*/ 2772450 w 3451183"/>
                <a:gd name="connsiteY5" fmla="*/ 0 h 1451856"/>
                <a:gd name="connsiteX6" fmla="*/ 3451183 w 3451183"/>
                <a:gd name="connsiteY6" fmla="*/ 0 h 1451856"/>
                <a:gd name="connsiteX7" fmla="*/ 3451183 w 3451183"/>
                <a:gd name="connsiteY7" fmla="*/ 483952 h 1451856"/>
                <a:gd name="connsiteX8" fmla="*/ 3451183 w 3451183"/>
                <a:gd name="connsiteY8" fmla="*/ 938867 h 1451856"/>
                <a:gd name="connsiteX9" fmla="*/ 3451183 w 3451183"/>
                <a:gd name="connsiteY9" fmla="*/ 1451856 h 1451856"/>
                <a:gd name="connsiteX10" fmla="*/ 2945009 w 3451183"/>
                <a:gd name="connsiteY10" fmla="*/ 1451856 h 1451856"/>
                <a:gd name="connsiteX11" fmla="*/ 2473348 w 3451183"/>
                <a:gd name="connsiteY11" fmla="*/ 1451856 h 1451856"/>
                <a:gd name="connsiteX12" fmla="*/ 1863639 w 3451183"/>
                <a:gd name="connsiteY12" fmla="*/ 1451856 h 1451856"/>
                <a:gd name="connsiteX13" fmla="*/ 1357465 w 3451183"/>
                <a:gd name="connsiteY13" fmla="*/ 1451856 h 1451856"/>
                <a:gd name="connsiteX14" fmla="*/ 747756 w 3451183"/>
                <a:gd name="connsiteY14" fmla="*/ 1451856 h 1451856"/>
                <a:gd name="connsiteX15" fmla="*/ 0 w 3451183"/>
                <a:gd name="connsiteY15" fmla="*/ 1451856 h 1451856"/>
                <a:gd name="connsiteX16" fmla="*/ 0 w 3451183"/>
                <a:gd name="connsiteY16" fmla="*/ 982423 h 1451856"/>
                <a:gd name="connsiteX17" fmla="*/ 0 w 3451183"/>
                <a:gd name="connsiteY17" fmla="*/ 483952 h 1451856"/>
                <a:gd name="connsiteX18" fmla="*/ 0 w 3451183"/>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51183" h="1451856" fill="none" extrusionOk="0">
                  <a:moveTo>
                    <a:pt x="0" y="0"/>
                  </a:moveTo>
                  <a:cubicBezTo>
                    <a:pt x="216418" y="-8007"/>
                    <a:pt x="376949" y="40100"/>
                    <a:pt x="506174" y="0"/>
                  </a:cubicBezTo>
                  <a:cubicBezTo>
                    <a:pt x="635399" y="-40100"/>
                    <a:pt x="856095" y="401"/>
                    <a:pt x="1115883" y="0"/>
                  </a:cubicBezTo>
                  <a:cubicBezTo>
                    <a:pt x="1375671" y="-401"/>
                    <a:pt x="1526885" y="40910"/>
                    <a:pt x="1656568" y="0"/>
                  </a:cubicBezTo>
                  <a:cubicBezTo>
                    <a:pt x="1786251" y="-40910"/>
                    <a:pt x="2008630" y="32382"/>
                    <a:pt x="2162741" y="0"/>
                  </a:cubicBezTo>
                  <a:cubicBezTo>
                    <a:pt x="2316852" y="-32382"/>
                    <a:pt x="2606066" y="18195"/>
                    <a:pt x="2772450" y="0"/>
                  </a:cubicBezTo>
                  <a:cubicBezTo>
                    <a:pt x="2938834" y="-18195"/>
                    <a:pt x="3292840" y="61636"/>
                    <a:pt x="3451183" y="0"/>
                  </a:cubicBezTo>
                  <a:cubicBezTo>
                    <a:pt x="3469927" y="110591"/>
                    <a:pt x="3420485" y="297611"/>
                    <a:pt x="3451183" y="483952"/>
                  </a:cubicBezTo>
                  <a:cubicBezTo>
                    <a:pt x="3481881" y="670293"/>
                    <a:pt x="3447775" y="795955"/>
                    <a:pt x="3451183" y="938867"/>
                  </a:cubicBezTo>
                  <a:cubicBezTo>
                    <a:pt x="3454591" y="1081779"/>
                    <a:pt x="3426874" y="1314103"/>
                    <a:pt x="3451183" y="1451856"/>
                  </a:cubicBezTo>
                  <a:cubicBezTo>
                    <a:pt x="3212675" y="1507240"/>
                    <a:pt x="3112872" y="1412749"/>
                    <a:pt x="2945009" y="1451856"/>
                  </a:cubicBezTo>
                  <a:cubicBezTo>
                    <a:pt x="2777146" y="1490963"/>
                    <a:pt x="2665640" y="1435473"/>
                    <a:pt x="2473348" y="1451856"/>
                  </a:cubicBezTo>
                  <a:cubicBezTo>
                    <a:pt x="2281056" y="1468239"/>
                    <a:pt x="2032470" y="1448718"/>
                    <a:pt x="1863639" y="1451856"/>
                  </a:cubicBezTo>
                  <a:cubicBezTo>
                    <a:pt x="1694808" y="1454994"/>
                    <a:pt x="1553318" y="1406366"/>
                    <a:pt x="1357465" y="1451856"/>
                  </a:cubicBezTo>
                  <a:cubicBezTo>
                    <a:pt x="1161612" y="1497346"/>
                    <a:pt x="1047545" y="1442975"/>
                    <a:pt x="747756" y="1451856"/>
                  </a:cubicBezTo>
                  <a:cubicBezTo>
                    <a:pt x="447967" y="1460737"/>
                    <a:pt x="288706" y="1394469"/>
                    <a:pt x="0" y="1451856"/>
                  </a:cubicBezTo>
                  <a:cubicBezTo>
                    <a:pt x="-23007" y="1316883"/>
                    <a:pt x="9738" y="1137667"/>
                    <a:pt x="0" y="982423"/>
                  </a:cubicBezTo>
                  <a:cubicBezTo>
                    <a:pt x="-9738" y="827179"/>
                    <a:pt x="56793" y="707268"/>
                    <a:pt x="0" y="483952"/>
                  </a:cubicBezTo>
                  <a:cubicBezTo>
                    <a:pt x="-56793" y="260636"/>
                    <a:pt x="7673" y="107055"/>
                    <a:pt x="0" y="0"/>
                  </a:cubicBezTo>
                  <a:close/>
                </a:path>
                <a:path w="3451183" h="1451856" stroke="0" extrusionOk="0">
                  <a:moveTo>
                    <a:pt x="0" y="0"/>
                  </a:moveTo>
                  <a:cubicBezTo>
                    <a:pt x="164384" y="-55680"/>
                    <a:pt x="282104" y="20440"/>
                    <a:pt x="540685" y="0"/>
                  </a:cubicBezTo>
                  <a:cubicBezTo>
                    <a:pt x="799266" y="-20440"/>
                    <a:pt x="777607" y="23402"/>
                    <a:pt x="1012347" y="0"/>
                  </a:cubicBezTo>
                  <a:cubicBezTo>
                    <a:pt x="1247087" y="-23402"/>
                    <a:pt x="1372842" y="44595"/>
                    <a:pt x="1656568" y="0"/>
                  </a:cubicBezTo>
                  <a:cubicBezTo>
                    <a:pt x="1940294" y="-44595"/>
                    <a:pt x="2082387" y="49132"/>
                    <a:pt x="2197253" y="0"/>
                  </a:cubicBezTo>
                  <a:cubicBezTo>
                    <a:pt x="2312120" y="-49132"/>
                    <a:pt x="2591103" y="33750"/>
                    <a:pt x="2737939" y="0"/>
                  </a:cubicBezTo>
                  <a:cubicBezTo>
                    <a:pt x="2884775" y="-33750"/>
                    <a:pt x="3111852" y="59458"/>
                    <a:pt x="3451183" y="0"/>
                  </a:cubicBezTo>
                  <a:cubicBezTo>
                    <a:pt x="3494688" y="212622"/>
                    <a:pt x="3432620" y="310890"/>
                    <a:pt x="3451183" y="454915"/>
                  </a:cubicBezTo>
                  <a:cubicBezTo>
                    <a:pt x="3469746" y="598940"/>
                    <a:pt x="3403322" y="758530"/>
                    <a:pt x="3451183" y="938867"/>
                  </a:cubicBezTo>
                  <a:cubicBezTo>
                    <a:pt x="3499044" y="1119204"/>
                    <a:pt x="3390774" y="1290573"/>
                    <a:pt x="3451183" y="1451856"/>
                  </a:cubicBezTo>
                  <a:cubicBezTo>
                    <a:pt x="3315179" y="1512164"/>
                    <a:pt x="3058324" y="1447469"/>
                    <a:pt x="2945009" y="1451856"/>
                  </a:cubicBezTo>
                  <a:cubicBezTo>
                    <a:pt x="2831694" y="1456243"/>
                    <a:pt x="2557743" y="1383178"/>
                    <a:pt x="2369812" y="1451856"/>
                  </a:cubicBezTo>
                  <a:cubicBezTo>
                    <a:pt x="2181881" y="1520534"/>
                    <a:pt x="2099469" y="1416351"/>
                    <a:pt x="1829127" y="1451856"/>
                  </a:cubicBezTo>
                  <a:cubicBezTo>
                    <a:pt x="1558786" y="1487361"/>
                    <a:pt x="1403707" y="1432154"/>
                    <a:pt x="1184906" y="1451856"/>
                  </a:cubicBezTo>
                  <a:cubicBezTo>
                    <a:pt x="966105" y="1471558"/>
                    <a:pt x="747517" y="1389328"/>
                    <a:pt x="540685" y="1451856"/>
                  </a:cubicBezTo>
                  <a:cubicBezTo>
                    <a:pt x="333853" y="1514384"/>
                    <a:pt x="262351" y="1432401"/>
                    <a:pt x="0" y="1451856"/>
                  </a:cubicBezTo>
                  <a:cubicBezTo>
                    <a:pt x="-42548" y="1226564"/>
                    <a:pt x="21393" y="1176280"/>
                    <a:pt x="0" y="967904"/>
                  </a:cubicBezTo>
                  <a:cubicBezTo>
                    <a:pt x="-21393" y="759528"/>
                    <a:pt x="16745" y="622642"/>
                    <a:pt x="0" y="498471"/>
                  </a:cubicBezTo>
                  <a:cubicBezTo>
                    <a:pt x="-16745" y="374300"/>
                    <a:pt x="592" y="103677"/>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219033472">
                    <a:custGeom>
                      <a:avLst/>
                      <a:gdLst>
                        <a:gd name="connsiteX0" fmla="*/ 0 w 3451183"/>
                        <a:gd name="connsiteY0" fmla="*/ 0 h 1451856"/>
                        <a:gd name="connsiteX1" fmla="*/ 3451183 w 3451183"/>
                        <a:gd name="connsiteY1" fmla="*/ 0 h 1451856"/>
                        <a:gd name="connsiteX2" fmla="*/ 3451183 w 3451183"/>
                        <a:gd name="connsiteY2" fmla="*/ 1451856 h 1451856"/>
                        <a:gd name="connsiteX3" fmla="*/ 0 w 3451183"/>
                        <a:gd name="connsiteY3" fmla="*/ 1451856 h 1451856"/>
                        <a:gd name="connsiteX4" fmla="*/ 0 w 3451183"/>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183" h="1451856">
                          <a:moveTo>
                            <a:pt x="0" y="0"/>
                          </a:moveTo>
                          <a:lnTo>
                            <a:pt x="3451183" y="0"/>
                          </a:lnTo>
                          <a:lnTo>
                            <a:pt x="3451183"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 personal identification or passport/documents held by someone else</a:t>
              </a:r>
            </a:p>
          </p:txBody>
        </p:sp>
        <p:sp>
          <p:nvSpPr>
            <p:cNvPr id="7" name="Freeform: Shape 6">
              <a:extLst>
                <a:ext uri="{FF2B5EF4-FFF2-40B4-BE49-F238E27FC236}">
                  <a16:creationId xmlns:a16="http://schemas.microsoft.com/office/drawing/2014/main" id="{75BDA7AD-A07C-4E71-807F-A7D1AE94F40C}"/>
                </a:ext>
              </a:extLst>
            </p:cNvPr>
            <p:cNvSpPr/>
            <p:nvPr/>
          </p:nvSpPr>
          <p:spPr>
            <a:xfrm>
              <a:off x="4621196" y="961703"/>
              <a:ext cx="3205650" cy="1451856"/>
            </a:xfrm>
            <a:custGeom>
              <a:avLst/>
              <a:gdLst>
                <a:gd name="connsiteX0" fmla="*/ 0 w 3205650"/>
                <a:gd name="connsiteY0" fmla="*/ 0 h 1451856"/>
                <a:gd name="connsiteX1" fmla="*/ 438106 w 3205650"/>
                <a:gd name="connsiteY1" fmla="*/ 0 h 1451856"/>
                <a:gd name="connsiteX2" fmla="*/ 972381 w 3205650"/>
                <a:gd name="connsiteY2" fmla="*/ 0 h 1451856"/>
                <a:gd name="connsiteX3" fmla="*/ 1442543 w 3205650"/>
                <a:gd name="connsiteY3" fmla="*/ 0 h 1451856"/>
                <a:gd name="connsiteX4" fmla="*/ 2040931 w 3205650"/>
                <a:gd name="connsiteY4" fmla="*/ 0 h 1451856"/>
                <a:gd name="connsiteX5" fmla="*/ 2511093 w 3205650"/>
                <a:gd name="connsiteY5" fmla="*/ 0 h 1451856"/>
                <a:gd name="connsiteX6" fmla="*/ 3205650 w 3205650"/>
                <a:gd name="connsiteY6" fmla="*/ 0 h 1451856"/>
                <a:gd name="connsiteX7" fmla="*/ 3205650 w 3205650"/>
                <a:gd name="connsiteY7" fmla="*/ 454915 h 1451856"/>
                <a:gd name="connsiteX8" fmla="*/ 3205650 w 3205650"/>
                <a:gd name="connsiteY8" fmla="*/ 895311 h 1451856"/>
                <a:gd name="connsiteX9" fmla="*/ 3205650 w 3205650"/>
                <a:gd name="connsiteY9" fmla="*/ 1451856 h 1451856"/>
                <a:gd name="connsiteX10" fmla="*/ 2607262 w 3205650"/>
                <a:gd name="connsiteY10" fmla="*/ 1451856 h 1451856"/>
                <a:gd name="connsiteX11" fmla="*/ 2169157 w 3205650"/>
                <a:gd name="connsiteY11" fmla="*/ 1451856 h 1451856"/>
                <a:gd name="connsiteX12" fmla="*/ 1666938 w 3205650"/>
                <a:gd name="connsiteY12" fmla="*/ 1451856 h 1451856"/>
                <a:gd name="connsiteX13" fmla="*/ 1164720 w 3205650"/>
                <a:gd name="connsiteY13" fmla="*/ 1451856 h 1451856"/>
                <a:gd name="connsiteX14" fmla="*/ 726614 w 3205650"/>
                <a:gd name="connsiteY14" fmla="*/ 1451856 h 1451856"/>
                <a:gd name="connsiteX15" fmla="*/ 0 w 3205650"/>
                <a:gd name="connsiteY15" fmla="*/ 1451856 h 1451856"/>
                <a:gd name="connsiteX16" fmla="*/ 0 w 3205650"/>
                <a:gd name="connsiteY16" fmla="*/ 953385 h 1451856"/>
                <a:gd name="connsiteX17" fmla="*/ 0 w 3205650"/>
                <a:gd name="connsiteY17" fmla="*/ 483952 h 1451856"/>
                <a:gd name="connsiteX18" fmla="*/ 0 w 3205650"/>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05650" h="1451856" fill="none" extrusionOk="0">
                  <a:moveTo>
                    <a:pt x="0" y="0"/>
                  </a:moveTo>
                  <a:cubicBezTo>
                    <a:pt x="102392" y="-43691"/>
                    <a:pt x="285545" y="37680"/>
                    <a:pt x="438106" y="0"/>
                  </a:cubicBezTo>
                  <a:cubicBezTo>
                    <a:pt x="590667" y="-37680"/>
                    <a:pt x="755609" y="7053"/>
                    <a:pt x="972381" y="0"/>
                  </a:cubicBezTo>
                  <a:cubicBezTo>
                    <a:pt x="1189154" y="-7053"/>
                    <a:pt x="1217399" y="11565"/>
                    <a:pt x="1442543" y="0"/>
                  </a:cubicBezTo>
                  <a:cubicBezTo>
                    <a:pt x="1667687" y="-11565"/>
                    <a:pt x="1883644" y="62614"/>
                    <a:pt x="2040931" y="0"/>
                  </a:cubicBezTo>
                  <a:cubicBezTo>
                    <a:pt x="2198218" y="-62614"/>
                    <a:pt x="2413772" y="9275"/>
                    <a:pt x="2511093" y="0"/>
                  </a:cubicBezTo>
                  <a:cubicBezTo>
                    <a:pt x="2608414" y="-9275"/>
                    <a:pt x="2940960" y="60453"/>
                    <a:pt x="3205650" y="0"/>
                  </a:cubicBezTo>
                  <a:cubicBezTo>
                    <a:pt x="3233001" y="215025"/>
                    <a:pt x="3155100" y="309613"/>
                    <a:pt x="3205650" y="454915"/>
                  </a:cubicBezTo>
                  <a:cubicBezTo>
                    <a:pt x="3256200" y="600217"/>
                    <a:pt x="3185687" y="740793"/>
                    <a:pt x="3205650" y="895311"/>
                  </a:cubicBezTo>
                  <a:cubicBezTo>
                    <a:pt x="3225613" y="1049829"/>
                    <a:pt x="3171055" y="1236408"/>
                    <a:pt x="3205650" y="1451856"/>
                  </a:cubicBezTo>
                  <a:cubicBezTo>
                    <a:pt x="3021211" y="1494993"/>
                    <a:pt x="2773518" y="1389527"/>
                    <a:pt x="2607262" y="1451856"/>
                  </a:cubicBezTo>
                  <a:cubicBezTo>
                    <a:pt x="2441006" y="1514185"/>
                    <a:pt x="2277550" y="1409995"/>
                    <a:pt x="2169157" y="1451856"/>
                  </a:cubicBezTo>
                  <a:cubicBezTo>
                    <a:pt x="2060765" y="1493717"/>
                    <a:pt x="1773408" y="1395306"/>
                    <a:pt x="1666938" y="1451856"/>
                  </a:cubicBezTo>
                  <a:cubicBezTo>
                    <a:pt x="1560468" y="1508406"/>
                    <a:pt x="1379901" y="1421796"/>
                    <a:pt x="1164720" y="1451856"/>
                  </a:cubicBezTo>
                  <a:cubicBezTo>
                    <a:pt x="949539" y="1481916"/>
                    <a:pt x="882312" y="1434940"/>
                    <a:pt x="726614" y="1451856"/>
                  </a:cubicBezTo>
                  <a:cubicBezTo>
                    <a:pt x="570916" y="1468772"/>
                    <a:pt x="187172" y="1421171"/>
                    <a:pt x="0" y="1451856"/>
                  </a:cubicBezTo>
                  <a:cubicBezTo>
                    <a:pt x="-6852" y="1259548"/>
                    <a:pt x="52095" y="1102270"/>
                    <a:pt x="0" y="953385"/>
                  </a:cubicBezTo>
                  <a:cubicBezTo>
                    <a:pt x="-52095" y="804500"/>
                    <a:pt x="13313" y="696575"/>
                    <a:pt x="0" y="483952"/>
                  </a:cubicBezTo>
                  <a:cubicBezTo>
                    <a:pt x="-13313" y="271329"/>
                    <a:pt x="45956" y="241149"/>
                    <a:pt x="0" y="0"/>
                  </a:cubicBezTo>
                  <a:close/>
                </a:path>
                <a:path w="3205650" h="1451856" stroke="0" extrusionOk="0">
                  <a:moveTo>
                    <a:pt x="0" y="0"/>
                  </a:moveTo>
                  <a:cubicBezTo>
                    <a:pt x="227532" y="-3503"/>
                    <a:pt x="320467" y="46448"/>
                    <a:pt x="470162" y="0"/>
                  </a:cubicBezTo>
                  <a:cubicBezTo>
                    <a:pt x="619857" y="-46448"/>
                    <a:pt x="857988" y="29601"/>
                    <a:pt x="1004437" y="0"/>
                  </a:cubicBezTo>
                  <a:cubicBezTo>
                    <a:pt x="1150886" y="-29601"/>
                    <a:pt x="1371138" y="51356"/>
                    <a:pt x="1474599" y="0"/>
                  </a:cubicBezTo>
                  <a:cubicBezTo>
                    <a:pt x="1578060" y="-51356"/>
                    <a:pt x="1779986" y="15510"/>
                    <a:pt x="2072987" y="0"/>
                  </a:cubicBezTo>
                  <a:cubicBezTo>
                    <a:pt x="2365988" y="-15510"/>
                    <a:pt x="2501976" y="66995"/>
                    <a:pt x="2639319" y="0"/>
                  </a:cubicBezTo>
                  <a:cubicBezTo>
                    <a:pt x="2776662" y="-66995"/>
                    <a:pt x="2987145" y="44980"/>
                    <a:pt x="3205650" y="0"/>
                  </a:cubicBezTo>
                  <a:cubicBezTo>
                    <a:pt x="3222094" y="212254"/>
                    <a:pt x="3167665" y="410004"/>
                    <a:pt x="3205650" y="512989"/>
                  </a:cubicBezTo>
                  <a:cubicBezTo>
                    <a:pt x="3243635" y="615974"/>
                    <a:pt x="3183605" y="829314"/>
                    <a:pt x="3205650" y="967904"/>
                  </a:cubicBezTo>
                  <a:cubicBezTo>
                    <a:pt x="3227695" y="1106495"/>
                    <a:pt x="3194903" y="1263675"/>
                    <a:pt x="3205650" y="1451856"/>
                  </a:cubicBezTo>
                  <a:cubicBezTo>
                    <a:pt x="3100857" y="1495103"/>
                    <a:pt x="2919339" y="1425447"/>
                    <a:pt x="2767545" y="1451856"/>
                  </a:cubicBezTo>
                  <a:cubicBezTo>
                    <a:pt x="2615751" y="1478265"/>
                    <a:pt x="2525465" y="1450015"/>
                    <a:pt x="2329439" y="1451856"/>
                  </a:cubicBezTo>
                  <a:cubicBezTo>
                    <a:pt x="2133413" y="1453697"/>
                    <a:pt x="2018074" y="1413700"/>
                    <a:pt x="1795164" y="1451856"/>
                  </a:cubicBezTo>
                  <a:cubicBezTo>
                    <a:pt x="1572255" y="1490012"/>
                    <a:pt x="1438145" y="1422558"/>
                    <a:pt x="1325002" y="1451856"/>
                  </a:cubicBezTo>
                  <a:cubicBezTo>
                    <a:pt x="1211859" y="1481154"/>
                    <a:pt x="968270" y="1432415"/>
                    <a:pt x="854840" y="1451856"/>
                  </a:cubicBezTo>
                  <a:cubicBezTo>
                    <a:pt x="741410" y="1471297"/>
                    <a:pt x="285388" y="1436957"/>
                    <a:pt x="0" y="1451856"/>
                  </a:cubicBezTo>
                  <a:cubicBezTo>
                    <a:pt x="-56162" y="1236004"/>
                    <a:pt x="28470" y="1127552"/>
                    <a:pt x="0" y="967904"/>
                  </a:cubicBezTo>
                  <a:cubicBezTo>
                    <a:pt x="-28470" y="808256"/>
                    <a:pt x="19371" y="686564"/>
                    <a:pt x="0" y="498471"/>
                  </a:cubicBezTo>
                  <a:cubicBezTo>
                    <a:pt x="-19371" y="310378"/>
                    <a:pt x="33660" y="157021"/>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844312185">
                    <a:custGeom>
                      <a:avLst/>
                      <a:gdLst>
                        <a:gd name="connsiteX0" fmla="*/ 0 w 3075273"/>
                        <a:gd name="connsiteY0" fmla="*/ 0 h 1451856"/>
                        <a:gd name="connsiteX1" fmla="*/ 3075273 w 3075273"/>
                        <a:gd name="connsiteY1" fmla="*/ 0 h 1451856"/>
                        <a:gd name="connsiteX2" fmla="*/ 3075273 w 3075273"/>
                        <a:gd name="connsiteY2" fmla="*/ 1451856 h 1451856"/>
                        <a:gd name="connsiteX3" fmla="*/ 0 w 3075273"/>
                        <a:gd name="connsiteY3" fmla="*/ 1451856 h 1451856"/>
                        <a:gd name="connsiteX4" fmla="*/ 0 w 3075273"/>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75273" h="1451856">
                          <a:moveTo>
                            <a:pt x="0" y="0"/>
                          </a:moveTo>
                          <a:lnTo>
                            <a:pt x="3075273" y="0"/>
                          </a:lnTo>
                          <a:lnTo>
                            <a:pt x="3075273"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Lack of money/control over own finances or lack of access to earnings, receiving cash for work</a:t>
              </a:r>
            </a:p>
          </p:txBody>
        </p:sp>
        <p:sp>
          <p:nvSpPr>
            <p:cNvPr id="8" name="Freeform: Shape 7">
              <a:extLst>
                <a:ext uri="{FF2B5EF4-FFF2-40B4-BE49-F238E27FC236}">
                  <a16:creationId xmlns:a16="http://schemas.microsoft.com/office/drawing/2014/main" id="{4869BBDB-00D4-4964-94DB-B2AC569352E6}"/>
                </a:ext>
              </a:extLst>
            </p:cNvPr>
            <p:cNvSpPr/>
            <p:nvPr/>
          </p:nvSpPr>
          <p:spPr>
            <a:xfrm>
              <a:off x="8003634" y="961703"/>
              <a:ext cx="3205650" cy="1451856"/>
            </a:xfrm>
            <a:custGeom>
              <a:avLst/>
              <a:gdLst>
                <a:gd name="connsiteX0" fmla="*/ 0 w 3205650"/>
                <a:gd name="connsiteY0" fmla="*/ 0 h 1451856"/>
                <a:gd name="connsiteX1" fmla="*/ 502218 w 3205650"/>
                <a:gd name="connsiteY1" fmla="*/ 0 h 1451856"/>
                <a:gd name="connsiteX2" fmla="*/ 972381 w 3205650"/>
                <a:gd name="connsiteY2" fmla="*/ 0 h 1451856"/>
                <a:gd name="connsiteX3" fmla="*/ 1410486 w 3205650"/>
                <a:gd name="connsiteY3" fmla="*/ 0 h 1451856"/>
                <a:gd name="connsiteX4" fmla="*/ 1848592 w 3205650"/>
                <a:gd name="connsiteY4" fmla="*/ 0 h 1451856"/>
                <a:gd name="connsiteX5" fmla="*/ 2446980 w 3205650"/>
                <a:gd name="connsiteY5" fmla="*/ 0 h 1451856"/>
                <a:gd name="connsiteX6" fmla="*/ 3205650 w 3205650"/>
                <a:gd name="connsiteY6" fmla="*/ 0 h 1451856"/>
                <a:gd name="connsiteX7" fmla="*/ 3205650 w 3205650"/>
                <a:gd name="connsiteY7" fmla="*/ 469433 h 1451856"/>
                <a:gd name="connsiteX8" fmla="*/ 3205650 w 3205650"/>
                <a:gd name="connsiteY8" fmla="*/ 953385 h 1451856"/>
                <a:gd name="connsiteX9" fmla="*/ 3205650 w 3205650"/>
                <a:gd name="connsiteY9" fmla="*/ 1451856 h 1451856"/>
                <a:gd name="connsiteX10" fmla="*/ 2703432 w 3205650"/>
                <a:gd name="connsiteY10" fmla="*/ 1451856 h 1451856"/>
                <a:gd name="connsiteX11" fmla="*/ 2137100 w 3205650"/>
                <a:gd name="connsiteY11" fmla="*/ 1451856 h 1451856"/>
                <a:gd name="connsiteX12" fmla="*/ 1666938 w 3205650"/>
                <a:gd name="connsiteY12" fmla="*/ 1451856 h 1451856"/>
                <a:gd name="connsiteX13" fmla="*/ 1164720 w 3205650"/>
                <a:gd name="connsiteY13" fmla="*/ 1451856 h 1451856"/>
                <a:gd name="connsiteX14" fmla="*/ 726614 w 3205650"/>
                <a:gd name="connsiteY14" fmla="*/ 1451856 h 1451856"/>
                <a:gd name="connsiteX15" fmla="*/ 0 w 3205650"/>
                <a:gd name="connsiteY15" fmla="*/ 1451856 h 1451856"/>
                <a:gd name="connsiteX16" fmla="*/ 0 w 3205650"/>
                <a:gd name="connsiteY16" fmla="*/ 953385 h 1451856"/>
                <a:gd name="connsiteX17" fmla="*/ 0 w 3205650"/>
                <a:gd name="connsiteY17" fmla="*/ 512989 h 1451856"/>
                <a:gd name="connsiteX18" fmla="*/ 0 w 3205650"/>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05650" h="1451856" fill="none" extrusionOk="0">
                  <a:moveTo>
                    <a:pt x="0" y="0"/>
                  </a:moveTo>
                  <a:cubicBezTo>
                    <a:pt x="132682" y="-3185"/>
                    <a:pt x="264891" y="3424"/>
                    <a:pt x="502218" y="0"/>
                  </a:cubicBezTo>
                  <a:cubicBezTo>
                    <a:pt x="739545" y="-3424"/>
                    <a:pt x="796703" y="29815"/>
                    <a:pt x="972381" y="0"/>
                  </a:cubicBezTo>
                  <a:cubicBezTo>
                    <a:pt x="1148059" y="-29815"/>
                    <a:pt x="1304901" y="49378"/>
                    <a:pt x="1410486" y="0"/>
                  </a:cubicBezTo>
                  <a:cubicBezTo>
                    <a:pt x="1516072" y="-49378"/>
                    <a:pt x="1664160" y="50496"/>
                    <a:pt x="1848592" y="0"/>
                  </a:cubicBezTo>
                  <a:cubicBezTo>
                    <a:pt x="2033024" y="-50496"/>
                    <a:pt x="2323615" y="54712"/>
                    <a:pt x="2446980" y="0"/>
                  </a:cubicBezTo>
                  <a:cubicBezTo>
                    <a:pt x="2570345" y="-54712"/>
                    <a:pt x="2920883" y="80841"/>
                    <a:pt x="3205650" y="0"/>
                  </a:cubicBezTo>
                  <a:cubicBezTo>
                    <a:pt x="3218784" y="122485"/>
                    <a:pt x="3201257" y="279555"/>
                    <a:pt x="3205650" y="469433"/>
                  </a:cubicBezTo>
                  <a:cubicBezTo>
                    <a:pt x="3210043" y="659311"/>
                    <a:pt x="3160333" y="855090"/>
                    <a:pt x="3205650" y="953385"/>
                  </a:cubicBezTo>
                  <a:cubicBezTo>
                    <a:pt x="3250967" y="1051680"/>
                    <a:pt x="3202258" y="1274630"/>
                    <a:pt x="3205650" y="1451856"/>
                  </a:cubicBezTo>
                  <a:cubicBezTo>
                    <a:pt x="2996792" y="1490561"/>
                    <a:pt x="2880409" y="1447838"/>
                    <a:pt x="2703432" y="1451856"/>
                  </a:cubicBezTo>
                  <a:cubicBezTo>
                    <a:pt x="2526455" y="1455874"/>
                    <a:pt x="2286683" y="1388268"/>
                    <a:pt x="2137100" y="1451856"/>
                  </a:cubicBezTo>
                  <a:cubicBezTo>
                    <a:pt x="1987517" y="1515444"/>
                    <a:pt x="1798228" y="1432900"/>
                    <a:pt x="1666938" y="1451856"/>
                  </a:cubicBezTo>
                  <a:cubicBezTo>
                    <a:pt x="1535648" y="1470812"/>
                    <a:pt x="1408979" y="1442839"/>
                    <a:pt x="1164720" y="1451856"/>
                  </a:cubicBezTo>
                  <a:cubicBezTo>
                    <a:pt x="920461" y="1460873"/>
                    <a:pt x="859644" y="1432577"/>
                    <a:pt x="726614" y="1451856"/>
                  </a:cubicBezTo>
                  <a:cubicBezTo>
                    <a:pt x="593584" y="1471135"/>
                    <a:pt x="350222" y="1389134"/>
                    <a:pt x="0" y="1451856"/>
                  </a:cubicBezTo>
                  <a:cubicBezTo>
                    <a:pt x="-47604" y="1283116"/>
                    <a:pt x="57732" y="1120132"/>
                    <a:pt x="0" y="953385"/>
                  </a:cubicBezTo>
                  <a:cubicBezTo>
                    <a:pt x="-57732" y="786638"/>
                    <a:pt x="6979" y="626603"/>
                    <a:pt x="0" y="512989"/>
                  </a:cubicBezTo>
                  <a:cubicBezTo>
                    <a:pt x="-6979" y="399375"/>
                    <a:pt x="15778" y="222042"/>
                    <a:pt x="0" y="0"/>
                  </a:cubicBezTo>
                  <a:close/>
                </a:path>
                <a:path w="3205650" h="1451856" stroke="0" extrusionOk="0">
                  <a:moveTo>
                    <a:pt x="0" y="0"/>
                  </a:moveTo>
                  <a:cubicBezTo>
                    <a:pt x="135964" y="-13010"/>
                    <a:pt x="377092" y="48153"/>
                    <a:pt x="598388" y="0"/>
                  </a:cubicBezTo>
                  <a:cubicBezTo>
                    <a:pt x="819684" y="-48153"/>
                    <a:pt x="982002" y="42447"/>
                    <a:pt x="1100606" y="0"/>
                  </a:cubicBezTo>
                  <a:cubicBezTo>
                    <a:pt x="1219210" y="-42447"/>
                    <a:pt x="1392590" y="37394"/>
                    <a:pt x="1538712" y="0"/>
                  </a:cubicBezTo>
                  <a:cubicBezTo>
                    <a:pt x="1684834" y="-37394"/>
                    <a:pt x="1893104" y="1080"/>
                    <a:pt x="2040930" y="0"/>
                  </a:cubicBezTo>
                  <a:cubicBezTo>
                    <a:pt x="2188756" y="-1080"/>
                    <a:pt x="2362598" y="25960"/>
                    <a:pt x="2543149" y="0"/>
                  </a:cubicBezTo>
                  <a:cubicBezTo>
                    <a:pt x="2723700" y="-25960"/>
                    <a:pt x="2890048" y="731"/>
                    <a:pt x="3205650" y="0"/>
                  </a:cubicBezTo>
                  <a:cubicBezTo>
                    <a:pt x="3257654" y="187239"/>
                    <a:pt x="3165475" y="294907"/>
                    <a:pt x="3205650" y="454915"/>
                  </a:cubicBezTo>
                  <a:cubicBezTo>
                    <a:pt x="3245825" y="614924"/>
                    <a:pt x="3194908" y="753202"/>
                    <a:pt x="3205650" y="909830"/>
                  </a:cubicBezTo>
                  <a:cubicBezTo>
                    <a:pt x="3216392" y="1066458"/>
                    <a:pt x="3159225" y="1258288"/>
                    <a:pt x="3205650" y="1451856"/>
                  </a:cubicBezTo>
                  <a:cubicBezTo>
                    <a:pt x="3055070" y="1504785"/>
                    <a:pt x="2822491" y="1405799"/>
                    <a:pt x="2703432" y="1451856"/>
                  </a:cubicBezTo>
                  <a:cubicBezTo>
                    <a:pt x="2584373" y="1497913"/>
                    <a:pt x="2318008" y="1419760"/>
                    <a:pt x="2201213" y="1451856"/>
                  </a:cubicBezTo>
                  <a:cubicBezTo>
                    <a:pt x="2084418" y="1483952"/>
                    <a:pt x="1886306" y="1404667"/>
                    <a:pt x="1602825" y="1451856"/>
                  </a:cubicBezTo>
                  <a:cubicBezTo>
                    <a:pt x="1319344" y="1499045"/>
                    <a:pt x="1252193" y="1404334"/>
                    <a:pt x="1132663" y="1451856"/>
                  </a:cubicBezTo>
                  <a:cubicBezTo>
                    <a:pt x="1013133" y="1499378"/>
                    <a:pt x="812882" y="1432847"/>
                    <a:pt x="694558" y="1451856"/>
                  </a:cubicBezTo>
                  <a:cubicBezTo>
                    <a:pt x="576235" y="1470865"/>
                    <a:pt x="195054" y="1410331"/>
                    <a:pt x="0" y="1451856"/>
                  </a:cubicBezTo>
                  <a:cubicBezTo>
                    <a:pt x="-36673" y="1272906"/>
                    <a:pt x="45945" y="1209295"/>
                    <a:pt x="0" y="982423"/>
                  </a:cubicBezTo>
                  <a:cubicBezTo>
                    <a:pt x="-45945" y="755551"/>
                    <a:pt x="59462" y="688635"/>
                    <a:pt x="0" y="483952"/>
                  </a:cubicBezTo>
                  <a:cubicBezTo>
                    <a:pt x="-59462" y="279269"/>
                    <a:pt x="43290" y="207634"/>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4100733447">
                    <a:custGeom>
                      <a:avLst/>
                      <a:gdLst>
                        <a:gd name="connsiteX0" fmla="*/ 0 w 3205650"/>
                        <a:gd name="connsiteY0" fmla="*/ 0 h 1451856"/>
                        <a:gd name="connsiteX1" fmla="*/ 3205650 w 3205650"/>
                        <a:gd name="connsiteY1" fmla="*/ 0 h 1451856"/>
                        <a:gd name="connsiteX2" fmla="*/ 3205650 w 3205650"/>
                        <a:gd name="connsiteY2" fmla="*/ 1451856 h 1451856"/>
                        <a:gd name="connsiteX3" fmla="*/ 0 w 3205650"/>
                        <a:gd name="connsiteY3" fmla="*/ 1451856 h 1451856"/>
                        <a:gd name="connsiteX4" fmla="*/ 0 w 3205650"/>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5650" h="1451856">
                          <a:moveTo>
                            <a:pt x="0" y="0"/>
                          </a:moveTo>
                          <a:lnTo>
                            <a:pt x="3205650" y="0"/>
                          </a:lnTo>
                          <a:lnTo>
                            <a:pt x="3205650"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Living/sleeping in the place of work</a:t>
              </a:r>
            </a:p>
          </p:txBody>
        </p:sp>
        <p:sp>
          <p:nvSpPr>
            <p:cNvPr id="9" name="Freeform: Shape 8">
              <a:extLst>
                <a:ext uri="{FF2B5EF4-FFF2-40B4-BE49-F238E27FC236}">
                  <a16:creationId xmlns:a16="http://schemas.microsoft.com/office/drawing/2014/main" id="{E64FE315-D627-4D79-9F40-8BF49F736DE8}"/>
                </a:ext>
              </a:extLst>
            </p:cNvPr>
            <p:cNvSpPr/>
            <p:nvPr/>
          </p:nvSpPr>
          <p:spPr>
            <a:xfrm>
              <a:off x="1008989" y="2655536"/>
              <a:ext cx="3228589" cy="1451856"/>
            </a:xfrm>
            <a:custGeom>
              <a:avLst/>
              <a:gdLst>
                <a:gd name="connsiteX0" fmla="*/ 0 w 3228589"/>
                <a:gd name="connsiteY0" fmla="*/ 0 h 1451856"/>
                <a:gd name="connsiteX1" fmla="*/ 441240 w 3228589"/>
                <a:gd name="connsiteY1" fmla="*/ 0 h 1451856"/>
                <a:gd name="connsiteX2" fmla="*/ 947053 w 3228589"/>
                <a:gd name="connsiteY2" fmla="*/ 0 h 1451856"/>
                <a:gd name="connsiteX3" fmla="*/ 1549723 w 3228589"/>
                <a:gd name="connsiteY3" fmla="*/ 0 h 1451856"/>
                <a:gd name="connsiteX4" fmla="*/ 2152393 w 3228589"/>
                <a:gd name="connsiteY4" fmla="*/ 0 h 1451856"/>
                <a:gd name="connsiteX5" fmla="*/ 2625919 w 3228589"/>
                <a:gd name="connsiteY5" fmla="*/ 0 h 1451856"/>
                <a:gd name="connsiteX6" fmla="*/ 3228589 w 3228589"/>
                <a:gd name="connsiteY6" fmla="*/ 0 h 1451856"/>
                <a:gd name="connsiteX7" fmla="*/ 3228589 w 3228589"/>
                <a:gd name="connsiteY7" fmla="*/ 483952 h 1451856"/>
                <a:gd name="connsiteX8" fmla="*/ 3228589 w 3228589"/>
                <a:gd name="connsiteY8" fmla="*/ 953385 h 1451856"/>
                <a:gd name="connsiteX9" fmla="*/ 3228589 w 3228589"/>
                <a:gd name="connsiteY9" fmla="*/ 1451856 h 1451856"/>
                <a:gd name="connsiteX10" fmla="*/ 2690491 w 3228589"/>
                <a:gd name="connsiteY10" fmla="*/ 1451856 h 1451856"/>
                <a:gd name="connsiteX11" fmla="*/ 2087821 w 3228589"/>
                <a:gd name="connsiteY11" fmla="*/ 1451856 h 1451856"/>
                <a:gd name="connsiteX12" fmla="*/ 1582009 w 3228589"/>
                <a:gd name="connsiteY12" fmla="*/ 1451856 h 1451856"/>
                <a:gd name="connsiteX13" fmla="*/ 1011625 w 3228589"/>
                <a:gd name="connsiteY13" fmla="*/ 1451856 h 1451856"/>
                <a:gd name="connsiteX14" fmla="*/ 505812 w 3228589"/>
                <a:gd name="connsiteY14" fmla="*/ 1451856 h 1451856"/>
                <a:gd name="connsiteX15" fmla="*/ 0 w 3228589"/>
                <a:gd name="connsiteY15" fmla="*/ 1451856 h 1451856"/>
                <a:gd name="connsiteX16" fmla="*/ 0 w 3228589"/>
                <a:gd name="connsiteY16" fmla="*/ 967904 h 1451856"/>
                <a:gd name="connsiteX17" fmla="*/ 0 w 3228589"/>
                <a:gd name="connsiteY17" fmla="*/ 527508 h 1451856"/>
                <a:gd name="connsiteX18" fmla="*/ 0 w 3228589"/>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28589" h="1451856" fill="none" extrusionOk="0">
                  <a:moveTo>
                    <a:pt x="0" y="0"/>
                  </a:moveTo>
                  <a:cubicBezTo>
                    <a:pt x="208262" y="-39348"/>
                    <a:pt x="265256" y="2129"/>
                    <a:pt x="441240" y="0"/>
                  </a:cubicBezTo>
                  <a:cubicBezTo>
                    <a:pt x="617224" y="-2129"/>
                    <a:pt x="734343" y="50652"/>
                    <a:pt x="947053" y="0"/>
                  </a:cubicBezTo>
                  <a:cubicBezTo>
                    <a:pt x="1159763" y="-50652"/>
                    <a:pt x="1398101" y="68805"/>
                    <a:pt x="1549723" y="0"/>
                  </a:cubicBezTo>
                  <a:cubicBezTo>
                    <a:pt x="1701345" y="-68805"/>
                    <a:pt x="1978318" y="39750"/>
                    <a:pt x="2152393" y="0"/>
                  </a:cubicBezTo>
                  <a:cubicBezTo>
                    <a:pt x="2326468" y="-39750"/>
                    <a:pt x="2431298" y="42109"/>
                    <a:pt x="2625919" y="0"/>
                  </a:cubicBezTo>
                  <a:cubicBezTo>
                    <a:pt x="2820540" y="-42109"/>
                    <a:pt x="2970494" y="290"/>
                    <a:pt x="3228589" y="0"/>
                  </a:cubicBezTo>
                  <a:cubicBezTo>
                    <a:pt x="3247535" y="235494"/>
                    <a:pt x="3181544" y="252480"/>
                    <a:pt x="3228589" y="483952"/>
                  </a:cubicBezTo>
                  <a:cubicBezTo>
                    <a:pt x="3275634" y="715424"/>
                    <a:pt x="3210592" y="726664"/>
                    <a:pt x="3228589" y="953385"/>
                  </a:cubicBezTo>
                  <a:cubicBezTo>
                    <a:pt x="3246586" y="1180106"/>
                    <a:pt x="3171671" y="1269633"/>
                    <a:pt x="3228589" y="1451856"/>
                  </a:cubicBezTo>
                  <a:cubicBezTo>
                    <a:pt x="3042662" y="1508308"/>
                    <a:pt x="2877232" y="1435751"/>
                    <a:pt x="2690491" y="1451856"/>
                  </a:cubicBezTo>
                  <a:cubicBezTo>
                    <a:pt x="2503750" y="1467961"/>
                    <a:pt x="2252323" y="1407064"/>
                    <a:pt x="2087821" y="1451856"/>
                  </a:cubicBezTo>
                  <a:cubicBezTo>
                    <a:pt x="1923319" y="1496648"/>
                    <a:pt x="1723112" y="1403797"/>
                    <a:pt x="1582009" y="1451856"/>
                  </a:cubicBezTo>
                  <a:cubicBezTo>
                    <a:pt x="1440906" y="1499915"/>
                    <a:pt x="1201310" y="1429684"/>
                    <a:pt x="1011625" y="1451856"/>
                  </a:cubicBezTo>
                  <a:cubicBezTo>
                    <a:pt x="821940" y="1474028"/>
                    <a:pt x="614615" y="1445940"/>
                    <a:pt x="505812" y="1451856"/>
                  </a:cubicBezTo>
                  <a:cubicBezTo>
                    <a:pt x="397009" y="1457772"/>
                    <a:pt x="201279" y="1424033"/>
                    <a:pt x="0" y="1451856"/>
                  </a:cubicBezTo>
                  <a:cubicBezTo>
                    <a:pt x="-32832" y="1283277"/>
                    <a:pt x="10457" y="1101819"/>
                    <a:pt x="0" y="967904"/>
                  </a:cubicBezTo>
                  <a:cubicBezTo>
                    <a:pt x="-10457" y="833989"/>
                    <a:pt x="17892" y="718292"/>
                    <a:pt x="0" y="527508"/>
                  </a:cubicBezTo>
                  <a:cubicBezTo>
                    <a:pt x="-17892" y="336724"/>
                    <a:pt x="37048" y="168926"/>
                    <a:pt x="0" y="0"/>
                  </a:cubicBezTo>
                  <a:close/>
                </a:path>
                <a:path w="3228589" h="1451856" stroke="0" extrusionOk="0">
                  <a:moveTo>
                    <a:pt x="0" y="0"/>
                  </a:moveTo>
                  <a:cubicBezTo>
                    <a:pt x="134134" y="-2347"/>
                    <a:pt x="327942" y="59841"/>
                    <a:pt x="505812" y="0"/>
                  </a:cubicBezTo>
                  <a:cubicBezTo>
                    <a:pt x="683682" y="-59841"/>
                    <a:pt x="868470" y="34362"/>
                    <a:pt x="979339" y="0"/>
                  </a:cubicBezTo>
                  <a:cubicBezTo>
                    <a:pt x="1090208" y="-34362"/>
                    <a:pt x="1406652" y="26397"/>
                    <a:pt x="1549723" y="0"/>
                  </a:cubicBezTo>
                  <a:cubicBezTo>
                    <a:pt x="1692794" y="-26397"/>
                    <a:pt x="1956499" y="9084"/>
                    <a:pt x="2087821" y="0"/>
                  </a:cubicBezTo>
                  <a:cubicBezTo>
                    <a:pt x="2219143" y="-9084"/>
                    <a:pt x="2426354" y="4793"/>
                    <a:pt x="2658205" y="0"/>
                  </a:cubicBezTo>
                  <a:cubicBezTo>
                    <a:pt x="2890056" y="-4793"/>
                    <a:pt x="2992373" y="31875"/>
                    <a:pt x="3228589" y="0"/>
                  </a:cubicBezTo>
                  <a:cubicBezTo>
                    <a:pt x="3269118" y="214609"/>
                    <a:pt x="3193158" y="313052"/>
                    <a:pt x="3228589" y="440396"/>
                  </a:cubicBezTo>
                  <a:cubicBezTo>
                    <a:pt x="3264020" y="567740"/>
                    <a:pt x="3226425" y="809862"/>
                    <a:pt x="3228589" y="909830"/>
                  </a:cubicBezTo>
                  <a:cubicBezTo>
                    <a:pt x="3230753" y="1009798"/>
                    <a:pt x="3164541" y="1305102"/>
                    <a:pt x="3228589" y="1451856"/>
                  </a:cubicBezTo>
                  <a:cubicBezTo>
                    <a:pt x="3027641" y="1480415"/>
                    <a:pt x="2792025" y="1439396"/>
                    <a:pt x="2658205" y="1451856"/>
                  </a:cubicBezTo>
                  <a:cubicBezTo>
                    <a:pt x="2524385" y="1464316"/>
                    <a:pt x="2216716" y="1416476"/>
                    <a:pt x="2087821" y="1451856"/>
                  </a:cubicBezTo>
                  <a:cubicBezTo>
                    <a:pt x="1958926" y="1487236"/>
                    <a:pt x="1807704" y="1424250"/>
                    <a:pt x="1549723" y="1451856"/>
                  </a:cubicBezTo>
                  <a:cubicBezTo>
                    <a:pt x="1291742" y="1479462"/>
                    <a:pt x="1196885" y="1401814"/>
                    <a:pt x="1011625" y="1451856"/>
                  </a:cubicBezTo>
                  <a:cubicBezTo>
                    <a:pt x="826365" y="1501898"/>
                    <a:pt x="662459" y="1407925"/>
                    <a:pt x="505812" y="1451856"/>
                  </a:cubicBezTo>
                  <a:cubicBezTo>
                    <a:pt x="349165" y="1495787"/>
                    <a:pt x="169290" y="1441261"/>
                    <a:pt x="0" y="1451856"/>
                  </a:cubicBezTo>
                  <a:cubicBezTo>
                    <a:pt x="-11619" y="1347696"/>
                    <a:pt x="1502" y="1187097"/>
                    <a:pt x="0" y="953385"/>
                  </a:cubicBezTo>
                  <a:cubicBezTo>
                    <a:pt x="-1502" y="719673"/>
                    <a:pt x="2325" y="676200"/>
                    <a:pt x="0" y="483952"/>
                  </a:cubicBezTo>
                  <a:cubicBezTo>
                    <a:pt x="-2325" y="291704"/>
                    <a:pt x="45251" y="24075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701050100">
                    <a:custGeom>
                      <a:avLst/>
                      <a:gdLst>
                        <a:gd name="connsiteX0" fmla="*/ 0 w 3228589"/>
                        <a:gd name="connsiteY0" fmla="*/ 0 h 1451856"/>
                        <a:gd name="connsiteX1" fmla="*/ 3228589 w 3228589"/>
                        <a:gd name="connsiteY1" fmla="*/ 0 h 1451856"/>
                        <a:gd name="connsiteX2" fmla="*/ 3228589 w 3228589"/>
                        <a:gd name="connsiteY2" fmla="*/ 1451856 h 1451856"/>
                        <a:gd name="connsiteX3" fmla="*/ 0 w 3228589"/>
                        <a:gd name="connsiteY3" fmla="*/ 1451856 h 1451856"/>
                        <a:gd name="connsiteX4" fmla="*/ 0 w 3228589"/>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28589" h="1451856">
                          <a:moveTo>
                            <a:pt x="0" y="0"/>
                          </a:moveTo>
                          <a:lnTo>
                            <a:pt x="3228589" y="0"/>
                          </a:lnTo>
                          <a:lnTo>
                            <a:pt x="3228589"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Not wearing clothes suitable for work or weather, unkempt appearance</a:t>
              </a:r>
            </a:p>
          </p:txBody>
        </p:sp>
        <p:sp>
          <p:nvSpPr>
            <p:cNvPr id="10" name="Freeform: Shape 9">
              <a:extLst>
                <a:ext uri="{FF2B5EF4-FFF2-40B4-BE49-F238E27FC236}">
                  <a16:creationId xmlns:a16="http://schemas.microsoft.com/office/drawing/2014/main" id="{865DF067-0BCC-4B91-A6A9-17F3F4CE3EE8}"/>
                </a:ext>
              </a:extLst>
            </p:cNvPr>
            <p:cNvSpPr/>
            <p:nvPr/>
          </p:nvSpPr>
          <p:spPr>
            <a:xfrm>
              <a:off x="4479555" y="2655536"/>
              <a:ext cx="3088727" cy="1451856"/>
            </a:xfrm>
            <a:custGeom>
              <a:avLst/>
              <a:gdLst>
                <a:gd name="connsiteX0" fmla="*/ 0 w 3088727"/>
                <a:gd name="connsiteY0" fmla="*/ 0 h 1451856"/>
                <a:gd name="connsiteX1" fmla="*/ 545675 w 3088727"/>
                <a:gd name="connsiteY1" fmla="*/ 0 h 1451856"/>
                <a:gd name="connsiteX2" fmla="*/ 1029576 w 3088727"/>
                <a:gd name="connsiteY2" fmla="*/ 0 h 1451856"/>
                <a:gd name="connsiteX3" fmla="*/ 1451702 w 3088727"/>
                <a:gd name="connsiteY3" fmla="*/ 0 h 1451856"/>
                <a:gd name="connsiteX4" fmla="*/ 1873828 w 3088727"/>
                <a:gd name="connsiteY4" fmla="*/ 0 h 1451856"/>
                <a:gd name="connsiteX5" fmla="*/ 2295954 w 3088727"/>
                <a:gd name="connsiteY5" fmla="*/ 0 h 1451856"/>
                <a:gd name="connsiteX6" fmla="*/ 3088727 w 3088727"/>
                <a:gd name="connsiteY6" fmla="*/ 0 h 1451856"/>
                <a:gd name="connsiteX7" fmla="*/ 3088727 w 3088727"/>
                <a:gd name="connsiteY7" fmla="*/ 498471 h 1451856"/>
                <a:gd name="connsiteX8" fmla="*/ 3088727 w 3088727"/>
                <a:gd name="connsiteY8" fmla="*/ 953385 h 1451856"/>
                <a:gd name="connsiteX9" fmla="*/ 3088727 w 3088727"/>
                <a:gd name="connsiteY9" fmla="*/ 1451856 h 1451856"/>
                <a:gd name="connsiteX10" fmla="*/ 2512165 w 3088727"/>
                <a:gd name="connsiteY10" fmla="*/ 1451856 h 1451856"/>
                <a:gd name="connsiteX11" fmla="*/ 1935602 w 3088727"/>
                <a:gd name="connsiteY11" fmla="*/ 1451856 h 1451856"/>
                <a:gd name="connsiteX12" fmla="*/ 1451702 w 3088727"/>
                <a:gd name="connsiteY12" fmla="*/ 1451856 h 1451856"/>
                <a:gd name="connsiteX13" fmla="*/ 967801 w 3088727"/>
                <a:gd name="connsiteY13" fmla="*/ 1451856 h 1451856"/>
                <a:gd name="connsiteX14" fmla="*/ 0 w 3088727"/>
                <a:gd name="connsiteY14" fmla="*/ 1451856 h 1451856"/>
                <a:gd name="connsiteX15" fmla="*/ 0 w 3088727"/>
                <a:gd name="connsiteY15" fmla="*/ 953385 h 1451856"/>
                <a:gd name="connsiteX16" fmla="*/ 0 w 3088727"/>
                <a:gd name="connsiteY16" fmla="*/ 469433 h 1451856"/>
                <a:gd name="connsiteX17" fmla="*/ 0 w 3088727"/>
                <a:gd name="connsiteY17"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88727" h="1451856" fill="none" extrusionOk="0">
                  <a:moveTo>
                    <a:pt x="0" y="0"/>
                  </a:moveTo>
                  <a:cubicBezTo>
                    <a:pt x="207839" y="-5032"/>
                    <a:pt x="319409" y="7477"/>
                    <a:pt x="545675" y="0"/>
                  </a:cubicBezTo>
                  <a:cubicBezTo>
                    <a:pt x="771941" y="-7477"/>
                    <a:pt x="923304" y="36031"/>
                    <a:pt x="1029576" y="0"/>
                  </a:cubicBezTo>
                  <a:cubicBezTo>
                    <a:pt x="1135848" y="-36031"/>
                    <a:pt x="1307279" y="19138"/>
                    <a:pt x="1451702" y="0"/>
                  </a:cubicBezTo>
                  <a:cubicBezTo>
                    <a:pt x="1596125" y="-19138"/>
                    <a:pt x="1702438" y="1749"/>
                    <a:pt x="1873828" y="0"/>
                  </a:cubicBezTo>
                  <a:cubicBezTo>
                    <a:pt x="2045218" y="-1749"/>
                    <a:pt x="2141146" y="41487"/>
                    <a:pt x="2295954" y="0"/>
                  </a:cubicBezTo>
                  <a:cubicBezTo>
                    <a:pt x="2450762" y="-41487"/>
                    <a:pt x="2875211" y="13613"/>
                    <a:pt x="3088727" y="0"/>
                  </a:cubicBezTo>
                  <a:cubicBezTo>
                    <a:pt x="3123164" y="100491"/>
                    <a:pt x="3059349" y="271633"/>
                    <a:pt x="3088727" y="498471"/>
                  </a:cubicBezTo>
                  <a:cubicBezTo>
                    <a:pt x="3118105" y="725309"/>
                    <a:pt x="3059687" y="791054"/>
                    <a:pt x="3088727" y="953385"/>
                  </a:cubicBezTo>
                  <a:cubicBezTo>
                    <a:pt x="3117767" y="1115716"/>
                    <a:pt x="3077173" y="1296570"/>
                    <a:pt x="3088727" y="1451856"/>
                  </a:cubicBezTo>
                  <a:cubicBezTo>
                    <a:pt x="2820580" y="1505974"/>
                    <a:pt x="2797852" y="1445544"/>
                    <a:pt x="2512165" y="1451856"/>
                  </a:cubicBezTo>
                  <a:cubicBezTo>
                    <a:pt x="2226478" y="1458168"/>
                    <a:pt x="2067933" y="1429478"/>
                    <a:pt x="1935602" y="1451856"/>
                  </a:cubicBezTo>
                  <a:cubicBezTo>
                    <a:pt x="1803271" y="1474234"/>
                    <a:pt x="1597419" y="1400133"/>
                    <a:pt x="1451702" y="1451856"/>
                  </a:cubicBezTo>
                  <a:cubicBezTo>
                    <a:pt x="1305985" y="1503579"/>
                    <a:pt x="1076089" y="1407551"/>
                    <a:pt x="967801" y="1451856"/>
                  </a:cubicBezTo>
                  <a:cubicBezTo>
                    <a:pt x="859513" y="1496161"/>
                    <a:pt x="305215" y="1437766"/>
                    <a:pt x="0" y="1451856"/>
                  </a:cubicBezTo>
                  <a:cubicBezTo>
                    <a:pt x="-408" y="1216908"/>
                    <a:pt x="14049" y="1111570"/>
                    <a:pt x="0" y="953385"/>
                  </a:cubicBezTo>
                  <a:cubicBezTo>
                    <a:pt x="-14049" y="795200"/>
                    <a:pt x="3103" y="690586"/>
                    <a:pt x="0" y="469433"/>
                  </a:cubicBezTo>
                  <a:cubicBezTo>
                    <a:pt x="-3103" y="248280"/>
                    <a:pt x="34484" y="124808"/>
                    <a:pt x="0" y="0"/>
                  </a:cubicBezTo>
                  <a:close/>
                </a:path>
                <a:path w="3088727" h="1451856" stroke="0" extrusionOk="0">
                  <a:moveTo>
                    <a:pt x="0" y="0"/>
                  </a:moveTo>
                  <a:cubicBezTo>
                    <a:pt x="175921" y="-48548"/>
                    <a:pt x="335731" y="46518"/>
                    <a:pt x="422126" y="0"/>
                  </a:cubicBezTo>
                  <a:cubicBezTo>
                    <a:pt x="508521" y="-46518"/>
                    <a:pt x="674575" y="12163"/>
                    <a:pt x="875139" y="0"/>
                  </a:cubicBezTo>
                  <a:cubicBezTo>
                    <a:pt x="1075703" y="-12163"/>
                    <a:pt x="1166903" y="47526"/>
                    <a:pt x="1420814" y="0"/>
                  </a:cubicBezTo>
                  <a:cubicBezTo>
                    <a:pt x="1674726" y="-47526"/>
                    <a:pt x="1765222" y="12780"/>
                    <a:pt x="1935602" y="0"/>
                  </a:cubicBezTo>
                  <a:cubicBezTo>
                    <a:pt x="2105982" y="-12780"/>
                    <a:pt x="2347976" y="5931"/>
                    <a:pt x="2481277" y="0"/>
                  </a:cubicBezTo>
                  <a:cubicBezTo>
                    <a:pt x="2614579" y="-5931"/>
                    <a:pt x="2869957" y="52200"/>
                    <a:pt x="3088727" y="0"/>
                  </a:cubicBezTo>
                  <a:cubicBezTo>
                    <a:pt x="3088813" y="180989"/>
                    <a:pt x="3072856" y="263732"/>
                    <a:pt x="3088727" y="454915"/>
                  </a:cubicBezTo>
                  <a:cubicBezTo>
                    <a:pt x="3104598" y="646098"/>
                    <a:pt x="3082153" y="859435"/>
                    <a:pt x="3088727" y="967904"/>
                  </a:cubicBezTo>
                  <a:cubicBezTo>
                    <a:pt x="3095301" y="1076373"/>
                    <a:pt x="3062165" y="1285213"/>
                    <a:pt x="3088727" y="1451856"/>
                  </a:cubicBezTo>
                  <a:cubicBezTo>
                    <a:pt x="2892607" y="1461709"/>
                    <a:pt x="2714576" y="1416087"/>
                    <a:pt x="2512165" y="1451856"/>
                  </a:cubicBezTo>
                  <a:cubicBezTo>
                    <a:pt x="2309754" y="1487625"/>
                    <a:pt x="2231870" y="1448424"/>
                    <a:pt x="2059151" y="1451856"/>
                  </a:cubicBezTo>
                  <a:cubicBezTo>
                    <a:pt x="1886432" y="1455288"/>
                    <a:pt x="1732310" y="1435059"/>
                    <a:pt x="1513476" y="1451856"/>
                  </a:cubicBezTo>
                  <a:cubicBezTo>
                    <a:pt x="1294643" y="1468653"/>
                    <a:pt x="1091828" y="1398581"/>
                    <a:pt x="936914" y="1451856"/>
                  </a:cubicBezTo>
                  <a:cubicBezTo>
                    <a:pt x="782000" y="1505131"/>
                    <a:pt x="383528" y="1400115"/>
                    <a:pt x="0" y="1451856"/>
                  </a:cubicBezTo>
                  <a:cubicBezTo>
                    <a:pt x="-17121" y="1284788"/>
                    <a:pt x="14105" y="1132923"/>
                    <a:pt x="0" y="967904"/>
                  </a:cubicBezTo>
                  <a:cubicBezTo>
                    <a:pt x="-14105" y="802885"/>
                    <a:pt x="3231" y="685517"/>
                    <a:pt x="0" y="469433"/>
                  </a:cubicBezTo>
                  <a:cubicBezTo>
                    <a:pt x="-3231" y="253349"/>
                    <a:pt x="22354" y="22512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115298373">
                    <a:custGeom>
                      <a:avLst/>
                      <a:gdLst>
                        <a:gd name="connsiteX0" fmla="*/ 0 w 3088727"/>
                        <a:gd name="connsiteY0" fmla="*/ 0 h 1451856"/>
                        <a:gd name="connsiteX1" fmla="*/ 3088727 w 3088727"/>
                        <a:gd name="connsiteY1" fmla="*/ 0 h 1451856"/>
                        <a:gd name="connsiteX2" fmla="*/ 3088727 w 3088727"/>
                        <a:gd name="connsiteY2" fmla="*/ 1451856 h 1451856"/>
                        <a:gd name="connsiteX3" fmla="*/ 0 w 3088727"/>
                        <a:gd name="connsiteY3" fmla="*/ 1451856 h 1451856"/>
                        <a:gd name="connsiteX4" fmla="*/ 0 w 3088727"/>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8727" h="1451856">
                          <a:moveTo>
                            <a:pt x="0" y="0"/>
                          </a:moveTo>
                          <a:lnTo>
                            <a:pt x="3088727" y="0"/>
                          </a:lnTo>
                          <a:lnTo>
                            <a:pt x="3088727"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Limited contact with family &amp; limited social contact, always taken to and from work</a:t>
              </a:r>
            </a:p>
          </p:txBody>
        </p:sp>
        <p:sp>
          <p:nvSpPr>
            <p:cNvPr id="11" name="Freeform: Shape 10">
              <a:extLst>
                <a:ext uri="{FF2B5EF4-FFF2-40B4-BE49-F238E27FC236}">
                  <a16:creationId xmlns:a16="http://schemas.microsoft.com/office/drawing/2014/main" id="{3357A31A-C37E-4443-98A4-84E9D87170C2}"/>
                </a:ext>
              </a:extLst>
            </p:cNvPr>
            <p:cNvSpPr/>
            <p:nvPr/>
          </p:nvSpPr>
          <p:spPr>
            <a:xfrm>
              <a:off x="7810259" y="2655536"/>
              <a:ext cx="3383260" cy="1451856"/>
            </a:xfrm>
            <a:custGeom>
              <a:avLst/>
              <a:gdLst>
                <a:gd name="connsiteX0" fmla="*/ 0 w 3383260"/>
                <a:gd name="connsiteY0" fmla="*/ 0 h 1451856"/>
                <a:gd name="connsiteX1" fmla="*/ 631542 w 3383260"/>
                <a:gd name="connsiteY1" fmla="*/ 0 h 1451856"/>
                <a:gd name="connsiteX2" fmla="*/ 1161586 w 3383260"/>
                <a:gd name="connsiteY2" fmla="*/ 0 h 1451856"/>
                <a:gd name="connsiteX3" fmla="*/ 1623965 w 3383260"/>
                <a:gd name="connsiteY3" fmla="*/ 0 h 1451856"/>
                <a:gd name="connsiteX4" fmla="*/ 2221674 w 3383260"/>
                <a:gd name="connsiteY4" fmla="*/ 0 h 1451856"/>
                <a:gd name="connsiteX5" fmla="*/ 2819383 w 3383260"/>
                <a:gd name="connsiteY5" fmla="*/ 0 h 1451856"/>
                <a:gd name="connsiteX6" fmla="*/ 3383260 w 3383260"/>
                <a:gd name="connsiteY6" fmla="*/ 0 h 1451856"/>
                <a:gd name="connsiteX7" fmla="*/ 3383260 w 3383260"/>
                <a:gd name="connsiteY7" fmla="*/ 498471 h 1451856"/>
                <a:gd name="connsiteX8" fmla="*/ 3383260 w 3383260"/>
                <a:gd name="connsiteY8" fmla="*/ 1011460 h 1451856"/>
                <a:gd name="connsiteX9" fmla="*/ 3383260 w 3383260"/>
                <a:gd name="connsiteY9" fmla="*/ 1451856 h 1451856"/>
                <a:gd name="connsiteX10" fmla="*/ 2887049 w 3383260"/>
                <a:gd name="connsiteY10" fmla="*/ 1451856 h 1451856"/>
                <a:gd name="connsiteX11" fmla="*/ 2323172 w 3383260"/>
                <a:gd name="connsiteY11" fmla="*/ 1451856 h 1451856"/>
                <a:gd name="connsiteX12" fmla="*/ 1860793 w 3383260"/>
                <a:gd name="connsiteY12" fmla="*/ 1451856 h 1451856"/>
                <a:gd name="connsiteX13" fmla="*/ 1364582 w 3383260"/>
                <a:gd name="connsiteY13" fmla="*/ 1451856 h 1451856"/>
                <a:gd name="connsiteX14" fmla="*/ 868370 w 3383260"/>
                <a:gd name="connsiteY14" fmla="*/ 1451856 h 1451856"/>
                <a:gd name="connsiteX15" fmla="*/ 0 w 3383260"/>
                <a:gd name="connsiteY15" fmla="*/ 1451856 h 1451856"/>
                <a:gd name="connsiteX16" fmla="*/ 0 w 3383260"/>
                <a:gd name="connsiteY16" fmla="*/ 996941 h 1451856"/>
                <a:gd name="connsiteX17" fmla="*/ 0 w 3383260"/>
                <a:gd name="connsiteY17" fmla="*/ 512989 h 1451856"/>
                <a:gd name="connsiteX18" fmla="*/ 0 w 3383260"/>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83260" h="1451856" fill="none" extrusionOk="0">
                  <a:moveTo>
                    <a:pt x="0" y="0"/>
                  </a:moveTo>
                  <a:cubicBezTo>
                    <a:pt x="209128" y="-33285"/>
                    <a:pt x="366510" y="67859"/>
                    <a:pt x="631542" y="0"/>
                  </a:cubicBezTo>
                  <a:cubicBezTo>
                    <a:pt x="896574" y="-67859"/>
                    <a:pt x="901856" y="21164"/>
                    <a:pt x="1161586" y="0"/>
                  </a:cubicBezTo>
                  <a:cubicBezTo>
                    <a:pt x="1421316" y="-21164"/>
                    <a:pt x="1467606" y="31675"/>
                    <a:pt x="1623965" y="0"/>
                  </a:cubicBezTo>
                  <a:cubicBezTo>
                    <a:pt x="1780324" y="-31675"/>
                    <a:pt x="2020786" y="11353"/>
                    <a:pt x="2221674" y="0"/>
                  </a:cubicBezTo>
                  <a:cubicBezTo>
                    <a:pt x="2422562" y="-11353"/>
                    <a:pt x="2623992" y="69085"/>
                    <a:pt x="2819383" y="0"/>
                  </a:cubicBezTo>
                  <a:cubicBezTo>
                    <a:pt x="3014774" y="-69085"/>
                    <a:pt x="3236221" y="25151"/>
                    <a:pt x="3383260" y="0"/>
                  </a:cubicBezTo>
                  <a:cubicBezTo>
                    <a:pt x="3412266" y="218227"/>
                    <a:pt x="3328743" y="280757"/>
                    <a:pt x="3383260" y="498471"/>
                  </a:cubicBezTo>
                  <a:cubicBezTo>
                    <a:pt x="3437777" y="716185"/>
                    <a:pt x="3349852" y="882371"/>
                    <a:pt x="3383260" y="1011460"/>
                  </a:cubicBezTo>
                  <a:cubicBezTo>
                    <a:pt x="3416668" y="1140549"/>
                    <a:pt x="3375105" y="1294495"/>
                    <a:pt x="3383260" y="1451856"/>
                  </a:cubicBezTo>
                  <a:cubicBezTo>
                    <a:pt x="3272618" y="1456787"/>
                    <a:pt x="3024214" y="1396323"/>
                    <a:pt x="2887049" y="1451856"/>
                  </a:cubicBezTo>
                  <a:cubicBezTo>
                    <a:pt x="2749884" y="1507389"/>
                    <a:pt x="2566936" y="1418858"/>
                    <a:pt x="2323172" y="1451856"/>
                  </a:cubicBezTo>
                  <a:cubicBezTo>
                    <a:pt x="2079408" y="1484854"/>
                    <a:pt x="2054219" y="1423702"/>
                    <a:pt x="1860793" y="1451856"/>
                  </a:cubicBezTo>
                  <a:cubicBezTo>
                    <a:pt x="1667367" y="1480010"/>
                    <a:pt x="1599323" y="1428385"/>
                    <a:pt x="1364582" y="1451856"/>
                  </a:cubicBezTo>
                  <a:cubicBezTo>
                    <a:pt x="1129841" y="1475327"/>
                    <a:pt x="1013574" y="1403712"/>
                    <a:pt x="868370" y="1451856"/>
                  </a:cubicBezTo>
                  <a:cubicBezTo>
                    <a:pt x="723166" y="1500000"/>
                    <a:pt x="214504" y="1412874"/>
                    <a:pt x="0" y="1451856"/>
                  </a:cubicBezTo>
                  <a:cubicBezTo>
                    <a:pt x="-35785" y="1312513"/>
                    <a:pt x="52893" y="1130049"/>
                    <a:pt x="0" y="996941"/>
                  </a:cubicBezTo>
                  <a:cubicBezTo>
                    <a:pt x="-52893" y="863833"/>
                    <a:pt x="40018" y="632376"/>
                    <a:pt x="0" y="512989"/>
                  </a:cubicBezTo>
                  <a:cubicBezTo>
                    <a:pt x="-40018" y="393602"/>
                    <a:pt x="19314" y="112904"/>
                    <a:pt x="0" y="0"/>
                  </a:cubicBezTo>
                  <a:close/>
                </a:path>
                <a:path w="3383260" h="1451856" stroke="0" extrusionOk="0">
                  <a:moveTo>
                    <a:pt x="0" y="0"/>
                  </a:moveTo>
                  <a:cubicBezTo>
                    <a:pt x="218470" y="-34426"/>
                    <a:pt x="373427" y="13053"/>
                    <a:pt x="631542" y="0"/>
                  </a:cubicBezTo>
                  <a:cubicBezTo>
                    <a:pt x="889657" y="-13053"/>
                    <a:pt x="1042594" y="36210"/>
                    <a:pt x="1229251" y="0"/>
                  </a:cubicBezTo>
                  <a:cubicBezTo>
                    <a:pt x="1415908" y="-36210"/>
                    <a:pt x="1501967" y="3245"/>
                    <a:pt x="1725463" y="0"/>
                  </a:cubicBezTo>
                  <a:cubicBezTo>
                    <a:pt x="1948959" y="-3245"/>
                    <a:pt x="2109764" y="58706"/>
                    <a:pt x="2323172" y="0"/>
                  </a:cubicBezTo>
                  <a:cubicBezTo>
                    <a:pt x="2536580" y="-58706"/>
                    <a:pt x="2988026" y="75364"/>
                    <a:pt x="3383260" y="0"/>
                  </a:cubicBezTo>
                  <a:cubicBezTo>
                    <a:pt x="3427046" y="242819"/>
                    <a:pt x="3371311" y="394336"/>
                    <a:pt x="3383260" y="498471"/>
                  </a:cubicBezTo>
                  <a:cubicBezTo>
                    <a:pt x="3395209" y="602606"/>
                    <a:pt x="3358324" y="782536"/>
                    <a:pt x="3383260" y="982423"/>
                  </a:cubicBezTo>
                  <a:cubicBezTo>
                    <a:pt x="3408196" y="1182310"/>
                    <a:pt x="3346787" y="1287479"/>
                    <a:pt x="3383260" y="1451856"/>
                  </a:cubicBezTo>
                  <a:cubicBezTo>
                    <a:pt x="3139082" y="1493888"/>
                    <a:pt x="3010520" y="1442923"/>
                    <a:pt x="2819383" y="1451856"/>
                  </a:cubicBezTo>
                  <a:cubicBezTo>
                    <a:pt x="2628246" y="1460789"/>
                    <a:pt x="2391320" y="1419823"/>
                    <a:pt x="2221674" y="1451856"/>
                  </a:cubicBezTo>
                  <a:cubicBezTo>
                    <a:pt x="2052028" y="1483889"/>
                    <a:pt x="1757740" y="1379583"/>
                    <a:pt x="1590132" y="1451856"/>
                  </a:cubicBezTo>
                  <a:cubicBezTo>
                    <a:pt x="1422524" y="1524129"/>
                    <a:pt x="1256214" y="1426887"/>
                    <a:pt x="992423" y="1451856"/>
                  </a:cubicBezTo>
                  <a:cubicBezTo>
                    <a:pt x="728632" y="1476825"/>
                    <a:pt x="621655" y="1410775"/>
                    <a:pt x="496211" y="1451856"/>
                  </a:cubicBezTo>
                  <a:cubicBezTo>
                    <a:pt x="370767" y="1492937"/>
                    <a:pt x="123826" y="1440652"/>
                    <a:pt x="0" y="1451856"/>
                  </a:cubicBezTo>
                  <a:cubicBezTo>
                    <a:pt x="-52279" y="1329227"/>
                    <a:pt x="1980" y="1174295"/>
                    <a:pt x="0" y="967904"/>
                  </a:cubicBezTo>
                  <a:cubicBezTo>
                    <a:pt x="-1980" y="761513"/>
                    <a:pt x="46355" y="659318"/>
                    <a:pt x="0" y="469433"/>
                  </a:cubicBezTo>
                  <a:cubicBezTo>
                    <a:pt x="-46355" y="279548"/>
                    <a:pt x="49089" y="123000"/>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325034814">
                    <a:custGeom>
                      <a:avLst/>
                      <a:gdLst>
                        <a:gd name="connsiteX0" fmla="*/ 0 w 3383260"/>
                        <a:gd name="connsiteY0" fmla="*/ 0 h 1451856"/>
                        <a:gd name="connsiteX1" fmla="*/ 3383260 w 3383260"/>
                        <a:gd name="connsiteY1" fmla="*/ 0 h 1451856"/>
                        <a:gd name="connsiteX2" fmla="*/ 3383260 w 3383260"/>
                        <a:gd name="connsiteY2" fmla="*/ 1451856 h 1451856"/>
                        <a:gd name="connsiteX3" fmla="*/ 0 w 3383260"/>
                        <a:gd name="connsiteY3" fmla="*/ 1451856 h 1451856"/>
                        <a:gd name="connsiteX4" fmla="*/ 0 w 3383260"/>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3260" h="1451856">
                          <a:moveTo>
                            <a:pt x="0" y="0"/>
                          </a:moveTo>
                          <a:lnTo>
                            <a:pt x="3383260" y="0"/>
                          </a:lnTo>
                          <a:lnTo>
                            <a:pt x="3383260"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Others seeking to speak for the person you are trying to engage, no eye contact</a:t>
              </a:r>
            </a:p>
          </p:txBody>
        </p:sp>
        <p:sp>
          <p:nvSpPr>
            <p:cNvPr id="12" name="Freeform: Shape 11">
              <a:extLst>
                <a:ext uri="{FF2B5EF4-FFF2-40B4-BE49-F238E27FC236}">
                  <a16:creationId xmlns:a16="http://schemas.microsoft.com/office/drawing/2014/main" id="{4A0532B4-D5D3-45C6-85AC-A0147B4DD7AB}"/>
                </a:ext>
              </a:extLst>
            </p:cNvPr>
            <p:cNvSpPr/>
            <p:nvPr/>
          </p:nvSpPr>
          <p:spPr>
            <a:xfrm>
              <a:off x="3002763" y="4349368"/>
              <a:ext cx="2912689" cy="1451856"/>
            </a:xfrm>
            <a:custGeom>
              <a:avLst/>
              <a:gdLst>
                <a:gd name="connsiteX0" fmla="*/ 0 w 2912689"/>
                <a:gd name="connsiteY0" fmla="*/ 0 h 1451856"/>
                <a:gd name="connsiteX1" fmla="*/ 524284 w 2912689"/>
                <a:gd name="connsiteY1" fmla="*/ 0 h 1451856"/>
                <a:gd name="connsiteX2" fmla="*/ 1077695 w 2912689"/>
                <a:gd name="connsiteY2" fmla="*/ 0 h 1451856"/>
                <a:gd name="connsiteX3" fmla="*/ 1689360 w 2912689"/>
                <a:gd name="connsiteY3" fmla="*/ 0 h 1451856"/>
                <a:gd name="connsiteX4" fmla="*/ 2213644 w 2912689"/>
                <a:gd name="connsiteY4" fmla="*/ 0 h 1451856"/>
                <a:gd name="connsiteX5" fmla="*/ 2912689 w 2912689"/>
                <a:gd name="connsiteY5" fmla="*/ 0 h 1451856"/>
                <a:gd name="connsiteX6" fmla="*/ 2912689 w 2912689"/>
                <a:gd name="connsiteY6" fmla="*/ 512989 h 1451856"/>
                <a:gd name="connsiteX7" fmla="*/ 2912689 w 2912689"/>
                <a:gd name="connsiteY7" fmla="*/ 982423 h 1451856"/>
                <a:gd name="connsiteX8" fmla="*/ 2912689 w 2912689"/>
                <a:gd name="connsiteY8" fmla="*/ 1451856 h 1451856"/>
                <a:gd name="connsiteX9" fmla="*/ 2359278 w 2912689"/>
                <a:gd name="connsiteY9" fmla="*/ 1451856 h 1451856"/>
                <a:gd name="connsiteX10" fmla="*/ 1864121 w 2912689"/>
                <a:gd name="connsiteY10" fmla="*/ 1451856 h 1451856"/>
                <a:gd name="connsiteX11" fmla="*/ 1339837 w 2912689"/>
                <a:gd name="connsiteY11" fmla="*/ 1451856 h 1451856"/>
                <a:gd name="connsiteX12" fmla="*/ 728172 w 2912689"/>
                <a:gd name="connsiteY12" fmla="*/ 1451856 h 1451856"/>
                <a:gd name="connsiteX13" fmla="*/ 0 w 2912689"/>
                <a:gd name="connsiteY13" fmla="*/ 1451856 h 1451856"/>
                <a:gd name="connsiteX14" fmla="*/ 0 w 2912689"/>
                <a:gd name="connsiteY14" fmla="*/ 1011460 h 1451856"/>
                <a:gd name="connsiteX15" fmla="*/ 0 w 2912689"/>
                <a:gd name="connsiteY15" fmla="*/ 571063 h 1451856"/>
                <a:gd name="connsiteX16" fmla="*/ 0 w 2912689"/>
                <a:gd name="connsiteY16"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12689" h="1451856" fill="none" extrusionOk="0">
                  <a:moveTo>
                    <a:pt x="0" y="0"/>
                  </a:moveTo>
                  <a:cubicBezTo>
                    <a:pt x="136581" y="-62174"/>
                    <a:pt x="414618" y="42511"/>
                    <a:pt x="524284" y="0"/>
                  </a:cubicBezTo>
                  <a:cubicBezTo>
                    <a:pt x="633950" y="-42511"/>
                    <a:pt x="954903" y="2664"/>
                    <a:pt x="1077695" y="0"/>
                  </a:cubicBezTo>
                  <a:cubicBezTo>
                    <a:pt x="1200487" y="-2664"/>
                    <a:pt x="1450063" y="26954"/>
                    <a:pt x="1689360" y="0"/>
                  </a:cubicBezTo>
                  <a:cubicBezTo>
                    <a:pt x="1928658" y="-26954"/>
                    <a:pt x="1955253" y="41185"/>
                    <a:pt x="2213644" y="0"/>
                  </a:cubicBezTo>
                  <a:cubicBezTo>
                    <a:pt x="2472035" y="-41185"/>
                    <a:pt x="2589393" y="45343"/>
                    <a:pt x="2912689" y="0"/>
                  </a:cubicBezTo>
                  <a:cubicBezTo>
                    <a:pt x="2956814" y="129334"/>
                    <a:pt x="2852501" y="279235"/>
                    <a:pt x="2912689" y="512989"/>
                  </a:cubicBezTo>
                  <a:cubicBezTo>
                    <a:pt x="2972877" y="746743"/>
                    <a:pt x="2889770" y="812957"/>
                    <a:pt x="2912689" y="982423"/>
                  </a:cubicBezTo>
                  <a:cubicBezTo>
                    <a:pt x="2935608" y="1151889"/>
                    <a:pt x="2892710" y="1231488"/>
                    <a:pt x="2912689" y="1451856"/>
                  </a:cubicBezTo>
                  <a:cubicBezTo>
                    <a:pt x="2788770" y="1513549"/>
                    <a:pt x="2605081" y="1413316"/>
                    <a:pt x="2359278" y="1451856"/>
                  </a:cubicBezTo>
                  <a:cubicBezTo>
                    <a:pt x="2113475" y="1490396"/>
                    <a:pt x="2051701" y="1411365"/>
                    <a:pt x="1864121" y="1451856"/>
                  </a:cubicBezTo>
                  <a:cubicBezTo>
                    <a:pt x="1676541" y="1492347"/>
                    <a:pt x="1597619" y="1413441"/>
                    <a:pt x="1339837" y="1451856"/>
                  </a:cubicBezTo>
                  <a:cubicBezTo>
                    <a:pt x="1082055" y="1490271"/>
                    <a:pt x="853578" y="1410659"/>
                    <a:pt x="728172" y="1451856"/>
                  </a:cubicBezTo>
                  <a:cubicBezTo>
                    <a:pt x="602767" y="1493053"/>
                    <a:pt x="235937" y="1377738"/>
                    <a:pt x="0" y="1451856"/>
                  </a:cubicBezTo>
                  <a:cubicBezTo>
                    <a:pt x="-43729" y="1362643"/>
                    <a:pt x="31261" y="1110573"/>
                    <a:pt x="0" y="1011460"/>
                  </a:cubicBezTo>
                  <a:cubicBezTo>
                    <a:pt x="-31261" y="912347"/>
                    <a:pt x="14317" y="722674"/>
                    <a:pt x="0" y="571063"/>
                  </a:cubicBezTo>
                  <a:cubicBezTo>
                    <a:pt x="-14317" y="419452"/>
                    <a:pt x="27631" y="201281"/>
                    <a:pt x="0" y="0"/>
                  </a:cubicBezTo>
                  <a:close/>
                </a:path>
                <a:path w="2912689" h="1451856" stroke="0" extrusionOk="0">
                  <a:moveTo>
                    <a:pt x="0" y="0"/>
                  </a:moveTo>
                  <a:cubicBezTo>
                    <a:pt x="260610" y="-52227"/>
                    <a:pt x="429083" y="55260"/>
                    <a:pt x="553411" y="0"/>
                  </a:cubicBezTo>
                  <a:cubicBezTo>
                    <a:pt x="677739" y="-55260"/>
                    <a:pt x="957988" y="61847"/>
                    <a:pt x="1135949" y="0"/>
                  </a:cubicBezTo>
                  <a:cubicBezTo>
                    <a:pt x="1313910" y="-61847"/>
                    <a:pt x="1622265" y="11311"/>
                    <a:pt x="1776740" y="0"/>
                  </a:cubicBezTo>
                  <a:cubicBezTo>
                    <a:pt x="1931215" y="-11311"/>
                    <a:pt x="2151557" y="45320"/>
                    <a:pt x="2330151" y="0"/>
                  </a:cubicBezTo>
                  <a:cubicBezTo>
                    <a:pt x="2508745" y="-45320"/>
                    <a:pt x="2684626" y="44614"/>
                    <a:pt x="2912689" y="0"/>
                  </a:cubicBezTo>
                  <a:cubicBezTo>
                    <a:pt x="2938357" y="125923"/>
                    <a:pt x="2863512" y="310222"/>
                    <a:pt x="2912689" y="498471"/>
                  </a:cubicBezTo>
                  <a:cubicBezTo>
                    <a:pt x="2961866" y="686720"/>
                    <a:pt x="2904600" y="838304"/>
                    <a:pt x="2912689" y="1011460"/>
                  </a:cubicBezTo>
                  <a:cubicBezTo>
                    <a:pt x="2920778" y="1184616"/>
                    <a:pt x="2886895" y="1258100"/>
                    <a:pt x="2912689" y="1451856"/>
                  </a:cubicBezTo>
                  <a:cubicBezTo>
                    <a:pt x="2691361" y="1494490"/>
                    <a:pt x="2453555" y="1425229"/>
                    <a:pt x="2301024" y="1451856"/>
                  </a:cubicBezTo>
                  <a:cubicBezTo>
                    <a:pt x="2148493" y="1478483"/>
                    <a:pt x="1990583" y="1422412"/>
                    <a:pt x="1805867" y="1451856"/>
                  </a:cubicBezTo>
                  <a:cubicBezTo>
                    <a:pt x="1621151" y="1481300"/>
                    <a:pt x="1426555" y="1437956"/>
                    <a:pt x="1165076" y="1451856"/>
                  </a:cubicBezTo>
                  <a:cubicBezTo>
                    <a:pt x="903597" y="1465756"/>
                    <a:pt x="868589" y="1405596"/>
                    <a:pt x="669918" y="1451856"/>
                  </a:cubicBezTo>
                  <a:cubicBezTo>
                    <a:pt x="471247" y="1498116"/>
                    <a:pt x="214666" y="1448474"/>
                    <a:pt x="0" y="1451856"/>
                  </a:cubicBezTo>
                  <a:cubicBezTo>
                    <a:pt x="-12565" y="1235661"/>
                    <a:pt x="38845" y="1093870"/>
                    <a:pt x="0" y="996941"/>
                  </a:cubicBezTo>
                  <a:cubicBezTo>
                    <a:pt x="-38845" y="900013"/>
                    <a:pt x="14154" y="689449"/>
                    <a:pt x="0" y="556545"/>
                  </a:cubicBezTo>
                  <a:cubicBezTo>
                    <a:pt x="-14154" y="423641"/>
                    <a:pt x="56321" y="142382"/>
                    <a:pt x="0" y="0"/>
                  </a:cubicBezTo>
                  <a:close/>
                </a:path>
              </a:pathLst>
            </a:custGeom>
            <a:ln>
              <a:solidFill>
                <a:schemeClr val="tx1"/>
              </a:solidFill>
              <a:extLst>
                <a:ext uri="{C807C97D-BFC1-408E-A445-0C87EB9F89A2}">
                  <ask:lineSketchStyleProps xmlns:ask="http://schemas.microsoft.com/office/drawing/2018/sketchyshapes" sd="965415919">
                    <a:custGeom>
                      <a:avLst/>
                      <a:gdLst>
                        <a:gd name="connsiteX0" fmla="*/ 0 w 2912689"/>
                        <a:gd name="connsiteY0" fmla="*/ 0 h 1451856"/>
                        <a:gd name="connsiteX1" fmla="*/ 2912689 w 2912689"/>
                        <a:gd name="connsiteY1" fmla="*/ 0 h 1451856"/>
                        <a:gd name="connsiteX2" fmla="*/ 2912689 w 2912689"/>
                        <a:gd name="connsiteY2" fmla="*/ 1451856 h 1451856"/>
                        <a:gd name="connsiteX3" fmla="*/ 0 w 2912689"/>
                        <a:gd name="connsiteY3" fmla="*/ 1451856 h 1451856"/>
                        <a:gd name="connsiteX4" fmla="*/ 0 w 2912689"/>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12689" h="1451856">
                          <a:moveTo>
                            <a:pt x="0" y="0"/>
                          </a:moveTo>
                          <a:lnTo>
                            <a:pt x="2912689" y="0"/>
                          </a:lnTo>
                          <a:lnTo>
                            <a:pt x="2912689"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Living or found in ‘degrading’ conditions</a:t>
              </a:r>
            </a:p>
          </p:txBody>
        </p:sp>
        <p:sp>
          <p:nvSpPr>
            <p:cNvPr id="13" name="Freeform: Shape 12">
              <a:extLst>
                <a:ext uri="{FF2B5EF4-FFF2-40B4-BE49-F238E27FC236}">
                  <a16:creationId xmlns:a16="http://schemas.microsoft.com/office/drawing/2014/main" id="{FB4DABAA-7CD9-4FFE-85C0-4DDF4264D073}"/>
                </a:ext>
              </a:extLst>
            </p:cNvPr>
            <p:cNvSpPr/>
            <p:nvPr/>
          </p:nvSpPr>
          <p:spPr>
            <a:xfrm>
              <a:off x="6101255" y="4349368"/>
              <a:ext cx="3098490" cy="1451856"/>
            </a:xfrm>
            <a:custGeom>
              <a:avLst/>
              <a:gdLst>
                <a:gd name="connsiteX0" fmla="*/ 0 w 3098490"/>
                <a:gd name="connsiteY0" fmla="*/ 0 h 1451856"/>
                <a:gd name="connsiteX1" fmla="*/ 423460 w 3098490"/>
                <a:gd name="connsiteY1" fmla="*/ 0 h 1451856"/>
                <a:gd name="connsiteX2" fmla="*/ 877906 w 3098490"/>
                <a:gd name="connsiteY2" fmla="*/ 0 h 1451856"/>
                <a:gd name="connsiteX3" fmla="*/ 1301366 w 3098490"/>
                <a:gd name="connsiteY3" fmla="*/ 0 h 1451856"/>
                <a:gd name="connsiteX4" fmla="*/ 1848766 w 3098490"/>
                <a:gd name="connsiteY4" fmla="*/ 0 h 1451856"/>
                <a:gd name="connsiteX5" fmla="*/ 2396166 w 3098490"/>
                <a:gd name="connsiteY5" fmla="*/ 0 h 1451856"/>
                <a:gd name="connsiteX6" fmla="*/ 3098490 w 3098490"/>
                <a:gd name="connsiteY6" fmla="*/ 0 h 1451856"/>
                <a:gd name="connsiteX7" fmla="*/ 3098490 w 3098490"/>
                <a:gd name="connsiteY7" fmla="*/ 483952 h 1451856"/>
                <a:gd name="connsiteX8" fmla="*/ 3098490 w 3098490"/>
                <a:gd name="connsiteY8" fmla="*/ 982423 h 1451856"/>
                <a:gd name="connsiteX9" fmla="*/ 3098490 w 3098490"/>
                <a:gd name="connsiteY9" fmla="*/ 1451856 h 1451856"/>
                <a:gd name="connsiteX10" fmla="*/ 2644045 w 3098490"/>
                <a:gd name="connsiteY10" fmla="*/ 1451856 h 1451856"/>
                <a:gd name="connsiteX11" fmla="*/ 2127630 w 3098490"/>
                <a:gd name="connsiteY11" fmla="*/ 1451856 h 1451856"/>
                <a:gd name="connsiteX12" fmla="*/ 1580230 w 3098490"/>
                <a:gd name="connsiteY12" fmla="*/ 1451856 h 1451856"/>
                <a:gd name="connsiteX13" fmla="*/ 1156770 w 3098490"/>
                <a:gd name="connsiteY13" fmla="*/ 1451856 h 1451856"/>
                <a:gd name="connsiteX14" fmla="*/ 733309 w 3098490"/>
                <a:gd name="connsiteY14" fmla="*/ 1451856 h 1451856"/>
                <a:gd name="connsiteX15" fmla="*/ 0 w 3098490"/>
                <a:gd name="connsiteY15" fmla="*/ 1451856 h 1451856"/>
                <a:gd name="connsiteX16" fmla="*/ 0 w 3098490"/>
                <a:gd name="connsiteY16" fmla="*/ 953385 h 1451856"/>
                <a:gd name="connsiteX17" fmla="*/ 0 w 3098490"/>
                <a:gd name="connsiteY17" fmla="*/ 440396 h 1451856"/>
                <a:gd name="connsiteX18" fmla="*/ 0 w 3098490"/>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98490" h="1451856" fill="none" extrusionOk="0">
                  <a:moveTo>
                    <a:pt x="0" y="0"/>
                  </a:moveTo>
                  <a:cubicBezTo>
                    <a:pt x="114256" y="-39178"/>
                    <a:pt x="222740" y="30579"/>
                    <a:pt x="423460" y="0"/>
                  </a:cubicBezTo>
                  <a:cubicBezTo>
                    <a:pt x="624180" y="-30579"/>
                    <a:pt x="739360" y="47767"/>
                    <a:pt x="877906" y="0"/>
                  </a:cubicBezTo>
                  <a:cubicBezTo>
                    <a:pt x="1016452" y="-47767"/>
                    <a:pt x="1101341" y="1404"/>
                    <a:pt x="1301366" y="0"/>
                  </a:cubicBezTo>
                  <a:cubicBezTo>
                    <a:pt x="1501391" y="-1404"/>
                    <a:pt x="1730138" y="39117"/>
                    <a:pt x="1848766" y="0"/>
                  </a:cubicBezTo>
                  <a:cubicBezTo>
                    <a:pt x="1967394" y="-39117"/>
                    <a:pt x="2148832" y="42844"/>
                    <a:pt x="2396166" y="0"/>
                  </a:cubicBezTo>
                  <a:cubicBezTo>
                    <a:pt x="2643500" y="-42844"/>
                    <a:pt x="2954310" y="76301"/>
                    <a:pt x="3098490" y="0"/>
                  </a:cubicBezTo>
                  <a:cubicBezTo>
                    <a:pt x="3119469" y="177513"/>
                    <a:pt x="3052944" y="273470"/>
                    <a:pt x="3098490" y="483952"/>
                  </a:cubicBezTo>
                  <a:cubicBezTo>
                    <a:pt x="3144036" y="694434"/>
                    <a:pt x="3050387" y="846274"/>
                    <a:pt x="3098490" y="982423"/>
                  </a:cubicBezTo>
                  <a:cubicBezTo>
                    <a:pt x="3146593" y="1118572"/>
                    <a:pt x="3066881" y="1338953"/>
                    <a:pt x="3098490" y="1451856"/>
                  </a:cubicBezTo>
                  <a:cubicBezTo>
                    <a:pt x="2921218" y="1478546"/>
                    <a:pt x="2813890" y="1414912"/>
                    <a:pt x="2644045" y="1451856"/>
                  </a:cubicBezTo>
                  <a:cubicBezTo>
                    <a:pt x="2474200" y="1488800"/>
                    <a:pt x="2331715" y="1411298"/>
                    <a:pt x="2127630" y="1451856"/>
                  </a:cubicBezTo>
                  <a:cubicBezTo>
                    <a:pt x="1923546" y="1492414"/>
                    <a:pt x="1809518" y="1401267"/>
                    <a:pt x="1580230" y="1451856"/>
                  </a:cubicBezTo>
                  <a:cubicBezTo>
                    <a:pt x="1350942" y="1502445"/>
                    <a:pt x="1355340" y="1407627"/>
                    <a:pt x="1156770" y="1451856"/>
                  </a:cubicBezTo>
                  <a:cubicBezTo>
                    <a:pt x="958200" y="1496085"/>
                    <a:pt x="922736" y="1441538"/>
                    <a:pt x="733309" y="1451856"/>
                  </a:cubicBezTo>
                  <a:cubicBezTo>
                    <a:pt x="543882" y="1462174"/>
                    <a:pt x="288252" y="1428791"/>
                    <a:pt x="0" y="1451856"/>
                  </a:cubicBezTo>
                  <a:cubicBezTo>
                    <a:pt x="-24742" y="1316055"/>
                    <a:pt x="59283" y="1201064"/>
                    <a:pt x="0" y="953385"/>
                  </a:cubicBezTo>
                  <a:cubicBezTo>
                    <a:pt x="-59283" y="705706"/>
                    <a:pt x="29579" y="680651"/>
                    <a:pt x="0" y="440396"/>
                  </a:cubicBezTo>
                  <a:cubicBezTo>
                    <a:pt x="-29579" y="200141"/>
                    <a:pt x="47144" y="212573"/>
                    <a:pt x="0" y="0"/>
                  </a:cubicBezTo>
                  <a:close/>
                </a:path>
                <a:path w="3098490" h="1451856" stroke="0" extrusionOk="0">
                  <a:moveTo>
                    <a:pt x="0" y="0"/>
                  </a:moveTo>
                  <a:cubicBezTo>
                    <a:pt x="130248" y="-19367"/>
                    <a:pt x="303696" y="29874"/>
                    <a:pt x="454445" y="0"/>
                  </a:cubicBezTo>
                  <a:cubicBezTo>
                    <a:pt x="605194" y="-29874"/>
                    <a:pt x="695207" y="43579"/>
                    <a:pt x="877906" y="0"/>
                  </a:cubicBezTo>
                  <a:cubicBezTo>
                    <a:pt x="1060605" y="-43579"/>
                    <a:pt x="1150027" y="40246"/>
                    <a:pt x="1394320" y="0"/>
                  </a:cubicBezTo>
                  <a:cubicBezTo>
                    <a:pt x="1638613" y="-40246"/>
                    <a:pt x="1727902" y="44395"/>
                    <a:pt x="1848766" y="0"/>
                  </a:cubicBezTo>
                  <a:cubicBezTo>
                    <a:pt x="1969630" y="-44395"/>
                    <a:pt x="2098128" y="34835"/>
                    <a:pt x="2334196" y="0"/>
                  </a:cubicBezTo>
                  <a:cubicBezTo>
                    <a:pt x="2570264" y="-34835"/>
                    <a:pt x="2728713" y="87492"/>
                    <a:pt x="3098490" y="0"/>
                  </a:cubicBezTo>
                  <a:cubicBezTo>
                    <a:pt x="3133610" y="105923"/>
                    <a:pt x="3063454" y="327526"/>
                    <a:pt x="3098490" y="512989"/>
                  </a:cubicBezTo>
                  <a:cubicBezTo>
                    <a:pt x="3133526" y="698452"/>
                    <a:pt x="3055464" y="775873"/>
                    <a:pt x="3098490" y="953385"/>
                  </a:cubicBezTo>
                  <a:cubicBezTo>
                    <a:pt x="3141516" y="1130897"/>
                    <a:pt x="3079793" y="1251905"/>
                    <a:pt x="3098490" y="1451856"/>
                  </a:cubicBezTo>
                  <a:cubicBezTo>
                    <a:pt x="2915031" y="1481678"/>
                    <a:pt x="2744375" y="1444765"/>
                    <a:pt x="2551090" y="1451856"/>
                  </a:cubicBezTo>
                  <a:cubicBezTo>
                    <a:pt x="2357805" y="1458947"/>
                    <a:pt x="2284304" y="1397791"/>
                    <a:pt x="2065660" y="1451856"/>
                  </a:cubicBezTo>
                  <a:cubicBezTo>
                    <a:pt x="1847016" y="1505921"/>
                    <a:pt x="1767126" y="1394976"/>
                    <a:pt x="1549245" y="1451856"/>
                  </a:cubicBezTo>
                  <a:cubicBezTo>
                    <a:pt x="1331364" y="1508736"/>
                    <a:pt x="1202735" y="1410716"/>
                    <a:pt x="1001845" y="1451856"/>
                  </a:cubicBezTo>
                  <a:cubicBezTo>
                    <a:pt x="800955" y="1492996"/>
                    <a:pt x="417561" y="1382982"/>
                    <a:pt x="0" y="1451856"/>
                  </a:cubicBezTo>
                  <a:cubicBezTo>
                    <a:pt x="-21654" y="1278521"/>
                    <a:pt x="28617" y="1128126"/>
                    <a:pt x="0" y="967904"/>
                  </a:cubicBezTo>
                  <a:cubicBezTo>
                    <a:pt x="-28617" y="807682"/>
                    <a:pt x="31001" y="636665"/>
                    <a:pt x="0" y="469433"/>
                  </a:cubicBezTo>
                  <a:cubicBezTo>
                    <a:pt x="-31001" y="302201"/>
                    <a:pt x="40444" y="227356"/>
                    <a:pt x="0" y="0"/>
                  </a:cubicBezTo>
                  <a:close/>
                </a:path>
              </a:pathLst>
            </a:custGeom>
            <a:ln>
              <a:solidFill>
                <a:schemeClr val="tx1"/>
              </a:solidFill>
              <a:extLst>
                <a:ext uri="{C807C97D-BFC1-408E-A445-0C87EB9F89A2}">
                  <ask:lineSketchStyleProps xmlns:ask="http://schemas.microsoft.com/office/drawing/2018/sketchyshapes" sd="4046305390">
                    <a:custGeom>
                      <a:avLst/>
                      <a:gdLst>
                        <a:gd name="connsiteX0" fmla="*/ 0 w 3042316"/>
                        <a:gd name="connsiteY0" fmla="*/ 0 h 1451856"/>
                        <a:gd name="connsiteX1" fmla="*/ 3042316 w 3042316"/>
                        <a:gd name="connsiteY1" fmla="*/ 0 h 1451856"/>
                        <a:gd name="connsiteX2" fmla="*/ 3042316 w 3042316"/>
                        <a:gd name="connsiteY2" fmla="*/ 1451856 h 1451856"/>
                        <a:gd name="connsiteX3" fmla="*/ 0 w 3042316"/>
                        <a:gd name="connsiteY3" fmla="*/ 1451856 h 1451856"/>
                        <a:gd name="connsiteX4" fmla="*/ 0 w 3042316"/>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2316" h="1451856">
                          <a:moveTo>
                            <a:pt x="0" y="0"/>
                          </a:moveTo>
                          <a:lnTo>
                            <a:pt x="3042316" y="0"/>
                          </a:lnTo>
                          <a:lnTo>
                            <a:pt x="3042316"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Unkempt, dirty, tired appearance</a:t>
              </a:r>
            </a:p>
          </p:txBody>
        </p:sp>
      </p:grpSp>
    </p:spTree>
    <p:extLst>
      <p:ext uri="{BB962C8B-B14F-4D97-AF65-F5344CB8AC3E}">
        <p14:creationId xmlns:p14="http://schemas.microsoft.com/office/powerpoint/2010/main" val="13324743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48113B2-74ED-431E-9140-8CE4C7386BA8}"/>
              </a:ext>
            </a:extLst>
          </p:cNvPr>
          <p:cNvSpPr txBox="1">
            <a:spLocks/>
          </p:cNvSpPr>
          <p:nvPr/>
        </p:nvSpPr>
        <p:spPr>
          <a:xfrm>
            <a:off x="838200" y="239002"/>
            <a:ext cx="10515600" cy="596572"/>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solidFill>
                  <a:schemeClr val="bg1"/>
                </a:solidFill>
                <a:latin typeface="+mn-lt"/>
              </a:rPr>
              <a:t>Signs/Indicators</a:t>
            </a:r>
          </a:p>
        </p:txBody>
      </p:sp>
      <p:grpSp>
        <p:nvGrpSpPr>
          <p:cNvPr id="5" name="Group 4">
            <a:extLst>
              <a:ext uri="{FF2B5EF4-FFF2-40B4-BE49-F238E27FC236}">
                <a16:creationId xmlns:a16="http://schemas.microsoft.com/office/drawing/2014/main" id="{559F9D61-BE5E-4D9C-8D16-EBA0B73B4506}"/>
              </a:ext>
            </a:extLst>
          </p:cNvPr>
          <p:cNvGrpSpPr/>
          <p:nvPr/>
        </p:nvGrpSpPr>
        <p:grpSpPr>
          <a:xfrm>
            <a:off x="838200" y="946175"/>
            <a:ext cx="10515600" cy="4965650"/>
            <a:chOff x="993225" y="961703"/>
            <a:chExt cx="10216059" cy="4839521"/>
          </a:xfrm>
        </p:grpSpPr>
        <p:sp>
          <p:nvSpPr>
            <p:cNvPr id="6" name="Freeform: Shape 5">
              <a:extLst>
                <a:ext uri="{FF2B5EF4-FFF2-40B4-BE49-F238E27FC236}">
                  <a16:creationId xmlns:a16="http://schemas.microsoft.com/office/drawing/2014/main" id="{FD3BA6EE-ECAB-4241-A8A7-992E5755EA36}"/>
                </a:ext>
              </a:extLst>
            </p:cNvPr>
            <p:cNvSpPr/>
            <p:nvPr/>
          </p:nvSpPr>
          <p:spPr>
            <a:xfrm>
              <a:off x="993225" y="961703"/>
              <a:ext cx="3451183" cy="1451856"/>
            </a:xfrm>
            <a:custGeom>
              <a:avLst/>
              <a:gdLst>
                <a:gd name="connsiteX0" fmla="*/ 0 w 3451183"/>
                <a:gd name="connsiteY0" fmla="*/ 0 h 1451856"/>
                <a:gd name="connsiteX1" fmla="*/ 506174 w 3451183"/>
                <a:gd name="connsiteY1" fmla="*/ 0 h 1451856"/>
                <a:gd name="connsiteX2" fmla="*/ 1115883 w 3451183"/>
                <a:gd name="connsiteY2" fmla="*/ 0 h 1451856"/>
                <a:gd name="connsiteX3" fmla="*/ 1656568 w 3451183"/>
                <a:gd name="connsiteY3" fmla="*/ 0 h 1451856"/>
                <a:gd name="connsiteX4" fmla="*/ 2162741 w 3451183"/>
                <a:gd name="connsiteY4" fmla="*/ 0 h 1451856"/>
                <a:gd name="connsiteX5" fmla="*/ 2772450 w 3451183"/>
                <a:gd name="connsiteY5" fmla="*/ 0 h 1451856"/>
                <a:gd name="connsiteX6" fmla="*/ 3451183 w 3451183"/>
                <a:gd name="connsiteY6" fmla="*/ 0 h 1451856"/>
                <a:gd name="connsiteX7" fmla="*/ 3451183 w 3451183"/>
                <a:gd name="connsiteY7" fmla="*/ 483952 h 1451856"/>
                <a:gd name="connsiteX8" fmla="*/ 3451183 w 3451183"/>
                <a:gd name="connsiteY8" fmla="*/ 938867 h 1451856"/>
                <a:gd name="connsiteX9" fmla="*/ 3451183 w 3451183"/>
                <a:gd name="connsiteY9" fmla="*/ 1451856 h 1451856"/>
                <a:gd name="connsiteX10" fmla="*/ 2945009 w 3451183"/>
                <a:gd name="connsiteY10" fmla="*/ 1451856 h 1451856"/>
                <a:gd name="connsiteX11" fmla="*/ 2473348 w 3451183"/>
                <a:gd name="connsiteY11" fmla="*/ 1451856 h 1451856"/>
                <a:gd name="connsiteX12" fmla="*/ 1863639 w 3451183"/>
                <a:gd name="connsiteY12" fmla="*/ 1451856 h 1451856"/>
                <a:gd name="connsiteX13" fmla="*/ 1357465 w 3451183"/>
                <a:gd name="connsiteY13" fmla="*/ 1451856 h 1451856"/>
                <a:gd name="connsiteX14" fmla="*/ 747756 w 3451183"/>
                <a:gd name="connsiteY14" fmla="*/ 1451856 h 1451856"/>
                <a:gd name="connsiteX15" fmla="*/ 0 w 3451183"/>
                <a:gd name="connsiteY15" fmla="*/ 1451856 h 1451856"/>
                <a:gd name="connsiteX16" fmla="*/ 0 w 3451183"/>
                <a:gd name="connsiteY16" fmla="*/ 982423 h 1451856"/>
                <a:gd name="connsiteX17" fmla="*/ 0 w 3451183"/>
                <a:gd name="connsiteY17" fmla="*/ 483952 h 1451856"/>
                <a:gd name="connsiteX18" fmla="*/ 0 w 3451183"/>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451183" h="1451856" fill="none" extrusionOk="0">
                  <a:moveTo>
                    <a:pt x="0" y="0"/>
                  </a:moveTo>
                  <a:cubicBezTo>
                    <a:pt x="216418" y="-8007"/>
                    <a:pt x="376949" y="40100"/>
                    <a:pt x="506174" y="0"/>
                  </a:cubicBezTo>
                  <a:cubicBezTo>
                    <a:pt x="635399" y="-40100"/>
                    <a:pt x="856095" y="401"/>
                    <a:pt x="1115883" y="0"/>
                  </a:cubicBezTo>
                  <a:cubicBezTo>
                    <a:pt x="1375671" y="-401"/>
                    <a:pt x="1526885" y="40910"/>
                    <a:pt x="1656568" y="0"/>
                  </a:cubicBezTo>
                  <a:cubicBezTo>
                    <a:pt x="1786251" y="-40910"/>
                    <a:pt x="2008630" y="32382"/>
                    <a:pt x="2162741" y="0"/>
                  </a:cubicBezTo>
                  <a:cubicBezTo>
                    <a:pt x="2316852" y="-32382"/>
                    <a:pt x="2606066" y="18195"/>
                    <a:pt x="2772450" y="0"/>
                  </a:cubicBezTo>
                  <a:cubicBezTo>
                    <a:pt x="2938834" y="-18195"/>
                    <a:pt x="3292840" y="61636"/>
                    <a:pt x="3451183" y="0"/>
                  </a:cubicBezTo>
                  <a:cubicBezTo>
                    <a:pt x="3469927" y="110591"/>
                    <a:pt x="3420485" y="297611"/>
                    <a:pt x="3451183" y="483952"/>
                  </a:cubicBezTo>
                  <a:cubicBezTo>
                    <a:pt x="3481881" y="670293"/>
                    <a:pt x="3447775" y="795955"/>
                    <a:pt x="3451183" y="938867"/>
                  </a:cubicBezTo>
                  <a:cubicBezTo>
                    <a:pt x="3454591" y="1081779"/>
                    <a:pt x="3426874" y="1314103"/>
                    <a:pt x="3451183" y="1451856"/>
                  </a:cubicBezTo>
                  <a:cubicBezTo>
                    <a:pt x="3212675" y="1507240"/>
                    <a:pt x="3112872" y="1412749"/>
                    <a:pt x="2945009" y="1451856"/>
                  </a:cubicBezTo>
                  <a:cubicBezTo>
                    <a:pt x="2777146" y="1490963"/>
                    <a:pt x="2665640" y="1435473"/>
                    <a:pt x="2473348" y="1451856"/>
                  </a:cubicBezTo>
                  <a:cubicBezTo>
                    <a:pt x="2281056" y="1468239"/>
                    <a:pt x="2032470" y="1448718"/>
                    <a:pt x="1863639" y="1451856"/>
                  </a:cubicBezTo>
                  <a:cubicBezTo>
                    <a:pt x="1694808" y="1454994"/>
                    <a:pt x="1553318" y="1406366"/>
                    <a:pt x="1357465" y="1451856"/>
                  </a:cubicBezTo>
                  <a:cubicBezTo>
                    <a:pt x="1161612" y="1497346"/>
                    <a:pt x="1047545" y="1442975"/>
                    <a:pt x="747756" y="1451856"/>
                  </a:cubicBezTo>
                  <a:cubicBezTo>
                    <a:pt x="447967" y="1460737"/>
                    <a:pt x="288706" y="1394469"/>
                    <a:pt x="0" y="1451856"/>
                  </a:cubicBezTo>
                  <a:cubicBezTo>
                    <a:pt x="-23007" y="1316883"/>
                    <a:pt x="9738" y="1137667"/>
                    <a:pt x="0" y="982423"/>
                  </a:cubicBezTo>
                  <a:cubicBezTo>
                    <a:pt x="-9738" y="827179"/>
                    <a:pt x="56793" y="707268"/>
                    <a:pt x="0" y="483952"/>
                  </a:cubicBezTo>
                  <a:cubicBezTo>
                    <a:pt x="-56793" y="260636"/>
                    <a:pt x="7673" y="107055"/>
                    <a:pt x="0" y="0"/>
                  </a:cubicBezTo>
                  <a:close/>
                </a:path>
                <a:path w="3451183" h="1451856" stroke="0" extrusionOk="0">
                  <a:moveTo>
                    <a:pt x="0" y="0"/>
                  </a:moveTo>
                  <a:cubicBezTo>
                    <a:pt x="164384" y="-55680"/>
                    <a:pt x="282104" y="20440"/>
                    <a:pt x="540685" y="0"/>
                  </a:cubicBezTo>
                  <a:cubicBezTo>
                    <a:pt x="799266" y="-20440"/>
                    <a:pt x="777607" y="23402"/>
                    <a:pt x="1012347" y="0"/>
                  </a:cubicBezTo>
                  <a:cubicBezTo>
                    <a:pt x="1247087" y="-23402"/>
                    <a:pt x="1372842" y="44595"/>
                    <a:pt x="1656568" y="0"/>
                  </a:cubicBezTo>
                  <a:cubicBezTo>
                    <a:pt x="1940294" y="-44595"/>
                    <a:pt x="2082387" y="49132"/>
                    <a:pt x="2197253" y="0"/>
                  </a:cubicBezTo>
                  <a:cubicBezTo>
                    <a:pt x="2312120" y="-49132"/>
                    <a:pt x="2591103" y="33750"/>
                    <a:pt x="2737939" y="0"/>
                  </a:cubicBezTo>
                  <a:cubicBezTo>
                    <a:pt x="2884775" y="-33750"/>
                    <a:pt x="3111852" y="59458"/>
                    <a:pt x="3451183" y="0"/>
                  </a:cubicBezTo>
                  <a:cubicBezTo>
                    <a:pt x="3494688" y="212622"/>
                    <a:pt x="3432620" y="310890"/>
                    <a:pt x="3451183" y="454915"/>
                  </a:cubicBezTo>
                  <a:cubicBezTo>
                    <a:pt x="3469746" y="598940"/>
                    <a:pt x="3403322" y="758530"/>
                    <a:pt x="3451183" y="938867"/>
                  </a:cubicBezTo>
                  <a:cubicBezTo>
                    <a:pt x="3499044" y="1119204"/>
                    <a:pt x="3390774" y="1290573"/>
                    <a:pt x="3451183" y="1451856"/>
                  </a:cubicBezTo>
                  <a:cubicBezTo>
                    <a:pt x="3315179" y="1512164"/>
                    <a:pt x="3058324" y="1447469"/>
                    <a:pt x="2945009" y="1451856"/>
                  </a:cubicBezTo>
                  <a:cubicBezTo>
                    <a:pt x="2831694" y="1456243"/>
                    <a:pt x="2557743" y="1383178"/>
                    <a:pt x="2369812" y="1451856"/>
                  </a:cubicBezTo>
                  <a:cubicBezTo>
                    <a:pt x="2181881" y="1520534"/>
                    <a:pt x="2099469" y="1416351"/>
                    <a:pt x="1829127" y="1451856"/>
                  </a:cubicBezTo>
                  <a:cubicBezTo>
                    <a:pt x="1558786" y="1487361"/>
                    <a:pt x="1403707" y="1432154"/>
                    <a:pt x="1184906" y="1451856"/>
                  </a:cubicBezTo>
                  <a:cubicBezTo>
                    <a:pt x="966105" y="1471558"/>
                    <a:pt x="747517" y="1389328"/>
                    <a:pt x="540685" y="1451856"/>
                  </a:cubicBezTo>
                  <a:cubicBezTo>
                    <a:pt x="333853" y="1514384"/>
                    <a:pt x="262351" y="1432401"/>
                    <a:pt x="0" y="1451856"/>
                  </a:cubicBezTo>
                  <a:cubicBezTo>
                    <a:pt x="-42548" y="1226564"/>
                    <a:pt x="21393" y="1176280"/>
                    <a:pt x="0" y="967904"/>
                  </a:cubicBezTo>
                  <a:cubicBezTo>
                    <a:pt x="-21393" y="759528"/>
                    <a:pt x="16745" y="622642"/>
                    <a:pt x="0" y="498471"/>
                  </a:cubicBezTo>
                  <a:cubicBezTo>
                    <a:pt x="-16745" y="374300"/>
                    <a:pt x="592" y="103677"/>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219033472">
                    <a:custGeom>
                      <a:avLst/>
                      <a:gdLst>
                        <a:gd name="connsiteX0" fmla="*/ 0 w 3451183"/>
                        <a:gd name="connsiteY0" fmla="*/ 0 h 1451856"/>
                        <a:gd name="connsiteX1" fmla="*/ 3451183 w 3451183"/>
                        <a:gd name="connsiteY1" fmla="*/ 0 h 1451856"/>
                        <a:gd name="connsiteX2" fmla="*/ 3451183 w 3451183"/>
                        <a:gd name="connsiteY2" fmla="*/ 1451856 h 1451856"/>
                        <a:gd name="connsiteX3" fmla="*/ 0 w 3451183"/>
                        <a:gd name="connsiteY3" fmla="*/ 1451856 h 1451856"/>
                        <a:gd name="connsiteX4" fmla="*/ 0 w 3451183"/>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51183" h="1451856">
                          <a:moveTo>
                            <a:pt x="0" y="0"/>
                          </a:moveTo>
                          <a:lnTo>
                            <a:pt x="3451183" y="0"/>
                          </a:lnTo>
                          <a:lnTo>
                            <a:pt x="3451183"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Children living with non relevant families, children not in education</a:t>
              </a:r>
            </a:p>
          </p:txBody>
        </p:sp>
        <p:sp>
          <p:nvSpPr>
            <p:cNvPr id="7" name="Freeform: Shape 6">
              <a:extLst>
                <a:ext uri="{FF2B5EF4-FFF2-40B4-BE49-F238E27FC236}">
                  <a16:creationId xmlns:a16="http://schemas.microsoft.com/office/drawing/2014/main" id="{A4ECBBE4-18C0-4ABD-9C36-9D7032B98242}"/>
                </a:ext>
              </a:extLst>
            </p:cNvPr>
            <p:cNvSpPr/>
            <p:nvPr/>
          </p:nvSpPr>
          <p:spPr>
            <a:xfrm>
              <a:off x="4686384" y="961703"/>
              <a:ext cx="3075273" cy="1451856"/>
            </a:xfrm>
            <a:custGeom>
              <a:avLst/>
              <a:gdLst>
                <a:gd name="connsiteX0" fmla="*/ 0 w 3075273"/>
                <a:gd name="connsiteY0" fmla="*/ 0 h 1451856"/>
                <a:gd name="connsiteX1" fmla="*/ 420287 w 3075273"/>
                <a:gd name="connsiteY1" fmla="*/ 0 h 1451856"/>
                <a:gd name="connsiteX2" fmla="*/ 932833 w 3075273"/>
                <a:gd name="connsiteY2" fmla="*/ 0 h 1451856"/>
                <a:gd name="connsiteX3" fmla="*/ 1383873 w 3075273"/>
                <a:gd name="connsiteY3" fmla="*/ 0 h 1451856"/>
                <a:gd name="connsiteX4" fmla="*/ 1957924 w 3075273"/>
                <a:gd name="connsiteY4" fmla="*/ 0 h 1451856"/>
                <a:gd name="connsiteX5" fmla="*/ 2408964 w 3075273"/>
                <a:gd name="connsiteY5" fmla="*/ 0 h 1451856"/>
                <a:gd name="connsiteX6" fmla="*/ 3075273 w 3075273"/>
                <a:gd name="connsiteY6" fmla="*/ 0 h 1451856"/>
                <a:gd name="connsiteX7" fmla="*/ 3075273 w 3075273"/>
                <a:gd name="connsiteY7" fmla="*/ 454915 h 1451856"/>
                <a:gd name="connsiteX8" fmla="*/ 3075273 w 3075273"/>
                <a:gd name="connsiteY8" fmla="*/ 895311 h 1451856"/>
                <a:gd name="connsiteX9" fmla="*/ 3075273 w 3075273"/>
                <a:gd name="connsiteY9" fmla="*/ 1451856 h 1451856"/>
                <a:gd name="connsiteX10" fmla="*/ 2501222 w 3075273"/>
                <a:gd name="connsiteY10" fmla="*/ 1451856 h 1451856"/>
                <a:gd name="connsiteX11" fmla="*/ 2080935 w 3075273"/>
                <a:gd name="connsiteY11" fmla="*/ 1451856 h 1451856"/>
                <a:gd name="connsiteX12" fmla="*/ 1599142 w 3075273"/>
                <a:gd name="connsiteY12" fmla="*/ 1451856 h 1451856"/>
                <a:gd name="connsiteX13" fmla="*/ 1117349 w 3075273"/>
                <a:gd name="connsiteY13" fmla="*/ 1451856 h 1451856"/>
                <a:gd name="connsiteX14" fmla="*/ 697062 w 3075273"/>
                <a:gd name="connsiteY14" fmla="*/ 1451856 h 1451856"/>
                <a:gd name="connsiteX15" fmla="*/ 0 w 3075273"/>
                <a:gd name="connsiteY15" fmla="*/ 1451856 h 1451856"/>
                <a:gd name="connsiteX16" fmla="*/ 0 w 3075273"/>
                <a:gd name="connsiteY16" fmla="*/ 953385 h 1451856"/>
                <a:gd name="connsiteX17" fmla="*/ 0 w 3075273"/>
                <a:gd name="connsiteY17" fmla="*/ 483952 h 1451856"/>
                <a:gd name="connsiteX18" fmla="*/ 0 w 3075273"/>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75273" h="1451856" fill="none" extrusionOk="0">
                  <a:moveTo>
                    <a:pt x="0" y="0"/>
                  </a:moveTo>
                  <a:cubicBezTo>
                    <a:pt x="139081" y="-17204"/>
                    <a:pt x="266745" y="16343"/>
                    <a:pt x="420287" y="0"/>
                  </a:cubicBezTo>
                  <a:cubicBezTo>
                    <a:pt x="573829" y="-16343"/>
                    <a:pt x="688184" y="4440"/>
                    <a:pt x="932833" y="0"/>
                  </a:cubicBezTo>
                  <a:cubicBezTo>
                    <a:pt x="1177482" y="-4440"/>
                    <a:pt x="1202189" y="1903"/>
                    <a:pt x="1383873" y="0"/>
                  </a:cubicBezTo>
                  <a:cubicBezTo>
                    <a:pt x="1565557" y="-1903"/>
                    <a:pt x="1825421" y="5374"/>
                    <a:pt x="1957924" y="0"/>
                  </a:cubicBezTo>
                  <a:cubicBezTo>
                    <a:pt x="2090427" y="-5374"/>
                    <a:pt x="2194675" y="17656"/>
                    <a:pt x="2408964" y="0"/>
                  </a:cubicBezTo>
                  <a:cubicBezTo>
                    <a:pt x="2623253" y="-17656"/>
                    <a:pt x="2776376" y="25883"/>
                    <a:pt x="3075273" y="0"/>
                  </a:cubicBezTo>
                  <a:cubicBezTo>
                    <a:pt x="3102624" y="215025"/>
                    <a:pt x="3024723" y="309613"/>
                    <a:pt x="3075273" y="454915"/>
                  </a:cubicBezTo>
                  <a:cubicBezTo>
                    <a:pt x="3125823" y="600217"/>
                    <a:pt x="3055310" y="740793"/>
                    <a:pt x="3075273" y="895311"/>
                  </a:cubicBezTo>
                  <a:cubicBezTo>
                    <a:pt x="3095236" y="1049829"/>
                    <a:pt x="3040678" y="1236408"/>
                    <a:pt x="3075273" y="1451856"/>
                  </a:cubicBezTo>
                  <a:cubicBezTo>
                    <a:pt x="2847862" y="1490050"/>
                    <a:pt x="2705009" y="1420894"/>
                    <a:pt x="2501222" y="1451856"/>
                  </a:cubicBezTo>
                  <a:cubicBezTo>
                    <a:pt x="2297435" y="1482818"/>
                    <a:pt x="2254932" y="1440705"/>
                    <a:pt x="2080935" y="1451856"/>
                  </a:cubicBezTo>
                  <a:cubicBezTo>
                    <a:pt x="1906938" y="1463007"/>
                    <a:pt x="1716471" y="1435719"/>
                    <a:pt x="1599142" y="1451856"/>
                  </a:cubicBezTo>
                  <a:cubicBezTo>
                    <a:pt x="1481813" y="1467993"/>
                    <a:pt x="1215748" y="1405491"/>
                    <a:pt x="1117349" y="1451856"/>
                  </a:cubicBezTo>
                  <a:cubicBezTo>
                    <a:pt x="1018950" y="1498221"/>
                    <a:pt x="857706" y="1416900"/>
                    <a:pt x="697062" y="1451856"/>
                  </a:cubicBezTo>
                  <a:cubicBezTo>
                    <a:pt x="536418" y="1486812"/>
                    <a:pt x="204455" y="1389279"/>
                    <a:pt x="0" y="1451856"/>
                  </a:cubicBezTo>
                  <a:cubicBezTo>
                    <a:pt x="-6852" y="1259548"/>
                    <a:pt x="52095" y="1102270"/>
                    <a:pt x="0" y="953385"/>
                  </a:cubicBezTo>
                  <a:cubicBezTo>
                    <a:pt x="-52095" y="804500"/>
                    <a:pt x="13313" y="696575"/>
                    <a:pt x="0" y="483952"/>
                  </a:cubicBezTo>
                  <a:cubicBezTo>
                    <a:pt x="-13313" y="271329"/>
                    <a:pt x="45956" y="241149"/>
                    <a:pt x="0" y="0"/>
                  </a:cubicBezTo>
                  <a:close/>
                </a:path>
                <a:path w="3075273" h="1451856" stroke="0" extrusionOk="0">
                  <a:moveTo>
                    <a:pt x="0" y="0"/>
                  </a:moveTo>
                  <a:cubicBezTo>
                    <a:pt x="177769" y="-38410"/>
                    <a:pt x="338528" y="13867"/>
                    <a:pt x="451040" y="0"/>
                  </a:cubicBezTo>
                  <a:cubicBezTo>
                    <a:pt x="563552" y="-13867"/>
                    <a:pt x="781849" y="15501"/>
                    <a:pt x="963586" y="0"/>
                  </a:cubicBezTo>
                  <a:cubicBezTo>
                    <a:pt x="1145323" y="-15501"/>
                    <a:pt x="1202658" y="12991"/>
                    <a:pt x="1414626" y="0"/>
                  </a:cubicBezTo>
                  <a:cubicBezTo>
                    <a:pt x="1626594" y="-12991"/>
                    <a:pt x="1848613" y="46238"/>
                    <a:pt x="1988677" y="0"/>
                  </a:cubicBezTo>
                  <a:cubicBezTo>
                    <a:pt x="2128741" y="-46238"/>
                    <a:pt x="2407019" y="38044"/>
                    <a:pt x="2531975" y="0"/>
                  </a:cubicBezTo>
                  <a:cubicBezTo>
                    <a:pt x="2656931" y="-38044"/>
                    <a:pt x="2850397" y="31894"/>
                    <a:pt x="3075273" y="0"/>
                  </a:cubicBezTo>
                  <a:cubicBezTo>
                    <a:pt x="3091717" y="212254"/>
                    <a:pt x="3037288" y="410004"/>
                    <a:pt x="3075273" y="512989"/>
                  </a:cubicBezTo>
                  <a:cubicBezTo>
                    <a:pt x="3113258" y="615974"/>
                    <a:pt x="3053228" y="829314"/>
                    <a:pt x="3075273" y="967904"/>
                  </a:cubicBezTo>
                  <a:cubicBezTo>
                    <a:pt x="3097318" y="1106495"/>
                    <a:pt x="3064526" y="1263675"/>
                    <a:pt x="3075273" y="1451856"/>
                  </a:cubicBezTo>
                  <a:cubicBezTo>
                    <a:pt x="2936058" y="1500812"/>
                    <a:pt x="2750730" y="1444101"/>
                    <a:pt x="2654986" y="1451856"/>
                  </a:cubicBezTo>
                  <a:cubicBezTo>
                    <a:pt x="2559242" y="1459611"/>
                    <a:pt x="2400655" y="1423199"/>
                    <a:pt x="2234698" y="1451856"/>
                  </a:cubicBezTo>
                  <a:cubicBezTo>
                    <a:pt x="2068741" y="1480513"/>
                    <a:pt x="1826809" y="1428549"/>
                    <a:pt x="1722153" y="1451856"/>
                  </a:cubicBezTo>
                  <a:cubicBezTo>
                    <a:pt x="1617497" y="1475163"/>
                    <a:pt x="1441750" y="1405826"/>
                    <a:pt x="1271113" y="1451856"/>
                  </a:cubicBezTo>
                  <a:cubicBezTo>
                    <a:pt x="1100476" y="1497886"/>
                    <a:pt x="983537" y="1438687"/>
                    <a:pt x="820073" y="1451856"/>
                  </a:cubicBezTo>
                  <a:cubicBezTo>
                    <a:pt x="656609" y="1465025"/>
                    <a:pt x="397590" y="1379909"/>
                    <a:pt x="0" y="1451856"/>
                  </a:cubicBezTo>
                  <a:cubicBezTo>
                    <a:pt x="-56162" y="1236004"/>
                    <a:pt x="28470" y="1127552"/>
                    <a:pt x="0" y="967904"/>
                  </a:cubicBezTo>
                  <a:cubicBezTo>
                    <a:pt x="-28470" y="808256"/>
                    <a:pt x="19371" y="686564"/>
                    <a:pt x="0" y="498471"/>
                  </a:cubicBezTo>
                  <a:cubicBezTo>
                    <a:pt x="-19371" y="310378"/>
                    <a:pt x="33660" y="157021"/>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844312185">
                    <a:custGeom>
                      <a:avLst/>
                      <a:gdLst>
                        <a:gd name="connsiteX0" fmla="*/ 0 w 3075273"/>
                        <a:gd name="connsiteY0" fmla="*/ 0 h 1451856"/>
                        <a:gd name="connsiteX1" fmla="*/ 3075273 w 3075273"/>
                        <a:gd name="connsiteY1" fmla="*/ 0 h 1451856"/>
                        <a:gd name="connsiteX2" fmla="*/ 3075273 w 3075273"/>
                        <a:gd name="connsiteY2" fmla="*/ 1451856 h 1451856"/>
                        <a:gd name="connsiteX3" fmla="*/ 0 w 3075273"/>
                        <a:gd name="connsiteY3" fmla="*/ 1451856 h 1451856"/>
                        <a:gd name="connsiteX4" fmla="*/ 0 w 3075273"/>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75273" h="1451856">
                          <a:moveTo>
                            <a:pt x="0" y="0"/>
                          </a:moveTo>
                          <a:lnTo>
                            <a:pt x="3075273" y="0"/>
                          </a:lnTo>
                          <a:lnTo>
                            <a:pt x="3075273"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Signs of branding/ownership</a:t>
              </a:r>
            </a:p>
          </p:txBody>
        </p:sp>
        <p:sp>
          <p:nvSpPr>
            <p:cNvPr id="8" name="Freeform: Shape 7">
              <a:extLst>
                <a:ext uri="{FF2B5EF4-FFF2-40B4-BE49-F238E27FC236}">
                  <a16:creationId xmlns:a16="http://schemas.microsoft.com/office/drawing/2014/main" id="{12B55EBD-ECBD-4A66-AA4F-28F6D9ABCB55}"/>
                </a:ext>
              </a:extLst>
            </p:cNvPr>
            <p:cNvSpPr/>
            <p:nvPr/>
          </p:nvSpPr>
          <p:spPr>
            <a:xfrm>
              <a:off x="8003634" y="961703"/>
              <a:ext cx="3205650" cy="1451856"/>
            </a:xfrm>
            <a:custGeom>
              <a:avLst/>
              <a:gdLst>
                <a:gd name="connsiteX0" fmla="*/ 0 w 3205650"/>
                <a:gd name="connsiteY0" fmla="*/ 0 h 1451856"/>
                <a:gd name="connsiteX1" fmla="*/ 502218 w 3205650"/>
                <a:gd name="connsiteY1" fmla="*/ 0 h 1451856"/>
                <a:gd name="connsiteX2" fmla="*/ 972381 w 3205650"/>
                <a:gd name="connsiteY2" fmla="*/ 0 h 1451856"/>
                <a:gd name="connsiteX3" fmla="*/ 1410486 w 3205650"/>
                <a:gd name="connsiteY3" fmla="*/ 0 h 1451856"/>
                <a:gd name="connsiteX4" fmla="*/ 1848592 w 3205650"/>
                <a:gd name="connsiteY4" fmla="*/ 0 h 1451856"/>
                <a:gd name="connsiteX5" fmla="*/ 2446980 w 3205650"/>
                <a:gd name="connsiteY5" fmla="*/ 0 h 1451856"/>
                <a:gd name="connsiteX6" fmla="*/ 3205650 w 3205650"/>
                <a:gd name="connsiteY6" fmla="*/ 0 h 1451856"/>
                <a:gd name="connsiteX7" fmla="*/ 3205650 w 3205650"/>
                <a:gd name="connsiteY7" fmla="*/ 469433 h 1451856"/>
                <a:gd name="connsiteX8" fmla="*/ 3205650 w 3205650"/>
                <a:gd name="connsiteY8" fmla="*/ 953385 h 1451856"/>
                <a:gd name="connsiteX9" fmla="*/ 3205650 w 3205650"/>
                <a:gd name="connsiteY9" fmla="*/ 1451856 h 1451856"/>
                <a:gd name="connsiteX10" fmla="*/ 2703432 w 3205650"/>
                <a:gd name="connsiteY10" fmla="*/ 1451856 h 1451856"/>
                <a:gd name="connsiteX11" fmla="*/ 2137100 w 3205650"/>
                <a:gd name="connsiteY11" fmla="*/ 1451856 h 1451856"/>
                <a:gd name="connsiteX12" fmla="*/ 1666938 w 3205650"/>
                <a:gd name="connsiteY12" fmla="*/ 1451856 h 1451856"/>
                <a:gd name="connsiteX13" fmla="*/ 1164720 w 3205650"/>
                <a:gd name="connsiteY13" fmla="*/ 1451856 h 1451856"/>
                <a:gd name="connsiteX14" fmla="*/ 726614 w 3205650"/>
                <a:gd name="connsiteY14" fmla="*/ 1451856 h 1451856"/>
                <a:gd name="connsiteX15" fmla="*/ 0 w 3205650"/>
                <a:gd name="connsiteY15" fmla="*/ 1451856 h 1451856"/>
                <a:gd name="connsiteX16" fmla="*/ 0 w 3205650"/>
                <a:gd name="connsiteY16" fmla="*/ 953385 h 1451856"/>
                <a:gd name="connsiteX17" fmla="*/ 0 w 3205650"/>
                <a:gd name="connsiteY17" fmla="*/ 512989 h 1451856"/>
                <a:gd name="connsiteX18" fmla="*/ 0 w 3205650"/>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05650" h="1451856" fill="none" extrusionOk="0">
                  <a:moveTo>
                    <a:pt x="0" y="0"/>
                  </a:moveTo>
                  <a:cubicBezTo>
                    <a:pt x="132682" y="-3185"/>
                    <a:pt x="264891" y="3424"/>
                    <a:pt x="502218" y="0"/>
                  </a:cubicBezTo>
                  <a:cubicBezTo>
                    <a:pt x="739545" y="-3424"/>
                    <a:pt x="796703" y="29815"/>
                    <a:pt x="972381" y="0"/>
                  </a:cubicBezTo>
                  <a:cubicBezTo>
                    <a:pt x="1148059" y="-29815"/>
                    <a:pt x="1304901" y="49378"/>
                    <a:pt x="1410486" y="0"/>
                  </a:cubicBezTo>
                  <a:cubicBezTo>
                    <a:pt x="1516072" y="-49378"/>
                    <a:pt x="1664160" y="50496"/>
                    <a:pt x="1848592" y="0"/>
                  </a:cubicBezTo>
                  <a:cubicBezTo>
                    <a:pt x="2033024" y="-50496"/>
                    <a:pt x="2323615" y="54712"/>
                    <a:pt x="2446980" y="0"/>
                  </a:cubicBezTo>
                  <a:cubicBezTo>
                    <a:pt x="2570345" y="-54712"/>
                    <a:pt x="2920883" y="80841"/>
                    <a:pt x="3205650" y="0"/>
                  </a:cubicBezTo>
                  <a:cubicBezTo>
                    <a:pt x="3218784" y="122485"/>
                    <a:pt x="3201257" y="279555"/>
                    <a:pt x="3205650" y="469433"/>
                  </a:cubicBezTo>
                  <a:cubicBezTo>
                    <a:pt x="3210043" y="659311"/>
                    <a:pt x="3160333" y="855090"/>
                    <a:pt x="3205650" y="953385"/>
                  </a:cubicBezTo>
                  <a:cubicBezTo>
                    <a:pt x="3250967" y="1051680"/>
                    <a:pt x="3202258" y="1274630"/>
                    <a:pt x="3205650" y="1451856"/>
                  </a:cubicBezTo>
                  <a:cubicBezTo>
                    <a:pt x="2996792" y="1490561"/>
                    <a:pt x="2880409" y="1447838"/>
                    <a:pt x="2703432" y="1451856"/>
                  </a:cubicBezTo>
                  <a:cubicBezTo>
                    <a:pt x="2526455" y="1455874"/>
                    <a:pt x="2286683" y="1388268"/>
                    <a:pt x="2137100" y="1451856"/>
                  </a:cubicBezTo>
                  <a:cubicBezTo>
                    <a:pt x="1987517" y="1515444"/>
                    <a:pt x="1798228" y="1432900"/>
                    <a:pt x="1666938" y="1451856"/>
                  </a:cubicBezTo>
                  <a:cubicBezTo>
                    <a:pt x="1535648" y="1470812"/>
                    <a:pt x="1408979" y="1442839"/>
                    <a:pt x="1164720" y="1451856"/>
                  </a:cubicBezTo>
                  <a:cubicBezTo>
                    <a:pt x="920461" y="1460873"/>
                    <a:pt x="859644" y="1432577"/>
                    <a:pt x="726614" y="1451856"/>
                  </a:cubicBezTo>
                  <a:cubicBezTo>
                    <a:pt x="593584" y="1471135"/>
                    <a:pt x="350222" y="1389134"/>
                    <a:pt x="0" y="1451856"/>
                  </a:cubicBezTo>
                  <a:cubicBezTo>
                    <a:pt x="-47604" y="1283116"/>
                    <a:pt x="57732" y="1120132"/>
                    <a:pt x="0" y="953385"/>
                  </a:cubicBezTo>
                  <a:cubicBezTo>
                    <a:pt x="-57732" y="786638"/>
                    <a:pt x="6979" y="626603"/>
                    <a:pt x="0" y="512989"/>
                  </a:cubicBezTo>
                  <a:cubicBezTo>
                    <a:pt x="-6979" y="399375"/>
                    <a:pt x="15778" y="222042"/>
                    <a:pt x="0" y="0"/>
                  </a:cubicBezTo>
                  <a:close/>
                </a:path>
                <a:path w="3205650" h="1451856" stroke="0" extrusionOk="0">
                  <a:moveTo>
                    <a:pt x="0" y="0"/>
                  </a:moveTo>
                  <a:cubicBezTo>
                    <a:pt x="135964" y="-13010"/>
                    <a:pt x="377092" y="48153"/>
                    <a:pt x="598388" y="0"/>
                  </a:cubicBezTo>
                  <a:cubicBezTo>
                    <a:pt x="819684" y="-48153"/>
                    <a:pt x="982002" y="42447"/>
                    <a:pt x="1100606" y="0"/>
                  </a:cubicBezTo>
                  <a:cubicBezTo>
                    <a:pt x="1219210" y="-42447"/>
                    <a:pt x="1392590" y="37394"/>
                    <a:pt x="1538712" y="0"/>
                  </a:cubicBezTo>
                  <a:cubicBezTo>
                    <a:pt x="1684834" y="-37394"/>
                    <a:pt x="1893104" y="1080"/>
                    <a:pt x="2040930" y="0"/>
                  </a:cubicBezTo>
                  <a:cubicBezTo>
                    <a:pt x="2188756" y="-1080"/>
                    <a:pt x="2362598" y="25960"/>
                    <a:pt x="2543149" y="0"/>
                  </a:cubicBezTo>
                  <a:cubicBezTo>
                    <a:pt x="2723700" y="-25960"/>
                    <a:pt x="2890048" y="731"/>
                    <a:pt x="3205650" y="0"/>
                  </a:cubicBezTo>
                  <a:cubicBezTo>
                    <a:pt x="3257654" y="187239"/>
                    <a:pt x="3165475" y="294907"/>
                    <a:pt x="3205650" y="454915"/>
                  </a:cubicBezTo>
                  <a:cubicBezTo>
                    <a:pt x="3245825" y="614924"/>
                    <a:pt x="3194908" y="753202"/>
                    <a:pt x="3205650" y="909830"/>
                  </a:cubicBezTo>
                  <a:cubicBezTo>
                    <a:pt x="3216392" y="1066458"/>
                    <a:pt x="3159225" y="1258288"/>
                    <a:pt x="3205650" y="1451856"/>
                  </a:cubicBezTo>
                  <a:cubicBezTo>
                    <a:pt x="3055070" y="1504785"/>
                    <a:pt x="2822491" y="1405799"/>
                    <a:pt x="2703432" y="1451856"/>
                  </a:cubicBezTo>
                  <a:cubicBezTo>
                    <a:pt x="2584373" y="1497913"/>
                    <a:pt x="2318008" y="1419760"/>
                    <a:pt x="2201213" y="1451856"/>
                  </a:cubicBezTo>
                  <a:cubicBezTo>
                    <a:pt x="2084418" y="1483952"/>
                    <a:pt x="1886306" y="1404667"/>
                    <a:pt x="1602825" y="1451856"/>
                  </a:cubicBezTo>
                  <a:cubicBezTo>
                    <a:pt x="1319344" y="1499045"/>
                    <a:pt x="1252193" y="1404334"/>
                    <a:pt x="1132663" y="1451856"/>
                  </a:cubicBezTo>
                  <a:cubicBezTo>
                    <a:pt x="1013133" y="1499378"/>
                    <a:pt x="812882" y="1432847"/>
                    <a:pt x="694558" y="1451856"/>
                  </a:cubicBezTo>
                  <a:cubicBezTo>
                    <a:pt x="576235" y="1470865"/>
                    <a:pt x="195054" y="1410331"/>
                    <a:pt x="0" y="1451856"/>
                  </a:cubicBezTo>
                  <a:cubicBezTo>
                    <a:pt x="-36673" y="1272906"/>
                    <a:pt x="45945" y="1209295"/>
                    <a:pt x="0" y="982423"/>
                  </a:cubicBezTo>
                  <a:cubicBezTo>
                    <a:pt x="-45945" y="755551"/>
                    <a:pt x="59462" y="688635"/>
                    <a:pt x="0" y="483952"/>
                  </a:cubicBezTo>
                  <a:cubicBezTo>
                    <a:pt x="-59462" y="279269"/>
                    <a:pt x="43290" y="207634"/>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4100733447">
                    <a:custGeom>
                      <a:avLst/>
                      <a:gdLst>
                        <a:gd name="connsiteX0" fmla="*/ 0 w 3205650"/>
                        <a:gd name="connsiteY0" fmla="*/ 0 h 1451856"/>
                        <a:gd name="connsiteX1" fmla="*/ 3205650 w 3205650"/>
                        <a:gd name="connsiteY1" fmla="*/ 0 h 1451856"/>
                        <a:gd name="connsiteX2" fmla="*/ 3205650 w 3205650"/>
                        <a:gd name="connsiteY2" fmla="*/ 1451856 h 1451856"/>
                        <a:gd name="connsiteX3" fmla="*/ 0 w 3205650"/>
                        <a:gd name="connsiteY3" fmla="*/ 1451856 h 1451856"/>
                        <a:gd name="connsiteX4" fmla="*/ 0 w 3205650"/>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05650" h="1451856">
                          <a:moveTo>
                            <a:pt x="0" y="0"/>
                          </a:moveTo>
                          <a:lnTo>
                            <a:pt x="3205650" y="0"/>
                          </a:lnTo>
                          <a:lnTo>
                            <a:pt x="3205650"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Limited contact with family &amp; limited social contact</a:t>
              </a:r>
            </a:p>
          </p:txBody>
        </p:sp>
        <p:sp>
          <p:nvSpPr>
            <p:cNvPr id="9" name="Freeform: Shape 8">
              <a:extLst>
                <a:ext uri="{FF2B5EF4-FFF2-40B4-BE49-F238E27FC236}">
                  <a16:creationId xmlns:a16="http://schemas.microsoft.com/office/drawing/2014/main" id="{FEDB3CC6-4512-4AD2-B6E0-10E4F51399B3}"/>
                </a:ext>
              </a:extLst>
            </p:cNvPr>
            <p:cNvSpPr/>
            <p:nvPr/>
          </p:nvSpPr>
          <p:spPr>
            <a:xfrm>
              <a:off x="1008989" y="2655536"/>
              <a:ext cx="3228589" cy="1451856"/>
            </a:xfrm>
            <a:custGeom>
              <a:avLst/>
              <a:gdLst>
                <a:gd name="connsiteX0" fmla="*/ 0 w 3228589"/>
                <a:gd name="connsiteY0" fmla="*/ 0 h 1451856"/>
                <a:gd name="connsiteX1" fmla="*/ 441240 w 3228589"/>
                <a:gd name="connsiteY1" fmla="*/ 0 h 1451856"/>
                <a:gd name="connsiteX2" fmla="*/ 947053 w 3228589"/>
                <a:gd name="connsiteY2" fmla="*/ 0 h 1451856"/>
                <a:gd name="connsiteX3" fmla="*/ 1549723 w 3228589"/>
                <a:gd name="connsiteY3" fmla="*/ 0 h 1451856"/>
                <a:gd name="connsiteX4" fmla="*/ 2152393 w 3228589"/>
                <a:gd name="connsiteY4" fmla="*/ 0 h 1451856"/>
                <a:gd name="connsiteX5" fmla="*/ 2625919 w 3228589"/>
                <a:gd name="connsiteY5" fmla="*/ 0 h 1451856"/>
                <a:gd name="connsiteX6" fmla="*/ 3228589 w 3228589"/>
                <a:gd name="connsiteY6" fmla="*/ 0 h 1451856"/>
                <a:gd name="connsiteX7" fmla="*/ 3228589 w 3228589"/>
                <a:gd name="connsiteY7" fmla="*/ 483952 h 1451856"/>
                <a:gd name="connsiteX8" fmla="*/ 3228589 w 3228589"/>
                <a:gd name="connsiteY8" fmla="*/ 953385 h 1451856"/>
                <a:gd name="connsiteX9" fmla="*/ 3228589 w 3228589"/>
                <a:gd name="connsiteY9" fmla="*/ 1451856 h 1451856"/>
                <a:gd name="connsiteX10" fmla="*/ 2690491 w 3228589"/>
                <a:gd name="connsiteY10" fmla="*/ 1451856 h 1451856"/>
                <a:gd name="connsiteX11" fmla="*/ 2087821 w 3228589"/>
                <a:gd name="connsiteY11" fmla="*/ 1451856 h 1451856"/>
                <a:gd name="connsiteX12" fmla="*/ 1582009 w 3228589"/>
                <a:gd name="connsiteY12" fmla="*/ 1451856 h 1451856"/>
                <a:gd name="connsiteX13" fmla="*/ 1011625 w 3228589"/>
                <a:gd name="connsiteY13" fmla="*/ 1451856 h 1451856"/>
                <a:gd name="connsiteX14" fmla="*/ 505812 w 3228589"/>
                <a:gd name="connsiteY14" fmla="*/ 1451856 h 1451856"/>
                <a:gd name="connsiteX15" fmla="*/ 0 w 3228589"/>
                <a:gd name="connsiteY15" fmla="*/ 1451856 h 1451856"/>
                <a:gd name="connsiteX16" fmla="*/ 0 w 3228589"/>
                <a:gd name="connsiteY16" fmla="*/ 967904 h 1451856"/>
                <a:gd name="connsiteX17" fmla="*/ 0 w 3228589"/>
                <a:gd name="connsiteY17" fmla="*/ 527508 h 1451856"/>
                <a:gd name="connsiteX18" fmla="*/ 0 w 3228589"/>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228589" h="1451856" fill="none" extrusionOk="0">
                  <a:moveTo>
                    <a:pt x="0" y="0"/>
                  </a:moveTo>
                  <a:cubicBezTo>
                    <a:pt x="208262" y="-39348"/>
                    <a:pt x="265256" y="2129"/>
                    <a:pt x="441240" y="0"/>
                  </a:cubicBezTo>
                  <a:cubicBezTo>
                    <a:pt x="617224" y="-2129"/>
                    <a:pt x="734343" y="50652"/>
                    <a:pt x="947053" y="0"/>
                  </a:cubicBezTo>
                  <a:cubicBezTo>
                    <a:pt x="1159763" y="-50652"/>
                    <a:pt x="1398101" y="68805"/>
                    <a:pt x="1549723" y="0"/>
                  </a:cubicBezTo>
                  <a:cubicBezTo>
                    <a:pt x="1701345" y="-68805"/>
                    <a:pt x="1978318" y="39750"/>
                    <a:pt x="2152393" y="0"/>
                  </a:cubicBezTo>
                  <a:cubicBezTo>
                    <a:pt x="2326468" y="-39750"/>
                    <a:pt x="2431298" y="42109"/>
                    <a:pt x="2625919" y="0"/>
                  </a:cubicBezTo>
                  <a:cubicBezTo>
                    <a:pt x="2820540" y="-42109"/>
                    <a:pt x="2970494" y="290"/>
                    <a:pt x="3228589" y="0"/>
                  </a:cubicBezTo>
                  <a:cubicBezTo>
                    <a:pt x="3247535" y="235494"/>
                    <a:pt x="3181544" y="252480"/>
                    <a:pt x="3228589" y="483952"/>
                  </a:cubicBezTo>
                  <a:cubicBezTo>
                    <a:pt x="3275634" y="715424"/>
                    <a:pt x="3210592" y="726664"/>
                    <a:pt x="3228589" y="953385"/>
                  </a:cubicBezTo>
                  <a:cubicBezTo>
                    <a:pt x="3246586" y="1180106"/>
                    <a:pt x="3171671" y="1269633"/>
                    <a:pt x="3228589" y="1451856"/>
                  </a:cubicBezTo>
                  <a:cubicBezTo>
                    <a:pt x="3042662" y="1508308"/>
                    <a:pt x="2877232" y="1435751"/>
                    <a:pt x="2690491" y="1451856"/>
                  </a:cubicBezTo>
                  <a:cubicBezTo>
                    <a:pt x="2503750" y="1467961"/>
                    <a:pt x="2252323" y="1407064"/>
                    <a:pt x="2087821" y="1451856"/>
                  </a:cubicBezTo>
                  <a:cubicBezTo>
                    <a:pt x="1923319" y="1496648"/>
                    <a:pt x="1723112" y="1403797"/>
                    <a:pt x="1582009" y="1451856"/>
                  </a:cubicBezTo>
                  <a:cubicBezTo>
                    <a:pt x="1440906" y="1499915"/>
                    <a:pt x="1201310" y="1429684"/>
                    <a:pt x="1011625" y="1451856"/>
                  </a:cubicBezTo>
                  <a:cubicBezTo>
                    <a:pt x="821940" y="1474028"/>
                    <a:pt x="614615" y="1445940"/>
                    <a:pt x="505812" y="1451856"/>
                  </a:cubicBezTo>
                  <a:cubicBezTo>
                    <a:pt x="397009" y="1457772"/>
                    <a:pt x="201279" y="1424033"/>
                    <a:pt x="0" y="1451856"/>
                  </a:cubicBezTo>
                  <a:cubicBezTo>
                    <a:pt x="-32832" y="1283277"/>
                    <a:pt x="10457" y="1101819"/>
                    <a:pt x="0" y="967904"/>
                  </a:cubicBezTo>
                  <a:cubicBezTo>
                    <a:pt x="-10457" y="833989"/>
                    <a:pt x="17892" y="718292"/>
                    <a:pt x="0" y="527508"/>
                  </a:cubicBezTo>
                  <a:cubicBezTo>
                    <a:pt x="-17892" y="336724"/>
                    <a:pt x="37048" y="168926"/>
                    <a:pt x="0" y="0"/>
                  </a:cubicBezTo>
                  <a:close/>
                </a:path>
                <a:path w="3228589" h="1451856" stroke="0" extrusionOk="0">
                  <a:moveTo>
                    <a:pt x="0" y="0"/>
                  </a:moveTo>
                  <a:cubicBezTo>
                    <a:pt x="134134" y="-2347"/>
                    <a:pt x="327942" y="59841"/>
                    <a:pt x="505812" y="0"/>
                  </a:cubicBezTo>
                  <a:cubicBezTo>
                    <a:pt x="683682" y="-59841"/>
                    <a:pt x="868470" y="34362"/>
                    <a:pt x="979339" y="0"/>
                  </a:cubicBezTo>
                  <a:cubicBezTo>
                    <a:pt x="1090208" y="-34362"/>
                    <a:pt x="1406652" y="26397"/>
                    <a:pt x="1549723" y="0"/>
                  </a:cubicBezTo>
                  <a:cubicBezTo>
                    <a:pt x="1692794" y="-26397"/>
                    <a:pt x="1956499" y="9084"/>
                    <a:pt x="2087821" y="0"/>
                  </a:cubicBezTo>
                  <a:cubicBezTo>
                    <a:pt x="2219143" y="-9084"/>
                    <a:pt x="2426354" y="4793"/>
                    <a:pt x="2658205" y="0"/>
                  </a:cubicBezTo>
                  <a:cubicBezTo>
                    <a:pt x="2890056" y="-4793"/>
                    <a:pt x="2992373" y="31875"/>
                    <a:pt x="3228589" y="0"/>
                  </a:cubicBezTo>
                  <a:cubicBezTo>
                    <a:pt x="3269118" y="214609"/>
                    <a:pt x="3193158" y="313052"/>
                    <a:pt x="3228589" y="440396"/>
                  </a:cubicBezTo>
                  <a:cubicBezTo>
                    <a:pt x="3264020" y="567740"/>
                    <a:pt x="3226425" y="809862"/>
                    <a:pt x="3228589" y="909830"/>
                  </a:cubicBezTo>
                  <a:cubicBezTo>
                    <a:pt x="3230753" y="1009798"/>
                    <a:pt x="3164541" y="1305102"/>
                    <a:pt x="3228589" y="1451856"/>
                  </a:cubicBezTo>
                  <a:cubicBezTo>
                    <a:pt x="3027641" y="1480415"/>
                    <a:pt x="2792025" y="1439396"/>
                    <a:pt x="2658205" y="1451856"/>
                  </a:cubicBezTo>
                  <a:cubicBezTo>
                    <a:pt x="2524385" y="1464316"/>
                    <a:pt x="2216716" y="1416476"/>
                    <a:pt x="2087821" y="1451856"/>
                  </a:cubicBezTo>
                  <a:cubicBezTo>
                    <a:pt x="1958926" y="1487236"/>
                    <a:pt x="1807704" y="1424250"/>
                    <a:pt x="1549723" y="1451856"/>
                  </a:cubicBezTo>
                  <a:cubicBezTo>
                    <a:pt x="1291742" y="1479462"/>
                    <a:pt x="1196885" y="1401814"/>
                    <a:pt x="1011625" y="1451856"/>
                  </a:cubicBezTo>
                  <a:cubicBezTo>
                    <a:pt x="826365" y="1501898"/>
                    <a:pt x="662459" y="1407925"/>
                    <a:pt x="505812" y="1451856"/>
                  </a:cubicBezTo>
                  <a:cubicBezTo>
                    <a:pt x="349165" y="1495787"/>
                    <a:pt x="169290" y="1441261"/>
                    <a:pt x="0" y="1451856"/>
                  </a:cubicBezTo>
                  <a:cubicBezTo>
                    <a:pt x="-11619" y="1347696"/>
                    <a:pt x="1502" y="1187097"/>
                    <a:pt x="0" y="953385"/>
                  </a:cubicBezTo>
                  <a:cubicBezTo>
                    <a:pt x="-1502" y="719673"/>
                    <a:pt x="2325" y="676200"/>
                    <a:pt x="0" y="483952"/>
                  </a:cubicBezTo>
                  <a:cubicBezTo>
                    <a:pt x="-2325" y="291704"/>
                    <a:pt x="45251" y="24075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701050100">
                    <a:custGeom>
                      <a:avLst/>
                      <a:gdLst>
                        <a:gd name="connsiteX0" fmla="*/ 0 w 3228589"/>
                        <a:gd name="connsiteY0" fmla="*/ 0 h 1451856"/>
                        <a:gd name="connsiteX1" fmla="*/ 3228589 w 3228589"/>
                        <a:gd name="connsiteY1" fmla="*/ 0 h 1451856"/>
                        <a:gd name="connsiteX2" fmla="*/ 3228589 w 3228589"/>
                        <a:gd name="connsiteY2" fmla="*/ 1451856 h 1451856"/>
                        <a:gd name="connsiteX3" fmla="*/ 0 w 3228589"/>
                        <a:gd name="connsiteY3" fmla="*/ 1451856 h 1451856"/>
                        <a:gd name="connsiteX4" fmla="*/ 0 w 3228589"/>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28589" h="1451856">
                          <a:moveTo>
                            <a:pt x="0" y="0"/>
                          </a:moveTo>
                          <a:lnTo>
                            <a:pt x="3228589" y="0"/>
                          </a:lnTo>
                          <a:lnTo>
                            <a:pt x="3228589"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Signs of physical abuse</a:t>
              </a:r>
            </a:p>
          </p:txBody>
        </p:sp>
        <p:sp>
          <p:nvSpPr>
            <p:cNvPr id="10" name="Freeform: Shape 9">
              <a:extLst>
                <a:ext uri="{FF2B5EF4-FFF2-40B4-BE49-F238E27FC236}">
                  <a16:creationId xmlns:a16="http://schemas.microsoft.com/office/drawing/2014/main" id="{DB8632F4-0C61-428C-A501-031D180187F7}"/>
                </a:ext>
              </a:extLst>
            </p:cNvPr>
            <p:cNvSpPr/>
            <p:nvPr/>
          </p:nvSpPr>
          <p:spPr>
            <a:xfrm>
              <a:off x="4479555" y="2655536"/>
              <a:ext cx="3228589" cy="1451856"/>
            </a:xfrm>
            <a:custGeom>
              <a:avLst/>
              <a:gdLst>
                <a:gd name="connsiteX0" fmla="*/ 0 w 3228589"/>
                <a:gd name="connsiteY0" fmla="*/ 0 h 1451856"/>
                <a:gd name="connsiteX1" fmla="*/ 570384 w 3228589"/>
                <a:gd name="connsiteY1" fmla="*/ 0 h 1451856"/>
                <a:gd name="connsiteX2" fmla="*/ 1076196 w 3228589"/>
                <a:gd name="connsiteY2" fmla="*/ 0 h 1451856"/>
                <a:gd name="connsiteX3" fmla="*/ 1517437 w 3228589"/>
                <a:gd name="connsiteY3" fmla="*/ 0 h 1451856"/>
                <a:gd name="connsiteX4" fmla="*/ 1958677 w 3228589"/>
                <a:gd name="connsiteY4" fmla="*/ 0 h 1451856"/>
                <a:gd name="connsiteX5" fmla="*/ 2399918 w 3228589"/>
                <a:gd name="connsiteY5" fmla="*/ 0 h 1451856"/>
                <a:gd name="connsiteX6" fmla="*/ 3228589 w 3228589"/>
                <a:gd name="connsiteY6" fmla="*/ 0 h 1451856"/>
                <a:gd name="connsiteX7" fmla="*/ 3228589 w 3228589"/>
                <a:gd name="connsiteY7" fmla="*/ 498471 h 1451856"/>
                <a:gd name="connsiteX8" fmla="*/ 3228589 w 3228589"/>
                <a:gd name="connsiteY8" fmla="*/ 953385 h 1451856"/>
                <a:gd name="connsiteX9" fmla="*/ 3228589 w 3228589"/>
                <a:gd name="connsiteY9" fmla="*/ 1451856 h 1451856"/>
                <a:gd name="connsiteX10" fmla="*/ 2625919 w 3228589"/>
                <a:gd name="connsiteY10" fmla="*/ 1451856 h 1451856"/>
                <a:gd name="connsiteX11" fmla="*/ 2023249 w 3228589"/>
                <a:gd name="connsiteY11" fmla="*/ 1451856 h 1451856"/>
                <a:gd name="connsiteX12" fmla="*/ 1517437 w 3228589"/>
                <a:gd name="connsiteY12" fmla="*/ 1451856 h 1451856"/>
                <a:gd name="connsiteX13" fmla="*/ 1011625 w 3228589"/>
                <a:gd name="connsiteY13" fmla="*/ 1451856 h 1451856"/>
                <a:gd name="connsiteX14" fmla="*/ 0 w 3228589"/>
                <a:gd name="connsiteY14" fmla="*/ 1451856 h 1451856"/>
                <a:gd name="connsiteX15" fmla="*/ 0 w 3228589"/>
                <a:gd name="connsiteY15" fmla="*/ 953385 h 1451856"/>
                <a:gd name="connsiteX16" fmla="*/ 0 w 3228589"/>
                <a:gd name="connsiteY16" fmla="*/ 469433 h 1451856"/>
                <a:gd name="connsiteX17" fmla="*/ 0 w 3228589"/>
                <a:gd name="connsiteY17"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8589" h="1451856" fill="none" extrusionOk="0">
                  <a:moveTo>
                    <a:pt x="0" y="0"/>
                  </a:moveTo>
                  <a:cubicBezTo>
                    <a:pt x="117913" y="-43801"/>
                    <a:pt x="398204" y="11191"/>
                    <a:pt x="570384" y="0"/>
                  </a:cubicBezTo>
                  <a:cubicBezTo>
                    <a:pt x="742564" y="-11191"/>
                    <a:pt x="944498" y="41566"/>
                    <a:pt x="1076196" y="0"/>
                  </a:cubicBezTo>
                  <a:cubicBezTo>
                    <a:pt x="1207894" y="-41566"/>
                    <a:pt x="1382931" y="16382"/>
                    <a:pt x="1517437" y="0"/>
                  </a:cubicBezTo>
                  <a:cubicBezTo>
                    <a:pt x="1651943" y="-16382"/>
                    <a:pt x="1863428" y="29434"/>
                    <a:pt x="1958677" y="0"/>
                  </a:cubicBezTo>
                  <a:cubicBezTo>
                    <a:pt x="2053926" y="-29434"/>
                    <a:pt x="2248801" y="20449"/>
                    <a:pt x="2399918" y="0"/>
                  </a:cubicBezTo>
                  <a:cubicBezTo>
                    <a:pt x="2551035" y="-20449"/>
                    <a:pt x="2870882" y="74121"/>
                    <a:pt x="3228589" y="0"/>
                  </a:cubicBezTo>
                  <a:cubicBezTo>
                    <a:pt x="3263026" y="100491"/>
                    <a:pt x="3199211" y="271633"/>
                    <a:pt x="3228589" y="498471"/>
                  </a:cubicBezTo>
                  <a:cubicBezTo>
                    <a:pt x="3257967" y="725309"/>
                    <a:pt x="3199549" y="791054"/>
                    <a:pt x="3228589" y="953385"/>
                  </a:cubicBezTo>
                  <a:cubicBezTo>
                    <a:pt x="3257629" y="1115716"/>
                    <a:pt x="3217035" y="1296570"/>
                    <a:pt x="3228589" y="1451856"/>
                  </a:cubicBezTo>
                  <a:cubicBezTo>
                    <a:pt x="3078261" y="1462358"/>
                    <a:pt x="2912596" y="1431814"/>
                    <a:pt x="2625919" y="1451856"/>
                  </a:cubicBezTo>
                  <a:cubicBezTo>
                    <a:pt x="2339242" y="1471898"/>
                    <a:pt x="2320120" y="1440675"/>
                    <a:pt x="2023249" y="1451856"/>
                  </a:cubicBezTo>
                  <a:cubicBezTo>
                    <a:pt x="1726378" y="1463037"/>
                    <a:pt x="1770002" y="1431904"/>
                    <a:pt x="1517437" y="1451856"/>
                  </a:cubicBezTo>
                  <a:cubicBezTo>
                    <a:pt x="1264872" y="1471808"/>
                    <a:pt x="1116217" y="1443208"/>
                    <a:pt x="1011625" y="1451856"/>
                  </a:cubicBezTo>
                  <a:cubicBezTo>
                    <a:pt x="907033" y="1460504"/>
                    <a:pt x="300411" y="1409851"/>
                    <a:pt x="0" y="1451856"/>
                  </a:cubicBezTo>
                  <a:cubicBezTo>
                    <a:pt x="-408" y="1216908"/>
                    <a:pt x="14049" y="1111570"/>
                    <a:pt x="0" y="953385"/>
                  </a:cubicBezTo>
                  <a:cubicBezTo>
                    <a:pt x="-14049" y="795200"/>
                    <a:pt x="3103" y="690586"/>
                    <a:pt x="0" y="469433"/>
                  </a:cubicBezTo>
                  <a:cubicBezTo>
                    <a:pt x="-3103" y="248280"/>
                    <a:pt x="34484" y="124808"/>
                    <a:pt x="0" y="0"/>
                  </a:cubicBezTo>
                  <a:close/>
                </a:path>
                <a:path w="3228589" h="1451856" stroke="0" extrusionOk="0">
                  <a:moveTo>
                    <a:pt x="0" y="0"/>
                  </a:moveTo>
                  <a:cubicBezTo>
                    <a:pt x="205610" y="-4085"/>
                    <a:pt x="344479" y="16138"/>
                    <a:pt x="441240" y="0"/>
                  </a:cubicBezTo>
                  <a:cubicBezTo>
                    <a:pt x="538001" y="-16138"/>
                    <a:pt x="798427" y="54958"/>
                    <a:pt x="914767" y="0"/>
                  </a:cubicBezTo>
                  <a:cubicBezTo>
                    <a:pt x="1031107" y="-54958"/>
                    <a:pt x="1348843" y="22293"/>
                    <a:pt x="1485151" y="0"/>
                  </a:cubicBezTo>
                  <a:cubicBezTo>
                    <a:pt x="1621459" y="-22293"/>
                    <a:pt x="1764866" y="16929"/>
                    <a:pt x="2023249" y="0"/>
                  </a:cubicBezTo>
                  <a:cubicBezTo>
                    <a:pt x="2281632" y="-16929"/>
                    <a:pt x="2475236" y="61771"/>
                    <a:pt x="2593633" y="0"/>
                  </a:cubicBezTo>
                  <a:cubicBezTo>
                    <a:pt x="2712030" y="-61771"/>
                    <a:pt x="3047212" y="72849"/>
                    <a:pt x="3228589" y="0"/>
                  </a:cubicBezTo>
                  <a:cubicBezTo>
                    <a:pt x="3228675" y="180989"/>
                    <a:pt x="3212718" y="263732"/>
                    <a:pt x="3228589" y="454915"/>
                  </a:cubicBezTo>
                  <a:cubicBezTo>
                    <a:pt x="3244460" y="646098"/>
                    <a:pt x="3222015" y="859435"/>
                    <a:pt x="3228589" y="967904"/>
                  </a:cubicBezTo>
                  <a:cubicBezTo>
                    <a:pt x="3235163" y="1076373"/>
                    <a:pt x="3202027" y="1285213"/>
                    <a:pt x="3228589" y="1451856"/>
                  </a:cubicBezTo>
                  <a:cubicBezTo>
                    <a:pt x="2985165" y="1518254"/>
                    <a:pt x="2855573" y="1403174"/>
                    <a:pt x="2625919" y="1451856"/>
                  </a:cubicBezTo>
                  <a:cubicBezTo>
                    <a:pt x="2396265" y="1500538"/>
                    <a:pt x="2296644" y="1409864"/>
                    <a:pt x="2152393" y="1451856"/>
                  </a:cubicBezTo>
                  <a:cubicBezTo>
                    <a:pt x="2008142" y="1493848"/>
                    <a:pt x="1798621" y="1435048"/>
                    <a:pt x="1582009" y="1451856"/>
                  </a:cubicBezTo>
                  <a:cubicBezTo>
                    <a:pt x="1365397" y="1468664"/>
                    <a:pt x="1274795" y="1424250"/>
                    <a:pt x="979339" y="1451856"/>
                  </a:cubicBezTo>
                  <a:cubicBezTo>
                    <a:pt x="683883" y="1479462"/>
                    <a:pt x="273522" y="1378290"/>
                    <a:pt x="0" y="1451856"/>
                  </a:cubicBezTo>
                  <a:cubicBezTo>
                    <a:pt x="-17121" y="1284788"/>
                    <a:pt x="14105" y="1132923"/>
                    <a:pt x="0" y="967904"/>
                  </a:cubicBezTo>
                  <a:cubicBezTo>
                    <a:pt x="-14105" y="802885"/>
                    <a:pt x="3231" y="685517"/>
                    <a:pt x="0" y="469433"/>
                  </a:cubicBezTo>
                  <a:cubicBezTo>
                    <a:pt x="-3231" y="253349"/>
                    <a:pt x="22354" y="22512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115298373">
                    <a:custGeom>
                      <a:avLst/>
                      <a:gdLst>
                        <a:gd name="connsiteX0" fmla="*/ 0 w 3088727"/>
                        <a:gd name="connsiteY0" fmla="*/ 0 h 1451856"/>
                        <a:gd name="connsiteX1" fmla="*/ 3088727 w 3088727"/>
                        <a:gd name="connsiteY1" fmla="*/ 0 h 1451856"/>
                        <a:gd name="connsiteX2" fmla="*/ 3088727 w 3088727"/>
                        <a:gd name="connsiteY2" fmla="*/ 1451856 h 1451856"/>
                        <a:gd name="connsiteX3" fmla="*/ 0 w 3088727"/>
                        <a:gd name="connsiteY3" fmla="*/ 1451856 h 1451856"/>
                        <a:gd name="connsiteX4" fmla="*/ 0 w 3088727"/>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88727" h="1451856">
                          <a:moveTo>
                            <a:pt x="0" y="0"/>
                          </a:moveTo>
                          <a:lnTo>
                            <a:pt x="3088727" y="0"/>
                          </a:lnTo>
                          <a:lnTo>
                            <a:pt x="3088727"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Lack of access to medical care</a:t>
              </a:r>
            </a:p>
          </p:txBody>
        </p:sp>
        <p:sp>
          <p:nvSpPr>
            <p:cNvPr id="11" name="Freeform: Shape 10">
              <a:extLst>
                <a:ext uri="{FF2B5EF4-FFF2-40B4-BE49-F238E27FC236}">
                  <a16:creationId xmlns:a16="http://schemas.microsoft.com/office/drawing/2014/main" id="{B7D673C1-53FB-43A6-AE25-7ADD531D9C4B}"/>
                </a:ext>
              </a:extLst>
            </p:cNvPr>
            <p:cNvSpPr/>
            <p:nvPr/>
          </p:nvSpPr>
          <p:spPr>
            <a:xfrm>
              <a:off x="7810259" y="2655536"/>
              <a:ext cx="3383260" cy="1451856"/>
            </a:xfrm>
            <a:custGeom>
              <a:avLst/>
              <a:gdLst>
                <a:gd name="connsiteX0" fmla="*/ 0 w 3383260"/>
                <a:gd name="connsiteY0" fmla="*/ 0 h 1451856"/>
                <a:gd name="connsiteX1" fmla="*/ 631542 w 3383260"/>
                <a:gd name="connsiteY1" fmla="*/ 0 h 1451856"/>
                <a:gd name="connsiteX2" fmla="*/ 1161586 w 3383260"/>
                <a:gd name="connsiteY2" fmla="*/ 0 h 1451856"/>
                <a:gd name="connsiteX3" fmla="*/ 1623965 w 3383260"/>
                <a:gd name="connsiteY3" fmla="*/ 0 h 1451856"/>
                <a:gd name="connsiteX4" fmla="*/ 2221674 w 3383260"/>
                <a:gd name="connsiteY4" fmla="*/ 0 h 1451856"/>
                <a:gd name="connsiteX5" fmla="*/ 2819383 w 3383260"/>
                <a:gd name="connsiteY5" fmla="*/ 0 h 1451856"/>
                <a:gd name="connsiteX6" fmla="*/ 3383260 w 3383260"/>
                <a:gd name="connsiteY6" fmla="*/ 0 h 1451856"/>
                <a:gd name="connsiteX7" fmla="*/ 3383260 w 3383260"/>
                <a:gd name="connsiteY7" fmla="*/ 498471 h 1451856"/>
                <a:gd name="connsiteX8" fmla="*/ 3383260 w 3383260"/>
                <a:gd name="connsiteY8" fmla="*/ 1011460 h 1451856"/>
                <a:gd name="connsiteX9" fmla="*/ 3383260 w 3383260"/>
                <a:gd name="connsiteY9" fmla="*/ 1451856 h 1451856"/>
                <a:gd name="connsiteX10" fmla="*/ 2887049 w 3383260"/>
                <a:gd name="connsiteY10" fmla="*/ 1451856 h 1451856"/>
                <a:gd name="connsiteX11" fmla="*/ 2323172 w 3383260"/>
                <a:gd name="connsiteY11" fmla="*/ 1451856 h 1451856"/>
                <a:gd name="connsiteX12" fmla="*/ 1860793 w 3383260"/>
                <a:gd name="connsiteY12" fmla="*/ 1451856 h 1451856"/>
                <a:gd name="connsiteX13" fmla="*/ 1364582 w 3383260"/>
                <a:gd name="connsiteY13" fmla="*/ 1451856 h 1451856"/>
                <a:gd name="connsiteX14" fmla="*/ 868370 w 3383260"/>
                <a:gd name="connsiteY14" fmla="*/ 1451856 h 1451856"/>
                <a:gd name="connsiteX15" fmla="*/ 0 w 3383260"/>
                <a:gd name="connsiteY15" fmla="*/ 1451856 h 1451856"/>
                <a:gd name="connsiteX16" fmla="*/ 0 w 3383260"/>
                <a:gd name="connsiteY16" fmla="*/ 996941 h 1451856"/>
                <a:gd name="connsiteX17" fmla="*/ 0 w 3383260"/>
                <a:gd name="connsiteY17" fmla="*/ 512989 h 1451856"/>
                <a:gd name="connsiteX18" fmla="*/ 0 w 3383260"/>
                <a:gd name="connsiteY18"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83260" h="1451856" fill="none" extrusionOk="0">
                  <a:moveTo>
                    <a:pt x="0" y="0"/>
                  </a:moveTo>
                  <a:cubicBezTo>
                    <a:pt x="209128" y="-33285"/>
                    <a:pt x="366510" y="67859"/>
                    <a:pt x="631542" y="0"/>
                  </a:cubicBezTo>
                  <a:cubicBezTo>
                    <a:pt x="896574" y="-67859"/>
                    <a:pt x="901856" y="21164"/>
                    <a:pt x="1161586" y="0"/>
                  </a:cubicBezTo>
                  <a:cubicBezTo>
                    <a:pt x="1421316" y="-21164"/>
                    <a:pt x="1467606" y="31675"/>
                    <a:pt x="1623965" y="0"/>
                  </a:cubicBezTo>
                  <a:cubicBezTo>
                    <a:pt x="1780324" y="-31675"/>
                    <a:pt x="2020786" y="11353"/>
                    <a:pt x="2221674" y="0"/>
                  </a:cubicBezTo>
                  <a:cubicBezTo>
                    <a:pt x="2422562" y="-11353"/>
                    <a:pt x="2623992" y="69085"/>
                    <a:pt x="2819383" y="0"/>
                  </a:cubicBezTo>
                  <a:cubicBezTo>
                    <a:pt x="3014774" y="-69085"/>
                    <a:pt x="3236221" y="25151"/>
                    <a:pt x="3383260" y="0"/>
                  </a:cubicBezTo>
                  <a:cubicBezTo>
                    <a:pt x="3412266" y="218227"/>
                    <a:pt x="3328743" y="280757"/>
                    <a:pt x="3383260" y="498471"/>
                  </a:cubicBezTo>
                  <a:cubicBezTo>
                    <a:pt x="3437777" y="716185"/>
                    <a:pt x="3349852" y="882371"/>
                    <a:pt x="3383260" y="1011460"/>
                  </a:cubicBezTo>
                  <a:cubicBezTo>
                    <a:pt x="3416668" y="1140549"/>
                    <a:pt x="3375105" y="1294495"/>
                    <a:pt x="3383260" y="1451856"/>
                  </a:cubicBezTo>
                  <a:cubicBezTo>
                    <a:pt x="3272618" y="1456787"/>
                    <a:pt x="3024214" y="1396323"/>
                    <a:pt x="2887049" y="1451856"/>
                  </a:cubicBezTo>
                  <a:cubicBezTo>
                    <a:pt x="2749884" y="1507389"/>
                    <a:pt x="2566936" y="1418858"/>
                    <a:pt x="2323172" y="1451856"/>
                  </a:cubicBezTo>
                  <a:cubicBezTo>
                    <a:pt x="2079408" y="1484854"/>
                    <a:pt x="2054219" y="1423702"/>
                    <a:pt x="1860793" y="1451856"/>
                  </a:cubicBezTo>
                  <a:cubicBezTo>
                    <a:pt x="1667367" y="1480010"/>
                    <a:pt x="1599323" y="1428385"/>
                    <a:pt x="1364582" y="1451856"/>
                  </a:cubicBezTo>
                  <a:cubicBezTo>
                    <a:pt x="1129841" y="1475327"/>
                    <a:pt x="1013574" y="1403712"/>
                    <a:pt x="868370" y="1451856"/>
                  </a:cubicBezTo>
                  <a:cubicBezTo>
                    <a:pt x="723166" y="1500000"/>
                    <a:pt x="214504" y="1412874"/>
                    <a:pt x="0" y="1451856"/>
                  </a:cubicBezTo>
                  <a:cubicBezTo>
                    <a:pt x="-35785" y="1312513"/>
                    <a:pt x="52893" y="1130049"/>
                    <a:pt x="0" y="996941"/>
                  </a:cubicBezTo>
                  <a:cubicBezTo>
                    <a:pt x="-52893" y="863833"/>
                    <a:pt x="40018" y="632376"/>
                    <a:pt x="0" y="512989"/>
                  </a:cubicBezTo>
                  <a:cubicBezTo>
                    <a:pt x="-40018" y="393602"/>
                    <a:pt x="19314" y="112904"/>
                    <a:pt x="0" y="0"/>
                  </a:cubicBezTo>
                  <a:close/>
                </a:path>
                <a:path w="3383260" h="1451856" stroke="0" extrusionOk="0">
                  <a:moveTo>
                    <a:pt x="0" y="0"/>
                  </a:moveTo>
                  <a:cubicBezTo>
                    <a:pt x="218470" y="-34426"/>
                    <a:pt x="373427" y="13053"/>
                    <a:pt x="631542" y="0"/>
                  </a:cubicBezTo>
                  <a:cubicBezTo>
                    <a:pt x="889657" y="-13053"/>
                    <a:pt x="1042594" y="36210"/>
                    <a:pt x="1229251" y="0"/>
                  </a:cubicBezTo>
                  <a:cubicBezTo>
                    <a:pt x="1415908" y="-36210"/>
                    <a:pt x="1501967" y="3245"/>
                    <a:pt x="1725463" y="0"/>
                  </a:cubicBezTo>
                  <a:cubicBezTo>
                    <a:pt x="1948959" y="-3245"/>
                    <a:pt x="2109764" y="58706"/>
                    <a:pt x="2323172" y="0"/>
                  </a:cubicBezTo>
                  <a:cubicBezTo>
                    <a:pt x="2536580" y="-58706"/>
                    <a:pt x="2988026" y="75364"/>
                    <a:pt x="3383260" y="0"/>
                  </a:cubicBezTo>
                  <a:cubicBezTo>
                    <a:pt x="3427046" y="242819"/>
                    <a:pt x="3371311" y="394336"/>
                    <a:pt x="3383260" y="498471"/>
                  </a:cubicBezTo>
                  <a:cubicBezTo>
                    <a:pt x="3395209" y="602606"/>
                    <a:pt x="3358324" y="782536"/>
                    <a:pt x="3383260" y="982423"/>
                  </a:cubicBezTo>
                  <a:cubicBezTo>
                    <a:pt x="3408196" y="1182310"/>
                    <a:pt x="3346787" y="1287479"/>
                    <a:pt x="3383260" y="1451856"/>
                  </a:cubicBezTo>
                  <a:cubicBezTo>
                    <a:pt x="3139082" y="1493888"/>
                    <a:pt x="3010520" y="1442923"/>
                    <a:pt x="2819383" y="1451856"/>
                  </a:cubicBezTo>
                  <a:cubicBezTo>
                    <a:pt x="2628246" y="1460789"/>
                    <a:pt x="2391320" y="1419823"/>
                    <a:pt x="2221674" y="1451856"/>
                  </a:cubicBezTo>
                  <a:cubicBezTo>
                    <a:pt x="2052028" y="1483889"/>
                    <a:pt x="1757740" y="1379583"/>
                    <a:pt x="1590132" y="1451856"/>
                  </a:cubicBezTo>
                  <a:cubicBezTo>
                    <a:pt x="1422524" y="1524129"/>
                    <a:pt x="1256214" y="1426887"/>
                    <a:pt x="992423" y="1451856"/>
                  </a:cubicBezTo>
                  <a:cubicBezTo>
                    <a:pt x="728632" y="1476825"/>
                    <a:pt x="621655" y="1410775"/>
                    <a:pt x="496211" y="1451856"/>
                  </a:cubicBezTo>
                  <a:cubicBezTo>
                    <a:pt x="370767" y="1492937"/>
                    <a:pt x="123826" y="1440652"/>
                    <a:pt x="0" y="1451856"/>
                  </a:cubicBezTo>
                  <a:cubicBezTo>
                    <a:pt x="-52279" y="1329227"/>
                    <a:pt x="1980" y="1174295"/>
                    <a:pt x="0" y="967904"/>
                  </a:cubicBezTo>
                  <a:cubicBezTo>
                    <a:pt x="-1980" y="761513"/>
                    <a:pt x="46355" y="659318"/>
                    <a:pt x="0" y="469433"/>
                  </a:cubicBezTo>
                  <a:cubicBezTo>
                    <a:pt x="-46355" y="279548"/>
                    <a:pt x="49089" y="123000"/>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325034814">
                    <a:custGeom>
                      <a:avLst/>
                      <a:gdLst>
                        <a:gd name="connsiteX0" fmla="*/ 0 w 3383260"/>
                        <a:gd name="connsiteY0" fmla="*/ 0 h 1451856"/>
                        <a:gd name="connsiteX1" fmla="*/ 3383260 w 3383260"/>
                        <a:gd name="connsiteY1" fmla="*/ 0 h 1451856"/>
                        <a:gd name="connsiteX2" fmla="*/ 3383260 w 3383260"/>
                        <a:gd name="connsiteY2" fmla="*/ 1451856 h 1451856"/>
                        <a:gd name="connsiteX3" fmla="*/ 0 w 3383260"/>
                        <a:gd name="connsiteY3" fmla="*/ 1451856 h 1451856"/>
                        <a:gd name="connsiteX4" fmla="*/ 0 w 3383260"/>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3260" h="1451856">
                          <a:moveTo>
                            <a:pt x="0" y="0"/>
                          </a:moveTo>
                          <a:lnTo>
                            <a:pt x="3383260" y="0"/>
                          </a:lnTo>
                          <a:lnTo>
                            <a:pt x="3383260"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Injuries apparently as a result of ill treatment</a:t>
              </a:r>
              <a:r>
                <a:rPr lang="en-GB" sz="2400" dirty="0">
                  <a:solidFill>
                    <a:schemeClr val="tx1"/>
                  </a:solidFill>
                </a:rPr>
                <a:t>, o</a:t>
              </a:r>
              <a:r>
                <a:rPr lang="en-GB" sz="2400" kern="1200" dirty="0">
                  <a:solidFill>
                    <a:schemeClr val="tx1"/>
                  </a:solidFill>
                </a:rPr>
                <a:t>r from work, or restraints </a:t>
              </a:r>
              <a:r>
                <a:rPr lang="en-GB" sz="2400" kern="1200" dirty="0" err="1">
                  <a:solidFill>
                    <a:schemeClr val="tx1"/>
                  </a:solidFill>
                </a:rPr>
                <a:t>e.g</a:t>
              </a:r>
              <a:r>
                <a:rPr lang="en-GB" sz="2400" kern="1200" dirty="0">
                  <a:solidFill>
                    <a:schemeClr val="tx1"/>
                  </a:solidFill>
                </a:rPr>
                <a:t> shackles or rope</a:t>
              </a:r>
            </a:p>
          </p:txBody>
        </p:sp>
        <p:sp>
          <p:nvSpPr>
            <p:cNvPr id="12" name="Freeform: Shape 11">
              <a:extLst>
                <a:ext uri="{FF2B5EF4-FFF2-40B4-BE49-F238E27FC236}">
                  <a16:creationId xmlns:a16="http://schemas.microsoft.com/office/drawing/2014/main" id="{6562B705-6DCE-456B-8AD8-AA656BC7F6F3}"/>
                </a:ext>
              </a:extLst>
            </p:cNvPr>
            <p:cNvSpPr/>
            <p:nvPr/>
          </p:nvSpPr>
          <p:spPr>
            <a:xfrm>
              <a:off x="2277254" y="4349368"/>
              <a:ext cx="3638200" cy="1451856"/>
            </a:xfrm>
            <a:custGeom>
              <a:avLst/>
              <a:gdLst>
                <a:gd name="connsiteX0" fmla="*/ 0 w 3638200"/>
                <a:gd name="connsiteY0" fmla="*/ 0 h 1451856"/>
                <a:gd name="connsiteX1" fmla="*/ 519743 w 3638200"/>
                <a:gd name="connsiteY1" fmla="*/ 0 h 1451856"/>
                <a:gd name="connsiteX2" fmla="*/ 1112250 w 3638200"/>
                <a:gd name="connsiteY2" fmla="*/ 0 h 1451856"/>
                <a:gd name="connsiteX3" fmla="*/ 1522847 w 3638200"/>
                <a:gd name="connsiteY3" fmla="*/ 0 h 1451856"/>
                <a:gd name="connsiteX4" fmla="*/ 2115353 w 3638200"/>
                <a:gd name="connsiteY4" fmla="*/ 0 h 1451856"/>
                <a:gd name="connsiteX5" fmla="*/ 2562332 w 3638200"/>
                <a:gd name="connsiteY5" fmla="*/ 0 h 1451856"/>
                <a:gd name="connsiteX6" fmla="*/ 3009311 w 3638200"/>
                <a:gd name="connsiteY6" fmla="*/ 0 h 1451856"/>
                <a:gd name="connsiteX7" fmla="*/ 3638200 w 3638200"/>
                <a:gd name="connsiteY7" fmla="*/ 0 h 1451856"/>
                <a:gd name="connsiteX8" fmla="*/ 3638200 w 3638200"/>
                <a:gd name="connsiteY8" fmla="*/ 454915 h 1451856"/>
                <a:gd name="connsiteX9" fmla="*/ 3638200 w 3638200"/>
                <a:gd name="connsiteY9" fmla="*/ 953385 h 1451856"/>
                <a:gd name="connsiteX10" fmla="*/ 3638200 w 3638200"/>
                <a:gd name="connsiteY10" fmla="*/ 1451856 h 1451856"/>
                <a:gd name="connsiteX11" fmla="*/ 3227603 w 3638200"/>
                <a:gd name="connsiteY11" fmla="*/ 1451856 h 1451856"/>
                <a:gd name="connsiteX12" fmla="*/ 2671478 w 3638200"/>
                <a:gd name="connsiteY12" fmla="*/ 1451856 h 1451856"/>
                <a:gd name="connsiteX13" fmla="*/ 2260881 w 3638200"/>
                <a:gd name="connsiteY13" fmla="*/ 1451856 h 1451856"/>
                <a:gd name="connsiteX14" fmla="*/ 1777521 w 3638200"/>
                <a:gd name="connsiteY14" fmla="*/ 1451856 h 1451856"/>
                <a:gd name="connsiteX15" fmla="*/ 1330542 w 3638200"/>
                <a:gd name="connsiteY15" fmla="*/ 1451856 h 1451856"/>
                <a:gd name="connsiteX16" fmla="*/ 774417 w 3638200"/>
                <a:gd name="connsiteY16" fmla="*/ 1451856 h 1451856"/>
                <a:gd name="connsiteX17" fmla="*/ 0 w 3638200"/>
                <a:gd name="connsiteY17" fmla="*/ 1451856 h 1451856"/>
                <a:gd name="connsiteX18" fmla="*/ 0 w 3638200"/>
                <a:gd name="connsiteY18" fmla="*/ 996941 h 1451856"/>
                <a:gd name="connsiteX19" fmla="*/ 0 w 3638200"/>
                <a:gd name="connsiteY19" fmla="*/ 512989 h 1451856"/>
                <a:gd name="connsiteX20" fmla="*/ 0 w 3638200"/>
                <a:gd name="connsiteY20"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38200" h="1451856" fill="none" extrusionOk="0">
                  <a:moveTo>
                    <a:pt x="0" y="0"/>
                  </a:moveTo>
                  <a:cubicBezTo>
                    <a:pt x="234042" y="-45677"/>
                    <a:pt x="404872" y="60295"/>
                    <a:pt x="519743" y="0"/>
                  </a:cubicBezTo>
                  <a:cubicBezTo>
                    <a:pt x="634614" y="-60295"/>
                    <a:pt x="880914" y="59543"/>
                    <a:pt x="1112250" y="0"/>
                  </a:cubicBezTo>
                  <a:cubicBezTo>
                    <a:pt x="1343586" y="-59543"/>
                    <a:pt x="1364790" y="10806"/>
                    <a:pt x="1522847" y="0"/>
                  </a:cubicBezTo>
                  <a:cubicBezTo>
                    <a:pt x="1680904" y="-10806"/>
                    <a:pt x="1894882" y="11670"/>
                    <a:pt x="2115353" y="0"/>
                  </a:cubicBezTo>
                  <a:cubicBezTo>
                    <a:pt x="2335824" y="-11670"/>
                    <a:pt x="2373320" y="4132"/>
                    <a:pt x="2562332" y="0"/>
                  </a:cubicBezTo>
                  <a:cubicBezTo>
                    <a:pt x="2751344" y="-4132"/>
                    <a:pt x="2817079" y="26385"/>
                    <a:pt x="3009311" y="0"/>
                  </a:cubicBezTo>
                  <a:cubicBezTo>
                    <a:pt x="3201543" y="-26385"/>
                    <a:pt x="3407264" y="47777"/>
                    <a:pt x="3638200" y="0"/>
                  </a:cubicBezTo>
                  <a:cubicBezTo>
                    <a:pt x="3655660" y="212404"/>
                    <a:pt x="3590913" y="324247"/>
                    <a:pt x="3638200" y="454915"/>
                  </a:cubicBezTo>
                  <a:cubicBezTo>
                    <a:pt x="3685487" y="585583"/>
                    <a:pt x="3604060" y="748957"/>
                    <a:pt x="3638200" y="953385"/>
                  </a:cubicBezTo>
                  <a:cubicBezTo>
                    <a:pt x="3672340" y="1157813"/>
                    <a:pt x="3624432" y="1257768"/>
                    <a:pt x="3638200" y="1451856"/>
                  </a:cubicBezTo>
                  <a:cubicBezTo>
                    <a:pt x="3498878" y="1475661"/>
                    <a:pt x="3330360" y="1421207"/>
                    <a:pt x="3227603" y="1451856"/>
                  </a:cubicBezTo>
                  <a:cubicBezTo>
                    <a:pt x="3124846" y="1482505"/>
                    <a:pt x="2886568" y="1399099"/>
                    <a:pt x="2671478" y="1451856"/>
                  </a:cubicBezTo>
                  <a:cubicBezTo>
                    <a:pt x="2456389" y="1504613"/>
                    <a:pt x="2420415" y="1432086"/>
                    <a:pt x="2260881" y="1451856"/>
                  </a:cubicBezTo>
                  <a:cubicBezTo>
                    <a:pt x="2101347" y="1471626"/>
                    <a:pt x="1954485" y="1434292"/>
                    <a:pt x="1777521" y="1451856"/>
                  </a:cubicBezTo>
                  <a:cubicBezTo>
                    <a:pt x="1600557" y="1469420"/>
                    <a:pt x="1426386" y="1415432"/>
                    <a:pt x="1330542" y="1451856"/>
                  </a:cubicBezTo>
                  <a:cubicBezTo>
                    <a:pt x="1234698" y="1488280"/>
                    <a:pt x="1039203" y="1387567"/>
                    <a:pt x="774417" y="1451856"/>
                  </a:cubicBezTo>
                  <a:cubicBezTo>
                    <a:pt x="509632" y="1516145"/>
                    <a:pt x="178399" y="1405801"/>
                    <a:pt x="0" y="1451856"/>
                  </a:cubicBezTo>
                  <a:cubicBezTo>
                    <a:pt x="-32141" y="1264522"/>
                    <a:pt x="19299" y="1177536"/>
                    <a:pt x="0" y="996941"/>
                  </a:cubicBezTo>
                  <a:cubicBezTo>
                    <a:pt x="-19299" y="816346"/>
                    <a:pt x="29963" y="663030"/>
                    <a:pt x="0" y="512989"/>
                  </a:cubicBezTo>
                  <a:cubicBezTo>
                    <a:pt x="-29963" y="362948"/>
                    <a:pt x="60445" y="155472"/>
                    <a:pt x="0" y="0"/>
                  </a:cubicBezTo>
                  <a:close/>
                </a:path>
                <a:path w="3638200" h="1451856" stroke="0" extrusionOk="0">
                  <a:moveTo>
                    <a:pt x="0" y="0"/>
                  </a:moveTo>
                  <a:cubicBezTo>
                    <a:pt x="112498" y="-55972"/>
                    <a:pt x="262539" y="12343"/>
                    <a:pt x="483361" y="0"/>
                  </a:cubicBezTo>
                  <a:cubicBezTo>
                    <a:pt x="704183" y="-12343"/>
                    <a:pt x="799964" y="8978"/>
                    <a:pt x="1003104" y="0"/>
                  </a:cubicBezTo>
                  <a:cubicBezTo>
                    <a:pt x="1206244" y="-8978"/>
                    <a:pt x="1320593" y="38642"/>
                    <a:pt x="1595611" y="0"/>
                  </a:cubicBezTo>
                  <a:cubicBezTo>
                    <a:pt x="1870629" y="-38642"/>
                    <a:pt x="1859785" y="3986"/>
                    <a:pt x="2078971" y="0"/>
                  </a:cubicBezTo>
                  <a:cubicBezTo>
                    <a:pt x="2298157" y="-3986"/>
                    <a:pt x="2345003" y="48351"/>
                    <a:pt x="2562332" y="0"/>
                  </a:cubicBezTo>
                  <a:cubicBezTo>
                    <a:pt x="2779661" y="-48351"/>
                    <a:pt x="2922164" y="44070"/>
                    <a:pt x="3118457" y="0"/>
                  </a:cubicBezTo>
                  <a:cubicBezTo>
                    <a:pt x="3314750" y="-44070"/>
                    <a:pt x="3467020" y="49630"/>
                    <a:pt x="3638200" y="0"/>
                  </a:cubicBezTo>
                  <a:cubicBezTo>
                    <a:pt x="3685188" y="190385"/>
                    <a:pt x="3602126" y="263874"/>
                    <a:pt x="3638200" y="454915"/>
                  </a:cubicBezTo>
                  <a:cubicBezTo>
                    <a:pt x="3674274" y="645957"/>
                    <a:pt x="3601486" y="746759"/>
                    <a:pt x="3638200" y="953385"/>
                  </a:cubicBezTo>
                  <a:cubicBezTo>
                    <a:pt x="3674914" y="1160011"/>
                    <a:pt x="3601737" y="1231281"/>
                    <a:pt x="3638200" y="1451856"/>
                  </a:cubicBezTo>
                  <a:cubicBezTo>
                    <a:pt x="3497154" y="1462255"/>
                    <a:pt x="3381685" y="1425545"/>
                    <a:pt x="3227603" y="1451856"/>
                  </a:cubicBezTo>
                  <a:cubicBezTo>
                    <a:pt x="3073521" y="1478167"/>
                    <a:pt x="2925029" y="1444588"/>
                    <a:pt x="2817006" y="1451856"/>
                  </a:cubicBezTo>
                  <a:cubicBezTo>
                    <a:pt x="2708983" y="1459124"/>
                    <a:pt x="2490361" y="1418073"/>
                    <a:pt x="2297263" y="1451856"/>
                  </a:cubicBezTo>
                  <a:cubicBezTo>
                    <a:pt x="2104165" y="1485639"/>
                    <a:pt x="1944778" y="1407041"/>
                    <a:pt x="1850285" y="1451856"/>
                  </a:cubicBezTo>
                  <a:cubicBezTo>
                    <a:pt x="1755792" y="1496671"/>
                    <a:pt x="1552999" y="1423650"/>
                    <a:pt x="1330542" y="1451856"/>
                  </a:cubicBezTo>
                  <a:cubicBezTo>
                    <a:pt x="1108085" y="1480062"/>
                    <a:pt x="1051922" y="1440143"/>
                    <a:pt x="883563" y="1451856"/>
                  </a:cubicBezTo>
                  <a:cubicBezTo>
                    <a:pt x="715204" y="1463569"/>
                    <a:pt x="185533" y="1371516"/>
                    <a:pt x="0" y="1451856"/>
                  </a:cubicBezTo>
                  <a:cubicBezTo>
                    <a:pt x="-4462" y="1295478"/>
                    <a:pt x="16815" y="1177566"/>
                    <a:pt x="0" y="1011460"/>
                  </a:cubicBezTo>
                  <a:cubicBezTo>
                    <a:pt x="-16815" y="845354"/>
                    <a:pt x="37701" y="715699"/>
                    <a:pt x="0" y="556545"/>
                  </a:cubicBezTo>
                  <a:cubicBezTo>
                    <a:pt x="-37701" y="397391"/>
                    <a:pt x="1810" y="218390"/>
                    <a:pt x="0" y="0"/>
                  </a:cubicBezTo>
                  <a:close/>
                </a:path>
              </a:pathLst>
            </a:custGeom>
            <a:ln>
              <a:solidFill>
                <a:schemeClr val="tx1"/>
              </a:solidFill>
              <a:extLst>
                <a:ext uri="{C807C97D-BFC1-408E-A445-0C87EB9F89A2}">
                  <ask:lineSketchStyleProps xmlns:ask="http://schemas.microsoft.com/office/drawing/2018/sketchyshapes" sd="965415919">
                    <a:custGeom>
                      <a:avLst/>
                      <a:gdLst>
                        <a:gd name="connsiteX0" fmla="*/ 0 w 2912689"/>
                        <a:gd name="connsiteY0" fmla="*/ 0 h 1451856"/>
                        <a:gd name="connsiteX1" fmla="*/ 2912689 w 2912689"/>
                        <a:gd name="connsiteY1" fmla="*/ 0 h 1451856"/>
                        <a:gd name="connsiteX2" fmla="*/ 2912689 w 2912689"/>
                        <a:gd name="connsiteY2" fmla="*/ 1451856 h 1451856"/>
                        <a:gd name="connsiteX3" fmla="*/ 0 w 2912689"/>
                        <a:gd name="connsiteY3" fmla="*/ 1451856 h 1451856"/>
                        <a:gd name="connsiteX4" fmla="*/ 0 w 2912689"/>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12689" h="1451856">
                          <a:moveTo>
                            <a:pt x="0" y="0"/>
                          </a:moveTo>
                          <a:lnTo>
                            <a:pt x="2912689" y="0"/>
                          </a:lnTo>
                          <a:lnTo>
                            <a:pt x="2912689"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Extreme reaction to authority or a male (shying away, overtly suggestive)</a:t>
              </a:r>
            </a:p>
          </p:txBody>
        </p:sp>
        <p:sp>
          <p:nvSpPr>
            <p:cNvPr id="13" name="Freeform: Shape 12">
              <a:extLst>
                <a:ext uri="{FF2B5EF4-FFF2-40B4-BE49-F238E27FC236}">
                  <a16:creationId xmlns:a16="http://schemas.microsoft.com/office/drawing/2014/main" id="{F93739B6-33E5-4CD8-861E-2EC8935A244E}"/>
                </a:ext>
              </a:extLst>
            </p:cNvPr>
            <p:cNvSpPr/>
            <p:nvPr/>
          </p:nvSpPr>
          <p:spPr>
            <a:xfrm>
              <a:off x="6157429" y="4349368"/>
              <a:ext cx="3638200" cy="1451856"/>
            </a:xfrm>
            <a:custGeom>
              <a:avLst/>
              <a:gdLst>
                <a:gd name="connsiteX0" fmla="*/ 0 w 3638200"/>
                <a:gd name="connsiteY0" fmla="*/ 0 h 1451856"/>
                <a:gd name="connsiteX1" fmla="*/ 410597 w 3638200"/>
                <a:gd name="connsiteY1" fmla="*/ 0 h 1451856"/>
                <a:gd name="connsiteX2" fmla="*/ 966722 w 3638200"/>
                <a:gd name="connsiteY2" fmla="*/ 0 h 1451856"/>
                <a:gd name="connsiteX3" fmla="*/ 1413701 w 3638200"/>
                <a:gd name="connsiteY3" fmla="*/ 0 h 1451856"/>
                <a:gd name="connsiteX4" fmla="*/ 1933443 w 3638200"/>
                <a:gd name="connsiteY4" fmla="*/ 0 h 1451856"/>
                <a:gd name="connsiteX5" fmla="*/ 2380422 w 3638200"/>
                <a:gd name="connsiteY5" fmla="*/ 0 h 1451856"/>
                <a:gd name="connsiteX6" fmla="*/ 2863783 w 3638200"/>
                <a:gd name="connsiteY6" fmla="*/ 0 h 1451856"/>
                <a:gd name="connsiteX7" fmla="*/ 3638200 w 3638200"/>
                <a:gd name="connsiteY7" fmla="*/ 0 h 1451856"/>
                <a:gd name="connsiteX8" fmla="*/ 3638200 w 3638200"/>
                <a:gd name="connsiteY8" fmla="*/ 483952 h 1451856"/>
                <a:gd name="connsiteX9" fmla="*/ 3638200 w 3638200"/>
                <a:gd name="connsiteY9" fmla="*/ 924348 h 1451856"/>
                <a:gd name="connsiteX10" fmla="*/ 3638200 w 3638200"/>
                <a:gd name="connsiteY10" fmla="*/ 1451856 h 1451856"/>
                <a:gd name="connsiteX11" fmla="*/ 3154839 w 3638200"/>
                <a:gd name="connsiteY11" fmla="*/ 1451856 h 1451856"/>
                <a:gd name="connsiteX12" fmla="*/ 2598714 w 3638200"/>
                <a:gd name="connsiteY12" fmla="*/ 1451856 h 1451856"/>
                <a:gd name="connsiteX13" fmla="*/ 2042589 w 3638200"/>
                <a:gd name="connsiteY13" fmla="*/ 1451856 h 1451856"/>
                <a:gd name="connsiteX14" fmla="*/ 1486465 w 3638200"/>
                <a:gd name="connsiteY14" fmla="*/ 1451856 h 1451856"/>
                <a:gd name="connsiteX15" fmla="*/ 893958 w 3638200"/>
                <a:gd name="connsiteY15" fmla="*/ 1451856 h 1451856"/>
                <a:gd name="connsiteX16" fmla="*/ 0 w 3638200"/>
                <a:gd name="connsiteY16" fmla="*/ 1451856 h 1451856"/>
                <a:gd name="connsiteX17" fmla="*/ 0 w 3638200"/>
                <a:gd name="connsiteY17" fmla="*/ 982423 h 1451856"/>
                <a:gd name="connsiteX18" fmla="*/ 0 w 3638200"/>
                <a:gd name="connsiteY18" fmla="*/ 512989 h 1451856"/>
                <a:gd name="connsiteX19" fmla="*/ 0 w 3638200"/>
                <a:gd name="connsiteY19" fmla="*/ 0 h 1451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38200" h="1451856" fill="none" extrusionOk="0">
                  <a:moveTo>
                    <a:pt x="0" y="0"/>
                  </a:moveTo>
                  <a:cubicBezTo>
                    <a:pt x="108490" y="-44731"/>
                    <a:pt x="250908" y="47068"/>
                    <a:pt x="410597" y="0"/>
                  </a:cubicBezTo>
                  <a:cubicBezTo>
                    <a:pt x="570286" y="-47068"/>
                    <a:pt x="805258" y="62320"/>
                    <a:pt x="966722" y="0"/>
                  </a:cubicBezTo>
                  <a:cubicBezTo>
                    <a:pt x="1128186" y="-62320"/>
                    <a:pt x="1322800" y="42314"/>
                    <a:pt x="1413701" y="0"/>
                  </a:cubicBezTo>
                  <a:cubicBezTo>
                    <a:pt x="1504602" y="-42314"/>
                    <a:pt x="1720906" y="26405"/>
                    <a:pt x="1933443" y="0"/>
                  </a:cubicBezTo>
                  <a:cubicBezTo>
                    <a:pt x="2145980" y="-26405"/>
                    <a:pt x="2261838" y="25886"/>
                    <a:pt x="2380422" y="0"/>
                  </a:cubicBezTo>
                  <a:cubicBezTo>
                    <a:pt x="2499006" y="-25886"/>
                    <a:pt x="2698147" y="42719"/>
                    <a:pt x="2863783" y="0"/>
                  </a:cubicBezTo>
                  <a:cubicBezTo>
                    <a:pt x="3029419" y="-42719"/>
                    <a:pt x="3384185" y="85028"/>
                    <a:pt x="3638200" y="0"/>
                  </a:cubicBezTo>
                  <a:cubicBezTo>
                    <a:pt x="3653010" y="207210"/>
                    <a:pt x="3598411" y="283041"/>
                    <a:pt x="3638200" y="483952"/>
                  </a:cubicBezTo>
                  <a:cubicBezTo>
                    <a:pt x="3677989" y="684863"/>
                    <a:pt x="3614609" y="832286"/>
                    <a:pt x="3638200" y="924348"/>
                  </a:cubicBezTo>
                  <a:cubicBezTo>
                    <a:pt x="3661791" y="1016410"/>
                    <a:pt x="3621040" y="1196847"/>
                    <a:pt x="3638200" y="1451856"/>
                  </a:cubicBezTo>
                  <a:cubicBezTo>
                    <a:pt x="3468473" y="1494344"/>
                    <a:pt x="3371870" y="1416645"/>
                    <a:pt x="3154839" y="1451856"/>
                  </a:cubicBezTo>
                  <a:cubicBezTo>
                    <a:pt x="2937808" y="1487067"/>
                    <a:pt x="2826597" y="1436295"/>
                    <a:pt x="2598714" y="1451856"/>
                  </a:cubicBezTo>
                  <a:cubicBezTo>
                    <a:pt x="2370831" y="1467417"/>
                    <a:pt x="2188288" y="1429424"/>
                    <a:pt x="2042589" y="1451856"/>
                  </a:cubicBezTo>
                  <a:cubicBezTo>
                    <a:pt x="1896891" y="1474288"/>
                    <a:pt x="1618916" y="1444588"/>
                    <a:pt x="1486465" y="1451856"/>
                  </a:cubicBezTo>
                  <a:cubicBezTo>
                    <a:pt x="1354014" y="1459124"/>
                    <a:pt x="1044883" y="1439633"/>
                    <a:pt x="893958" y="1451856"/>
                  </a:cubicBezTo>
                  <a:cubicBezTo>
                    <a:pt x="743033" y="1464079"/>
                    <a:pt x="419566" y="1449680"/>
                    <a:pt x="0" y="1451856"/>
                  </a:cubicBezTo>
                  <a:cubicBezTo>
                    <a:pt x="-27989" y="1230234"/>
                    <a:pt x="3432" y="1207929"/>
                    <a:pt x="0" y="982423"/>
                  </a:cubicBezTo>
                  <a:cubicBezTo>
                    <a:pt x="-3432" y="756917"/>
                    <a:pt x="32580" y="625786"/>
                    <a:pt x="0" y="512989"/>
                  </a:cubicBezTo>
                  <a:cubicBezTo>
                    <a:pt x="-32580" y="400192"/>
                    <a:pt x="5616" y="126848"/>
                    <a:pt x="0" y="0"/>
                  </a:cubicBezTo>
                  <a:close/>
                </a:path>
                <a:path w="3638200" h="1451856" stroke="0" extrusionOk="0">
                  <a:moveTo>
                    <a:pt x="0" y="0"/>
                  </a:moveTo>
                  <a:cubicBezTo>
                    <a:pt x="160935" y="-51713"/>
                    <a:pt x="287774" y="47490"/>
                    <a:pt x="446979" y="0"/>
                  </a:cubicBezTo>
                  <a:cubicBezTo>
                    <a:pt x="606184" y="-47490"/>
                    <a:pt x="707623" y="38143"/>
                    <a:pt x="857576" y="0"/>
                  </a:cubicBezTo>
                  <a:cubicBezTo>
                    <a:pt x="1007529" y="-38143"/>
                    <a:pt x="1166375" y="38666"/>
                    <a:pt x="1377319" y="0"/>
                  </a:cubicBezTo>
                  <a:cubicBezTo>
                    <a:pt x="1588263" y="-38666"/>
                    <a:pt x="1657895" y="47070"/>
                    <a:pt x="1824297" y="0"/>
                  </a:cubicBezTo>
                  <a:cubicBezTo>
                    <a:pt x="1990699" y="-47070"/>
                    <a:pt x="2166061" y="2538"/>
                    <a:pt x="2307658" y="0"/>
                  </a:cubicBezTo>
                  <a:cubicBezTo>
                    <a:pt x="2449255" y="-2538"/>
                    <a:pt x="2643220" y="19811"/>
                    <a:pt x="2754637" y="0"/>
                  </a:cubicBezTo>
                  <a:cubicBezTo>
                    <a:pt x="2866054" y="-19811"/>
                    <a:pt x="3308368" y="63245"/>
                    <a:pt x="3638200" y="0"/>
                  </a:cubicBezTo>
                  <a:cubicBezTo>
                    <a:pt x="3656503" y="161453"/>
                    <a:pt x="3623718" y="321471"/>
                    <a:pt x="3638200" y="454915"/>
                  </a:cubicBezTo>
                  <a:cubicBezTo>
                    <a:pt x="3652682" y="588359"/>
                    <a:pt x="3611260" y="760515"/>
                    <a:pt x="3638200" y="953385"/>
                  </a:cubicBezTo>
                  <a:cubicBezTo>
                    <a:pt x="3665140" y="1146255"/>
                    <a:pt x="3589621" y="1209844"/>
                    <a:pt x="3638200" y="1451856"/>
                  </a:cubicBezTo>
                  <a:cubicBezTo>
                    <a:pt x="3529118" y="1475583"/>
                    <a:pt x="3359199" y="1414462"/>
                    <a:pt x="3191221" y="1451856"/>
                  </a:cubicBezTo>
                  <a:cubicBezTo>
                    <a:pt x="3023243" y="1489250"/>
                    <a:pt x="2902535" y="1443215"/>
                    <a:pt x="2671478" y="1451856"/>
                  </a:cubicBezTo>
                  <a:cubicBezTo>
                    <a:pt x="2440421" y="1460497"/>
                    <a:pt x="2303694" y="1402283"/>
                    <a:pt x="2115353" y="1451856"/>
                  </a:cubicBezTo>
                  <a:cubicBezTo>
                    <a:pt x="1927013" y="1501429"/>
                    <a:pt x="1798107" y="1383354"/>
                    <a:pt x="1522847" y="1451856"/>
                  </a:cubicBezTo>
                  <a:cubicBezTo>
                    <a:pt x="1247587" y="1520358"/>
                    <a:pt x="1258569" y="1441312"/>
                    <a:pt x="1003104" y="1451856"/>
                  </a:cubicBezTo>
                  <a:cubicBezTo>
                    <a:pt x="747639" y="1462400"/>
                    <a:pt x="684591" y="1415125"/>
                    <a:pt x="556125" y="1451856"/>
                  </a:cubicBezTo>
                  <a:cubicBezTo>
                    <a:pt x="427659" y="1488587"/>
                    <a:pt x="202119" y="1423742"/>
                    <a:pt x="0" y="1451856"/>
                  </a:cubicBezTo>
                  <a:cubicBezTo>
                    <a:pt x="-30236" y="1242549"/>
                    <a:pt x="47673" y="1076695"/>
                    <a:pt x="0" y="938867"/>
                  </a:cubicBezTo>
                  <a:cubicBezTo>
                    <a:pt x="-47673" y="801039"/>
                    <a:pt x="49103" y="613954"/>
                    <a:pt x="0" y="483952"/>
                  </a:cubicBezTo>
                  <a:cubicBezTo>
                    <a:pt x="-49103" y="353950"/>
                    <a:pt x="56151" y="182505"/>
                    <a:pt x="0" y="0"/>
                  </a:cubicBezTo>
                  <a:close/>
                </a:path>
              </a:pathLst>
            </a:custGeom>
            <a:ln>
              <a:solidFill>
                <a:schemeClr val="tx1"/>
              </a:solidFill>
              <a:extLst>
                <a:ext uri="{C807C97D-BFC1-408E-A445-0C87EB9F89A2}">
                  <ask:lineSketchStyleProps xmlns:ask="http://schemas.microsoft.com/office/drawing/2018/sketchyshapes" sd="4046305390">
                    <a:custGeom>
                      <a:avLst/>
                      <a:gdLst>
                        <a:gd name="connsiteX0" fmla="*/ 0 w 3042316"/>
                        <a:gd name="connsiteY0" fmla="*/ 0 h 1451856"/>
                        <a:gd name="connsiteX1" fmla="*/ 3042316 w 3042316"/>
                        <a:gd name="connsiteY1" fmla="*/ 0 h 1451856"/>
                        <a:gd name="connsiteX2" fmla="*/ 3042316 w 3042316"/>
                        <a:gd name="connsiteY2" fmla="*/ 1451856 h 1451856"/>
                        <a:gd name="connsiteX3" fmla="*/ 0 w 3042316"/>
                        <a:gd name="connsiteY3" fmla="*/ 1451856 h 1451856"/>
                        <a:gd name="connsiteX4" fmla="*/ 0 w 3042316"/>
                        <a:gd name="connsiteY4" fmla="*/ 0 h 14518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42316" h="1451856">
                          <a:moveTo>
                            <a:pt x="0" y="0"/>
                          </a:moveTo>
                          <a:lnTo>
                            <a:pt x="3042316" y="0"/>
                          </a:lnTo>
                          <a:lnTo>
                            <a:pt x="3042316" y="1451856"/>
                          </a:lnTo>
                          <a:lnTo>
                            <a:pt x="0" y="1451856"/>
                          </a:lnTo>
                          <a:lnTo>
                            <a:pt x="0" y="0"/>
                          </a:lnTo>
                          <a:close/>
                        </a:path>
                      </a:pathLst>
                    </a:custGeom>
                    <ask:type>
                      <ask:lineSketchScribble/>
                    </ask:type>
                  </ask:lineSketchStyleProps>
                </a:ext>
              </a:extLst>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Lifestyles they can’t afford, </a:t>
              </a:r>
              <a:r>
                <a:rPr lang="en-GB" sz="2400" kern="1200" dirty="0" err="1">
                  <a:solidFill>
                    <a:schemeClr val="tx1"/>
                  </a:solidFill>
                </a:rPr>
                <a:t>e.g</a:t>
              </a:r>
              <a:r>
                <a:rPr lang="en-GB" sz="2400" kern="1200" dirty="0">
                  <a:solidFill>
                    <a:schemeClr val="tx1"/>
                  </a:solidFill>
                </a:rPr>
                <a:t> new mobile, clothes, money, food etc</a:t>
              </a:r>
            </a:p>
          </p:txBody>
        </p:sp>
      </p:grpSp>
    </p:spTree>
    <p:extLst>
      <p:ext uri="{BB962C8B-B14F-4D97-AF65-F5344CB8AC3E}">
        <p14:creationId xmlns:p14="http://schemas.microsoft.com/office/powerpoint/2010/main" val="3489017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90881" y="139151"/>
            <a:ext cx="10959836" cy="584775"/>
          </a:xfrm>
          <a:prstGeom prst="rect">
            <a:avLst/>
          </a:prstGeom>
          <a:solidFill>
            <a:srgbClr val="002060"/>
          </a:solidFill>
        </p:spPr>
        <p:txBody>
          <a:bodyPr wrap="square" rtlCol="0">
            <a:spAutoFit/>
          </a:bodyPr>
          <a:lstStyle/>
          <a:p>
            <a:pPr algn="ctr"/>
            <a:r>
              <a:rPr lang="en-GB" sz="3200" b="1" dirty="0">
                <a:solidFill>
                  <a:schemeClr val="bg1"/>
                </a:solidFill>
              </a:rPr>
              <a:t>Barriers to Reporting</a:t>
            </a:r>
          </a:p>
        </p:txBody>
      </p:sp>
      <p:graphicFrame>
        <p:nvGraphicFramePr>
          <p:cNvPr id="6" name="Diagram 5">
            <a:extLst>
              <a:ext uri="{FF2B5EF4-FFF2-40B4-BE49-F238E27FC236}">
                <a16:creationId xmlns:a16="http://schemas.microsoft.com/office/drawing/2014/main" id="{521A778A-2FF1-4A95-8603-9FF15F4B8BEC}"/>
              </a:ext>
            </a:extLst>
          </p:cNvPr>
          <p:cNvGraphicFramePr/>
          <p:nvPr>
            <p:extLst>
              <p:ext uri="{D42A27DB-BD31-4B8C-83A1-F6EECF244321}">
                <p14:modId xmlns:p14="http://schemas.microsoft.com/office/powerpoint/2010/main" val="4023633623"/>
              </p:ext>
            </p:extLst>
          </p:nvPr>
        </p:nvGraphicFramePr>
        <p:xfrm>
          <a:off x="1529255" y="949094"/>
          <a:ext cx="9824544" cy="49042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2901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2CC30E4-1A09-49D6-BFFE-687A0BBC0219}"/>
                                            </p:graphicEl>
                                          </p:spTgt>
                                        </p:tgtEl>
                                        <p:attrNameLst>
                                          <p:attrName>style.visibility</p:attrName>
                                        </p:attrNameLst>
                                      </p:cBhvr>
                                      <p:to>
                                        <p:strVal val="visible"/>
                                      </p:to>
                                    </p:set>
                                    <p:animEffect transition="in" filter="fade">
                                      <p:cBhvr>
                                        <p:cTn id="7" dur="500"/>
                                        <p:tgtEl>
                                          <p:spTgt spid="6">
                                            <p:graphicEl>
                                              <a:dgm id="{A2CC30E4-1A09-49D6-BFFE-687A0BBC021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B6D54C6-8E02-4B9A-86AF-3F260A9E45EA}"/>
                                            </p:graphicEl>
                                          </p:spTgt>
                                        </p:tgtEl>
                                        <p:attrNameLst>
                                          <p:attrName>style.visibility</p:attrName>
                                        </p:attrNameLst>
                                      </p:cBhvr>
                                      <p:to>
                                        <p:strVal val="visible"/>
                                      </p:to>
                                    </p:set>
                                    <p:animEffect transition="in" filter="fade">
                                      <p:cBhvr>
                                        <p:cTn id="12" dur="500"/>
                                        <p:tgtEl>
                                          <p:spTgt spid="6">
                                            <p:graphicEl>
                                              <a:dgm id="{0B6D54C6-8E02-4B9A-86AF-3F260A9E45E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79AF5A08-C51D-404A-B38C-0565F7DD5A2B}"/>
                                            </p:graphicEl>
                                          </p:spTgt>
                                        </p:tgtEl>
                                        <p:attrNameLst>
                                          <p:attrName>style.visibility</p:attrName>
                                        </p:attrNameLst>
                                      </p:cBhvr>
                                      <p:to>
                                        <p:strVal val="visible"/>
                                      </p:to>
                                    </p:set>
                                    <p:animEffect transition="in" filter="fade">
                                      <p:cBhvr>
                                        <p:cTn id="17" dur="500"/>
                                        <p:tgtEl>
                                          <p:spTgt spid="6">
                                            <p:graphicEl>
                                              <a:dgm id="{79AF5A08-C51D-404A-B38C-0565F7DD5A2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DC4D5880-295A-47CB-8C06-E622C46A8FA8}"/>
                                            </p:graphicEl>
                                          </p:spTgt>
                                        </p:tgtEl>
                                        <p:attrNameLst>
                                          <p:attrName>style.visibility</p:attrName>
                                        </p:attrNameLst>
                                      </p:cBhvr>
                                      <p:to>
                                        <p:strVal val="visible"/>
                                      </p:to>
                                    </p:set>
                                    <p:animEffect transition="in" filter="fade">
                                      <p:cBhvr>
                                        <p:cTn id="22" dur="500"/>
                                        <p:tgtEl>
                                          <p:spTgt spid="6">
                                            <p:graphicEl>
                                              <a:dgm id="{DC4D5880-295A-47CB-8C06-E622C46A8FA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978F7093-F6A9-4320-B180-F8F658371B41}"/>
                                            </p:graphicEl>
                                          </p:spTgt>
                                        </p:tgtEl>
                                        <p:attrNameLst>
                                          <p:attrName>style.visibility</p:attrName>
                                        </p:attrNameLst>
                                      </p:cBhvr>
                                      <p:to>
                                        <p:strVal val="visible"/>
                                      </p:to>
                                    </p:set>
                                    <p:animEffect transition="in" filter="fade">
                                      <p:cBhvr>
                                        <p:cTn id="27" dur="500"/>
                                        <p:tgtEl>
                                          <p:spTgt spid="6">
                                            <p:graphicEl>
                                              <a:dgm id="{978F7093-F6A9-4320-B180-F8F658371B4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3224F1E6-569B-4A20-92D8-F63F8F9AEEE6}"/>
                                            </p:graphicEl>
                                          </p:spTgt>
                                        </p:tgtEl>
                                        <p:attrNameLst>
                                          <p:attrName>style.visibility</p:attrName>
                                        </p:attrNameLst>
                                      </p:cBhvr>
                                      <p:to>
                                        <p:strVal val="visible"/>
                                      </p:to>
                                    </p:set>
                                    <p:animEffect transition="in" filter="fade">
                                      <p:cBhvr>
                                        <p:cTn id="32" dur="500"/>
                                        <p:tgtEl>
                                          <p:spTgt spid="6">
                                            <p:graphicEl>
                                              <a:dgm id="{3224F1E6-569B-4A20-92D8-F63F8F9AEEE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graphicEl>
                                              <a:dgm id="{D992B217-B592-4359-9C78-ADA301853483}"/>
                                            </p:graphicEl>
                                          </p:spTgt>
                                        </p:tgtEl>
                                        <p:attrNameLst>
                                          <p:attrName>style.visibility</p:attrName>
                                        </p:attrNameLst>
                                      </p:cBhvr>
                                      <p:to>
                                        <p:strVal val="visible"/>
                                      </p:to>
                                    </p:set>
                                    <p:animEffect transition="in" filter="fade">
                                      <p:cBhvr>
                                        <p:cTn id="37" dur="500"/>
                                        <p:tgtEl>
                                          <p:spTgt spid="6">
                                            <p:graphicEl>
                                              <a:dgm id="{D992B217-B592-4359-9C78-ADA30185348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graphicEl>
                                              <a:dgm id="{89421B8D-94CF-4316-9C69-D04E65379A52}"/>
                                            </p:graphicEl>
                                          </p:spTgt>
                                        </p:tgtEl>
                                        <p:attrNameLst>
                                          <p:attrName>style.visibility</p:attrName>
                                        </p:attrNameLst>
                                      </p:cBhvr>
                                      <p:to>
                                        <p:strVal val="visible"/>
                                      </p:to>
                                    </p:set>
                                    <p:animEffect transition="in" filter="fade">
                                      <p:cBhvr>
                                        <p:cTn id="42" dur="500"/>
                                        <p:tgtEl>
                                          <p:spTgt spid="6">
                                            <p:graphicEl>
                                              <a:dgm id="{89421B8D-94CF-4316-9C69-D04E65379A52}"/>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graphicEl>
                                              <a:dgm id="{B1629E2F-6F7A-400B-898E-6CEF96C99DAE}"/>
                                            </p:graphicEl>
                                          </p:spTgt>
                                        </p:tgtEl>
                                        <p:attrNameLst>
                                          <p:attrName>style.visibility</p:attrName>
                                        </p:attrNameLst>
                                      </p:cBhvr>
                                      <p:to>
                                        <p:strVal val="visible"/>
                                      </p:to>
                                    </p:set>
                                    <p:animEffect transition="in" filter="fade">
                                      <p:cBhvr>
                                        <p:cTn id="47" dur="500"/>
                                        <p:tgtEl>
                                          <p:spTgt spid="6">
                                            <p:graphicEl>
                                              <a:dgm id="{B1629E2F-6F7A-400B-898E-6CEF96C99DA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987591C8-375D-4FAF-B4D4-F0D32B7EFE34}"/>
                                            </p:graphicEl>
                                          </p:spTgt>
                                        </p:tgtEl>
                                        <p:attrNameLst>
                                          <p:attrName>style.visibility</p:attrName>
                                        </p:attrNameLst>
                                      </p:cBhvr>
                                      <p:to>
                                        <p:strVal val="visible"/>
                                      </p:to>
                                    </p:set>
                                    <p:animEffect transition="in" filter="fade">
                                      <p:cBhvr>
                                        <p:cTn id="52" dur="500"/>
                                        <p:tgtEl>
                                          <p:spTgt spid="6">
                                            <p:graphicEl>
                                              <a:dgm id="{987591C8-375D-4FAF-B4D4-F0D32B7EFE34}"/>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graphicEl>
                                              <a:dgm id="{A5933A9D-4B97-4260-B1C6-6375005C3AEE}"/>
                                            </p:graphicEl>
                                          </p:spTgt>
                                        </p:tgtEl>
                                        <p:attrNameLst>
                                          <p:attrName>style.visibility</p:attrName>
                                        </p:attrNameLst>
                                      </p:cBhvr>
                                      <p:to>
                                        <p:strVal val="visible"/>
                                      </p:to>
                                    </p:set>
                                    <p:animEffect transition="in" filter="fade">
                                      <p:cBhvr>
                                        <p:cTn id="57" dur="500"/>
                                        <p:tgtEl>
                                          <p:spTgt spid="6">
                                            <p:graphicEl>
                                              <a:dgm id="{A5933A9D-4B97-4260-B1C6-6375005C3AEE}"/>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6">
                                            <p:graphicEl>
                                              <a:dgm id="{170CADA3-2CB0-4E7B-83F7-3DE4FEA556E6}"/>
                                            </p:graphicEl>
                                          </p:spTgt>
                                        </p:tgtEl>
                                        <p:attrNameLst>
                                          <p:attrName>style.visibility</p:attrName>
                                        </p:attrNameLst>
                                      </p:cBhvr>
                                      <p:to>
                                        <p:strVal val="visible"/>
                                      </p:to>
                                    </p:set>
                                    <p:animEffect transition="in" filter="fade">
                                      <p:cBhvr>
                                        <p:cTn id="62" dur="500"/>
                                        <p:tgtEl>
                                          <p:spTgt spid="6">
                                            <p:graphicEl>
                                              <a:dgm id="{170CADA3-2CB0-4E7B-83F7-3DE4FEA556E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‘Darrell’s Story’</a:t>
            </a:r>
          </a:p>
        </p:txBody>
      </p:sp>
      <p:pic>
        <p:nvPicPr>
          <p:cNvPr id="6" name="Content Placeholder 4">
            <a:extLst>
              <a:ext uri="{FF2B5EF4-FFF2-40B4-BE49-F238E27FC236}">
                <a16:creationId xmlns:a16="http://schemas.microsoft.com/office/drawing/2014/main" id="{3FB3D595-1AEB-4617-9095-7B4B01C734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11624" y="1268760"/>
            <a:ext cx="6768752" cy="4320480"/>
          </a:xfrm>
          <a:prstGeom prst="rect">
            <a:avLst/>
          </a:prstGeom>
        </p:spPr>
      </p:pic>
    </p:spTree>
    <p:extLst>
      <p:ext uri="{BB962C8B-B14F-4D97-AF65-F5344CB8AC3E}">
        <p14:creationId xmlns:p14="http://schemas.microsoft.com/office/powerpoint/2010/main" val="4253421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a:extLst>
              <a:ext uri="{FF2B5EF4-FFF2-40B4-BE49-F238E27FC236}">
                <a16:creationId xmlns:a16="http://schemas.microsoft.com/office/drawing/2014/main" id="{725E9377-6892-43FA-9312-B2AE2358A1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2159" y="115256"/>
            <a:ext cx="8387682" cy="13847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a:extLst>
              <a:ext uri="{FF2B5EF4-FFF2-40B4-BE49-F238E27FC236}">
                <a16:creationId xmlns:a16="http://schemas.microsoft.com/office/drawing/2014/main" id="{F8D4EBB9-A282-4625-B3CA-5596B84150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62828" y="1500024"/>
            <a:ext cx="7134941" cy="29076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4">
            <a:extLst>
              <a:ext uri="{FF2B5EF4-FFF2-40B4-BE49-F238E27FC236}">
                <a16:creationId xmlns:a16="http://schemas.microsoft.com/office/drawing/2014/main" id="{37697863-AC9C-470A-A3BC-C9DBF472D3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5840" y="4544871"/>
            <a:ext cx="10710190" cy="19750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7842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4840" y="123911"/>
            <a:ext cx="10881360" cy="584775"/>
          </a:xfrm>
          <a:prstGeom prst="rect">
            <a:avLst/>
          </a:prstGeom>
          <a:solidFill>
            <a:srgbClr val="002060"/>
          </a:solidFill>
        </p:spPr>
        <p:txBody>
          <a:bodyPr wrap="square" rtlCol="0">
            <a:spAutoFit/>
          </a:bodyPr>
          <a:lstStyle/>
          <a:p>
            <a:pPr algn="ctr"/>
            <a:r>
              <a:rPr lang="en-GB" sz="3200" b="1" dirty="0">
                <a:solidFill>
                  <a:schemeClr val="bg1"/>
                </a:solidFill>
              </a:rPr>
              <a:t>Health Impacts</a:t>
            </a:r>
          </a:p>
        </p:txBody>
      </p:sp>
      <p:graphicFrame>
        <p:nvGraphicFramePr>
          <p:cNvPr id="2" name="Diagram 1">
            <a:extLst>
              <a:ext uri="{FF2B5EF4-FFF2-40B4-BE49-F238E27FC236}">
                <a16:creationId xmlns:a16="http://schemas.microsoft.com/office/drawing/2014/main" id="{04D83A70-7D7E-4E49-BFFD-98678DB3DFB3}"/>
              </a:ext>
            </a:extLst>
          </p:cNvPr>
          <p:cNvGraphicFramePr/>
          <p:nvPr>
            <p:extLst>
              <p:ext uri="{D42A27DB-BD31-4B8C-83A1-F6EECF244321}">
                <p14:modId xmlns:p14="http://schemas.microsoft.com/office/powerpoint/2010/main" val="2798501365"/>
              </p:ext>
            </p:extLst>
          </p:nvPr>
        </p:nvGraphicFramePr>
        <p:xfrm>
          <a:off x="1229711" y="708686"/>
          <a:ext cx="9506606" cy="494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6862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CC30E4-1A09-49D6-BFFE-687A0BBC0219}"/>
                                            </p:graphicEl>
                                          </p:spTgt>
                                        </p:tgtEl>
                                        <p:attrNameLst>
                                          <p:attrName>style.visibility</p:attrName>
                                        </p:attrNameLst>
                                      </p:cBhvr>
                                      <p:to>
                                        <p:strVal val="visible"/>
                                      </p:to>
                                    </p:set>
                                    <p:animEffect transition="in" filter="fade">
                                      <p:cBhvr>
                                        <p:cTn id="7" dur="500"/>
                                        <p:tgtEl>
                                          <p:spTgt spid="2">
                                            <p:graphicEl>
                                              <a:dgm id="{A2CC30E4-1A09-49D6-BFFE-687A0BBC021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B6D54C6-8E02-4B9A-86AF-3F260A9E45EA}"/>
                                            </p:graphicEl>
                                          </p:spTgt>
                                        </p:tgtEl>
                                        <p:attrNameLst>
                                          <p:attrName>style.visibility</p:attrName>
                                        </p:attrNameLst>
                                      </p:cBhvr>
                                      <p:to>
                                        <p:strVal val="visible"/>
                                      </p:to>
                                    </p:set>
                                    <p:animEffect transition="in" filter="fade">
                                      <p:cBhvr>
                                        <p:cTn id="12" dur="500"/>
                                        <p:tgtEl>
                                          <p:spTgt spid="2">
                                            <p:graphicEl>
                                              <a:dgm id="{0B6D54C6-8E02-4B9A-86AF-3F260A9E45E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9AF5A08-C51D-404A-B38C-0565F7DD5A2B}"/>
                                            </p:graphicEl>
                                          </p:spTgt>
                                        </p:tgtEl>
                                        <p:attrNameLst>
                                          <p:attrName>style.visibility</p:attrName>
                                        </p:attrNameLst>
                                      </p:cBhvr>
                                      <p:to>
                                        <p:strVal val="visible"/>
                                      </p:to>
                                    </p:set>
                                    <p:animEffect transition="in" filter="fade">
                                      <p:cBhvr>
                                        <p:cTn id="17" dur="500"/>
                                        <p:tgtEl>
                                          <p:spTgt spid="2">
                                            <p:graphicEl>
                                              <a:dgm id="{79AF5A08-C51D-404A-B38C-0565F7DD5A2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C4D5880-295A-47CB-8C06-E622C46A8FA8}"/>
                                            </p:graphicEl>
                                          </p:spTgt>
                                        </p:tgtEl>
                                        <p:attrNameLst>
                                          <p:attrName>style.visibility</p:attrName>
                                        </p:attrNameLst>
                                      </p:cBhvr>
                                      <p:to>
                                        <p:strVal val="visible"/>
                                      </p:to>
                                    </p:set>
                                    <p:animEffect transition="in" filter="fade">
                                      <p:cBhvr>
                                        <p:cTn id="22" dur="500"/>
                                        <p:tgtEl>
                                          <p:spTgt spid="2">
                                            <p:graphicEl>
                                              <a:dgm id="{DC4D5880-295A-47CB-8C06-E622C46A8FA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978F7093-F6A9-4320-B180-F8F658371B41}"/>
                                            </p:graphicEl>
                                          </p:spTgt>
                                        </p:tgtEl>
                                        <p:attrNameLst>
                                          <p:attrName>style.visibility</p:attrName>
                                        </p:attrNameLst>
                                      </p:cBhvr>
                                      <p:to>
                                        <p:strVal val="visible"/>
                                      </p:to>
                                    </p:set>
                                    <p:animEffect transition="in" filter="fade">
                                      <p:cBhvr>
                                        <p:cTn id="27" dur="500"/>
                                        <p:tgtEl>
                                          <p:spTgt spid="2">
                                            <p:graphicEl>
                                              <a:dgm id="{978F7093-F6A9-4320-B180-F8F658371B4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3224F1E6-569B-4A20-92D8-F63F8F9AEEE6}"/>
                                            </p:graphicEl>
                                          </p:spTgt>
                                        </p:tgtEl>
                                        <p:attrNameLst>
                                          <p:attrName>style.visibility</p:attrName>
                                        </p:attrNameLst>
                                      </p:cBhvr>
                                      <p:to>
                                        <p:strVal val="visible"/>
                                      </p:to>
                                    </p:set>
                                    <p:animEffect transition="in" filter="fade">
                                      <p:cBhvr>
                                        <p:cTn id="32" dur="500"/>
                                        <p:tgtEl>
                                          <p:spTgt spid="2">
                                            <p:graphicEl>
                                              <a:dgm id="{3224F1E6-569B-4A20-92D8-F63F8F9AEEE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graphicEl>
                                              <a:dgm id="{D992B217-B592-4359-9C78-ADA301853483}"/>
                                            </p:graphicEl>
                                          </p:spTgt>
                                        </p:tgtEl>
                                        <p:attrNameLst>
                                          <p:attrName>style.visibility</p:attrName>
                                        </p:attrNameLst>
                                      </p:cBhvr>
                                      <p:to>
                                        <p:strVal val="visible"/>
                                      </p:to>
                                    </p:set>
                                    <p:animEffect transition="in" filter="fade">
                                      <p:cBhvr>
                                        <p:cTn id="37" dur="500"/>
                                        <p:tgtEl>
                                          <p:spTgt spid="2">
                                            <p:graphicEl>
                                              <a:dgm id="{D992B217-B592-4359-9C78-ADA30185348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graphicEl>
                                              <a:dgm id="{89421B8D-94CF-4316-9C69-D04E65379A52}"/>
                                            </p:graphicEl>
                                          </p:spTgt>
                                        </p:tgtEl>
                                        <p:attrNameLst>
                                          <p:attrName>style.visibility</p:attrName>
                                        </p:attrNameLst>
                                      </p:cBhvr>
                                      <p:to>
                                        <p:strVal val="visible"/>
                                      </p:to>
                                    </p:set>
                                    <p:animEffect transition="in" filter="fade">
                                      <p:cBhvr>
                                        <p:cTn id="42" dur="500"/>
                                        <p:tgtEl>
                                          <p:spTgt spid="2">
                                            <p:graphicEl>
                                              <a:dgm id="{89421B8D-94CF-4316-9C69-D04E65379A52}"/>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graphicEl>
                                              <a:dgm id="{B1629E2F-6F7A-400B-898E-6CEF96C99DAE}"/>
                                            </p:graphicEl>
                                          </p:spTgt>
                                        </p:tgtEl>
                                        <p:attrNameLst>
                                          <p:attrName>style.visibility</p:attrName>
                                        </p:attrNameLst>
                                      </p:cBhvr>
                                      <p:to>
                                        <p:strVal val="visible"/>
                                      </p:to>
                                    </p:set>
                                    <p:animEffect transition="in" filter="fade">
                                      <p:cBhvr>
                                        <p:cTn id="47" dur="500"/>
                                        <p:tgtEl>
                                          <p:spTgt spid="2">
                                            <p:graphicEl>
                                              <a:dgm id="{B1629E2F-6F7A-400B-898E-6CEF96C99DAE}"/>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987591C8-375D-4FAF-B4D4-F0D32B7EFE34}"/>
                                            </p:graphicEl>
                                          </p:spTgt>
                                        </p:tgtEl>
                                        <p:attrNameLst>
                                          <p:attrName>style.visibility</p:attrName>
                                        </p:attrNameLst>
                                      </p:cBhvr>
                                      <p:to>
                                        <p:strVal val="visible"/>
                                      </p:to>
                                    </p:set>
                                    <p:animEffect transition="in" filter="fade">
                                      <p:cBhvr>
                                        <p:cTn id="52" dur="500"/>
                                        <p:tgtEl>
                                          <p:spTgt spid="2">
                                            <p:graphicEl>
                                              <a:dgm id="{987591C8-375D-4FAF-B4D4-F0D32B7EFE34}"/>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2">
                                            <p:graphicEl>
                                              <a:dgm id="{A5933A9D-4B97-4260-B1C6-6375005C3AEE}"/>
                                            </p:graphicEl>
                                          </p:spTgt>
                                        </p:tgtEl>
                                        <p:attrNameLst>
                                          <p:attrName>style.visibility</p:attrName>
                                        </p:attrNameLst>
                                      </p:cBhvr>
                                      <p:to>
                                        <p:strVal val="visible"/>
                                      </p:to>
                                    </p:set>
                                    <p:animEffect transition="in" filter="fade">
                                      <p:cBhvr>
                                        <p:cTn id="57" dur="500"/>
                                        <p:tgtEl>
                                          <p:spTgt spid="2">
                                            <p:graphicEl>
                                              <a:dgm id="{A5933A9D-4B97-4260-B1C6-6375005C3AEE}"/>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2">
                                            <p:graphicEl>
                                              <a:dgm id="{170CADA3-2CB0-4E7B-83F7-3DE4FEA556E6}"/>
                                            </p:graphicEl>
                                          </p:spTgt>
                                        </p:tgtEl>
                                        <p:attrNameLst>
                                          <p:attrName>style.visibility</p:attrName>
                                        </p:attrNameLst>
                                      </p:cBhvr>
                                      <p:to>
                                        <p:strVal val="visible"/>
                                      </p:to>
                                    </p:set>
                                    <p:animEffect transition="in" filter="fade">
                                      <p:cBhvr>
                                        <p:cTn id="62" dur="500"/>
                                        <p:tgtEl>
                                          <p:spTgt spid="2">
                                            <p:graphicEl>
                                              <a:dgm id="{170CADA3-2CB0-4E7B-83F7-3DE4FEA556E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p:cNvPr>
          <p:cNvPicPr>
            <a:picLocks noChangeAspect="1"/>
          </p:cNvPicPr>
          <p:nvPr/>
        </p:nvPicPr>
        <p:blipFill>
          <a:blip r:embed="rId4"/>
          <a:stretch>
            <a:fillRect/>
          </a:stretch>
        </p:blipFill>
        <p:spPr>
          <a:xfrm>
            <a:off x="1959105" y="1736090"/>
            <a:ext cx="8052117" cy="3469899"/>
          </a:xfrm>
          <a:prstGeom prst="rect">
            <a:avLst/>
          </a:prstGeom>
        </p:spPr>
      </p:pic>
      <p:sp>
        <p:nvSpPr>
          <p:cNvPr id="6" name="TextBox 5"/>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‘Free the Unseen’</a:t>
            </a:r>
          </a:p>
        </p:txBody>
      </p:sp>
    </p:spTree>
    <p:extLst>
      <p:ext uri="{BB962C8B-B14F-4D97-AF65-F5344CB8AC3E}">
        <p14:creationId xmlns:p14="http://schemas.microsoft.com/office/powerpoint/2010/main" val="2058844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3"/>
          </p:cNvPr>
          <p:cNvPicPr>
            <a:picLocks noChangeAspect="1"/>
          </p:cNvPicPr>
          <p:nvPr/>
        </p:nvPicPr>
        <p:blipFill>
          <a:blip r:embed="rId4"/>
          <a:stretch>
            <a:fillRect/>
          </a:stretch>
        </p:blipFill>
        <p:spPr>
          <a:xfrm>
            <a:off x="1694786" y="1664654"/>
            <a:ext cx="8580755" cy="3835472"/>
          </a:xfrm>
          <a:prstGeom prst="rect">
            <a:avLst/>
          </a:prstGeom>
        </p:spPr>
      </p:pic>
      <p:sp>
        <p:nvSpPr>
          <p:cNvPr id="5" name="TextBox 4"/>
          <p:cNvSpPr txBox="1"/>
          <p:nvPr/>
        </p:nvSpPr>
        <p:spPr>
          <a:xfrm>
            <a:off x="1844704" y="337271"/>
            <a:ext cx="8280920" cy="646331"/>
          </a:xfrm>
          <a:prstGeom prst="rect">
            <a:avLst/>
          </a:prstGeom>
          <a:solidFill>
            <a:srgbClr val="002060"/>
          </a:solidFill>
        </p:spPr>
        <p:txBody>
          <a:bodyPr wrap="square" rtlCol="0">
            <a:spAutoFit/>
          </a:bodyPr>
          <a:lstStyle/>
          <a:p>
            <a:pPr algn="ctr"/>
            <a:r>
              <a:rPr lang="en-GB" sz="3600" b="1" dirty="0">
                <a:solidFill>
                  <a:schemeClr val="bg1"/>
                </a:solidFill>
              </a:rPr>
              <a:t>Horse Trading Web</a:t>
            </a:r>
          </a:p>
        </p:txBody>
      </p:sp>
    </p:spTree>
    <p:extLst>
      <p:ext uri="{BB962C8B-B14F-4D97-AF65-F5344CB8AC3E}">
        <p14:creationId xmlns:p14="http://schemas.microsoft.com/office/powerpoint/2010/main" val="2659109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Can We Help?">
            <a:extLst>
              <a:ext uri="{FF2B5EF4-FFF2-40B4-BE49-F238E27FC236}">
                <a16:creationId xmlns:a16="http://schemas.microsoft.com/office/drawing/2014/main" id="{58702FF3-A4A5-4C70-95B1-62EADA60B1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4828" y="506724"/>
            <a:ext cx="6952592" cy="5030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03801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13874" y="277187"/>
            <a:ext cx="11159490" cy="584775"/>
          </a:xfrm>
          <a:prstGeom prst="rect">
            <a:avLst/>
          </a:prstGeom>
          <a:solidFill>
            <a:srgbClr val="002060"/>
          </a:solidFill>
        </p:spPr>
        <p:txBody>
          <a:bodyPr wrap="square" rtlCol="0">
            <a:spAutoFit/>
          </a:bodyPr>
          <a:lstStyle/>
          <a:p>
            <a:pPr algn="ctr"/>
            <a:r>
              <a:rPr lang="en-GB" sz="3200" b="1" dirty="0">
                <a:solidFill>
                  <a:schemeClr val="bg1"/>
                </a:solidFill>
              </a:rPr>
              <a:t>Consent for help </a:t>
            </a:r>
          </a:p>
        </p:txBody>
      </p:sp>
      <p:graphicFrame>
        <p:nvGraphicFramePr>
          <p:cNvPr id="6" name="Diagram 5">
            <a:extLst>
              <a:ext uri="{FF2B5EF4-FFF2-40B4-BE49-F238E27FC236}">
                <a16:creationId xmlns:a16="http://schemas.microsoft.com/office/drawing/2014/main" id="{C9951565-A299-4469-8EE3-76B5B0CEB8CC}"/>
              </a:ext>
            </a:extLst>
          </p:cNvPr>
          <p:cNvGraphicFramePr/>
          <p:nvPr>
            <p:extLst>
              <p:ext uri="{D42A27DB-BD31-4B8C-83A1-F6EECF244321}">
                <p14:modId xmlns:p14="http://schemas.microsoft.com/office/powerpoint/2010/main" val="2046384962"/>
              </p:ext>
            </p:extLst>
          </p:nvPr>
        </p:nvGraphicFramePr>
        <p:xfrm>
          <a:off x="2157073" y="1155992"/>
          <a:ext cx="8128000" cy="45460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5358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EC970C9-CFA0-490E-8C5B-BBB71B7702A4}"/>
                                            </p:graphicEl>
                                          </p:spTgt>
                                        </p:tgtEl>
                                        <p:attrNameLst>
                                          <p:attrName>style.visibility</p:attrName>
                                        </p:attrNameLst>
                                      </p:cBhvr>
                                      <p:to>
                                        <p:strVal val="visible"/>
                                      </p:to>
                                    </p:set>
                                    <p:animEffect transition="in" filter="fade">
                                      <p:cBhvr>
                                        <p:cTn id="7" dur="500"/>
                                        <p:tgtEl>
                                          <p:spTgt spid="6">
                                            <p:graphicEl>
                                              <a:dgm id="{8EC970C9-CFA0-490E-8C5B-BBB71B7702A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graphicEl>
                                              <a:dgm id="{5570F2FC-7614-48E1-B1BE-A424AB21DCC8}"/>
                                            </p:graphicEl>
                                          </p:spTgt>
                                        </p:tgtEl>
                                        <p:attrNameLst>
                                          <p:attrName>style.visibility</p:attrName>
                                        </p:attrNameLst>
                                      </p:cBhvr>
                                      <p:to>
                                        <p:strVal val="visible"/>
                                      </p:to>
                                    </p:set>
                                    <p:animEffect transition="in" filter="fade">
                                      <p:cBhvr>
                                        <p:cTn id="10" dur="500"/>
                                        <p:tgtEl>
                                          <p:spTgt spid="6">
                                            <p:graphicEl>
                                              <a:dgm id="{5570F2FC-7614-48E1-B1BE-A424AB21DCC8}"/>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graphicEl>
                                              <a:dgm id="{41015536-DF0B-42F5-9805-55AFEDA58769}"/>
                                            </p:graphicEl>
                                          </p:spTgt>
                                        </p:tgtEl>
                                        <p:attrNameLst>
                                          <p:attrName>style.visibility</p:attrName>
                                        </p:attrNameLst>
                                      </p:cBhvr>
                                      <p:to>
                                        <p:strVal val="visible"/>
                                      </p:to>
                                    </p:set>
                                    <p:animEffect transition="in" filter="fade">
                                      <p:cBhvr>
                                        <p:cTn id="15" dur="500"/>
                                        <p:tgtEl>
                                          <p:spTgt spid="6">
                                            <p:graphicEl>
                                              <a:dgm id="{41015536-DF0B-42F5-9805-55AFEDA5876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441FFEAE-9A17-4714-8971-2F75D0504BB6}"/>
                                            </p:graphicEl>
                                          </p:spTgt>
                                        </p:tgtEl>
                                        <p:attrNameLst>
                                          <p:attrName>style.visibility</p:attrName>
                                        </p:attrNameLst>
                                      </p:cBhvr>
                                      <p:to>
                                        <p:strVal val="visible"/>
                                      </p:to>
                                    </p:set>
                                    <p:animEffect transition="in" filter="fade">
                                      <p:cBhvr>
                                        <p:cTn id="20" dur="500"/>
                                        <p:tgtEl>
                                          <p:spTgt spid="6">
                                            <p:graphicEl>
                                              <a:dgm id="{441FFEAE-9A17-4714-8971-2F75D0504BB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38960" y="1674674"/>
            <a:ext cx="8845464" cy="1754326"/>
          </a:xfrm>
          <a:prstGeom prst="rect">
            <a:avLst/>
          </a:prstGeom>
          <a:solidFill>
            <a:srgbClr val="002060"/>
          </a:solidFill>
        </p:spPr>
        <p:txBody>
          <a:bodyPr wrap="square" rtlCol="0">
            <a:spAutoFit/>
          </a:bodyPr>
          <a:lstStyle/>
          <a:p>
            <a:pPr algn="ctr"/>
            <a:r>
              <a:rPr lang="en-GB" sz="5400" b="1" dirty="0">
                <a:solidFill>
                  <a:schemeClr val="bg1"/>
                </a:solidFill>
              </a:rPr>
              <a:t>NRM</a:t>
            </a:r>
          </a:p>
          <a:p>
            <a:pPr algn="ctr"/>
            <a:r>
              <a:rPr lang="en-GB" sz="5400" b="1" dirty="0">
                <a:solidFill>
                  <a:schemeClr val="bg1"/>
                </a:solidFill>
              </a:rPr>
              <a:t>National Referral Mechanism</a:t>
            </a:r>
          </a:p>
        </p:txBody>
      </p:sp>
    </p:spTree>
    <p:extLst>
      <p:ext uri="{BB962C8B-B14F-4D97-AF65-F5344CB8AC3E}">
        <p14:creationId xmlns:p14="http://schemas.microsoft.com/office/powerpoint/2010/main" val="3668634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83323" y="296631"/>
            <a:ext cx="10026869" cy="584775"/>
          </a:xfrm>
          <a:prstGeom prst="rect">
            <a:avLst/>
          </a:prstGeom>
          <a:solidFill>
            <a:srgbClr val="002060"/>
          </a:solidFill>
        </p:spPr>
        <p:txBody>
          <a:bodyPr wrap="square" rtlCol="0">
            <a:spAutoFit/>
          </a:bodyPr>
          <a:lstStyle/>
          <a:p>
            <a:pPr algn="ctr"/>
            <a:r>
              <a:rPr lang="en-GB" sz="3200" b="1" dirty="0">
                <a:solidFill>
                  <a:schemeClr val="bg1"/>
                </a:solidFill>
              </a:rPr>
              <a:t>NRM: National Referral Mechanism</a:t>
            </a:r>
          </a:p>
        </p:txBody>
      </p:sp>
      <p:sp>
        <p:nvSpPr>
          <p:cNvPr id="2" name="Rectangle: Rounded Corners 1">
            <a:extLst>
              <a:ext uri="{FF2B5EF4-FFF2-40B4-BE49-F238E27FC236}">
                <a16:creationId xmlns:a16="http://schemas.microsoft.com/office/drawing/2014/main" id="{486E722E-A92F-4AC9-A276-095870A61A44}"/>
              </a:ext>
            </a:extLst>
          </p:cNvPr>
          <p:cNvSpPr/>
          <p:nvPr/>
        </p:nvSpPr>
        <p:spPr>
          <a:xfrm>
            <a:off x="1843777" y="1154849"/>
            <a:ext cx="8504446" cy="882869"/>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process whereby ‘first responder organisations’ send the referral to the relevant ‘competent authority’ who then:-</a:t>
            </a:r>
          </a:p>
        </p:txBody>
      </p:sp>
      <p:graphicFrame>
        <p:nvGraphicFramePr>
          <p:cNvPr id="5" name="Diagram 4">
            <a:extLst>
              <a:ext uri="{FF2B5EF4-FFF2-40B4-BE49-F238E27FC236}">
                <a16:creationId xmlns:a16="http://schemas.microsoft.com/office/drawing/2014/main" id="{ADCA4EAE-CC51-4A02-B855-23590A9E175C}"/>
              </a:ext>
            </a:extLst>
          </p:cNvPr>
          <p:cNvGraphicFramePr/>
          <p:nvPr>
            <p:extLst>
              <p:ext uri="{D42A27DB-BD31-4B8C-83A1-F6EECF244321}">
                <p14:modId xmlns:p14="http://schemas.microsoft.com/office/powerpoint/2010/main" val="2342094116"/>
              </p:ext>
            </p:extLst>
          </p:nvPr>
        </p:nvGraphicFramePr>
        <p:xfrm>
          <a:off x="1166648" y="2251964"/>
          <a:ext cx="10373710" cy="30097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148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D54CC4C-E8BE-4806-B33D-05C76B8BAC72}"/>
                                            </p:graphicEl>
                                          </p:spTgt>
                                        </p:tgtEl>
                                        <p:attrNameLst>
                                          <p:attrName>style.visibility</p:attrName>
                                        </p:attrNameLst>
                                      </p:cBhvr>
                                      <p:to>
                                        <p:strVal val="visible"/>
                                      </p:to>
                                    </p:set>
                                    <p:animEffect transition="in" filter="fade">
                                      <p:cBhvr>
                                        <p:cTn id="7" dur="500"/>
                                        <p:tgtEl>
                                          <p:spTgt spid="5">
                                            <p:graphicEl>
                                              <a:dgm id="{CD54CC4C-E8BE-4806-B33D-05C76B8BAC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B3D1BAA-A870-49F7-A3B9-BE4B19A03AA4}"/>
                                            </p:graphicEl>
                                          </p:spTgt>
                                        </p:tgtEl>
                                        <p:attrNameLst>
                                          <p:attrName>style.visibility</p:attrName>
                                        </p:attrNameLst>
                                      </p:cBhvr>
                                      <p:to>
                                        <p:strVal val="visible"/>
                                      </p:to>
                                    </p:set>
                                    <p:animEffect transition="in" filter="fade">
                                      <p:cBhvr>
                                        <p:cTn id="12" dur="500"/>
                                        <p:tgtEl>
                                          <p:spTgt spid="5">
                                            <p:graphicEl>
                                              <a:dgm id="{EB3D1BAA-A870-49F7-A3B9-BE4B19A03AA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FA9077A-1976-429D-9193-D8A2FD0D9804}"/>
                                            </p:graphicEl>
                                          </p:spTgt>
                                        </p:tgtEl>
                                        <p:attrNameLst>
                                          <p:attrName>style.visibility</p:attrName>
                                        </p:attrNameLst>
                                      </p:cBhvr>
                                      <p:to>
                                        <p:strVal val="visible"/>
                                      </p:to>
                                    </p:set>
                                    <p:animEffect transition="in" filter="fade">
                                      <p:cBhvr>
                                        <p:cTn id="15" dur="500"/>
                                        <p:tgtEl>
                                          <p:spTgt spid="5">
                                            <p:graphicEl>
                                              <a:dgm id="{5FA9077A-1976-429D-9193-D8A2FD0D980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DC5D159-B5DA-4305-8483-1732E09F587D}"/>
                                            </p:graphicEl>
                                          </p:spTgt>
                                        </p:tgtEl>
                                        <p:attrNameLst>
                                          <p:attrName>style.visibility</p:attrName>
                                        </p:attrNameLst>
                                      </p:cBhvr>
                                      <p:to>
                                        <p:strVal val="visible"/>
                                      </p:to>
                                    </p:set>
                                    <p:animEffect transition="in" filter="fade">
                                      <p:cBhvr>
                                        <p:cTn id="20" dur="500"/>
                                        <p:tgtEl>
                                          <p:spTgt spid="5">
                                            <p:graphicEl>
                                              <a:dgm id="{EDC5D159-B5DA-4305-8483-1732E09F587D}"/>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C45F5F0B-E534-4643-A0FC-13356D284527}"/>
                                            </p:graphicEl>
                                          </p:spTgt>
                                        </p:tgtEl>
                                        <p:attrNameLst>
                                          <p:attrName>style.visibility</p:attrName>
                                        </p:attrNameLst>
                                      </p:cBhvr>
                                      <p:to>
                                        <p:strVal val="visible"/>
                                      </p:to>
                                    </p:set>
                                    <p:animEffect transition="in" filter="fade">
                                      <p:cBhvr>
                                        <p:cTn id="23" dur="500"/>
                                        <p:tgtEl>
                                          <p:spTgt spid="5">
                                            <p:graphicEl>
                                              <a:dgm id="{C45F5F0B-E534-4643-A0FC-13356D28452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AF1D8FE7-B1C3-4ADF-AF8E-21E30B920782}"/>
                                            </p:graphicEl>
                                          </p:spTgt>
                                        </p:tgtEl>
                                        <p:attrNameLst>
                                          <p:attrName>style.visibility</p:attrName>
                                        </p:attrNameLst>
                                      </p:cBhvr>
                                      <p:to>
                                        <p:strVal val="visible"/>
                                      </p:to>
                                    </p:set>
                                    <p:animEffect transition="in" filter="fade">
                                      <p:cBhvr>
                                        <p:cTn id="28" dur="500"/>
                                        <p:tgtEl>
                                          <p:spTgt spid="5">
                                            <p:graphicEl>
                                              <a:dgm id="{AF1D8FE7-B1C3-4ADF-AF8E-21E30B92078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479AB993-E61B-4097-87C3-989441E7F61C}"/>
                                            </p:graphicEl>
                                          </p:spTgt>
                                        </p:tgtEl>
                                        <p:attrNameLst>
                                          <p:attrName>style.visibility</p:attrName>
                                        </p:attrNameLst>
                                      </p:cBhvr>
                                      <p:to>
                                        <p:strVal val="visible"/>
                                      </p:to>
                                    </p:set>
                                    <p:animEffect transition="in" filter="fade">
                                      <p:cBhvr>
                                        <p:cTn id="31" dur="500"/>
                                        <p:tgtEl>
                                          <p:spTgt spid="5">
                                            <p:graphicEl>
                                              <a:dgm id="{479AB993-E61B-4097-87C3-989441E7F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34160" y="348794"/>
            <a:ext cx="8845464" cy="584775"/>
          </a:xfrm>
          <a:prstGeom prst="rect">
            <a:avLst/>
          </a:prstGeom>
          <a:solidFill>
            <a:srgbClr val="002060"/>
          </a:solidFill>
        </p:spPr>
        <p:txBody>
          <a:bodyPr wrap="square" rtlCol="0">
            <a:spAutoFit/>
          </a:bodyPr>
          <a:lstStyle/>
          <a:p>
            <a:pPr algn="ctr"/>
            <a:r>
              <a:rPr lang="en-GB" sz="3200" b="1" dirty="0">
                <a:solidFill>
                  <a:schemeClr val="bg1"/>
                </a:solidFill>
              </a:rPr>
              <a:t>National Referral Mechanism</a:t>
            </a:r>
          </a:p>
        </p:txBody>
      </p:sp>
      <p:sp>
        <p:nvSpPr>
          <p:cNvPr id="4" name="Hexagon 3">
            <a:extLst>
              <a:ext uri="{FF2B5EF4-FFF2-40B4-BE49-F238E27FC236}">
                <a16:creationId xmlns:a16="http://schemas.microsoft.com/office/drawing/2014/main" id="{1B0DE5E4-278B-4C30-B0F6-670FFCF869F4}"/>
              </a:ext>
            </a:extLst>
          </p:cNvPr>
          <p:cNvSpPr/>
          <p:nvPr/>
        </p:nvSpPr>
        <p:spPr>
          <a:xfrm>
            <a:off x="2788920" y="1645920"/>
            <a:ext cx="3002280" cy="2804160"/>
          </a:xfrm>
          <a:custGeom>
            <a:avLst/>
            <a:gdLst>
              <a:gd name="connsiteX0" fmla="*/ 0 w 3002280"/>
              <a:gd name="connsiteY0" fmla="*/ 1402080 h 2804160"/>
              <a:gd name="connsiteX1" fmla="*/ 247701 w 3002280"/>
              <a:gd name="connsiteY1" fmla="*/ 906679 h 2804160"/>
              <a:gd name="connsiteX2" fmla="*/ 495402 w 3002280"/>
              <a:gd name="connsiteY2" fmla="*/ 411278 h 2804160"/>
              <a:gd name="connsiteX3" fmla="*/ 701040 w 3002280"/>
              <a:gd name="connsiteY3" fmla="*/ 1 h 2804160"/>
              <a:gd name="connsiteX4" fmla="*/ 1218438 w 3002280"/>
              <a:gd name="connsiteY4" fmla="*/ 1 h 2804160"/>
              <a:gd name="connsiteX5" fmla="*/ 1751838 w 3002280"/>
              <a:gd name="connsiteY5" fmla="*/ 1 h 2804160"/>
              <a:gd name="connsiteX6" fmla="*/ 2301240 w 3002280"/>
              <a:gd name="connsiteY6" fmla="*/ 1 h 2804160"/>
              <a:gd name="connsiteX7" fmla="*/ 2541930 w 3002280"/>
              <a:gd name="connsiteY7" fmla="*/ 481381 h 2804160"/>
              <a:gd name="connsiteX8" fmla="*/ 2761590 w 3002280"/>
              <a:gd name="connsiteY8" fmla="*/ 920700 h 2804160"/>
              <a:gd name="connsiteX9" fmla="*/ 3002280 w 3002280"/>
              <a:gd name="connsiteY9" fmla="*/ 1402080 h 2804160"/>
              <a:gd name="connsiteX10" fmla="*/ 2789631 w 3002280"/>
              <a:gd name="connsiteY10" fmla="*/ 1827377 h 2804160"/>
              <a:gd name="connsiteX11" fmla="*/ 2569972 w 3002280"/>
              <a:gd name="connsiteY11" fmla="*/ 2266695 h 2804160"/>
              <a:gd name="connsiteX12" fmla="*/ 2301240 w 3002280"/>
              <a:gd name="connsiteY12" fmla="*/ 2804159 h 2804160"/>
              <a:gd name="connsiteX13" fmla="*/ 1735836 w 3002280"/>
              <a:gd name="connsiteY13" fmla="*/ 2804159 h 2804160"/>
              <a:gd name="connsiteX14" fmla="*/ 1234440 w 3002280"/>
              <a:gd name="connsiteY14" fmla="*/ 2804159 h 2804160"/>
              <a:gd name="connsiteX15" fmla="*/ 701040 w 3002280"/>
              <a:gd name="connsiteY15" fmla="*/ 2804159 h 2804160"/>
              <a:gd name="connsiteX16" fmla="*/ 481381 w 3002280"/>
              <a:gd name="connsiteY16" fmla="*/ 2364841 h 2804160"/>
              <a:gd name="connsiteX17" fmla="*/ 254711 w 3002280"/>
              <a:gd name="connsiteY17" fmla="*/ 1911502 h 2804160"/>
              <a:gd name="connsiteX18" fmla="*/ 0 w 3002280"/>
              <a:gd name="connsiteY18" fmla="*/ 1402080 h 2804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02280" h="2804160" fill="none" extrusionOk="0">
                <a:moveTo>
                  <a:pt x="0" y="1402080"/>
                </a:moveTo>
                <a:cubicBezTo>
                  <a:pt x="90314" y="1196221"/>
                  <a:pt x="192261" y="1077374"/>
                  <a:pt x="247701" y="906679"/>
                </a:cubicBezTo>
                <a:cubicBezTo>
                  <a:pt x="303141" y="735984"/>
                  <a:pt x="449401" y="559822"/>
                  <a:pt x="495402" y="411278"/>
                </a:cubicBezTo>
                <a:cubicBezTo>
                  <a:pt x="541403" y="262734"/>
                  <a:pt x="684667" y="95929"/>
                  <a:pt x="701040" y="1"/>
                </a:cubicBezTo>
                <a:cubicBezTo>
                  <a:pt x="876573" y="-19896"/>
                  <a:pt x="1053805" y="54832"/>
                  <a:pt x="1218438" y="1"/>
                </a:cubicBezTo>
                <a:cubicBezTo>
                  <a:pt x="1383071" y="-54830"/>
                  <a:pt x="1597839" y="37288"/>
                  <a:pt x="1751838" y="1"/>
                </a:cubicBezTo>
                <a:cubicBezTo>
                  <a:pt x="1905837" y="-37286"/>
                  <a:pt x="2191053" y="5344"/>
                  <a:pt x="2301240" y="1"/>
                </a:cubicBezTo>
                <a:cubicBezTo>
                  <a:pt x="2421895" y="202338"/>
                  <a:pt x="2437856" y="393134"/>
                  <a:pt x="2541930" y="481381"/>
                </a:cubicBezTo>
                <a:cubicBezTo>
                  <a:pt x="2646005" y="569628"/>
                  <a:pt x="2704550" y="815876"/>
                  <a:pt x="2761590" y="920700"/>
                </a:cubicBezTo>
                <a:cubicBezTo>
                  <a:pt x="2818630" y="1025524"/>
                  <a:pt x="2888421" y="1305271"/>
                  <a:pt x="3002280" y="1402080"/>
                </a:cubicBezTo>
                <a:cubicBezTo>
                  <a:pt x="2965212" y="1557662"/>
                  <a:pt x="2797426" y="1703241"/>
                  <a:pt x="2789631" y="1827377"/>
                </a:cubicBezTo>
                <a:cubicBezTo>
                  <a:pt x="2781836" y="1951513"/>
                  <a:pt x="2643445" y="2054331"/>
                  <a:pt x="2569972" y="2266695"/>
                </a:cubicBezTo>
                <a:cubicBezTo>
                  <a:pt x="2496499" y="2479059"/>
                  <a:pt x="2403497" y="2554977"/>
                  <a:pt x="2301240" y="2804159"/>
                </a:cubicBezTo>
                <a:cubicBezTo>
                  <a:pt x="2095377" y="2855551"/>
                  <a:pt x="1888756" y="2787330"/>
                  <a:pt x="1735836" y="2804159"/>
                </a:cubicBezTo>
                <a:cubicBezTo>
                  <a:pt x="1582916" y="2820988"/>
                  <a:pt x="1421759" y="2794713"/>
                  <a:pt x="1234440" y="2804159"/>
                </a:cubicBezTo>
                <a:cubicBezTo>
                  <a:pt x="1047121" y="2813605"/>
                  <a:pt x="879938" y="2789225"/>
                  <a:pt x="701040" y="2804159"/>
                </a:cubicBezTo>
                <a:cubicBezTo>
                  <a:pt x="572419" y="2634080"/>
                  <a:pt x="622661" y="2538995"/>
                  <a:pt x="481381" y="2364841"/>
                </a:cubicBezTo>
                <a:cubicBezTo>
                  <a:pt x="340100" y="2190687"/>
                  <a:pt x="350502" y="2030774"/>
                  <a:pt x="254711" y="1911502"/>
                </a:cubicBezTo>
                <a:cubicBezTo>
                  <a:pt x="158920" y="1792230"/>
                  <a:pt x="113940" y="1503883"/>
                  <a:pt x="0" y="1402080"/>
                </a:cubicBezTo>
                <a:close/>
              </a:path>
              <a:path w="3002280" h="2804160" stroke="0" extrusionOk="0">
                <a:moveTo>
                  <a:pt x="0" y="1402080"/>
                </a:moveTo>
                <a:cubicBezTo>
                  <a:pt x="92297" y="1186724"/>
                  <a:pt x="138060" y="1167240"/>
                  <a:pt x="226670" y="948741"/>
                </a:cubicBezTo>
                <a:cubicBezTo>
                  <a:pt x="315280" y="730242"/>
                  <a:pt x="390889" y="669491"/>
                  <a:pt x="439318" y="523444"/>
                </a:cubicBezTo>
                <a:cubicBezTo>
                  <a:pt x="487747" y="377397"/>
                  <a:pt x="646317" y="184376"/>
                  <a:pt x="701040" y="1"/>
                </a:cubicBezTo>
                <a:cubicBezTo>
                  <a:pt x="854041" y="-51368"/>
                  <a:pt x="969196" y="33869"/>
                  <a:pt x="1218438" y="1"/>
                </a:cubicBezTo>
                <a:cubicBezTo>
                  <a:pt x="1467680" y="-33867"/>
                  <a:pt x="1529261" y="1966"/>
                  <a:pt x="1719834" y="1"/>
                </a:cubicBezTo>
                <a:cubicBezTo>
                  <a:pt x="1910407" y="-1964"/>
                  <a:pt x="2152358" y="50458"/>
                  <a:pt x="2301240" y="1"/>
                </a:cubicBezTo>
                <a:cubicBezTo>
                  <a:pt x="2401932" y="95400"/>
                  <a:pt x="2444843" y="361744"/>
                  <a:pt x="2534920" y="467361"/>
                </a:cubicBezTo>
                <a:cubicBezTo>
                  <a:pt x="2624997" y="572978"/>
                  <a:pt x="2716385" y="846882"/>
                  <a:pt x="2782621" y="962762"/>
                </a:cubicBezTo>
                <a:cubicBezTo>
                  <a:pt x="2848856" y="1078642"/>
                  <a:pt x="2879271" y="1266739"/>
                  <a:pt x="3002280" y="1402080"/>
                </a:cubicBezTo>
                <a:cubicBezTo>
                  <a:pt x="2959267" y="1535612"/>
                  <a:pt x="2837127" y="1633167"/>
                  <a:pt x="2768600" y="1869440"/>
                </a:cubicBezTo>
                <a:cubicBezTo>
                  <a:pt x="2700073" y="2105713"/>
                  <a:pt x="2555400" y="2178549"/>
                  <a:pt x="2541930" y="2322779"/>
                </a:cubicBezTo>
                <a:cubicBezTo>
                  <a:pt x="2528460" y="2467009"/>
                  <a:pt x="2357563" y="2635492"/>
                  <a:pt x="2301240" y="2804159"/>
                </a:cubicBezTo>
                <a:cubicBezTo>
                  <a:pt x="2132399" y="2840075"/>
                  <a:pt x="2006614" y="2789269"/>
                  <a:pt x="1783842" y="2804159"/>
                </a:cubicBezTo>
                <a:cubicBezTo>
                  <a:pt x="1561070" y="2819049"/>
                  <a:pt x="1426029" y="2799512"/>
                  <a:pt x="1250442" y="2804159"/>
                </a:cubicBezTo>
                <a:cubicBezTo>
                  <a:pt x="1074855" y="2808806"/>
                  <a:pt x="820168" y="2770721"/>
                  <a:pt x="701040" y="2804159"/>
                </a:cubicBezTo>
                <a:cubicBezTo>
                  <a:pt x="602290" y="2700904"/>
                  <a:pt x="574292" y="2430278"/>
                  <a:pt x="460350" y="2322779"/>
                </a:cubicBezTo>
                <a:cubicBezTo>
                  <a:pt x="346408" y="2215280"/>
                  <a:pt x="349726" y="2044565"/>
                  <a:pt x="247701" y="1897481"/>
                </a:cubicBezTo>
                <a:cubicBezTo>
                  <a:pt x="145676" y="1750397"/>
                  <a:pt x="110952" y="1541047"/>
                  <a:pt x="0" y="140208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hexagon">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‘reasonable ground’ decision</a:t>
            </a:r>
          </a:p>
        </p:txBody>
      </p:sp>
      <p:sp>
        <p:nvSpPr>
          <p:cNvPr id="5" name="Hexagon 4">
            <a:extLst>
              <a:ext uri="{FF2B5EF4-FFF2-40B4-BE49-F238E27FC236}">
                <a16:creationId xmlns:a16="http://schemas.microsoft.com/office/drawing/2014/main" id="{2CFE38AC-2CCF-4782-92FD-5BC8AF5424C0}"/>
              </a:ext>
            </a:extLst>
          </p:cNvPr>
          <p:cNvSpPr/>
          <p:nvPr/>
        </p:nvSpPr>
        <p:spPr>
          <a:xfrm>
            <a:off x="6720840" y="1645920"/>
            <a:ext cx="3002280" cy="2804160"/>
          </a:xfrm>
          <a:custGeom>
            <a:avLst/>
            <a:gdLst>
              <a:gd name="connsiteX0" fmla="*/ 0 w 3002280"/>
              <a:gd name="connsiteY0" fmla="*/ 1402080 h 2804160"/>
              <a:gd name="connsiteX1" fmla="*/ 240690 w 3002280"/>
              <a:gd name="connsiteY1" fmla="*/ 920700 h 2804160"/>
              <a:gd name="connsiteX2" fmla="*/ 488391 w 3002280"/>
              <a:gd name="connsiteY2" fmla="*/ 425298 h 2804160"/>
              <a:gd name="connsiteX3" fmla="*/ 701040 w 3002280"/>
              <a:gd name="connsiteY3" fmla="*/ 1 h 2804160"/>
              <a:gd name="connsiteX4" fmla="*/ 1218438 w 3002280"/>
              <a:gd name="connsiteY4" fmla="*/ 1 h 2804160"/>
              <a:gd name="connsiteX5" fmla="*/ 1751838 w 3002280"/>
              <a:gd name="connsiteY5" fmla="*/ 1 h 2804160"/>
              <a:gd name="connsiteX6" fmla="*/ 2301240 w 3002280"/>
              <a:gd name="connsiteY6" fmla="*/ 1 h 2804160"/>
              <a:gd name="connsiteX7" fmla="*/ 2520899 w 3002280"/>
              <a:gd name="connsiteY7" fmla="*/ 439319 h 2804160"/>
              <a:gd name="connsiteX8" fmla="*/ 2754579 w 3002280"/>
              <a:gd name="connsiteY8" fmla="*/ 906679 h 2804160"/>
              <a:gd name="connsiteX9" fmla="*/ 3002280 w 3002280"/>
              <a:gd name="connsiteY9" fmla="*/ 1402080 h 2804160"/>
              <a:gd name="connsiteX10" fmla="*/ 2761590 w 3002280"/>
              <a:gd name="connsiteY10" fmla="*/ 1883460 h 2804160"/>
              <a:gd name="connsiteX11" fmla="*/ 2527910 w 3002280"/>
              <a:gd name="connsiteY11" fmla="*/ 2350820 h 2804160"/>
              <a:gd name="connsiteX12" fmla="*/ 2301240 w 3002280"/>
              <a:gd name="connsiteY12" fmla="*/ 2804159 h 2804160"/>
              <a:gd name="connsiteX13" fmla="*/ 1767840 w 3002280"/>
              <a:gd name="connsiteY13" fmla="*/ 2804159 h 2804160"/>
              <a:gd name="connsiteX14" fmla="*/ 1282446 w 3002280"/>
              <a:gd name="connsiteY14" fmla="*/ 2804159 h 2804160"/>
              <a:gd name="connsiteX15" fmla="*/ 701040 w 3002280"/>
              <a:gd name="connsiteY15" fmla="*/ 2804159 h 2804160"/>
              <a:gd name="connsiteX16" fmla="*/ 474370 w 3002280"/>
              <a:gd name="connsiteY16" fmla="*/ 2350820 h 2804160"/>
              <a:gd name="connsiteX17" fmla="*/ 261722 w 3002280"/>
              <a:gd name="connsiteY17" fmla="*/ 1925523 h 2804160"/>
              <a:gd name="connsiteX18" fmla="*/ 0 w 3002280"/>
              <a:gd name="connsiteY18" fmla="*/ 1402080 h 2804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02280" h="2804160" fill="none" extrusionOk="0">
                <a:moveTo>
                  <a:pt x="0" y="1402080"/>
                </a:moveTo>
                <a:cubicBezTo>
                  <a:pt x="40264" y="1291681"/>
                  <a:pt x="214886" y="1102849"/>
                  <a:pt x="240690" y="920700"/>
                </a:cubicBezTo>
                <a:cubicBezTo>
                  <a:pt x="266494" y="738551"/>
                  <a:pt x="480098" y="581262"/>
                  <a:pt x="488391" y="425298"/>
                </a:cubicBezTo>
                <a:cubicBezTo>
                  <a:pt x="496684" y="269334"/>
                  <a:pt x="651358" y="201348"/>
                  <a:pt x="701040" y="1"/>
                </a:cubicBezTo>
                <a:cubicBezTo>
                  <a:pt x="915536" y="-12978"/>
                  <a:pt x="970681" y="4094"/>
                  <a:pt x="1218438" y="1"/>
                </a:cubicBezTo>
                <a:cubicBezTo>
                  <a:pt x="1466195" y="-4092"/>
                  <a:pt x="1588239" y="33284"/>
                  <a:pt x="1751838" y="1"/>
                </a:cubicBezTo>
                <a:cubicBezTo>
                  <a:pt x="1915437" y="-33282"/>
                  <a:pt x="2142728" y="18999"/>
                  <a:pt x="2301240" y="1"/>
                </a:cubicBezTo>
                <a:cubicBezTo>
                  <a:pt x="2436689" y="153226"/>
                  <a:pt x="2452071" y="338681"/>
                  <a:pt x="2520899" y="439319"/>
                </a:cubicBezTo>
                <a:cubicBezTo>
                  <a:pt x="2589727" y="539957"/>
                  <a:pt x="2610822" y="757777"/>
                  <a:pt x="2754579" y="906679"/>
                </a:cubicBezTo>
                <a:cubicBezTo>
                  <a:pt x="2898336" y="1055580"/>
                  <a:pt x="2889079" y="1250795"/>
                  <a:pt x="3002280" y="1402080"/>
                </a:cubicBezTo>
                <a:cubicBezTo>
                  <a:pt x="2947808" y="1605406"/>
                  <a:pt x="2873663" y="1658399"/>
                  <a:pt x="2761590" y="1883460"/>
                </a:cubicBezTo>
                <a:cubicBezTo>
                  <a:pt x="2649517" y="2108521"/>
                  <a:pt x="2607494" y="2135460"/>
                  <a:pt x="2527910" y="2350820"/>
                </a:cubicBezTo>
                <a:cubicBezTo>
                  <a:pt x="2448326" y="2566180"/>
                  <a:pt x="2354961" y="2627691"/>
                  <a:pt x="2301240" y="2804159"/>
                </a:cubicBezTo>
                <a:cubicBezTo>
                  <a:pt x="2064603" y="2812015"/>
                  <a:pt x="1968811" y="2743884"/>
                  <a:pt x="1767840" y="2804159"/>
                </a:cubicBezTo>
                <a:cubicBezTo>
                  <a:pt x="1566869" y="2864434"/>
                  <a:pt x="1421086" y="2752468"/>
                  <a:pt x="1282446" y="2804159"/>
                </a:cubicBezTo>
                <a:cubicBezTo>
                  <a:pt x="1143806" y="2855850"/>
                  <a:pt x="870235" y="2746086"/>
                  <a:pt x="701040" y="2804159"/>
                </a:cubicBezTo>
                <a:cubicBezTo>
                  <a:pt x="599817" y="2709778"/>
                  <a:pt x="609067" y="2501467"/>
                  <a:pt x="474370" y="2350820"/>
                </a:cubicBezTo>
                <a:cubicBezTo>
                  <a:pt x="339673" y="2200172"/>
                  <a:pt x="401748" y="2079025"/>
                  <a:pt x="261722" y="1925523"/>
                </a:cubicBezTo>
                <a:cubicBezTo>
                  <a:pt x="121696" y="1772021"/>
                  <a:pt x="123796" y="1520148"/>
                  <a:pt x="0" y="1402080"/>
                </a:cubicBezTo>
                <a:close/>
              </a:path>
              <a:path w="3002280" h="2804160" stroke="0" extrusionOk="0">
                <a:moveTo>
                  <a:pt x="0" y="1402080"/>
                </a:moveTo>
                <a:cubicBezTo>
                  <a:pt x="27865" y="1230508"/>
                  <a:pt x="184925" y="1045464"/>
                  <a:pt x="240690" y="920700"/>
                </a:cubicBezTo>
                <a:cubicBezTo>
                  <a:pt x="296455" y="795936"/>
                  <a:pt x="423265" y="677582"/>
                  <a:pt x="453339" y="495402"/>
                </a:cubicBezTo>
                <a:cubicBezTo>
                  <a:pt x="483413" y="313222"/>
                  <a:pt x="635545" y="261505"/>
                  <a:pt x="701040" y="1"/>
                </a:cubicBezTo>
                <a:cubicBezTo>
                  <a:pt x="861397" y="-11296"/>
                  <a:pt x="977694" y="3153"/>
                  <a:pt x="1234440" y="1"/>
                </a:cubicBezTo>
                <a:cubicBezTo>
                  <a:pt x="1491186" y="-3151"/>
                  <a:pt x="1549565" y="34909"/>
                  <a:pt x="1751838" y="1"/>
                </a:cubicBezTo>
                <a:cubicBezTo>
                  <a:pt x="1954111" y="-34907"/>
                  <a:pt x="2189671" y="23389"/>
                  <a:pt x="2301240" y="1"/>
                </a:cubicBezTo>
                <a:cubicBezTo>
                  <a:pt x="2401568" y="99643"/>
                  <a:pt x="2464400" y="367841"/>
                  <a:pt x="2527910" y="453340"/>
                </a:cubicBezTo>
                <a:cubicBezTo>
                  <a:pt x="2591420" y="538839"/>
                  <a:pt x="2640556" y="679318"/>
                  <a:pt x="2747569" y="892658"/>
                </a:cubicBezTo>
                <a:cubicBezTo>
                  <a:pt x="2854582" y="1105998"/>
                  <a:pt x="2907150" y="1290325"/>
                  <a:pt x="3002280" y="1402080"/>
                </a:cubicBezTo>
                <a:cubicBezTo>
                  <a:pt x="2950551" y="1610100"/>
                  <a:pt x="2820511" y="1680865"/>
                  <a:pt x="2775610" y="1855419"/>
                </a:cubicBezTo>
                <a:cubicBezTo>
                  <a:pt x="2730710" y="2029973"/>
                  <a:pt x="2580807" y="2210853"/>
                  <a:pt x="2548941" y="2308758"/>
                </a:cubicBezTo>
                <a:cubicBezTo>
                  <a:pt x="2517075" y="2406663"/>
                  <a:pt x="2357476" y="2685455"/>
                  <a:pt x="2301240" y="2804159"/>
                </a:cubicBezTo>
                <a:cubicBezTo>
                  <a:pt x="2108324" y="2863941"/>
                  <a:pt x="1906860" y="2779660"/>
                  <a:pt x="1783842" y="2804159"/>
                </a:cubicBezTo>
                <a:cubicBezTo>
                  <a:pt x="1660824" y="2828658"/>
                  <a:pt x="1517684" y="2790869"/>
                  <a:pt x="1266444" y="2804159"/>
                </a:cubicBezTo>
                <a:cubicBezTo>
                  <a:pt x="1015204" y="2817449"/>
                  <a:pt x="818804" y="2738286"/>
                  <a:pt x="701040" y="2804159"/>
                </a:cubicBezTo>
                <a:cubicBezTo>
                  <a:pt x="580958" y="2629279"/>
                  <a:pt x="564973" y="2494219"/>
                  <a:pt x="474370" y="2350820"/>
                </a:cubicBezTo>
                <a:cubicBezTo>
                  <a:pt x="383767" y="2207421"/>
                  <a:pt x="340840" y="2077434"/>
                  <a:pt x="226670" y="1855419"/>
                </a:cubicBezTo>
                <a:cubicBezTo>
                  <a:pt x="112500" y="1633404"/>
                  <a:pt x="105823" y="1574619"/>
                  <a:pt x="0" y="1402080"/>
                </a:cubicBezTo>
                <a:close/>
              </a:path>
            </a:pathLst>
          </a:custGeom>
          <a:solidFill>
            <a:schemeClr val="tx2">
              <a:lumMod val="60000"/>
              <a:lumOff val="40000"/>
            </a:schemeClr>
          </a:solidFill>
          <a:ln>
            <a:solidFill>
              <a:schemeClr val="tx1"/>
            </a:solidFill>
            <a:extLst>
              <a:ext uri="{C807C97D-BFC1-408E-A445-0C87EB9F89A2}">
                <ask:lineSketchStyleProps xmlns:ask="http://schemas.microsoft.com/office/drawing/2018/sketchyshapes" sd="3307109053">
                  <a:prstGeom prst="hexagon">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‘conclusive grounds’ decision</a:t>
            </a:r>
          </a:p>
        </p:txBody>
      </p:sp>
    </p:spTree>
    <p:extLst>
      <p:ext uri="{BB962C8B-B14F-4D97-AF65-F5344CB8AC3E}">
        <p14:creationId xmlns:p14="http://schemas.microsoft.com/office/powerpoint/2010/main" val="4175673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15311" y="144231"/>
            <a:ext cx="11493062" cy="584775"/>
          </a:xfrm>
          <a:prstGeom prst="rect">
            <a:avLst/>
          </a:prstGeom>
          <a:solidFill>
            <a:srgbClr val="002060"/>
          </a:solidFill>
        </p:spPr>
        <p:txBody>
          <a:bodyPr wrap="square" rtlCol="0">
            <a:spAutoFit/>
          </a:bodyPr>
          <a:lstStyle/>
          <a:p>
            <a:pPr algn="ctr"/>
            <a:r>
              <a:rPr lang="en-GB" sz="3200" b="1" dirty="0">
                <a:solidFill>
                  <a:schemeClr val="bg1"/>
                </a:solidFill>
              </a:rPr>
              <a:t>45 Day Recovery &amp; Reflection Period</a:t>
            </a:r>
          </a:p>
        </p:txBody>
      </p:sp>
      <p:pic>
        <p:nvPicPr>
          <p:cNvPr id="2" name="Picture 1"/>
          <p:cNvPicPr>
            <a:picLocks noChangeAspect="1"/>
          </p:cNvPicPr>
          <p:nvPr/>
        </p:nvPicPr>
        <p:blipFill rotWithShape="1">
          <a:blip r:embed="rId3"/>
          <a:srcRect l="39527" t="17085" r="40073" b="13590"/>
          <a:stretch/>
        </p:blipFill>
        <p:spPr>
          <a:xfrm>
            <a:off x="615907" y="3294993"/>
            <a:ext cx="2110593" cy="2470792"/>
          </a:xfrm>
          <a:prstGeom prst="rect">
            <a:avLst/>
          </a:prstGeom>
        </p:spPr>
      </p:pic>
      <p:graphicFrame>
        <p:nvGraphicFramePr>
          <p:cNvPr id="5" name="Diagram 4">
            <a:extLst>
              <a:ext uri="{FF2B5EF4-FFF2-40B4-BE49-F238E27FC236}">
                <a16:creationId xmlns:a16="http://schemas.microsoft.com/office/drawing/2014/main" id="{944456E3-1CBB-4516-A3F9-C5BD23F481EB}"/>
              </a:ext>
            </a:extLst>
          </p:cNvPr>
          <p:cNvGraphicFramePr/>
          <p:nvPr>
            <p:extLst>
              <p:ext uri="{D42A27DB-BD31-4B8C-83A1-F6EECF244321}">
                <p14:modId xmlns:p14="http://schemas.microsoft.com/office/powerpoint/2010/main" val="1660755126"/>
              </p:ext>
            </p:extLst>
          </p:nvPr>
        </p:nvGraphicFramePr>
        <p:xfrm>
          <a:off x="615907" y="729006"/>
          <a:ext cx="10960185" cy="54335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489206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6EA9EAF-5125-490B-8F15-0BFF0B156396}"/>
                                            </p:graphicEl>
                                          </p:spTgt>
                                        </p:tgtEl>
                                        <p:attrNameLst>
                                          <p:attrName>style.visibility</p:attrName>
                                        </p:attrNameLst>
                                      </p:cBhvr>
                                      <p:to>
                                        <p:strVal val="visible"/>
                                      </p:to>
                                    </p:set>
                                    <p:animEffect transition="in" filter="fade">
                                      <p:cBhvr>
                                        <p:cTn id="7" dur="500"/>
                                        <p:tgtEl>
                                          <p:spTgt spid="5">
                                            <p:graphicEl>
                                              <a:dgm id="{96EA9EAF-5125-490B-8F15-0BFF0B15639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423CBE9-84AD-45DD-A2FE-7242EAB2C127}"/>
                                            </p:graphicEl>
                                          </p:spTgt>
                                        </p:tgtEl>
                                        <p:attrNameLst>
                                          <p:attrName>style.visibility</p:attrName>
                                        </p:attrNameLst>
                                      </p:cBhvr>
                                      <p:to>
                                        <p:strVal val="visible"/>
                                      </p:to>
                                    </p:set>
                                    <p:animEffect transition="in" filter="fade">
                                      <p:cBhvr>
                                        <p:cTn id="12" dur="500"/>
                                        <p:tgtEl>
                                          <p:spTgt spid="5">
                                            <p:graphicEl>
                                              <a:dgm id="{6423CBE9-84AD-45DD-A2FE-7242EAB2C12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0EF500A-0F46-49FC-9AB0-A98167B71133}"/>
                                            </p:graphicEl>
                                          </p:spTgt>
                                        </p:tgtEl>
                                        <p:attrNameLst>
                                          <p:attrName>style.visibility</p:attrName>
                                        </p:attrNameLst>
                                      </p:cBhvr>
                                      <p:to>
                                        <p:strVal val="visible"/>
                                      </p:to>
                                    </p:set>
                                    <p:animEffect transition="in" filter="fade">
                                      <p:cBhvr>
                                        <p:cTn id="15" dur="500"/>
                                        <p:tgtEl>
                                          <p:spTgt spid="5">
                                            <p:graphicEl>
                                              <a:dgm id="{50EF500A-0F46-49FC-9AB0-A98167B7113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C857E59B-0B50-40E7-BBDF-065B6BF319DB}"/>
                                            </p:graphicEl>
                                          </p:spTgt>
                                        </p:tgtEl>
                                        <p:attrNameLst>
                                          <p:attrName>style.visibility</p:attrName>
                                        </p:attrNameLst>
                                      </p:cBhvr>
                                      <p:to>
                                        <p:strVal val="visible"/>
                                      </p:to>
                                    </p:set>
                                    <p:animEffect transition="in" filter="fade">
                                      <p:cBhvr>
                                        <p:cTn id="20" dur="500"/>
                                        <p:tgtEl>
                                          <p:spTgt spid="5">
                                            <p:graphicEl>
                                              <a:dgm id="{C857E59B-0B50-40E7-BBDF-065B6BF319D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90B38DFB-7369-4F1F-8B1A-6C14DBBBC0A7}"/>
                                            </p:graphicEl>
                                          </p:spTgt>
                                        </p:tgtEl>
                                        <p:attrNameLst>
                                          <p:attrName>style.visibility</p:attrName>
                                        </p:attrNameLst>
                                      </p:cBhvr>
                                      <p:to>
                                        <p:strVal val="visible"/>
                                      </p:to>
                                    </p:set>
                                    <p:animEffect transition="in" filter="fade">
                                      <p:cBhvr>
                                        <p:cTn id="23" dur="500"/>
                                        <p:tgtEl>
                                          <p:spTgt spid="5">
                                            <p:graphicEl>
                                              <a:dgm id="{90B38DFB-7369-4F1F-8B1A-6C14DBBBC0A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5">
                                            <p:graphicEl>
                                              <a:dgm id="{85FABCB6-02A6-444F-B2EB-3D51469E6DE8}"/>
                                            </p:graphicEl>
                                          </p:spTgt>
                                        </p:tgtEl>
                                        <p:attrNameLst>
                                          <p:attrName>style.visibility</p:attrName>
                                        </p:attrNameLst>
                                      </p:cBhvr>
                                      <p:to>
                                        <p:strVal val="visible"/>
                                      </p:to>
                                    </p:set>
                                    <p:animEffect transition="in" filter="fade">
                                      <p:cBhvr>
                                        <p:cTn id="28" dur="500"/>
                                        <p:tgtEl>
                                          <p:spTgt spid="5">
                                            <p:graphicEl>
                                              <a:dgm id="{85FABCB6-02A6-444F-B2EB-3D51469E6DE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5">
                                            <p:graphicEl>
                                              <a:dgm id="{6456A76F-66B2-4030-9391-8A9E53CA4ECD}"/>
                                            </p:graphicEl>
                                          </p:spTgt>
                                        </p:tgtEl>
                                        <p:attrNameLst>
                                          <p:attrName>style.visibility</p:attrName>
                                        </p:attrNameLst>
                                      </p:cBhvr>
                                      <p:to>
                                        <p:strVal val="visible"/>
                                      </p:to>
                                    </p:set>
                                    <p:animEffect transition="in" filter="fade">
                                      <p:cBhvr>
                                        <p:cTn id="31" dur="500"/>
                                        <p:tgtEl>
                                          <p:spTgt spid="5">
                                            <p:graphicEl>
                                              <a:dgm id="{6456A76F-66B2-4030-9391-8A9E53CA4EC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5">
                                            <p:graphicEl>
                                              <a:dgm id="{B58C96DC-5792-43E7-8C7B-1CE41CC3DEE1}"/>
                                            </p:graphicEl>
                                          </p:spTgt>
                                        </p:tgtEl>
                                        <p:attrNameLst>
                                          <p:attrName>style.visibility</p:attrName>
                                        </p:attrNameLst>
                                      </p:cBhvr>
                                      <p:to>
                                        <p:strVal val="visible"/>
                                      </p:to>
                                    </p:set>
                                    <p:animEffect transition="in" filter="fade">
                                      <p:cBhvr>
                                        <p:cTn id="36" dur="500"/>
                                        <p:tgtEl>
                                          <p:spTgt spid="5">
                                            <p:graphicEl>
                                              <a:dgm id="{B58C96DC-5792-43E7-8C7B-1CE41CC3DEE1}"/>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5">
                                            <p:graphicEl>
                                              <a:dgm id="{C2D12429-7DBD-420B-B94F-A7B74055E554}"/>
                                            </p:graphicEl>
                                          </p:spTgt>
                                        </p:tgtEl>
                                        <p:attrNameLst>
                                          <p:attrName>style.visibility</p:attrName>
                                        </p:attrNameLst>
                                      </p:cBhvr>
                                      <p:to>
                                        <p:strVal val="visible"/>
                                      </p:to>
                                    </p:set>
                                    <p:animEffect transition="in" filter="fade">
                                      <p:cBhvr>
                                        <p:cTn id="39" dur="500"/>
                                        <p:tgtEl>
                                          <p:spTgt spid="5">
                                            <p:graphicEl>
                                              <a:dgm id="{C2D12429-7DBD-420B-B94F-A7B74055E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33771-3E11-4299-9231-D4EF4DAAF37C}"/>
              </a:ext>
            </a:extLst>
          </p:cNvPr>
          <p:cNvSpPr>
            <a:spLocks noGrp="1"/>
          </p:cNvSpPr>
          <p:nvPr>
            <p:ph type="title"/>
          </p:nvPr>
        </p:nvSpPr>
        <p:spPr>
          <a:xfrm>
            <a:off x="441960" y="227965"/>
            <a:ext cx="11262360" cy="610235"/>
          </a:xfrm>
          <a:solidFill>
            <a:srgbClr val="002060"/>
          </a:solidFill>
        </p:spPr>
        <p:txBody>
          <a:bodyPr>
            <a:normAutofit/>
          </a:bodyPr>
          <a:lstStyle/>
          <a:p>
            <a:pPr algn="ctr"/>
            <a:r>
              <a:rPr lang="en-GB" sz="3200" b="1" dirty="0">
                <a:solidFill>
                  <a:schemeClr val="bg1"/>
                </a:solidFill>
                <a:latin typeface="+mn-lt"/>
              </a:rPr>
              <a:t>Initial Reactions Adult &amp; Children</a:t>
            </a:r>
          </a:p>
        </p:txBody>
      </p:sp>
      <p:graphicFrame>
        <p:nvGraphicFramePr>
          <p:cNvPr id="3" name="Diagram 2">
            <a:extLst>
              <a:ext uri="{FF2B5EF4-FFF2-40B4-BE49-F238E27FC236}">
                <a16:creationId xmlns:a16="http://schemas.microsoft.com/office/drawing/2014/main" id="{E8EFB95B-76AB-48FF-8C32-0D1B67119186}"/>
              </a:ext>
            </a:extLst>
          </p:cNvPr>
          <p:cNvGraphicFramePr/>
          <p:nvPr>
            <p:extLst>
              <p:ext uri="{D42A27DB-BD31-4B8C-83A1-F6EECF244321}">
                <p14:modId xmlns:p14="http://schemas.microsoft.com/office/powerpoint/2010/main" val="66935792"/>
              </p:ext>
            </p:extLst>
          </p:nvPr>
        </p:nvGraphicFramePr>
        <p:xfrm>
          <a:off x="289560" y="396240"/>
          <a:ext cx="11460480" cy="5324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5659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C4F584A-E7B4-47FF-8E56-D0D0073F2CC2}"/>
                                            </p:graphicEl>
                                          </p:spTgt>
                                        </p:tgtEl>
                                        <p:attrNameLst>
                                          <p:attrName>style.visibility</p:attrName>
                                        </p:attrNameLst>
                                      </p:cBhvr>
                                      <p:to>
                                        <p:strVal val="visible"/>
                                      </p:to>
                                    </p:set>
                                    <p:animEffect transition="in" filter="fade">
                                      <p:cBhvr>
                                        <p:cTn id="7" dur="500"/>
                                        <p:tgtEl>
                                          <p:spTgt spid="3">
                                            <p:graphicEl>
                                              <a:dgm id="{4C4F584A-E7B4-47FF-8E56-D0D0073F2CC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58AD9A1-41FE-4EC4-A0C1-97BCAE561198}"/>
                                            </p:graphicEl>
                                          </p:spTgt>
                                        </p:tgtEl>
                                        <p:attrNameLst>
                                          <p:attrName>style.visibility</p:attrName>
                                        </p:attrNameLst>
                                      </p:cBhvr>
                                      <p:to>
                                        <p:strVal val="visible"/>
                                      </p:to>
                                    </p:set>
                                    <p:animEffect transition="in" filter="fade">
                                      <p:cBhvr>
                                        <p:cTn id="12" dur="500"/>
                                        <p:tgtEl>
                                          <p:spTgt spid="3">
                                            <p:graphicEl>
                                              <a:dgm id="{358AD9A1-41FE-4EC4-A0C1-97BCAE56119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BFC03E43-4B75-476C-BE28-23E629B319A1}"/>
                                            </p:graphicEl>
                                          </p:spTgt>
                                        </p:tgtEl>
                                        <p:attrNameLst>
                                          <p:attrName>style.visibility</p:attrName>
                                        </p:attrNameLst>
                                      </p:cBhvr>
                                      <p:to>
                                        <p:strVal val="visible"/>
                                      </p:to>
                                    </p:set>
                                    <p:animEffect transition="in" filter="fade">
                                      <p:cBhvr>
                                        <p:cTn id="17" dur="500"/>
                                        <p:tgtEl>
                                          <p:spTgt spid="3">
                                            <p:graphicEl>
                                              <a:dgm id="{BFC03E43-4B75-476C-BE28-23E629B319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45A5E214-0C20-4104-9DD8-022B2165436D}"/>
                                            </p:graphicEl>
                                          </p:spTgt>
                                        </p:tgtEl>
                                        <p:attrNameLst>
                                          <p:attrName>style.visibility</p:attrName>
                                        </p:attrNameLst>
                                      </p:cBhvr>
                                      <p:to>
                                        <p:strVal val="visible"/>
                                      </p:to>
                                    </p:set>
                                    <p:animEffect transition="in" filter="fade">
                                      <p:cBhvr>
                                        <p:cTn id="22" dur="500"/>
                                        <p:tgtEl>
                                          <p:spTgt spid="3">
                                            <p:graphicEl>
                                              <a:dgm id="{45A5E214-0C20-4104-9DD8-022B2165436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92E6CBD8-664E-495A-A05A-C4E942327912}"/>
                                            </p:graphicEl>
                                          </p:spTgt>
                                        </p:tgtEl>
                                        <p:attrNameLst>
                                          <p:attrName>style.visibility</p:attrName>
                                        </p:attrNameLst>
                                      </p:cBhvr>
                                      <p:to>
                                        <p:strVal val="visible"/>
                                      </p:to>
                                    </p:set>
                                    <p:animEffect transition="in" filter="fade">
                                      <p:cBhvr>
                                        <p:cTn id="27" dur="500"/>
                                        <p:tgtEl>
                                          <p:spTgt spid="3">
                                            <p:graphicEl>
                                              <a:dgm id="{92E6CBD8-664E-495A-A05A-C4E94232791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6E9722B4-0FA3-4E07-ACE8-6EBF12DBBA86}"/>
                                            </p:graphicEl>
                                          </p:spTgt>
                                        </p:tgtEl>
                                        <p:attrNameLst>
                                          <p:attrName>style.visibility</p:attrName>
                                        </p:attrNameLst>
                                      </p:cBhvr>
                                      <p:to>
                                        <p:strVal val="visible"/>
                                      </p:to>
                                    </p:set>
                                    <p:animEffect transition="in" filter="fade">
                                      <p:cBhvr>
                                        <p:cTn id="32" dur="500"/>
                                        <p:tgtEl>
                                          <p:spTgt spid="3">
                                            <p:graphicEl>
                                              <a:dgm id="{6E9722B4-0FA3-4E07-ACE8-6EBF12DBBA86}"/>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graphicEl>
                                              <a:dgm id="{0DB25BFB-5FAB-48C5-96A1-4EE4EFA0F357}"/>
                                            </p:graphicEl>
                                          </p:spTgt>
                                        </p:tgtEl>
                                        <p:attrNameLst>
                                          <p:attrName>style.visibility</p:attrName>
                                        </p:attrNameLst>
                                      </p:cBhvr>
                                      <p:to>
                                        <p:strVal val="visible"/>
                                      </p:to>
                                    </p:set>
                                    <p:animEffect transition="in" filter="fade">
                                      <p:cBhvr>
                                        <p:cTn id="37" dur="500"/>
                                        <p:tgtEl>
                                          <p:spTgt spid="3">
                                            <p:graphicEl>
                                              <a:dgm id="{0DB25BFB-5FAB-48C5-96A1-4EE4EFA0F35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33771-3E11-4299-9231-D4EF4DAAF37C}"/>
              </a:ext>
            </a:extLst>
          </p:cNvPr>
          <p:cNvSpPr>
            <a:spLocks noGrp="1"/>
          </p:cNvSpPr>
          <p:nvPr>
            <p:ph type="title"/>
          </p:nvPr>
        </p:nvSpPr>
        <p:spPr>
          <a:xfrm>
            <a:off x="838200" y="365125"/>
            <a:ext cx="10515600" cy="640715"/>
          </a:xfrm>
          <a:solidFill>
            <a:srgbClr val="002060"/>
          </a:solidFill>
        </p:spPr>
        <p:txBody>
          <a:bodyPr>
            <a:normAutofit/>
          </a:bodyPr>
          <a:lstStyle/>
          <a:p>
            <a:pPr algn="ctr"/>
            <a:r>
              <a:rPr lang="en-GB" sz="3600" b="1" dirty="0">
                <a:solidFill>
                  <a:schemeClr val="bg1"/>
                </a:solidFill>
                <a:latin typeface="+mn-lt"/>
              </a:rPr>
              <a:t>Initial Actions - Children</a:t>
            </a:r>
          </a:p>
        </p:txBody>
      </p:sp>
      <p:graphicFrame>
        <p:nvGraphicFramePr>
          <p:cNvPr id="3" name="Diagram 2">
            <a:extLst>
              <a:ext uri="{FF2B5EF4-FFF2-40B4-BE49-F238E27FC236}">
                <a16:creationId xmlns:a16="http://schemas.microsoft.com/office/drawing/2014/main" id="{A49661DE-E914-4BE8-A18E-1A4F1319C601}"/>
              </a:ext>
            </a:extLst>
          </p:cNvPr>
          <p:cNvGraphicFramePr/>
          <p:nvPr>
            <p:extLst>
              <p:ext uri="{D42A27DB-BD31-4B8C-83A1-F6EECF244321}">
                <p14:modId xmlns:p14="http://schemas.microsoft.com/office/powerpoint/2010/main" val="2430465155"/>
              </p:ext>
            </p:extLst>
          </p:nvPr>
        </p:nvGraphicFramePr>
        <p:xfrm>
          <a:off x="548640" y="365125"/>
          <a:ext cx="11414760" cy="41015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1BD25676-B6D4-40D0-BA5B-EB87DF42549E}"/>
              </a:ext>
            </a:extLst>
          </p:cNvPr>
          <p:cNvSpPr/>
          <p:nvPr/>
        </p:nvSpPr>
        <p:spPr>
          <a:xfrm>
            <a:off x="762000" y="4235807"/>
            <a:ext cx="10668000" cy="461665"/>
          </a:xfrm>
          <a:custGeom>
            <a:avLst/>
            <a:gdLst>
              <a:gd name="connsiteX0" fmla="*/ 0 w 10668000"/>
              <a:gd name="connsiteY0" fmla="*/ 0 h 461665"/>
              <a:gd name="connsiteX1" fmla="*/ 272627 w 10668000"/>
              <a:gd name="connsiteY1" fmla="*/ 0 h 461665"/>
              <a:gd name="connsiteX2" fmla="*/ 1078653 w 10668000"/>
              <a:gd name="connsiteY2" fmla="*/ 0 h 461665"/>
              <a:gd name="connsiteX3" fmla="*/ 1671320 w 10668000"/>
              <a:gd name="connsiteY3" fmla="*/ 0 h 461665"/>
              <a:gd name="connsiteX4" fmla="*/ 1943947 w 10668000"/>
              <a:gd name="connsiteY4" fmla="*/ 0 h 461665"/>
              <a:gd name="connsiteX5" fmla="*/ 2536613 w 10668000"/>
              <a:gd name="connsiteY5" fmla="*/ 0 h 461665"/>
              <a:gd name="connsiteX6" fmla="*/ 3342640 w 10668000"/>
              <a:gd name="connsiteY6" fmla="*/ 0 h 461665"/>
              <a:gd name="connsiteX7" fmla="*/ 3828627 w 10668000"/>
              <a:gd name="connsiteY7" fmla="*/ 0 h 461665"/>
              <a:gd name="connsiteX8" fmla="*/ 4314613 w 10668000"/>
              <a:gd name="connsiteY8" fmla="*/ 0 h 461665"/>
              <a:gd name="connsiteX9" fmla="*/ 4907280 w 10668000"/>
              <a:gd name="connsiteY9" fmla="*/ 0 h 461665"/>
              <a:gd name="connsiteX10" fmla="*/ 5606627 w 10668000"/>
              <a:gd name="connsiteY10" fmla="*/ 0 h 461665"/>
              <a:gd name="connsiteX11" fmla="*/ 6305973 w 10668000"/>
              <a:gd name="connsiteY11" fmla="*/ 0 h 461665"/>
              <a:gd name="connsiteX12" fmla="*/ 7005320 w 10668000"/>
              <a:gd name="connsiteY12" fmla="*/ 0 h 461665"/>
              <a:gd name="connsiteX13" fmla="*/ 7811347 w 10668000"/>
              <a:gd name="connsiteY13" fmla="*/ 0 h 461665"/>
              <a:gd name="connsiteX14" fmla="*/ 8404013 w 10668000"/>
              <a:gd name="connsiteY14" fmla="*/ 0 h 461665"/>
              <a:gd name="connsiteX15" fmla="*/ 9103360 w 10668000"/>
              <a:gd name="connsiteY15" fmla="*/ 0 h 461665"/>
              <a:gd name="connsiteX16" fmla="*/ 9696027 w 10668000"/>
              <a:gd name="connsiteY16" fmla="*/ 0 h 461665"/>
              <a:gd name="connsiteX17" fmla="*/ 10668000 w 10668000"/>
              <a:gd name="connsiteY17" fmla="*/ 0 h 461665"/>
              <a:gd name="connsiteX18" fmla="*/ 10668000 w 10668000"/>
              <a:gd name="connsiteY18" fmla="*/ 461665 h 461665"/>
              <a:gd name="connsiteX19" fmla="*/ 9861973 w 10668000"/>
              <a:gd name="connsiteY19" fmla="*/ 461665 h 461665"/>
              <a:gd name="connsiteX20" fmla="*/ 9375987 w 10668000"/>
              <a:gd name="connsiteY20" fmla="*/ 461665 h 461665"/>
              <a:gd name="connsiteX21" fmla="*/ 8890000 w 10668000"/>
              <a:gd name="connsiteY21" fmla="*/ 461665 h 461665"/>
              <a:gd name="connsiteX22" fmla="*/ 8404013 w 10668000"/>
              <a:gd name="connsiteY22" fmla="*/ 461665 h 461665"/>
              <a:gd name="connsiteX23" fmla="*/ 7704667 w 10668000"/>
              <a:gd name="connsiteY23" fmla="*/ 461665 h 461665"/>
              <a:gd name="connsiteX24" fmla="*/ 7112000 w 10668000"/>
              <a:gd name="connsiteY24" fmla="*/ 461665 h 461665"/>
              <a:gd name="connsiteX25" fmla="*/ 6839373 w 10668000"/>
              <a:gd name="connsiteY25" fmla="*/ 461665 h 461665"/>
              <a:gd name="connsiteX26" fmla="*/ 6353387 w 10668000"/>
              <a:gd name="connsiteY26" fmla="*/ 461665 h 461665"/>
              <a:gd name="connsiteX27" fmla="*/ 5654040 w 10668000"/>
              <a:gd name="connsiteY27" fmla="*/ 461665 h 461665"/>
              <a:gd name="connsiteX28" fmla="*/ 5274733 w 10668000"/>
              <a:gd name="connsiteY28" fmla="*/ 461665 h 461665"/>
              <a:gd name="connsiteX29" fmla="*/ 4468707 w 10668000"/>
              <a:gd name="connsiteY29" fmla="*/ 461665 h 461665"/>
              <a:gd name="connsiteX30" fmla="*/ 3662680 w 10668000"/>
              <a:gd name="connsiteY30" fmla="*/ 461665 h 461665"/>
              <a:gd name="connsiteX31" fmla="*/ 3070013 w 10668000"/>
              <a:gd name="connsiteY31" fmla="*/ 461665 h 461665"/>
              <a:gd name="connsiteX32" fmla="*/ 2263987 w 10668000"/>
              <a:gd name="connsiteY32" fmla="*/ 461665 h 461665"/>
              <a:gd name="connsiteX33" fmla="*/ 1671320 w 10668000"/>
              <a:gd name="connsiteY33" fmla="*/ 461665 h 461665"/>
              <a:gd name="connsiteX34" fmla="*/ 971973 w 10668000"/>
              <a:gd name="connsiteY34" fmla="*/ 461665 h 461665"/>
              <a:gd name="connsiteX35" fmla="*/ 699347 w 10668000"/>
              <a:gd name="connsiteY35" fmla="*/ 461665 h 461665"/>
              <a:gd name="connsiteX36" fmla="*/ 0 w 10668000"/>
              <a:gd name="connsiteY36" fmla="*/ 461665 h 461665"/>
              <a:gd name="connsiteX37" fmla="*/ 0 w 10668000"/>
              <a:gd name="connsiteY37"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668000" h="461665" fill="none" extrusionOk="0">
                <a:moveTo>
                  <a:pt x="0" y="0"/>
                </a:moveTo>
                <a:cubicBezTo>
                  <a:pt x="103109" y="-7977"/>
                  <a:pt x="186794" y="23297"/>
                  <a:pt x="272627" y="0"/>
                </a:cubicBezTo>
                <a:cubicBezTo>
                  <a:pt x="358460" y="-23297"/>
                  <a:pt x="682713" y="30085"/>
                  <a:pt x="1078653" y="0"/>
                </a:cubicBezTo>
                <a:cubicBezTo>
                  <a:pt x="1474593" y="-30085"/>
                  <a:pt x="1426325" y="42200"/>
                  <a:pt x="1671320" y="0"/>
                </a:cubicBezTo>
                <a:cubicBezTo>
                  <a:pt x="1916315" y="-42200"/>
                  <a:pt x="1875581" y="4672"/>
                  <a:pt x="1943947" y="0"/>
                </a:cubicBezTo>
                <a:cubicBezTo>
                  <a:pt x="2012313" y="-4672"/>
                  <a:pt x="2343875" y="45662"/>
                  <a:pt x="2536613" y="0"/>
                </a:cubicBezTo>
                <a:cubicBezTo>
                  <a:pt x="2729351" y="-45662"/>
                  <a:pt x="2995620" y="93789"/>
                  <a:pt x="3342640" y="0"/>
                </a:cubicBezTo>
                <a:cubicBezTo>
                  <a:pt x="3689660" y="-93789"/>
                  <a:pt x="3725860" y="5945"/>
                  <a:pt x="3828627" y="0"/>
                </a:cubicBezTo>
                <a:cubicBezTo>
                  <a:pt x="3931394" y="-5945"/>
                  <a:pt x="4148326" y="33683"/>
                  <a:pt x="4314613" y="0"/>
                </a:cubicBezTo>
                <a:cubicBezTo>
                  <a:pt x="4480900" y="-33683"/>
                  <a:pt x="4630166" y="41488"/>
                  <a:pt x="4907280" y="0"/>
                </a:cubicBezTo>
                <a:cubicBezTo>
                  <a:pt x="5184394" y="-41488"/>
                  <a:pt x="5343435" y="60853"/>
                  <a:pt x="5606627" y="0"/>
                </a:cubicBezTo>
                <a:cubicBezTo>
                  <a:pt x="5869819" y="-60853"/>
                  <a:pt x="6096937" y="18849"/>
                  <a:pt x="6305973" y="0"/>
                </a:cubicBezTo>
                <a:cubicBezTo>
                  <a:pt x="6515009" y="-18849"/>
                  <a:pt x="6763902" y="77749"/>
                  <a:pt x="7005320" y="0"/>
                </a:cubicBezTo>
                <a:cubicBezTo>
                  <a:pt x="7246738" y="-77749"/>
                  <a:pt x="7605463" y="74138"/>
                  <a:pt x="7811347" y="0"/>
                </a:cubicBezTo>
                <a:cubicBezTo>
                  <a:pt x="8017231" y="-74138"/>
                  <a:pt x="8152048" y="34164"/>
                  <a:pt x="8404013" y="0"/>
                </a:cubicBezTo>
                <a:cubicBezTo>
                  <a:pt x="8655978" y="-34164"/>
                  <a:pt x="8829045" y="11007"/>
                  <a:pt x="9103360" y="0"/>
                </a:cubicBezTo>
                <a:cubicBezTo>
                  <a:pt x="9377675" y="-11007"/>
                  <a:pt x="9427976" y="66902"/>
                  <a:pt x="9696027" y="0"/>
                </a:cubicBezTo>
                <a:cubicBezTo>
                  <a:pt x="9964078" y="-66902"/>
                  <a:pt x="10455873" y="91406"/>
                  <a:pt x="10668000" y="0"/>
                </a:cubicBezTo>
                <a:cubicBezTo>
                  <a:pt x="10718924" y="100511"/>
                  <a:pt x="10649877" y="249500"/>
                  <a:pt x="10668000" y="461665"/>
                </a:cubicBezTo>
                <a:cubicBezTo>
                  <a:pt x="10434469" y="504548"/>
                  <a:pt x="10081620" y="405946"/>
                  <a:pt x="9861973" y="461665"/>
                </a:cubicBezTo>
                <a:cubicBezTo>
                  <a:pt x="9642326" y="517384"/>
                  <a:pt x="9531244" y="403662"/>
                  <a:pt x="9375987" y="461665"/>
                </a:cubicBezTo>
                <a:cubicBezTo>
                  <a:pt x="9220730" y="519668"/>
                  <a:pt x="9108252" y="405108"/>
                  <a:pt x="8890000" y="461665"/>
                </a:cubicBezTo>
                <a:cubicBezTo>
                  <a:pt x="8671748" y="518222"/>
                  <a:pt x="8556680" y="448802"/>
                  <a:pt x="8404013" y="461665"/>
                </a:cubicBezTo>
                <a:cubicBezTo>
                  <a:pt x="8251346" y="474528"/>
                  <a:pt x="7958427" y="429157"/>
                  <a:pt x="7704667" y="461665"/>
                </a:cubicBezTo>
                <a:cubicBezTo>
                  <a:pt x="7450907" y="494173"/>
                  <a:pt x="7261051" y="449723"/>
                  <a:pt x="7112000" y="461665"/>
                </a:cubicBezTo>
                <a:cubicBezTo>
                  <a:pt x="6962949" y="473607"/>
                  <a:pt x="6944135" y="437192"/>
                  <a:pt x="6839373" y="461665"/>
                </a:cubicBezTo>
                <a:cubicBezTo>
                  <a:pt x="6734611" y="486138"/>
                  <a:pt x="6577784" y="443010"/>
                  <a:pt x="6353387" y="461665"/>
                </a:cubicBezTo>
                <a:cubicBezTo>
                  <a:pt x="6128990" y="480320"/>
                  <a:pt x="5847067" y="447905"/>
                  <a:pt x="5654040" y="461665"/>
                </a:cubicBezTo>
                <a:cubicBezTo>
                  <a:pt x="5461013" y="475425"/>
                  <a:pt x="5383781" y="445688"/>
                  <a:pt x="5274733" y="461665"/>
                </a:cubicBezTo>
                <a:cubicBezTo>
                  <a:pt x="5165685" y="477642"/>
                  <a:pt x="4771038" y="454502"/>
                  <a:pt x="4468707" y="461665"/>
                </a:cubicBezTo>
                <a:cubicBezTo>
                  <a:pt x="4166376" y="468828"/>
                  <a:pt x="3911811" y="406041"/>
                  <a:pt x="3662680" y="461665"/>
                </a:cubicBezTo>
                <a:cubicBezTo>
                  <a:pt x="3413549" y="517289"/>
                  <a:pt x="3347397" y="446837"/>
                  <a:pt x="3070013" y="461665"/>
                </a:cubicBezTo>
                <a:cubicBezTo>
                  <a:pt x="2792629" y="476493"/>
                  <a:pt x="2611080" y="457281"/>
                  <a:pt x="2263987" y="461665"/>
                </a:cubicBezTo>
                <a:cubicBezTo>
                  <a:pt x="1916894" y="466049"/>
                  <a:pt x="1890309" y="440801"/>
                  <a:pt x="1671320" y="461665"/>
                </a:cubicBezTo>
                <a:cubicBezTo>
                  <a:pt x="1452331" y="482529"/>
                  <a:pt x="1310868" y="458650"/>
                  <a:pt x="971973" y="461665"/>
                </a:cubicBezTo>
                <a:cubicBezTo>
                  <a:pt x="633078" y="464680"/>
                  <a:pt x="787015" y="445037"/>
                  <a:pt x="699347" y="461665"/>
                </a:cubicBezTo>
                <a:cubicBezTo>
                  <a:pt x="611679" y="478293"/>
                  <a:pt x="338700" y="444512"/>
                  <a:pt x="0" y="461665"/>
                </a:cubicBezTo>
                <a:cubicBezTo>
                  <a:pt x="-26850" y="238348"/>
                  <a:pt x="12525" y="133043"/>
                  <a:pt x="0" y="0"/>
                </a:cubicBezTo>
                <a:close/>
              </a:path>
              <a:path w="10668000" h="461665" stroke="0" extrusionOk="0">
                <a:moveTo>
                  <a:pt x="0" y="0"/>
                </a:moveTo>
                <a:cubicBezTo>
                  <a:pt x="114261" y="-28133"/>
                  <a:pt x="386993" y="29564"/>
                  <a:pt x="485987" y="0"/>
                </a:cubicBezTo>
                <a:cubicBezTo>
                  <a:pt x="584981" y="-29564"/>
                  <a:pt x="681155" y="13655"/>
                  <a:pt x="758613" y="0"/>
                </a:cubicBezTo>
                <a:cubicBezTo>
                  <a:pt x="836071" y="-13655"/>
                  <a:pt x="1225424" y="71420"/>
                  <a:pt x="1564640" y="0"/>
                </a:cubicBezTo>
                <a:cubicBezTo>
                  <a:pt x="1903856" y="-71420"/>
                  <a:pt x="1826591" y="17538"/>
                  <a:pt x="2050627" y="0"/>
                </a:cubicBezTo>
                <a:cubicBezTo>
                  <a:pt x="2274663" y="-17538"/>
                  <a:pt x="2364556" y="57577"/>
                  <a:pt x="2536613" y="0"/>
                </a:cubicBezTo>
                <a:cubicBezTo>
                  <a:pt x="2708670" y="-57577"/>
                  <a:pt x="3171326" y="32886"/>
                  <a:pt x="3342640" y="0"/>
                </a:cubicBezTo>
                <a:cubicBezTo>
                  <a:pt x="3513954" y="-32886"/>
                  <a:pt x="3540220" y="31247"/>
                  <a:pt x="3721947" y="0"/>
                </a:cubicBezTo>
                <a:cubicBezTo>
                  <a:pt x="3903674" y="-31247"/>
                  <a:pt x="4259584" y="39830"/>
                  <a:pt x="4527973" y="0"/>
                </a:cubicBezTo>
                <a:cubicBezTo>
                  <a:pt x="4796362" y="-39830"/>
                  <a:pt x="5035028" y="9994"/>
                  <a:pt x="5334000" y="0"/>
                </a:cubicBezTo>
                <a:cubicBezTo>
                  <a:pt x="5632972" y="-9994"/>
                  <a:pt x="5658726" y="44791"/>
                  <a:pt x="5926667" y="0"/>
                </a:cubicBezTo>
                <a:cubicBezTo>
                  <a:pt x="6194608" y="-44791"/>
                  <a:pt x="6446218" y="48343"/>
                  <a:pt x="6732693" y="0"/>
                </a:cubicBezTo>
                <a:cubicBezTo>
                  <a:pt x="7019168" y="-48343"/>
                  <a:pt x="7028506" y="33231"/>
                  <a:pt x="7218680" y="0"/>
                </a:cubicBezTo>
                <a:cubicBezTo>
                  <a:pt x="7408854" y="-33231"/>
                  <a:pt x="7500787" y="45780"/>
                  <a:pt x="7704667" y="0"/>
                </a:cubicBezTo>
                <a:cubicBezTo>
                  <a:pt x="7908547" y="-45780"/>
                  <a:pt x="8086061" y="52777"/>
                  <a:pt x="8404013" y="0"/>
                </a:cubicBezTo>
                <a:cubicBezTo>
                  <a:pt x="8721965" y="-52777"/>
                  <a:pt x="8674427" y="38667"/>
                  <a:pt x="8890000" y="0"/>
                </a:cubicBezTo>
                <a:cubicBezTo>
                  <a:pt x="9105573" y="-38667"/>
                  <a:pt x="9477481" y="38429"/>
                  <a:pt x="9696027" y="0"/>
                </a:cubicBezTo>
                <a:cubicBezTo>
                  <a:pt x="9914573" y="-38429"/>
                  <a:pt x="10320359" y="33479"/>
                  <a:pt x="10668000" y="0"/>
                </a:cubicBezTo>
                <a:cubicBezTo>
                  <a:pt x="10700768" y="103379"/>
                  <a:pt x="10663275" y="304329"/>
                  <a:pt x="10668000" y="461665"/>
                </a:cubicBezTo>
                <a:cubicBezTo>
                  <a:pt x="10428496" y="467087"/>
                  <a:pt x="10152050" y="395838"/>
                  <a:pt x="9968653" y="461665"/>
                </a:cubicBezTo>
                <a:cubicBezTo>
                  <a:pt x="9785256" y="527492"/>
                  <a:pt x="9687554" y="432626"/>
                  <a:pt x="9589347" y="461665"/>
                </a:cubicBezTo>
                <a:cubicBezTo>
                  <a:pt x="9491140" y="490704"/>
                  <a:pt x="8957113" y="402377"/>
                  <a:pt x="8783320" y="461665"/>
                </a:cubicBezTo>
                <a:cubicBezTo>
                  <a:pt x="8609527" y="520953"/>
                  <a:pt x="8316771" y="442111"/>
                  <a:pt x="8190653" y="461665"/>
                </a:cubicBezTo>
                <a:cubicBezTo>
                  <a:pt x="8064535" y="481219"/>
                  <a:pt x="7895265" y="456915"/>
                  <a:pt x="7811347" y="461665"/>
                </a:cubicBezTo>
                <a:cubicBezTo>
                  <a:pt x="7727429" y="466415"/>
                  <a:pt x="7367168" y="391551"/>
                  <a:pt x="7218680" y="461665"/>
                </a:cubicBezTo>
                <a:cubicBezTo>
                  <a:pt x="7070192" y="531779"/>
                  <a:pt x="7049951" y="457039"/>
                  <a:pt x="6946053" y="461665"/>
                </a:cubicBezTo>
                <a:cubicBezTo>
                  <a:pt x="6842155" y="466291"/>
                  <a:pt x="6783225" y="451186"/>
                  <a:pt x="6673427" y="461665"/>
                </a:cubicBezTo>
                <a:cubicBezTo>
                  <a:pt x="6563629" y="472144"/>
                  <a:pt x="6211691" y="391671"/>
                  <a:pt x="6080760" y="461665"/>
                </a:cubicBezTo>
                <a:cubicBezTo>
                  <a:pt x="5949829" y="531659"/>
                  <a:pt x="5841642" y="437341"/>
                  <a:pt x="5701453" y="461665"/>
                </a:cubicBezTo>
                <a:cubicBezTo>
                  <a:pt x="5561264" y="485989"/>
                  <a:pt x="5326162" y="403667"/>
                  <a:pt x="5002107" y="461665"/>
                </a:cubicBezTo>
                <a:cubicBezTo>
                  <a:pt x="4678052" y="519663"/>
                  <a:pt x="4763106" y="439699"/>
                  <a:pt x="4622800" y="461665"/>
                </a:cubicBezTo>
                <a:cubicBezTo>
                  <a:pt x="4482494" y="483631"/>
                  <a:pt x="4202058" y="397786"/>
                  <a:pt x="3923453" y="461665"/>
                </a:cubicBezTo>
                <a:cubicBezTo>
                  <a:pt x="3644848" y="525544"/>
                  <a:pt x="3750917" y="446877"/>
                  <a:pt x="3650827" y="461665"/>
                </a:cubicBezTo>
                <a:cubicBezTo>
                  <a:pt x="3550737" y="476453"/>
                  <a:pt x="3105315" y="426032"/>
                  <a:pt x="2951480" y="461665"/>
                </a:cubicBezTo>
                <a:cubicBezTo>
                  <a:pt x="2797645" y="497298"/>
                  <a:pt x="2744256" y="448636"/>
                  <a:pt x="2572173" y="461665"/>
                </a:cubicBezTo>
                <a:cubicBezTo>
                  <a:pt x="2400090" y="474694"/>
                  <a:pt x="2411783" y="457051"/>
                  <a:pt x="2299547" y="461665"/>
                </a:cubicBezTo>
                <a:cubicBezTo>
                  <a:pt x="2187311" y="466279"/>
                  <a:pt x="2007257" y="419887"/>
                  <a:pt x="1920240" y="461665"/>
                </a:cubicBezTo>
                <a:cubicBezTo>
                  <a:pt x="1833223" y="503443"/>
                  <a:pt x="1536305" y="419156"/>
                  <a:pt x="1220893" y="461665"/>
                </a:cubicBezTo>
                <a:cubicBezTo>
                  <a:pt x="905481" y="504174"/>
                  <a:pt x="921513" y="425824"/>
                  <a:pt x="841587" y="461665"/>
                </a:cubicBezTo>
                <a:cubicBezTo>
                  <a:pt x="761661" y="497506"/>
                  <a:pt x="694902" y="446079"/>
                  <a:pt x="568960" y="461665"/>
                </a:cubicBezTo>
                <a:cubicBezTo>
                  <a:pt x="443018" y="477251"/>
                  <a:pt x="229953" y="425791"/>
                  <a:pt x="0" y="461665"/>
                </a:cubicBezTo>
                <a:cubicBezTo>
                  <a:pt x="-21931" y="252538"/>
                  <a:pt x="36425" y="11383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algn="ctr"/>
            <a:r>
              <a:rPr lang="en-GB" sz="2400" dirty="0"/>
              <a:t>REMEMBER to specifically highlight your concern for child trafficking</a:t>
            </a:r>
          </a:p>
        </p:txBody>
      </p:sp>
    </p:spTree>
    <p:extLst>
      <p:ext uri="{BB962C8B-B14F-4D97-AF65-F5344CB8AC3E}">
        <p14:creationId xmlns:p14="http://schemas.microsoft.com/office/powerpoint/2010/main" val="2795019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CD25744D-2687-4376-95AC-B9F7410A89D3}"/>
                                            </p:graphicEl>
                                          </p:spTgt>
                                        </p:tgtEl>
                                        <p:attrNameLst>
                                          <p:attrName>style.visibility</p:attrName>
                                        </p:attrNameLst>
                                      </p:cBhvr>
                                      <p:to>
                                        <p:strVal val="visible"/>
                                      </p:to>
                                    </p:set>
                                    <p:animEffect transition="in" filter="fade">
                                      <p:cBhvr>
                                        <p:cTn id="7" dur="500"/>
                                        <p:tgtEl>
                                          <p:spTgt spid="3">
                                            <p:graphicEl>
                                              <a:dgm id="{CD25744D-2687-4376-95AC-B9F7410A89D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ADFC13D-B0F9-4592-A2E7-B64B8B6509E3}"/>
                                            </p:graphicEl>
                                          </p:spTgt>
                                        </p:tgtEl>
                                        <p:attrNameLst>
                                          <p:attrName>style.visibility</p:attrName>
                                        </p:attrNameLst>
                                      </p:cBhvr>
                                      <p:to>
                                        <p:strVal val="visible"/>
                                      </p:to>
                                    </p:set>
                                    <p:animEffect transition="in" filter="fade">
                                      <p:cBhvr>
                                        <p:cTn id="12" dur="500"/>
                                        <p:tgtEl>
                                          <p:spTgt spid="3">
                                            <p:graphicEl>
                                              <a:dgm id="{EADFC13D-B0F9-4592-A2E7-B64B8B6509E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C0DD2826-62D6-4435-AE09-EFEBD201F681}"/>
                                            </p:graphicEl>
                                          </p:spTgt>
                                        </p:tgtEl>
                                        <p:attrNameLst>
                                          <p:attrName>style.visibility</p:attrName>
                                        </p:attrNameLst>
                                      </p:cBhvr>
                                      <p:to>
                                        <p:strVal val="visible"/>
                                      </p:to>
                                    </p:set>
                                    <p:animEffect transition="in" filter="fade">
                                      <p:cBhvr>
                                        <p:cTn id="17" dur="500"/>
                                        <p:tgtEl>
                                          <p:spTgt spid="3">
                                            <p:graphicEl>
                                              <a:dgm id="{C0DD2826-62D6-4435-AE09-EFEBD201F6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33771-3E11-4299-9231-D4EF4DAAF37C}"/>
              </a:ext>
            </a:extLst>
          </p:cNvPr>
          <p:cNvSpPr>
            <a:spLocks noGrp="1"/>
          </p:cNvSpPr>
          <p:nvPr>
            <p:ph type="title"/>
          </p:nvPr>
        </p:nvSpPr>
        <p:spPr>
          <a:xfrm>
            <a:off x="396240" y="182245"/>
            <a:ext cx="11414760" cy="564515"/>
          </a:xfrm>
          <a:solidFill>
            <a:srgbClr val="002060"/>
          </a:solidFill>
        </p:spPr>
        <p:txBody>
          <a:bodyPr>
            <a:normAutofit/>
          </a:bodyPr>
          <a:lstStyle/>
          <a:p>
            <a:pPr algn="ctr"/>
            <a:r>
              <a:rPr lang="en-GB" sz="3200" b="1" dirty="0">
                <a:solidFill>
                  <a:schemeClr val="bg1"/>
                </a:solidFill>
                <a:latin typeface="+mn-lt"/>
              </a:rPr>
              <a:t>Initial Actions Adult Victims</a:t>
            </a:r>
          </a:p>
        </p:txBody>
      </p:sp>
      <p:graphicFrame>
        <p:nvGraphicFramePr>
          <p:cNvPr id="3" name="Diagram 2">
            <a:extLst>
              <a:ext uri="{FF2B5EF4-FFF2-40B4-BE49-F238E27FC236}">
                <a16:creationId xmlns:a16="http://schemas.microsoft.com/office/drawing/2014/main" id="{93622AF8-9723-4ECE-A97D-5BA9A0FA082A}"/>
              </a:ext>
            </a:extLst>
          </p:cNvPr>
          <p:cNvGraphicFramePr/>
          <p:nvPr>
            <p:extLst>
              <p:ext uri="{D42A27DB-BD31-4B8C-83A1-F6EECF244321}">
                <p14:modId xmlns:p14="http://schemas.microsoft.com/office/powerpoint/2010/main" val="3485798134"/>
              </p:ext>
            </p:extLst>
          </p:nvPr>
        </p:nvGraphicFramePr>
        <p:xfrm>
          <a:off x="552450" y="746760"/>
          <a:ext cx="11087100" cy="4888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61381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2B0A4F75-6EA4-4BB2-9335-0EF47363B2BA}"/>
                                            </p:graphicEl>
                                          </p:spTgt>
                                        </p:tgtEl>
                                        <p:attrNameLst>
                                          <p:attrName>style.visibility</p:attrName>
                                        </p:attrNameLst>
                                      </p:cBhvr>
                                      <p:to>
                                        <p:strVal val="visible"/>
                                      </p:to>
                                    </p:set>
                                    <p:animEffect transition="in" filter="fade">
                                      <p:cBhvr>
                                        <p:cTn id="7" dur="500"/>
                                        <p:tgtEl>
                                          <p:spTgt spid="3">
                                            <p:graphicEl>
                                              <a:dgm id="{2B0A4F75-6EA4-4BB2-9335-0EF47363B2B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63B20FA-9366-4344-AC93-0FDCA28D1C6D}"/>
                                            </p:graphicEl>
                                          </p:spTgt>
                                        </p:tgtEl>
                                        <p:attrNameLst>
                                          <p:attrName>style.visibility</p:attrName>
                                        </p:attrNameLst>
                                      </p:cBhvr>
                                      <p:to>
                                        <p:strVal val="visible"/>
                                      </p:to>
                                    </p:set>
                                    <p:animEffect transition="in" filter="fade">
                                      <p:cBhvr>
                                        <p:cTn id="12" dur="500"/>
                                        <p:tgtEl>
                                          <p:spTgt spid="3">
                                            <p:graphicEl>
                                              <a:dgm id="{863B20FA-9366-4344-AC93-0FDCA28D1C6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A2097029-83B9-4AE9-82F1-1ACC458BD0EA}"/>
                                            </p:graphicEl>
                                          </p:spTgt>
                                        </p:tgtEl>
                                        <p:attrNameLst>
                                          <p:attrName>style.visibility</p:attrName>
                                        </p:attrNameLst>
                                      </p:cBhvr>
                                      <p:to>
                                        <p:strVal val="visible"/>
                                      </p:to>
                                    </p:set>
                                    <p:animEffect transition="in" filter="fade">
                                      <p:cBhvr>
                                        <p:cTn id="17" dur="500"/>
                                        <p:tgtEl>
                                          <p:spTgt spid="3">
                                            <p:graphicEl>
                                              <a:dgm id="{A2097029-83B9-4AE9-82F1-1ACC458BD0E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33F11903-3292-4544-AEC6-08C474EB3297}"/>
                                            </p:graphicEl>
                                          </p:spTgt>
                                        </p:tgtEl>
                                        <p:attrNameLst>
                                          <p:attrName>style.visibility</p:attrName>
                                        </p:attrNameLst>
                                      </p:cBhvr>
                                      <p:to>
                                        <p:strVal val="visible"/>
                                      </p:to>
                                    </p:set>
                                    <p:animEffect transition="in" filter="fade">
                                      <p:cBhvr>
                                        <p:cTn id="22" dur="500"/>
                                        <p:tgtEl>
                                          <p:spTgt spid="3">
                                            <p:graphicEl>
                                              <a:dgm id="{33F11903-3292-4544-AEC6-08C474EB329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E798374A-00B8-4EB4-89B1-E317AD1EE80E}"/>
                                            </p:graphicEl>
                                          </p:spTgt>
                                        </p:tgtEl>
                                        <p:attrNameLst>
                                          <p:attrName>style.visibility</p:attrName>
                                        </p:attrNameLst>
                                      </p:cBhvr>
                                      <p:to>
                                        <p:strVal val="visible"/>
                                      </p:to>
                                    </p:set>
                                    <p:animEffect transition="in" filter="fade">
                                      <p:cBhvr>
                                        <p:cTn id="27" dur="500"/>
                                        <p:tgtEl>
                                          <p:spTgt spid="3">
                                            <p:graphicEl>
                                              <a:dgm id="{E798374A-00B8-4EB4-89B1-E317AD1EE80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33771-3E11-4299-9231-D4EF4DAAF37C}"/>
              </a:ext>
            </a:extLst>
          </p:cNvPr>
          <p:cNvSpPr>
            <a:spLocks noGrp="1"/>
          </p:cNvSpPr>
          <p:nvPr>
            <p:ph type="title"/>
          </p:nvPr>
        </p:nvSpPr>
        <p:spPr>
          <a:xfrm>
            <a:off x="838200" y="136525"/>
            <a:ext cx="10515600" cy="564515"/>
          </a:xfrm>
          <a:solidFill>
            <a:srgbClr val="002060"/>
          </a:solidFill>
        </p:spPr>
        <p:txBody>
          <a:bodyPr>
            <a:normAutofit/>
          </a:bodyPr>
          <a:lstStyle/>
          <a:p>
            <a:pPr algn="ctr"/>
            <a:r>
              <a:rPr lang="en-GB" sz="3200" b="1" dirty="0">
                <a:solidFill>
                  <a:schemeClr val="bg1"/>
                </a:solidFill>
                <a:latin typeface="+mn-lt"/>
              </a:rPr>
              <a:t>Initial Actions Adult Victims</a:t>
            </a:r>
          </a:p>
        </p:txBody>
      </p:sp>
      <p:graphicFrame>
        <p:nvGraphicFramePr>
          <p:cNvPr id="4" name="Diagram 3">
            <a:extLst>
              <a:ext uri="{FF2B5EF4-FFF2-40B4-BE49-F238E27FC236}">
                <a16:creationId xmlns:a16="http://schemas.microsoft.com/office/drawing/2014/main" id="{6DDE550C-DCCA-4B99-B1C1-5FF0625A4FF2}"/>
              </a:ext>
            </a:extLst>
          </p:cNvPr>
          <p:cNvGraphicFramePr/>
          <p:nvPr>
            <p:extLst>
              <p:ext uri="{D42A27DB-BD31-4B8C-83A1-F6EECF244321}">
                <p14:modId xmlns:p14="http://schemas.microsoft.com/office/powerpoint/2010/main" val="1617619114"/>
              </p:ext>
            </p:extLst>
          </p:nvPr>
        </p:nvGraphicFramePr>
        <p:xfrm>
          <a:off x="1036320" y="853440"/>
          <a:ext cx="10210800" cy="47401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09672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7AFE0CC0-B69F-41B8-A56B-7B80F9484D9A}"/>
                                            </p:graphicEl>
                                          </p:spTgt>
                                        </p:tgtEl>
                                        <p:attrNameLst>
                                          <p:attrName>style.visibility</p:attrName>
                                        </p:attrNameLst>
                                      </p:cBhvr>
                                      <p:to>
                                        <p:strVal val="visible"/>
                                      </p:to>
                                    </p:set>
                                    <p:animEffect transition="in" filter="fade">
                                      <p:cBhvr>
                                        <p:cTn id="7" dur="500"/>
                                        <p:tgtEl>
                                          <p:spTgt spid="4">
                                            <p:graphicEl>
                                              <a:dgm id="{7AFE0CC0-B69F-41B8-A56B-7B80F9484D9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2A9B9223-CDBA-4BCB-AB56-857D09E2ED12}"/>
                                            </p:graphicEl>
                                          </p:spTgt>
                                        </p:tgtEl>
                                        <p:attrNameLst>
                                          <p:attrName>style.visibility</p:attrName>
                                        </p:attrNameLst>
                                      </p:cBhvr>
                                      <p:to>
                                        <p:strVal val="visible"/>
                                      </p:to>
                                    </p:set>
                                    <p:animEffect transition="in" filter="fade">
                                      <p:cBhvr>
                                        <p:cTn id="10" dur="500"/>
                                        <p:tgtEl>
                                          <p:spTgt spid="4">
                                            <p:graphicEl>
                                              <a:dgm id="{2A9B9223-CDBA-4BCB-AB56-857D09E2ED1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0D1DD9B8-ABF5-44D6-B75B-9ADC8351FC5E}"/>
                                            </p:graphicEl>
                                          </p:spTgt>
                                        </p:tgtEl>
                                        <p:attrNameLst>
                                          <p:attrName>style.visibility</p:attrName>
                                        </p:attrNameLst>
                                      </p:cBhvr>
                                      <p:to>
                                        <p:strVal val="visible"/>
                                      </p:to>
                                    </p:set>
                                    <p:animEffect transition="in" filter="fade">
                                      <p:cBhvr>
                                        <p:cTn id="15" dur="500"/>
                                        <p:tgtEl>
                                          <p:spTgt spid="4">
                                            <p:graphicEl>
                                              <a:dgm id="{0D1DD9B8-ABF5-44D6-B75B-9ADC8351FC5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DC65D902-FA5F-45E4-B498-B181C53DA97B}"/>
                                            </p:graphicEl>
                                          </p:spTgt>
                                        </p:tgtEl>
                                        <p:attrNameLst>
                                          <p:attrName>style.visibility</p:attrName>
                                        </p:attrNameLst>
                                      </p:cBhvr>
                                      <p:to>
                                        <p:strVal val="visible"/>
                                      </p:to>
                                    </p:set>
                                    <p:animEffect transition="in" filter="fade">
                                      <p:cBhvr>
                                        <p:cTn id="20" dur="500"/>
                                        <p:tgtEl>
                                          <p:spTgt spid="4">
                                            <p:graphicEl>
                                              <a:dgm id="{DC65D902-FA5F-45E4-B498-B181C53DA97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4354DDBE-A14A-4AF4-9531-4176522636CC}"/>
                                            </p:graphicEl>
                                          </p:spTgt>
                                        </p:tgtEl>
                                        <p:attrNameLst>
                                          <p:attrName>style.visibility</p:attrName>
                                        </p:attrNameLst>
                                      </p:cBhvr>
                                      <p:to>
                                        <p:strVal val="visible"/>
                                      </p:to>
                                    </p:set>
                                    <p:animEffect transition="in" filter="fade">
                                      <p:cBhvr>
                                        <p:cTn id="25" dur="500"/>
                                        <p:tgtEl>
                                          <p:spTgt spid="4">
                                            <p:graphicEl>
                                              <a:dgm id="{4354DDBE-A14A-4AF4-9531-4176522636C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33771-3E11-4299-9231-D4EF4DAAF37C}"/>
              </a:ext>
            </a:extLst>
          </p:cNvPr>
          <p:cNvSpPr>
            <a:spLocks noGrp="1"/>
          </p:cNvSpPr>
          <p:nvPr>
            <p:ph type="title"/>
          </p:nvPr>
        </p:nvSpPr>
        <p:spPr>
          <a:xfrm>
            <a:off x="838200" y="243205"/>
            <a:ext cx="10515600" cy="564515"/>
          </a:xfrm>
          <a:solidFill>
            <a:srgbClr val="002060"/>
          </a:solidFill>
        </p:spPr>
        <p:txBody>
          <a:bodyPr>
            <a:normAutofit/>
          </a:bodyPr>
          <a:lstStyle/>
          <a:p>
            <a:pPr algn="ctr"/>
            <a:r>
              <a:rPr lang="en-GB" sz="3200" b="1" dirty="0">
                <a:solidFill>
                  <a:schemeClr val="bg1"/>
                </a:solidFill>
                <a:latin typeface="+mn-lt"/>
              </a:rPr>
              <a:t>Initial Actions Adults</a:t>
            </a:r>
          </a:p>
        </p:txBody>
      </p:sp>
      <p:sp>
        <p:nvSpPr>
          <p:cNvPr id="7" name="Rectangle: Rounded Corners 6">
            <a:extLst>
              <a:ext uri="{FF2B5EF4-FFF2-40B4-BE49-F238E27FC236}">
                <a16:creationId xmlns:a16="http://schemas.microsoft.com/office/drawing/2014/main" id="{4A0A2AF0-DB85-4E91-8203-6A4CDF892F1A}"/>
              </a:ext>
            </a:extLst>
          </p:cNvPr>
          <p:cNvSpPr/>
          <p:nvPr/>
        </p:nvSpPr>
        <p:spPr>
          <a:xfrm>
            <a:off x="1965960" y="990600"/>
            <a:ext cx="8671560" cy="564515"/>
          </a:xfrm>
          <a:custGeom>
            <a:avLst/>
            <a:gdLst>
              <a:gd name="connsiteX0" fmla="*/ 0 w 8671560"/>
              <a:gd name="connsiteY0" fmla="*/ 94088 h 564515"/>
              <a:gd name="connsiteX1" fmla="*/ 94088 w 8671560"/>
              <a:gd name="connsiteY1" fmla="*/ 0 h 564515"/>
              <a:gd name="connsiteX2" fmla="*/ 405145 w 8671560"/>
              <a:gd name="connsiteY2" fmla="*/ 0 h 564515"/>
              <a:gd name="connsiteX3" fmla="*/ 970704 w 8671560"/>
              <a:gd name="connsiteY3" fmla="*/ 0 h 564515"/>
              <a:gd name="connsiteX4" fmla="*/ 1705931 w 8671560"/>
              <a:gd name="connsiteY4" fmla="*/ 0 h 564515"/>
              <a:gd name="connsiteX5" fmla="*/ 2356324 w 8671560"/>
              <a:gd name="connsiteY5" fmla="*/ 0 h 564515"/>
              <a:gd name="connsiteX6" fmla="*/ 2837049 w 8671560"/>
              <a:gd name="connsiteY6" fmla="*/ 0 h 564515"/>
              <a:gd name="connsiteX7" fmla="*/ 3487442 w 8671560"/>
              <a:gd name="connsiteY7" fmla="*/ 0 h 564515"/>
              <a:gd name="connsiteX8" fmla="*/ 3883333 w 8671560"/>
              <a:gd name="connsiteY8" fmla="*/ 0 h 564515"/>
              <a:gd name="connsiteX9" fmla="*/ 4448892 w 8671560"/>
              <a:gd name="connsiteY9" fmla="*/ 0 h 564515"/>
              <a:gd name="connsiteX10" fmla="*/ 4759949 w 8671560"/>
              <a:gd name="connsiteY10" fmla="*/ 0 h 564515"/>
              <a:gd name="connsiteX11" fmla="*/ 5495176 w 8671560"/>
              <a:gd name="connsiteY11" fmla="*/ 0 h 564515"/>
              <a:gd name="connsiteX12" fmla="*/ 6060735 w 8671560"/>
              <a:gd name="connsiteY12" fmla="*/ 0 h 564515"/>
              <a:gd name="connsiteX13" fmla="*/ 6795961 w 8671560"/>
              <a:gd name="connsiteY13" fmla="*/ 0 h 564515"/>
              <a:gd name="connsiteX14" fmla="*/ 7276686 w 8671560"/>
              <a:gd name="connsiteY14" fmla="*/ 0 h 564515"/>
              <a:gd name="connsiteX15" fmla="*/ 7672578 w 8671560"/>
              <a:gd name="connsiteY15" fmla="*/ 0 h 564515"/>
              <a:gd name="connsiteX16" fmla="*/ 8577472 w 8671560"/>
              <a:gd name="connsiteY16" fmla="*/ 0 h 564515"/>
              <a:gd name="connsiteX17" fmla="*/ 8671560 w 8671560"/>
              <a:gd name="connsiteY17" fmla="*/ 94088 h 564515"/>
              <a:gd name="connsiteX18" fmla="*/ 8671560 w 8671560"/>
              <a:gd name="connsiteY18" fmla="*/ 470427 h 564515"/>
              <a:gd name="connsiteX19" fmla="*/ 8577472 w 8671560"/>
              <a:gd name="connsiteY19" fmla="*/ 564515 h 564515"/>
              <a:gd name="connsiteX20" fmla="*/ 8266415 w 8671560"/>
              <a:gd name="connsiteY20" fmla="*/ 564515 h 564515"/>
              <a:gd name="connsiteX21" fmla="*/ 7616022 w 8671560"/>
              <a:gd name="connsiteY21" fmla="*/ 564515 h 564515"/>
              <a:gd name="connsiteX22" fmla="*/ 7135297 w 8671560"/>
              <a:gd name="connsiteY22" fmla="*/ 564515 h 564515"/>
              <a:gd name="connsiteX23" fmla="*/ 6739405 w 8671560"/>
              <a:gd name="connsiteY23" fmla="*/ 564515 h 564515"/>
              <a:gd name="connsiteX24" fmla="*/ 6428348 w 8671560"/>
              <a:gd name="connsiteY24" fmla="*/ 564515 h 564515"/>
              <a:gd name="connsiteX25" fmla="*/ 6032457 w 8671560"/>
              <a:gd name="connsiteY25" fmla="*/ 564515 h 564515"/>
              <a:gd name="connsiteX26" fmla="*/ 5636566 w 8671560"/>
              <a:gd name="connsiteY26" fmla="*/ 564515 h 564515"/>
              <a:gd name="connsiteX27" fmla="*/ 5071007 w 8671560"/>
              <a:gd name="connsiteY27" fmla="*/ 564515 h 564515"/>
              <a:gd name="connsiteX28" fmla="*/ 4505448 w 8671560"/>
              <a:gd name="connsiteY28" fmla="*/ 564515 h 564515"/>
              <a:gd name="connsiteX29" fmla="*/ 4024723 w 8671560"/>
              <a:gd name="connsiteY29" fmla="*/ 564515 h 564515"/>
              <a:gd name="connsiteX30" fmla="*/ 3289496 w 8671560"/>
              <a:gd name="connsiteY30" fmla="*/ 564515 h 564515"/>
              <a:gd name="connsiteX31" fmla="*/ 2893605 w 8671560"/>
              <a:gd name="connsiteY31" fmla="*/ 564515 h 564515"/>
              <a:gd name="connsiteX32" fmla="*/ 2158378 w 8671560"/>
              <a:gd name="connsiteY32" fmla="*/ 564515 h 564515"/>
              <a:gd name="connsiteX33" fmla="*/ 1762487 w 8671560"/>
              <a:gd name="connsiteY33" fmla="*/ 564515 h 564515"/>
              <a:gd name="connsiteX34" fmla="*/ 1112094 w 8671560"/>
              <a:gd name="connsiteY34" fmla="*/ 564515 h 564515"/>
              <a:gd name="connsiteX35" fmla="*/ 94088 w 8671560"/>
              <a:gd name="connsiteY35" fmla="*/ 564515 h 564515"/>
              <a:gd name="connsiteX36" fmla="*/ 0 w 8671560"/>
              <a:gd name="connsiteY36" fmla="*/ 470427 h 564515"/>
              <a:gd name="connsiteX37" fmla="*/ 0 w 8671560"/>
              <a:gd name="connsiteY37" fmla="*/ 94088 h 564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8671560" h="564515" fill="none" extrusionOk="0">
                <a:moveTo>
                  <a:pt x="0" y="94088"/>
                </a:moveTo>
                <a:cubicBezTo>
                  <a:pt x="-3216" y="42511"/>
                  <a:pt x="49652" y="7906"/>
                  <a:pt x="94088" y="0"/>
                </a:cubicBezTo>
                <a:cubicBezTo>
                  <a:pt x="163351" y="-36242"/>
                  <a:pt x="318140" y="13396"/>
                  <a:pt x="405145" y="0"/>
                </a:cubicBezTo>
                <a:cubicBezTo>
                  <a:pt x="492150" y="-13396"/>
                  <a:pt x="736820" y="7350"/>
                  <a:pt x="970704" y="0"/>
                </a:cubicBezTo>
                <a:cubicBezTo>
                  <a:pt x="1204588" y="-7350"/>
                  <a:pt x="1547760" y="3323"/>
                  <a:pt x="1705931" y="0"/>
                </a:cubicBezTo>
                <a:cubicBezTo>
                  <a:pt x="1864102" y="-3323"/>
                  <a:pt x="2157131" y="50758"/>
                  <a:pt x="2356324" y="0"/>
                </a:cubicBezTo>
                <a:cubicBezTo>
                  <a:pt x="2555517" y="-50758"/>
                  <a:pt x="2673256" y="42525"/>
                  <a:pt x="2837049" y="0"/>
                </a:cubicBezTo>
                <a:cubicBezTo>
                  <a:pt x="3000842" y="-42525"/>
                  <a:pt x="3239952" y="58736"/>
                  <a:pt x="3487442" y="0"/>
                </a:cubicBezTo>
                <a:cubicBezTo>
                  <a:pt x="3734932" y="-58736"/>
                  <a:pt x="3686912" y="46840"/>
                  <a:pt x="3883333" y="0"/>
                </a:cubicBezTo>
                <a:cubicBezTo>
                  <a:pt x="4079754" y="-46840"/>
                  <a:pt x="4314309" y="4503"/>
                  <a:pt x="4448892" y="0"/>
                </a:cubicBezTo>
                <a:cubicBezTo>
                  <a:pt x="4583475" y="-4503"/>
                  <a:pt x="4676708" y="15868"/>
                  <a:pt x="4759949" y="0"/>
                </a:cubicBezTo>
                <a:cubicBezTo>
                  <a:pt x="4843190" y="-15868"/>
                  <a:pt x="5140218" y="10358"/>
                  <a:pt x="5495176" y="0"/>
                </a:cubicBezTo>
                <a:cubicBezTo>
                  <a:pt x="5850134" y="-10358"/>
                  <a:pt x="5823016" y="33527"/>
                  <a:pt x="6060735" y="0"/>
                </a:cubicBezTo>
                <a:cubicBezTo>
                  <a:pt x="6298454" y="-33527"/>
                  <a:pt x="6556994" y="62222"/>
                  <a:pt x="6795961" y="0"/>
                </a:cubicBezTo>
                <a:cubicBezTo>
                  <a:pt x="7034928" y="-62222"/>
                  <a:pt x="7145848" y="23038"/>
                  <a:pt x="7276686" y="0"/>
                </a:cubicBezTo>
                <a:cubicBezTo>
                  <a:pt x="7407524" y="-23038"/>
                  <a:pt x="7542168" y="13571"/>
                  <a:pt x="7672578" y="0"/>
                </a:cubicBezTo>
                <a:cubicBezTo>
                  <a:pt x="7802988" y="-13571"/>
                  <a:pt x="8250634" y="12434"/>
                  <a:pt x="8577472" y="0"/>
                </a:cubicBezTo>
                <a:cubicBezTo>
                  <a:pt x="8620013" y="3305"/>
                  <a:pt x="8671303" y="29286"/>
                  <a:pt x="8671560" y="94088"/>
                </a:cubicBezTo>
                <a:cubicBezTo>
                  <a:pt x="8693289" y="261435"/>
                  <a:pt x="8635272" y="368559"/>
                  <a:pt x="8671560" y="470427"/>
                </a:cubicBezTo>
                <a:cubicBezTo>
                  <a:pt x="8677073" y="533110"/>
                  <a:pt x="8633288" y="563430"/>
                  <a:pt x="8577472" y="564515"/>
                </a:cubicBezTo>
                <a:cubicBezTo>
                  <a:pt x="8456651" y="579235"/>
                  <a:pt x="8420563" y="557106"/>
                  <a:pt x="8266415" y="564515"/>
                </a:cubicBezTo>
                <a:cubicBezTo>
                  <a:pt x="8112267" y="571924"/>
                  <a:pt x="7868174" y="489138"/>
                  <a:pt x="7616022" y="564515"/>
                </a:cubicBezTo>
                <a:cubicBezTo>
                  <a:pt x="7363870" y="639892"/>
                  <a:pt x="7319025" y="563851"/>
                  <a:pt x="7135297" y="564515"/>
                </a:cubicBezTo>
                <a:cubicBezTo>
                  <a:pt x="6951570" y="565179"/>
                  <a:pt x="6874785" y="536145"/>
                  <a:pt x="6739405" y="564515"/>
                </a:cubicBezTo>
                <a:cubicBezTo>
                  <a:pt x="6604025" y="592885"/>
                  <a:pt x="6555728" y="527352"/>
                  <a:pt x="6428348" y="564515"/>
                </a:cubicBezTo>
                <a:cubicBezTo>
                  <a:pt x="6300968" y="601678"/>
                  <a:pt x="6217736" y="554038"/>
                  <a:pt x="6032457" y="564515"/>
                </a:cubicBezTo>
                <a:cubicBezTo>
                  <a:pt x="5847178" y="574992"/>
                  <a:pt x="5784124" y="562489"/>
                  <a:pt x="5636566" y="564515"/>
                </a:cubicBezTo>
                <a:cubicBezTo>
                  <a:pt x="5489008" y="566541"/>
                  <a:pt x="5317298" y="512366"/>
                  <a:pt x="5071007" y="564515"/>
                </a:cubicBezTo>
                <a:cubicBezTo>
                  <a:pt x="4824716" y="616664"/>
                  <a:pt x="4741767" y="539731"/>
                  <a:pt x="4505448" y="564515"/>
                </a:cubicBezTo>
                <a:cubicBezTo>
                  <a:pt x="4269129" y="589299"/>
                  <a:pt x="4254959" y="561327"/>
                  <a:pt x="4024723" y="564515"/>
                </a:cubicBezTo>
                <a:cubicBezTo>
                  <a:pt x="3794488" y="567703"/>
                  <a:pt x="3614185" y="518533"/>
                  <a:pt x="3289496" y="564515"/>
                </a:cubicBezTo>
                <a:cubicBezTo>
                  <a:pt x="2964807" y="610497"/>
                  <a:pt x="2977083" y="529375"/>
                  <a:pt x="2893605" y="564515"/>
                </a:cubicBezTo>
                <a:cubicBezTo>
                  <a:pt x="2810127" y="599655"/>
                  <a:pt x="2488598" y="508473"/>
                  <a:pt x="2158378" y="564515"/>
                </a:cubicBezTo>
                <a:cubicBezTo>
                  <a:pt x="1828158" y="620557"/>
                  <a:pt x="1958868" y="523257"/>
                  <a:pt x="1762487" y="564515"/>
                </a:cubicBezTo>
                <a:cubicBezTo>
                  <a:pt x="1566106" y="605773"/>
                  <a:pt x="1432521" y="518762"/>
                  <a:pt x="1112094" y="564515"/>
                </a:cubicBezTo>
                <a:cubicBezTo>
                  <a:pt x="791667" y="610268"/>
                  <a:pt x="587955" y="482432"/>
                  <a:pt x="94088" y="564515"/>
                </a:cubicBezTo>
                <a:cubicBezTo>
                  <a:pt x="35744" y="560178"/>
                  <a:pt x="2080" y="522559"/>
                  <a:pt x="0" y="470427"/>
                </a:cubicBezTo>
                <a:cubicBezTo>
                  <a:pt x="-4923" y="288359"/>
                  <a:pt x="44409" y="228447"/>
                  <a:pt x="0" y="94088"/>
                </a:cubicBezTo>
                <a:close/>
              </a:path>
              <a:path w="8671560" h="564515" stroke="0" extrusionOk="0">
                <a:moveTo>
                  <a:pt x="0" y="94088"/>
                </a:moveTo>
                <a:cubicBezTo>
                  <a:pt x="-12151" y="34630"/>
                  <a:pt x="30549" y="4345"/>
                  <a:pt x="94088" y="0"/>
                </a:cubicBezTo>
                <a:cubicBezTo>
                  <a:pt x="301562" y="-20724"/>
                  <a:pt x="528858" y="61261"/>
                  <a:pt x="829315" y="0"/>
                </a:cubicBezTo>
                <a:cubicBezTo>
                  <a:pt x="1129772" y="-61261"/>
                  <a:pt x="1126609" y="24536"/>
                  <a:pt x="1310040" y="0"/>
                </a:cubicBezTo>
                <a:cubicBezTo>
                  <a:pt x="1493472" y="-24536"/>
                  <a:pt x="1508652" y="30791"/>
                  <a:pt x="1705931" y="0"/>
                </a:cubicBezTo>
                <a:cubicBezTo>
                  <a:pt x="1903210" y="-30791"/>
                  <a:pt x="2143221" y="57869"/>
                  <a:pt x="2356324" y="0"/>
                </a:cubicBezTo>
                <a:cubicBezTo>
                  <a:pt x="2569427" y="-57869"/>
                  <a:pt x="2660546" y="31000"/>
                  <a:pt x="2837049" y="0"/>
                </a:cubicBezTo>
                <a:cubicBezTo>
                  <a:pt x="3013552" y="-31000"/>
                  <a:pt x="3420519" y="66929"/>
                  <a:pt x="3572275" y="0"/>
                </a:cubicBezTo>
                <a:cubicBezTo>
                  <a:pt x="3724031" y="-66929"/>
                  <a:pt x="3873880" y="6613"/>
                  <a:pt x="3968167" y="0"/>
                </a:cubicBezTo>
                <a:cubicBezTo>
                  <a:pt x="4062454" y="-6613"/>
                  <a:pt x="4491231" y="20296"/>
                  <a:pt x="4703393" y="0"/>
                </a:cubicBezTo>
                <a:cubicBezTo>
                  <a:pt x="4915555" y="-20296"/>
                  <a:pt x="4909005" y="29332"/>
                  <a:pt x="5014451" y="0"/>
                </a:cubicBezTo>
                <a:cubicBezTo>
                  <a:pt x="5119897" y="-29332"/>
                  <a:pt x="5389538" y="45283"/>
                  <a:pt x="5580010" y="0"/>
                </a:cubicBezTo>
                <a:cubicBezTo>
                  <a:pt x="5770482" y="-45283"/>
                  <a:pt x="5904322" y="23516"/>
                  <a:pt x="6145569" y="0"/>
                </a:cubicBezTo>
                <a:cubicBezTo>
                  <a:pt x="6386816" y="-23516"/>
                  <a:pt x="6449803" y="18406"/>
                  <a:pt x="6626294" y="0"/>
                </a:cubicBezTo>
                <a:cubicBezTo>
                  <a:pt x="6802786" y="-18406"/>
                  <a:pt x="7064163" y="31237"/>
                  <a:pt x="7361520" y="0"/>
                </a:cubicBezTo>
                <a:cubicBezTo>
                  <a:pt x="7658877" y="-31237"/>
                  <a:pt x="7871310" y="42927"/>
                  <a:pt x="8096747" y="0"/>
                </a:cubicBezTo>
                <a:cubicBezTo>
                  <a:pt x="8322184" y="-42927"/>
                  <a:pt x="8455825" y="52661"/>
                  <a:pt x="8577472" y="0"/>
                </a:cubicBezTo>
                <a:cubicBezTo>
                  <a:pt x="8623205" y="-5870"/>
                  <a:pt x="8668711" y="37866"/>
                  <a:pt x="8671560" y="94088"/>
                </a:cubicBezTo>
                <a:cubicBezTo>
                  <a:pt x="8688820" y="192660"/>
                  <a:pt x="8670268" y="308234"/>
                  <a:pt x="8671560" y="470427"/>
                </a:cubicBezTo>
                <a:cubicBezTo>
                  <a:pt x="8664217" y="535519"/>
                  <a:pt x="8635924" y="569337"/>
                  <a:pt x="8577472" y="564515"/>
                </a:cubicBezTo>
                <a:cubicBezTo>
                  <a:pt x="8418645" y="571534"/>
                  <a:pt x="8287269" y="522101"/>
                  <a:pt x="8181581" y="564515"/>
                </a:cubicBezTo>
                <a:cubicBezTo>
                  <a:pt x="8075893" y="606929"/>
                  <a:pt x="7820085" y="518373"/>
                  <a:pt x="7616022" y="564515"/>
                </a:cubicBezTo>
                <a:cubicBezTo>
                  <a:pt x="7411959" y="610657"/>
                  <a:pt x="7320760" y="523480"/>
                  <a:pt x="7220131" y="564515"/>
                </a:cubicBezTo>
                <a:cubicBezTo>
                  <a:pt x="7119502" y="605550"/>
                  <a:pt x="6815175" y="528961"/>
                  <a:pt x="6654572" y="564515"/>
                </a:cubicBezTo>
                <a:cubicBezTo>
                  <a:pt x="6493969" y="600069"/>
                  <a:pt x="6433325" y="549912"/>
                  <a:pt x="6343514" y="564515"/>
                </a:cubicBezTo>
                <a:cubicBezTo>
                  <a:pt x="6253703" y="579118"/>
                  <a:pt x="6108143" y="530804"/>
                  <a:pt x="6032457" y="564515"/>
                </a:cubicBezTo>
                <a:cubicBezTo>
                  <a:pt x="5956771" y="598226"/>
                  <a:pt x="5660019" y="510444"/>
                  <a:pt x="5466898" y="564515"/>
                </a:cubicBezTo>
                <a:cubicBezTo>
                  <a:pt x="5273777" y="618586"/>
                  <a:pt x="5243028" y="521306"/>
                  <a:pt x="5071007" y="564515"/>
                </a:cubicBezTo>
                <a:cubicBezTo>
                  <a:pt x="4898986" y="607724"/>
                  <a:pt x="4593311" y="529953"/>
                  <a:pt x="4420614" y="564515"/>
                </a:cubicBezTo>
                <a:cubicBezTo>
                  <a:pt x="4247917" y="599077"/>
                  <a:pt x="4150174" y="531560"/>
                  <a:pt x="4024723" y="564515"/>
                </a:cubicBezTo>
                <a:cubicBezTo>
                  <a:pt x="3899272" y="597470"/>
                  <a:pt x="3676981" y="557953"/>
                  <a:pt x="3374330" y="564515"/>
                </a:cubicBezTo>
                <a:cubicBezTo>
                  <a:pt x="3071679" y="571077"/>
                  <a:pt x="3154674" y="560930"/>
                  <a:pt x="3063272" y="564515"/>
                </a:cubicBezTo>
                <a:cubicBezTo>
                  <a:pt x="2971870" y="568100"/>
                  <a:pt x="2583664" y="523482"/>
                  <a:pt x="2412880" y="564515"/>
                </a:cubicBezTo>
                <a:cubicBezTo>
                  <a:pt x="2242096" y="605548"/>
                  <a:pt x="2169118" y="543254"/>
                  <a:pt x="2016988" y="564515"/>
                </a:cubicBezTo>
                <a:cubicBezTo>
                  <a:pt x="1864858" y="585776"/>
                  <a:pt x="1791294" y="538064"/>
                  <a:pt x="1705931" y="564515"/>
                </a:cubicBezTo>
                <a:cubicBezTo>
                  <a:pt x="1620568" y="590966"/>
                  <a:pt x="1479022" y="555668"/>
                  <a:pt x="1310040" y="564515"/>
                </a:cubicBezTo>
                <a:cubicBezTo>
                  <a:pt x="1141058" y="573362"/>
                  <a:pt x="975960" y="510376"/>
                  <a:pt x="659647" y="564515"/>
                </a:cubicBezTo>
                <a:cubicBezTo>
                  <a:pt x="343334" y="618654"/>
                  <a:pt x="323806" y="523700"/>
                  <a:pt x="94088" y="564515"/>
                </a:cubicBezTo>
                <a:cubicBezTo>
                  <a:pt x="52994" y="564861"/>
                  <a:pt x="9572" y="532308"/>
                  <a:pt x="0" y="470427"/>
                </a:cubicBezTo>
                <a:cubicBezTo>
                  <a:pt x="-29522" y="349263"/>
                  <a:pt x="35869" y="243855"/>
                  <a:pt x="0" y="94088"/>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they DON’T want help to leave now</a:t>
            </a:r>
          </a:p>
        </p:txBody>
      </p:sp>
      <p:graphicFrame>
        <p:nvGraphicFramePr>
          <p:cNvPr id="8" name="Diagram 7">
            <a:extLst>
              <a:ext uri="{FF2B5EF4-FFF2-40B4-BE49-F238E27FC236}">
                <a16:creationId xmlns:a16="http://schemas.microsoft.com/office/drawing/2014/main" id="{0AC0271D-399C-4D5F-9762-24EDA195D9F8}"/>
              </a:ext>
            </a:extLst>
          </p:cNvPr>
          <p:cNvGraphicFramePr/>
          <p:nvPr>
            <p:extLst>
              <p:ext uri="{D42A27DB-BD31-4B8C-83A1-F6EECF244321}">
                <p14:modId xmlns:p14="http://schemas.microsoft.com/office/powerpoint/2010/main" val="2729391858"/>
              </p:ext>
            </p:extLst>
          </p:nvPr>
        </p:nvGraphicFramePr>
        <p:xfrm>
          <a:off x="1043940" y="525462"/>
          <a:ext cx="10515600" cy="55134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Rectangle: Rounded Corners 8">
            <a:extLst>
              <a:ext uri="{FF2B5EF4-FFF2-40B4-BE49-F238E27FC236}">
                <a16:creationId xmlns:a16="http://schemas.microsoft.com/office/drawing/2014/main" id="{5F4F9B68-E8AC-454C-AB36-832AD10DEA3B}"/>
              </a:ext>
            </a:extLst>
          </p:cNvPr>
          <p:cNvSpPr/>
          <p:nvPr/>
        </p:nvSpPr>
        <p:spPr>
          <a:xfrm>
            <a:off x="1310640" y="5279707"/>
            <a:ext cx="9906000" cy="564515"/>
          </a:xfrm>
          <a:custGeom>
            <a:avLst/>
            <a:gdLst>
              <a:gd name="connsiteX0" fmla="*/ 0 w 9906000"/>
              <a:gd name="connsiteY0" fmla="*/ 94088 h 564515"/>
              <a:gd name="connsiteX1" fmla="*/ 94088 w 9906000"/>
              <a:gd name="connsiteY1" fmla="*/ 0 h 564515"/>
              <a:gd name="connsiteX2" fmla="*/ 860081 w 9906000"/>
              <a:gd name="connsiteY2" fmla="*/ 0 h 564515"/>
              <a:gd name="connsiteX3" fmla="*/ 1237361 w 9906000"/>
              <a:gd name="connsiteY3" fmla="*/ 0 h 564515"/>
              <a:gd name="connsiteX4" fmla="*/ 1808998 w 9906000"/>
              <a:gd name="connsiteY4" fmla="*/ 0 h 564515"/>
              <a:gd name="connsiteX5" fmla="*/ 2089100 w 9906000"/>
              <a:gd name="connsiteY5" fmla="*/ 0 h 564515"/>
              <a:gd name="connsiteX6" fmla="*/ 2855093 w 9906000"/>
              <a:gd name="connsiteY6" fmla="*/ 0 h 564515"/>
              <a:gd name="connsiteX7" fmla="*/ 3426730 w 9906000"/>
              <a:gd name="connsiteY7" fmla="*/ 0 h 564515"/>
              <a:gd name="connsiteX8" fmla="*/ 4192723 w 9906000"/>
              <a:gd name="connsiteY8" fmla="*/ 0 h 564515"/>
              <a:gd name="connsiteX9" fmla="*/ 4667182 w 9906000"/>
              <a:gd name="connsiteY9" fmla="*/ 0 h 564515"/>
              <a:gd name="connsiteX10" fmla="*/ 5044462 w 9906000"/>
              <a:gd name="connsiteY10" fmla="*/ 0 h 564515"/>
              <a:gd name="connsiteX11" fmla="*/ 5616099 w 9906000"/>
              <a:gd name="connsiteY11" fmla="*/ 0 h 564515"/>
              <a:gd name="connsiteX12" fmla="*/ 6284914 w 9906000"/>
              <a:gd name="connsiteY12" fmla="*/ 0 h 564515"/>
              <a:gd name="connsiteX13" fmla="*/ 7050907 w 9906000"/>
              <a:gd name="connsiteY13" fmla="*/ 0 h 564515"/>
              <a:gd name="connsiteX14" fmla="*/ 7719722 w 9906000"/>
              <a:gd name="connsiteY14" fmla="*/ 0 h 564515"/>
              <a:gd name="connsiteX15" fmla="*/ 8485715 w 9906000"/>
              <a:gd name="connsiteY15" fmla="*/ 0 h 564515"/>
              <a:gd name="connsiteX16" fmla="*/ 9154530 w 9906000"/>
              <a:gd name="connsiteY16" fmla="*/ 0 h 564515"/>
              <a:gd name="connsiteX17" fmla="*/ 9811912 w 9906000"/>
              <a:gd name="connsiteY17" fmla="*/ 0 h 564515"/>
              <a:gd name="connsiteX18" fmla="*/ 9906000 w 9906000"/>
              <a:gd name="connsiteY18" fmla="*/ 94088 h 564515"/>
              <a:gd name="connsiteX19" fmla="*/ 9906000 w 9906000"/>
              <a:gd name="connsiteY19" fmla="*/ 470427 h 564515"/>
              <a:gd name="connsiteX20" fmla="*/ 9811912 w 9906000"/>
              <a:gd name="connsiteY20" fmla="*/ 564515 h 564515"/>
              <a:gd name="connsiteX21" fmla="*/ 9531810 w 9906000"/>
              <a:gd name="connsiteY21" fmla="*/ 564515 h 564515"/>
              <a:gd name="connsiteX22" fmla="*/ 8960173 w 9906000"/>
              <a:gd name="connsiteY22" fmla="*/ 564515 h 564515"/>
              <a:gd name="connsiteX23" fmla="*/ 8388537 w 9906000"/>
              <a:gd name="connsiteY23" fmla="*/ 564515 h 564515"/>
              <a:gd name="connsiteX24" fmla="*/ 7914078 w 9906000"/>
              <a:gd name="connsiteY24" fmla="*/ 564515 h 564515"/>
              <a:gd name="connsiteX25" fmla="*/ 7148085 w 9906000"/>
              <a:gd name="connsiteY25" fmla="*/ 564515 h 564515"/>
              <a:gd name="connsiteX26" fmla="*/ 6770805 w 9906000"/>
              <a:gd name="connsiteY26" fmla="*/ 564515 h 564515"/>
              <a:gd name="connsiteX27" fmla="*/ 6004812 w 9906000"/>
              <a:gd name="connsiteY27" fmla="*/ 564515 h 564515"/>
              <a:gd name="connsiteX28" fmla="*/ 5627531 w 9906000"/>
              <a:gd name="connsiteY28" fmla="*/ 564515 h 564515"/>
              <a:gd name="connsiteX29" fmla="*/ 4958716 w 9906000"/>
              <a:gd name="connsiteY29" fmla="*/ 564515 h 564515"/>
              <a:gd name="connsiteX30" fmla="*/ 4192723 w 9906000"/>
              <a:gd name="connsiteY30" fmla="*/ 564515 h 564515"/>
              <a:gd name="connsiteX31" fmla="*/ 3912621 w 9906000"/>
              <a:gd name="connsiteY31" fmla="*/ 564515 h 564515"/>
              <a:gd name="connsiteX32" fmla="*/ 3146628 w 9906000"/>
              <a:gd name="connsiteY32" fmla="*/ 564515 h 564515"/>
              <a:gd name="connsiteX33" fmla="*/ 2380635 w 9906000"/>
              <a:gd name="connsiteY33" fmla="*/ 564515 h 564515"/>
              <a:gd name="connsiteX34" fmla="*/ 2100533 w 9906000"/>
              <a:gd name="connsiteY34" fmla="*/ 564515 h 564515"/>
              <a:gd name="connsiteX35" fmla="*/ 1528896 w 9906000"/>
              <a:gd name="connsiteY35" fmla="*/ 564515 h 564515"/>
              <a:gd name="connsiteX36" fmla="*/ 1054438 w 9906000"/>
              <a:gd name="connsiteY36" fmla="*/ 564515 h 564515"/>
              <a:gd name="connsiteX37" fmla="*/ 94088 w 9906000"/>
              <a:gd name="connsiteY37" fmla="*/ 564515 h 564515"/>
              <a:gd name="connsiteX38" fmla="*/ 0 w 9906000"/>
              <a:gd name="connsiteY38" fmla="*/ 470427 h 564515"/>
              <a:gd name="connsiteX39" fmla="*/ 0 w 9906000"/>
              <a:gd name="connsiteY39" fmla="*/ 94088 h 564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9906000" h="564515" fill="none" extrusionOk="0">
                <a:moveTo>
                  <a:pt x="0" y="94088"/>
                </a:moveTo>
                <a:cubicBezTo>
                  <a:pt x="-8534" y="32361"/>
                  <a:pt x="43082" y="-1035"/>
                  <a:pt x="94088" y="0"/>
                </a:cubicBezTo>
                <a:cubicBezTo>
                  <a:pt x="401405" y="-55909"/>
                  <a:pt x="650758" y="36634"/>
                  <a:pt x="860081" y="0"/>
                </a:cubicBezTo>
                <a:cubicBezTo>
                  <a:pt x="1069404" y="-36634"/>
                  <a:pt x="1132496" y="39690"/>
                  <a:pt x="1237361" y="0"/>
                </a:cubicBezTo>
                <a:cubicBezTo>
                  <a:pt x="1342226" y="-39690"/>
                  <a:pt x="1686705" y="5329"/>
                  <a:pt x="1808998" y="0"/>
                </a:cubicBezTo>
                <a:cubicBezTo>
                  <a:pt x="1931291" y="-5329"/>
                  <a:pt x="1990447" y="8050"/>
                  <a:pt x="2089100" y="0"/>
                </a:cubicBezTo>
                <a:cubicBezTo>
                  <a:pt x="2187753" y="-8050"/>
                  <a:pt x="2628708" y="21328"/>
                  <a:pt x="2855093" y="0"/>
                </a:cubicBezTo>
                <a:cubicBezTo>
                  <a:pt x="3081478" y="-21328"/>
                  <a:pt x="3224054" y="51272"/>
                  <a:pt x="3426730" y="0"/>
                </a:cubicBezTo>
                <a:cubicBezTo>
                  <a:pt x="3629406" y="-51272"/>
                  <a:pt x="3879537" y="25008"/>
                  <a:pt x="4192723" y="0"/>
                </a:cubicBezTo>
                <a:cubicBezTo>
                  <a:pt x="4505909" y="-25008"/>
                  <a:pt x="4432381" y="11630"/>
                  <a:pt x="4667182" y="0"/>
                </a:cubicBezTo>
                <a:cubicBezTo>
                  <a:pt x="4901983" y="-11630"/>
                  <a:pt x="4858499" y="24073"/>
                  <a:pt x="5044462" y="0"/>
                </a:cubicBezTo>
                <a:cubicBezTo>
                  <a:pt x="5230425" y="-24073"/>
                  <a:pt x="5423228" y="55463"/>
                  <a:pt x="5616099" y="0"/>
                </a:cubicBezTo>
                <a:cubicBezTo>
                  <a:pt x="5808970" y="-55463"/>
                  <a:pt x="5979713" y="25225"/>
                  <a:pt x="6284914" y="0"/>
                </a:cubicBezTo>
                <a:cubicBezTo>
                  <a:pt x="6590116" y="-25225"/>
                  <a:pt x="6734553" y="24380"/>
                  <a:pt x="7050907" y="0"/>
                </a:cubicBezTo>
                <a:cubicBezTo>
                  <a:pt x="7367261" y="-24380"/>
                  <a:pt x="7498681" y="58076"/>
                  <a:pt x="7719722" y="0"/>
                </a:cubicBezTo>
                <a:cubicBezTo>
                  <a:pt x="7940763" y="-58076"/>
                  <a:pt x="8214084" y="67810"/>
                  <a:pt x="8485715" y="0"/>
                </a:cubicBezTo>
                <a:cubicBezTo>
                  <a:pt x="8757346" y="-67810"/>
                  <a:pt x="8862108" y="39973"/>
                  <a:pt x="9154530" y="0"/>
                </a:cubicBezTo>
                <a:cubicBezTo>
                  <a:pt x="9446953" y="-39973"/>
                  <a:pt x="9485300" y="23397"/>
                  <a:pt x="9811912" y="0"/>
                </a:cubicBezTo>
                <a:cubicBezTo>
                  <a:pt x="9864577" y="-8888"/>
                  <a:pt x="9899946" y="50918"/>
                  <a:pt x="9906000" y="94088"/>
                </a:cubicBezTo>
                <a:cubicBezTo>
                  <a:pt x="9927132" y="212152"/>
                  <a:pt x="9879352" y="382678"/>
                  <a:pt x="9906000" y="470427"/>
                </a:cubicBezTo>
                <a:cubicBezTo>
                  <a:pt x="9910768" y="523352"/>
                  <a:pt x="9853674" y="563286"/>
                  <a:pt x="9811912" y="564515"/>
                </a:cubicBezTo>
                <a:cubicBezTo>
                  <a:pt x="9754264" y="575018"/>
                  <a:pt x="9640555" y="542592"/>
                  <a:pt x="9531810" y="564515"/>
                </a:cubicBezTo>
                <a:cubicBezTo>
                  <a:pt x="9423065" y="586438"/>
                  <a:pt x="9232282" y="511162"/>
                  <a:pt x="8960173" y="564515"/>
                </a:cubicBezTo>
                <a:cubicBezTo>
                  <a:pt x="8688064" y="617868"/>
                  <a:pt x="8549415" y="532735"/>
                  <a:pt x="8388537" y="564515"/>
                </a:cubicBezTo>
                <a:cubicBezTo>
                  <a:pt x="8227659" y="596295"/>
                  <a:pt x="8016224" y="518372"/>
                  <a:pt x="7914078" y="564515"/>
                </a:cubicBezTo>
                <a:cubicBezTo>
                  <a:pt x="7811932" y="610658"/>
                  <a:pt x="7457185" y="554029"/>
                  <a:pt x="7148085" y="564515"/>
                </a:cubicBezTo>
                <a:cubicBezTo>
                  <a:pt x="6838985" y="575001"/>
                  <a:pt x="6939628" y="564186"/>
                  <a:pt x="6770805" y="564515"/>
                </a:cubicBezTo>
                <a:cubicBezTo>
                  <a:pt x="6601982" y="564844"/>
                  <a:pt x="6303378" y="481447"/>
                  <a:pt x="6004812" y="564515"/>
                </a:cubicBezTo>
                <a:cubicBezTo>
                  <a:pt x="5706246" y="647583"/>
                  <a:pt x="5732593" y="564182"/>
                  <a:pt x="5627531" y="564515"/>
                </a:cubicBezTo>
                <a:cubicBezTo>
                  <a:pt x="5522469" y="564848"/>
                  <a:pt x="5261077" y="506095"/>
                  <a:pt x="4958716" y="564515"/>
                </a:cubicBezTo>
                <a:cubicBezTo>
                  <a:pt x="4656356" y="622935"/>
                  <a:pt x="4489289" y="535154"/>
                  <a:pt x="4192723" y="564515"/>
                </a:cubicBezTo>
                <a:cubicBezTo>
                  <a:pt x="3896157" y="593876"/>
                  <a:pt x="4024382" y="559911"/>
                  <a:pt x="3912621" y="564515"/>
                </a:cubicBezTo>
                <a:cubicBezTo>
                  <a:pt x="3800860" y="569119"/>
                  <a:pt x="3329996" y="549323"/>
                  <a:pt x="3146628" y="564515"/>
                </a:cubicBezTo>
                <a:cubicBezTo>
                  <a:pt x="2963260" y="579707"/>
                  <a:pt x="2733515" y="504799"/>
                  <a:pt x="2380635" y="564515"/>
                </a:cubicBezTo>
                <a:cubicBezTo>
                  <a:pt x="2027755" y="624231"/>
                  <a:pt x="2216267" y="553143"/>
                  <a:pt x="2100533" y="564515"/>
                </a:cubicBezTo>
                <a:cubicBezTo>
                  <a:pt x="1984799" y="575887"/>
                  <a:pt x="1741819" y="549690"/>
                  <a:pt x="1528896" y="564515"/>
                </a:cubicBezTo>
                <a:cubicBezTo>
                  <a:pt x="1315973" y="579340"/>
                  <a:pt x="1206513" y="517749"/>
                  <a:pt x="1054438" y="564515"/>
                </a:cubicBezTo>
                <a:cubicBezTo>
                  <a:pt x="902363" y="611281"/>
                  <a:pt x="433152" y="550726"/>
                  <a:pt x="94088" y="564515"/>
                </a:cubicBezTo>
                <a:cubicBezTo>
                  <a:pt x="54146" y="569953"/>
                  <a:pt x="1178" y="521370"/>
                  <a:pt x="0" y="470427"/>
                </a:cubicBezTo>
                <a:cubicBezTo>
                  <a:pt x="-15331" y="323156"/>
                  <a:pt x="19859" y="212265"/>
                  <a:pt x="0" y="94088"/>
                </a:cubicBezTo>
                <a:close/>
              </a:path>
              <a:path w="9906000" h="564515" stroke="0" extrusionOk="0">
                <a:moveTo>
                  <a:pt x="0" y="94088"/>
                </a:moveTo>
                <a:cubicBezTo>
                  <a:pt x="-12151" y="34630"/>
                  <a:pt x="30549" y="4345"/>
                  <a:pt x="94088" y="0"/>
                </a:cubicBezTo>
                <a:cubicBezTo>
                  <a:pt x="259929" y="-37366"/>
                  <a:pt x="505244" y="10252"/>
                  <a:pt x="860081" y="0"/>
                </a:cubicBezTo>
                <a:cubicBezTo>
                  <a:pt x="1214918" y="-10252"/>
                  <a:pt x="1137398" y="18258"/>
                  <a:pt x="1334540" y="0"/>
                </a:cubicBezTo>
                <a:cubicBezTo>
                  <a:pt x="1531682" y="-18258"/>
                  <a:pt x="1573603" y="34726"/>
                  <a:pt x="1711820" y="0"/>
                </a:cubicBezTo>
                <a:cubicBezTo>
                  <a:pt x="1850037" y="-34726"/>
                  <a:pt x="2137457" y="58146"/>
                  <a:pt x="2380635" y="0"/>
                </a:cubicBezTo>
                <a:cubicBezTo>
                  <a:pt x="2623814" y="-58146"/>
                  <a:pt x="2699182" y="30121"/>
                  <a:pt x="2855093" y="0"/>
                </a:cubicBezTo>
                <a:cubicBezTo>
                  <a:pt x="3011004" y="-30121"/>
                  <a:pt x="3321810" y="472"/>
                  <a:pt x="3621086" y="0"/>
                </a:cubicBezTo>
                <a:cubicBezTo>
                  <a:pt x="3920362" y="-472"/>
                  <a:pt x="3849994" y="16590"/>
                  <a:pt x="3998367" y="0"/>
                </a:cubicBezTo>
                <a:cubicBezTo>
                  <a:pt x="4146740" y="-16590"/>
                  <a:pt x="4559917" y="51410"/>
                  <a:pt x="4764360" y="0"/>
                </a:cubicBezTo>
                <a:cubicBezTo>
                  <a:pt x="4968803" y="-51410"/>
                  <a:pt x="4916764" y="19401"/>
                  <a:pt x="5044462" y="0"/>
                </a:cubicBezTo>
                <a:cubicBezTo>
                  <a:pt x="5172160" y="-19401"/>
                  <a:pt x="5431322" y="4609"/>
                  <a:pt x="5616099" y="0"/>
                </a:cubicBezTo>
                <a:cubicBezTo>
                  <a:pt x="5800876" y="-4609"/>
                  <a:pt x="6060816" y="67005"/>
                  <a:pt x="6187735" y="0"/>
                </a:cubicBezTo>
                <a:cubicBezTo>
                  <a:pt x="6314654" y="-67005"/>
                  <a:pt x="6482858" y="38686"/>
                  <a:pt x="6662194" y="0"/>
                </a:cubicBezTo>
                <a:cubicBezTo>
                  <a:pt x="6841530" y="-38686"/>
                  <a:pt x="7063286" y="59298"/>
                  <a:pt x="7428187" y="0"/>
                </a:cubicBezTo>
                <a:cubicBezTo>
                  <a:pt x="7793088" y="-59298"/>
                  <a:pt x="7943589" y="49979"/>
                  <a:pt x="8194180" y="0"/>
                </a:cubicBezTo>
                <a:cubicBezTo>
                  <a:pt x="8444771" y="-49979"/>
                  <a:pt x="8392545" y="12409"/>
                  <a:pt x="8571460" y="0"/>
                </a:cubicBezTo>
                <a:cubicBezTo>
                  <a:pt x="8750375" y="-12409"/>
                  <a:pt x="8942110" y="11747"/>
                  <a:pt x="9143097" y="0"/>
                </a:cubicBezTo>
                <a:cubicBezTo>
                  <a:pt x="9344084" y="-11747"/>
                  <a:pt x="9656045" y="67125"/>
                  <a:pt x="9811912" y="0"/>
                </a:cubicBezTo>
                <a:cubicBezTo>
                  <a:pt x="9861916" y="-5892"/>
                  <a:pt x="9920749" y="39129"/>
                  <a:pt x="9906000" y="94088"/>
                </a:cubicBezTo>
                <a:cubicBezTo>
                  <a:pt x="9918851" y="276797"/>
                  <a:pt x="9902781" y="382853"/>
                  <a:pt x="9906000" y="470427"/>
                </a:cubicBezTo>
                <a:cubicBezTo>
                  <a:pt x="9918672" y="514873"/>
                  <a:pt x="9855814" y="577312"/>
                  <a:pt x="9811912" y="564515"/>
                </a:cubicBezTo>
                <a:cubicBezTo>
                  <a:pt x="9628174" y="606605"/>
                  <a:pt x="9511435" y="535683"/>
                  <a:pt x="9337454" y="564515"/>
                </a:cubicBezTo>
                <a:cubicBezTo>
                  <a:pt x="9163473" y="593347"/>
                  <a:pt x="8932220" y="530871"/>
                  <a:pt x="8765817" y="564515"/>
                </a:cubicBezTo>
                <a:cubicBezTo>
                  <a:pt x="8599414" y="598159"/>
                  <a:pt x="8558035" y="555465"/>
                  <a:pt x="8485715" y="564515"/>
                </a:cubicBezTo>
                <a:cubicBezTo>
                  <a:pt x="8413395" y="573565"/>
                  <a:pt x="8334661" y="550143"/>
                  <a:pt x="8205613" y="564515"/>
                </a:cubicBezTo>
                <a:cubicBezTo>
                  <a:pt x="8076565" y="578887"/>
                  <a:pt x="7776623" y="515515"/>
                  <a:pt x="7633976" y="564515"/>
                </a:cubicBezTo>
                <a:cubicBezTo>
                  <a:pt x="7491329" y="613515"/>
                  <a:pt x="7394217" y="562476"/>
                  <a:pt x="7256696" y="564515"/>
                </a:cubicBezTo>
                <a:cubicBezTo>
                  <a:pt x="7119175" y="566554"/>
                  <a:pt x="6868862" y="563953"/>
                  <a:pt x="6587881" y="564515"/>
                </a:cubicBezTo>
                <a:cubicBezTo>
                  <a:pt x="6306901" y="565077"/>
                  <a:pt x="6397495" y="554787"/>
                  <a:pt x="6210601" y="564515"/>
                </a:cubicBezTo>
                <a:cubicBezTo>
                  <a:pt x="6023707" y="574243"/>
                  <a:pt x="5678677" y="530506"/>
                  <a:pt x="5541786" y="564515"/>
                </a:cubicBezTo>
                <a:cubicBezTo>
                  <a:pt x="5404895" y="598524"/>
                  <a:pt x="5322964" y="539337"/>
                  <a:pt x="5261684" y="564515"/>
                </a:cubicBezTo>
                <a:cubicBezTo>
                  <a:pt x="5200404" y="589693"/>
                  <a:pt x="4776984" y="511013"/>
                  <a:pt x="4592869" y="564515"/>
                </a:cubicBezTo>
                <a:cubicBezTo>
                  <a:pt x="4408754" y="618017"/>
                  <a:pt x="4392670" y="538515"/>
                  <a:pt x="4215589" y="564515"/>
                </a:cubicBezTo>
                <a:cubicBezTo>
                  <a:pt x="4038508" y="590515"/>
                  <a:pt x="4055611" y="534498"/>
                  <a:pt x="3935487" y="564515"/>
                </a:cubicBezTo>
                <a:cubicBezTo>
                  <a:pt x="3815363" y="594532"/>
                  <a:pt x="3727372" y="532940"/>
                  <a:pt x="3558206" y="564515"/>
                </a:cubicBezTo>
                <a:cubicBezTo>
                  <a:pt x="3389040" y="596090"/>
                  <a:pt x="3087832" y="486785"/>
                  <a:pt x="2889391" y="564515"/>
                </a:cubicBezTo>
                <a:cubicBezTo>
                  <a:pt x="2690951" y="642245"/>
                  <a:pt x="2591680" y="521330"/>
                  <a:pt x="2512111" y="564515"/>
                </a:cubicBezTo>
                <a:cubicBezTo>
                  <a:pt x="2432542" y="607700"/>
                  <a:pt x="2304695" y="533057"/>
                  <a:pt x="2232009" y="564515"/>
                </a:cubicBezTo>
                <a:cubicBezTo>
                  <a:pt x="2159323" y="595973"/>
                  <a:pt x="1946524" y="544654"/>
                  <a:pt x="1854729" y="564515"/>
                </a:cubicBezTo>
                <a:cubicBezTo>
                  <a:pt x="1762934" y="584376"/>
                  <a:pt x="1596094" y="508480"/>
                  <a:pt x="1380271" y="564515"/>
                </a:cubicBezTo>
                <a:cubicBezTo>
                  <a:pt x="1164448" y="620550"/>
                  <a:pt x="1009788" y="562787"/>
                  <a:pt x="808634" y="564515"/>
                </a:cubicBezTo>
                <a:cubicBezTo>
                  <a:pt x="607480" y="566243"/>
                  <a:pt x="255079" y="501570"/>
                  <a:pt x="94088" y="564515"/>
                </a:cubicBezTo>
                <a:cubicBezTo>
                  <a:pt x="45846" y="574080"/>
                  <a:pt x="6262" y="525303"/>
                  <a:pt x="0" y="470427"/>
                </a:cubicBezTo>
                <a:cubicBezTo>
                  <a:pt x="-30522" y="315398"/>
                  <a:pt x="8893" y="213388"/>
                  <a:pt x="0" y="94088"/>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Submit the online NRM but only completing the duty to notify section </a:t>
            </a:r>
          </a:p>
        </p:txBody>
      </p:sp>
    </p:spTree>
    <p:extLst>
      <p:ext uri="{BB962C8B-B14F-4D97-AF65-F5344CB8AC3E}">
        <p14:creationId xmlns:p14="http://schemas.microsoft.com/office/powerpoint/2010/main" val="3619392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173C4013-C8F4-4B12-853D-0CB4E8422B8D}"/>
                                            </p:graphicEl>
                                          </p:spTgt>
                                        </p:tgtEl>
                                        <p:attrNameLst>
                                          <p:attrName>style.visibility</p:attrName>
                                        </p:attrNameLst>
                                      </p:cBhvr>
                                      <p:to>
                                        <p:strVal val="visible"/>
                                      </p:to>
                                    </p:set>
                                    <p:animEffect transition="in" filter="fade">
                                      <p:cBhvr>
                                        <p:cTn id="12" dur="500"/>
                                        <p:tgtEl>
                                          <p:spTgt spid="8">
                                            <p:graphicEl>
                                              <a:dgm id="{173C4013-C8F4-4B12-853D-0CB4E8422B8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5347BD0D-2F38-4525-B1F4-535FBA7476B5}"/>
                                            </p:graphicEl>
                                          </p:spTgt>
                                        </p:tgtEl>
                                        <p:attrNameLst>
                                          <p:attrName>style.visibility</p:attrName>
                                        </p:attrNameLst>
                                      </p:cBhvr>
                                      <p:to>
                                        <p:strVal val="visible"/>
                                      </p:to>
                                    </p:set>
                                    <p:animEffect transition="in" filter="fade">
                                      <p:cBhvr>
                                        <p:cTn id="17" dur="500"/>
                                        <p:tgtEl>
                                          <p:spTgt spid="8">
                                            <p:graphicEl>
                                              <a:dgm id="{5347BD0D-2F38-4525-B1F4-535FBA7476B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graphicEl>
                                              <a:dgm id="{311B1D4E-FCFC-49EB-8B54-771068CC14B4}"/>
                                            </p:graphicEl>
                                          </p:spTgt>
                                        </p:tgtEl>
                                        <p:attrNameLst>
                                          <p:attrName>style.visibility</p:attrName>
                                        </p:attrNameLst>
                                      </p:cBhvr>
                                      <p:to>
                                        <p:strVal val="visible"/>
                                      </p:to>
                                    </p:set>
                                    <p:animEffect transition="in" filter="fade">
                                      <p:cBhvr>
                                        <p:cTn id="20" dur="500"/>
                                        <p:tgtEl>
                                          <p:spTgt spid="8">
                                            <p:graphicEl>
                                              <a:dgm id="{311B1D4E-FCFC-49EB-8B54-771068CC14B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graphicEl>
                                              <a:dgm id="{714D26C0-B5D1-48E7-B4B9-B036BFE148F2}"/>
                                            </p:graphicEl>
                                          </p:spTgt>
                                        </p:tgtEl>
                                        <p:attrNameLst>
                                          <p:attrName>style.visibility</p:attrName>
                                        </p:attrNameLst>
                                      </p:cBhvr>
                                      <p:to>
                                        <p:strVal val="visible"/>
                                      </p:to>
                                    </p:set>
                                    <p:animEffect transition="in" filter="fade">
                                      <p:cBhvr>
                                        <p:cTn id="25" dur="500"/>
                                        <p:tgtEl>
                                          <p:spTgt spid="8">
                                            <p:graphicEl>
                                              <a:dgm id="{714D26C0-B5D1-48E7-B4B9-B036BFE148F2}"/>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8">
                                            <p:graphicEl>
                                              <a:dgm id="{39FDCB0C-E38E-4CB9-AA8B-7F98F36540F5}"/>
                                            </p:graphicEl>
                                          </p:spTgt>
                                        </p:tgtEl>
                                        <p:attrNameLst>
                                          <p:attrName>style.visibility</p:attrName>
                                        </p:attrNameLst>
                                      </p:cBhvr>
                                      <p:to>
                                        <p:strVal val="visible"/>
                                      </p:to>
                                    </p:set>
                                    <p:animEffect transition="in" filter="fade">
                                      <p:cBhvr>
                                        <p:cTn id="28" dur="500"/>
                                        <p:tgtEl>
                                          <p:spTgt spid="8">
                                            <p:graphicEl>
                                              <a:dgm id="{39FDCB0C-E38E-4CB9-AA8B-7F98F36540F5}"/>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8">
                                            <p:graphicEl>
                                              <a:dgm id="{48829045-570D-4A6A-A395-D25AC0E1BA66}"/>
                                            </p:graphicEl>
                                          </p:spTgt>
                                        </p:tgtEl>
                                        <p:attrNameLst>
                                          <p:attrName>style.visibility</p:attrName>
                                        </p:attrNameLst>
                                      </p:cBhvr>
                                      <p:to>
                                        <p:strVal val="visible"/>
                                      </p:to>
                                    </p:set>
                                    <p:animEffect transition="in" filter="fade">
                                      <p:cBhvr>
                                        <p:cTn id="33" dur="500"/>
                                        <p:tgtEl>
                                          <p:spTgt spid="8">
                                            <p:graphicEl>
                                              <a:dgm id="{48829045-570D-4A6A-A395-D25AC0E1BA66}"/>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graphicEl>
                                              <a:dgm id="{DED1791D-77A7-4FFC-ACDC-93B0B9B80915}"/>
                                            </p:graphicEl>
                                          </p:spTgt>
                                        </p:tgtEl>
                                        <p:attrNameLst>
                                          <p:attrName>style.visibility</p:attrName>
                                        </p:attrNameLst>
                                      </p:cBhvr>
                                      <p:to>
                                        <p:strVal val="visible"/>
                                      </p:to>
                                    </p:set>
                                    <p:animEffect transition="in" filter="fade">
                                      <p:cBhvr>
                                        <p:cTn id="36" dur="500"/>
                                        <p:tgtEl>
                                          <p:spTgt spid="8">
                                            <p:graphicEl>
                                              <a:dgm id="{DED1791D-77A7-4FFC-ACDC-93B0B9B80915}"/>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fade">
                                      <p:cBhvr>
                                        <p:cTn id="4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66B44F-8221-43FA-8B96-F28D83C21E2E}"/>
              </a:ext>
            </a:extLst>
          </p:cNvPr>
          <p:cNvSpPr>
            <a:spLocks noGrp="1"/>
          </p:cNvSpPr>
          <p:nvPr>
            <p:ph type="title"/>
          </p:nvPr>
        </p:nvSpPr>
        <p:spPr>
          <a:xfrm>
            <a:off x="838200" y="365126"/>
            <a:ext cx="10515600" cy="739056"/>
          </a:xfrm>
          <a:solidFill>
            <a:srgbClr val="002060"/>
          </a:solidFill>
        </p:spPr>
        <p:txBody>
          <a:bodyPr>
            <a:normAutofit/>
          </a:bodyPr>
          <a:lstStyle/>
          <a:p>
            <a:pPr algn="ctr"/>
            <a:r>
              <a:rPr lang="en-GB" sz="3600" b="1" dirty="0">
                <a:solidFill>
                  <a:schemeClr val="bg1"/>
                </a:solidFill>
                <a:latin typeface="+mn-lt"/>
              </a:rPr>
              <a:t>Modern Day Slavery – Ethical Supply Chain</a:t>
            </a:r>
          </a:p>
        </p:txBody>
      </p:sp>
      <p:sp>
        <p:nvSpPr>
          <p:cNvPr id="6" name="Action Button: Video 5">
            <a:hlinkClick r:id="rId3" highlightClick="1"/>
            <a:extLst>
              <a:ext uri="{FF2B5EF4-FFF2-40B4-BE49-F238E27FC236}">
                <a16:creationId xmlns:a16="http://schemas.microsoft.com/office/drawing/2014/main" id="{772AAC5B-7846-4E02-A011-0ECB22E00AA8}"/>
              </a:ext>
            </a:extLst>
          </p:cNvPr>
          <p:cNvSpPr/>
          <p:nvPr/>
        </p:nvSpPr>
        <p:spPr>
          <a:xfrm>
            <a:off x="4710023" y="2605177"/>
            <a:ext cx="2760452" cy="1449238"/>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15784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00425" y="952540"/>
            <a:ext cx="5555164" cy="4051797"/>
          </a:xfrm>
          <a:prstGeom prst="rect">
            <a:avLst/>
          </a:prstGeom>
        </p:spPr>
      </p:pic>
    </p:spTree>
    <p:extLst>
      <p:ext uri="{BB962C8B-B14F-4D97-AF65-F5344CB8AC3E}">
        <p14:creationId xmlns:p14="http://schemas.microsoft.com/office/powerpoint/2010/main" val="1885510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1657</TotalTime>
  <Words>10571</Words>
  <Application>Microsoft Office PowerPoint</Application>
  <PresentationFormat>Widescreen</PresentationFormat>
  <Paragraphs>818</Paragraphs>
  <Slides>33</Slides>
  <Notes>33</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33</vt:i4>
      </vt:variant>
    </vt:vector>
  </HeadingPairs>
  <TitlesOfParts>
    <vt:vector size="45" baseType="lpstr">
      <vt:lpstr>Arial</vt:lpstr>
      <vt:lpstr>Arial Nova</vt:lpstr>
      <vt:lpstr>Arial Nova Cond</vt:lpstr>
      <vt:lpstr>Calibri</vt:lpstr>
      <vt:lpstr>Calibri Light</vt:lpstr>
      <vt:lpstr>GDS Transport</vt:lpstr>
      <vt:lpstr>Microsoft Sans Serif</vt:lpstr>
      <vt:lpstr>Roboto</vt:lpstr>
      <vt:lpstr>Tahoma</vt:lpstr>
      <vt:lpstr>Times New Roman</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Signs/Indicators…Adults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Initial Reactions Adult &amp; Children</vt:lpstr>
      <vt:lpstr>Initial Actions - Children</vt:lpstr>
      <vt:lpstr>Initial Actions Adult Victims</vt:lpstr>
      <vt:lpstr>Initial Actions Adult Victims</vt:lpstr>
      <vt:lpstr>Initial Actions Adults</vt:lpstr>
      <vt:lpstr>Modern Day Slavery – Ethical Supply Chain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111</cp:revision>
  <dcterms:created xsi:type="dcterms:W3CDTF">2018-12-19T09:06:23Z</dcterms:created>
  <dcterms:modified xsi:type="dcterms:W3CDTF">2023-01-03T10:18:20Z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9f1ea990-c2a4-43e7-9d80-9be5469cf5d3</vt:lpwstr>
  </property>
  <property fmtid="{D5CDD505-2E9C-101B-9397-08002B2CF9AE}" pid="6" name="MSIP_Label_66cf8fe5-b7b7-4df7-b38d-1c61ac2f6639_Enabled">
    <vt:lpwstr>true</vt:lpwstr>
  </property>
  <property fmtid="{D5CDD505-2E9C-101B-9397-08002B2CF9AE}" pid="7" name="MSIP_Label_66cf8fe5-b7b7-4df7-b38d-1c61ac2f6639_SetDate">
    <vt:lpwstr>2022-06-23T06:04:47Z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d5f60e24-d65c-493d-bfe5-441a4a6270e1</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