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85" r:id="rId2"/>
    <p:sldId id="288" r:id="rId3"/>
    <p:sldId id="291" r:id="rId4"/>
    <p:sldId id="292" r:id="rId5"/>
    <p:sldId id="293" r:id="rId6"/>
    <p:sldId id="290" r:id="rId7"/>
    <p:sldId id="289" r:id="rId8"/>
    <p:sldId id="277" r:id="rId9"/>
    <p:sldId id="284" r:id="rId10"/>
    <p:sldId id="278" r:id="rId11"/>
    <p:sldId id="280" r:id="rId12"/>
    <p:sldId id="279" r:id="rId13"/>
    <p:sldId id="287" r:id="rId14"/>
    <p:sldId id="276" r:id="rId15"/>
    <p:sldId id="286" r:id="rId16"/>
    <p:sldId id="259" r:id="rId17"/>
    <p:sldId id="298" r:id="rId18"/>
    <p:sldId id="294" r:id="rId19"/>
    <p:sldId id="295" r:id="rId20"/>
    <p:sldId id="296" r:id="rId21"/>
    <p:sldId id="297" r:id="rId22"/>
    <p:sldId id="29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showGuides="1">
      <p:cViewPr>
        <p:scale>
          <a:sx n="83" d="100"/>
          <a:sy n="83" d="100"/>
        </p:scale>
        <p:origin x="45" y="22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11/30/2019</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024551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11/30/2019</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574497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11/30/2019</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625398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11/30/2019</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310421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11/30/2019</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078316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11/30/2019</a:t>
            </a:fld>
            <a:endParaRPr lang="en-US"/>
          </a:p>
        </p:txBody>
      </p:sp>
      <p:sp>
        <p:nvSpPr>
          <p:cNvPr id="4" name="Footer Placeholder 3"/>
          <p:cNvSpPr>
            <a:spLocks noGrp="1"/>
          </p:cNvSpPr>
          <p:nvPr>
            <p:ph type="ftr" sz="quarter" idx="11"/>
          </p:nvPr>
        </p:nvSpPr>
        <p:spPr/>
        <p:txBody>
          <a:bodyPr/>
          <a:lstStyle/>
          <a:p>
            <a:r>
              <a:rPr lang="en-US" smtClean="0"/>
              <a:t>Add a footer</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262998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11/30/2019</a:t>
            </a:fld>
            <a:endParaRPr lang="en-US"/>
          </a:p>
        </p:txBody>
      </p:sp>
      <p:sp>
        <p:nvSpPr>
          <p:cNvPr id="3" name="Footer Placeholder 2"/>
          <p:cNvSpPr>
            <a:spLocks noGrp="1"/>
          </p:cNvSpPr>
          <p:nvPr>
            <p:ph type="ftr" sz="quarter" idx="11"/>
          </p:nvPr>
        </p:nvSpPr>
        <p:spPr/>
        <p:txBody>
          <a:bodyPr/>
          <a:lstStyle/>
          <a:p>
            <a:r>
              <a:rPr lang="en-US" smtClean="0"/>
              <a:t>Add a footer</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76800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11/30/2019</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537551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11/30/2019</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599445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11/30/2019</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397408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11/30/2019</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62D6987-FB6D-4DB8-81B8-AD0F35E3BB5F}"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382391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11/30/2019</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1264317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11/30/2019</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62D6987-FB6D-4DB8-81B8-AD0F35E3BB5F}"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7901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11/30/2019</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9555264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11/30/2019</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7339348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11/30/2019</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349946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665E195-C89C-4871-8AE9-903FDB8B6D9D}" type="datetimeFigureOut">
              <a:rPr lang="en-US" smtClean="0"/>
              <a:pPr/>
              <a:t>11/30/2019</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smtClean="0"/>
              <a:t>Add a footer</a:t>
            </a:r>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313276893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eb.anglia.ac.uk/anet/students/documents/2010/helpful-guide-to-essay-writing.pdf" TargetMode="External"/><Relationship Id="rId2" Type="http://schemas.openxmlformats.org/officeDocument/2006/relationships/hyperlink" Target="https://www2.le.ac.uk/offices/ld/resources/writing/writing-resources/writing-essay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b="1" dirty="0" smtClean="0">
                <a:solidFill>
                  <a:srgbClr val="002060"/>
                </a:solidFill>
              </a:rPr>
              <a:t>Professional Relationships</a:t>
            </a:r>
            <a:r>
              <a:rPr lang="en-US" b="1" dirty="0">
                <a:solidFill>
                  <a:srgbClr val="002060"/>
                </a:solidFill>
              </a:rPr>
              <a:t/>
            </a:r>
            <a:br>
              <a:rPr lang="en-US" b="1" dirty="0">
                <a:solidFill>
                  <a:srgbClr val="002060"/>
                </a:solidFill>
              </a:rPr>
            </a:br>
            <a:r>
              <a:rPr lang="en-US" sz="3600" b="1" dirty="0" smtClean="0">
                <a:solidFill>
                  <a:srgbClr val="002060"/>
                </a:solidFill>
              </a:rPr>
              <a:t>Confidentiality and Assessment Guidance </a:t>
            </a:r>
            <a:endParaRPr lang="en-US" sz="3600" b="1" dirty="0">
              <a:solidFill>
                <a:srgbClr val="002060"/>
              </a:solidFill>
            </a:endParaRPr>
          </a:p>
        </p:txBody>
      </p:sp>
      <p:sp>
        <p:nvSpPr>
          <p:cNvPr id="3" name="Subtitle 2"/>
          <p:cNvSpPr>
            <a:spLocks noGrp="1"/>
          </p:cNvSpPr>
          <p:nvPr>
            <p:ph type="subTitle" idx="1"/>
          </p:nvPr>
        </p:nvSpPr>
        <p:spPr/>
        <p:txBody>
          <a:bodyPr>
            <a:normAutofit/>
          </a:bodyPr>
          <a:lstStyle/>
          <a:p>
            <a:r>
              <a:rPr lang="en-US" sz="3200" dirty="0" smtClean="0"/>
              <a:t>Week 10 </a:t>
            </a:r>
            <a:endParaRPr lang="en-US"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235" y="419100"/>
            <a:ext cx="3982378" cy="2095500"/>
          </a:xfrm>
          <a:prstGeom prst="rect">
            <a:avLst/>
          </a:prstGeom>
        </p:spPr>
      </p:pic>
    </p:spTree>
    <p:extLst>
      <p:ext uri="{BB962C8B-B14F-4D97-AF65-F5344CB8AC3E}">
        <p14:creationId xmlns:p14="http://schemas.microsoft.com/office/powerpoint/2010/main" val="1415836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2060"/>
                </a:solidFill>
              </a:rPr>
              <a:t>Schedule for Today</a:t>
            </a:r>
            <a:endParaRPr lang="en-GB" b="1" dirty="0">
              <a:solidFill>
                <a:srgbClr val="002060"/>
              </a:solidFill>
            </a:endParaRPr>
          </a:p>
        </p:txBody>
      </p:sp>
      <p:sp>
        <p:nvSpPr>
          <p:cNvPr id="3" name="Content Placeholder 2"/>
          <p:cNvSpPr>
            <a:spLocks noGrp="1"/>
          </p:cNvSpPr>
          <p:nvPr>
            <p:ph idx="1"/>
          </p:nvPr>
        </p:nvSpPr>
        <p:spPr>
          <a:xfrm>
            <a:off x="1398767" y="2260121"/>
            <a:ext cx="8915400" cy="3777622"/>
          </a:xfrm>
        </p:spPr>
        <p:txBody>
          <a:bodyPr/>
          <a:lstStyle/>
          <a:p>
            <a:r>
              <a:rPr lang="en-GB" sz="4000" dirty="0" smtClean="0">
                <a:solidFill>
                  <a:srgbClr val="002060"/>
                </a:solidFill>
              </a:rPr>
              <a:t>Check In</a:t>
            </a:r>
          </a:p>
          <a:p>
            <a:r>
              <a:rPr lang="en-GB" sz="4000" dirty="0" smtClean="0">
                <a:solidFill>
                  <a:srgbClr val="002060"/>
                </a:solidFill>
              </a:rPr>
              <a:t>Assessment Question</a:t>
            </a:r>
          </a:p>
          <a:p>
            <a:r>
              <a:rPr lang="en-GB" sz="4000" dirty="0" smtClean="0">
                <a:solidFill>
                  <a:srgbClr val="002060"/>
                </a:solidFill>
              </a:rPr>
              <a:t>REVIEW Confidentiality </a:t>
            </a:r>
            <a:r>
              <a:rPr lang="en-GB" sz="4000" dirty="0" smtClean="0">
                <a:solidFill>
                  <a:srgbClr val="002060"/>
                </a:solidFill>
              </a:rPr>
              <a:t> -  Counselling &amp; Psychotherapy </a:t>
            </a:r>
          </a:p>
          <a:p>
            <a:r>
              <a:rPr lang="en-GB" sz="4000" dirty="0" smtClean="0">
                <a:solidFill>
                  <a:srgbClr val="002060"/>
                </a:solidFill>
              </a:rPr>
              <a:t>Essay Structure and Guidance</a:t>
            </a:r>
          </a:p>
          <a:p>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0769" y="845783"/>
            <a:ext cx="4307539" cy="2473556"/>
          </a:xfrm>
          <a:prstGeom prst="rect">
            <a:avLst/>
          </a:prstGeom>
        </p:spPr>
      </p:pic>
    </p:spTree>
    <p:extLst>
      <p:ext uri="{BB962C8B-B14F-4D97-AF65-F5344CB8AC3E}">
        <p14:creationId xmlns:p14="http://schemas.microsoft.com/office/powerpoint/2010/main" val="451926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5027" y="624110"/>
            <a:ext cx="9819586" cy="1280890"/>
          </a:xfrm>
        </p:spPr>
        <p:txBody>
          <a:bodyPr/>
          <a:lstStyle/>
          <a:p>
            <a:r>
              <a:rPr lang="en-GB" b="1" dirty="0" smtClean="0">
                <a:solidFill>
                  <a:srgbClr val="002060"/>
                </a:solidFill>
              </a:rPr>
              <a:t>Assessment Question</a:t>
            </a:r>
            <a:endParaRPr lang="en-GB" b="1" dirty="0">
              <a:solidFill>
                <a:srgbClr val="002060"/>
              </a:solidFill>
            </a:endParaRPr>
          </a:p>
        </p:txBody>
      </p:sp>
      <p:sp>
        <p:nvSpPr>
          <p:cNvPr id="3" name="Content Placeholder 2"/>
          <p:cNvSpPr>
            <a:spLocks noGrp="1"/>
          </p:cNvSpPr>
          <p:nvPr>
            <p:ph idx="1"/>
          </p:nvPr>
        </p:nvSpPr>
        <p:spPr>
          <a:xfrm>
            <a:off x="1391729" y="2114870"/>
            <a:ext cx="10112884" cy="3777622"/>
          </a:xfrm>
        </p:spPr>
        <p:txBody>
          <a:bodyPr>
            <a:normAutofit fontScale="77500" lnSpcReduction="20000"/>
          </a:bodyPr>
          <a:lstStyle/>
          <a:p>
            <a:endParaRPr lang="en-GB" sz="3100" dirty="0" smtClean="0">
              <a:solidFill>
                <a:srgbClr val="002060"/>
              </a:solidFill>
            </a:endParaRPr>
          </a:p>
          <a:p>
            <a:pPr marL="0" indent="0">
              <a:buNone/>
            </a:pPr>
            <a:r>
              <a:rPr lang="en-GB" sz="3800" b="1" i="1" dirty="0" smtClean="0">
                <a:solidFill>
                  <a:srgbClr val="0070C0"/>
                </a:solidFill>
              </a:rPr>
              <a:t>“Critically </a:t>
            </a:r>
            <a:r>
              <a:rPr lang="en-GB" sz="3800" b="1" i="1" dirty="0">
                <a:solidFill>
                  <a:srgbClr val="0070C0"/>
                </a:solidFill>
              </a:rPr>
              <a:t>discuss the implications  of confidentiality agreements when working within a professional clinical team, where there is an expectation and a need to share </a:t>
            </a:r>
            <a:r>
              <a:rPr lang="en-GB" sz="3800" b="1" i="1" dirty="0" smtClean="0">
                <a:solidFill>
                  <a:srgbClr val="0070C0"/>
                </a:solidFill>
              </a:rPr>
              <a:t>information.”</a:t>
            </a:r>
          </a:p>
          <a:p>
            <a:pPr marL="0" indent="0">
              <a:buNone/>
            </a:pPr>
            <a:endParaRPr lang="en-GB" sz="3800" i="1" dirty="0">
              <a:solidFill>
                <a:srgbClr val="002060"/>
              </a:solidFill>
            </a:endParaRPr>
          </a:p>
          <a:p>
            <a:pPr marL="0" indent="0">
              <a:buNone/>
            </a:pPr>
            <a:r>
              <a:rPr lang="en-GB" sz="3800" b="1" i="1" dirty="0" smtClean="0">
                <a:solidFill>
                  <a:srgbClr val="002060"/>
                </a:solidFill>
              </a:rPr>
              <a:t>Submission Date: Tuesday, 7</a:t>
            </a:r>
            <a:r>
              <a:rPr lang="en-GB" sz="3800" b="1" i="1" baseline="30000" dirty="0" smtClean="0">
                <a:solidFill>
                  <a:srgbClr val="002060"/>
                </a:solidFill>
              </a:rPr>
              <a:t>th</a:t>
            </a:r>
            <a:r>
              <a:rPr lang="en-GB" sz="3800" b="1" i="1" dirty="0" smtClean="0">
                <a:solidFill>
                  <a:srgbClr val="002060"/>
                </a:solidFill>
              </a:rPr>
              <a:t> January 23:59</a:t>
            </a:r>
          </a:p>
          <a:p>
            <a:pPr marL="0" indent="0">
              <a:buNone/>
            </a:pPr>
            <a:endParaRPr lang="en-GB" sz="3200" b="1" i="1" dirty="0" smtClean="0">
              <a:solidFill>
                <a:srgbClr val="002060"/>
              </a:solidFill>
            </a:endParaRPr>
          </a:p>
          <a:p>
            <a:pPr marL="0" indent="0">
              <a:buNone/>
            </a:pPr>
            <a:r>
              <a:rPr lang="en-GB" sz="3200" dirty="0" smtClean="0">
                <a:solidFill>
                  <a:srgbClr val="002060"/>
                </a:solidFill>
              </a:rPr>
              <a:t> </a:t>
            </a:r>
            <a:endParaRPr lang="en-GB" sz="3200" dirty="0">
              <a:solidFill>
                <a:srgbClr val="002060"/>
              </a:solidFill>
            </a:endParaRPr>
          </a:p>
          <a:p>
            <a:endParaRPr lang="en-GB" sz="32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8731" y="132631"/>
            <a:ext cx="2995882" cy="2092984"/>
          </a:xfrm>
          <a:prstGeom prst="rect">
            <a:avLst/>
          </a:prstGeom>
        </p:spPr>
      </p:pic>
    </p:spTree>
    <p:extLst>
      <p:ext uri="{BB962C8B-B14F-4D97-AF65-F5344CB8AC3E}">
        <p14:creationId xmlns:p14="http://schemas.microsoft.com/office/powerpoint/2010/main" val="3915690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8581" y="624110"/>
            <a:ext cx="9486031" cy="1280890"/>
          </a:xfrm>
        </p:spPr>
        <p:txBody>
          <a:bodyPr/>
          <a:lstStyle/>
          <a:p>
            <a:r>
              <a:rPr lang="en-GB" b="1" i="1" dirty="0">
                <a:solidFill>
                  <a:srgbClr val="002060"/>
                </a:solidFill>
              </a:rPr>
              <a:t>What needs to be considered in asking this question?</a:t>
            </a:r>
          </a:p>
        </p:txBody>
      </p:sp>
      <p:sp>
        <p:nvSpPr>
          <p:cNvPr id="3" name="Content Placeholder 2"/>
          <p:cNvSpPr>
            <a:spLocks noGrp="1"/>
          </p:cNvSpPr>
          <p:nvPr>
            <p:ph idx="1"/>
          </p:nvPr>
        </p:nvSpPr>
        <p:spPr>
          <a:xfrm>
            <a:off x="1805796" y="2150853"/>
            <a:ext cx="9698816" cy="3777622"/>
          </a:xfrm>
        </p:spPr>
        <p:txBody>
          <a:bodyPr>
            <a:normAutofit fontScale="92500" lnSpcReduction="20000"/>
          </a:bodyPr>
          <a:lstStyle/>
          <a:p>
            <a:r>
              <a:rPr lang="en-GB" sz="3600" dirty="0" smtClean="0">
                <a:solidFill>
                  <a:srgbClr val="002060"/>
                </a:solidFill>
              </a:rPr>
              <a:t>Learning outcomes</a:t>
            </a:r>
          </a:p>
          <a:p>
            <a:r>
              <a:rPr lang="en-GB" sz="3600" dirty="0">
                <a:solidFill>
                  <a:srgbClr val="002060"/>
                </a:solidFill>
              </a:rPr>
              <a:t>Critically assess and explore external agencies and professionals, as appropriate to professional practice in the interest of the client relationship. </a:t>
            </a:r>
          </a:p>
          <a:p>
            <a:r>
              <a:rPr lang="en-GB" sz="3600" dirty="0" smtClean="0">
                <a:solidFill>
                  <a:srgbClr val="002060"/>
                </a:solidFill>
              </a:rPr>
              <a:t>Identify </a:t>
            </a:r>
            <a:r>
              <a:rPr lang="en-GB" sz="3600" dirty="0">
                <a:solidFill>
                  <a:srgbClr val="002060"/>
                </a:solidFill>
              </a:rPr>
              <a:t>the confidentiality, disclosure needs and ethical implications when counselling within different organisations. </a:t>
            </a:r>
            <a:endParaRPr lang="en-GB" sz="3600" dirty="0" smtClean="0">
              <a:solidFill>
                <a:srgbClr val="002060"/>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0734" y="1370809"/>
            <a:ext cx="1662022" cy="1068381"/>
          </a:xfrm>
          <a:prstGeom prst="rect">
            <a:avLst/>
          </a:prstGeom>
        </p:spPr>
      </p:pic>
    </p:spTree>
    <p:extLst>
      <p:ext uri="{BB962C8B-B14F-4D97-AF65-F5344CB8AC3E}">
        <p14:creationId xmlns:p14="http://schemas.microsoft.com/office/powerpoint/2010/main" val="3685981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76468" y="2070340"/>
            <a:ext cx="5227607" cy="3784120"/>
          </a:xfrm>
        </p:spPr>
      </p:pic>
    </p:spTree>
    <p:extLst>
      <p:ext uri="{BB962C8B-B14F-4D97-AF65-F5344CB8AC3E}">
        <p14:creationId xmlns:p14="http://schemas.microsoft.com/office/powerpoint/2010/main" val="1221220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8543" y="624110"/>
            <a:ext cx="9716069" cy="1280890"/>
          </a:xfrm>
        </p:spPr>
        <p:txBody>
          <a:bodyPr/>
          <a:lstStyle/>
          <a:p>
            <a:r>
              <a:rPr lang="en-GB" b="1" dirty="0" smtClean="0">
                <a:solidFill>
                  <a:srgbClr val="002060"/>
                </a:solidFill>
              </a:rPr>
              <a:t>Working within Clinical Teams &amp; Other Professionals  (EF 2018) </a:t>
            </a:r>
            <a:endParaRPr lang="en-GB" b="1" dirty="0">
              <a:solidFill>
                <a:srgbClr val="002060"/>
              </a:solidFill>
            </a:endParaRPr>
          </a:p>
        </p:txBody>
      </p:sp>
      <p:sp>
        <p:nvSpPr>
          <p:cNvPr id="3" name="Content Placeholder 2"/>
          <p:cNvSpPr>
            <a:spLocks noGrp="1"/>
          </p:cNvSpPr>
          <p:nvPr>
            <p:ph idx="1"/>
          </p:nvPr>
        </p:nvSpPr>
        <p:spPr>
          <a:xfrm>
            <a:off x="1788543" y="2133600"/>
            <a:ext cx="10133163" cy="4244196"/>
          </a:xfrm>
        </p:spPr>
        <p:txBody>
          <a:bodyPr>
            <a:noAutofit/>
          </a:bodyPr>
          <a:lstStyle/>
          <a:p>
            <a:r>
              <a:rPr lang="en-GB" sz="2400" dirty="0">
                <a:solidFill>
                  <a:srgbClr val="002060"/>
                </a:solidFill>
              </a:rPr>
              <a:t>Professional relationships will be conducted in a spirit of mutual respect. We will endeavour to build good working relationships and systems of communication that enhance services to clients.</a:t>
            </a:r>
          </a:p>
          <a:p>
            <a:r>
              <a:rPr lang="en-GB" sz="2400" dirty="0">
                <a:solidFill>
                  <a:srgbClr val="002060"/>
                </a:solidFill>
              </a:rPr>
              <a:t>Practitioners will treat colleagues fairly and foster their capability and equality of opportunity.</a:t>
            </a:r>
          </a:p>
          <a:p>
            <a:r>
              <a:rPr lang="en-GB" sz="2400" dirty="0">
                <a:solidFill>
                  <a:srgbClr val="002060"/>
                </a:solidFill>
              </a:rPr>
              <a:t>Practitioners will not undermine any colleague’s relationship with clients by making unjustifiable or ill-judged comments.</a:t>
            </a:r>
          </a:p>
          <a:p>
            <a:r>
              <a:rPr lang="en-GB" sz="2400" dirty="0">
                <a:solidFill>
                  <a:srgbClr val="002060"/>
                </a:solidFill>
              </a:rPr>
              <a:t>All communications between colleagues about clients should be on a professional basis and thus purposeful, respectful and consistent with the management of confidences agreed with clients</a:t>
            </a:r>
            <a:endParaRPr lang="en-GB" sz="2400" dirty="0">
              <a:solidFill>
                <a:srgbClr val="002060"/>
              </a:solidFill>
            </a:endParaRPr>
          </a:p>
        </p:txBody>
      </p:sp>
    </p:spTree>
    <p:extLst>
      <p:ext uri="{BB962C8B-B14F-4D97-AF65-F5344CB8AC3E}">
        <p14:creationId xmlns:p14="http://schemas.microsoft.com/office/powerpoint/2010/main" val="3399466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2060"/>
                </a:solidFill>
              </a:rPr>
              <a:t>Ethical Framework (2018) </a:t>
            </a:r>
            <a:endParaRPr lang="en-GB" b="1" dirty="0">
              <a:solidFill>
                <a:srgbClr val="002060"/>
              </a:solidFill>
            </a:endParaRPr>
          </a:p>
        </p:txBody>
      </p:sp>
      <p:sp>
        <p:nvSpPr>
          <p:cNvPr id="3" name="Content Placeholder 2"/>
          <p:cNvSpPr>
            <a:spLocks noGrp="1"/>
          </p:cNvSpPr>
          <p:nvPr>
            <p:ph idx="1"/>
          </p:nvPr>
        </p:nvSpPr>
        <p:spPr>
          <a:xfrm>
            <a:off x="1443487" y="2133599"/>
            <a:ext cx="10061125" cy="4088921"/>
          </a:xfrm>
        </p:spPr>
        <p:txBody>
          <a:bodyPr>
            <a:normAutofit lnSpcReduction="10000"/>
          </a:bodyPr>
          <a:lstStyle/>
          <a:p>
            <a:r>
              <a:rPr lang="en-GB" sz="2400" dirty="0">
                <a:solidFill>
                  <a:srgbClr val="002060"/>
                </a:solidFill>
              </a:rPr>
              <a:t>Making clients our primary concern while we are working with them</a:t>
            </a:r>
          </a:p>
          <a:p>
            <a:r>
              <a:rPr lang="en-GB" sz="2400" dirty="0">
                <a:solidFill>
                  <a:srgbClr val="002060"/>
                </a:solidFill>
              </a:rPr>
              <a:t>Protecting client confidentiality and privacy</a:t>
            </a:r>
          </a:p>
          <a:p>
            <a:r>
              <a:rPr lang="en-GB" sz="2400" dirty="0">
                <a:solidFill>
                  <a:srgbClr val="002060"/>
                </a:solidFill>
              </a:rPr>
              <a:t>Keeping accurate and appropriate records</a:t>
            </a:r>
          </a:p>
          <a:p>
            <a:r>
              <a:rPr lang="en-GB" sz="2400" dirty="0">
                <a:solidFill>
                  <a:srgbClr val="002060"/>
                </a:solidFill>
              </a:rPr>
              <a:t>Communicating clearly what clients have a right to expect from us</a:t>
            </a:r>
          </a:p>
          <a:p>
            <a:r>
              <a:rPr lang="en-GB" sz="2400" dirty="0">
                <a:solidFill>
                  <a:srgbClr val="002060"/>
                </a:solidFill>
              </a:rPr>
              <a:t>Communicating any benefits, costs and commitments that clients may reasonably expect</a:t>
            </a:r>
          </a:p>
          <a:p>
            <a:r>
              <a:rPr lang="en-GB" sz="2400" dirty="0">
                <a:solidFill>
                  <a:srgbClr val="002060"/>
                </a:solidFill>
              </a:rPr>
              <a:t> Respecting the boundaries between our work with clients and what lies outside that work (BACP, 2018</a:t>
            </a:r>
            <a:r>
              <a:rPr lang="en-GB" sz="2400" dirty="0">
                <a:solidFill>
                  <a:srgbClr val="009999"/>
                </a:solidFill>
              </a:rPr>
              <a:t>)</a:t>
            </a:r>
            <a:endParaRPr lang="en-GB" sz="2400" dirty="0"/>
          </a:p>
          <a:p>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70519" y="357817"/>
            <a:ext cx="2961405" cy="1609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7727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4295" y="879894"/>
            <a:ext cx="9448800" cy="5692379"/>
          </a:xfrm>
        </p:spPr>
        <p:txBody>
          <a:bodyPr>
            <a:normAutofit/>
          </a:bodyPr>
          <a:lstStyle/>
          <a:p>
            <a:r>
              <a:rPr lang="en-GB" sz="2400" dirty="0" smtClean="0">
                <a:solidFill>
                  <a:srgbClr val="002060"/>
                </a:solidFill>
              </a:rPr>
              <a:t>Respecting privacy and confidentiality are fundamental requirements for keeping trust and respecting autonomy.</a:t>
            </a:r>
          </a:p>
          <a:p>
            <a:pPr marL="0" indent="0">
              <a:buNone/>
            </a:pPr>
            <a:endParaRPr lang="en-GB" sz="2400" dirty="0" smtClean="0">
              <a:solidFill>
                <a:srgbClr val="002060"/>
              </a:solidFill>
            </a:endParaRPr>
          </a:p>
          <a:p>
            <a:r>
              <a:rPr lang="en-GB" sz="2400" dirty="0" smtClean="0">
                <a:solidFill>
                  <a:srgbClr val="002060"/>
                </a:solidFill>
              </a:rPr>
              <a:t>The practitioner has an ethical responsibility to act in ways which balance the client’s right to confidentiality against the need to share information with others.</a:t>
            </a:r>
          </a:p>
          <a:p>
            <a:endParaRPr lang="en-GB" sz="2400" dirty="0" smtClean="0">
              <a:solidFill>
                <a:srgbClr val="002060"/>
              </a:solidFill>
            </a:endParaRPr>
          </a:p>
          <a:p>
            <a:r>
              <a:rPr lang="en-GB" sz="2400" dirty="0" smtClean="0">
                <a:solidFill>
                  <a:srgbClr val="002060"/>
                </a:solidFill>
              </a:rPr>
              <a:t>Practitioners have to be accountable to their clients and their profession for their management of confidentiality, record keeping, following policy and procedure. </a:t>
            </a:r>
            <a:r>
              <a:rPr lang="en-GB" sz="2400" dirty="0" smtClean="0">
                <a:solidFill>
                  <a:srgbClr val="002060"/>
                </a:solidFill>
              </a:rPr>
              <a:t>(BACP</a:t>
            </a:r>
            <a:r>
              <a:rPr lang="en-GB" sz="2400" dirty="0" smtClean="0">
                <a:solidFill>
                  <a:srgbClr val="002060"/>
                </a:solidFill>
              </a:rPr>
              <a:t>, </a:t>
            </a:r>
            <a:r>
              <a:rPr lang="en-GB" sz="2400" dirty="0" smtClean="0">
                <a:solidFill>
                  <a:srgbClr val="002060"/>
                </a:solidFill>
              </a:rPr>
              <a:t>2018)</a:t>
            </a:r>
            <a:endParaRPr lang="en-GB" sz="2400" dirty="0" smtClean="0">
              <a:solidFill>
                <a:srgbClr val="002060"/>
              </a:solidFill>
            </a:endParaRPr>
          </a:p>
        </p:txBody>
      </p:sp>
    </p:spTree>
    <p:extLst>
      <p:ext uri="{BB962C8B-B14F-4D97-AF65-F5344CB8AC3E}">
        <p14:creationId xmlns:p14="http://schemas.microsoft.com/office/powerpoint/2010/main" val="2761308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7043" y="624110"/>
            <a:ext cx="9727570" cy="1739528"/>
          </a:xfrm>
        </p:spPr>
        <p:txBody>
          <a:bodyPr>
            <a:normAutofit fontScale="90000"/>
          </a:bodyPr>
          <a:lstStyle/>
          <a:p>
            <a:r>
              <a:rPr lang="en-GB" sz="3600" b="1" dirty="0">
                <a:solidFill>
                  <a:srgbClr val="002060"/>
                </a:solidFill>
              </a:rPr>
              <a:t>Disclosure of client information should only be made in accordance with law and ethical practice</a:t>
            </a:r>
            <a:r>
              <a:rPr lang="en-GB" dirty="0"/>
              <a:t/>
            </a:r>
            <a:br>
              <a:rPr lang="en-GB" dirty="0"/>
            </a:br>
            <a:endParaRPr lang="en-GB" dirty="0"/>
          </a:p>
        </p:txBody>
      </p:sp>
      <p:sp>
        <p:nvSpPr>
          <p:cNvPr id="3" name="Content Placeholder 2"/>
          <p:cNvSpPr>
            <a:spLocks noGrp="1"/>
          </p:cNvSpPr>
          <p:nvPr>
            <p:ph idx="1"/>
          </p:nvPr>
        </p:nvSpPr>
        <p:spPr>
          <a:xfrm>
            <a:off x="1518249" y="2363639"/>
            <a:ext cx="9986363" cy="4065916"/>
          </a:xfrm>
        </p:spPr>
        <p:txBody>
          <a:bodyPr>
            <a:normAutofit/>
          </a:bodyPr>
          <a:lstStyle/>
          <a:p>
            <a:r>
              <a:rPr lang="en-GB" dirty="0">
                <a:solidFill>
                  <a:srgbClr val="002060"/>
                </a:solidFill>
              </a:rPr>
              <a:t>Disclosure may be authorised by client consent </a:t>
            </a:r>
            <a:endParaRPr lang="en-GB" dirty="0" smtClean="0">
              <a:solidFill>
                <a:srgbClr val="002060"/>
              </a:solidFill>
            </a:endParaRPr>
          </a:p>
          <a:p>
            <a:r>
              <a:rPr lang="en-GB" dirty="0" smtClean="0">
                <a:solidFill>
                  <a:srgbClr val="002060"/>
                </a:solidFill>
              </a:rPr>
              <a:t>The law requires disclosure</a:t>
            </a:r>
          </a:p>
          <a:p>
            <a:r>
              <a:rPr lang="en-GB" dirty="0" smtClean="0">
                <a:solidFill>
                  <a:srgbClr val="002060"/>
                </a:solidFill>
              </a:rPr>
              <a:t>The law </a:t>
            </a:r>
            <a:r>
              <a:rPr lang="en-GB" dirty="0">
                <a:solidFill>
                  <a:srgbClr val="002060"/>
                </a:solidFill>
              </a:rPr>
              <a:t>permits </a:t>
            </a:r>
            <a:r>
              <a:rPr lang="en-GB" dirty="0" smtClean="0">
                <a:solidFill>
                  <a:srgbClr val="002060"/>
                </a:solidFill>
              </a:rPr>
              <a:t>disclosure</a:t>
            </a:r>
          </a:p>
          <a:p>
            <a:r>
              <a:rPr lang="en-GB" dirty="0" smtClean="0">
                <a:solidFill>
                  <a:srgbClr val="002060"/>
                </a:solidFill>
              </a:rPr>
              <a:t>Any </a:t>
            </a:r>
            <a:r>
              <a:rPr lang="en-GB" dirty="0">
                <a:solidFill>
                  <a:srgbClr val="002060"/>
                </a:solidFill>
              </a:rPr>
              <a:t>disclosures should protect client’s trust and respect autonomy.</a:t>
            </a:r>
          </a:p>
          <a:p>
            <a:r>
              <a:rPr lang="en-GB" dirty="0">
                <a:solidFill>
                  <a:srgbClr val="002060"/>
                </a:solidFill>
              </a:rPr>
              <a:t>Client consent is the ethically preferred way of resolving any dilemmas over confidentiality. </a:t>
            </a:r>
            <a:endParaRPr lang="en-GB" dirty="0" smtClean="0">
              <a:solidFill>
                <a:srgbClr val="002060"/>
              </a:solidFill>
            </a:endParaRPr>
          </a:p>
          <a:p>
            <a:r>
              <a:rPr lang="en-GB" dirty="0" smtClean="0">
                <a:solidFill>
                  <a:srgbClr val="002060"/>
                </a:solidFill>
              </a:rPr>
              <a:t>Confidential </a:t>
            </a:r>
            <a:r>
              <a:rPr lang="en-GB" dirty="0">
                <a:solidFill>
                  <a:srgbClr val="002060"/>
                </a:solidFill>
              </a:rPr>
              <a:t>information may be shared within teams where the client has consented, if the disclosure enhances the quality of service available to clients</a:t>
            </a:r>
            <a:r>
              <a:rPr lang="en-GB" dirty="0" smtClean="0">
                <a:solidFill>
                  <a:srgbClr val="002060"/>
                </a:solidFill>
              </a:rPr>
              <a:t>. </a:t>
            </a:r>
            <a:r>
              <a:rPr lang="en-GB" dirty="0">
                <a:solidFill>
                  <a:srgbClr val="002060"/>
                </a:solidFill>
              </a:rPr>
              <a:t>(Bond and </a:t>
            </a:r>
            <a:r>
              <a:rPr lang="en-GB" dirty="0" err="1">
                <a:solidFill>
                  <a:srgbClr val="002060"/>
                </a:solidFill>
              </a:rPr>
              <a:t>Mitchels</a:t>
            </a:r>
            <a:r>
              <a:rPr lang="en-GB" dirty="0">
                <a:solidFill>
                  <a:srgbClr val="002060"/>
                </a:solidFill>
              </a:rPr>
              <a:t>, 2014)</a:t>
            </a:r>
          </a:p>
          <a:p>
            <a:endParaRPr lang="en-GB" dirty="0">
              <a:solidFill>
                <a:schemeClr val="accent1">
                  <a:lumMod val="50000"/>
                </a:schemeClr>
              </a:solidFill>
            </a:endParaRPr>
          </a:p>
          <a:p>
            <a:endParaRPr lang="en-GB" dirty="0">
              <a:solidFill>
                <a:schemeClr val="accent1">
                  <a:lumMod val="50000"/>
                </a:schemeClr>
              </a:solidFill>
            </a:endParaRPr>
          </a:p>
          <a:p>
            <a:endParaRPr lang="en-GB" dirty="0" smtClean="0">
              <a:solidFill>
                <a:schemeClr val="accent1">
                  <a:lumMod val="50000"/>
                </a:schemeClr>
              </a:solidFill>
            </a:endParaRPr>
          </a:p>
          <a:p>
            <a:endParaRPr lang="en-GB" dirty="0">
              <a:solidFill>
                <a:schemeClr val="accent1">
                  <a:lumMod val="50000"/>
                </a:schemeClr>
              </a:solidFill>
            </a:endParaRPr>
          </a:p>
        </p:txBody>
      </p:sp>
    </p:spTree>
    <p:extLst>
      <p:ext uri="{BB962C8B-B14F-4D97-AF65-F5344CB8AC3E}">
        <p14:creationId xmlns:p14="http://schemas.microsoft.com/office/powerpoint/2010/main" val="3160929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1109" y="624110"/>
            <a:ext cx="9313503" cy="1280890"/>
          </a:xfrm>
        </p:spPr>
        <p:txBody>
          <a:bodyPr/>
          <a:lstStyle/>
          <a:p>
            <a:r>
              <a:rPr lang="en-GB" b="1" dirty="0" smtClean="0">
                <a:solidFill>
                  <a:srgbClr val="002060"/>
                </a:solidFill>
                <a:latin typeface="+mn-lt"/>
              </a:rPr>
              <a:t>Legal Protection of Confidentiality</a:t>
            </a:r>
            <a:endParaRPr lang="en-GB" b="1" dirty="0">
              <a:solidFill>
                <a:srgbClr val="002060"/>
              </a:solidFill>
              <a:latin typeface="+mn-lt"/>
            </a:endParaRPr>
          </a:p>
        </p:txBody>
      </p:sp>
      <p:sp>
        <p:nvSpPr>
          <p:cNvPr id="3" name="Content Placeholder 2"/>
          <p:cNvSpPr>
            <a:spLocks noGrp="1"/>
          </p:cNvSpPr>
          <p:nvPr>
            <p:ph idx="1"/>
          </p:nvPr>
        </p:nvSpPr>
        <p:spPr/>
        <p:txBody>
          <a:bodyPr>
            <a:normAutofit/>
          </a:bodyPr>
          <a:lstStyle/>
          <a:p>
            <a:r>
              <a:rPr lang="en-GB" sz="2800" dirty="0" smtClean="0">
                <a:solidFill>
                  <a:srgbClr val="002060"/>
                </a:solidFill>
              </a:rPr>
              <a:t>Human </a:t>
            </a:r>
            <a:r>
              <a:rPr lang="en-GB" sz="2800" dirty="0">
                <a:solidFill>
                  <a:srgbClr val="002060"/>
                </a:solidFill>
              </a:rPr>
              <a:t>Rights Act 1998 – Article 8 Right to privacy</a:t>
            </a:r>
          </a:p>
          <a:p>
            <a:r>
              <a:rPr lang="en-GB" sz="2800" dirty="0">
                <a:solidFill>
                  <a:srgbClr val="002060"/>
                </a:solidFill>
              </a:rPr>
              <a:t>Data Protection Act </a:t>
            </a:r>
            <a:r>
              <a:rPr lang="en-GB" sz="2800" dirty="0" smtClean="0">
                <a:solidFill>
                  <a:srgbClr val="002060"/>
                </a:solidFill>
              </a:rPr>
              <a:t>1998, 2018 (GDPR)</a:t>
            </a:r>
            <a:endParaRPr lang="en-GB" sz="2800" dirty="0">
              <a:solidFill>
                <a:srgbClr val="002060"/>
              </a:solidFill>
            </a:endParaRPr>
          </a:p>
          <a:p>
            <a:r>
              <a:rPr lang="en-GB" sz="2800" dirty="0">
                <a:solidFill>
                  <a:srgbClr val="002060"/>
                </a:solidFill>
              </a:rPr>
              <a:t>The protection of a client’s confidence and privacy is a legal obligation required by several levels of law</a:t>
            </a:r>
          </a:p>
          <a:p>
            <a:endParaRPr lang="en-GB" dirty="0">
              <a:solidFill>
                <a:schemeClr val="accent1">
                  <a:lumMod val="75000"/>
                </a:schemeClr>
              </a:solidFill>
            </a:endParaRPr>
          </a:p>
        </p:txBody>
      </p:sp>
    </p:spTree>
    <p:extLst>
      <p:ext uri="{BB962C8B-B14F-4D97-AF65-F5344CB8AC3E}">
        <p14:creationId xmlns:p14="http://schemas.microsoft.com/office/powerpoint/2010/main" val="3676059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rgbClr val="002060"/>
                </a:solidFill>
                <a:latin typeface="+mn-lt"/>
              </a:rPr>
              <a:t>Legal Obligations to disclose Confidences</a:t>
            </a:r>
            <a:endParaRPr lang="en-GB" b="1" dirty="0">
              <a:solidFill>
                <a:srgbClr val="002060"/>
              </a:solidFill>
              <a:latin typeface="+mn-lt"/>
            </a:endParaRPr>
          </a:p>
        </p:txBody>
      </p:sp>
      <p:sp>
        <p:nvSpPr>
          <p:cNvPr id="3" name="Content Placeholder 2"/>
          <p:cNvSpPr>
            <a:spLocks noGrp="1"/>
          </p:cNvSpPr>
          <p:nvPr>
            <p:ph idx="1"/>
          </p:nvPr>
        </p:nvSpPr>
        <p:spPr>
          <a:xfrm>
            <a:off x="1708030" y="2133600"/>
            <a:ext cx="10081404" cy="3335547"/>
          </a:xfrm>
        </p:spPr>
        <p:txBody>
          <a:bodyPr>
            <a:noAutofit/>
          </a:bodyPr>
          <a:lstStyle/>
          <a:p>
            <a:r>
              <a:rPr lang="en-GB" sz="2400" dirty="0">
                <a:solidFill>
                  <a:srgbClr val="002060"/>
                </a:solidFill>
              </a:rPr>
              <a:t>Court Orders (Subpoena </a:t>
            </a:r>
            <a:r>
              <a:rPr lang="en-GB" sz="2400" dirty="0" err="1">
                <a:solidFill>
                  <a:srgbClr val="002060"/>
                </a:solidFill>
              </a:rPr>
              <a:t>duces</a:t>
            </a:r>
            <a:r>
              <a:rPr lang="en-GB" sz="2400" dirty="0">
                <a:solidFill>
                  <a:srgbClr val="002060"/>
                </a:solidFill>
              </a:rPr>
              <a:t> </a:t>
            </a:r>
            <a:r>
              <a:rPr lang="en-GB" sz="2400" dirty="0" err="1">
                <a:solidFill>
                  <a:srgbClr val="002060"/>
                </a:solidFill>
              </a:rPr>
              <a:t>tectum</a:t>
            </a:r>
            <a:r>
              <a:rPr lang="en-GB" sz="2400" dirty="0">
                <a:solidFill>
                  <a:srgbClr val="002060"/>
                </a:solidFill>
              </a:rPr>
              <a:t>), requests from a solicitor can be refused (Bond and </a:t>
            </a:r>
            <a:r>
              <a:rPr lang="en-GB" sz="2400" dirty="0" err="1">
                <a:solidFill>
                  <a:srgbClr val="002060"/>
                </a:solidFill>
              </a:rPr>
              <a:t>Sandhu</a:t>
            </a:r>
            <a:r>
              <a:rPr lang="en-GB" sz="2400" dirty="0">
                <a:solidFill>
                  <a:srgbClr val="002060"/>
                </a:solidFill>
              </a:rPr>
              <a:t>, 2005)</a:t>
            </a:r>
          </a:p>
          <a:p>
            <a:r>
              <a:rPr lang="en-GB" sz="2400" dirty="0">
                <a:solidFill>
                  <a:srgbClr val="002060"/>
                </a:solidFill>
              </a:rPr>
              <a:t>Statutory obligations:</a:t>
            </a:r>
          </a:p>
          <a:p>
            <a:r>
              <a:rPr lang="en-GB" sz="2400" dirty="0">
                <a:solidFill>
                  <a:srgbClr val="002060"/>
                </a:solidFill>
              </a:rPr>
              <a:t>Terrorism</a:t>
            </a:r>
          </a:p>
          <a:p>
            <a:r>
              <a:rPr lang="en-GB" sz="2400" dirty="0">
                <a:solidFill>
                  <a:srgbClr val="002060"/>
                </a:solidFill>
              </a:rPr>
              <a:t>Child protection and safeguarding.  </a:t>
            </a:r>
            <a:endParaRPr lang="en-GB" sz="2400" dirty="0" smtClean="0">
              <a:solidFill>
                <a:srgbClr val="002060"/>
              </a:solidFill>
            </a:endParaRPr>
          </a:p>
          <a:p>
            <a:r>
              <a:rPr lang="en-GB" sz="2400" dirty="0" smtClean="0">
                <a:solidFill>
                  <a:srgbClr val="002060"/>
                </a:solidFill>
              </a:rPr>
              <a:t>Mental Capacity.  Such </a:t>
            </a:r>
            <a:r>
              <a:rPr lang="en-GB" sz="2400" dirty="0">
                <a:solidFill>
                  <a:srgbClr val="002060"/>
                </a:solidFill>
              </a:rPr>
              <a:t>cases should be made with consent unless this may compromise </a:t>
            </a:r>
            <a:r>
              <a:rPr lang="en-GB" sz="2400" dirty="0" smtClean="0">
                <a:solidFill>
                  <a:srgbClr val="002060"/>
                </a:solidFill>
              </a:rPr>
              <a:t>safety. (</a:t>
            </a:r>
            <a:r>
              <a:rPr lang="en-GB" sz="2400" dirty="0" err="1" smtClean="0">
                <a:solidFill>
                  <a:srgbClr val="002060"/>
                </a:solidFill>
              </a:rPr>
              <a:t>Mitchels</a:t>
            </a:r>
            <a:r>
              <a:rPr lang="en-GB" sz="2400" dirty="0" smtClean="0">
                <a:solidFill>
                  <a:srgbClr val="002060"/>
                </a:solidFill>
              </a:rPr>
              <a:t> and Bond</a:t>
            </a:r>
            <a:r>
              <a:rPr lang="en-GB" sz="2400" dirty="0">
                <a:solidFill>
                  <a:srgbClr val="002060"/>
                </a:solidFill>
              </a:rPr>
              <a:t>, 2010</a:t>
            </a:r>
            <a:r>
              <a:rPr lang="en-GB" dirty="0">
                <a:solidFill>
                  <a:srgbClr val="002060"/>
                </a:solidFill>
              </a:rPr>
              <a:t>)</a:t>
            </a:r>
          </a:p>
        </p:txBody>
      </p:sp>
    </p:spTree>
    <p:extLst>
      <p:ext uri="{BB962C8B-B14F-4D97-AF65-F5344CB8AC3E}">
        <p14:creationId xmlns:p14="http://schemas.microsoft.com/office/powerpoint/2010/main" val="2278968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8249" y="218535"/>
            <a:ext cx="8140307" cy="1138763"/>
          </a:xfrm>
        </p:spPr>
        <p:txBody>
          <a:bodyPr>
            <a:normAutofit fontScale="90000"/>
          </a:bodyPr>
          <a:lstStyle/>
          <a:p>
            <a:r>
              <a:rPr lang="en-GB" b="1" dirty="0" smtClean="0">
                <a:solidFill>
                  <a:srgbClr val="002060"/>
                </a:solidFill>
                <a:latin typeface="+mn-lt"/>
              </a:rPr>
              <a:t>Exceptions to a Duty of Confidentiality</a:t>
            </a:r>
            <a:endParaRPr lang="en-GB" b="1" dirty="0">
              <a:solidFill>
                <a:srgbClr val="002060"/>
              </a:solidFill>
              <a:latin typeface="+mn-lt"/>
            </a:endParaRPr>
          </a:p>
        </p:txBody>
      </p:sp>
      <p:sp>
        <p:nvSpPr>
          <p:cNvPr id="3" name="Content Placeholder 2"/>
          <p:cNvSpPr>
            <a:spLocks noGrp="1"/>
          </p:cNvSpPr>
          <p:nvPr>
            <p:ph idx="1"/>
          </p:nvPr>
        </p:nvSpPr>
        <p:spPr>
          <a:xfrm>
            <a:off x="891395" y="1673525"/>
            <a:ext cx="10161917" cy="5184475"/>
          </a:xfrm>
        </p:spPr>
        <p:txBody>
          <a:bodyPr>
            <a:normAutofit fontScale="92500" lnSpcReduction="10000"/>
          </a:bodyPr>
          <a:lstStyle/>
          <a:p>
            <a:r>
              <a:rPr lang="en-GB" sz="2400" dirty="0">
                <a:solidFill>
                  <a:srgbClr val="002060"/>
                </a:solidFill>
              </a:rPr>
              <a:t>The Client Consents to disclosure specific information to specific people or organisations for a specific purpose.  Oral consent is sufficient, but a record provides additional protection.</a:t>
            </a:r>
          </a:p>
          <a:p>
            <a:pPr>
              <a:buNone/>
            </a:pPr>
            <a:r>
              <a:rPr lang="en-GB" sz="2400" b="1" dirty="0">
                <a:solidFill>
                  <a:srgbClr val="002060"/>
                </a:solidFill>
              </a:rPr>
              <a:t>What a practitioner might consider before breaching confidentiality</a:t>
            </a:r>
          </a:p>
          <a:p>
            <a:r>
              <a:rPr lang="en-GB" sz="2400" dirty="0">
                <a:solidFill>
                  <a:srgbClr val="002060"/>
                </a:solidFill>
              </a:rPr>
              <a:t>The balance of public interest  and protection of members of the public from serious harm.  (Bond and </a:t>
            </a:r>
            <a:r>
              <a:rPr lang="en-GB" sz="2400" dirty="0" err="1">
                <a:solidFill>
                  <a:srgbClr val="002060"/>
                </a:solidFill>
              </a:rPr>
              <a:t>Mitchels</a:t>
            </a:r>
            <a:r>
              <a:rPr lang="en-GB" sz="2400" dirty="0">
                <a:solidFill>
                  <a:srgbClr val="002060"/>
                </a:solidFill>
              </a:rPr>
              <a:t>, 2008)</a:t>
            </a:r>
          </a:p>
          <a:p>
            <a:pPr>
              <a:buFont typeface="Wingdings" panose="05000000000000000000" pitchFamily="2" charset="2"/>
              <a:buChar char="ü"/>
            </a:pPr>
            <a:r>
              <a:rPr lang="en-GB" sz="2400" dirty="0" smtClean="0">
                <a:solidFill>
                  <a:srgbClr val="002060"/>
                </a:solidFill>
              </a:rPr>
              <a:t>The </a:t>
            </a:r>
            <a:r>
              <a:rPr lang="en-GB" sz="2400" dirty="0">
                <a:solidFill>
                  <a:srgbClr val="002060"/>
                </a:solidFill>
              </a:rPr>
              <a:t>degree of risk.</a:t>
            </a:r>
          </a:p>
          <a:p>
            <a:pPr>
              <a:buFont typeface="Wingdings" panose="05000000000000000000" pitchFamily="2" charset="2"/>
              <a:buChar char="ü"/>
            </a:pPr>
            <a:r>
              <a:rPr lang="en-GB" sz="2400" dirty="0">
                <a:solidFill>
                  <a:srgbClr val="002060"/>
                </a:solidFill>
              </a:rPr>
              <a:t>The seriousness of harm being prevented.</a:t>
            </a:r>
          </a:p>
          <a:p>
            <a:pPr>
              <a:buFont typeface="Wingdings" panose="05000000000000000000" pitchFamily="2" charset="2"/>
              <a:buChar char="ü"/>
            </a:pPr>
            <a:r>
              <a:rPr lang="en-GB" sz="2400" dirty="0">
                <a:solidFill>
                  <a:srgbClr val="002060"/>
                </a:solidFill>
              </a:rPr>
              <a:t>Imminence.</a:t>
            </a:r>
          </a:p>
          <a:p>
            <a:pPr>
              <a:buFont typeface="Wingdings" panose="05000000000000000000" pitchFamily="2" charset="2"/>
              <a:buChar char="ü"/>
            </a:pPr>
            <a:r>
              <a:rPr lang="en-GB" sz="2400" dirty="0" smtClean="0">
                <a:solidFill>
                  <a:srgbClr val="002060"/>
                </a:solidFill>
              </a:rPr>
              <a:t>Effectiveness</a:t>
            </a:r>
            <a:endParaRPr lang="en-GB" sz="2400" dirty="0">
              <a:solidFill>
                <a:srgbClr val="002060"/>
              </a:solidFill>
            </a:endParaRPr>
          </a:p>
          <a:p>
            <a:r>
              <a:rPr lang="en-GB" sz="2400" dirty="0">
                <a:solidFill>
                  <a:srgbClr val="002060"/>
                </a:solidFill>
              </a:rPr>
              <a:t>The Prevention and detection of serious crime (The Department of Health 2003) suggest this category as: murder,  manslaughter, rape, child abuse, terrorism, drug trafficking, treason, kidnapping</a:t>
            </a:r>
            <a:r>
              <a:rPr lang="en-GB" sz="2400" dirty="0">
                <a:solidFill>
                  <a:schemeClr val="accent1">
                    <a:lumMod val="50000"/>
                  </a:schemeClr>
                </a:solidFill>
              </a:rPr>
              <a:t>) </a:t>
            </a:r>
          </a:p>
        </p:txBody>
      </p:sp>
    </p:spTree>
    <p:extLst>
      <p:ext uri="{BB962C8B-B14F-4D97-AF65-F5344CB8AC3E}">
        <p14:creationId xmlns:p14="http://schemas.microsoft.com/office/powerpoint/2010/main" val="4133515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rgbClr val="002060"/>
                </a:solidFill>
              </a:rPr>
              <a:t>Therapy and the Law (Jenkins, 2007; 2014)</a:t>
            </a:r>
            <a:endParaRPr lang="en-GB" b="1" dirty="0">
              <a:solidFill>
                <a:srgbClr val="002060"/>
              </a:solidFill>
            </a:endParaRPr>
          </a:p>
        </p:txBody>
      </p:sp>
      <p:sp>
        <p:nvSpPr>
          <p:cNvPr id="3" name="Content Placeholder 2"/>
          <p:cNvSpPr>
            <a:spLocks noGrp="1"/>
          </p:cNvSpPr>
          <p:nvPr>
            <p:ph idx="1"/>
          </p:nvPr>
        </p:nvSpPr>
        <p:spPr>
          <a:xfrm>
            <a:off x="1771291" y="2133600"/>
            <a:ext cx="9733321" cy="3777622"/>
          </a:xfrm>
        </p:spPr>
        <p:txBody>
          <a:bodyPr>
            <a:noAutofit/>
          </a:bodyPr>
          <a:lstStyle/>
          <a:p>
            <a:r>
              <a:rPr lang="en-GB" sz="2400" dirty="0" smtClean="0">
                <a:solidFill>
                  <a:srgbClr val="002060"/>
                </a:solidFill>
              </a:rPr>
              <a:t>From a professional and ethical point of view, a therapist’s first point of reference should be with regard to their code of ethics (BACP, UKCP,NCS, BPS)</a:t>
            </a:r>
          </a:p>
          <a:p>
            <a:r>
              <a:rPr lang="en-GB" sz="2400" dirty="0" smtClean="0">
                <a:solidFill>
                  <a:srgbClr val="002060"/>
                </a:solidFill>
              </a:rPr>
              <a:t>From a legal perspective, the key factors relating to the therapists therapeutic relationship with clients are framed by the concepts of:</a:t>
            </a:r>
          </a:p>
          <a:p>
            <a:r>
              <a:rPr lang="en-GB" sz="2400" dirty="0" smtClean="0">
                <a:solidFill>
                  <a:srgbClr val="002060"/>
                </a:solidFill>
              </a:rPr>
              <a:t>Contract – informed consent</a:t>
            </a:r>
            <a:endParaRPr lang="en-GB" sz="2400" dirty="0" smtClean="0">
              <a:solidFill>
                <a:srgbClr val="002060"/>
              </a:solidFill>
            </a:endParaRPr>
          </a:p>
          <a:p>
            <a:r>
              <a:rPr lang="en-GB" sz="2400" dirty="0" smtClean="0">
                <a:solidFill>
                  <a:srgbClr val="002060"/>
                </a:solidFill>
              </a:rPr>
              <a:t>Duty of Care</a:t>
            </a:r>
          </a:p>
          <a:p>
            <a:r>
              <a:rPr lang="en-GB" sz="2400" dirty="0" smtClean="0">
                <a:solidFill>
                  <a:srgbClr val="002060"/>
                </a:solidFill>
              </a:rPr>
              <a:t>Liability</a:t>
            </a:r>
            <a:endParaRPr lang="en-GB" sz="2400" dirty="0">
              <a:solidFill>
                <a:srgbClr val="002060"/>
              </a:solidFill>
            </a:endParaRPr>
          </a:p>
        </p:txBody>
      </p:sp>
    </p:spTree>
    <p:extLst>
      <p:ext uri="{BB962C8B-B14F-4D97-AF65-F5344CB8AC3E}">
        <p14:creationId xmlns:p14="http://schemas.microsoft.com/office/powerpoint/2010/main" val="3070848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2060"/>
                </a:solidFill>
              </a:rPr>
              <a:t>Keeping Records</a:t>
            </a:r>
            <a:endParaRPr lang="en-GB" b="1" dirty="0">
              <a:solidFill>
                <a:srgbClr val="002060"/>
              </a:solidFill>
            </a:endParaRPr>
          </a:p>
        </p:txBody>
      </p:sp>
      <p:sp>
        <p:nvSpPr>
          <p:cNvPr id="3" name="Content Placeholder 2"/>
          <p:cNvSpPr>
            <a:spLocks noGrp="1"/>
          </p:cNvSpPr>
          <p:nvPr>
            <p:ph idx="1"/>
          </p:nvPr>
        </p:nvSpPr>
        <p:spPr>
          <a:xfrm>
            <a:off x="1978325" y="2133600"/>
            <a:ext cx="9526287" cy="3777622"/>
          </a:xfrm>
        </p:spPr>
        <p:txBody>
          <a:bodyPr>
            <a:normAutofit/>
          </a:bodyPr>
          <a:lstStyle/>
          <a:p>
            <a:r>
              <a:rPr lang="en-GB" dirty="0" smtClean="0">
                <a:solidFill>
                  <a:srgbClr val="002060"/>
                </a:solidFill>
              </a:rPr>
              <a:t>The way we make and keep client notes or records involve both law and ethics</a:t>
            </a:r>
          </a:p>
          <a:p>
            <a:r>
              <a:rPr lang="en-GB" dirty="0" smtClean="0">
                <a:solidFill>
                  <a:srgbClr val="002060"/>
                </a:solidFill>
              </a:rPr>
              <a:t>Keeping appropriate client notes is a professional responsibility</a:t>
            </a:r>
          </a:p>
          <a:p>
            <a:r>
              <a:rPr lang="en-GB" dirty="0" smtClean="0">
                <a:solidFill>
                  <a:srgbClr val="002060"/>
                </a:solidFill>
              </a:rPr>
              <a:t>Records need to be clear, concise, accurate, kept up to date and stored securely.</a:t>
            </a:r>
          </a:p>
          <a:p>
            <a:r>
              <a:rPr lang="en-GB" dirty="0" smtClean="0">
                <a:solidFill>
                  <a:srgbClr val="002060"/>
                </a:solidFill>
              </a:rPr>
              <a:t>Storage depends on work context and legal requirements.</a:t>
            </a:r>
          </a:p>
          <a:p>
            <a:r>
              <a:rPr lang="en-GB" dirty="0" smtClean="0">
                <a:solidFill>
                  <a:srgbClr val="002060"/>
                </a:solidFill>
              </a:rPr>
              <a:t>The length of time for storage again depends on the context that you are working within. </a:t>
            </a:r>
          </a:p>
          <a:p>
            <a:r>
              <a:rPr lang="en-GB" dirty="0" smtClean="0">
                <a:solidFill>
                  <a:srgbClr val="002060"/>
                </a:solidFill>
              </a:rPr>
              <a:t>Factors to consider are the time limitations on professional complaints and negligence.</a:t>
            </a:r>
          </a:p>
          <a:p>
            <a:r>
              <a:rPr lang="en-GB" dirty="0" smtClean="0">
                <a:solidFill>
                  <a:srgbClr val="002060"/>
                </a:solidFill>
              </a:rPr>
              <a:t>Clients have a right to see their case notes</a:t>
            </a:r>
          </a:p>
        </p:txBody>
      </p:sp>
      <p:pic>
        <p:nvPicPr>
          <p:cNvPr id="4" name="Picture 3" descr="Record Keeping | Record Keeping Stock Photo When using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13297" y="191219"/>
            <a:ext cx="3703961" cy="1713781"/>
          </a:xfrm>
          <a:prstGeom prst="rect">
            <a:avLst/>
          </a:prstGeom>
        </p:spPr>
      </p:pic>
    </p:spTree>
    <p:extLst>
      <p:ext uri="{BB962C8B-B14F-4D97-AF65-F5344CB8AC3E}">
        <p14:creationId xmlns:p14="http://schemas.microsoft.com/office/powerpoint/2010/main" val="11199359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27516" y="730370"/>
            <a:ext cx="9726283" cy="5446593"/>
          </a:xfrm>
        </p:spPr>
        <p:txBody>
          <a:bodyPr>
            <a:normAutofit lnSpcReduction="10000"/>
          </a:bodyPr>
          <a:lstStyle/>
          <a:p>
            <a:pPr marL="0" indent="0" fontAlgn="base">
              <a:buNone/>
            </a:pPr>
            <a:r>
              <a:rPr lang="en-GB" sz="3600" b="1" dirty="0" smtClean="0">
                <a:solidFill>
                  <a:srgbClr val="002060"/>
                </a:solidFill>
              </a:rPr>
              <a:t>(REMINDER) Data </a:t>
            </a:r>
            <a:r>
              <a:rPr lang="en-GB" sz="3600" b="1" dirty="0">
                <a:solidFill>
                  <a:srgbClr val="002060"/>
                </a:solidFill>
              </a:rPr>
              <a:t>Protection Act 2018 </a:t>
            </a:r>
          </a:p>
          <a:p>
            <a:pPr fontAlgn="base"/>
            <a:endParaRPr lang="en-GB" sz="3600" dirty="0" smtClean="0">
              <a:solidFill>
                <a:srgbClr val="002060"/>
              </a:solidFill>
            </a:endParaRPr>
          </a:p>
          <a:p>
            <a:pPr fontAlgn="base"/>
            <a:r>
              <a:rPr lang="en-GB" sz="3600" dirty="0" smtClean="0">
                <a:solidFill>
                  <a:srgbClr val="002060"/>
                </a:solidFill>
              </a:rPr>
              <a:t>The </a:t>
            </a:r>
            <a:r>
              <a:rPr lang="en-GB" sz="3600" dirty="0">
                <a:solidFill>
                  <a:srgbClr val="002060"/>
                </a:solidFill>
              </a:rPr>
              <a:t>Data Protection Act updates our data protection laws for the digital age. </a:t>
            </a:r>
            <a:endParaRPr lang="en-GB" sz="3600" dirty="0" smtClean="0">
              <a:solidFill>
                <a:srgbClr val="002060"/>
              </a:solidFill>
            </a:endParaRPr>
          </a:p>
          <a:p>
            <a:pPr fontAlgn="base"/>
            <a:r>
              <a:rPr lang="en-GB" sz="3600" dirty="0" smtClean="0">
                <a:solidFill>
                  <a:srgbClr val="002060"/>
                </a:solidFill>
              </a:rPr>
              <a:t>It </a:t>
            </a:r>
            <a:r>
              <a:rPr lang="en-GB" sz="3600" dirty="0">
                <a:solidFill>
                  <a:srgbClr val="002060"/>
                </a:solidFill>
              </a:rPr>
              <a:t>received Royal Assent on 23 May 2018. </a:t>
            </a:r>
            <a:endParaRPr lang="en-GB" sz="3600" dirty="0" smtClean="0">
              <a:solidFill>
                <a:srgbClr val="002060"/>
              </a:solidFill>
            </a:endParaRPr>
          </a:p>
          <a:p>
            <a:pPr fontAlgn="base"/>
            <a:r>
              <a:rPr lang="en-GB" sz="3600" dirty="0" smtClean="0">
                <a:solidFill>
                  <a:srgbClr val="002060"/>
                </a:solidFill>
              </a:rPr>
              <a:t>The General Data Protection Regulation (GDPR) forms </a:t>
            </a:r>
            <a:r>
              <a:rPr lang="en-GB" sz="3600" dirty="0">
                <a:solidFill>
                  <a:srgbClr val="002060"/>
                </a:solidFill>
              </a:rPr>
              <a:t>part of the data protection regime in the UK, together with the new Data Protection Act 2018 (DPA 2018). </a:t>
            </a:r>
          </a:p>
          <a:p>
            <a:pPr fontAlgn="base"/>
            <a:endParaRPr lang="en-GB" sz="3600" dirty="0"/>
          </a:p>
          <a:p>
            <a:endParaRPr lang="en-GB" sz="3600" dirty="0"/>
          </a:p>
        </p:txBody>
      </p:sp>
    </p:spTree>
    <p:extLst>
      <p:ext uri="{BB962C8B-B14F-4D97-AF65-F5344CB8AC3E}">
        <p14:creationId xmlns:p14="http://schemas.microsoft.com/office/powerpoint/2010/main" val="1671592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3562" y="14813"/>
            <a:ext cx="8825086" cy="836327"/>
          </a:xfrm>
        </p:spPr>
        <p:txBody>
          <a:bodyPr/>
          <a:lstStyle/>
          <a:p>
            <a:r>
              <a:rPr lang="en-GB" b="1" dirty="0" smtClean="0">
                <a:solidFill>
                  <a:srgbClr val="002060"/>
                </a:solidFill>
              </a:rPr>
              <a:t>Resources </a:t>
            </a:r>
            <a:endParaRPr lang="en-GB" b="1" dirty="0">
              <a:solidFill>
                <a:srgbClr val="002060"/>
              </a:solidFill>
            </a:endParaRPr>
          </a:p>
        </p:txBody>
      </p:sp>
      <p:sp>
        <p:nvSpPr>
          <p:cNvPr id="3" name="Content Placeholder 2"/>
          <p:cNvSpPr>
            <a:spLocks noGrp="1"/>
          </p:cNvSpPr>
          <p:nvPr>
            <p:ph idx="1"/>
          </p:nvPr>
        </p:nvSpPr>
        <p:spPr>
          <a:xfrm>
            <a:off x="1713781" y="1157813"/>
            <a:ext cx="9949132" cy="5090587"/>
          </a:xfrm>
        </p:spPr>
        <p:txBody>
          <a:bodyPr>
            <a:normAutofit/>
          </a:bodyPr>
          <a:lstStyle/>
          <a:p>
            <a:r>
              <a:rPr lang="en-GB" dirty="0" smtClean="0">
                <a:solidFill>
                  <a:srgbClr val="002060"/>
                </a:solidFill>
              </a:rPr>
              <a:t>Bond</a:t>
            </a:r>
            <a:r>
              <a:rPr lang="en-GB" dirty="0">
                <a:solidFill>
                  <a:srgbClr val="002060"/>
                </a:solidFill>
              </a:rPr>
              <a:t>, T. (2015) Standards and Ethics for Counselling in Action. 4th ed. London: Sage</a:t>
            </a:r>
          </a:p>
          <a:p>
            <a:r>
              <a:rPr lang="en-GB" dirty="0">
                <a:solidFill>
                  <a:srgbClr val="002060"/>
                </a:solidFill>
              </a:rPr>
              <a:t>Data Protection Act (2018) Available at: http://www.legislation.gov.uk/ukpga/2018/12/contents/enacted (Accessed: 7th October 2018) </a:t>
            </a:r>
          </a:p>
          <a:p>
            <a:r>
              <a:rPr lang="en-GB" dirty="0">
                <a:solidFill>
                  <a:srgbClr val="002060"/>
                </a:solidFill>
              </a:rPr>
              <a:t>Data Protection Act (2018) Available at: https://www.gov.uk/government/collections/data-protection-act-2018 (Accessed: 7th October 2018)</a:t>
            </a:r>
          </a:p>
          <a:p>
            <a:r>
              <a:rPr lang="en-GB" dirty="0">
                <a:solidFill>
                  <a:srgbClr val="002060"/>
                </a:solidFill>
              </a:rPr>
              <a:t>Jenkins, P. (2017) Professional Practice in Counselling and Psychotherapy: Ethics and the Law. London: Sage</a:t>
            </a:r>
          </a:p>
          <a:p>
            <a:r>
              <a:rPr lang="en-GB" dirty="0" smtClean="0">
                <a:solidFill>
                  <a:srgbClr val="002060"/>
                </a:solidFill>
              </a:rPr>
              <a:t>Mitchel's, </a:t>
            </a:r>
            <a:r>
              <a:rPr lang="en-GB" dirty="0">
                <a:solidFill>
                  <a:srgbClr val="002060"/>
                </a:solidFill>
              </a:rPr>
              <a:t>B. and Bond, T. (2010) Essential Law for Counsellors and Psychotherapists.  London: Sage</a:t>
            </a:r>
          </a:p>
          <a:p>
            <a:r>
              <a:rPr lang="en-GB" dirty="0">
                <a:solidFill>
                  <a:srgbClr val="002060"/>
                </a:solidFill>
              </a:rPr>
              <a:t>Moore, J and Roberts, R. 2010. Counselling and Psychotherapy in Organisational Settings.  Exeter: Learning Matters</a:t>
            </a:r>
          </a:p>
          <a:p>
            <a:r>
              <a:rPr lang="en-GB" dirty="0" smtClean="0">
                <a:solidFill>
                  <a:schemeClr val="accent1">
                    <a:lumMod val="50000"/>
                  </a:schemeClr>
                </a:solidFill>
              </a:rPr>
              <a:t>Therapy </a:t>
            </a:r>
            <a:r>
              <a:rPr lang="en-GB" dirty="0" smtClean="0">
                <a:solidFill>
                  <a:schemeClr val="accent1">
                    <a:lumMod val="50000"/>
                  </a:schemeClr>
                </a:solidFill>
              </a:rPr>
              <a:t>Today</a:t>
            </a:r>
          </a:p>
        </p:txBody>
      </p:sp>
    </p:spTree>
    <p:extLst>
      <p:ext uri="{BB962C8B-B14F-4D97-AF65-F5344CB8AC3E}">
        <p14:creationId xmlns:p14="http://schemas.microsoft.com/office/powerpoint/2010/main" val="105702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5 – Generic Assessment Criteria </a:t>
            </a:r>
            <a:endParaRPr lang="en-GB" dirty="0"/>
          </a:p>
        </p:txBody>
      </p:sp>
      <p:sp>
        <p:nvSpPr>
          <p:cNvPr id="3" name="Content Placeholder 2"/>
          <p:cNvSpPr>
            <a:spLocks noGrp="1"/>
          </p:cNvSpPr>
          <p:nvPr>
            <p:ph idx="1"/>
          </p:nvPr>
        </p:nvSpPr>
        <p:spPr>
          <a:xfrm>
            <a:off x="1322717" y="1466491"/>
            <a:ext cx="10181895" cy="5141343"/>
          </a:xfrm>
        </p:spPr>
        <p:txBody>
          <a:bodyPr>
            <a:noAutofit/>
          </a:bodyPr>
          <a:lstStyle/>
          <a:p>
            <a:pPr marL="0" indent="0">
              <a:buNone/>
            </a:pPr>
            <a:r>
              <a:rPr lang="en-GB" dirty="0">
                <a:solidFill>
                  <a:srgbClr val="002060"/>
                </a:solidFill>
              </a:rPr>
              <a:t>In accordance with the Framework for Higher Education Qualifications, at the end of Level 5 students will be expected to have developed sound knowledge and critical understanding of the well-established concepts and principles in their field of study, and of the way in which those principles have developed.  They will have learned to apply those concepts and principles more widely outside the context in which they were first studied, including, where appropriate, the application of those principles in an employment context. They will have knowledge of the main methods of enquiry in the subject area, and ability to evaluate critically different approaches to problem solving. They will possess an understanding of the limits of their knowledge, and how this influences their analyses and interpretations.  They will be able to use a range of established techniques to initiate and undertake critical analysis of information, and to propose solutions to problems arising from that analysis. They will be able to effectively communicate information, arguments and analysis in a variety of forms to specialist and non-specialist audiences, and deploy key techniques of the discipline effectively. They will be able to undertake further training, develop existing skills and acquire new competences that will enable them to assume significant responsibility within organisations.  They will have the qualities and transferable skills necessary for employment requiring the exercise of personal responsibility and decision-making. </a:t>
            </a:r>
          </a:p>
          <a:p>
            <a:r>
              <a:rPr lang="en-GB" dirty="0"/>
              <a:t> </a:t>
            </a:r>
          </a:p>
        </p:txBody>
      </p:sp>
    </p:spTree>
    <p:extLst>
      <p:ext uri="{BB962C8B-B14F-4D97-AF65-F5344CB8AC3E}">
        <p14:creationId xmlns:p14="http://schemas.microsoft.com/office/powerpoint/2010/main" val="749643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2060"/>
                </a:solidFill>
              </a:rPr>
              <a:t>Essay Structure</a:t>
            </a:r>
            <a:endParaRPr lang="en-GB" b="1" dirty="0">
              <a:solidFill>
                <a:srgbClr val="002060"/>
              </a:solidFill>
            </a:endParaRPr>
          </a:p>
        </p:txBody>
      </p:sp>
      <p:sp>
        <p:nvSpPr>
          <p:cNvPr id="3" name="Content Placeholder 2"/>
          <p:cNvSpPr>
            <a:spLocks noGrp="1"/>
          </p:cNvSpPr>
          <p:nvPr>
            <p:ph idx="1"/>
          </p:nvPr>
        </p:nvSpPr>
        <p:spPr/>
        <p:txBody>
          <a:bodyPr/>
          <a:lstStyle/>
          <a:p>
            <a:pPr marL="0" indent="0">
              <a:buNone/>
            </a:pPr>
            <a:r>
              <a:rPr lang="en-GB" dirty="0" smtClean="0"/>
              <a:t>Writing your Essay </a:t>
            </a:r>
          </a:p>
          <a:p>
            <a:pPr marL="0" indent="0">
              <a:buNone/>
            </a:pPr>
            <a:r>
              <a:rPr lang="en-GB" dirty="0" smtClean="0"/>
              <a:t>University of Leicester </a:t>
            </a:r>
          </a:p>
          <a:p>
            <a:r>
              <a:rPr lang="en-GB" dirty="0" smtClean="0">
                <a:hlinkClick r:id="rId2"/>
              </a:rPr>
              <a:t>https</a:t>
            </a:r>
            <a:r>
              <a:rPr lang="en-GB" dirty="0">
                <a:hlinkClick r:id="rId2"/>
              </a:rPr>
              <a:t>://</a:t>
            </a:r>
            <a:r>
              <a:rPr lang="en-GB" dirty="0" smtClean="0">
                <a:hlinkClick r:id="rId2"/>
              </a:rPr>
              <a:t>www2.le.ac.uk/offices/ld/resources/writing/writing-resources/writing-essays</a:t>
            </a:r>
            <a:endParaRPr lang="en-GB" dirty="0" smtClean="0"/>
          </a:p>
          <a:p>
            <a:pPr marL="0" indent="0">
              <a:buNone/>
            </a:pPr>
            <a:r>
              <a:rPr lang="en-GB" dirty="0" smtClean="0"/>
              <a:t>Anglia Ruskin </a:t>
            </a:r>
            <a:endParaRPr lang="en-GB" dirty="0"/>
          </a:p>
          <a:p>
            <a:r>
              <a:rPr lang="en-GB" dirty="0">
                <a:hlinkClick r:id="rId3"/>
              </a:rPr>
              <a:t>https://</a:t>
            </a:r>
            <a:r>
              <a:rPr lang="en-GB" dirty="0" smtClean="0">
                <a:hlinkClick r:id="rId3"/>
              </a:rPr>
              <a:t>web.anglia.ac.uk/anet/students/documents/2010/helpful-guide-to-essay-writing.pdf</a:t>
            </a:r>
            <a:endParaRPr lang="en-GB" dirty="0" smtClean="0"/>
          </a:p>
          <a:p>
            <a:endParaRPr lang="en-GB" dirty="0"/>
          </a:p>
        </p:txBody>
      </p:sp>
    </p:spTree>
    <p:extLst>
      <p:ext uri="{BB962C8B-B14F-4D97-AF65-F5344CB8AC3E}">
        <p14:creationId xmlns:p14="http://schemas.microsoft.com/office/powerpoint/2010/main" val="13733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2060"/>
                </a:solidFill>
              </a:rPr>
              <a:t>Model Structure</a:t>
            </a:r>
            <a:endParaRPr lang="en-GB" b="1" dirty="0">
              <a:solidFill>
                <a:srgbClr val="002060"/>
              </a:solidFill>
            </a:endParaRPr>
          </a:p>
        </p:txBody>
      </p:sp>
      <p:sp>
        <p:nvSpPr>
          <p:cNvPr id="3" name="Content Placeholder 2"/>
          <p:cNvSpPr>
            <a:spLocks noGrp="1"/>
          </p:cNvSpPr>
          <p:nvPr>
            <p:ph idx="1"/>
          </p:nvPr>
        </p:nvSpPr>
        <p:spPr/>
        <p:txBody>
          <a:bodyPr/>
          <a:lstStyle/>
          <a:p>
            <a:pPr marL="0" indent="0">
              <a:buNone/>
            </a:pPr>
            <a:r>
              <a:rPr lang="en-GB" sz="2400" b="1" dirty="0" smtClean="0">
                <a:solidFill>
                  <a:srgbClr val="002060"/>
                </a:solidFill>
              </a:rPr>
              <a:t>Introduction </a:t>
            </a:r>
          </a:p>
          <a:p>
            <a:r>
              <a:rPr lang="en-GB" sz="2400" dirty="0" smtClean="0">
                <a:solidFill>
                  <a:srgbClr val="002060"/>
                </a:solidFill>
              </a:rPr>
              <a:t>Arouse </a:t>
            </a:r>
            <a:r>
              <a:rPr lang="en-GB" sz="2400" dirty="0">
                <a:solidFill>
                  <a:srgbClr val="002060"/>
                </a:solidFill>
              </a:rPr>
              <a:t>the reader’s interest </a:t>
            </a:r>
            <a:endParaRPr lang="en-GB" sz="2400" dirty="0" smtClean="0">
              <a:solidFill>
                <a:srgbClr val="002060"/>
              </a:solidFill>
            </a:endParaRPr>
          </a:p>
          <a:p>
            <a:r>
              <a:rPr lang="en-GB" sz="2400" dirty="0" smtClean="0">
                <a:solidFill>
                  <a:srgbClr val="002060"/>
                </a:solidFill>
              </a:rPr>
              <a:t>Set </a:t>
            </a:r>
            <a:r>
              <a:rPr lang="en-GB" sz="2400" dirty="0">
                <a:solidFill>
                  <a:srgbClr val="002060"/>
                </a:solidFill>
              </a:rPr>
              <a:t>the scene </a:t>
            </a:r>
            <a:endParaRPr lang="en-GB" sz="2400" dirty="0" smtClean="0">
              <a:solidFill>
                <a:srgbClr val="002060"/>
              </a:solidFill>
            </a:endParaRPr>
          </a:p>
          <a:p>
            <a:r>
              <a:rPr lang="en-GB" sz="2400" dirty="0" smtClean="0">
                <a:solidFill>
                  <a:srgbClr val="002060"/>
                </a:solidFill>
              </a:rPr>
              <a:t>Explain </a:t>
            </a:r>
            <a:r>
              <a:rPr lang="en-GB" sz="2400" dirty="0">
                <a:solidFill>
                  <a:srgbClr val="002060"/>
                </a:solidFill>
              </a:rPr>
              <a:t>how you interpret the question </a:t>
            </a:r>
            <a:r>
              <a:rPr lang="en-GB" sz="2400" dirty="0" smtClean="0">
                <a:solidFill>
                  <a:srgbClr val="002060"/>
                </a:solidFill>
              </a:rPr>
              <a:t>set</a:t>
            </a:r>
          </a:p>
          <a:p>
            <a:r>
              <a:rPr lang="en-GB" sz="2400" dirty="0" smtClean="0">
                <a:solidFill>
                  <a:srgbClr val="002060"/>
                </a:solidFill>
              </a:rPr>
              <a:t>Define </a:t>
            </a:r>
            <a:r>
              <a:rPr lang="en-GB" sz="2400" dirty="0">
                <a:solidFill>
                  <a:srgbClr val="002060"/>
                </a:solidFill>
              </a:rPr>
              <a:t>or explain key terms if necessary </a:t>
            </a:r>
            <a:endParaRPr lang="en-GB" sz="2400" dirty="0" smtClean="0">
              <a:solidFill>
                <a:srgbClr val="002060"/>
              </a:solidFill>
            </a:endParaRPr>
          </a:p>
          <a:p>
            <a:r>
              <a:rPr lang="en-GB" sz="2400" dirty="0" smtClean="0">
                <a:solidFill>
                  <a:srgbClr val="002060"/>
                </a:solidFill>
              </a:rPr>
              <a:t>Give </a:t>
            </a:r>
            <a:r>
              <a:rPr lang="en-GB" sz="2400" dirty="0">
                <a:solidFill>
                  <a:srgbClr val="002060"/>
                </a:solidFill>
              </a:rPr>
              <a:t>a brief outline of which issues you will explore, and in which order </a:t>
            </a:r>
            <a:endParaRPr lang="en-GB" sz="2400" dirty="0" smtClean="0">
              <a:solidFill>
                <a:srgbClr val="002060"/>
              </a:solidFill>
            </a:endParaRPr>
          </a:p>
          <a:p>
            <a:pPr marL="0" indent="0">
              <a:buNone/>
            </a:pPr>
            <a:endParaRPr lang="en-GB" dirty="0"/>
          </a:p>
        </p:txBody>
      </p:sp>
    </p:spTree>
    <p:extLst>
      <p:ext uri="{BB962C8B-B14F-4D97-AF65-F5344CB8AC3E}">
        <p14:creationId xmlns:p14="http://schemas.microsoft.com/office/powerpoint/2010/main" val="2148297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2061" y="624110"/>
            <a:ext cx="9612552" cy="1280890"/>
          </a:xfrm>
        </p:spPr>
        <p:txBody>
          <a:bodyPr/>
          <a:lstStyle/>
          <a:p>
            <a:r>
              <a:rPr lang="en-GB" b="1" dirty="0" smtClean="0">
                <a:solidFill>
                  <a:srgbClr val="002060"/>
                </a:solidFill>
              </a:rPr>
              <a:t>Main Arguments/Body</a:t>
            </a:r>
            <a:endParaRPr lang="en-GB" b="1" dirty="0">
              <a:solidFill>
                <a:srgbClr val="002060"/>
              </a:solidFill>
            </a:endParaRPr>
          </a:p>
        </p:txBody>
      </p:sp>
      <p:sp>
        <p:nvSpPr>
          <p:cNvPr id="3" name="Content Placeholder 2"/>
          <p:cNvSpPr>
            <a:spLocks noGrp="1"/>
          </p:cNvSpPr>
          <p:nvPr>
            <p:ph idx="1"/>
          </p:nvPr>
        </p:nvSpPr>
        <p:spPr>
          <a:xfrm>
            <a:off x="1535501" y="2076090"/>
            <a:ext cx="10765766" cy="4387970"/>
          </a:xfrm>
        </p:spPr>
        <p:txBody>
          <a:bodyPr>
            <a:noAutofit/>
          </a:bodyPr>
          <a:lstStyle/>
          <a:p>
            <a:pPr marL="0" indent="0">
              <a:buNone/>
            </a:pPr>
            <a:r>
              <a:rPr lang="en-GB" sz="2000" b="1" dirty="0">
                <a:solidFill>
                  <a:srgbClr val="002060"/>
                </a:solidFill>
              </a:rPr>
              <a:t>Contains the points outlined in your introduction, divided into paragraphs: </a:t>
            </a:r>
          </a:p>
          <a:p>
            <a:r>
              <a:rPr lang="en-GB" sz="2400" i="1" dirty="0" smtClean="0">
                <a:solidFill>
                  <a:srgbClr val="002060"/>
                </a:solidFill>
              </a:rPr>
              <a:t>Paragraph </a:t>
            </a:r>
            <a:r>
              <a:rPr lang="en-GB" sz="2400" i="1" dirty="0">
                <a:solidFill>
                  <a:srgbClr val="002060"/>
                </a:solidFill>
              </a:rPr>
              <a:t>1 </a:t>
            </a:r>
            <a:r>
              <a:rPr lang="en-GB" sz="2400" dirty="0">
                <a:solidFill>
                  <a:srgbClr val="002060"/>
                </a:solidFill>
              </a:rPr>
              <a:t>Covers the first thing you said you would address. </a:t>
            </a:r>
          </a:p>
          <a:p>
            <a:pPr lvl="1">
              <a:buFont typeface="Wingdings" panose="05000000000000000000" pitchFamily="2" charset="2"/>
              <a:buChar char="Ø"/>
            </a:pPr>
            <a:r>
              <a:rPr lang="en-GB" sz="2400" dirty="0" smtClean="0">
                <a:solidFill>
                  <a:srgbClr val="002060"/>
                </a:solidFill>
              </a:rPr>
              <a:t>The </a:t>
            </a:r>
            <a:r>
              <a:rPr lang="en-GB" sz="2400" dirty="0">
                <a:solidFill>
                  <a:srgbClr val="002060"/>
                </a:solidFill>
              </a:rPr>
              <a:t>first sentence (the topic sentence) introduces the main idea of the paragraph. </a:t>
            </a:r>
          </a:p>
          <a:p>
            <a:pPr lvl="1">
              <a:buFont typeface="Wingdings" panose="05000000000000000000" pitchFamily="2" charset="2"/>
              <a:buChar char="Ø"/>
            </a:pPr>
            <a:r>
              <a:rPr lang="en-GB" sz="2400" dirty="0" smtClean="0">
                <a:solidFill>
                  <a:srgbClr val="002060"/>
                </a:solidFill>
              </a:rPr>
              <a:t>Other </a:t>
            </a:r>
            <a:r>
              <a:rPr lang="en-GB" sz="2400" dirty="0">
                <a:solidFill>
                  <a:srgbClr val="002060"/>
                </a:solidFill>
              </a:rPr>
              <a:t>sentences develop the topic.  </a:t>
            </a:r>
          </a:p>
          <a:p>
            <a:pPr lvl="1">
              <a:buFont typeface="Wingdings" panose="05000000000000000000" pitchFamily="2" charset="2"/>
              <a:buChar char="Ø"/>
            </a:pPr>
            <a:r>
              <a:rPr lang="en-GB" sz="2400" dirty="0" smtClean="0">
                <a:solidFill>
                  <a:srgbClr val="002060"/>
                </a:solidFill>
              </a:rPr>
              <a:t>Include </a:t>
            </a:r>
            <a:r>
              <a:rPr lang="en-GB" sz="2400" dirty="0">
                <a:solidFill>
                  <a:srgbClr val="002060"/>
                </a:solidFill>
              </a:rPr>
              <a:t>relevant examples, details, evidence, quotations, references. </a:t>
            </a:r>
          </a:p>
          <a:p>
            <a:r>
              <a:rPr lang="en-GB" sz="2400" i="1" dirty="0" smtClean="0">
                <a:solidFill>
                  <a:srgbClr val="002060"/>
                </a:solidFill>
              </a:rPr>
              <a:t>Paragraph </a:t>
            </a:r>
            <a:r>
              <a:rPr lang="en-GB" sz="2400" i="1" dirty="0">
                <a:solidFill>
                  <a:srgbClr val="002060"/>
                </a:solidFill>
              </a:rPr>
              <a:t>2 and other paragraphs </a:t>
            </a:r>
            <a:endParaRPr lang="en-GB" sz="2400" i="1" dirty="0" smtClean="0">
              <a:solidFill>
                <a:srgbClr val="002060"/>
              </a:solidFill>
            </a:endParaRPr>
          </a:p>
          <a:p>
            <a:pPr marL="0" indent="0">
              <a:buNone/>
            </a:pPr>
            <a:r>
              <a:rPr lang="en-GB" sz="2400" dirty="0" smtClean="0">
                <a:solidFill>
                  <a:srgbClr val="002060"/>
                </a:solidFill>
              </a:rPr>
              <a:t>The </a:t>
            </a:r>
            <a:r>
              <a:rPr lang="en-GB" sz="2400" dirty="0">
                <a:solidFill>
                  <a:srgbClr val="002060"/>
                </a:solidFill>
              </a:rPr>
              <a:t>first sentence links the paragraph to the previous paragraph then introduces the main idea of the paragraph. </a:t>
            </a:r>
          </a:p>
        </p:txBody>
      </p:sp>
    </p:spTree>
    <p:extLst>
      <p:ext uri="{BB962C8B-B14F-4D97-AF65-F5344CB8AC3E}">
        <p14:creationId xmlns:p14="http://schemas.microsoft.com/office/powerpoint/2010/main" val="4217748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9514" y="486088"/>
            <a:ext cx="8911687" cy="1280890"/>
          </a:xfrm>
        </p:spPr>
        <p:txBody>
          <a:bodyPr/>
          <a:lstStyle/>
          <a:p>
            <a:r>
              <a:rPr lang="en-GB" b="1" dirty="0" smtClean="0">
                <a:solidFill>
                  <a:srgbClr val="002060"/>
                </a:solidFill>
              </a:rPr>
              <a:t>Conclusion</a:t>
            </a:r>
            <a:endParaRPr lang="en-GB" b="1" dirty="0">
              <a:solidFill>
                <a:srgbClr val="002060"/>
              </a:solidFill>
            </a:endParaRPr>
          </a:p>
        </p:txBody>
      </p:sp>
      <p:sp>
        <p:nvSpPr>
          <p:cNvPr id="3" name="Content Placeholder 2"/>
          <p:cNvSpPr>
            <a:spLocks noGrp="1"/>
          </p:cNvSpPr>
          <p:nvPr>
            <p:ph idx="1"/>
          </p:nvPr>
        </p:nvSpPr>
        <p:spPr>
          <a:xfrm>
            <a:off x="1339970" y="1949570"/>
            <a:ext cx="10164642" cy="3961652"/>
          </a:xfrm>
        </p:spPr>
        <p:txBody>
          <a:bodyPr>
            <a:noAutofit/>
          </a:bodyPr>
          <a:lstStyle/>
          <a:p>
            <a:r>
              <a:rPr lang="en-GB" sz="2000" dirty="0" smtClean="0">
                <a:solidFill>
                  <a:srgbClr val="002060"/>
                </a:solidFill>
              </a:rPr>
              <a:t> </a:t>
            </a:r>
            <a:r>
              <a:rPr lang="en-GB" sz="2000" dirty="0">
                <a:solidFill>
                  <a:srgbClr val="002060"/>
                </a:solidFill>
              </a:rPr>
              <a:t>Draw everything together </a:t>
            </a:r>
            <a:endParaRPr lang="en-GB" sz="2000" dirty="0" smtClean="0">
              <a:solidFill>
                <a:srgbClr val="002060"/>
              </a:solidFill>
            </a:endParaRPr>
          </a:p>
          <a:p>
            <a:r>
              <a:rPr lang="en-GB" sz="2000" dirty="0" smtClean="0">
                <a:solidFill>
                  <a:srgbClr val="002060"/>
                </a:solidFill>
              </a:rPr>
              <a:t>Summarise </a:t>
            </a:r>
            <a:r>
              <a:rPr lang="en-GB" sz="2000" dirty="0">
                <a:solidFill>
                  <a:srgbClr val="002060"/>
                </a:solidFill>
              </a:rPr>
              <a:t>the main themes </a:t>
            </a:r>
            <a:endParaRPr lang="en-GB" sz="2000" dirty="0" smtClean="0">
              <a:solidFill>
                <a:srgbClr val="002060"/>
              </a:solidFill>
            </a:endParaRPr>
          </a:p>
          <a:p>
            <a:r>
              <a:rPr lang="en-GB" sz="2000" dirty="0" smtClean="0">
                <a:solidFill>
                  <a:srgbClr val="002060"/>
                </a:solidFill>
              </a:rPr>
              <a:t>State </a:t>
            </a:r>
            <a:r>
              <a:rPr lang="en-GB" sz="2000" dirty="0">
                <a:solidFill>
                  <a:srgbClr val="002060"/>
                </a:solidFill>
              </a:rPr>
              <a:t>your general conclusions </a:t>
            </a:r>
            <a:endParaRPr lang="en-GB" sz="2000" dirty="0" smtClean="0">
              <a:solidFill>
                <a:srgbClr val="002060"/>
              </a:solidFill>
            </a:endParaRPr>
          </a:p>
          <a:p>
            <a:r>
              <a:rPr lang="en-GB" sz="2000" dirty="0" smtClean="0">
                <a:solidFill>
                  <a:srgbClr val="002060"/>
                </a:solidFill>
              </a:rPr>
              <a:t>Make </a:t>
            </a:r>
            <a:r>
              <a:rPr lang="en-GB" sz="2000" dirty="0">
                <a:solidFill>
                  <a:srgbClr val="002060"/>
                </a:solidFill>
              </a:rPr>
              <a:t>it clear why those conclusions are important or significant </a:t>
            </a:r>
            <a:endParaRPr lang="en-GB" sz="2000" dirty="0" smtClean="0">
              <a:solidFill>
                <a:srgbClr val="002060"/>
              </a:solidFill>
            </a:endParaRPr>
          </a:p>
          <a:p>
            <a:r>
              <a:rPr lang="en-GB" sz="2000" dirty="0" smtClean="0">
                <a:solidFill>
                  <a:srgbClr val="002060"/>
                </a:solidFill>
              </a:rPr>
              <a:t>Do </a:t>
            </a:r>
            <a:r>
              <a:rPr lang="en-GB" sz="2000" dirty="0">
                <a:solidFill>
                  <a:srgbClr val="002060"/>
                </a:solidFill>
              </a:rPr>
              <a:t>not introduce new material </a:t>
            </a:r>
            <a:endParaRPr lang="en-GB" sz="2000" dirty="0" smtClean="0">
              <a:solidFill>
                <a:srgbClr val="002060"/>
              </a:solidFill>
            </a:endParaRPr>
          </a:p>
          <a:p>
            <a:r>
              <a:rPr lang="en-GB" sz="2000" dirty="0" smtClean="0">
                <a:solidFill>
                  <a:srgbClr val="002060"/>
                </a:solidFill>
              </a:rPr>
              <a:t>In </a:t>
            </a:r>
            <a:r>
              <a:rPr lang="en-GB" sz="2000" dirty="0">
                <a:solidFill>
                  <a:srgbClr val="002060"/>
                </a:solidFill>
              </a:rPr>
              <a:t>the last sentence, sum up your argument very briefly, linking it to the title </a:t>
            </a:r>
            <a:endParaRPr lang="en-GB" sz="2000" dirty="0" smtClean="0">
              <a:solidFill>
                <a:srgbClr val="002060"/>
              </a:solidFill>
            </a:endParaRPr>
          </a:p>
          <a:p>
            <a:r>
              <a:rPr lang="en-GB" sz="2000" dirty="0" smtClean="0">
                <a:solidFill>
                  <a:srgbClr val="002060"/>
                </a:solidFill>
              </a:rPr>
              <a:t>Set </a:t>
            </a:r>
            <a:r>
              <a:rPr lang="en-GB" sz="2000" dirty="0">
                <a:solidFill>
                  <a:srgbClr val="002060"/>
                </a:solidFill>
              </a:rPr>
              <a:t>the issues in a broader perspective/wider context </a:t>
            </a:r>
            <a:endParaRPr lang="en-GB" sz="2000" dirty="0" smtClean="0">
              <a:solidFill>
                <a:srgbClr val="002060"/>
              </a:solidFill>
            </a:endParaRPr>
          </a:p>
          <a:p>
            <a:r>
              <a:rPr lang="en-GB" sz="2000" dirty="0" smtClean="0">
                <a:solidFill>
                  <a:srgbClr val="002060"/>
                </a:solidFill>
              </a:rPr>
              <a:t>Discuss </a:t>
            </a:r>
            <a:r>
              <a:rPr lang="en-GB" sz="2000" dirty="0">
                <a:solidFill>
                  <a:srgbClr val="002060"/>
                </a:solidFill>
              </a:rPr>
              <a:t>what you have failed to do – answers not clear, space limited </a:t>
            </a:r>
            <a:endParaRPr lang="en-GB" sz="2000" dirty="0" smtClean="0">
              <a:solidFill>
                <a:srgbClr val="002060"/>
              </a:solidFill>
            </a:endParaRPr>
          </a:p>
          <a:p>
            <a:r>
              <a:rPr lang="en-GB" sz="2000" dirty="0" smtClean="0">
                <a:solidFill>
                  <a:srgbClr val="002060"/>
                </a:solidFill>
              </a:rPr>
              <a:t>Suggest </a:t>
            </a:r>
            <a:r>
              <a:rPr lang="en-GB" sz="2000" dirty="0">
                <a:solidFill>
                  <a:srgbClr val="002060"/>
                </a:solidFill>
              </a:rPr>
              <a:t>further questions of your own</a:t>
            </a:r>
          </a:p>
        </p:txBody>
      </p:sp>
    </p:spTree>
    <p:extLst>
      <p:ext uri="{BB962C8B-B14F-4D97-AF65-F5344CB8AC3E}">
        <p14:creationId xmlns:p14="http://schemas.microsoft.com/office/powerpoint/2010/main" val="2336998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2061" y="624110"/>
            <a:ext cx="9612552" cy="1280890"/>
          </a:xfrm>
        </p:spPr>
        <p:txBody>
          <a:bodyPr/>
          <a:lstStyle/>
          <a:p>
            <a:r>
              <a:rPr lang="en-GB" b="1" dirty="0" smtClean="0">
                <a:solidFill>
                  <a:srgbClr val="002060"/>
                </a:solidFill>
              </a:rPr>
              <a:t>Reminders</a:t>
            </a:r>
            <a:endParaRPr lang="en-GB" b="1" dirty="0">
              <a:solidFill>
                <a:srgbClr val="002060"/>
              </a:solidFill>
            </a:endParaRPr>
          </a:p>
        </p:txBody>
      </p:sp>
      <p:sp>
        <p:nvSpPr>
          <p:cNvPr id="3" name="Content Placeholder 2"/>
          <p:cNvSpPr>
            <a:spLocks noGrp="1"/>
          </p:cNvSpPr>
          <p:nvPr>
            <p:ph idx="1"/>
          </p:nvPr>
        </p:nvSpPr>
        <p:spPr>
          <a:xfrm>
            <a:off x="1063926" y="2173856"/>
            <a:ext cx="10440687" cy="3777622"/>
          </a:xfrm>
        </p:spPr>
        <p:txBody>
          <a:bodyPr>
            <a:normAutofit fontScale="92500" lnSpcReduction="20000"/>
          </a:bodyPr>
          <a:lstStyle/>
          <a:p>
            <a:r>
              <a:rPr lang="en-GB" sz="3600" dirty="0" smtClean="0">
                <a:solidFill>
                  <a:srgbClr val="002060"/>
                </a:solidFill>
              </a:rPr>
              <a:t>No </a:t>
            </a:r>
            <a:r>
              <a:rPr lang="en-GB" sz="3600" b="1" u="sng" dirty="0" smtClean="0">
                <a:solidFill>
                  <a:srgbClr val="002060"/>
                </a:solidFill>
              </a:rPr>
              <a:t>headers </a:t>
            </a:r>
            <a:r>
              <a:rPr lang="en-GB" sz="3600" dirty="0" smtClean="0">
                <a:solidFill>
                  <a:srgbClr val="002060"/>
                </a:solidFill>
              </a:rPr>
              <a:t>used within this essay</a:t>
            </a:r>
          </a:p>
          <a:p>
            <a:r>
              <a:rPr lang="en-GB" sz="3600" dirty="0" smtClean="0">
                <a:solidFill>
                  <a:srgbClr val="002060"/>
                </a:solidFill>
              </a:rPr>
              <a:t>Font - </a:t>
            </a:r>
            <a:r>
              <a:rPr lang="en-GB" sz="3600" b="1" dirty="0" smtClean="0">
                <a:solidFill>
                  <a:srgbClr val="002060"/>
                </a:solidFill>
                <a:latin typeface="Times New Roman" panose="02020603050405020304" pitchFamily="18" charset="0"/>
                <a:cs typeface="Times New Roman" panose="02020603050405020304" pitchFamily="18" charset="0"/>
              </a:rPr>
              <a:t>Times New Roman </a:t>
            </a:r>
            <a:r>
              <a:rPr lang="en-GB" sz="3600" dirty="0" smtClean="0">
                <a:solidFill>
                  <a:srgbClr val="002060"/>
                </a:solidFill>
                <a:latin typeface="Times New Roman" panose="02020603050405020304" pitchFamily="18" charset="0"/>
                <a:cs typeface="Times New Roman" panose="02020603050405020304" pitchFamily="18" charset="0"/>
              </a:rPr>
              <a:t>- 12</a:t>
            </a:r>
          </a:p>
          <a:p>
            <a:r>
              <a:rPr lang="en-GB" sz="3600" b="1" dirty="0" smtClean="0">
                <a:solidFill>
                  <a:srgbClr val="002060"/>
                </a:solidFill>
              </a:rPr>
              <a:t>Double space your work</a:t>
            </a:r>
          </a:p>
          <a:p>
            <a:r>
              <a:rPr lang="en-GB" sz="3600" b="1" dirty="0" smtClean="0">
                <a:solidFill>
                  <a:srgbClr val="002060"/>
                </a:solidFill>
              </a:rPr>
              <a:t>Check for grammar and spelling. </a:t>
            </a:r>
          </a:p>
          <a:p>
            <a:r>
              <a:rPr lang="en-GB" sz="3600" dirty="0" smtClean="0">
                <a:solidFill>
                  <a:srgbClr val="002060"/>
                </a:solidFill>
              </a:rPr>
              <a:t>Harvard Referencing (Please see Guide) </a:t>
            </a:r>
          </a:p>
          <a:p>
            <a:r>
              <a:rPr lang="en-GB" sz="3600" b="1" dirty="0" smtClean="0">
                <a:solidFill>
                  <a:srgbClr val="002060"/>
                </a:solidFill>
              </a:rPr>
              <a:t>Please </a:t>
            </a:r>
            <a:r>
              <a:rPr lang="en-GB" sz="3600" dirty="0" smtClean="0">
                <a:solidFill>
                  <a:srgbClr val="002060"/>
                </a:solidFill>
              </a:rPr>
              <a:t>check for text-matching via the DRAFT Portal (Multiple Submissions) </a:t>
            </a:r>
          </a:p>
          <a:p>
            <a:endParaRPr lang="en-GB" dirty="0"/>
          </a:p>
        </p:txBody>
      </p:sp>
      <p:pic>
        <p:nvPicPr>
          <p:cNvPr id="4" name="Picture 3" descr="Chronicles of the ShoeSquirrel: January 20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3373" y="424312"/>
            <a:ext cx="3063995" cy="2566179"/>
          </a:xfrm>
          <a:prstGeom prst="rect">
            <a:avLst/>
          </a:prstGeom>
        </p:spPr>
      </p:pic>
    </p:spTree>
    <p:extLst>
      <p:ext uri="{BB962C8B-B14F-4D97-AF65-F5344CB8AC3E}">
        <p14:creationId xmlns:p14="http://schemas.microsoft.com/office/powerpoint/2010/main" val="333303392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482</TotalTime>
  <Words>1412</Words>
  <Application>Microsoft Office PowerPoint</Application>
  <PresentationFormat>Widescreen</PresentationFormat>
  <Paragraphs>131</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Century Gothic</vt:lpstr>
      <vt:lpstr>Times New Roman</vt:lpstr>
      <vt:lpstr>Wingdings</vt:lpstr>
      <vt:lpstr>Wingdings 3</vt:lpstr>
      <vt:lpstr>Wisp</vt:lpstr>
      <vt:lpstr>Professional Relationships Confidentiality and Assessment Guidance </vt:lpstr>
      <vt:lpstr>Schedule for Today</vt:lpstr>
      <vt:lpstr>Assessment Question</vt:lpstr>
      <vt:lpstr>What needs to be considered in asking this question?</vt:lpstr>
      <vt:lpstr>PowerPoint Presentation</vt:lpstr>
      <vt:lpstr>Working within Clinical Teams &amp; Other Professionals  (EF 2018) </vt:lpstr>
      <vt:lpstr>Ethical Framework (2018) </vt:lpstr>
      <vt:lpstr>PowerPoint Presentation</vt:lpstr>
      <vt:lpstr>Disclosure of client information should only be made in accordance with law and ethical practice </vt:lpstr>
      <vt:lpstr>Legal Protection of Confidentiality</vt:lpstr>
      <vt:lpstr>Legal Obligations to disclose Confidences</vt:lpstr>
      <vt:lpstr>Exceptions to a Duty of Confidentiality</vt:lpstr>
      <vt:lpstr>Therapy and the Law (Jenkins, 2007; 2014)</vt:lpstr>
      <vt:lpstr>Keeping Records</vt:lpstr>
      <vt:lpstr>PowerPoint Presentation</vt:lpstr>
      <vt:lpstr>Resources </vt:lpstr>
      <vt:lpstr>Level 5 – Generic Assessment Criteria </vt:lpstr>
      <vt:lpstr>Essay Structure</vt:lpstr>
      <vt:lpstr>Model Structure</vt:lpstr>
      <vt:lpstr>Main Arguments/Body</vt:lpstr>
      <vt:lpstr>Conclusion</vt:lpstr>
      <vt:lpstr>Reminders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Maintaining a Framework for Practice ECHC4002</dc:title>
  <dc:creator>Andrea Williams</dc:creator>
  <cp:lastModifiedBy>Ruth Groff</cp:lastModifiedBy>
  <cp:revision>45</cp:revision>
  <dcterms:created xsi:type="dcterms:W3CDTF">2018-10-17T13:33:13Z</dcterms:created>
  <dcterms:modified xsi:type="dcterms:W3CDTF">2019-11-30T16:08:32Z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