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1"/>
  </p:sldMasterIdLst>
  <p:sldIdLst>
    <p:sldId id="256" r:id="rId2"/>
    <p:sldId id="264" r:id="rId3"/>
    <p:sldId id="265" r:id="rId4"/>
    <p:sldId id="258" r:id="rId5"/>
    <p:sldId id="257" r:id="rId6"/>
    <p:sldId id="268" r:id="rId7"/>
    <p:sldId id="263" r:id="rId8"/>
    <p:sldId id="26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0600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121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630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6310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601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970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947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792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132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698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483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914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openxmlformats.org/officeDocument/2006/relationships/slide" Target="slide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4351981-990A-49C1-8342-A3AB2CBA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91" b="11139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B0F7F-2812-412A-B872-00852F1D3C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5517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chemeClr val="tx1"/>
                </a:solidFill>
              </a:rPr>
              <a:t>Group Project </a:t>
            </a:r>
            <a:br>
              <a:rPr lang="en-GB" sz="3800">
                <a:solidFill>
                  <a:schemeClr val="tx1"/>
                </a:solidFill>
              </a:rPr>
            </a:br>
            <a:r>
              <a:rPr lang="en-GB" sz="3800">
                <a:solidFill>
                  <a:schemeClr val="tx1"/>
                </a:solidFill>
              </a:rPr>
              <a:t>JMCT Construction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1EE921-BB24-4C1F-8D90-67DE47FE13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85516" y="4735799"/>
            <a:ext cx="6470693" cy="605256"/>
          </a:xfrm>
        </p:spPr>
        <p:txBody>
          <a:bodyPr>
            <a:normAutofit/>
          </a:bodyPr>
          <a:lstStyle/>
          <a:p>
            <a:r>
              <a:rPr lang="en-GB" dirty="0"/>
              <a:t>Mark Jones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50218C5-E017-43D2-8345-FD9FBF0C9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1302EBC9-1334-4FF2-B841-329DFBC4F07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663070780"/>
                  </p:ext>
                </p:extLst>
              </p:nvPr>
            </p:nvGraphicFramePr>
            <p:xfrm>
              <a:off x="-1295257" y="-1657350"/>
              <a:ext cx="3048000" cy="1714500"/>
            </p:xfrm>
            <a:graphic>
              <a:graphicData uri="http://schemas.microsoft.com/office/powerpoint/2016/slidezoom">
                <pslz:sldZm>
                  <pslz:sldZmObj sldId="264" cId="2781128041">
                    <pslz:zmPr id="{1C46F4C9-CA5A-4C59-8DFE-D69B05412E72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6" name="Slide Zoom 5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1302EBC9-1334-4FF2-B841-329DFBC4F07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-1295257" y="-1657350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52838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69BA7C-49BE-4689-B85D-7E0689DA9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Preliminary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A5BE5-3C3C-4DC7-886C-2C50EE902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5"/>
            <a:ext cx="6711513" cy="6019987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 Ground investigation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 Walk over survey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 Previous developments, services and existing issues</a:t>
            </a:r>
          </a:p>
          <a:p>
            <a:pPr marL="514350" indent="-514350">
              <a:lnSpc>
                <a:spcPct val="100000"/>
              </a:lnSpc>
              <a:buFont typeface="+mj-lt"/>
              <a:buAutoNum type="romanLcPeriod"/>
            </a:pPr>
            <a:r>
              <a:rPr lang="en-GB" sz="2400" dirty="0"/>
              <a:t>Historic views of site (previous use)</a:t>
            </a:r>
          </a:p>
          <a:p>
            <a:pPr marL="514350" indent="-514350">
              <a:lnSpc>
                <a:spcPct val="100000"/>
              </a:lnSpc>
              <a:buFont typeface="+mj-lt"/>
              <a:buAutoNum type="romanLcPeriod"/>
            </a:pPr>
            <a:r>
              <a:rPr lang="en-GB" sz="2400" dirty="0"/>
              <a:t>Superficial deposits </a:t>
            </a:r>
          </a:p>
          <a:p>
            <a:pPr marL="514350" indent="-514350">
              <a:lnSpc>
                <a:spcPct val="100000"/>
              </a:lnSpc>
              <a:buFont typeface="+mj-lt"/>
              <a:buAutoNum type="romanLcPeriod"/>
            </a:pPr>
            <a:r>
              <a:rPr lang="en-GB" sz="2400" dirty="0"/>
              <a:t>Radon maps</a:t>
            </a:r>
          </a:p>
          <a:p>
            <a:pPr marL="514350" indent="-514350">
              <a:lnSpc>
                <a:spcPct val="100000"/>
              </a:lnSpc>
              <a:buFont typeface="+mj-lt"/>
              <a:buAutoNum type="romanLcPeriod"/>
            </a:pPr>
            <a:r>
              <a:rPr lang="en-GB" sz="2400" dirty="0"/>
              <a:t>Coal mining </a:t>
            </a:r>
          </a:p>
          <a:p>
            <a:pPr marL="514350" indent="-514350">
              <a:lnSpc>
                <a:spcPct val="100000"/>
              </a:lnSpc>
              <a:buFont typeface="+mj-lt"/>
              <a:buAutoNum type="romanLcPeriod"/>
            </a:pPr>
            <a:r>
              <a:rPr lang="en-GB" sz="2400" dirty="0"/>
              <a:t>Existing ground water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2400" dirty="0"/>
              <a:t> Recommendations for a more detailed site       investigation (next step)</a:t>
            </a:r>
          </a:p>
          <a:p>
            <a:pPr marL="514350" indent="-514350">
              <a:lnSpc>
                <a:spcPct val="100000"/>
              </a:lnSpc>
              <a:buFont typeface="+mj-lt"/>
              <a:buAutoNum type="romanLcPeriod"/>
            </a:pPr>
            <a:r>
              <a:rPr lang="en-GB" sz="2400" dirty="0"/>
              <a:t>Trial pits </a:t>
            </a:r>
          </a:p>
          <a:p>
            <a:pPr marL="514350" indent="-514350">
              <a:lnSpc>
                <a:spcPct val="100000"/>
              </a:lnSpc>
              <a:buFont typeface="+mj-lt"/>
              <a:buAutoNum type="romanLcPeriod"/>
            </a:pPr>
            <a:r>
              <a:rPr lang="en-GB" sz="2400" dirty="0"/>
              <a:t>Laboratory tests </a:t>
            </a:r>
          </a:p>
          <a:p>
            <a:pPr>
              <a:lnSpc>
                <a:spcPct val="10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81128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226503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22DE4C3-F301-467F-AA92-57A8FB152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1E7249-87F2-45BC-97A0-C27168047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354227"/>
            <a:ext cx="10909073" cy="101485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>
                <a:solidFill>
                  <a:schemeClr val="bg1"/>
                </a:solidFill>
              </a:rPr>
              <a:t>Previous developments, services and existing issues</a:t>
            </a:r>
            <a:br>
              <a:rPr lang="en-US" sz="3300">
                <a:solidFill>
                  <a:schemeClr val="bg1"/>
                </a:solidFill>
              </a:rPr>
            </a:br>
            <a:endParaRPr lang="en-US" sz="3300">
              <a:solidFill>
                <a:schemeClr val="bg1"/>
              </a:solidFill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6942" y="1466833"/>
            <a:ext cx="105156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D6AECCE1-CDEA-4F5A-9F59-87F5B0C7C90D}"/>
              </a:ext>
            </a:extLst>
          </p:cNvPr>
          <p:cNvPicPr/>
          <p:nvPr/>
        </p:nvPicPr>
        <p:blipFill rotWithShape="1">
          <a:blip r:embed="rId2"/>
          <a:srcRect l="21770" t="19211" r="29205" b="15468"/>
          <a:stretch/>
        </p:blipFill>
        <p:spPr bwMode="auto">
          <a:xfrm>
            <a:off x="635458" y="3135394"/>
            <a:ext cx="3312784" cy="2482851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19247F-F7EA-4A3B-BE7F-C8F632B37CAD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14531" t="25410" r="8287" b="13599"/>
          <a:stretch/>
        </p:blipFill>
        <p:spPr bwMode="auto">
          <a:xfrm>
            <a:off x="4432874" y="3640553"/>
            <a:ext cx="3312785" cy="1472534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F819C0-1832-4E6D-94C8-7433D45111D3}"/>
              </a:ext>
            </a:extLst>
          </p:cNvPr>
          <p:cNvPicPr/>
          <p:nvPr/>
        </p:nvPicPr>
        <p:blipFill rotWithShape="1">
          <a:blip r:embed="rId4"/>
          <a:srcRect l="17434" t="24504" r="41170" b="27185"/>
          <a:stretch/>
        </p:blipFill>
        <p:spPr bwMode="auto">
          <a:xfrm>
            <a:off x="8230289" y="3289461"/>
            <a:ext cx="3312784" cy="2174718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C29A556F-7A49-46B7-A1C2-C0280C895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62BEAF-9B7D-41C6-8598-C4B344797346}"/>
              </a:ext>
            </a:extLst>
          </p:cNvPr>
          <p:cNvSpPr txBox="1"/>
          <p:nvPr/>
        </p:nvSpPr>
        <p:spPr>
          <a:xfrm>
            <a:off x="1207658" y="2689789"/>
            <a:ext cx="15376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Radon maps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F32EA1-34D8-49C4-8B17-DE10B38E859A}"/>
              </a:ext>
            </a:extLst>
          </p:cNvPr>
          <p:cNvSpPr txBox="1"/>
          <p:nvPr/>
        </p:nvSpPr>
        <p:spPr>
          <a:xfrm>
            <a:off x="5104923" y="3178676"/>
            <a:ext cx="15776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Historic view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2FE603-04C8-4CBA-852B-DB378BC83B5A}"/>
              </a:ext>
            </a:extLst>
          </p:cNvPr>
          <p:cNvSpPr txBox="1"/>
          <p:nvPr/>
        </p:nvSpPr>
        <p:spPr>
          <a:xfrm>
            <a:off x="9166247" y="2619265"/>
            <a:ext cx="14408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Superficial deposits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C1A7B8-F7A6-4AF2-967E-E247848C6E0E}"/>
              </a:ext>
            </a:extLst>
          </p:cNvPr>
          <p:cNvSpPr/>
          <p:nvPr/>
        </p:nvSpPr>
        <p:spPr>
          <a:xfrm>
            <a:off x="1596543" y="5709236"/>
            <a:ext cx="1180130" cy="31104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  <a:tabLst>
                <a:tab pos="1219200" algn="l"/>
              </a:tabLst>
            </a:pPr>
            <a:r>
              <a:rPr lang="en-GB" sz="1400" i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Bgs.uk (2017)</a:t>
            </a:r>
            <a:endParaRPr lang="en-GB" sz="12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890979-0C28-4417-97F7-3478A9C32655}"/>
              </a:ext>
            </a:extLst>
          </p:cNvPr>
          <p:cNvSpPr/>
          <p:nvPr/>
        </p:nvSpPr>
        <p:spPr>
          <a:xfrm>
            <a:off x="9181198" y="5627339"/>
            <a:ext cx="1410964" cy="31104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28600" algn="ctr">
              <a:lnSpc>
                <a:spcPct val="106000"/>
              </a:lnSpc>
              <a:spcAft>
                <a:spcPts val="800"/>
              </a:spcAft>
              <a:tabLst>
                <a:tab pos="1219200" algn="l"/>
              </a:tabLst>
            </a:pPr>
            <a:r>
              <a:rPr lang="en-GB" sz="1400" i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Bgs.uk (2017)</a:t>
            </a:r>
            <a:endParaRPr lang="en-GB" sz="12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421CAC-D034-48E9-B6ED-FFB8EE6F2704}"/>
              </a:ext>
            </a:extLst>
          </p:cNvPr>
          <p:cNvSpPr/>
          <p:nvPr/>
        </p:nvSpPr>
        <p:spPr>
          <a:xfrm>
            <a:off x="5571490" y="5257297"/>
            <a:ext cx="1373196" cy="31104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  <a:tabLst>
                <a:tab pos="1219200" algn="l"/>
              </a:tabLst>
            </a:pPr>
            <a:r>
              <a:rPr lang="en-GB" sz="1400" i="1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Maps.uk. (2019)</a:t>
            </a:r>
            <a:endParaRPr lang="en-GB" sz="12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241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49ED6-800A-45E8-9D50-80C4CC601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95129"/>
            <a:ext cx="10058400" cy="875969"/>
          </a:xfrm>
        </p:spPr>
        <p:txBody>
          <a:bodyPr/>
          <a:lstStyle/>
          <a:p>
            <a:pPr algn="ctr"/>
            <a:r>
              <a:rPr lang="en-GB" dirty="0"/>
              <a:t>Social and economic aspects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B646F4-0D4C-4DE9-BBCE-3038A89D5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199" y="2036835"/>
            <a:ext cx="3392557" cy="42274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u="sng" dirty="0">
                <a:solidFill>
                  <a:schemeClr val="tx1"/>
                </a:solidFill>
                <a:latin typeface="Abadi" panose="020B0604020104020204" pitchFamily="34" charset="0"/>
              </a:rPr>
              <a:t>Sustainable social aspects</a:t>
            </a:r>
          </a:p>
          <a:p>
            <a:pPr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Training and educational opportunities </a:t>
            </a:r>
          </a:p>
          <a:p>
            <a:pPr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Training programmes and jobs </a:t>
            </a:r>
          </a:p>
          <a:p>
            <a:pPr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BREEAM and standards</a:t>
            </a:r>
          </a:p>
          <a:p>
            <a:pPr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Considerate contractors’ scheme</a:t>
            </a:r>
          </a:p>
          <a:p>
            <a:pPr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Regular talks and meetings </a:t>
            </a:r>
          </a:p>
          <a:p>
            <a:pPr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Design</a:t>
            </a:r>
          </a:p>
          <a:p>
            <a:pPr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Mooring</a:t>
            </a:r>
            <a:endParaRPr lang="en-GB" sz="2400" dirty="0">
              <a:solidFill>
                <a:schemeClr val="tx1"/>
              </a:solidFill>
              <a:effectLst/>
              <a:latin typeface="Abadi" panose="020B0604020104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None/>
            </a:pPr>
            <a:r>
              <a:rPr lang="en-GB" sz="2400" u="sng" dirty="0">
                <a:solidFill>
                  <a:schemeClr val="tx1"/>
                </a:solidFill>
                <a:latin typeface="Abadi" panose="020B0604020104020204" pitchFamily="34" charset="0"/>
              </a:rPr>
              <a:t>Economic aspects </a:t>
            </a:r>
          </a:p>
          <a:p>
            <a:pPr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Initiatives </a:t>
            </a:r>
          </a:p>
          <a:p>
            <a:pPr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Design </a:t>
            </a:r>
          </a:p>
          <a:p>
            <a:pPr>
              <a:lnSpc>
                <a:spcPct val="106000"/>
              </a:lnSpc>
              <a:spcBef>
                <a:spcPts val="2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Local businesses</a:t>
            </a:r>
            <a:endParaRPr lang="en-GB" dirty="0"/>
          </a:p>
          <a:p>
            <a:endParaRPr lang="en-GB" dirty="0"/>
          </a:p>
        </p:txBody>
      </p:sp>
      <p:pic>
        <p:nvPicPr>
          <p:cNvPr id="1026" name="Picture 2" descr="What sustainability includes: social, environmental, and economic ...">
            <a:extLst>
              <a:ext uri="{FF2B5EF4-FFF2-40B4-BE49-F238E27FC236}">
                <a16:creationId xmlns:a16="http://schemas.microsoft.com/office/drawing/2014/main" id="{0BBA80CA-1ADF-4344-AC2C-B6659EAA32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5532" y="2036835"/>
            <a:ext cx="4094922" cy="3915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A413C8-9633-4B1E-B4A0-FDF1E4723545}"/>
              </a:ext>
            </a:extLst>
          </p:cNvPr>
          <p:cNvSpPr txBox="1"/>
          <p:nvPr/>
        </p:nvSpPr>
        <p:spPr>
          <a:xfrm>
            <a:off x="596347" y="2425058"/>
            <a:ext cx="339255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Social aspects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on a construction project are a vital part for a successful construction development. 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Environmental and economic aspects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are usually identified to find a balance for a sustainable but cost-efficient project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.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whereby social aspects are usually thought about secondly compered to these.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931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4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1BDAB1-0AE7-44C9-B5EF-6F30AD83A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691" y="1611877"/>
            <a:ext cx="3561256" cy="5126203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Summary costings</a:t>
            </a:r>
            <a:br>
              <a:rPr lang="en-GB" dirty="0"/>
            </a:br>
            <a:endParaRPr lang="en-GB" dirty="0"/>
          </a:p>
        </p:txBody>
      </p:sp>
      <p:cxnSp>
        <p:nvCxnSpPr>
          <p:cNvPr id="22" name="Straight Connector 16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18">
            <a:extLst>
              <a:ext uri="{FF2B5EF4-FFF2-40B4-BE49-F238E27FC236}">
                <a16:creationId xmlns:a16="http://schemas.microsoft.com/office/drawing/2014/main" id="{A14E4FB9-9BBF-47B3-A09F-01A3868E9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8898DAA-E2D2-4E04-98A7-0A7B232845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28778" y="5067317"/>
            <a:ext cx="190644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Figure 9 – charge rate 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005B6B8-C688-4E11-A6AF-5E85524847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2257524"/>
              </p:ext>
            </p:extLst>
          </p:nvPr>
        </p:nvGraphicFramePr>
        <p:xfrm>
          <a:off x="4326153" y="2407419"/>
          <a:ext cx="7004455" cy="2645903"/>
        </p:xfrm>
        <a:graphic>
          <a:graphicData uri="http://schemas.openxmlformats.org/drawingml/2006/table">
            <a:tbl>
              <a:tblPr firstRow="1" firstCol="1" bandRow="1">
                <a:tableStyleId>{0E3FDE45-AF77-4B5C-9715-49D594BDF05E}</a:tableStyleId>
              </a:tblPr>
              <a:tblGrid>
                <a:gridCol w="3386944">
                  <a:extLst>
                    <a:ext uri="{9D8B030D-6E8A-4147-A177-3AD203B41FA5}">
                      <a16:colId xmlns:a16="http://schemas.microsoft.com/office/drawing/2014/main" val="3604393752"/>
                    </a:ext>
                  </a:extLst>
                </a:gridCol>
                <a:gridCol w="1924040">
                  <a:extLst>
                    <a:ext uri="{9D8B030D-6E8A-4147-A177-3AD203B41FA5}">
                      <a16:colId xmlns:a16="http://schemas.microsoft.com/office/drawing/2014/main" val="2693805094"/>
                    </a:ext>
                  </a:extLst>
                </a:gridCol>
                <a:gridCol w="1693471">
                  <a:extLst>
                    <a:ext uri="{9D8B030D-6E8A-4147-A177-3AD203B41FA5}">
                      <a16:colId xmlns:a16="http://schemas.microsoft.com/office/drawing/2014/main" val="3709675849"/>
                    </a:ext>
                  </a:extLst>
                </a:gridCol>
              </a:tblGrid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Job title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Hourly rate (£)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Weekly Rate (£)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2063782487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Architect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Price work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Price work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2531414855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Architectural technologist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Price work 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Price work 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622628339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Structural engineer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£28.82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£1123.98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3307907605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Quantity surveyor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£27.98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£1091.22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3508093482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Project manager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£27.41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£1068.99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248035994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Trainee Structural engineer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£9.12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£355.68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243377917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Site manager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£21.78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£849.42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853142538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Trades man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£19.32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£753.48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3400800206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Specialist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£15.46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£602.94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4166877048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Concrete form worker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£15.78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£615.42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679718840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Steel fitter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£14.34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£559.26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3285562955"/>
                  </a:ext>
                </a:extLst>
              </a:tr>
              <a:tr h="203531"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Labourer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£8.97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6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£349.83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3693017106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9BCFD303-5C48-4F60-BA71-B9D468A070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72" t="41059" r="27337" b="43475"/>
          <a:stretch/>
        </p:blipFill>
        <p:spPr>
          <a:xfrm>
            <a:off x="4800966" y="5297583"/>
            <a:ext cx="6529642" cy="104249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38E3C4B-6D28-4362-B561-2B474AFBC1F8}"/>
              </a:ext>
            </a:extLst>
          </p:cNvPr>
          <p:cNvSpPr txBox="1"/>
          <p:nvPr/>
        </p:nvSpPr>
        <p:spPr>
          <a:xfrm>
            <a:off x="4354479" y="254906"/>
            <a:ext cx="6911690" cy="20917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6000"/>
              </a:lnSpc>
              <a:spcAft>
                <a:spcPts val="800"/>
              </a:spcAft>
              <a:tabLst>
                <a:tab pos="70485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order to determine the tasks that usually occur on the construction of a bridge along with the summary costings for each individual task a range of sources were analysed:</a:t>
            </a:r>
          </a:p>
          <a:p>
            <a:pPr marL="171450" indent="-171450" algn="just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70485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Spons book (2018) </a:t>
            </a:r>
          </a:p>
          <a:p>
            <a:pPr marL="171450" indent="-171450" algn="just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70485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internet sources </a:t>
            </a:r>
          </a:p>
          <a:p>
            <a:pPr marL="171450" indent="-171450" algn="just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70485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similar case studies</a:t>
            </a:r>
          </a:p>
          <a:p>
            <a:pPr algn="just">
              <a:lnSpc>
                <a:spcPct val="106000"/>
              </a:lnSpc>
              <a:spcAft>
                <a:spcPts val="800"/>
              </a:spcAft>
              <a:tabLst>
                <a:tab pos="704850" algn="l"/>
              </a:tabLst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 material, plant, labour and the duration of each task were also recorded, this provided the total number of weeks the construction would take.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How to Perform a Construction Cost Estimate - eSUB">
            <a:extLst>
              <a:ext uri="{FF2B5EF4-FFF2-40B4-BE49-F238E27FC236}">
                <a16:creationId xmlns:a16="http://schemas.microsoft.com/office/drawing/2014/main" id="{1E49E63E-3C8C-40F3-9B37-F34864336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49" y="559361"/>
            <a:ext cx="3482026" cy="186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770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87830-B8E0-4DFC-AC2C-E32361A5C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Site layout at different stages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2B686B-8AE0-4F4D-8C3F-6698ADE68A74}"/>
              </a:ext>
            </a:extLst>
          </p:cNvPr>
          <p:cNvPicPr/>
          <p:nvPr/>
        </p:nvPicPr>
        <p:blipFill rotWithShape="1">
          <a:blip r:embed="rId2"/>
          <a:srcRect l="20108" t="16257" r="20396" b="9261"/>
          <a:stretch/>
        </p:blipFill>
        <p:spPr bwMode="auto">
          <a:xfrm>
            <a:off x="412226" y="2478157"/>
            <a:ext cx="3766888" cy="326811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783AE9-F4C4-48F8-A588-A0417E34560E}"/>
              </a:ext>
            </a:extLst>
          </p:cNvPr>
          <p:cNvSpPr txBox="1"/>
          <p:nvPr/>
        </p:nvSpPr>
        <p:spPr>
          <a:xfrm>
            <a:off x="-752330" y="5801538"/>
            <a:ext cx="6096000" cy="279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120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Figure 8 – Overall site plan (preconstruction stage)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C5AC62-B571-4562-9CE1-6382DE7F10CD}"/>
              </a:ext>
            </a:extLst>
          </p:cNvPr>
          <p:cNvPicPr/>
          <p:nvPr/>
        </p:nvPicPr>
        <p:blipFill rotWithShape="1">
          <a:blip r:embed="rId3"/>
          <a:srcRect l="17615" t="9458" r="19565" b="6601"/>
          <a:stretch/>
        </p:blipFill>
        <p:spPr bwMode="auto">
          <a:xfrm>
            <a:off x="4306957" y="2478157"/>
            <a:ext cx="3766888" cy="326811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C6C80A-84BB-478E-9825-3F61611C0253}"/>
              </a:ext>
            </a:extLst>
          </p:cNvPr>
          <p:cNvSpPr txBox="1"/>
          <p:nvPr/>
        </p:nvSpPr>
        <p:spPr>
          <a:xfrm>
            <a:off x="3184543" y="5817925"/>
            <a:ext cx="6380920" cy="279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120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Figure 11 – site plan for A14B and A17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FF5DE83-282A-40FE-9C4D-703BF8760005}"/>
              </a:ext>
            </a:extLst>
          </p:cNvPr>
          <p:cNvPicPr/>
          <p:nvPr/>
        </p:nvPicPr>
        <p:blipFill rotWithShape="1">
          <a:blip r:embed="rId4"/>
          <a:srcRect l="19942" t="8867" r="18901" b="14479"/>
          <a:stretch/>
        </p:blipFill>
        <p:spPr bwMode="auto">
          <a:xfrm>
            <a:off x="8201688" y="2478157"/>
            <a:ext cx="3578086" cy="326811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F907992-A1AD-4F64-8CAC-983B21D14582}"/>
              </a:ext>
            </a:extLst>
          </p:cNvPr>
          <p:cNvSpPr txBox="1"/>
          <p:nvPr/>
        </p:nvSpPr>
        <p:spPr>
          <a:xfrm>
            <a:off x="6753888" y="5817925"/>
            <a:ext cx="6473686" cy="279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1200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Figure 7 – site plan for B5 and C4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0BA8BE-741C-44F6-9BCE-3C34EE8DBE77}"/>
              </a:ext>
            </a:extLst>
          </p:cNvPr>
          <p:cNvSpPr txBox="1"/>
          <p:nvPr/>
        </p:nvSpPr>
        <p:spPr>
          <a:xfrm>
            <a:off x="1836954" y="2108825"/>
            <a:ext cx="917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/>
              <a:t>Stage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C5C954-03B7-440B-8C83-BB707AFC2A11}"/>
              </a:ext>
            </a:extLst>
          </p:cNvPr>
          <p:cNvSpPr txBox="1"/>
          <p:nvPr/>
        </p:nvSpPr>
        <p:spPr>
          <a:xfrm>
            <a:off x="5775123" y="2108825"/>
            <a:ext cx="917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/>
              <a:t>Stage 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FA2CDE-2DFA-409F-BDC3-A3426301D159}"/>
              </a:ext>
            </a:extLst>
          </p:cNvPr>
          <p:cNvSpPr txBox="1"/>
          <p:nvPr/>
        </p:nvSpPr>
        <p:spPr>
          <a:xfrm>
            <a:off x="9743930" y="2108825"/>
            <a:ext cx="917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/>
              <a:t>Stage 3</a:t>
            </a:r>
          </a:p>
        </p:txBody>
      </p:sp>
    </p:spTree>
    <p:extLst>
      <p:ext uri="{BB962C8B-B14F-4D97-AF65-F5344CB8AC3E}">
        <p14:creationId xmlns:p14="http://schemas.microsoft.com/office/powerpoint/2010/main" val="3213185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80861964-D86C-4A50-8F6D-B466384A6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39EB8-BA68-44D7-808C-2A1A35018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dirty="0"/>
              <a:t>Astra power project 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754A678E-8F30-4E92-A5BF-F5D03D011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8967" y="2246569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1B5259E-4ADA-4413-B8B6-EF25730F6106}"/>
              </a:ext>
            </a:extLst>
          </p:cNvPr>
          <p:cNvSpPr txBox="1"/>
          <p:nvPr/>
        </p:nvSpPr>
        <p:spPr>
          <a:xfrm>
            <a:off x="7898967" y="2592856"/>
            <a:ext cx="3690257" cy="3461658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Used to highlight the task title, duration, start and finish time of a project along with showing the milestones and a summary cost. 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Labor has been added to each task to show the amount of workers on site at all times.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critical path is shown and utilized to achieve the fastest construction approach.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465E1E6-76DA-46A7-87B0-0A3F9791A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809C507-42F4-4FBC-BC9E-92433D39B2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5" t="15152" r="12800" b="6355"/>
          <a:stretch/>
        </p:blipFill>
        <p:spPr>
          <a:xfrm>
            <a:off x="119407" y="290389"/>
            <a:ext cx="7593358" cy="5932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515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80F9A6-E922-49D5-BD12-2C98E4F1B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89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9600" dirty="0">
                <a:solidFill>
                  <a:srgbClr val="FFFFFF"/>
                </a:solidFill>
              </a:rPr>
              <a:t>Thanks for listening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121870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LightSeedRightStep">
      <a:dk1>
        <a:srgbClr val="000000"/>
      </a:dk1>
      <a:lt1>
        <a:srgbClr val="FFFFFF"/>
      </a:lt1>
      <a:dk2>
        <a:srgbClr val="412824"/>
      </a:dk2>
      <a:lt2>
        <a:srgbClr val="E8E4E2"/>
      </a:lt2>
      <a:accent1>
        <a:srgbClr val="7DA8B9"/>
      </a:accent1>
      <a:accent2>
        <a:srgbClr val="7F90BA"/>
      </a:accent2>
      <a:accent3>
        <a:srgbClr val="9C96C6"/>
      </a:accent3>
      <a:accent4>
        <a:srgbClr val="9E7FBA"/>
      </a:accent4>
      <a:accent5>
        <a:srgbClr val="C292C4"/>
      </a:accent5>
      <a:accent6>
        <a:srgbClr val="BA7FA4"/>
      </a:accent6>
      <a:hlink>
        <a:srgbClr val="AA7561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543</TotalTime>
  <Words>430</Words>
  <Application>Microsoft Office PowerPoint</Application>
  <PresentationFormat>Widescreen</PresentationFormat>
  <Paragraphs>96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Abadi</vt:lpstr>
      <vt:lpstr>Arial</vt:lpstr>
      <vt:lpstr>Calibri</vt:lpstr>
      <vt:lpstr>Tw Cen MT</vt:lpstr>
      <vt:lpstr>Wingdings</vt:lpstr>
      <vt:lpstr>RetrospectVTI</vt:lpstr>
      <vt:lpstr>Group Project  JMCT Construction</vt:lpstr>
      <vt:lpstr>Preliminary study </vt:lpstr>
      <vt:lpstr>Previous developments, services and existing issues </vt:lpstr>
      <vt:lpstr>Social and economic aspects</vt:lpstr>
      <vt:lpstr>Summary costings </vt:lpstr>
      <vt:lpstr>Site layout at different stages</vt:lpstr>
      <vt:lpstr>Astra power project </vt:lpstr>
      <vt:lpstr>Thanks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  JMCT Construction</dc:title>
  <dc:creator>Mark Jones</dc:creator>
  <cp:lastModifiedBy>Mark Jones</cp:lastModifiedBy>
  <cp:revision>5</cp:revision>
  <dcterms:created xsi:type="dcterms:W3CDTF">2020-01-21T17:12:41Z</dcterms:created>
  <dcterms:modified xsi:type="dcterms:W3CDTF">2020-06-07T19:24:06Z</dcterms:modified>
</cp:coreProperties>
</file>