
<file path=[Content_Types].xml><?xml version="1.0" encoding="utf-8"?>
<Types xmlns="http://schemas.openxmlformats.org/package/2006/content-types">
  <Default ContentType="application/x-fontdata" Extension="fntdata"/>
  <Default ContentType="image/jpeg" Extension="jpeg"/>
  <Default ContentType="image/png" Extension="png"/>
  <Default ContentType="application/vnd.openxmlformats-package.relationships+xml" Extension="rels"/>
  <Default ContentType="application/xml" Extension="xml"/>
  <Override ContentType="application/vnd.openxmlformats-officedocument.extended-properties+xml" PartName="/docProps/app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tableStyles+xml" PartName="/ppt/tableStyles.xml"/>
  <Override ContentType="application/vnd.openxmlformats-officedocument.theme+xml" PartName="/ppt/theme/theme1.xml"/>
  <Override ContentType="application/vnd.openxmlformats-officedocument.presentationml.viewProps+xml" PartName="/ppt/viewProps.xml"/>
</Types>
</file>

<file path=_rels/.rels><?xml version="1.0" encoding="UTF-8" standalone="yes"?><Relationships xmlns="http://schemas.openxmlformats.org/package/2006/relationships"><Relationship Id="rId1" Target="ppt/presentation.xml" Type="http://schemas.openxmlformats.org/officeDocument/2006/relationships/officeDocument"/><Relationship Id="rId2" Target="docProps/thumbnail.jpeg" Type="http://schemas.openxmlformats.org/package/2006/relationships/metadata/thumbnail"/><Relationship Id="rId3" Target="docProps/core.xml" Type="http://schemas.openxmlformats.org/package/2006/relationships/metadata/core-properties"/><Relationship Id="rId4" Target="docProps/app.xml" Type="http://schemas.openxmlformats.org/officeDocument/2006/relationships/extended-properties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embedTrueTypeFonts="true">
  <p:sldMasterIdLst>
    <p:sldMasterId id="2147483648" r:id="rId1"/>
  </p:sldMasterIdLst>
  <p:sldIdLst>
    <p:sldId id="256" r:id="rId6"/>
  </p:sldIdLst>
  <p:sldSz cx="11811000" cy="16700500"/>
  <p:notesSz cx="6858000" cy="9144000"/>
  <p:embeddedFontLst>
    <p:embeddedFont>
      <p:font typeface="League Spartan" charset="1" panose="00000800000000000000"/>
      <p:regular r:id="rId7"/>
    </p:embeddedFont>
    <p:embeddedFont>
      <p:font typeface="Montserrat" charset="1" panose="00000500000000000000"/>
      <p:regular r:id="rId8"/>
    </p:embeddedFont>
    <p:embeddedFont>
      <p:font typeface="Montserrat Bold" charset="1" panose="00000800000000000000"/>
      <p:regular r:id="rId9"/>
    </p:embeddedFont>
    <p:embeddedFont>
      <p:font typeface="Open Sans" charset="1" panose="00000000000000000000"/>
      <p:regular r:id="rId10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<Relationships xmlns="http://schemas.openxmlformats.org/package/2006/relationships"><Relationship Id="rId1" Target="slideMasters/slideMaster1.xml" Type="http://schemas.openxmlformats.org/officeDocument/2006/relationships/slideMaster"/><Relationship Id="rId10" Target="fonts/font10.fntdata" Type="http://schemas.openxmlformats.org/officeDocument/2006/relationships/font"/><Relationship Id="rId2" Target="presProps.xml" Type="http://schemas.openxmlformats.org/officeDocument/2006/relationships/presProps"/><Relationship Id="rId3" Target="viewProps.xml" Type="http://schemas.openxmlformats.org/officeDocument/2006/relationships/viewProps"/><Relationship Id="rId4" Target="theme/theme1.xml" Type="http://schemas.openxmlformats.org/officeDocument/2006/relationships/theme"/><Relationship Id="rId5" Target="tableStyles.xml" Type="http://schemas.openxmlformats.org/officeDocument/2006/relationships/tableStyles"/><Relationship Id="rId6" Target="slides/slide1.xml" Type="http://schemas.openxmlformats.org/officeDocument/2006/relationships/slide"/><Relationship Id="rId7" Target="fonts/font7.fntdata" Type="http://schemas.openxmlformats.org/officeDocument/2006/relationships/font"/><Relationship Id="rId8" Target="fonts/font8.fntdata" Type="http://schemas.openxmlformats.org/officeDocument/2006/relationships/font"/><Relationship Id="rId9" Target="fonts/font9.fntdata" Type="http://schemas.openxmlformats.org/officeDocument/2006/relationships/font"/></Relationships>
</file>

<file path=ppt/slideLayouts/_rels/slideLayout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<Relationships xmlns="http://schemas.openxmlformats.org/package/2006/relationships"><Relationship Id="rId1" Target="../slideLayouts/slideLayout1.xml" Type="http://schemas.openxmlformats.org/officeDocument/2006/relationships/slideLayout"/><Relationship Id="rId10" Target="../slideLayouts/slideLayout10.xml" Type="http://schemas.openxmlformats.org/officeDocument/2006/relationships/slideLayout"/><Relationship Id="rId11" Target="../slideLayouts/slideLayout11.xml" Type="http://schemas.openxmlformats.org/officeDocument/2006/relationships/slideLayout"/><Relationship Id="rId12" Target="../theme/theme1.xml" Type="http://schemas.openxmlformats.org/officeDocument/2006/relationships/theme"/><Relationship Id="rId2" Target="../slideLayouts/slideLayout2.xml" Type="http://schemas.openxmlformats.org/officeDocument/2006/relationships/slideLayout"/><Relationship Id="rId3" Target="../slideLayouts/slideLayout3.xml" Type="http://schemas.openxmlformats.org/officeDocument/2006/relationships/slideLayout"/><Relationship Id="rId4" Target="../slideLayouts/slideLayout4.xml" Type="http://schemas.openxmlformats.org/officeDocument/2006/relationships/slideLayout"/><Relationship Id="rId5" Target="../slideLayouts/slideLayout5.xml" Type="http://schemas.openxmlformats.org/officeDocument/2006/relationships/slideLayout"/><Relationship Id="rId6" Target="../slideLayouts/slideLayout6.xml" Type="http://schemas.openxmlformats.org/officeDocument/2006/relationships/slideLayout"/><Relationship Id="rId7" Target="../slideLayouts/slideLayout7.xml" Type="http://schemas.openxmlformats.org/officeDocument/2006/relationships/slideLayout"/><Relationship Id="rId8" Target="../slideLayouts/slideLayout8.xml" Type="http://schemas.openxmlformats.org/officeDocument/2006/relationships/slideLayout"/><Relationship Id="rId9" Target="../slideLayouts/slideLayout9.xml" Type="http://schemas.openxmlformats.org/officeDocument/2006/relationships/slideLayout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jpeg" Type="http://schemas.openxmlformats.org/officeDocument/2006/relationships/image"/><Relationship Id="rId3" Target="../media/image2.png" Type="http://schemas.openxmlformats.org/officeDocument/2006/relationships/image"/><Relationship Id="rId4" Target="../media/image3.png" Type="http://schemas.openxmlformats.org/officeDocument/2006/relationships/image"/></Relationships>
</file>

<file path=ppt/slides/slide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253439" y="222213"/>
            <a:ext cx="11268191" cy="2896565"/>
            <a:chOff x="0" y="0"/>
            <a:chExt cx="2584818" cy="664445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2584818" cy="664445"/>
            </a:xfrm>
            <a:custGeom>
              <a:avLst/>
              <a:gdLst/>
              <a:ahLst/>
              <a:cxnLst/>
              <a:rect r="r" b="b" t="t" l="l"/>
              <a:pathLst>
                <a:path h="664445" w="2584818">
                  <a:moveTo>
                    <a:pt x="0" y="0"/>
                  </a:moveTo>
                  <a:lnTo>
                    <a:pt x="2584818" y="0"/>
                  </a:lnTo>
                  <a:lnTo>
                    <a:pt x="2584818" y="664445"/>
                  </a:lnTo>
                  <a:lnTo>
                    <a:pt x="0" y="664445"/>
                  </a:lnTo>
                  <a:close/>
                </a:path>
              </a:pathLst>
            </a:custGeom>
            <a:solidFill>
              <a:srgbClr val="050505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-38100"/>
              <a:ext cx="2584818" cy="70254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3079"/>
                </a:lnSpc>
                <a:spcBef>
                  <a:spcPct val="0"/>
                </a:spcBef>
              </a:pPr>
            </a:p>
          </p:txBody>
        </p:sp>
      </p:grpSp>
      <p:grpSp>
        <p:nvGrpSpPr>
          <p:cNvPr name="Group 5" id="5"/>
          <p:cNvGrpSpPr/>
          <p:nvPr/>
        </p:nvGrpSpPr>
        <p:grpSpPr>
          <a:xfrm rot="0">
            <a:off x="257175" y="3362325"/>
            <a:ext cx="3400425" cy="4230015"/>
            <a:chOff x="0" y="0"/>
            <a:chExt cx="4533900" cy="5640020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4533900" cy="5640020"/>
            </a:xfrm>
            <a:custGeom>
              <a:avLst/>
              <a:gdLst/>
              <a:ahLst/>
              <a:cxnLst/>
              <a:rect r="r" b="b" t="t" l="l"/>
              <a:pathLst>
                <a:path h="5640020" w="4533900">
                  <a:moveTo>
                    <a:pt x="453390" y="0"/>
                  </a:moveTo>
                  <a:lnTo>
                    <a:pt x="4080510" y="0"/>
                  </a:lnTo>
                  <a:cubicBezTo>
                    <a:pt x="4200756" y="0"/>
                    <a:pt x="4316078" y="15473"/>
                    <a:pt x="4401105" y="43015"/>
                  </a:cubicBezTo>
                  <a:cubicBezTo>
                    <a:pt x="4486132" y="70557"/>
                    <a:pt x="4533900" y="107912"/>
                    <a:pt x="4533900" y="146863"/>
                  </a:cubicBezTo>
                  <a:lnTo>
                    <a:pt x="4533900" y="5493158"/>
                  </a:lnTo>
                  <a:cubicBezTo>
                    <a:pt x="4533900" y="5574268"/>
                    <a:pt x="4330910" y="5640020"/>
                    <a:pt x="4080510" y="5640020"/>
                  </a:cubicBezTo>
                  <a:lnTo>
                    <a:pt x="453390" y="5640020"/>
                  </a:lnTo>
                  <a:cubicBezTo>
                    <a:pt x="202990" y="5640020"/>
                    <a:pt x="0" y="5574268"/>
                    <a:pt x="0" y="5493158"/>
                  </a:cubicBezTo>
                  <a:lnTo>
                    <a:pt x="0" y="146863"/>
                  </a:lnTo>
                  <a:cubicBezTo>
                    <a:pt x="0" y="65753"/>
                    <a:pt x="202990" y="0"/>
                    <a:pt x="453390" y="0"/>
                  </a:cubicBezTo>
                  <a:close/>
                </a:path>
              </a:pathLst>
            </a:custGeom>
            <a:solidFill>
              <a:srgbClr val="FFFFFF"/>
            </a:solidFill>
            <a:ln w="9525" cap="sq">
              <a:solidFill>
                <a:srgbClr val="E5E5E5"/>
              </a:solidFill>
              <a:prstDash val="solid"/>
              <a:miter/>
            </a:ln>
          </p:spPr>
        </p:sp>
        <p:sp>
          <p:nvSpPr>
            <p:cNvPr name="TextBox 7" id="7"/>
            <p:cNvSpPr txBox="true"/>
            <p:nvPr/>
          </p:nvSpPr>
          <p:spPr>
            <a:xfrm>
              <a:off x="0" y="-38100"/>
              <a:ext cx="4533900" cy="567812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l">
                <a:lnSpc>
                  <a:spcPts val="1679"/>
                </a:lnSpc>
              </a:pPr>
            </a:p>
          </p:txBody>
        </p:sp>
      </p:grpSp>
      <p:grpSp>
        <p:nvGrpSpPr>
          <p:cNvPr name="Group 8" id="8"/>
          <p:cNvGrpSpPr/>
          <p:nvPr/>
        </p:nvGrpSpPr>
        <p:grpSpPr>
          <a:xfrm rot="0">
            <a:off x="3800475" y="3362325"/>
            <a:ext cx="3076575" cy="4230015"/>
            <a:chOff x="0" y="0"/>
            <a:chExt cx="4102100" cy="5640020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4102100" cy="5640020"/>
            </a:xfrm>
            <a:custGeom>
              <a:avLst/>
              <a:gdLst/>
              <a:ahLst/>
              <a:cxnLst/>
              <a:rect r="r" b="b" t="t" l="l"/>
              <a:pathLst>
                <a:path h="5640020" w="4102100">
                  <a:moveTo>
                    <a:pt x="410210" y="0"/>
                  </a:moveTo>
                  <a:lnTo>
                    <a:pt x="3691890" y="0"/>
                  </a:lnTo>
                  <a:cubicBezTo>
                    <a:pt x="3918443" y="0"/>
                    <a:pt x="4102100" y="59491"/>
                    <a:pt x="4102100" y="132876"/>
                  </a:cubicBezTo>
                  <a:lnTo>
                    <a:pt x="4102100" y="5507144"/>
                  </a:lnTo>
                  <a:cubicBezTo>
                    <a:pt x="4102100" y="5542385"/>
                    <a:pt x="4058882" y="5576183"/>
                    <a:pt x="3981953" y="5601102"/>
                  </a:cubicBezTo>
                  <a:cubicBezTo>
                    <a:pt x="3905023" y="5626021"/>
                    <a:pt x="3800685" y="5640020"/>
                    <a:pt x="3691890" y="5640020"/>
                  </a:cubicBezTo>
                  <a:lnTo>
                    <a:pt x="410210" y="5640020"/>
                  </a:lnTo>
                  <a:cubicBezTo>
                    <a:pt x="301415" y="5640020"/>
                    <a:pt x="197077" y="5626021"/>
                    <a:pt x="120147" y="5601102"/>
                  </a:cubicBezTo>
                  <a:cubicBezTo>
                    <a:pt x="43218" y="5576183"/>
                    <a:pt x="0" y="5542385"/>
                    <a:pt x="0" y="5507144"/>
                  </a:cubicBezTo>
                  <a:lnTo>
                    <a:pt x="0" y="132876"/>
                  </a:lnTo>
                  <a:cubicBezTo>
                    <a:pt x="0" y="59491"/>
                    <a:pt x="183657" y="0"/>
                    <a:pt x="410210" y="0"/>
                  </a:cubicBezTo>
                  <a:close/>
                </a:path>
              </a:pathLst>
            </a:custGeom>
            <a:solidFill>
              <a:srgbClr val="FFFFFF"/>
            </a:solidFill>
            <a:ln w="9525" cap="sq">
              <a:solidFill>
                <a:srgbClr val="E5E5E5"/>
              </a:solidFill>
              <a:prstDash val="solid"/>
              <a:miter/>
            </a:ln>
          </p:spPr>
        </p:sp>
        <p:sp>
          <p:nvSpPr>
            <p:cNvPr name="TextBox 10" id="10"/>
            <p:cNvSpPr txBox="true"/>
            <p:nvPr/>
          </p:nvSpPr>
          <p:spPr>
            <a:xfrm>
              <a:off x="0" y="-38100"/>
              <a:ext cx="4102100" cy="567812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l">
                <a:lnSpc>
                  <a:spcPts val="1679"/>
                </a:lnSpc>
              </a:pPr>
            </a:p>
          </p:txBody>
        </p:sp>
      </p:grpSp>
      <p:grpSp>
        <p:nvGrpSpPr>
          <p:cNvPr name="Group 11" id="11"/>
          <p:cNvGrpSpPr/>
          <p:nvPr/>
        </p:nvGrpSpPr>
        <p:grpSpPr>
          <a:xfrm rot="0">
            <a:off x="7115175" y="3276142"/>
            <a:ext cx="4514850" cy="4230015"/>
            <a:chOff x="0" y="0"/>
            <a:chExt cx="6019800" cy="5640020"/>
          </a:xfrm>
        </p:grpSpPr>
        <p:sp>
          <p:nvSpPr>
            <p:cNvPr name="Freeform 12" id="12"/>
            <p:cNvSpPr/>
            <p:nvPr/>
          </p:nvSpPr>
          <p:spPr>
            <a:xfrm flipH="false" flipV="false" rot="0">
              <a:off x="0" y="0"/>
              <a:ext cx="6019800" cy="5640020"/>
            </a:xfrm>
            <a:custGeom>
              <a:avLst/>
              <a:gdLst/>
              <a:ahLst/>
              <a:cxnLst/>
              <a:rect r="r" b="b" t="t" l="l"/>
              <a:pathLst>
                <a:path h="5640020" w="6019800">
                  <a:moveTo>
                    <a:pt x="601980" y="0"/>
                  </a:moveTo>
                  <a:lnTo>
                    <a:pt x="5417820" y="0"/>
                  </a:lnTo>
                  <a:cubicBezTo>
                    <a:pt x="5750284" y="0"/>
                    <a:pt x="6019800" y="87302"/>
                    <a:pt x="6019800" y="194994"/>
                  </a:cubicBezTo>
                  <a:lnTo>
                    <a:pt x="6019800" y="5445026"/>
                  </a:lnTo>
                  <a:cubicBezTo>
                    <a:pt x="6019800" y="5496742"/>
                    <a:pt x="5956378" y="5546339"/>
                    <a:pt x="5843484" y="5582908"/>
                  </a:cubicBezTo>
                  <a:cubicBezTo>
                    <a:pt x="5730591" y="5619476"/>
                    <a:pt x="5577475" y="5640020"/>
                    <a:pt x="5417820" y="5640020"/>
                  </a:cubicBezTo>
                  <a:lnTo>
                    <a:pt x="601980" y="5640020"/>
                  </a:lnTo>
                  <a:cubicBezTo>
                    <a:pt x="442325" y="5640020"/>
                    <a:pt x="289209" y="5619476"/>
                    <a:pt x="176316" y="5582908"/>
                  </a:cubicBezTo>
                  <a:cubicBezTo>
                    <a:pt x="63423" y="5546339"/>
                    <a:pt x="0" y="5496742"/>
                    <a:pt x="0" y="5445026"/>
                  </a:cubicBezTo>
                  <a:lnTo>
                    <a:pt x="0" y="194994"/>
                  </a:lnTo>
                  <a:cubicBezTo>
                    <a:pt x="0" y="87302"/>
                    <a:pt x="269516" y="0"/>
                    <a:pt x="601980" y="0"/>
                  </a:cubicBezTo>
                  <a:close/>
                </a:path>
              </a:pathLst>
            </a:custGeom>
            <a:solidFill>
              <a:srgbClr val="FFFFFF"/>
            </a:solidFill>
            <a:ln w="9525" cap="sq">
              <a:solidFill>
                <a:srgbClr val="E5E5E5"/>
              </a:solidFill>
              <a:prstDash val="solid"/>
              <a:miter/>
            </a:ln>
          </p:spPr>
        </p:sp>
        <p:sp>
          <p:nvSpPr>
            <p:cNvPr name="TextBox 13" id="13"/>
            <p:cNvSpPr txBox="true"/>
            <p:nvPr/>
          </p:nvSpPr>
          <p:spPr>
            <a:xfrm>
              <a:off x="0" y="-38100"/>
              <a:ext cx="6019800" cy="567812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l">
                <a:lnSpc>
                  <a:spcPts val="1679"/>
                </a:lnSpc>
              </a:pPr>
            </a:p>
          </p:txBody>
        </p:sp>
      </p:grpSp>
      <p:sp>
        <p:nvSpPr>
          <p:cNvPr name="Freeform 14" id="14"/>
          <p:cNvSpPr/>
          <p:nvPr/>
        </p:nvSpPr>
        <p:spPr>
          <a:xfrm flipH="false" flipV="false" rot="0">
            <a:off x="7019925" y="219075"/>
            <a:ext cx="4514850" cy="2905125"/>
          </a:xfrm>
          <a:custGeom>
            <a:avLst/>
            <a:gdLst/>
            <a:ahLst/>
            <a:cxnLst/>
            <a:rect r="r" b="b" t="t" l="l"/>
            <a:pathLst>
              <a:path h="2905125" w="4514850">
                <a:moveTo>
                  <a:pt x="0" y="0"/>
                </a:moveTo>
                <a:lnTo>
                  <a:pt x="4514850" y="0"/>
                </a:lnTo>
                <a:lnTo>
                  <a:pt x="4514850" y="2905125"/>
                </a:lnTo>
                <a:lnTo>
                  <a:pt x="0" y="2905125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70000"/>
            </a:blip>
            <a:stretch>
              <a:fillRect l="-186" t="-1770" r="0" b="-1770"/>
            </a:stretch>
          </a:blipFill>
        </p:spPr>
      </p:sp>
      <p:grpSp>
        <p:nvGrpSpPr>
          <p:cNvPr name="Group 15" id="15"/>
          <p:cNvGrpSpPr/>
          <p:nvPr/>
        </p:nvGrpSpPr>
        <p:grpSpPr>
          <a:xfrm rot="0">
            <a:off x="257175" y="219075"/>
            <a:ext cx="6762750" cy="2905125"/>
            <a:chOff x="0" y="0"/>
            <a:chExt cx="9017000" cy="3873500"/>
          </a:xfrm>
        </p:grpSpPr>
        <p:sp>
          <p:nvSpPr>
            <p:cNvPr name="Freeform 16" id="16"/>
            <p:cNvSpPr/>
            <p:nvPr/>
          </p:nvSpPr>
          <p:spPr>
            <a:xfrm flipH="false" flipV="false" rot="0">
              <a:off x="0" y="0"/>
              <a:ext cx="9017000" cy="3873500"/>
            </a:xfrm>
            <a:custGeom>
              <a:avLst/>
              <a:gdLst/>
              <a:ahLst/>
              <a:cxnLst/>
              <a:rect r="r" b="b" t="t" l="l"/>
              <a:pathLst>
                <a:path h="3873500" w="9017000">
                  <a:moveTo>
                    <a:pt x="0" y="0"/>
                  </a:moveTo>
                  <a:lnTo>
                    <a:pt x="9017000" y="0"/>
                  </a:lnTo>
                  <a:lnTo>
                    <a:pt x="9017000" y="3873500"/>
                  </a:lnTo>
                  <a:lnTo>
                    <a:pt x="0" y="3873500"/>
                  </a:lnTo>
                  <a:close/>
                </a:path>
              </a:pathLst>
            </a:custGeom>
            <a:solidFill>
              <a:srgbClr val="000000">
                <a:alpha val="80000"/>
              </a:srgbClr>
            </a:solidFill>
          </p:spPr>
        </p:sp>
        <p:sp>
          <p:nvSpPr>
            <p:cNvPr name="TextBox 17" id="17"/>
            <p:cNvSpPr txBox="true"/>
            <p:nvPr/>
          </p:nvSpPr>
          <p:spPr>
            <a:xfrm>
              <a:off x="0" y="-38100"/>
              <a:ext cx="9017000" cy="391160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l">
                <a:lnSpc>
                  <a:spcPts val="1679"/>
                </a:lnSpc>
              </a:pPr>
            </a:p>
          </p:txBody>
        </p:sp>
      </p:grpSp>
      <p:sp>
        <p:nvSpPr>
          <p:cNvPr name="TextBox 18" id="18"/>
          <p:cNvSpPr txBox="true"/>
          <p:nvPr/>
        </p:nvSpPr>
        <p:spPr>
          <a:xfrm rot="0">
            <a:off x="638175" y="590550"/>
            <a:ext cx="6381750" cy="95213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7816"/>
              </a:lnSpc>
            </a:pPr>
            <a:r>
              <a:rPr lang="en-US" b="true" sz="5583">
                <a:solidFill>
                  <a:srgbClr val="FFFFFF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TESLA</a:t>
            </a:r>
            <a:r>
              <a:rPr lang="en-US" b="true" sz="5583">
                <a:solidFill>
                  <a:srgbClr val="FFFFFF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  </a:t>
            </a:r>
            <a:r>
              <a:rPr lang="en-US" b="true" sz="5583">
                <a:solidFill>
                  <a:srgbClr val="E82127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ECORIDE</a:t>
            </a:r>
          </a:p>
        </p:txBody>
      </p:sp>
      <p:sp>
        <p:nvSpPr>
          <p:cNvPr name="TextBox 19" id="19"/>
          <p:cNvSpPr txBox="true"/>
          <p:nvPr/>
        </p:nvSpPr>
        <p:spPr>
          <a:xfrm rot="0">
            <a:off x="638175" y="1605049"/>
            <a:ext cx="5267325" cy="72399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896"/>
              </a:lnSpc>
            </a:pPr>
            <a:r>
              <a:rPr lang="en-US" sz="2228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SMART ELECTRIC BICYCLE FOR A SUSTAINABLE FUTURE</a:t>
            </a:r>
          </a:p>
        </p:txBody>
      </p:sp>
      <p:sp>
        <p:nvSpPr>
          <p:cNvPr name="AutoShape 20" id="20"/>
          <p:cNvSpPr/>
          <p:nvPr/>
        </p:nvSpPr>
        <p:spPr>
          <a:xfrm>
            <a:off x="638175" y="2695575"/>
            <a:ext cx="666750" cy="0"/>
          </a:xfrm>
          <a:prstGeom prst="line">
            <a:avLst/>
          </a:prstGeom>
          <a:ln cap="flat" w="28575">
            <a:solidFill>
              <a:srgbClr val="E82127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TextBox 21" id="21"/>
          <p:cNvSpPr txBox="true"/>
          <p:nvPr/>
        </p:nvSpPr>
        <p:spPr>
          <a:xfrm rot="0">
            <a:off x="638175" y="2381885"/>
            <a:ext cx="4972050" cy="3302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799"/>
              </a:lnSpc>
            </a:pPr>
            <a:r>
              <a:rPr lang="en-US" b="true" sz="1999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Smart. Sustainable. Seamless.</a:t>
            </a:r>
          </a:p>
        </p:txBody>
      </p:sp>
      <p:sp>
        <p:nvSpPr>
          <p:cNvPr name="TextBox 22" id="22"/>
          <p:cNvSpPr txBox="true"/>
          <p:nvPr/>
        </p:nvSpPr>
        <p:spPr>
          <a:xfrm rot="0">
            <a:off x="638175" y="2757431"/>
            <a:ext cx="3810000" cy="24066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959"/>
              </a:lnSpc>
            </a:pPr>
            <a:r>
              <a:rPr lang="en-US" sz="1399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Powering the way you move.</a:t>
            </a:r>
          </a:p>
        </p:txBody>
      </p:sp>
      <p:grpSp>
        <p:nvGrpSpPr>
          <p:cNvPr name="Group 23" id="23"/>
          <p:cNvGrpSpPr/>
          <p:nvPr/>
        </p:nvGrpSpPr>
        <p:grpSpPr>
          <a:xfrm rot="0">
            <a:off x="10391775" y="409575"/>
            <a:ext cx="857250" cy="857250"/>
            <a:chOff x="0" y="0"/>
            <a:chExt cx="1143000" cy="1143000"/>
          </a:xfrm>
        </p:grpSpPr>
        <p:sp>
          <p:nvSpPr>
            <p:cNvPr name="Freeform 24" id="24"/>
            <p:cNvSpPr/>
            <p:nvPr/>
          </p:nvSpPr>
          <p:spPr>
            <a:xfrm flipH="false" flipV="false" rot="0">
              <a:off x="0" y="0"/>
              <a:ext cx="1143000" cy="1143000"/>
            </a:xfrm>
            <a:custGeom>
              <a:avLst/>
              <a:gdLst/>
              <a:ahLst/>
              <a:cxnLst/>
              <a:rect r="r" b="b" t="t" l="l"/>
              <a:pathLst>
                <a:path h="1143000" w="1143000">
                  <a:moveTo>
                    <a:pt x="571500" y="0"/>
                  </a:moveTo>
                  <a:cubicBezTo>
                    <a:pt x="255869" y="0"/>
                    <a:pt x="0" y="255869"/>
                    <a:pt x="0" y="571500"/>
                  </a:cubicBezTo>
                  <a:cubicBezTo>
                    <a:pt x="0" y="887131"/>
                    <a:pt x="255869" y="1143000"/>
                    <a:pt x="571500" y="1143000"/>
                  </a:cubicBezTo>
                  <a:cubicBezTo>
                    <a:pt x="887131" y="1143000"/>
                    <a:pt x="1143000" y="887131"/>
                    <a:pt x="1143000" y="571500"/>
                  </a:cubicBezTo>
                  <a:cubicBezTo>
                    <a:pt x="1143000" y="255869"/>
                    <a:pt x="887131" y="0"/>
                    <a:pt x="571500" y="0"/>
                  </a:cubicBezTo>
                  <a:close/>
                </a:path>
              </a:pathLst>
            </a:custGeom>
            <a:solidFill>
              <a:srgbClr val="FFFFFF"/>
            </a:solidFill>
            <a:ln w="28575" cap="sq">
              <a:solidFill>
                <a:srgbClr val="E82127"/>
              </a:solidFill>
              <a:prstDash val="solid"/>
              <a:miter/>
            </a:ln>
          </p:spPr>
        </p:sp>
        <p:sp>
          <p:nvSpPr>
            <p:cNvPr name="TextBox 25" id="25"/>
            <p:cNvSpPr txBox="true"/>
            <p:nvPr/>
          </p:nvSpPr>
          <p:spPr>
            <a:xfrm>
              <a:off x="0" y="-38100"/>
              <a:ext cx="1143000" cy="118110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l">
                <a:lnSpc>
                  <a:spcPts val="1679"/>
                </a:lnSpc>
              </a:pPr>
            </a:p>
          </p:txBody>
        </p:sp>
      </p:grpSp>
      <p:sp>
        <p:nvSpPr>
          <p:cNvPr name="TextBox 26" id="26"/>
          <p:cNvSpPr txBox="true"/>
          <p:nvPr/>
        </p:nvSpPr>
        <p:spPr>
          <a:xfrm rot="0">
            <a:off x="10391775" y="457200"/>
            <a:ext cx="857250" cy="26416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239"/>
              </a:lnSpc>
            </a:pPr>
            <a:r>
              <a:rPr lang="en-US" sz="1599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🌿</a:t>
            </a:r>
          </a:p>
        </p:txBody>
      </p:sp>
      <p:sp>
        <p:nvSpPr>
          <p:cNvPr name="TextBox 27" id="27"/>
          <p:cNvSpPr txBox="true"/>
          <p:nvPr/>
        </p:nvSpPr>
        <p:spPr>
          <a:xfrm rot="0">
            <a:off x="10391775" y="789054"/>
            <a:ext cx="857250" cy="35530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00"/>
              </a:lnSpc>
            </a:pPr>
            <a:r>
              <a:rPr lang="en-US" b="true" sz="583">
                <a:solidFill>
                  <a:srgbClr val="000000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SUSTAINABLE</a:t>
            </a:r>
          </a:p>
          <a:p>
            <a:pPr algn="ctr">
              <a:lnSpc>
                <a:spcPts val="700"/>
              </a:lnSpc>
            </a:pPr>
            <a:r>
              <a:rPr lang="en-US" b="true" sz="583">
                <a:solidFill>
                  <a:srgbClr val="000000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MOBILITY</a:t>
            </a:r>
          </a:p>
          <a:p>
            <a:pPr algn="ctr">
              <a:lnSpc>
                <a:spcPts val="700"/>
              </a:lnSpc>
            </a:pPr>
            <a:r>
              <a:rPr lang="en-US" b="true" sz="583">
                <a:solidFill>
                  <a:srgbClr val="000000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FOR A BETTER</a:t>
            </a:r>
          </a:p>
          <a:p>
            <a:pPr algn="ctr">
              <a:lnSpc>
                <a:spcPts val="700"/>
              </a:lnSpc>
            </a:pPr>
            <a:r>
              <a:rPr lang="en-US" b="true" sz="583">
                <a:solidFill>
                  <a:srgbClr val="000000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TOMORROW</a:t>
            </a:r>
          </a:p>
        </p:txBody>
      </p:sp>
      <p:grpSp>
        <p:nvGrpSpPr>
          <p:cNvPr name="Group 28" id="28"/>
          <p:cNvGrpSpPr/>
          <p:nvPr/>
        </p:nvGrpSpPr>
        <p:grpSpPr>
          <a:xfrm rot="0">
            <a:off x="257175" y="3362325"/>
            <a:ext cx="3400425" cy="323850"/>
            <a:chOff x="0" y="0"/>
            <a:chExt cx="4533900" cy="431800"/>
          </a:xfrm>
        </p:grpSpPr>
        <p:sp>
          <p:nvSpPr>
            <p:cNvPr name="Freeform 29" id="29"/>
            <p:cNvSpPr/>
            <p:nvPr/>
          </p:nvSpPr>
          <p:spPr>
            <a:xfrm flipH="false" flipV="false" rot="0">
              <a:off x="0" y="0"/>
              <a:ext cx="4533900" cy="431800"/>
            </a:xfrm>
            <a:custGeom>
              <a:avLst/>
              <a:gdLst/>
              <a:ahLst/>
              <a:cxnLst/>
              <a:rect r="r" b="b" t="t" l="l"/>
              <a:pathLst>
                <a:path h="431800" w="4533900">
                  <a:moveTo>
                    <a:pt x="0" y="0"/>
                  </a:moveTo>
                  <a:lnTo>
                    <a:pt x="4533900" y="0"/>
                  </a:lnTo>
                  <a:lnTo>
                    <a:pt x="4533900" y="431800"/>
                  </a:lnTo>
                  <a:lnTo>
                    <a:pt x="0" y="431800"/>
                  </a:lnTo>
                  <a:close/>
                </a:path>
              </a:pathLst>
            </a:custGeom>
            <a:solidFill>
              <a:srgbClr val="E82127"/>
            </a:solidFill>
          </p:spPr>
        </p:sp>
        <p:sp>
          <p:nvSpPr>
            <p:cNvPr name="TextBox 30" id="30"/>
            <p:cNvSpPr txBox="true"/>
            <p:nvPr/>
          </p:nvSpPr>
          <p:spPr>
            <a:xfrm>
              <a:off x="0" y="-38100"/>
              <a:ext cx="4533900" cy="46990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l">
                <a:lnSpc>
                  <a:spcPts val="1679"/>
                </a:lnSpc>
              </a:pPr>
            </a:p>
          </p:txBody>
        </p:sp>
      </p:grpSp>
      <p:sp>
        <p:nvSpPr>
          <p:cNvPr name="TextBox 31" id="31"/>
          <p:cNvSpPr txBox="true"/>
          <p:nvPr/>
        </p:nvSpPr>
        <p:spPr>
          <a:xfrm rot="0">
            <a:off x="352425" y="3402965"/>
            <a:ext cx="3209925" cy="24066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959"/>
              </a:lnSpc>
            </a:pPr>
            <a:r>
              <a:rPr lang="en-US" b="true" sz="1399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1. COMPANY OVERVIEW</a:t>
            </a:r>
          </a:p>
        </p:txBody>
      </p:sp>
      <p:grpSp>
        <p:nvGrpSpPr>
          <p:cNvPr name="Group 32" id="32"/>
          <p:cNvGrpSpPr/>
          <p:nvPr/>
        </p:nvGrpSpPr>
        <p:grpSpPr>
          <a:xfrm rot="0">
            <a:off x="3800475" y="3362325"/>
            <a:ext cx="3076575" cy="323850"/>
            <a:chOff x="0" y="0"/>
            <a:chExt cx="4102100" cy="431800"/>
          </a:xfrm>
        </p:grpSpPr>
        <p:sp>
          <p:nvSpPr>
            <p:cNvPr name="Freeform 33" id="33"/>
            <p:cNvSpPr/>
            <p:nvPr/>
          </p:nvSpPr>
          <p:spPr>
            <a:xfrm flipH="false" flipV="false" rot="0">
              <a:off x="0" y="0"/>
              <a:ext cx="4102100" cy="431800"/>
            </a:xfrm>
            <a:custGeom>
              <a:avLst/>
              <a:gdLst/>
              <a:ahLst/>
              <a:cxnLst/>
              <a:rect r="r" b="b" t="t" l="l"/>
              <a:pathLst>
                <a:path h="431800" w="4102100">
                  <a:moveTo>
                    <a:pt x="0" y="0"/>
                  </a:moveTo>
                  <a:lnTo>
                    <a:pt x="4102100" y="0"/>
                  </a:lnTo>
                  <a:lnTo>
                    <a:pt x="4102100" y="431800"/>
                  </a:lnTo>
                  <a:lnTo>
                    <a:pt x="0" y="431800"/>
                  </a:lnTo>
                  <a:close/>
                </a:path>
              </a:pathLst>
            </a:custGeom>
            <a:solidFill>
              <a:srgbClr val="E82127"/>
            </a:solidFill>
          </p:spPr>
        </p:sp>
        <p:sp>
          <p:nvSpPr>
            <p:cNvPr name="TextBox 34" id="34"/>
            <p:cNvSpPr txBox="true"/>
            <p:nvPr/>
          </p:nvSpPr>
          <p:spPr>
            <a:xfrm>
              <a:off x="0" y="-38100"/>
              <a:ext cx="4102100" cy="46990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l">
                <a:lnSpc>
                  <a:spcPts val="1679"/>
                </a:lnSpc>
              </a:pPr>
            </a:p>
          </p:txBody>
        </p:sp>
      </p:grpSp>
      <p:sp>
        <p:nvSpPr>
          <p:cNvPr name="TextBox 35" id="35"/>
          <p:cNvSpPr txBox="true"/>
          <p:nvPr/>
        </p:nvSpPr>
        <p:spPr>
          <a:xfrm rot="0">
            <a:off x="3895725" y="3412490"/>
            <a:ext cx="2886075" cy="1981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679"/>
              </a:lnSpc>
            </a:pPr>
            <a:r>
              <a:rPr lang="en-US" b="true" sz="1199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2. SUSTAINABLE NEED &amp; PURPOSE</a:t>
            </a:r>
          </a:p>
        </p:txBody>
      </p:sp>
      <p:grpSp>
        <p:nvGrpSpPr>
          <p:cNvPr name="Group 36" id="36"/>
          <p:cNvGrpSpPr/>
          <p:nvPr/>
        </p:nvGrpSpPr>
        <p:grpSpPr>
          <a:xfrm rot="0">
            <a:off x="7019925" y="3362325"/>
            <a:ext cx="4514850" cy="323850"/>
            <a:chOff x="0" y="0"/>
            <a:chExt cx="6019800" cy="431800"/>
          </a:xfrm>
        </p:grpSpPr>
        <p:sp>
          <p:nvSpPr>
            <p:cNvPr name="Freeform 37" id="37"/>
            <p:cNvSpPr/>
            <p:nvPr/>
          </p:nvSpPr>
          <p:spPr>
            <a:xfrm flipH="false" flipV="false" rot="0">
              <a:off x="0" y="0"/>
              <a:ext cx="6019800" cy="431800"/>
            </a:xfrm>
            <a:custGeom>
              <a:avLst/>
              <a:gdLst/>
              <a:ahLst/>
              <a:cxnLst/>
              <a:rect r="r" b="b" t="t" l="l"/>
              <a:pathLst>
                <a:path h="431800" w="6019800">
                  <a:moveTo>
                    <a:pt x="0" y="0"/>
                  </a:moveTo>
                  <a:lnTo>
                    <a:pt x="6019800" y="0"/>
                  </a:lnTo>
                  <a:lnTo>
                    <a:pt x="6019800" y="431800"/>
                  </a:lnTo>
                  <a:lnTo>
                    <a:pt x="0" y="431800"/>
                  </a:lnTo>
                  <a:close/>
                </a:path>
              </a:pathLst>
            </a:custGeom>
            <a:solidFill>
              <a:srgbClr val="E82127"/>
            </a:solidFill>
          </p:spPr>
        </p:sp>
        <p:sp>
          <p:nvSpPr>
            <p:cNvPr name="TextBox 38" id="38"/>
            <p:cNvSpPr txBox="true"/>
            <p:nvPr/>
          </p:nvSpPr>
          <p:spPr>
            <a:xfrm>
              <a:off x="0" y="-38100"/>
              <a:ext cx="6019800" cy="46990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l">
                <a:lnSpc>
                  <a:spcPts val="1679"/>
                </a:lnSpc>
              </a:pPr>
            </a:p>
          </p:txBody>
        </p:sp>
      </p:grpSp>
      <p:sp>
        <p:nvSpPr>
          <p:cNvPr name="TextBox 39" id="39"/>
          <p:cNvSpPr txBox="true"/>
          <p:nvPr/>
        </p:nvSpPr>
        <p:spPr>
          <a:xfrm rot="0">
            <a:off x="7115175" y="3412490"/>
            <a:ext cx="4324350" cy="1981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679"/>
              </a:lnSpc>
            </a:pPr>
            <a:r>
              <a:rPr lang="en-US" b="true" sz="1199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3. BRAND EXTENSION: TESLA ECORIDE</a:t>
            </a:r>
          </a:p>
        </p:txBody>
      </p:sp>
      <p:grpSp>
        <p:nvGrpSpPr>
          <p:cNvPr name="Group 40" id="40"/>
          <p:cNvGrpSpPr/>
          <p:nvPr/>
        </p:nvGrpSpPr>
        <p:grpSpPr>
          <a:xfrm rot="0">
            <a:off x="400050" y="3829050"/>
            <a:ext cx="952500" cy="1143000"/>
            <a:chOff x="0" y="0"/>
            <a:chExt cx="1270000" cy="1524000"/>
          </a:xfrm>
        </p:grpSpPr>
        <p:sp>
          <p:nvSpPr>
            <p:cNvPr name="Freeform 41" id="41"/>
            <p:cNvSpPr/>
            <p:nvPr/>
          </p:nvSpPr>
          <p:spPr>
            <a:xfrm flipH="false" flipV="false" rot="0">
              <a:off x="0" y="0"/>
              <a:ext cx="1270000" cy="1524000"/>
            </a:xfrm>
            <a:custGeom>
              <a:avLst/>
              <a:gdLst/>
              <a:ahLst/>
              <a:cxnLst/>
              <a:rect r="r" b="b" t="t" l="l"/>
              <a:pathLst>
                <a:path h="1524000" w="1270000">
                  <a:moveTo>
                    <a:pt x="127000" y="0"/>
                  </a:moveTo>
                  <a:lnTo>
                    <a:pt x="1143000" y="0"/>
                  </a:lnTo>
                  <a:cubicBezTo>
                    <a:pt x="1213140" y="0"/>
                    <a:pt x="1270000" y="56860"/>
                    <a:pt x="1270000" y="127000"/>
                  </a:cubicBezTo>
                  <a:lnTo>
                    <a:pt x="1270000" y="1397000"/>
                  </a:lnTo>
                  <a:cubicBezTo>
                    <a:pt x="1270000" y="1467140"/>
                    <a:pt x="1213140" y="1524000"/>
                    <a:pt x="1143000" y="1524000"/>
                  </a:cubicBezTo>
                  <a:lnTo>
                    <a:pt x="127000" y="1524000"/>
                  </a:lnTo>
                  <a:cubicBezTo>
                    <a:pt x="56860" y="1524000"/>
                    <a:pt x="0" y="1467140"/>
                    <a:pt x="0" y="1397000"/>
                  </a:cubicBezTo>
                  <a:lnTo>
                    <a:pt x="0" y="127000"/>
                  </a:lnTo>
                  <a:cubicBezTo>
                    <a:pt x="0" y="56860"/>
                    <a:pt x="56860" y="0"/>
                    <a:pt x="127000" y="0"/>
                  </a:cubicBezTo>
                  <a:close/>
                </a:path>
              </a:pathLst>
            </a:custGeom>
            <a:solidFill>
              <a:srgbClr val="C81018"/>
            </a:solidFill>
          </p:spPr>
        </p:sp>
        <p:sp>
          <p:nvSpPr>
            <p:cNvPr name="TextBox 42" id="42"/>
            <p:cNvSpPr txBox="true"/>
            <p:nvPr/>
          </p:nvSpPr>
          <p:spPr>
            <a:xfrm>
              <a:off x="0" y="-38100"/>
              <a:ext cx="1270000" cy="156210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l">
                <a:lnSpc>
                  <a:spcPts val="1679"/>
                </a:lnSpc>
              </a:pPr>
            </a:p>
          </p:txBody>
        </p:sp>
      </p:grpSp>
      <p:sp>
        <p:nvSpPr>
          <p:cNvPr name="TextBox 43" id="43"/>
          <p:cNvSpPr txBox="true"/>
          <p:nvPr/>
        </p:nvSpPr>
        <p:spPr>
          <a:xfrm rot="0">
            <a:off x="447675" y="4248150"/>
            <a:ext cx="857250" cy="26416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239"/>
              </a:lnSpc>
            </a:pPr>
            <a:r>
              <a:rPr lang="en-US" b="true" sz="1599">
                <a:solidFill>
                  <a:srgbClr val="FFFFFF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TESLA</a:t>
            </a:r>
          </a:p>
        </p:txBody>
      </p:sp>
      <p:sp>
        <p:nvSpPr>
          <p:cNvPr name="TextBox 44" id="44"/>
          <p:cNvSpPr txBox="true"/>
          <p:nvPr/>
        </p:nvSpPr>
        <p:spPr>
          <a:xfrm rot="0">
            <a:off x="1447800" y="3938270"/>
            <a:ext cx="2066925" cy="22415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819"/>
              </a:lnSpc>
            </a:pPr>
            <a:r>
              <a:rPr lang="en-US" b="true" sz="1299">
                <a:solidFill>
                  <a:srgbClr val="E82127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TESLA AT A GLANCE</a:t>
            </a:r>
          </a:p>
        </p:txBody>
      </p:sp>
      <p:sp>
        <p:nvSpPr>
          <p:cNvPr name="TextBox 45" id="45"/>
          <p:cNvSpPr txBox="true"/>
          <p:nvPr/>
        </p:nvSpPr>
        <p:spPr>
          <a:xfrm rot="0">
            <a:off x="1447800" y="4154956"/>
            <a:ext cx="2209800" cy="95064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124"/>
              </a:lnSpc>
            </a:pPr>
            <a:r>
              <a:rPr lang="en-US" sz="803">
                <a:solidFill>
                  <a:srgbClr val="333333"/>
                </a:solidFill>
                <a:latin typeface="Open Sans"/>
                <a:ea typeface="Open Sans"/>
                <a:cs typeface="Open Sans"/>
                <a:sym typeface="Open Sans"/>
              </a:rPr>
              <a:t>• Founded in 2003, headquartered in Austin, Texas, USA.</a:t>
            </a:r>
          </a:p>
          <a:p>
            <a:pPr algn="l">
              <a:lnSpc>
                <a:spcPts val="1124"/>
              </a:lnSpc>
            </a:pPr>
            <a:r>
              <a:rPr lang="en-US" sz="803">
                <a:solidFill>
                  <a:srgbClr val="333333"/>
                </a:solidFill>
                <a:latin typeface="Open Sans"/>
                <a:ea typeface="Open Sans"/>
                <a:cs typeface="Open Sans"/>
                <a:sym typeface="Open Sans"/>
              </a:rPr>
              <a:t>• Global leader in electric vehicles, clean energy and innovation.</a:t>
            </a:r>
          </a:p>
          <a:p>
            <a:pPr algn="l">
              <a:lnSpc>
                <a:spcPts val="1124"/>
              </a:lnSpc>
            </a:pPr>
            <a:r>
              <a:rPr lang="en-US" sz="803">
                <a:solidFill>
                  <a:srgbClr val="333333"/>
                </a:solidFill>
                <a:latin typeface="Open Sans"/>
                <a:ea typeface="Open Sans"/>
                <a:cs typeface="Open Sans"/>
                <a:sym typeface="Open Sans"/>
              </a:rPr>
              <a:t>• Operates in more than 30 countries with a mission to accelerate the world's transition to sustainable energy.</a:t>
            </a:r>
          </a:p>
        </p:txBody>
      </p:sp>
      <p:sp>
        <p:nvSpPr>
          <p:cNvPr name="AutoShape 46" id="46"/>
          <p:cNvSpPr/>
          <p:nvPr/>
        </p:nvSpPr>
        <p:spPr>
          <a:xfrm>
            <a:off x="400050" y="5162550"/>
            <a:ext cx="3114675" cy="0"/>
          </a:xfrm>
          <a:prstGeom prst="line">
            <a:avLst/>
          </a:prstGeom>
          <a:ln cap="flat" w="9525">
            <a:solidFill>
              <a:srgbClr val="E5E5E5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TextBox 47" id="47"/>
          <p:cNvSpPr txBox="true"/>
          <p:nvPr/>
        </p:nvSpPr>
        <p:spPr>
          <a:xfrm rot="0">
            <a:off x="400050" y="5405438"/>
            <a:ext cx="3114675" cy="1981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679"/>
              </a:lnSpc>
            </a:pPr>
            <a:r>
              <a:rPr lang="en-US" b="true" sz="1200">
                <a:solidFill>
                  <a:srgbClr val="E82127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🎯  </a:t>
            </a:r>
            <a:r>
              <a:rPr lang="en-US" b="true" sz="1200">
                <a:solidFill>
                  <a:srgbClr val="E82127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VISION</a:t>
            </a:r>
          </a:p>
        </p:txBody>
      </p:sp>
      <p:sp>
        <p:nvSpPr>
          <p:cNvPr name="TextBox 48" id="48"/>
          <p:cNvSpPr txBox="true"/>
          <p:nvPr/>
        </p:nvSpPr>
        <p:spPr>
          <a:xfrm rot="0">
            <a:off x="400050" y="5668010"/>
            <a:ext cx="3114675" cy="37211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539"/>
              </a:lnSpc>
            </a:pPr>
            <a:r>
              <a:rPr lang="en-US" sz="1099">
                <a:solidFill>
                  <a:srgbClr val="333333"/>
                </a:solidFill>
                <a:latin typeface="Open Sans"/>
                <a:ea typeface="Open Sans"/>
                <a:cs typeface="Open Sans"/>
                <a:sym typeface="Open Sans"/>
              </a:rPr>
              <a:t>"To accelerate the world's transition to sustainable energy."</a:t>
            </a:r>
          </a:p>
        </p:txBody>
      </p:sp>
      <p:sp>
        <p:nvSpPr>
          <p:cNvPr name="AutoShape 49" id="49"/>
          <p:cNvSpPr/>
          <p:nvPr/>
        </p:nvSpPr>
        <p:spPr>
          <a:xfrm>
            <a:off x="400050" y="6200299"/>
            <a:ext cx="3114675" cy="0"/>
          </a:xfrm>
          <a:prstGeom prst="line">
            <a:avLst/>
          </a:prstGeom>
          <a:ln cap="flat" w="9525">
            <a:solidFill>
              <a:srgbClr val="E5E5E5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TextBox 50" id="50"/>
          <p:cNvSpPr txBox="true"/>
          <p:nvPr/>
        </p:nvSpPr>
        <p:spPr>
          <a:xfrm rot="0">
            <a:off x="400050" y="6319837"/>
            <a:ext cx="3114675" cy="19113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540"/>
              </a:lnSpc>
            </a:pPr>
            <a:r>
              <a:rPr lang="en-US" b="true" sz="1100">
                <a:solidFill>
                  <a:srgbClr val="E82127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🌿  </a:t>
            </a:r>
            <a:r>
              <a:rPr lang="en-US" b="true" sz="1100">
                <a:solidFill>
                  <a:srgbClr val="E82127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CURRENT SUSTAINABILITY POSITION</a:t>
            </a:r>
          </a:p>
        </p:txBody>
      </p:sp>
      <p:sp>
        <p:nvSpPr>
          <p:cNvPr name="TextBox 51" id="51"/>
          <p:cNvSpPr txBox="true"/>
          <p:nvPr/>
        </p:nvSpPr>
        <p:spPr>
          <a:xfrm rot="0">
            <a:off x="400050" y="6463347"/>
            <a:ext cx="3114675" cy="75311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539"/>
              </a:lnSpc>
            </a:pPr>
            <a:r>
              <a:rPr lang="en-US" sz="1099">
                <a:solidFill>
                  <a:srgbClr val="333333"/>
                </a:solidFill>
                <a:latin typeface="Open Sans"/>
                <a:ea typeface="Open Sans"/>
                <a:cs typeface="Open Sans"/>
                <a:sym typeface="Open Sans"/>
              </a:rPr>
              <a:t>Tesla integrates sustainability through electric vehicles, battery technology, renewable energy products, responsible sourcing and continuous innovation.</a:t>
            </a:r>
          </a:p>
        </p:txBody>
      </p:sp>
      <p:grpSp>
        <p:nvGrpSpPr>
          <p:cNvPr name="Group 52" id="52"/>
          <p:cNvGrpSpPr/>
          <p:nvPr/>
        </p:nvGrpSpPr>
        <p:grpSpPr>
          <a:xfrm rot="0">
            <a:off x="3943350" y="3829050"/>
            <a:ext cx="533400" cy="533400"/>
            <a:chOff x="0" y="0"/>
            <a:chExt cx="711200" cy="711200"/>
          </a:xfrm>
        </p:grpSpPr>
        <p:sp>
          <p:nvSpPr>
            <p:cNvPr name="Freeform 53" id="53"/>
            <p:cNvSpPr/>
            <p:nvPr/>
          </p:nvSpPr>
          <p:spPr>
            <a:xfrm flipH="false" flipV="false" rot="0">
              <a:off x="0" y="0"/>
              <a:ext cx="711200" cy="711200"/>
            </a:xfrm>
            <a:custGeom>
              <a:avLst/>
              <a:gdLst/>
              <a:ahLst/>
              <a:cxnLst/>
              <a:rect r="r" b="b" t="t" l="l"/>
              <a:pathLst>
                <a:path h="711200" w="711200">
                  <a:moveTo>
                    <a:pt x="355600" y="0"/>
                  </a:moveTo>
                  <a:cubicBezTo>
                    <a:pt x="159208" y="0"/>
                    <a:pt x="0" y="159208"/>
                    <a:pt x="0" y="355600"/>
                  </a:cubicBezTo>
                  <a:cubicBezTo>
                    <a:pt x="0" y="551992"/>
                    <a:pt x="159208" y="711200"/>
                    <a:pt x="355600" y="711200"/>
                  </a:cubicBezTo>
                  <a:cubicBezTo>
                    <a:pt x="551992" y="711200"/>
                    <a:pt x="711200" y="551992"/>
                    <a:pt x="711200" y="355600"/>
                  </a:cubicBezTo>
                  <a:cubicBezTo>
                    <a:pt x="711200" y="159208"/>
                    <a:pt x="551992" y="0"/>
                    <a:pt x="355600" y="0"/>
                  </a:cubicBezTo>
                  <a:close/>
                </a:path>
              </a:pathLst>
            </a:custGeom>
            <a:solidFill>
              <a:srgbClr val="E82127"/>
            </a:solidFill>
          </p:spPr>
        </p:sp>
        <p:sp>
          <p:nvSpPr>
            <p:cNvPr name="TextBox 54" id="54"/>
            <p:cNvSpPr txBox="true"/>
            <p:nvPr/>
          </p:nvSpPr>
          <p:spPr>
            <a:xfrm>
              <a:off x="0" y="-38100"/>
              <a:ext cx="711200" cy="74930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l">
                <a:lnSpc>
                  <a:spcPts val="1679"/>
                </a:lnSpc>
              </a:pPr>
            </a:p>
          </p:txBody>
        </p:sp>
      </p:grpSp>
      <p:sp>
        <p:nvSpPr>
          <p:cNvPr name="TextBox 55" id="55"/>
          <p:cNvSpPr txBox="true"/>
          <p:nvPr/>
        </p:nvSpPr>
        <p:spPr>
          <a:xfrm rot="0">
            <a:off x="3943350" y="3914775"/>
            <a:ext cx="533400" cy="30670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520"/>
              </a:lnSpc>
            </a:pPr>
            <a:r>
              <a:rPr lang="en-US" sz="1800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🚗</a:t>
            </a:r>
          </a:p>
        </p:txBody>
      </p:sp>
      <p:sp>
        <p:nvSpPr>
          <p:cNvPr name="TextBox 56" id="56"/>
          <p:cNvSpPr txBox="true"/>
          <p:nvPr/>
        </p:nvSpPr>
        <p:spPr>
          <a:xfrm rot="0">
            <a:off x="4572000" y="3819525"/>
            <a:ext cx="2162175" cy="19113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540"/>
              </a:lnSpc>
            </a:pPr>
            <a:r>
              <a:rPr lang="en-US" b="true" sz="1100">
                <a:solidFill>
                  <a:srgbClr val="000000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Urban congestion &amp; pollution</a:t>
            </a:r>
          </a:p>
        </p:txBody>
      </p:sp>
      <p:sp>
        <p:nvSpPr>
          <p:cNvPr name="TextBox 57" id="57"/>
          <p:cNvSpPr txBox="true"/>
          <p:nvPr/>
        </p:nvSpPr>
        <p:spPr>
          <a:xfrm rot="0">
            <a:off x="4572000" y="4020185"/>
            <a:ext cx="2162175" cy="3206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299"/>
              </a:lnSpc>
            </a:pPr>
            <a:r>
              <a:rPr lang="en-US" sz="999">
                <a:solidFill>
                  <a:srgbClr val="333333"/>
                </a:solidFill>
                <a:latin typeface="Open Sans"/>
                <a:ea typeface="Open Sans"/>
                <a:cs typeface="Open Sans"/>
                <a:sym typeface="Open Sans"/>
              </a:rPr>
              <a:t>Cities face increasing traffic, air pollution and carbon emissions.</a:t>
            </a:r>
          </a:p>
        </p:txBody>
      </p:sp>
      <p:grpSp>
        <p:nvGrpSpPr>
          <p:cNvPr name="Group 58" id="58"/>
          <p:cNvGrpSpPr/>
          <p:nvPr/>
        </p:nvGrpSpPr>
        <p:grpSpPr>
          <a:xfrm rot="0">
            <a:off x="3943350" y="4724400"/>
            <a:ext cx="533400" cy="533400"/>
            <a:chOff x="0" y="0"/>
            <a:chExt cx="711200" cy="711200"/>
          </a:xfrm>
        </p:grpSpPr>
        <p:sp>
          <p:nvSpPr>
            <p:cNvPr name="Freeform 59" id="59"/>
            <p:cNvSpPr/>
            <p:nvPr/>
          </p:nvSpPr>
          <p:spPr>
            <a:xfrm flipH="false" flipV="false" rot="0">
              <a:off x="0" y="0"/>
              <a:ext cx="711200" cy="711200"/>
            </a:xfrm>
            <a:custGeom>
              <a:avLst/>
              <a:gdLst/>
              <a:ahLst/>
              <a:cxnLst/>
              <a:rect r="r" b="b" t="t" l="l"/>
              <a:pathLst>
                <a:path h="711200" w="711200">
                  <a:moveTo>
                    <a:pt x="355600" y="0"/>
                  </a:moveTo>
                  <a:cubicBezTo>
                    <a:pt x="159208" y="0"/>
                    <a:pt x="0" y="159208"/>
                    <a:pt x="0" y="355600"/>
                  </a:cubicBezTo>
                  <a:cubicBezTo>
                    <a:pt x="0" y="551992"/>
                    <a:pt x="159208" y="711200"/>
                    <a:pt x="355600" y="711200"/>
                  </a:cubicBezTo>
                  <a:cubicBezTo>
                    <a:pt x="551992" y="711200"/>
                    <a:pt x="711200" y="551992"/>
                    <a:pt x="711200" y="355600"/>
                  </a:cubicBezTo>
                  <a:cubicBezTo>
                    <a:pt x="711200" y="159208"/>
                    <a:pt x="551992" y="0"/>
                    <a:pt x="355600" y="0"/>
                  </a:cubicBezTo>
                  <a:close/>
                </a:path>
              </a:pathLst>
            </a:custGeom>
            <a:solidFill>
              <a:srgbClr val="E82127"/>
            </a:solidFill>
          </p:spPr>
        </p:sp>
        <p:sp>
          <p:nvSpPr>
            <p:cNvPr name="TextBox 60" id="60"/>
            <p:cNvSpPr txBox="true"/>
            <p:nvPr/>
          </p:nvSpPr>
          <p:spPr>
            <a:xfrm>
              <a:off x="0" y="-38100"/>
              <a:ext cx="711200" cy="74930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l">
                <a:lnSpc>
                  <a:spcPts val="1679"/>
                </a:lnSpc>
              </a:pPr>
            </a:p>
          </p:txBody>
        </p:sp>
      </p:grpSp>
      <p:sp>
        <p:nvSpPr>
          <p:cNvPr name="TextBox 61" id="61"/>
          <p:cNvSpPr txBox="true"/>
          <p:nvPr/>
        </p:nvSpPr>
        <p:spPr>
          <a:xfrm rot="0">
            <a:off x="3943350" y="4740895"/>
            <a:ext cx="533400" cy="30670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520"/>
              </a:lnSpc>
            </a:pPr>
            <a:r>
              <a:rPr lang="en-US" sz="1800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👥</a:t>
            </a:r>
          </a:p>
        </p:txBody>
      </p:sp>
      <p:sp>
        <p:nvSpPr>
          <p:cNvPr name="TextBox 62" id="62"/>
          <p:cNvSpPr txBox="true"/>
          <p:nvPr/>
        </p:nvSpPr>
        <p:spPr>
          <a:xfrm rot="0">
            <a:off x="4572000" y="4627245"/>
            <a:ext cx="2162175" cy="19113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540"/>
              </a:lnSpc>
            </a:pPr>
            <a:r>
              <a:rPr lang="en-US" b="true" sz="1100">
                <a:solidFill>
                  <a:srgbClr val="000000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Growing demand</a:t>
            </a:r>
          </a:p>
        </p:txBody>
      </p:sp>
      <p:sp>
        <p:nvSpPr>
          <p:cNvPr name="TextBox 63" id="63"/>
          <p:cNvSpPr txBox="true"/>
          <p:nvPr/>
        </p:nvSpPr>
        <p:spPr>
          <a:xfrm rot="0">
            <a:off x="4572000" y="4759325"/>
            <a:ext cx="2162175" cy="4826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299"/>
              </a:lnSpc>
            </a:pPr>
            <a:r>
              <a:rPr lang="en-US" sz="999">
                <a:solidFill>
                  <a:srgbClr val="333333"/>
                </a:solidFill>
                <a:latin typeface="Open Sans"/>
                <a:ea typeface="Open Sans"/>
                <a:cs typeface="Open Sans"/>
                <a:sym typeface="Open Sans"/>
              </a:rPr>
              <a:t>Consumers increasingly seek affordable, clean and sustainable transport.</a:t>
            </a:r>
          </a:p>
        </p:txBody>
      </p:sp>
      <p:grpSp>
        <p:nvGrpSpPr>
          <p:cNvPr name="Group 64" id="64"/>
          <p:cNvGrpSpPr/>
          <p:nvPr/>
        </p:nvGrpSpPr>
        <p:grpSpPr>
          <a:xfrm rot="0">
            <a:off x="3943350" y="5486400"/>
            <a:ext cx="533400" cy="533400"/>
            <a:chOff x="0" y="0"/>
            <a:chExt cx="711200" cy="711200"/>
          </a:xfrm>
        </p:grpSpPr>
        <p:sp>
          <p:nvSpPr>
            <p:cNvPr name="Freeform 65" id="65"/>
            <p:cNvSpPr/>
            <p:nvPr/>
          </p:nvSpPr>
          <p:spPr>
            <a:xfrm flipH="false" flipV="false" rot="0">
              <a:off x="0" y="0"/>
              <a:ext cx="711200" cy="711200"/>
            </a:xfrm>
            <a:custGeom>
              <a:avLst/>
              <a:gdLst/>
              <a:ahLst/>
              <a:cxnLst/>
              <a:rect r="r" b="b" t="t" l="l"/>
              <a:pathLst>
                <a:path h="711200" w="711200">
                  <a:moveTo>
                    <a:pt x="355600" y="0"/>
                  </a:moveTo>
                  <a:cubicBezTo>
                    <a:pt x="159208" y="0"/>
                    <a:pt x="0" y="159208"/>
                    <a:pt x="0" y="355600"/>
                  </a:cubicBezTo>
                  <a:cubicBezTo>
                    <a:pt x="0" y="551992"/>
                    <a:pt x="159208" y="711200"/>
                    <a:pt x="355600" y="711200"/>
                  </a:cubicBezTo>
                  <a:cubicBezTo>
                    <a:pt x="551992" y="711200"/>
                    <a:pt x="711200" y="551992"/>
                    <a:pt x="711200" y="355600"/>
                  </a:cubicBezTo>
                  <a:cubicBezTo>
                    <a:pt x="711200" y="159208"/>
                    <a:pt x="551992" y="0"/>
                    <a:pt x="355600" y="0"/>
                  </a:cubicBezTo>
                  <a:close/>
                </a:path>
              </a:pathLst>
            </a:custGeom>
            <a:solidFill>
              <a:srgbClr val="E82127"/>
            </a:solidFill>
          </p:spPr>
        </p:sp>
        <p:sp>
          <p:nvSpPr>
            <p:cNvPr name="TextBox 66" id="66"/>
            <p:cNvSpPr txBox="true"/>
            <p:nvPr/>
          </p:nvSpPr>
          <p:spPr>
            <a:xfrm>
              <a:off x="0" y="-38100"/>
              <a:ext cx="711200" cy="74930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l">
                <a:lnSpc>
                  <a:spcPts val="1679"/>
                </a:lnSpc>
              </a:pPr>
            </a:p>
          </p:txBody>
        </p:sp>
      </p:grpSp>
      <p:sp>
        <p:nvSpPr>
          <p:cNvPr name="TextBox 67" id="67"/>
          <p:cNvSpPr txBox="true"/>
          <p:nvPr/>
        </p:nvSpPr>
        <p:spPr>
          <a:xfrm rot="0">
            <a:off x="3943350" y="5605145"/>
            <a:ext cx="533400" cy="30670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520"/>
              </a:lnSpc>
            </a:pPr>
            <a:r>
              <a:rPr lang="en-US" sz="1800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📈</a:t>
            </a:r>
          </a:p>
        </p:txBody>
      </p:sp>
      <p:sp>
        <p:nvSpPr>
          <p:cNvPr name="TextBox 68" id="68"/>
          <p:cNvSpPr txBox="true"/>
          <p:nvPr/>
        </p:nvSpPr>
        <p:spPr>
          <a:xfrm rot="0">
            <a:off x="4572000" y="5475922"/>
            <a:ext cx="2162175" cy="19113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540"/>
              </a:lnSpc>
            </a:pPr>
            <a:r>
              <a:rPr lang="en-US" b="true" sz="1100">
                <a:solidFill>
                  <a:srgbClr val="000000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E-bike market growth</a:t>
            </a:r>
          </a:p>
        </p:txBody>
      </p:sp>
      <p:sp>
        <p:nvSpPr>
          <p:cNvPr name="TextBox 69" id="69"/>
          <p:cNvSpPr txBox="true"/>
          <p:nvPr/>
        </p:nvSpPr>
        <p:spPr>
          <a:xfrm rot="0">
            <a:off x="4572000" y="5647114"/>
            <a:ext cx="2162175" cy="4826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299"/>
              </a:lnSpc>
            </a:pPr>
            <a:r>
              <a:rPr lang="en-US" sz="999">
                <a:solidFill>
                  <a:srgbClr val="333333"/>
                </a:solidFill>
                <a:latin typeface="Open Sans"/>
                <a:ea typeface="Open Sans"/>
                <a:cs typeface="Open Sans"/>
                <a:sym typeface="Open Sans"/>
              </a:rPr>
              <a:t>The global e-bike market continues to expand due to urbanisation and environmental awareness.</a:t>
            </a:r>
          </a:p>
        </p:txBody>
      </p:sp>
      <p:grpSp>
        <p:nvGrpSpPr>
          <p:cNvPr name="Group 70" id="70"/>
          <p:cNvGrpSpPr/>
          <p:nvPr/>
        </p:nvGrpSpPr>
        <p:grpSpPr>
          <a:xfrm rot="0">
            <a:off x="3943350" y="6477000"/>
            <a:ext cx="533400" cy="533400"/>
            <a:chOff x="0" y="0"/>
            <a:chExt cx="711200" cy="711200"/>
          </a:xfrm>
        </p:grpSpPr>
        <p:sp>
          <p:nvSpPr>
            <p:cNvPr name="Freeform 71" id="71"/>
            <p:cNvSpPr/>
            <p:nvPr/>
          </p:nvSpPr>
          <p:spPr>
            <a:xfrm flipH="false" flipV="false" rot="0">
              <a:off x="0" y="0"/>
              <a:ext cx="711200" cy="711200"/>
            </a:xfrm>
            <a:custGeom>
              <a:avLst/>
              <a:gdLst/>
              <a:ahLst/>
              <a:cxnLst/>
              <a:rect r="r" b="b" t="t" l="l"/>
              <a:pathLst>
                <a:path h="711200" w="711200">
                  <a:moveTo>
                    <a:pt x="355600" y="0"/>
                  </a:moveTo>
                  <a:cubicBezTo>
                    <a:pt x="159208" y="0"/>
                    <a:pt x="0" y="159208"/>
                    <a:pt x="0" y="355600"/>
                  </a:cubicBezTo>
                  <a:cubicBezTo>
                    <a:pt x="0" y="551992"/>
                    <a:pt x="159208" y="711200"/>
                    <a:pt x="355600" y="711200"/>
                  </a:cubicBezTo>
                  <a:cubicBezTo>
                    <a:pt x="551992" y="711200"/>
                    <a:pt x="711200" y="551992"/>
                    <a:pt x="711200" y="355600"/>
                  </a:cubicBezTo>
                  <a:cubicBezTo>
                    <a:pt x="711200" y="159208"/>
                    <a:pt x="551992" y="0"/>
                    <a:pt x="355600" y="0"/>
                  </a:cubicBezTo>
                  <a:close/>
                </a:path>
              </a:pathLst>
            </a:custGeom>
            <a:solidFill>
              <a:srgbClr val="E82127"/>
            </a:solidFill>
          </p:spPr>
        </p:sp>
        <p:sp>
          <p:nvSpPr>
            <p:cNvPr name="TextBox 72" id="72"/>
            <p:cNvSpPr txBox="true"/>
            <p:nvPr/>
          </p:nvSpPr>
          <p:spPr>
            <a:xfrm>
              <a:off x="0" y="-38100"/>
              <a:ext cx="711200" cy="74930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l">
                <a:lnSpc>
                  <a:spcPts val="1679"/>
                </a:lnSpc>
              </a:pPr>
            </a:p>
          </p:txBody>
        </p:sp>
      </p:grpSp>
      <p:sp>
        <p:nvSpPr>
          <p:cNvPr name="TextBox 73" id="73"/>
          <p:cNvSpPr txBox="true"/>
          <p:nvPr/>
        </p:nvSpPr>
        <p:spPr>
          <a:xfrm rot="0">
            <a:off x="3943350" y="6539865"/>
            <a:ext cx="533400" cy="30670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520"/>
              </a:lnSpc>
            </a:pPr>
            <a:r>
              <a:rPr lang="en-US" sz="1800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🌿</a:t>
            </a:r>
          </a:p>
        </p:txBody>
      </p:sp>
      <p:sp>
        <p:nvSpPr>
          <p:cNvPr name="TextBox 74" id="74"/>
          <p:cNvSpPr txBox="true"/>
          <p:nvPr/>
        </p:nvSpPr>
        <p:spPr>
          <a:xfrm rot="0">
            <a:off x="4572000" y="6428105"/>
            <a:ext cx="2162175" cy="19113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540"/>
              </a:lnSpc>
            </a:pPr>
            <a:r>
              <a:rPr lang="en-US" b="true" sz="1100">
                <a:solidFill>
                  <a:srgbClr val="000000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Tesla's opportunity</a:t>
            </a:r>
          </a:p>
        </p:txBody>
      </p:sp>
      <p:sp>
        <p:nvSpPr>
          <p:cNvPr name="TextBox 75" id="75"/>
          <p:cNvSpPr txBox="true"/>
          <p:nvPr/>
        </p:nvSpPr>
        <p:spPr>
          <a:xfrm rot="0">
            <a:off x="4572000" y="6603365"/>
            <a:ext cx="2162175" cy="4826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299"/>
              </a:lnSpc>
            </a:pPr>
            <a:r>
              <a:rPr lang="en-US" sz="999">
                <a:solidFill>
                  <a:srgbClr val="333333"/>
                </a:solidFill>
                <a:latin typeface="Open Sans"/>
                <a:ea typeface="Open Sans"/>
                <a:cs typeface="Open Sans"/>
                <a:sym typeface="Open Sans"/>
              </a:rPr>
              <a:t>Extend Tesla's sustainable mobility ecosystem through premium electric bicycles.</a:t>
            </a:r>
          </a:p>
        </p:txBody>
      </p:sp>
      <p:sp>
        <p:nvSpPr>
          <p:cNvPr name="TextBox 76" id="76"/>
          <p:cNvSpPr txBox="true"/>
          <p:nvPr/>
        </p:nvSpPr>
        <p:spPr>
          <a:xfrm rot="0">
            <a:off x="7162800" y="3783965"/>
            <a:ext cx="4229100" cy="29718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519"/>
              </a:lnSpc>
            </a:pPr>
            <a:r>
              <a:rPr lang="en-US" b="true" sz="1799">
                <a:solidFill>
                  <a:srgbClr val="E82127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TESLA ECORIDE</a:t>
            </a:r>
          </a:p>
        </p:txBody>
      </p:sp>
      <p:sp>
        <p:nvSpPr>
          <p:cNvPr name="TextBox 77" id="77"/>
          <p:cNvSpPr txBox="true"/>
          <p:nvPr/>
        </p:nvSpPr>
        <p:spPr>
          <a:xfrm rot="0">
            <a:off x="7162800" y="4077970"/>
            <a:ext cx="4229100" cy="37211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539"/>
              </a:lnSpc>
            </a:pPr>
            <a:r>
              <a:rPr lang="en-US" sz="1099">
                <a:solidFill>
                  <a:srgbClr val="333333"/>
                </a:solidFill>
                <a:latin typeface="Open Sans"/>
                <a:ea typeface="Open Sans"/>
                <a:cs typeface="Open Sans"/>
                <a:sym typeface="Open Sans"/>
              </a:rPr>
              <a:t>A premium smart electric bicycle designed for urban commuters who value performance, technology and sustainability.</a:t>
            </a:r>
          </a:p>
        </p:txBody>
      </p:sp>
      <p:sp>
        <p:nvSpPr>
          <p:cNvPr name="Freeform 78" id="78"/>
          <p:cNvSpPr/>
          <p:nvPr/>
        </p:nvSpPr>
        <p:spPr>
          <a:xfrm flipH="false" flipV="false" rot="0">
            <a:off x="7305675" y="4533900"/>
            <a:ext cx="3726000" cy="1714500"/>
          </a:xfrm>
          <a:custGeom>
            <a:avLst/>
            <a:gdLst/>
            <a:ahLst/>
            <a:cxnLst/>
            <a:rect r="r" b="b" t="t" l="l"/>
            <a:pathLst>
              <a:path h="1714500" w="3726000">
                <a:moveTo>
                  <a:pt x="0" y="0"/>
                </a:moveTo>
                <a:lnTo>
                  <a:pt x="3726000" y="0"/>
                </a:lnTo>
                <a:lnTo>
                  <a:pt x="3726000" y="1714500"/>
                </a:lnTo>
                <a:lnTo>
                  <a:pt x="0" y="17145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-22609" r="0" b="-17097"/>
            </a:stretch>
          </a:blipFill>
        </p:spPr>
      </p:sp>
      <p:sp>
        <p:nvSpPr>
          <p:cNvPr name="TextBox 79" id="79"/>
          <p:cNvSpPr txBox="true"/>
          <p:nvPr/>
        </p:nvSpPr>
        <p:spPr>
          <a:xfrm rot="0">
            <a:off x="7162800" y="6308090"/>
            <a:ext cx="2066925" cy="1651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399"/>
              </a:lnSpc>
            </a:pPr>
            <a:r>
              <a:rPr lang="en-US" sz="999">
                <a:solidFill>
                  <a:srgbClr val="333333"/>
                </a:solidFill>
                <a:latin typeface="Open Sans"/>
                <a:ea typeface="Open Sans"/>
                <a:cs typeface="Open Sans"/>
                <a:sym typeface="Open Sans"/>
              </a:rPr>
              <a:t>🔋 Removable Long Range Battery</a:t>
            </a:r>
          </a:p>
        </p:txBody>
      </p:sp>
      <p:sp>
        <p:nvSpPr>
          <p:cNvPr name="TextBox 80" id="80"/>
          <p:cNvSpPr txBox="true"/>
          <p:nvPr/>
        </p:nvSpPr>
        <p:spPr>
          <a:xfrm rot="0">
            <a:off x="7162800" y="6517640"/>
            <a:ext cx="2066925" cy="1651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399"/>
              </a:lnSpc>
            </a:pPr>
            <a:r>
              <a:rPr lang="en-US" sz="999">
                <a:solidFill>
                  <a:srgbClr val="333333"/>
                </a:solidFill>
                <a:latin typeface="Open Sans"/>
                <a:ea typeface="Open Sans"/>
                <a:cs typeface="Open Sans"/>
                <a:sym typeface="Open Sans"/>
              </a:rPr>
              <a:t>🧭 AI Navigation &amp; Smart App</a:t>
            </a:r>
          </a:p>
        </p:txBody>
      </p:sp>
      <p:sp>
        <p:nvSpPr>
          <p:cNvPr name="TextBox 81" id="81"/>
          <p:cNvSpPr txBox="true"/>
          <p:nvPr/>
        </p:nvSpPr>
        <p:spPr>
          <a:xfrm rot="0">
            <a:off x="7162800" y="6727190"/>
            <a:ext cx="2066925" cy="1651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399"/>
              </a:lnSpc>
            </a:pPr>
            <a:r>
              <a:rPr lang="en-US" sz="999">
                <a:solidFill>
                  <a:srgbClr val="333333"/>
                </a:solidFill>
                <a:latin typeface="Open Sans"/>
                <a:ea typeface="Open Sans"/>
                <a:cs typeface="Open Sans"/>
                <a:sym typeface="Open Sans"/>
              </a:rPr>
              <a:t>🛑 Regenerative Braking</a:t>
            </a:r>
          </a:p>
        </p:txBody>
      </p:sp>
      <p:sp>
        <p:nvSpPr>
          <p:cNvPr name="TextBox 82" id="82"/>
          <p:cNvSpPr txBox="true"/>
          <p:nvPr/>
        </p:nvSpPr>
        <p:spPr>
          <a:xfrm rot="0">
            <a:off x="9324975" y="6308090"/>
            <a:ext cx="2066925" cy="1651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399"/>
              </a:lnSpc>
            </a:pPr>
            <a:r>
              <a:rPr lang="en-US" sz="999">
                <a:solidFill>
                  <a:srgbClr val="333333"/>
                </a:solidFill>
                <a:latin typeface="Open Sans"/>
                <a:ea typeface="Open Sans"/>
                <a:cs typeface="Open Sans"/>
                <a:sym typeface="Open Sans"/>
              </a:rPr>
              <a:t>⚙️ Lightweight Aluminium Frame</a:t>
            </a:r>
          </a:p>
        </p:txBody>
      </p:sp>
      <p:sp>
        <p:nvSpPr>
          <p:cNvPr name="TextBox 83" id="83"/>
          <p:cNvSpPr txBox="true"/>
          <p:nvPr/>
        </p:nvSpPr>
        <p:spPr>
          <a:xfrm rot="0">
            <a:off x="9324975" y="6517640"/>
            <a:ext cx="2066925" cy="1651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399"/>
              </a:lnSpc>
            </a:pPr>
            <a:r>
              <a:rPr lang="en-US" sz="999">
                <a:solidFill>
                  <a:srgbClr val="333333"/>
                </a:solidFill>
                <a:latin typeface="Open Sans"/>
                <a:ea typeface="Open Sans"/>
                <a:cs typeface="Open Sans"/>
                <a:sym typeface="Open Sans"/>
              </a:rPr>
              <a:t>📍 Integrated GPS</a:t>
            </a:r>
          </a:p>
        </p:txBody>
      </p:sp>
      <p:sp>
        <p:nvSpPr>
          <p:cNvPr name="TextBox 84" id="84"/>
          <p:cNvSpPr txBox="true"/>
          <p:nvPr/>
        </p:nvSpPr>
        <p:spPr>
          <a:xfrm rot="0">
            <a:off x="9324975" y="6727190"/>
            <a:ext cx="2066925" cy="1651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399"/>
              </a:lnSpc>
            </a:pPr>
            <a:r>
              <a:rPr lang="en-US" sz="999">
                <a:solidFill>
                  <a:srgbClr val="333333"/>
                </a:solidFill>
                <a:latin typeface="Open Sans"/>
                <a:ea typeface="Open Sans"/>
                <a:cs typeface="Open Sans"/>
                <a:sym typeface="Open Sans"/>
              </a:rPr>
              <a:t>⚡ Fast Charging</a:t>
            </a:r>
          </a:p>
        </p:txBody>
      </p:sp>
      <p:grpSp>
        <p:nvGrpSpPr>
          <p:cNvPr name="Group 85" id="85"/>
          <p:cNvGrpSpPr/>
          <p:nvPr/>
        </p:nvGrpSpPr>
        <p:grpSpPr>
          <a:xfrm rot="0">
            <a:off x="7162800" y="7058025"/>
            <a:ext cx="1000125" cy="381000"/>
            <a:chOff x="0" y="0"/>
            <a:chExt cx="1333500" cy="508000"/>
          </a:xfrm>
        </p:grpSpPr>
        <p:sp>
          <p:nvSpPr>
            <p:cNvPr name="Freeform 86" id="86"/>
            <p:cNvSpPr/>
            <p:nvPr/>
          </p:nvSpPr>
          <p:spPr>
            <a:xfrm flipH="false" flipV="false" rot="0">
              <a:off x="0" y="0"/>
              <a:ext cx="1333500" cy="508000"/>
            </a:xfrm>
            <a:custGeom>
              <a:avLst/>
              <a:gdLst/>
              <a:ahLst/>
              <a:cxnLst/>
              <a:rect r="r" b="b" t="t" l="l"/>
              <a:pathLst>
                <a:path h="508000" w="1333500">
                  <a:moveTo>
                    <a:pt x="50800" y="0"/>
                  </a:moveTo>
                  <a:lnTo>
                    <a:pt x="1282700" y="0"/>
                  </a:lnTo>
                  <a:cubicBezTo>
                    <a:pt x="1310756" y="0"/>
                    <a:pt x="1333500" y="22744"/>
                    <a:pt x="1333500" y="50800"/>
                  </a:cubicBezTo>
                  <a:lnTo>
                    <a:pt x="1333500" y="457200"/>
                  </a:lnTo>
                  <a:cubicBezTo>
                    <a:pt x="1333500" y="485256"/>
                    <a:pt x="1310756" y="508000"/>
                    <a:pt x="1282700" y="508000"/>
                  </a:cubicBezTo>
                  <a:lnTo>
                    <a:pt x="50800" y="508000"/>
                  </a:lnTo>
                  <a:cubicBezTo>
                    <a:pt x="22744" y="508000"/>
                    <a:pt x="0" y="485256"/>
                    <a:pt x="0" y="457200"/>
                  </a:cubicBezTo>
                  <a:lnTo>
                    <a:pt x="0" y="50800"/>
                  </a:lnTo>
                  <a:cubicBezTo>
                    <a:pt x="0" y="22744"/>
                    <a:pt x="22744" y="0"/>
                    <a:pt x="50800" y="0"/>
                  </a:cubicBezTo>
                  <a:close/>
                </a:path>
              </a:pathLst>
            </a:custGeom>
            <a:solidFill>
              <a:srgbClr val="F2F2F2"/>
            </a:solidFill>
            <a:ln w="9525" cap="sq">
              <a:solidFill>
                <a:srgbClr val="E5E5E5"/>
              </a:solidFill>
              <a:prstDash val="solid"/>
              <a:miter/>
            </a:ln>
          </p:spPr>
        </p:sp>
        <p:sp>
          <p:nvSpPr>
            <p:cNvPr name="TextBox 87" id="87"/>
            <p:cNvSpPr txBox="true"/>
            <p:nvPr/>
          </p:nvSpPr>
          <p:spPr>
            <a:xfrm>
              <a:off x="0" y="-19050"/>
              <a:ext cx="1333500" cy="52705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1399"/>
                </a:lnSpc>
              </a:pPr>
              <a:r>
                <a:rPr lang="en-US" sz="999">
                  <a:solidFill>
                    <a:srgbClr val="000000"/>
                  </a:solidFill>
                  <a:latin typeface="Open Sans"/>
                  <a:ea typeface="Open Sans"/>
                  <a:cs typeface="Open Sans"/>
                  <a:sym typeface="Open Sans"/>
                </a:rPr>
                <a:t>120 km Range</a:t>
              </a:r>
            </a:p>
          </p:txBody>
        </p:sp>
      </p:grpSp>
      <p:grpSp>
        <p:nvGrpSpPr>
          <p:cNvPr name="Group 88" id="88"/>
          <p:cNvGrpSpPr/>
          <p:nvPr/>
        </p:nvGrpSpPr>
        <p:grpSpPr>
          <a:xfrm rot="0">
            <a:off x="8239125" y="7058025"/>
            <a:ext cx="1000125" cy="381000"/>
            <a:chOff x="0" y="0"/>
            <a:chExt cx="1333500" cy="508000"/>
          </a:xfrm>
        </p:grpSpPr>
        <p:sp>
          <p:nvSpPr>
            <p:cNvPr name="Freeform 89" id="89"/>
            <p:cNvSpPr/>
            <p:nvPr/>
          </p:nvSpPr>
          <p:spPr>
            <a:xfrm flipH="false" flipV="false" rot="0">
              <a:off x="0" y="0"/>
              <a:ext cx="1333500" cy="508000"/>
            </a:xfrm>
            <a:custGeom>
              <a:avLst/>
              <a:gdLst/>
              <a:ahLst/>
              <a:cxnLst/>
              <a:rect r="r" b="b" t="t" l="l"/>
              <a:pathLst>
                <a:path h="508000" w="1333500">
                  <a:moveTo>
                    <a:pt x="50800" y="0"/>
                  </a:moveTo>
                  <a:lnTo>
                    <a:pt x="1282700" y="0"/>
                  </a:lnTo>
                  <a:cubicBezTo>
                    <a:pt x="1310756" y="0"/>
                    <a:pt x="1333500" y="22744"/>
                    <a:pt x="1333500" y="50800"/>
                  </a:cubicBezTo>
                  <a:lnTo>
                    <a:pt x="1333500" y="457200"/>
                  </a:lnTo>
                  <a:cubicBezTo>
                    <a:pt x="1333500" y="485256"/>
                    <a:pt x="1310756" y="508000"/>
                    <a:pt x="1282700" y="508000"/>
                  </a:cubicBezTo>
                  <a:lnTo>
                    <a:pt x="50800" y="508000"/>
                  </a:lnTo>
                  <a:cubicBezTo>
                    <a:pt x="22744" y="508000"/>
                    <a:pt x="0" y="485256"/>
                    <a:pt x="0" y="457200"/>
                  </a:cubicBezTo>
                  <a:lnTo>
                    <a:pt x="0" y="50800"/>
                  </a:lnTo>
                  <a:cubicBezTo>
                    <a:pt x="0" y="22744"/>
                    <a:pt x="22744" y="0"/>
                    <a:pt x="50800" y="0"/>
                  </a:cubicBezTo>
                  <a:close/>
                </a:path>
              </a:pathLst>
            </a:custGeom>
            <a:solidFill>
              <a:srgbClr val="F2F2F2"/>
            </a:solidFill>
            <a:ln w="9525" cap="sq">
              <a:solidFill>
                <a:srgbClr val="E5E5E5"/>
              </a:solidFill>
              <a:prstDash val="solid"/>
              <a:miter/>
            </a:ln>
          </p:spPr>
        </p:sp>
        <p:sp>
          <p:nvSpPr>
            <p:cNvPr name="TextBox 90" id="90"/>
            <p:cNvSpPr txBox="true"/>
            <p:nvPr/>
          </p:nvSpPr>
          <p:spPr>
            <a:xfrm>
              <a:off x="0" y="-19050"/>
              <a:ext cx="1333500" cy="52705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1260"/>
                </a:lnSpc>
              </a:pPr>
              <a:r>
                <a:rPr lang="en-US" sz="900">
                  <a:solidFill>
                    <a:srgbClr val="000000"/>
                  </a:solidFill>
                  <a:latin typeface="Open Sans"/>
                  <a:ea typeface="Open Sans"/>
                  <a:cs typeface="Open Sans"/>
                  <a:sym typeface="Open Sans"/>
                </a:rPr>
                <a:t>Minimal Design</a:t>
              </a:r>
            </a:p>
          </p:txBody>
        </p:sp>
      </p:grpSp>
      <p:grpSp>
        <p:nvGrpSpPr>
          <p:cNvPr name="Group 91" id="91"/>
          <p:cNvGrpSpPr/>
          <p:nvPr/>
        </p:nvGrpSpPr>
        <p:grpSpPr>
          <a:xfrm rot="0">
            <a:off x="9315450" y="7058025"/>
            <a:ext cx="1000125" cy="381000"/>
            <a:chOff x="0" y="0"/>
            <a:chExt cx="1333500" cy="508000"/>
          </a:xfrm>
        </p:grpSpPr>
        <p:sp>
          <p:nvSpPr>
            <p:cNvPr name="Freeform 92" id="92"/>
            <p:cNvSpPr/>
            <p:nvPr/>
          </p:nvSpPr>
          <p:spPr>
            <a:xfrm flipH="false" flipV="false" rot="0">
              <a:off x="0" y="0"/>
              <a:ext cx="1333500" cy="508000"/>
            </a:xfrm>
            <a:custGeom>
              <a:avLst/>
              <a:gdLst/>
              <a:ahLst/>
              <a:cxnLst/>
              <a:rect r="r" b="b" t="t" l="l"/>
              <a:pathLst>
                <a:path h="508000" w="1333500">
                  <a:moveTo>
                    <a:pt x="50800" y="0"/>
                  </a:moveTo>
                  <a:lnTo>
                    <a:pt x="1282700" y="0"/>
                  </a:lnTo>
                  <a:cubicBezTo>
                    <a:pt x="1310756" y="0"/>
                    <a:pt x="1333500" y="22744"/>
                    <a:pt x="1333500" y="50800"/>
                  </a:cubicBezTo>
                  <a:lnTo>
                    <a:pt x="1333500" y="457200"/>
                  </a:lnTo>
                  <a:cubicBezTo>
                    <a:pt x="1333500" y="485256"/>
                    <a:pt x="1310756" y="508000"/>
                    <a:pt x="1282700" y="508000"/>
                  </a:cubicBezTo>
                  <a:lnTo>
                    <a:pt x="50800" y="508000"/>
                  </a:lnTo>
                  <a:cubicBezTo>
                    <a:pt x="22744" y="508000"/>
                    <a:pt x="0" y="485256"/>
                    <a:pt x="0" y="457200"/>
                  </a:cubicBezTo>
                  <a:lnTo>
                    <a:pt x="0" y="50800"/>
                  </a:lnTo>
                  <a:cubicBezTo>
                    <a:pt x="0" y="22744"/>
                    <a:pt x="22744" y="0"/>
                    <a:pt x="50800" y="0"/>
                  </a:cubicBezTo>
                  <a:close/>
                </a:path>
              </a:pathLst>
            </a:custGeom>
            <a:solidFill>
              <a:srgbClr val="F2F2F2"/>
            </a:solidFill>
            <a:ln w="9525" cap="sq">
              <a:solidFill>
                <a:srgbClr val="E5E5E5"/>
              </a:solidFill>
              <a:prstDash val="solid"/>
              <a:miter/>
            </a:ln>
          </p:spPr>
        </p:sp>
        <p:sp>
          <p:nvSpPr>
            <p:cNvPr name="TextBox 93" id="93"/>
            <p:cNvSpPr txBox="true"/>
            <p:nvPr/>
          </p:nvSpPr>
          <p:spPr>
            <a:xfrm>
              <a:off x="0" y="-19050"/>
              <a:ext cx="1333500" cy="52705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1260"/>
                </a:lnSpc>
              </a:pPr>
              <a:r>
                <a:rPr lang="en-US" sz="900">
                  <a:solidFill>
                    <a:srgbClr val="000000"/>
                  </a:solidFill>
                  <a:latin typeface="Open Sans"/>
                  <a:ea typeface="Open Sans"/>
                  <a:cs typeface="Open Sans"/>
                  <a:sym typeface="Open Sans"/>
                </a:rPr>
                <a:t>Advanced Safety</a:t>
              </a:r>
            </a:p>
          </p:txBody>
        </p:sp>
      </p:grpSp>
      <p:grpSp>
        <p:nvGrpSpPr>
          <p:cNvPr name="Group 94" id="94"/>
          <p:cNvGrpSpPr/>
          <p:nvPr/>
        </p:nvGrpSpPr>
        <p:grpSpPr>
          <a:xfrm rot="0">
            <a:off x="10391775" y="7058025"/>
            <a:ext cx="1000125" cy="381000"/>
            <a:chOff x="0" y="0"/>
            <a:chExt cx="1333500" cy="508000"/>
          </a:xfrm>
        </p:grpSpPr>
        <p:sp>
          <p:nvSpPr>
            <p:cNvPr name="Freeform 95" id="95"/>
            <p:cNvSpPr/>
            <p:nvPr/>
          </p:nvSpPr>
          <p:spPr>
            <a:xfrm flipH="false" flipV="false" rot="0">
              <a:off x="0" y="0"/>
              <a:ext cx="1333500" cy="508000"/>
            </a:xfrm>
            <a:custGeom>
              <a:avLst/>
              <a:gdLst/>
              <a:ahLst/>
              <a:cxnLst/>
              <a:rect r="r" b="b" t="t" l="l"/>
              <a:pathLst>
                <a:path h="508000" w="1333500">
                  <a:moveTo>
                    <a:pt x="50800" y="0"/>
                  </a:moveTo>
                  <a:lnTo>
                    <a:pt x="1282700" y="0"/>
                  </a:lnTo>
                  <a:cubicBezTo>
                    <a:pt x="1310756" y="0"/>
                    <a:pt x="1333500" y="22744"/>
                    <a:pt x="1333500" y="50800"/>
                  </a:cubicBezTo>
                  <a:lnTo>
                    <a:pt x="1333500" y="457200"/>
                  </a:lnTo>
                  <a:cubicBezTo>
                    <a:pt x="1333500" y="485256"/>
                    <a:pt x="1310756" y="508000"/>
                    <a:pt x="1282700" y="508000"/>
                  </a:cubicBezTo>
                  <a:lnTo>
                    <a:pt x="50800" y="508000"/>
                  </a:lnTo>
                  <a:cubicBezTo>
                    <a:pt x="22744" y="508000"/>
                    <a:pt x="0" y="485256"/>
                    <a:pt x="0" y="457200"/>
                  </a:cubicBezTo>
                  <a:lnTo>
                    <a:pt x="0" y="50800"/>
                  </a:lnTo>
                  <a:cubicBezTo>
                    <a:pt x="0" y="22744"/>
                    <a:pt x="22744" y="0"/>
                    <a:pt x="50800" y="0"/>
                  </a:cubicBezTo>
                  <a:close/>
                </a:path>
              </a:pathLst>
            </a:custGeom>
            <a:solidFill>
              <a:srgbClr val="F2F2F2"/>
            </a:solidFill>
            <a:ln w="9525" cap="sq">
              <a:solidFill>
                <a:srgbClr val="E5E5E5"/>
              </a:solidFill>
              <a:prstDash val="solid"/>
              <a:miter/>
            </a:ln>
          </p:spPr>
        </p:sp>
        <p:sp>
          <p:nvSpPr>
            <p:cNvPr name="TextBox 96" id="96"/>
            <p:cNvSpPr txBox="true"/>
            <p:nvPr/>
          </p:nvSpPr>
          <p:spPr>
            <a:xfrm>
              <a:off x="0" y="-19050"/>
              <a:ext cx="1333500" cy="52705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1260"/>
                </a:lnSpc>
              </a:pPr>
              <a:r>
                <a:rPr lang="en-US" sz="900">
                  <a:solidFill>
                    <a:srgbClr val="000000"/>
                  </a:solidFill>
                  <a:latin typeface="Open Sans"/>
                  <a:ea typeface="Open Sans"/>
                  <a:cs typeface="Open Sans"/>
                  <a:sym typeface="Open Sans"/>
                </a:rPr>
                <a:t>App Connectivity</a:t>
              </a:r>
            </a:p>
          </p:txBody>
        </p:sp>
      </p:grpSp>
      <p:grpSp>
        <p:nvGrpSpPr>
          <p:cNvPr name="Group 97" id="97"/>
          <p:cNvGrpSpPr/>
          <p:nvPr/>
        </p:nvGrpSpPr>
        <p:grpSpPr>
          <a:xfrm rot="0">
            <a:off x="209550" y="7677150"/>
            <a:ext cx="6991350" cy="4953000"/>
            <a:chOff x="0" y="0"/>
            <a:chExt cx="9321800" cy="6604000"/>
          </a:xfrm>
        </p:grpSpPr>
        <p:sp>
          <p:nvSpPr>
            <p:cNvPr name="Freeform 98" id="98"/>
            <p:cNvSpPr/>
            <p:nvPr/>
          </p:nvSpPr>
          <p:spPr>
            <a:xfrm flipH="false" flipV="false" rot="0">
              <a:off x="0" y="0"/>
              <a:ext cx="9321800" cy="6604000"/>
            </a:xfrm>
            <a:custGeom>
              <a:avLst/>
              <a:gdLst/>
              <a:ahLst/>
              <a:cxnLst/>
              <a:rect r="r" b="b" t="t" l="l"/>
              <a:pathLst>
                <a:path h="6604000" w="9321800">
                  <a:moveTo>
                    <a:pt x="609600" y="0"/>
                  </a:moveTo>
                  <a:lnTo>
                    <a:pt x="8712200" y="0"/>
                  </a:lnTo>
                  <a:cubicBezTo>
                    <a:pt x="9048872" y="0"/>
                    <a:pt x="9321800" y="295671"/>
                    <a:pt x="9321800" y="660400"/>
                  </a:cubicBezTo>
                  <a:lnTo>
                    <a:pt x="9321800" y="5943600"/>
                  </a:lnTo>
                  <a:cubicBezTo>
                    <a:pt x="9321800" y="6308329"/>
                    <a:pt x="9048872" y="6604000"/>
                    <a:pt x="8712200" y="6604000"/>
                  </a:cubicBezTo>
                  <a:lnTo>
                    <a:pt x="609600" y="6604000"/>
                  </a:lnTo>
                  <a:cubicBezTo>
                    <a:pt x="272927" y="6604000"/>
                    <a:pt x="0" y="6308329"/>
                    <a:pt x="0" y="5943600"/>
                  </a:cubicBezTo>
                  <a:lnTo>
                    <a:pt x="0" y="660400"/>
                  </a:lnTo>
                  <a:cubicBezTo>
                    <a:pt x="0" y="295671"/>
                    <a:pt x="272927" y="0"/>
                    <a:pt x="609600" y="0"/>
                  </a:cubicBezTo>
                  <a:close/>
                </a:path>
              </a:pathLst>
            </a:custGeom>
            <a:solidFill>
              <a:srgbClr val="FFFFFF"/>
            </a:solidFill>
            <a:ln w="9525" cap="sq">
              <a:solidFill>
                <a:srgbClr val="E5E5E5"/>
              </a:solidFill>
              <a:prstDash val="solid"/>
              <a:miter/>
            </a:ln>
          </p:spPr>
        </p:sp>
        <p:sp>
          <p:nvSpPr>
            <p:cNvPr name="TextBox 99" id="99"/>
            <p:cNvSpPr txBox="true"/>
            <p:nvPr/>
          </p:nvSpPr>
          <p:spPr>
            <a:xfrm>
              <a:off x="0" y="-38100"/>
              <a:ext cx="9321800" cy="664210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l">
                <a:lnSpc>
                  <a:spcPts val="1679"/>
                </a:lnSpc>
              </a:pPr>
            </a:p>
          </p:txBody>
        </p:sp>
      </p:grpSp>
      <p:grpSp>
        <p:nvGrpSpPr>
          <p:cNvPr name="Group 100" id="100"/>
          <p:cNvGrpSpPr/>
          <p:nvPr/>
        </p:nvGrpSpPr>
        <p:grpSpPr>
          <a:xfrm rot="0">
            <a:off x="257175" y="7687590"/>
            <a:ext cx="6991350" cy="351510"/>
            <a:chOff x="0" y="0"/>
            <a:chExt cx="9321800" cy="468680"/>
          </a:xfrm>
        </p:grpSpPr>
        <p:sp>
          <p:nvSpPr>
            <p:cNvPr name="Freeform 101" id="101"/>
            <p:cNvSpPr/>
            <p:nvPr/>
          </p:nvSpPr>
          <p:spPr>
            <a:xfrm flipH="false" flipV="false" rot="0">
              <a:off x="0" y="0"/>
              <a:ext cx="9321800" cy="468680"/>
            </a:xfrm>
            <a:custGeom>
              <a:avLst/>
              <a:gdLst/>
              <a:ahLst/>
              <a:cxnLst/>
              <a:rect r="r" b="b" t="t" l="l"/>
              <a:pathLst>
                <a:path h="468680" w="9321800">
                  <a:moveTo>
                    <a:pt x="0" y="0"/>
                  </a:moveTo>
                  <a:lnTo>
                    <a:pt x="9321800" y="0"/>
                  </a:lnTo>
                  <a:lnTo>
                    <a:pt x="9321800" y="468680"/>
                  </a:lnTo>
                  <a:lnTo>
                    <a:pt x="0" y="468680"/>
                  </a:lnTo>
                  <a:close/>
                </a:path>
              </a:pathLst>
            </a:custGeom>
            <a:solidFill>
              <a:srgbClr val="E82127"/>
            </a:solidFill>
          </p:spPr>
        </p:sp>
        <p:sp>
          <p:nvSpPr>
            <p:cNvPr name="TextBox 102" id="102"/>
            <p:cNvSpPr txBox="true"/>
            <p:nvPr/>
          </p:nvSpPr>
          <p:spPr>
            <a:xfrm>
              <a:off x="0" y="-38100"/>
              <a:ext cx="9321800" cy="50678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l">
                <a:lnSpc>
                  <a:spcPts val="1679"/>
                </a:lnSpc>
              </a:pPr>
            </a:p>
          </p:txBody>
        </p:sp>
      </p:grpSp>
      <p:sp>
        <p:nvSpPr>
          <p:cNvPr name="TextBox 103" id="103"/>
          <p:cNvSpPr txBox="true"/>
          <p:nvPr/>
        </p:nvSpPr>
        <p:spPr>
          <a:xfrm rot="0">
            <a:off x="352425" y="7752397"/>
            <a:ext cx="6800850" cy="2476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099"/>
              </a:lnSpc>
            </a:pPr>
            <a:r>
              <a:rPr lang="en-US" b="true" sz="1499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4. WHY WILL IT APPEAL?</a:t>
            </a:r>
          </a:p>
        </p:txBody>
      </p:sp>
      <p:sp>
        <p:nvSpPr>
          <p:cNvPr name="Freeform 104" id="104"/>
          <p:cNvSpPr/>
          <p:nvPr/>
        </p:nvSpPr>
        <p:spPr>
          <a:xfrm flipH="false" flipV="false" rot="0">
            <a:off x="352425" y="8134350"/>
            <a:ext cx="952500" cy="4057650"/>
          </a:xfrm>
          <a:custGeom>
            <a:avLst/>
            <a:gdLst/>
            <a:ahLst/>
            <a:cxnLst/>
            <a:rect r="r" b="b" t="t" l="l"/>
            <a:pathLst>
              <a:path h="4057650" w="952500">
                <a:moveTo>
                  <a:pt x="0" y="0"/>
                </a:moveTo>
                <a:lnTo>
                  <a:pt x="952500" y="0"/>
                </a:lnTo>
                <a:lnTo>
                  <a:pt x="952500" y="4057650"/>
                </a:lnTo>
                <a:lnTo>
                  <a:pt x="0" y="405765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grpSp>
        <p:nvGrpSpPr>
          <p:cNvPr name="Group 105" id="105"/>
          <p:cNvGrpSpPr/>
          <p:nvPr/>
        </p:nvGrpSpPr>
        <p:grpSpPr>
          <a:xfrm rot="0">
            <a:off x="1400175" y="8134350"/>
            <a:ext cx="2828925" cy="209550"/>
            <a:chOff x="0" y="0"/>
            <a:chExt cx="3771900" cy="279400"/>
          </a:xfrm>
        </p:grpSpPr>
        <p:sp>
          <p:nvSpPr>
            <p:cNvPr name="Freeform 106" id="106"/>
            <p:cNvSpPr/>
            <p:nvPr/>
          </p:nvSpPr>
          <p:spPr>
            <a:xfrm flipH="false" flipV="false" rot="0">
              <a:off x="0" y="0"/>
              <a:ext cx="3771900" cy="279400"/>
            </a:xfrm>
            <a:custGeom>
              <a:avLst/>
              <a:gdLst/>
              <a:ahLst/>
              <a:cxnLst/>
              <a:rect r="r" b="b" t="t" l="l"/>
              <a:pathLst>
                <a:path h="279400" w="3771900">
                  <a:moveTo>
                    <a:pt x="0" y="0"/>
                  </a:moveTo>
                  <a:lnTo>
                    <a:pt x="3771900" y="0"/>
                  </a:lnTo>
                  <a:lnTo>
                    <a:pt x="3771900" y="279400"/>
                  </a:lnTo>
                  <a:lnTo>
                    <a:pt x="0" y="279400"/>
                  </a:lnTo>
                  <a:close/>
                </a:path>
              </a:pathLst>
            </a:custGeom>
            <a:solidFill>
              <a:srgbClr val="000000"/>
            </a:solidFill>
          </p:spPr>
        </p:sp>
        <p:sp>
          <p:nvSpPr>
            <p:cNvPr name="TextBox 107" id="107"/>
            <p:cNvSpPr txBox="true"/>
            <p:nvPr/>
          </p:nvSpPr>
          <p:spPr>
            <a:xfrm>
              <a:off x="0" y="-38100"/>
              <a:ext cx="3771900" cy="31750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l">
                <a:lnSpc>
                  <a:spcPts val="1679"/>
                </a:lnSpc>
              </a:pPr>
            </a:p>
          </p:txBody>
        </p:sp>
      </p:grpSp>
      <p:sp>
        <p:nvSpPr>
          <p:cNvPr name="TextBox 108" id="108"/>
          <p:cNvSpPr txBox="true"/>
          <p:nvPr/>
        </p:nvSpPr>
        <p:spPr>
          <a:xfrm rot="0">
            <a:off x="1390650" y="8153400"/>
            <a:ext cx="2828925" cy="1651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399"/>
              </a:lnSpc>
            </a:pPr>
            <a:r>
              <a:rPr lang="en-US" b="true" sz="999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CUSTOMERS</a:t>
            </a:r>
          </a:p>
        </p:txBody>
      </p:sp>
      <p:grpSp>
        <p:nvGrpSpPr>
          <p:cNvPr name="Group 109" id="109"/>
          <p:cNvGrpSpPr/>
          <p:nvPr/>
        </p:nvGrpSpPr>
        <p:grpSpPr>
          <a:xfrm rot="0">
            <a:off x="4324350" y="8134350"/>
            <a:ext cx="2828925" cy="209550"/>
            <a:chOff x="0" y="0"/>
            <a:chExt cx="3771900" cy="279400"/>
          </a:xfrm>
        </p:grpSpPr>
        <p:sp>
          <p:nvSpPr>
            <p:cNvPr name="Freeform 110" id="110"/>
            <p:cNvSpPr/>
            <p:nvPr/>
          </p:nvSpPr>
          <p:spPr>
            <a:xfrm flipH="false" flipV="false" rot="0">
              <a:off x="0" y="0"/>
              <a:ext cx="3771900" cy="279400"/>
            </a:xfrm>
            <a:custGeom>
              <a:avLst/>
              <a:gdLst/>
              <a:ahLst/>
              <a:cxnLst/>
              <a:rect r="r" b="b" t="t" l="l"/>
              <a:pathLst>
                <a:path h="279400" w="3771900">
                  <a:moveTo>
                    <a:pt x="0" y="0"/>
                  </a:moveTo>
                  <a:lnTo>
                    <a:pt x="3771900" y="0"/>
                  </a:lnTo>
                  <a:lnTo>
                    <a:pt x="3771900" y="279400"/>
                  </a:lnTo>
                  <a:lnTo>
                    <a:pt x="0" y="279400"/>
                  </a:lnTo>
                  <a:close/>
                </a:path>
              </a:pathLst>
            </a:custGeom>
            <a:solidFill>
              <a:srgbClr val="000000"/>
            </a:solidFill>
          </p:spPr>
        </p:sp>
        <p:sp>
          <p:nvSpPr>
            <p:cNvPr name="TextBox 111" id="111"/>
            <p:cNvSpPr txBox="true"/>
            <p:nvPr/>
          </p:nvSpPr>
          <p:spPr>
            <a:xfrm>
              <a:off x="0" y="-38100"/>
              <a:ext cx="3771900" cy="31750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l">
                <a:lnSpc>
                  <a:spcPts val="1679"/>
                </a:lnSpc>
              </a:pPr>
            </a:p>
          </p:txBody>
        </p:sp>
      </p:grpSp>
      <p:sp>
        <p:nvSpPr>
          <p:cNvPr name="TextBox 112" id="112"/>
          <p:cNvSpPr txBox="true"/>
          <p:nvPr/>
        </p:nvSpPr>
        <p:spPr>
          <a:xfrm rot="0">
            <a:off x="4314825" y="8153400"/>
            <a:ext cx="2828925" cy="1651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399"/>
              </a:lnSpc>
            </a:pPr>
            <a:r>
              <a:rPr lang="en-US" b="true" sz="999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INVESTORS</a:t>
            </a:r>
          </a:p>
        </p:txBody>
      </p:sp>
      <p:sp>
        <p:nvSpPr>
          <p:cNvPr name="TextBox 113" id="113"/>
          <p:cNvSpPr txBox="true"/>
          <p:nvPr/>
        </p:nvSpPr>
        <p:spPr>
          <a:xfrm rot="0">
            <a:off x="1400175" y="8365490"/>
            <a:ext cx="2828925" cy="1651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399"/>
              </a:lnSpc>
            </a:pPr>
            <a:r>
              <a:rPr lang="en-US" sz="999">
                <a:solidFill>
                  <a:srgbClr val="333333"/>
                </a:solidFill>
                <a:latin typeface="Open Sans"/>
                <a:ea typeface="Open Sans"/>
                <a:cs typeface="Open Sans"/>
                <a:sym typeface="Open Sans"/>
              </a:rPr>
              <a:t>✅ Lower commuting costs</a:t>
            </a:r>
          </a:p>
        </p:txBody>
      </p:sp>
      <p:sp>
        <p:nvSpPr>
          <p:cNvPr name="TextBox 114" id="114"/>
          <p:cNvSpPr txBox="true"/>
          <p:nvPr/>
        </p:nvSpPr>
        <p:spPr>
          <a:xfrm rot="0">
            <a:off x="1400175" y="8536940"/>
            <a:ext cx="2828925" cy="1651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399"/>
              </a:lnSpc>
            </a:pPr>
            <a:r>
              <a:rPr lang="en-US" sz="999">
                <a:solidFill>
                  <a:srgbClr val="333333"/>
                </a:solidFill>
                <a:latin typeface="Open Sans"/>
                <a:ea typeface="Open Sans"/>
                <a:cs typeface="Open Sans"/>
                <a:sym typeface="Open Sans"/>
              </a:rPr>
              <a:t>✅ Zero tailpipe emissions during use</a:t>
            </a:r>
          </a:p>
        </p:txBody>
      </p:sp>
      <p:sp>
        <p:nvSpPr>
          <p:cNvPr name="TextBox 115" id="115"/>
          <p:cNvSpPr txBox="true"/>
          <p:nvPr/>
        </p:nvSpPr>
        <p:spPr>
          <a:xfrm rot="0">
            <a:off x="1400175" y="8708390"/>
            <a:ext cx="2828925" cy="1651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399"/>
              </a:lnSpc>
            </a:pPr>
            <a:r>
              <a:rPr lang="en-US" sz="999">
                <a:solidFill>
                  <a:srgbClr val="333333"/>
                </a:solidFill>
                <a:latin typeface="Open Sans"/>
                <a:ea typeface="Open Sans"/>
                <a:cs typeface="Open Sans"/>
                <a:sym typeface="Open Sans"/>
              </a:rPr>
              <a:t>✅ Smart riding technology</a:t>
            </a:r>
          </a:p>
        </p:txBody>
      </p:sp>
      <p:sp>
        <p:nvSpPr>
          <p:cNvPr name="TextBox 116" id="116"/>
          <p:cNvSpPr txBox="true"/>
          <p:nvPr/>
        </p:nvSpPr>
        <p:spPr>
          <a:xfrm rot="0">
            <a:off x="1400175" y="8879840"/>
            <a:ext cx="2828925" cy="1651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399"/>
              </a:lnSpc>
            </a:pPr>
            <a:r>
              <a:rPr lang="en-US" sz="999">
                <a:solidFill>
                  <a:srgbClr val="333333"/>
                </a:solidFill>
                <a:latin typeface="Open Sans"/>
                <a:ea typeface="Open Sans"/>
                <a:cs typeface="Open Sans"/>
                <a:sym typeface="Open Sans"/>
              </a:rPr>
              <a:t>✅ Healthier lifestyle</a:t>
            </a:r>
          </a:p>
        </p:txBody>
      </p:sp>
      <p:sp>
        <p:nvSpPr>
          <p:cNvPr name="TextBox 117" id="117"/>
          <p:cNvSpPr txBox="true"/>
          <p:nvPr/>
        </p:nvSpPr>
        <p:spPr>
          <a:xfrm rot="0">
            <a:off x="1400175" y="9051290"/>
            <a:ext cx="2828925" cy="1651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399"/>
              </a:lnSpc>
            </a:pPr>
            <a:r>
              <a:rPr lang="en-US" sz="999">
                <a:solidFill>
                  <a:srgbClr val="333333"/>
                </a:solidFill>
                <a:latin typeface="Open Sans"/>
                <a:ea typeface="Open Sans"/>
                <a:cs typeface="Open Sans"/>
                <a:sym typeface="Open Sans"/>
              </a:rPr>
              <a:t>✅ Easy daily commuting</a:t>
            </a:r>
          </a:p>
        </p:txBody>
      </p:sp>
      <p:sp>
        <p:nvSpPr>
          <p:cNvPr name="TextBox 118" id="118"/>
          <p:cNvSpPr txBox="true"/>
          <p:nvPr/>
        </p:nvSpPr>
        <p:spPr>
          <a:xfrm rot="0">
            <a:off x="1400175" y="9222740"/>
            <a:ext cx="2828925" cy="1651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399"/>
              </a:lnSpc>
            </a:pPr>
            <a:r>
              <a:rPr lang="en-US" sz="999">
                <a:solidFill>
                  <a:srgbClr val="333333"/>
                </a:solidFill>
                <a:latin typeface="Open Sans"/>
                <a:ea typeface="Open Sans"/>
                <a:cs typeface="Open Sans"/>
                <a:sym typeface="Open Sans"/>
              </a:rPr>
              <a:t>✅ Supports sustainability values</a:t>
            </a:r>
          </a:p>
        </p:txBody>
      </p:sp>
      <p:sp>
        <p:nvSpPr>
          <p:cNvPr name="TextBox 119" id="119"/>
          <p:cNvSpPr txBox="true"/>
          <p:nvPr/>
        </p:nvSpPr>
        <p:spPr>
          <a:xfrm rot="0">
            <a:off x="4324350" y="8365490"/>
            <a:ext cx="2828925" cy="1651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399"/>
              </a:lnSpc>
            </a:pPr>
            <a:r>
              <a:rPr lang="en-US" sz="999">
                <a:solidFill>
                  <a:srgbClr val="333333"/>
                </a:solidFill>
                <a:latin typeface="Open Sans"/>
                <a:ea typeface="Open Sans"/>
                <a:cs typeface="Open Sans"/>
                <a:sym typeface="Open Sans"/>
              </a:rPr>
              <a:t>✅ Growing e-bike market</a:t>
            </a:r>
          </a:p>
        </p:txBody>
      </p:sp>
      <p:sp>
        <p:nvSpPr>
          <p:cNvPr name="TextBox 120" id="120"/>
          <p:cNvSpPr txBox="true"/>
          <p:nvPr/>
        </p:nvSpPr>
        <p:spPr>
          <a:xfrm rot="0">
            <a:off x="4324350" y="8536940"/>
            <a:ext cx="2828925" cy="1651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399"/>
              </a:lnSpc>
            </a:pPr>
            <a:r>
              <a:rPr lang="en-US" sz="999">
                <a:solidFill>
                  <a:srgbClr val="333333"/>
                </a:solidFill>
                <a:latin typeface="Open Sans"/>
                <a:ea typeface="Open Sans"/>
                <a:cs typeface="Open Sans"/>
                <a:sym typeface="Open Sans"/>
              </a:rPr>
              <a:t>✅ New revenue opportunity</a:t>
            </a:r>
          </a:p>
        </p:txBody>
      </p:sp>
      <p:sp>
        <p:nvSpPr>
          <p:cNvPr name="TextBox 121" id="121"/>
          <p:cNvSpPr txBox="true"/>
          <p:nvPr/>
        </p:nvSpPr>
        <p:spPr>
          <a:xfrm rot="0">
            <a:off x="4324350" y="8708390"/>
            <a:ext cx="2828925" cy="1651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399"/>
              </a:lnSpc>
            </a:pPr>
            <a:r>
              <a:rPr lang="en-US" sz="999">
                <a:solidFill>
                  <a:srgbClr val="333333"/>
                </a:solidFill>
                <a:latin typeface="Open Sans"/>
                <a:ea typeface="Open Sans"/>
                <a:cs typeface="Open Sans"/>
                <a:sym typeface="Open Sans"/>
              </a:rPr>
              <a:t>✅ Strong ESG positioning</a:t>
            </a:r>
          </a:p>
        </p:txBody>
      </p:sp>
      <p:sp>
        <p:nvSpPr>
          <p:cNvPr name="TextBox 122" id="122"/>
          <p:cNvSpPr txBox="true"/>
          <p:nvPr/>
        </p:nvSpPr>
        <p:spPr>
          <a:xfrm rot="0">
            <a:off x="4324350" y="8879840"/>
            <a:ext cx="2828925" cy="1651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399"/>
              </a:lnSpc>
            </a:pPr>
            <a:r>
              <a:rPr lang="en-US" sz="999">
                <a:solidFill>
                  <a:srgbClr val="333333"/>
                </a:solidFill>
                <a:latin typeface="Open Sans"/>
                <a:ea typeface="Open Sans"/>
                <a:cs typeface="Open Sans"/>
                <a:sym typeface="Open Sans"/>
              </a:rPr>
              <a:t>✅ Brand ecosystem expansion</a:t>
            </a:r>
          </a:p>
        </p:txBody>
      </p:sp>
      <p:sp>
        <p:nvSpPr>
          <p:cNvPr name="TextBox 123" id="123"/>
          <p:cNvSpPr txBox="true"/>
          <p:nvPr/>
        </p:nvSpPr>
        <p:spPr>
          <a:xfrm rot="0">
            <a:off x="4324350" y="9051290"/>
            <a:ext cx="2828925" cy="1651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399"/>
              </a:lnSpc>
            </a:pPr>
            <a:r>
              <a:rPr lang="en-US" sz="999">
                <a:solidFill>
                  <a:srgbClr val="333333"/>
                </a:solidFill>
                <a:latin typeface="Open Sans"/>
                <a:ea typeface="Open Sans"/>
                <a:cs typeface="Open Sans"/>
                <a:sym typeface="Open Sans"/>
              </a:rPr>
              <a:t>✅ Customer loyalty</a:t>
            </a:r>
          </a:p>
        </p:txBody>
      </p:sp>
      <p:sp>
        <p:nvSpPr>
          <p:cNvPr name="TextBox 124" id="124"/>
          <p:cNvSpPr txBox="true"/>
          <p:nvPr/>
        </p:nvSpPr>
        <p:spPr>
          <a:xfrm rot="0">
            <a:off x="4324350" y="9222740"/>
            <a:ext cx="2828925" cy="1651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399"/>
              </a:lnSpc>
            </a:pPr>
            <a:r>
              <a:rPr lang="en-US" sz="999">
                <a:solidFill>
                  <a:srgbClr val="333333"/>
                </a:solidFill>
                <a:latin typeface="Open Sans"/>
                <a:ea typeface="Open Sans"/>
                <a:cs typeface="Open Sans"/>
                <a:sym typeface="Open Sans"/>
              </a:rPr>
              <a:t>✅ Long-term value creation</a:t>
            </a:r>
          </a:p>
        </p:txBody>
      </p:sp>
      <p:grpSp>
        <p:nvGrpSpPr>
          <p:cNvPr name="Group 125" id="125"/>
          <p:cNvGrpSpPr/>
          <p:nvPr/>
        </p:nvGrpSpPr>
        <p:grpSpPr>
          <a:xfrm rot="0">
            <a:off x="1838325" y="9752330"/>
            <a:ext cx="1819275" cy="1210945"/>
            <a:chOff x="0" y="0"/>
            <a:chExt cx="2425700" cy="1614593"/>
          </a:xfrm>
        </p:grpSpPr>
        <p:sp>
          <p:nvSpPr>
            <p:cNvPr name="Freeform 126" id="126"/>
            <p:cNvSpPr/>
            <p:nvPr/>
          </p:nvSpPr>
          <p:spPr>
            <a:xfrm flipH="false" flipV="false" rot="0">
              <a:off x="0" y="0"/>
              <a:ext cx="2425700" cy="1614593"/>
            </a:xfrm>
            <a:custGeom>
              <a:avLst/>
              <a:gdLst/>
              <a:ahLst/>
              <a:cxnLst/>
              <a:rect r="r" b="b" t="t" l="l"/>
              <a:pathLst>
                <a:path h="1614593" w="2425700">
                  <a:moveTo>
                    <a:pt x="88900" y="0"/>
                  </a:moveTo>
                  <a:lnTo>
                    <a:pt x="2336800" y="0"/>
                  </a:lnTo>
                  <a:cubicBezTo>
                    <a:pt x="2385898" y="0"/>
                    <a:pt x="2425700" y="72288"/>
                    <a:pt x="2425700" y="161459"/>
                  </a:cubicBezTo>
                  <a:lnTo>
                    <a:pt x="2425700" y="1453134"/>
                  </a:lnTo>
                  <a:cubicBezTo>
                    <a:pt x="2425700" y="1542306"/>
                    <a:pt x="2385898" y="1614593"/>
                    <a:pt x="2336800" y="1614593"/>
                  </a:cubicBezTo>
                  <a:lnTo>
                    <a:pt x="88900" y="1614593"/>
                  </a:lnTo>
                  <a:cubicBezTo>
                    <a:pt x="39802" y="1614593"/>
                    <a:pt x="0" y="1542306"/>
                    <a:pt x="0" y="1453134"/>
                  </a:cubicBezTo>
                  <a:lnTo>
                    <a:pt x="0" y="161459"/>
                  </a:lnTo>
                  <a:cubicBezTo>
                    <a:pt x="0" y="72288"/>
                    <a:pt x="39802" y="0"/>
                    <a:pt x="88900" y="0"/>
                  </a:cubicBezTo>
                  <a:close/>
                </a:path>
              </a:pathLst>
            </a:custGeom>
            <a:solidFill>
              <a:srgbClr val="F7F7F7"/>
            </a:solidFill>
            <a:ln w="9525" cap="sq">
              <a:solidFill>
                <a:srgbClr val="E5E5E5"/>
              </a:solidFill>
              <a:prstDash val="solid"/>
              <a:miter/>
            </a:ln>
          </p:spPr>
        </p:sp>
        <p:sp>
          <p:nvSpPr>
            <p:cNvPr name="TextBox 127" id="127"/>
            <p:cNvSpPr txBox="true"/>
            <p:nvPr/>
          </p:nvSpPr>
          <p:spPr>
            <a:xfrm>
              <a:off x="0" y="-38100"/>
              <a:ext cx="2425700" cy="165269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l">
                <a:lnSpc>
                  <a:spcPts val="1679"/>
                </a:lnSpc>
              </a:pPr>
            </a:p>
          </p:txBody>
        </p:sp>
      </p:grpSp>
      <p:sp>
        <p:nvSpPr>
          <p:cNvPr name="TextBox 128" id="128"/>
          <p:cNvSpPr txBox="true"/>
          <p:nvPr/>
        </p:nvSpPr>
        <p:spPr>
          <a:xfrm rot="0">
            <a:off x="1895475" y="9895205"/>
            <a:ext cx="1819275" cy="24066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960"/>
              </a:lnSpc>
            </a:pPr>
            <a:r>
              <a:rPr lang="en-US" sz="140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📈</a:t>
            </a:r>
          </a:p>
        </p:txBody>
      </p:sp>
      <p:sp>
        <p:nvSpPr>
          <p:cNvPr name="TextBox 129" id="129"/>
          <p:cNvSpPr txBox="true"/>
          <p:nvPr/>
        </p:nvSpPr>
        <p:spPr>
          <a:xfrm rot="0">
            <a:off x="1905000" y="10270490"/>
            <a:ext cx="1819275" cy="26416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239"/>
              </a:lnSpc>
            </a:pPr>
            <a:r>
              <a:rPr lang="en-US" b="true" sz="1599">
                <a:solidFill>
                  <a:srgbClr val="E82127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10.5%</a:t>
            </a:r>
          </a:p>
        </p:txBody>
      </p:sp>
      <p:sp>
        <p:nvSpPr>
          <p:cNvPr name="TextBox 130" id="130"/>
          <p:cNvSpPr txBox="true"/>
          <p:nvPr/>
        </p:nvSpPr>
        <p:spPr>
          <a:xfrm rot="0">
            <a:off x="1881188" y="10497820"/>
            <a:ext cx="1724025" cy="28384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170"/>
              </a:lnSpc>
            </a:pPr>
            <a:r>
              <a:rPr lang="en-US" sz="900">
                <a:solidFill>
                  <a:srgbClr val="333333"/>
                </a:solidFill>
                <a:latin typeface="Open Sans"/>
                <a:ea typeface="Open Sans"/>
                <a:cs typeface="Open Sans"/>
                <a:sym typeface="Open Sans"/>
              </a:rPr>
              <a:t>Projected annual e-bike</a:t>
            </a:r>
          </a:p>
          <a:p>
            <a:pPr algn="ctr">
              <a:lnSpc>
                <a:spcPts val="1170"/>
              </a:lnSpc>
            </a:pPr>
            <a:r>
              <a:rPr lang="en-US" sz="900">
                <a:solidFill>
                  <a:srgbClr val="333333"/>
                </a:solidFill>
                <a:latin typeface="Open Sans"/>
                <a:ea typeface="Open Sans"/>
                <a:cs typeface="Open Sans"/>
                <a:sym typeface="Open Sans"/>
              </a:rPr>
              <a:t>market growth</a:t>
            </a:r>
          </a:p>
        </p:txBody>
      </p:sp>
      <p:grpSp>
        <p:nvGrpSpPr>
          <p:cNvPr name="Group 131" id="131"/>
          <p:cNvGrpSpPr/>
          <p:nvPr/>
        </p:nvGrpSpPr>
        <p:grpSpPr>
          <a:xfrm rot="0">
            <a:off x="4167188" y="9771380"/>
            <a:ext cx="1738312" cy="1191895"/>
            <a:chOff x="0" y="0"/>
            <a:chExt cx="2252877" cy="1544712"/>
          </a:xfrm>
        </p:grpSpPr>
        <p:sp>
          <p:nvSpPr>
            <p:cNvPr name="Freeform 132" id="132"/>
            <p:cNvSpPr/>
            <p:nvPr/>
          </p:nvSpPr>
          <p:spPr>
            <a:xfrm flipH="false" flipV="false" rot="0">
              <a:off x="0" y="0"/>
              <a:ext cx="2252877" cy="1544712"/>
            </a:xfrm>
            <a:custGeom>
              <a:avLst/>
              <a:gdLst/>
              <a:ahLst/>
              <a:cxnLst/>
              <a:rect r="r" b="b" t="t" l="l"/>
              <a:pathLst>
                <a:path h="1544712" w="2252877">
                  <a:moveTo>
                    <a:pt x="82566" y="0"/>
                  </a:moveTo>
                  <a:lnTo>
                    <a:pt x="2170310" y="0"/>
                  </a:lnTo>
                  <a:cubicBezTo>
                    <a:pt x="2215910" y="0"/>
                    <a:pt x="2252877" y="69159"/>
                    <a:pt x="2252877" y="154471"/>
                  </a:cubicBezTo>
                  <a:lnTo>
                    <a:pt x="2252877" y="1390241"/>
                  </a:lnTo>
                  <a:cubicBezTo>
                    <a:pt x="2252877" y="1475553"/>
                    <a:pt x="2215910" y="1544712"/>
                    <a:pt x="2170310" y="1544712"/>
                  </a:cubicBezTo>
                  <a:lnTo>
                    <a:pt x="82566" y="1544712"/>
                  </a:lnTo>
                  <a:cubicBezTo>
                    <a:pt x="36966" y="1544712"/>
                    <a:pt x="0" y="1475553"/>
                    <a:pt x="0" y="1390241"/>
                  </a:cubicBezTo>
                  <a:lnTo>
                    <a:pt x="0" y="154471"/>
                  </a:lnTo>
                  <a:cubicBezTo>
                    <a:pt x="0" y="69159"/>
                    <a:pt x="36966" y="0"/>
                    <a:pt x="82566" y="0"/>
                  </a:cubicBezTo>
                  <a:close/>
                </a:path>
              </a:pathLst>
            </a:custGeom>
            <a:solidFill>
              <a:srgbClr val="F7F7F7"/>
            </a:solidFill>
            <a:ln w="9525" cap="sq">
              <a:solidFill>
                <a:srgbClr val="E5E5E5"/>
              </a:solidFill>
              <a:prstDash val="solid"/>
              <a:miter/>
            </a:ln>
          </p:spPr>
        </p:sp>
        <p:sp>
          <p:nvSpPr>
            <p:cNvPr name="TextBox 133" id="133"/>
            <p:cNvSpPr txBox="true"/>
            <p:nvPr/>
          </p:nvSpPr>
          <p:spPr>
            <a:xfrm>
              <a:off x="0" y="-38100"/>
              <a:ext cx="2252877" cy="1582812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l">
                <a:lnSpc>
                  <a:spcPts val="1679"/>
                </a:lnSpc>
              </a:pPr>
            </a:p>
          </p:txBody>
        </p:sp>
      </p:grpSp>
      <p:sp>
        <p:nvSpPr>
          <p:cNvPr name="TextBox 134" id="134"/>
          <p:cNvSpPr txBox="true"/>
          <p:nvPr/>
        </p:nvSpPr>
        <p:spPr>
          <a:xfrm rot="0">
            <a:off x="4181475" y="9914255"/>
            <a:ext cx="1819275" cy="24066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960"/>
              </a:lnSpc>
            </a:pPr>
            <a:r>
              <a:rPr lang="en-US" sz="140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🌍</a:t>
            </a:r>
          </a:p>
        </p:txBody>
      </p:sp>
      <p:sp>
        <p:nvSpPr>
          <p:cNvPr name="TextBox 135" id="135"/>
          <p:cNvSpPr txBox="true"/>
          <p:nvPr/>
        </p:nvSpPr>
        <p:spPr>
          <a:xfrm rot="0">
            <a:off x="4181475" y="10211435"/>
            <a:ext cx="1819275" cy="26416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239"/>
              </a:lnSpc>
            </a:pPr>
            <a:r>
              <a:rPr lang="en-US" b="true" sz="1599">
                <a:solidFill>
                  <a:srgbClr val="E82127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79M+</a:t>
            </a:r>
          </a:p>
        </p:txBody>
      </p:sp>
      <p:sp>
        <p:nvSpPr>
          <p:cNvPr name="TextBox 136" id="136"/>
          <p:cNvSpPr txBox="true"/>
          <p:nvPr/>
        </p:nvSpPr>
        <p:spPr>
          <a:xfrm rot="0">
            <a:off x="4181475" y="10567633"/>
            <a:ext cx="1724025" cy="14097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170"/>
              </a:lnSpc>
            </a:pPr>
            <a:r>
              <a:rPr lang="en-US" sz="900">
                <a:solidFill>
                  <a:srgbClr val="333333"/>
                </a:solidFill>
                <a:latin typeface="Open Sans"/>
                <a:ea typeface="Open Sans"/>
                <a:cs typeface="Open Sans"/>
                <a:sym typeface="Open Sans"/>
              </a:rPr>
              <a:t>Global e-bikes sold</a:t>
            </a:r>
          </a:p>
        </p:txBody>
      </p:sp>
      <p:grpSp>
        <p:nvGrpSpPr>
          <p:cNvPr name="Group 137" id="137"/>
          <p:cNvGrpSpPr/>
          <p:nvPr/>
        </p:nvGrpSpPr>
        <p:grpSpPr>
          <a:xfrm rot="0">
            <a:off x="2986088" y="11147743"/>
            <a:ext cx="1819275" cy="1139507"/>
            <a:chOff x="0" y="0"/>
            <a:chExt cx="2231175" cy="1397502"/>
          </a:xfrm>
        </p:grpSpPr>
        <p:sp>
          <p:nvSpPr>
            <p:cNvPr name="Freeform 138" id="138"/>
            <p:cNvSpPr/>
            <p:nvPr/>
          </p:nvSpPr>
          <p:spPr>
            <a:xfrm flipH="false" flipV="false" rot="0">
              <a:off x="0" y="0"/>
              <a:ext cx="2231175" cy="1397502"/>
            </a:xfrm>
            <a:custGeom>
              <a:avLst/>
              <a:gdLst/>
              <a:ahLst/>
              <a:cxnLst/>
              <a:rect r="r" b="b" t="t" l="l"/>
              <a:pathLst>
                <a:path h="1397502" w="2231175">
                  <a:moveTo>
                    <a:pt x="81771" y="0"/>
                  </a:moveTo>
                  <a:lnTo>
                    <a:pt x="2149404" y="0"/>
                  </a:lnTo>
                  <a:cubicBezTo>
                    <a:pt x="2194565" y="0"/>
                    <a:pt x="2231175" y="62568"/>
                    <a:pt x="2231175" y="139750"/>
                  </a:cubicBezTo>
                  <a:lnTo>
                    <a:pt x="2231175" y="1257752"/>
                  </a:lnTo>
                  <a:cubicBezTo>
                    <a:pt x="2231175" y="1334934"/>
                    <a:pt x="2194565" y="1397502"/>
                    <a:pt x="2149404" y="1397502"/>
                  </a:cubicBezTo>
                  <a:lnTo>
                    <a:pt x="81771" y="1397502"/>
                  </a:lnTo>
                  <a:cubicBezTo>
                    <a:pt x="36610" y="1397502"/>
                    <a:pt x="0" y="1334934"/>
                    <a:pt x="0" y="1257752"/>
                  </a:cubicBezTo>
                  <a:lnTo>
                    <a:pt x="0" y="139750"/>
                  </a:lnTo>
                  <a:cubicBezTo>
                    <a:pt x="0" y="62568"/>
                    <a:pt x="36610" y="0"/>
                    <a:pt x="81771" y="0"/>
                  </a:cubicBezTo>
                  <a:close/>
                </a:path>
              </a:pathLst>
            </a:custGeom>
            <a:solidFill>
              <a:srgbClr val="F7F7F7"/>
            </a:solidFill>
            <a:ln w="9525" cap="sq">
              <a:solidFill>
                <a:srgbClr val="E5E5E5"/>
              </a:solidFill>
              <a:prstDash val="solid"/>
              <a:miter/>
            </a:ln>
          </p:spPr>
        </p:sp>
        <p:sp>
          <p:nvSpPr>
            <p:cNvPr name="TextBox 139" id="139"/>
            <p:cNvSpPr txBox="true"/>
            <p:nvPr/>
          </p:nvSpPr>
          <p:spPr>
            <a:xfrm>
              <a:off x="0" y="-38100"/>
              <a:ext cx="2231175" cy="1435602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l">
                <a:lnSpc>
                  <a:spcPts val="1679"/>
                </a:lnSpc>
              </a:pPr>
            </a:p>
          </p:txBody>
        </p:sp>
      </p:grpSp>
      <p:sp>
        <p:nvSpPr>
          <p:cNvPr name="TextBox 140" id="140"/>
          <p:cNvSpPr txBox="true"/>
          <p:nvPr/>
        </p:nvSpPr>
        <p:spPr>
          <a:xfrm rot="0">
            <a:off x="2919412" y="11191875"/>
            <a:ext cx="1965506" cy="24066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960"/>
              </a:lnSpc>
            </a:pPr>
            <a:r>
              <a:rPr lang="en-US" sz="140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🍃</a:t>
            </a:r>
          </a:p>
        </p:txBody>
      </p:sp>
      <p:sp>
        <p:nvSpPr>
          <p:cNvPr name="TextBox 141" id="141"/>
          <p:cNvSpPr txBox="true"/>
          <p:nvPr/>
        </p:nvSpPr>
        <p:spPr>
          <a:xfrm rot="0">
            <a:off x="2986088" y="11550332"/>
            <a:ext cx="1819275" cy="26416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239"/>
              </a:lnSpc>
            </a:pPr>
            <a:r>
              <a:rPr lang="en-US" b="true" sz="1599">
                <a:solidFill>
                  <a:srgbClr val="E82127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70%</a:t>
            </a:r>
          </a:p>
        </p:txBody>
      </p:sp>
      <p:sp>
        <p:nvSpPr>
          <p:cNvPr name="TextBox 142" id="142"/>
          <p:cNvSpPr txBox="true"/>
          <p:nvPr/>
        </p:nvSpPr>
        <p:spPr>
          <a:xfrm rot="0">
            <a:off x="3033712" y="11777663"/>
            <a:ext cx="1724025" cy="28384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170"/>
              </a:lnSpc>
            </a:pPr>
            <a:r>
              <a:rPr lang="en-US" sz="900">
                <a:solidFill>
                  <a:srgbClr val="333333"/>
                </a:solidFill>
                <a:latin typeface="Open Sans"/>
                <a:ea typeface="Open Sans"/>
                <a:cs typeface="Open Sans"/>
                <a:sym typeface="Open Sans"/>
              </a:rPr>
              <a:t>Consumers willing to pay</a:t>
            </a:r>
          </a:p>
          <a:p>
            <a:pPr algn="ctr">
              <a:lnSpc>
                <a:spcPts val="1170"/>
              </a:lnSpc>
            </a:pPr>
            <a:r>
              <a:rPr lang="en-US" sz="900">
                <a:solidFill>
                  <a:srgbClr val="333333"/>
                </a:solidFill>
                <a:latin typeface="Open Sans"/>
                <a:ea typeface="Open Sans"/>
                <a:cs typeface="Open Sans"/>
                <a:sym typeface="Open Sans"/>
              </a:rPr>
              <a:t>more for sustainable products</a:t>
            </a:r>
          </a:p>
        </p:txBody>
      </p:sp>
      <p:grpSp>
        <p:nvGrpSpPr>
          <p:cNvPr name="Group 143" id="143"/>
          <p:cNvGrpSpPr/>
          <p:nvPr/>
        </p:nvGrpSpPr>
        <p:grpSpPr>
          <a:xfrm rot="0">
            <a:off x="7391400" y="7715250"/>
            <a:ext cx="4143375" cy="4953000"/>
            <a:chOff x="0" y="0"/>
            <a:chExt cx="5524500" cy="6604000"/>
          </a:xfrm>
        </p:grpSpPr>
        <p:sp>
          <p:nvSpPr>
            <p:cNvPr name="Freeform 144" id="144"/>
            <p:cNvSpPr/>
            <p:nvPr/>
          </p:nvSpPr>
          <p:spPr>
            <a:xfrm flipH="false" flipV="false" rot="0">
              <a:off x="0" y="0"/>
              <a:ext cx="5524500" cy="6604000"/>
            </a:xfrm>
            <a:custGeom>
              <a:avLst/>
              <a:gdLst/>
              <a:ahLst/>
              <a:cxnLst/>
              <a:rect r="r" b="b" t="t" l="l"/>
              <a:pathLst>
                <a:path h="6604000" w="5524500">
                  <a:moveTo>
                    <a:pt x="552450" y="0"/>
                  </a:moveTo>
                  <a:lnTo>
                    <a:pt x="4972050" y="0"/>
                  </a:lnTo>
                  <a:cubicBezTo>
                    <a:pt x="5277160" y="0"/>
                    <a:pt x="5524500" y="267952"/>
                    <a:pt x="5524500" y="598488"/>
                  </a:cubicBezTo>
                  <a:lnTo>
                    <a:pt x="5524500" y="6005512"/>
                  </a:lnTo>
                  <a:cubicBezTo>
                    <a:pt x="5524500" y="6336048"/>
                    <a:pt x="5277160" y="6604000"/>
                    <a:pt x="4972050" y="6604000"/>
                  </a:cubicBezTo>
                  <a:lnTo>
                    <a:pt x="552450" y="6604000"/>
                  </a:lnTo>
                  <a:cubicBezTo>
                    <a:pt x="247340" y="6604000"/>
                    <a:pt x="0" y="6336048"/>
                    <a:pt x="0" y="6005512"/>
                  </a:cubicBezTo>
                  <a:lnTo>
                    <a:pt x="0" y="598488"/>
                  </a:lnTo>
                  <a:cubicBezTo>
                    <a:pt x="0" y="267952"/>
                    <a:pt x="247340" y="0"/>
                    <a:pt x="552450" y="0"/>
                  </a:cubicBezTo>
                  <a:close/>
                </a:path>
              </a:pathLst>
            </a:custGeom>
            <a:solidFill>
              <a:srgbClr val="FFFFFF"/>
            </a:solidFill>
            <a:ln w="9525" cap="sq">
              <a:solidFill>
                <a:srgbClr val="E5E5E5"/>
              </a:solidFill>
              <a:prstDash val="solid"/>
              <a:miter/>
            </a:ln>
          </p:spPr>
        </p:sp>
        <p:sp>
          <p:nvSpPr>
            <p:cNvPr name="TextBox 145" id="145"/>
            <p:cNvSpPr txBox="true"/>
            <p:nvPr/>
          </p:nvSpPr>
          <p:spPr>
            <a:xfrm>
              <a:off x="0" y="-38100"/>
              <a:ext cx="5524500" cy="664210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l">
                <a:lnSpc>
                  <a:spcPts val="1679"/>
                </a:lnSpc>
              </a:pPr>
            </a:p>
          </p:txBody>
        </p:sp>
      </p:grpSp>
      <p:grpSp>
        <p:nvGrpSpPr>
          <p:cNvPr name="Group 146" id="146"/>
          <p:cNvGrpSpPr/>
          <p:nvPr/>
        </p:nvGrpSpPr>
        <p:grpSpPr>
          <a:xfrm rot="0">
            <a:off x="7391400" y="7715250"/>
            <a:ext cx="4143375" cy="323850"/>
            <a:chOff x="0" y="0"/>
            <a:chExt cx="5524500" cy="431800"/>
          </a:xfrm>
        </p:grpSpPr>
        <p:sp>
          <p:nvSpPr>
            <p:cNvPr name="Freeform 147" id="147"/>
            <p:cNvSpPr/>
            <p:nvPr/>
          </p:nvSpPr>
          <p:spPr>
            <a:xfrm flipH="false" flipV="false" rot="0">
              <a:off x="0" y="0"/>
              <a:ext cx="5524500" cy="431800"/>
            </a:xfrm>
            <a:custGeom>
              <a:avLst/>
              <a:gdLst/>
              <a:ahLst/>
              <a:cxnLst/>
              <a:rect r="r" b="b" t="t" l="l"/>
              <a:pathLst>
                <a:path h="431800" w="5524500">
                  <a:moveTo>
                    <a:pt x="0" y="0"/>
                  </a:moveTo>
                  <a:lnTo>
                    <a:pt x="5524500" y="0"/>
                  </a:lnTo>
                  <a:lnTo>
                    <a:pt x="5524500" y="431800"/>
                  </a:lnTo>
                  <a:lnTo>
                    <a:pt x="0" y="431800"/>
                  </a:lnTo>
                  <a:close/>
                </a:path>
              </a:pathLst>
            </a:custGeom>
            <a:solidFill>
              <a:srgbClr val="E82127"/>
            </a:solidFill>
          </p:spPr>
        </p:sp>
        <p:sp>
          <p:nvSpPr>
            <p:cNvPr name="TextBox 148" id="148"/>
            <p:cNvSpPr txBox="true"/>
            <p:nvPr/>
          </p:nvSpPr>
          <p:spPr>
            <a:xfrm>
              <a:off x="0" y="-38100"/>
              <a:ext cx="5524500" cy="46990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l">
                <a:lnSpc>
                  <a:spcPts val="1679"/>
                </a:lnSpc>
              </a:pPr>
            </a:p>
          </p:txBody>
        </p:sp>
      </p:grpSp>
      <p:sp>
        <p:nvSpPr>
          <p:cNvPr name="TextBox 149" id="149"/>
          <p:cNvSpPr txBox="true"/>
          <p:nvPr/>
        </p:nvSpPr>
        <p:spPr>
          <a:xfrm rot="0">
            <a:off x="7486650" y="7773670"/>
            <a:ext cx="3952875" cy="1651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399"/>
              </a:lnSpc>
            </a:pPr>
            <a:r>
              <a:rPr lang="en-US" b="true" sz="999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5. SUSTAINABILITY ALIGNMENT &amp; VALUE PROPOSITION</a:t>
            </a:r>
          </a:p>
        </p:txBody>
      </p:sp>
      <p:grpSp>
        <p:nvGrpSpPr>
          <p:cNvPr name="Group 150" id="150"/>
          <p:cNvGrpSpPr/>
          <p:nvPr/>
        </p:nvGrpSpPr>
        <p:grpSpPr>
          <a:xfrm rot="0">
            <a:off x="7486650" y="8134350"/>
            <a:ext cx="342900" cy="342900"/>
            <a:chOff x="0" y="0"/>
            <a:chExt cx="457200" cy="457200"/>
          </a:xfrm>
        </p:grpSpPr>
        <p:sp>
          <p:nvSpPr>
            <p:cNvPr name="Freeform 151" id="151"/>
            <p:cNvSpPr/>
            <p:nvPr/>
          </p:nvSpPr>
          <p:spPr>
            <a:xfrm flipH="false" flipV="false" rot="0">
              <a:off x="0" y="0"/>
              <a:ext cx="457200" cy="457200"/>
            </a:xfrm>
            <a:custGeom>
              <a:avLst/>
              <a:gdLst/>
              <a:ahLst/>
              <a:cxnLst/>
              <a:rect r="r" b="b" t="t" l="l"/>
              <a:pathLst>
                <a:path h="457200" w="457200">
                  <a:moveTo>
                    <a:pt x="228600" y="0"/>
                  </a:moveTo>
                  <a:cubicBezTo>
                    <a:pt x="102348" y="0"/>
                    <a:pt x="0" y="102348"/>
                    <a:pt x="0" y="228600"/>
                  </a:cubicBezTo>
                  <a:cubicBezTo>
                    <a:pt x="0" y="354852"/>
                    <a:pt x="102348" y="457200"/>
                    <a:pt x="228600" y="457200"/>
                  </a:cubicBezTo>
                  <a:cubicBezTo>
                    <a:pt x="354852" y="457200"/>
                    <a:pt x="457200" y="354852"/>
                    <a:pt x="457200" y="228600"/>
                  </a:cubicBezTo>
                  <a:cubicBezTo>
                    <a:pt x="457200" y="102348"/>
                    <a:pt x="354852" y="0"/>
                    <a:pt x="228600" y="0"/>
                  </a:cubicBezTo>
                  <a:close/>
                </a:path>
              </a:pathLst>
            </a:custGeom>
            <a:solidFill>
              <a:srgbClr val="22C55E"/>
            </a:solidFill>
          </p:spPr>
        </p:sp>
        <p:sp>
          <p:nvSpPr>
            <p:cNvPr name="TextBox 152" id="152"/>
            <p:cNvSpPr txBox="true"/>
            <p:nvPr/>
          </p:nvSpPr>
          <p:spPr>
            <a:xfrm>
              <a:off x="0" y="-38100"/>
              <a:ext cx="457200" cy="49530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l">
                <a:lnSpc>
                  <a:spcPts val="1679"/>
                </a:lnSpc>
              </a:pPr>
            </a:p>
          </p:txBody>
        </p:sp>
      </p:grpSp>
      <p:sp>
        <p:nvSpPr>
          <p:cNvPr name="TextBox 153" id="153"/>
          <p:cNvSpPr txBox="true"/>
          <p:nvPr/>
        </p:nvSpPr>
        <p:spPr>
          <a:xfrm rot="0">
            <a:off x="7486650" y="8191500"/>
            <a:ext cx="342900" cy="24066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960"/>
              </a:lnSpc>
            </a:pPr>
            <a:r>
              <a:rPr lang="en-US" sz="1400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🌿</a:t>
            </a:r>
          </a:p>
        </p:txBody>
      </p:sp>
      <p:sp>
        <p:nvSpPr>
          <p:cNvPr name="TextBox 154" id="154"/>
          <p:cNvSpPr txBox="true"/>
          <p:nvPr/>
        </p:nvSpPr>
        <p:spPr>
          <a:xfrm rot="0">
            <a:off x="7886700" y="8153400"/>
            <a:ext cx="2524125" cy="1651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399"/>
              </a:lnSpc>
            </a:pPr>
            <a:r>
              <a:rPr lang="en-US" b="true" sz="999">
                <a:solidFill>
                  <a:srgbClr val="000000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Reduces CO₂ emissions</a:t>
            </a:r>
          </a:p>
        </p:txBody>
      </p:sp>
      <p:sp>
        <p:nvSpPr>
          <p:cNvPr name="TextBox 155" id="155"/>
          <p:cNvSpPr txBox="true"/>
          <p:nvPr/>
        </p:nvSpPr>
        <p:spPr>
          <a:xfrm rot="0">
            <a:off x="7886700" y="8289290"/>
            <a:ext cx="2524125" cy="1651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399"/>
              </a:lnSpc>
            </a:pPr>
            <a:r>
              <a:rPr lang="en-US" sz="999">
                <a:solidFill>
                  <a:srgbClr val="333333"/>
                </a:solidFill>
                <a:latin typeface="Open Sans"/>
                <a:ea typeface="Open Sans"/>
                <a:cs typeface="Open Sans"/>
                <a:sym typeface="Open Sans"/>
              </a:rPr>
              <a:t>Promotes cleaner urban transport.</a:t>
            </a:r>
          </a:p>
        </p:txBody>
      </p:sp>
      <p:grpSp>
        <p:nvGrpSpPr>
          <p:cNvPr name="Group 156" id="156"/>
          <p:cNvGrpSpPr/>
          <p:nvPr/>
        </p:nvGrpSpPr>
        <p:grpSpPr>
          <a:xfrm rot="0">
            <a:off x="7486650" y="8820150"/>
            <a:ext cx="342900" cy="342900"/>
            <a:chOff x="0" y="0"/>
            <a:chExt cx="457200" cy="457200"/>
          </a:xfrm>
        </p:grpSpPr>
        <p:sp>
          <p:nvSpPr>
            <p:cNvPr name="Freeform 157" id="157"/>
            <p:cNvSpPr/>
            <p:nvPr/>
          </p:nvSpPr>
          <p:spPr>
            <a:xfrm flipH="false" flipV="false" rot="0">
              <a:off x="0" y="0"/>
              <a:ext cx="457200" cy="457200"/>
            </a:xfrm>
            <a:custGeom>
              <a:avLst/>
              <a:gdLst/>
              <a:ahLst/>
              <a:cxnLst/>
              <a:rect r="r" b="b" t="t" l="l"/>
              <a:pathLst>
                <a:path h="457200" w="457200">
                  <a:moveTo>
                    <a:pt x="228600" y="0"/>
                  </a:moveTo>
                  <a:cubicBezTo>
                    <a:pt x="102348" y="0"/>
                    <a:pt x="0" y="102348"/>
                    <a:pt x="0" y="228600"/>
                  </a:cubicBezTo>
                  <a:cubicBezTo>
                    <a:pt x="0" y="354852"/>
                    <a:pt x="102348" y="457200"/>
                    <a:pt x="228600" y="457200"/>
                  </a:cubicBezTo>
                  <a:cubicBezTo>
                    <a:pt x="354852" y="457200"/>
                    <a:pt x="457200" y="354852"/>
                    <a:pt x="457200" y="228600"/>
                  </a:cubicBezTo>
                  <a:cubicBezTo>
                    <a:pt x="457200" y="102348"/>
                    <a:pt x="354852" y="0"/>
                    <a:pt x="228600" y="0"/>
                  </a:cubicBezTo>
                  <a:close/>
                </a:path>
              </a:pathLst>
            </a:custGeom>
            <a:solidFill>
              <a:srgbClr val="22C55E"/>
            </a:solidFill>
          </p:spPr>
        </p:sp>
        <p:sp>
          <p:nvSpPr>
            <p:cNvPr name="TextBox 158" id="158"/>
            <p:cNvSpPr txBox="true"/>
            <p:nvPr/>
          </p:nvSpPr>
          <p:spPr>
            <a:xfrm>
              <a:off x="0" y="-38100"/>
              <a:ext cx="457200" cy="49530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l">
                <a:lnSpc>
                  <a:spcPts val="1679"/>
                </a:lnSpc>
              </a:pPr>
            </a:p>
          </p:txBody>
        </p:sp>
      </p:grpSp>
      <p:sp>
        <p:nvSpPr>
          <p:cNvPr name="TextBox 159" id="159"/>
          <p:cNvSpPr txBox="true"/>
          <p:nvPr/>
        </p:nvSpPr>
        <p:spPr>
          <a:xfrm rot="0">
            <a:off x="7486650" y="8877300"/>
            <a:ext cx="342900" cy="24066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960"/>
              </a:lnSpc>
            </a:pPr>
            <a:r>
              <a:rPr lang="en-US" sz="1400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♻️</a:t>
            </a:r>
          </a:p>
        </p:txBody>
      </p:sp>
      <p:sp>
        <p:nvSpPr>
          <p:cNvPr name="TextBox 160" id="160"/>
          <p:cNvSpPr txBox="true"/>
          <p:nvPr/>
        </p:nvSpPr>
        <p:spPr>
          <a:xfrm rot="0">
            <a:off x="7886700" y="8839200"/>
            <a:ext cx="2524125" cy="1651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399"/>
              </a:lnSpc>
            </a:pPr>
            <a:r>
              <a:rPr lang="en-US" b="true" sz="999">
                <a:solidFill>
                  <a:srgbClr val="000000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Built with recyclable materials</a:t>
            </a:r>
          </a:p>
        </p:txBody>
      </p:sp>
      <p:sp>
        <p:nvSpPr>
          <p:cNvPr name="TextBox 161" id="161"/>
          <p:cNvSpPr txBox="true"/>
          <p:nvPr/>
        </p:nvSpPr>
        <p:spPr>
          <a:xfrm rot="0">
            <a:off x="7886700" y="8975090"/>
            <a:ext cx="2524125" cy="1651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399"/>
              </a:lnSpc>
            </a:pPr>
            <a:r>
              <a:rPr lang="en-US" sz="999">
                <a:solidFill>
                  <a:srgbClr val="333333"/>
                </a:solidFill>
                <a:latin typeface="Open Sans"/>
                <a:ea typeface="Open Sans"/>
                <a:cs typeface="Open Sans"/>
                <a:sym typeface="Open Sans"/>
              </a:rPr>
              <a:t>Supports responsible sourcing.</a:t>
            </a:r>
          </a:p>
        </p:txBody>
      </p:sp>
      <p:grpSp>
        <p:nvGrpSpPr>
          <p:cNvPr name="Group 162" id="162"/>
          <p:cNvGrpSpPr/>
          <p:nvPr/>
        </p:nvGrpSpPr>
        <p:grpSpPr>
          <a:xfrm rot="0">
            <a:off x="7486650" y="9505950"/>
            <a:ext cx="342900" cy="342900"/>
            <a:chOff x="0" y="0"/>
            <a:chExt cx="457200" cy="457200"/>
          </a:xfrm>
        </p:grpSpPr>
        <p:sp>
          <p:nvSpPr>
            <p:cNvPr name="Freeform 163" id="163"/>
            <p:cNvSpPr/>
            <p:nvPr/>
          </p:nvSpPr>
          <p:spPr>
            <a:xfrm flipH="false" flipV="false" rot="0">
              <a:off x="0" y="0"/>
              <a:ext cx="457200" cy="457200"/>
            </a:xfrm>
            <a:custGeom>
              <a:avLst/>
              <a:gdLst/>
              <a:ahLst/>
              <a:cxnLst/>
              <a:rect r="r" b="b" t="t" l="l"/>
              <a:pathLst>
                <a:path h="457200" w="457200">
                  <a:moveTo>
                    <a:pt x="228600" y="0"/>
                  </a:moveTo>
                  <a:cubicBezTo>
                    <a:pt x="102348" y="0"/>
                    <a:pt x="0" y="102348"/>
                    <a:pt x="0" y="228600"/>
                  </a:cubicBezTo>
                  <a:cubicBezTo>
                    <a:pt x="0" y="354852"/>
                    <a:pt x="102348" y="457200"/>
                    <a:pt x="228600" y="457200"/>
                  </a:cubicBezTo>
                  <a:cubicBezTo>
                    <a:pt x="354852" y="457200"/>
                    <a:pt x="457200" y="354852"/>
                    <a:pt x="457200" y="228600"/>
                  </a:cubicBezTo>
                  <a:cubicBezTo>
                    <a:pt x="457200" y="102348"/>
                    <a:pt x="354852" y="0"/>
                    <a:pt x="228600" y="0"/>
                  </a:cubicBezTo>
                  <a:close/>
                </a:path>
              </a:pathLst>
            </a:custGeom>
            <a:solidFill>
              <a:srgbClr val="22C55E"/>
            </a:solidFill>
          </p:spPr>
        </p:sp>
        <p:sp>
          <p:nvSpPr>
            <p:cNvPr name="TextBox 164" id="164"/>
            <p:cNvSpPr txBox="true"/>
            <p:nvPr/>
          </p:nvSpPr>
          <p:spPr>
            <a:xfrm>
              <a:off x="0" y="-38100"/>
              <a:ext cx="457200" cy="49530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l">
                <a:lnSpc>
                  <a:spcPts val="1679"/>
                </a:lnSpc>
              </a:pPr>
            </a:p>
          </p:txBody>
        </p:sp>
      </p:grpSp>
      <p:sp>
        <p:nvSpPr>
          <p:cNvPr name="TextBox 165" id="165"/>
          <p:cNvSpPr txBox="true"/>
          <p:nvPr/>
        </p:nvSpPr>
        <p:spPr>
          <a:xfrm rot="0">
            <a:off x="7486650" y="9563100"/>
            <a:ext cx="342900" cy="24066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960"/>
              </a:lnSpc>
            </a:pPr>
            <a:r>
              <a:rPr lang="en-US" sz="1400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⚡</a:t>
            </a:r>
          </a:p>
        </p:txBody>
      </p:sp>
      <p:sp>
        <p:nvSpPr>
          <p:cNvPr name="TextBox 166" id="166"/>
          <p:cNvSpPr txBox="true"/>
          <p:nvPr/>
        </p:nvSpPr>
        <p:spPr>
          <a:xfrm rot="0">
            <a:off x="7886700" y="9525000"/>
            <a:ext cx="2524125" cy="1651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399"/>
              </a:lnSpc>
            </a:pPr>
            <a:r>
              <a:rPr lang="en-US" b="true" sz="999">
                <a:solidFill>
                  <a:srgbClr val="000000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Energy efficient</a:t>
            </a:r>
          </a:p>
        </p:txBody>
      </p:sp>
      <p:sp>
        <p:nvSpPr>
          <p:cNvPr name="TextBox 167" id="167"/>
          <p:cNvSpPr txBox="true"/>
          <p:nvPr/>
        </p:nvSpPr>
        <p:spPr>
          <a:xfrm rot="0">
            <a:off x="7886700" y="9660890"/>
            <a:ext cx="2524125" cy="1651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399"/>
              </a:lnSpc>
            </a:pPr>
            <a:r>
              <a:rPr lang="en-US" sz="999">
                <a:solidFill>
                  <a:srgbClr val="333333"/>
                </a:solidFill>
                <a:latin typeface="Open Sans"/>
                <a:ea typeface="Open Sans"/>
                <a:cs typeface="Open Sans"/>
                <a:sym typeface="Open Sans"/>
              </a:rPr>
              <a:t>Designed for low-energy mobility.</a:t>
            </a:r>
          </a:p>
        </p:txBody>
      </p:sp>
      <p:grpSp>
        <p:nvGrpSpPr>
          <p:cNvPr name="Group 168" id="168"/>
          <p:cNvGrpSpPr/>
          <p:nvPr/>
        </p:nvGrpSpPr>
        <p:grpSpPr>
          <a:xfrm rot="0">
            <a:off x="7486650" y="10191750"/>
            <a:ext cx="342900" cy="342900"/>
            <a:chOff x="0" y="0"/>
            <a:chExt cx="457200" cy="457200"/>
          </a:xfrm>
        </p:grpSpPr>
        <p:sp>
          <p:nvSpPr>
            <p:cNvPr name="Freeform 169" id="169"/>
            <p:cNvSpPr/>
            <p:nvPr/>
          </p:nvSpPr>
          <p:spPr>
            <a:xfrm flipH="false" flipV="false" rot="0">
              <a:off x="0" y="0"/>
              <a:ext cx="457200" cy="457200"/>
            </a:xfrm>
            <a:custGeom>
              <a:avLst/>
              <a:gdLst/>
              <a:ahLst/>
              <a:cxnLst/>
              <a:rect r="r" b="b" t="t" l="l"/>
              <a:pathLst>
                <a:path h="457200" w="457200">
                  <a:moveTo>
                    <a:pt x="228600" y="0"/>
                  </a:moveTo>
                  <a:cubicBezTo>
                    <a:pt x="102348" y="0"/>
                    <a:pt x="0" y="102348"/>
                    <a:pt x="0" y="228600"/>
                  </a:cubicBezTo>
                  <a:cubicBezTo>
                    <a:pt x="0" y="354852"/>
                    <a:pt x="102348" y="457200"/>
                    <a:pt x="228600" y="457200"/>
                  </a:cubicBezTo>
                  <a:cubicBezTo>
                    <a:pt x="354852" y="457200"/>
                    <a:pt x="457200" y="354852"/>
                    <a:pt x="457200" y="228600"/>
                  </a:cubicBezTo>
                  <a:cubicBezTo>
                    <a:pt x="457200" y="102348"/>
                    <a:pt x="354852" y="0"/>
                    <a:pt x="228600" y="0"/>
                  </a:cubicBezTo>
                  <a:close/>
                </a:path>
              </a:pathLst>
            </a:custGeom>
            <a:solidFill>
              <a:srgbClr val="22C55E"/>
            </a:solidFill>
          </p:spPr>
        </p:sp>
        <p:sp>
          <p:nvSpPr>
            <p:cNvPr name="TextBox 170" id="170"/>
            <p:cNvSpPr txBox="true"/>
            <p:nvPr/>
          </p:nvSpPr>
          <p:spPr>
            <a:xfrm>
              <a:off x="0" y="-38100"/>
              <a:ext cx="457200" cy="49530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l">
                <a:lnSpc>
                  <a:spcPts val="1679"/>
                </a:lnSpc>
              </a:pPr>
            </a:p>
          </p:txBody>
        </p:sp>
      </p:grpSp>
      <p:sp>
        <p:nvSpPr>
          <p:cNvPr name="TextBox 171" id="171"/>
          <p:cNvSpPr txBox="true"/>
          <p:nvPr/>
        </p:nvSpPr>
        <p:spPr>
          <a:xfrm rot="0">
            <a:off x="7486650" y="10248900"/>
            <a:ext cx="342900" cy="24066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960"/>
              </a:lnSpc>
            </a:pPr>
            <a:r>
              <a:rPr lang="en-US" sz="1400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🏙️</a:t>
            </a:r>
          </a:p>
        </p:txBody>
      </p:sp>
      <p:sp>
        <p:nvSpPr>
          <p:cNvPr name="TextBox 172" id="172"/>
          <p:cNvSpPr txBox="true"/>
          <p:nvPr/>
        </p:nvSpPr>
        <p:spPr>
          <a:xfrm rot="0">
            <a:off x="7886700" y="10210800"/>
            <a:ext cx="2524125" cy="1651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399"/>
              </a:lnSpc>
            </a:pPr>
            <a:r>
              <a:rPr lang="en-US" b="true" sz="999">
                <a:solidFill>
                  <a:srgbClr val="000000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Supports Sustainable Cities</a:t>
            </a:r>
          </a:p>
        </p:txBody>
      </p:sp>
      <p:sp>
        <p:nvSpPr>
          <p:cNvPr name="TextBox 173" id="173"/>
          <p:cNvSpPr txBox="true"/>
          <p:nvPr/>
        </p:nvSpPr>
        <p:spPr>
          <a:xfrm rot="0">
            <a:off x="7886700" y="10346690"/>
            <a:ext cx="2524125" cy="1651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399"/>
              </a:lnSpc>
            </a:pPr>
            <a:r>
              <a:rPr lang="en-US" sz="999">
                <a:solidFill>
                  <a:srgbClr val="333333"/>
                </a:solidFill>
                <a:latin typeface="Open Sans"/>
                <a:ea typeface="Open Sans"/>
                <a:cs typeface="Open Sans"/>
                <a:sym typeface="Open Sans"/>
              </a:rPr>
              <a:t>Encourages greener communities.</a:t>
            </a:r>
          </a:p>
        </p:txBody>
      </p:sp>
      <p:grpSp>
        <p:nvGrpSpPr>
          <p:cNvPr name="Group 174" id="174"/>
          <p:cNvGrpSpPr/>
          <p:nvPr/>
        </p:nvGrpSpPr>
        <p:grpSpPr>
          <a:xfrm rot="0">
            <a:off x="7486650" y="10877550"/>
            <a:ext cx="342900" cy="342900"/>
            <a:chOff x="0" y="0"/>
            <a:chExt cx="457200" cy="457200"/>
          </a:xfrm>
        </p:grpSpPr>
        <p:sp>
          <p:nvSpPr>
            <p:cNvPr name="Freeform 175" id="175"/>
            <p:cNvSpPr/>
            <p:nvPr/>
          </p:nvSpPr>
          <p:spPr>
            <a:xfrm flipH="false" flipV="false" rot="0">
              <a:off x="0" y="0"/>
              <a:ext cx="457200" cy="457200"/>
            </a:xfrm>
            <a:custGeom>
              <a:avLst/>
              <a:gdLst/>
              <a:ahLst/>
              <a:cxnLst/>
              <a:rect r="r" b="b" t="t" l="l"/>
              <a:pathLst>
                <a:path h="457200" w="457200">
                  <a:moveTo>
                    <a:pt x="228600" y="0"/>
                  </a:moveTo>
                  <a:cubicBezTo>
                    <a:pt x="102348" y="0"/>
                    <a:pt x="0" y="102348"/>
                    <a:pt x="0" y="228600"/>
                  </a:cubicBezTo>
                  <a:cubicBezTo>
                    <a:pt x="0" y="354852"/>
                    <a:pt x="102348" y="457200"/>
                    <a:pt x="228600" y="457200"/>
                  </a:cubicBezTo>
                  <a:cubicBezTo>
                    <a:pt x="354852" y="457200"/>
                    <a:pt x="457200" y="354852"/>
                    <a:pt x="457200" y="228600"/>
                  </a:cubicBezTo>
                  <a:cubicBezTo>
                    <a:pt x="457200" y="102348"/>
                    <a:pt x="354852" y="0"/>
                    <a:pt x="228600" y="0"/>
                  </a:cubicBezTo>
                  <a:close/>
                </a:path>
              </a:pathLst>
            </a:custGeom>
            <a:solidFill>
              <a:srgbClr val="22C55E"/>
            </a:solidFill>
          </p:spPr>
        </p:sp>
        <p:sp>
          <p:nvSpPr>
            <p:cNvPr name="TextBox 176" id="176"/>
            <p:cNvSpPr txBox="true"/>
            <p:nvPr/>
          </p:nvSpPr>
          <p:spPr>
            <a:xfrm>
              <a:off x="0" y="-38100"/>
              <a:ext cx="457200" cy="49530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l">
                <a:lnSpc>
                  <a:spcPts val="1679"/>
                </a:lnSpc>
              </a:pPr>
            </a:p>
          </p:txBody>
        </p:sp>
      </p:grpSp>
      <p:sp>
        <p:nvSpPr>
          <p:cNvPr name="TextBox 177" id="177"/>
          <p:cNvSpPr txBox="true"/>
          <p:nvPr/>
        </p:nvSpPr>
        <p:spPr>
          <a:xfrm rot="0">
            <a:off x="7486650" y="10934700"/>
            <a:ext cx="342900" cy="24066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960"/>
              </a:lnSpc>
            </a:pPr>
            <a:r>
              <a:rPr lang="en-US" sz="1400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🚶</a:t>
            </a:r>
          </a:p>
        </p:txBody>
      </p:sp>
      <p:sp>
        <p:nvSpPr>
          <p:cNvPr name="TextBox 178" id="178"/>
          <p:cNvSpPr txBox="true"/>
          <p:nvPr/>
        </p:nvSpPr>
        <p:spPr>
          <a:xfrm rot="0">
            <a:off x="7886700" y="10896600"/>
            <a:ext cx="2524125" cy="1651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399"/>
              </a:lnSpc>
            </a:pPr>
            <a:r>
              <a:rPr lang="en-US" b="true" sz="999">
                <a:solidFill>
                  <a:srgbClr val="000000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Encourages active lifestyles</a:t>
            </a:r>
          </a:p>
        </p:txBody>
      </p:sp>
      <p:sp>
        <p:nvSpPr>
          <p:cNvPr name="TextBox 179" id="179"/>
          <p:cNvSpPr txBox="true"/>
          <p:nvPr/>
        </p:nvSpPr>
        <p:spPr>
          <a:xfrm rot="0">
            <a:off x="7886700" y="11032490"/>
            <a:ext cx="2524125" cy="1651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399"/>
              </a:lnSpc>
            </a:pPr>
            <a:r>
              <a:rPr lang="en-US" sz="999">
                <a:solidFill>
                  <a:srgbClr val="333333"/>
                </a:solidFill>
                <a:latin typeface="Open Sans"/>
                <a:ea typeface="Open Sans"/>
                <a:cs typeface="Open Sans"/>
                <a:sym typeface="Open Sans"/>
              </a:rPr>
              <a:t>Supports health and well-being.</a:t>
            </a:r>
          </a:p>
        </p:txBody>
      </p:sp>
      <p:sp>
        <p:nvSpPr>
          <p:cNvPr name="TextBox 180" id="180"/>
          <p:cNvSpPr txBox="true"/>
          <p:nvPr/>
        </p:nvSpPr>
        <p:spPr>
          <a:xfrm rot="0">
            <a:off x="10582275" y="8124825"/>
            <a:ext cx="857250" cy="37084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040"/>
              </a:lnSpc>
            </a:pPr>
            <a:r>
              <a:rPr lang="en-US" b="true" sz="800">
                <a:solidFill>
                  <a:srgbClr val="000000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CONTRIBUTES TO</a:t>
            </a:r>
          </a:p>
          <a:p>
            <a:pPr algn="ctr">
              <a:lnSpc>
                <a:spcPts val="1040"/>
              </a:lnSpc>
            </a:pPr>
            <a:r>
              <a:rPr lang="en-US" b="true" sz="800">
                <a:solidFill>
                  <a:srgbClr val="000000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UN SDGs</a:t>
            </a:r>
          </a:p>
        </p:txBody>
      </p:sp>
      <p:grpSp>
        <p:nvGrpSpPr>
          <p:cNvPr name="Group 181" id="181"/>
          <p:cNvGrpSpPr/>
          <p:nvPr/>
        </p:nvGrpSpPr>
        <p:grpSpPr>
          <a:xfrm rot="0">
            <a:off x="10582275" y="9629775"/>
            <a:ext cx="857250" cy="904875"/>
            <a:chOff x="0" y="0"/>
            <a:chExt cx="1143000" cy="1206500"/>
          </a:xfrm>
        </p:grpSpPr>
        <p:sp>
          <p:nvSpPr>
            <p:cNvPr name="Freeform 182" id="182"/>
            <p:cNvSpPr/>
            <p:nvPr/>
          </p:nvSpPr>
          <p:spPr>
            <a:xfrm flipH="false" flipV="false" rot="0">
              <a:off x="0" y="0"/>
              <a:ext cx="1143000" cy="1206500"/>
            </a:xfrm>
            <a:custGeom>
              <a:avLst/>
              <a:gdLst/>
              <a:ahLst/>
              <a:cxnLst/>
              <a:rect r="r" b="b" t="t" l="l"/>
              <a:pathLst>
                <a:path h="1206500" w="1143000">
                  <a:moveTo>
                    <a:pt x="114300" y="0"/>
                  </a:moveTo>
                  <a:lnTo>
                    <a:pt x="1028700" y="0"/>
                  </a:lnTo>
                  <a:cubicBezTo>
                    <a:pt x="1091826" y="0"/>
                    <a:pt x="1143000" y="51174"/>
                    <a:pt x="1143000" y="114300"/>
                  </a:cubicBezTo>
                  <a:lnTo>
                    <a:pt x="1143000" y="1092200"/>
                  </a:lnTo>
                  <a:cubicBezTo>
                    <a:pt x="1143000" y="1155326"/>
                    <a:pt x="1091826" y="1206500"/>
                    <a:pt x="1028700" y="1206500"/>
                  </a:cubicBezTo>
                  <a:lnTo>
                    <a:pt x="114300" y="1206500"/>
                  </a:lnTo>
                  <a:cubicBezTo>
                    <a:pt x="51174" y="1206500"/>
                    <a:pt x="0" y="1155326"/>
                    <a:pt x="0" y="1092200"/>
                  </a:cubicBezTo>
                  <a:lnTo>
                    <a:pt x="0" y="114300"/>
                  </a:lnTo>
                  <a:cubicBezTo>
                    <a:pt x="0" y="51174"/>
                    <a:pt x="51174" y="0"/>
                    <a:pt x="114300" y="0"/>
                  </a:cubicBezTo>
                  <a:close/>
                </a:path>
              </a:pathLst>
            </a:custGeom>
            <a:solidFill>
              <a:srgbClr val="F59E0B"/>
            </a:solidFill>
          </p:spPr>
        </p:sp>
        <p:sp>
          <p:nvSpPr>
            <p:cNvPr name="TextBox 183" id="183"/>
            <p:cNvSpPr txBox="true"/>
            <p:nvPr/>
          </p:nvSpPr>
          <p:spPr>
            <a:xfrm>
              <a:off x="0" y="-19050"/>
              <a:ext cx="1143000" cy="122555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1120"/>
                </a:lnSpc>
              </a:pPr>
              <a:r>
                <a:rPr lang="en-US" b="true" sz="800">
                  <a:solidFill>
                    <a:srgbClr val="FFFFFF"/>
                  </a:solidFill>
                  <a:latin typeface="League Spartan"/>
                  <a:ea typeface="League Spartan"/>
                  <a:cs typeface="League Spartan"/>
                  <a:sym typeface="League Spartan"/>
                </a:rPr>
                <a:t>11</a:t>
              </a:r>
            </a:p>
            <a:p>
              <a:pPr algn="ctr">
                <a:lnSpc>
                  <a:spcPts val="1120"/>
                </a:lnSpc>
              </a:pPr>
              <a:r>
                <a:rPr lang="en-US" b="true" sz="800">
                  <a:solidFill>
                    <a:srgbClr val="FFFFFF"/>
                  </a:solidFill>
                  <a:latin typeface="League Spartan"/>
                  <a:ea typeface="League Spartan"/>
                  <a:cs typeface="League Spartan"/>
                  <a:sym typeface="League Spartan"/>
                </a:rPr>
                <a:t>SUSTAINABLE</a:t>
              </a:r>
            </a:p>
            <a:p>
              <a:pPr algn="ctr">
                <a:lnSpc>
                  <a:spcPts val="1120"/>
                </a:lnSpc>
              </a:pPr>
              <a:r>
                <a:rPr lang="en-US" b="true" sz="800">
                  <a:solidFill>
                    <a:srgbClr val="FFFFFF"/>
                  </a:solidFill>
                  <a:latin typeface="League Spartan"/>
                  <a:ea typeface="League Spartan"/>
                  <a:cs typeface="League Spartan"/>
                  <a:sym typeface="League Spartan"/>
                </a:rPr>
                <a:t>CITIES AND</a:t>
              </a:r>
            </a:p>
            <a:p>
              <a:pPr algn="ctr">
                <a:lnSpc>
                  <a:spcPts val="1120"/>
                </a:lnSpc>
              </a:pPr>
              <a:r>
                <a:rPr lang="en-US" b="true" sz="800">
                  <a:solidFill>
                    <a:srgbClr val="FFFFFF"/>
                  </a:solidFill>
                  <a:latin typeface="League Spartan"/>
                  <a:ea typeface="League Spartan"/>
                  <a:cs typeface="League Spartan"/>
                  <a:sym typeface="League Spartan"/>
                </a:rPr>
                <a:t>COMMUNITIES</a:t>
              </a:r>
            </a:p>
          </p:txBody>
        </p:sp>
      </p:grpSp>
      <p:grpSp>
        <p:nvGrpSpPr>
          <p:cNvPr name="Group 184" id="184"/>
          <p:cNvGrpSpPr/>
          <p:nvPr/>
        </p:nvGrpSpPr>
        <p:grpSpPr>
          <a:xfrm rot="0">
            <a:off x="10582275" y="9039225"/>
            <a:ext cx="857250" cy="523875"/>
            <a:chOff x="0" y="0"/>
            <a:chExt cx="1143000" cy="698500"/>
          </a:xfrm>
        </p:grpSpPr>
        <p:sp>
          <p:nvSpPr>
            <p:cNvPr name="Freeform 185" id="185"/>
            <p:cNvSpPr/>
            <p:nvPr/>
          </p:nvSpPr>
          <p:spPr>
            <a:xfrm flipH="false" flipV="false" rot="0">
              <a:off x="0" y="0"/>
              <a:ext cx="1143000" cy="698500"/>
            </a:xfrm>
            <a:custGeom>
              <a:avLst/>
              <a:gdLst/>
              <a:ahLst/>
              <a:cxnLst/>
              <a:rect r="r" b="b" t="t" l="l"/>
              <a:pathLst>
                <a:path h="698500" w="1143000">
                  <a:moveTo>
                    <a:pt x="69850" y="0"/>
                  </a:moveTo>
                  <a:lnTo>
                    <a:pt x="1073150" y="0"/>
                  </a:lnTo>
                  <a:cubicBezTo>
                    <a:pt x="1111727" y="0"/>
                    <a:pt x="1143000" y="31273"/>
                    <a:pt x="1143000" y="69850"/>
                  </a:cubicBezTo>
                  <a:lnTo>
                    <a:pt x="1143000" y="628650"/>
                  </a:lnTo>
                  <a:cubicBezTo>
                    <a:pt x="1143000" y="667227"/>
                    <a:pt x="1111727" y="698500"/>
                    <a:pt x="1073150" y="698500"/>
                  </a:cubicBezTo>
                  <a:lnTo>
                    <a:pt x="69850" y="698500"/>
                  </a:lnTo>
                  <a:cubicBezTo>
                    <a:pt x="31273" y="698500"/>
                    <a:pt x="0" y="667227"/>
                    <a:pt x="0" y="628650"/>
                  </a:cubicBezTo>
                  <a:lnTo>
                    <a:pt x="0" y="69850"/>
                  </a:lnTo>
                  <a:cubicBezTo>
                    <a:pt x="0" y="31273"/>
                    <a:pt x="31273" y="0"/>
                    <a:pt x="69850" y="0"/>
                  </a:cubicBezTo>
                  <a:close/>
                </a:path>
              </a:pathLst>
            </a:custGeom>
            <a:solidFill>
              <a:srgbClr val="16A34A"/>
            </a:solidFill>
          </p:spPr>
        </p:sp>
        <p:sp>
          <p:nvSpPr>
            <p:cNvPr name="TextBox 186" id="186"/>
            <p:cNvSpPr txBox="true"/>
            <p:nvPr/>
          </p:nvSpPr>
          <p:spPr>
            <a:xfrm>
              <a:off x="0" y="-19050"/>
              <a:ext cx="1143000" cy="71755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1120"/>
                </a:lnSpc>
              </a:pPr>
              <a:r>
                <a:rPr lang="en-US" b="true" sz="800">
                  <a:solidFill>
                    <a:srgbClr val="FFFFFF"/>
                  </a:solidFill>
                  <a:latin typeface="League Spartan"/>
                  <a:ea typeface="League Spartan"/>
                  <a:cs typeface="League Spartan"/>
                  <a:sym typeface="League Spartan"/>
                </a:rPr>
                <a:t>13</a:t>
              </a:r>
            </a:p>
            <a:p>
              <a:pPr algn="ctr">
                <a:lnSpc>
                  <a:spcPts val="1120"/>
                </a:lnSpc>
              </a:pPr>
              <a:r>
                <a:rPr lang="en-US" b="true" sz="800">
                  <a:solidFill>
                    <a:srgbClr val="FFFFFF"/>
                  </a:solidFill>
                  <a:latin typeface="League Spartan"/>
                  <a:ea typeface="League Spartan"/>
                  <a:cs typeface="League Spartan"/>
                  <a:sym typeface="League Spartan"/>
                </a:rPr>
                <a:t>CLIMATE</a:t>
              </a:r>
            </a:p>
            <a:p>
              <a:pPr algn="ctr">
                <a:lnSpc>
                  <a:spcPts val="1120"/>
                </a:lnSpc>
              </a:pPr>
              <a:r>
                <a:rPr lang="en-US" b="true" sz="800">
                  <a:solidFill>
                    <a:srgbClr val="FFFFFF"/>
                  </a:solidFill>
                  <a:latin typeface="League Spartan"/>
                  <a:ea typeface="League Spartan"/>
                  <a:cs typeface="League Spartan"/>
                  <a:sym typeface="League Spartan"/>
                </a:rPr>
                <a:t>ACTION</a:t>
              </a:r>
            </a:p>
          </p:txBody>
        </p:sp>
      </p:grpSp>
      <p:grpSp>
        <p:nvGrpSpPr>
          <p:cNvPr name="Group 187" id="187"/>
          <p:cNvGrpSpPr/>
          <p:nvPr/>
        </p:nvGrpSpPr>
        <p:grpSpPr>
          <a:xfrm rot="0">
            <a:off x="257175" y="14144625"/>
            <a:ext cx="11452557" cy="647700"/>
            <a:chOff x="0" y="0"/>
            <a:chExt cx="15036800" cy="850407"/>
          </a:xfrm>
        </p:grpSpPr>
        <p:sp>
          <p:nvSpPr>
            <p:cNvPr name="Freeform 188" id="188"/>
            <p:cNvSpPr/>
            <p:nvPr/>
          </p:nvSpPr>
          <p:spPr>
            <a:xfrm flipH="false" flipV="false" rot="0">
              <a:off x="0" y="0"/>
              <a:ext cx="15036800" cy="850407"/>
            </a:xfrm>
            <a:custGeom>
              <a:avLst/>
              <a:gdLst/>
              <a:ahLst/>
              <a:cxnLst/>
              <a:rect r="r" b="b" t="t" l="l"/>
              <a:pathLst>
                <a:path h="850407" w="15036800">
                  <a:moveTo>
                    <a:pt x="76200" y="0"/>
                  </a:moveTo>
                  <a:lnTo>
                    <a:pt x="14960600" y="0"/>
                  </a:lnTo>
                  <a:cubicBezTo>
                    <a:pt x="15002684" y="0"/>
                    <a:pt x="15036800" y="38074"/>
                    <a:pt x="15036800" y="85041"/>
                  </a:cubicBezTo>
                  <a:lnTo>
                    <a:pt x="15036800" y="765366"/>
                  </a:lnTo>
                  <a:cubicBezTo>
                    <a:pt x="15036800" y="812333"/>
                    <a:pt x="15002684" y="850407"/>
                    <a:pt x="14960600" y="850407"/>
                  </a:cubicBezTo>
                  <a:lnTo>
                    <a:pt x="76200" y="850407"/>
                  </a:lnTo>
                  <a:cubicBezTo>
                    <a:pt x="34116" y="850407"/>
                    <a:pt x="0" y="812333"/>
                    <a:pt x="0" y="765366"/>
                  </a:cubicBezTo>
                  <a:lnTo>
                    <a:pt x="0" y="85041"/>
                  </a:lnTo>
                  <a:cubicBezTo>
                    <a:pt x="0" y="38074"/>
                    <a:pt x="34116" y="0"/>
                    <a:pt x="76200" y="0"/>
                  </a:cubicBezTo>
                  <a:close/>
                </a:path>
              </a:pathLst>
            </a:custGeom>
            <a:solidFill>
              <a:srgbClr val="000000"/>
            </a:solidFill>
          </p:spPr>
        </p:sp>
        <p:sp>
          <p:nvSpPr>
            <p:cNvPr name="TextBox 189" id="189"/>
            <p:cNvSpPr txBox="true"/>
            <p:nvPr/>
          </p:nvSpPr>
          <p:spPr>
            <a:xfrm>
              <a:off x="0" y="-38100"/>
              <a:ext cx="15036800" cy="888507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l">
                <a:lnSpc>
                  <a:spcPts val="1679"/>
                </a:lnSpc>
              </a:pPr>
            </a:p>
          </p:txBody>
        </p:sp>
      </p:grpSp>
      <p:grpSp>
        <p:nvGrpSpPr>
          <p:cNvPr name="Group 190" id="190"/>
          <p:cNvGrpSpPr/>
          <p:nvPr/>
        </p:nvGrpSpPr>
        <p:grpSpPr>
          <a:xfrm rot="0">
            <a:off x="400050" y="14258925"/>
            <a:ext cx="342900" cy="342900"/>
            <a:chOff x="0" y="0"/>
            <a:chExt cx="457200" cy="457200"/>
          </a:xfrm>
        </p:grpSpPr>
        <p:sp>
          <p:nvSpPr>
            <p:cNvPr name="Freeform 191" id="191"/>
            <p:cNvSpPr/>
            <p:nvPr/>
          </p:nvSpPr>
          <p:spPr>
            <a:xfrm flipH="false" flipV="false" rot="0">
              <a:off x="0" y="0"/>
              <a:ext cx="457200" cy="457200"/>
            </a:xfrm>
            <a:custGeom>
              <a:avLst/>
              <a:gdLst/>
              <a:ahLst/>
              <a:cxnLst/>
              <a:rect r="r" b="b" t="t" l="l"/>
              <a:pathLst>
                <a:path h="457200" w="457200">
                  <a:moveTo>
                    <a:pt x="228600" y="0"/>
                  </a:moveTo>
                  <a:cubicBezTo>
                    <a:pt x="102348" y="0"/>
                    <a:pt x="0" y="102348"/>
                    <a:pt x="0" y="228600"/>
                  </a:cubicBezTo>
                  <a:cubicBezTo>
                    <a:pt x="0" y="354852"/>
                    <a:pt x="102348" y="457200"/>
                    <a:pt x="228600" y="457200"/>
                  </a:cubicBezTo>
                  <a:cubicBezTo>
                    <a:pt x="354852" y="457200"/>
                    <a:pt x="457200" y="354852"/>
                    <a:pt x="457200" y="228600"/>
                  </a:cubicBezTo>
                  <a:cubicBezTo>
                    <a:pt x="457200" y="102348"/>
                    <a:pt x="354852" y="0"/>
                    <a:pt x="228600" y="0"/>
                  </a:cubicBezTo>
                  <a:close/>
                </a:path>
              </a:pathLst>
            </a:custGeom>
            <a:solidFill>
              <a:srgbClr val="E82127"/>
            </a:solidFill>
          </p:spPr>
        </p:sp>
        <p:sp>
          <p:nvSpPr>
            <p:cNvPr name="TextBox 192" id="192"/>
            <p:cNvSpPr txBox="true"/>
            <p:nvPr/>
          </p:nvSpPr>
          <p:spPr>
            <a:xfrm>
              <a:off x="0" y="-38100"/>
              <a:ext cx="457200" cy="49530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l">
                <a:lnSpc>
                  <a:spcPts val="1679"/>
                </a:lnSpc>
              </a:pPr>
            </a:p>
          </p:txBody>
        </p:sp>
      </p:grpSp>
      <p:sp>
        <p:nvSpPr>
          <p:cNvPr name="TextBox 193" id="193"/>
          <p:cNvSpPr txBox="true"/>
          <p:nvPr/>
        </p:nvSpPr>
        <p:spPr>
          <a:xfrm rot="0">
            <a:off x="400050" y="14192250"/>
            <a:ext cx="342900" cy="24066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960"/>
              </a:lnSpc>
            </a:pPr>
            <a:r>
              <a:rPr lang="en-US" sz="1400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🌿</a:t>
            </a:r>
          </a:p>
        </p:txBody>
      </p:sp>
      <p:sp>
        <p:nvSpPr>
          <p:cNvPr name="TextBox 194" id="194"/>
          <p:cNvSpPr txBox="true"/>
          <p:nvPr/>
        </p:nvSpPr>
        <p:spPr>
          <a:xfrm rot="0">
            <a:off x="828675" y="14258925"/>
            <a:ext cx="9563100" cy="37211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539"/>
              </a:lnSpc>
            </a:pPr>
            <a:r>
              <a:rPr lang="en-US" sz="1099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Tesla EcoRide combines intelligent technology with sustainable design to help people move smarter, cleaner and healthier—supporting the transition to sustainable urban mobility.</a:t>
            </a:r>
          </a:p>
        </p:txBody>
      </p:sp>
      <p:sp>
        <p:nvSpPr>
          <p:cNvPr name="TextBox 195" id="195"/>
          <p:cNvSpPr txBox="true"/>
          <p:nvPr/>
        </p:nvSpPr>
        <p:spPr>
          <a:xfrm rot="0">
            <a:off x="10363200" y="14192250"/>
            <a:ext cx="1033116" cy="36703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>
              <a:lnSpc>
                <a:spcPts val="3036"/>
              </a:lnSpc>
            </a:pPr>
            <a:r>
              <a:rPr lang="en-US" b="true" sz="2169">
                <a:solidFill>
                  <a:srgbClr val="FFFFFF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TESLA</a:t>
            </a:r>
          </a:p>
        </p:txBody>
      </p:sp>
      <p:sp>
        <p:nvSpPr>
          <p:cNvPr name="TextBox 196" id="196"/>
          <p:cNvSpPr txBox="true"/>
          <p:nvPr/>
        </p:nvSpPr>
        <p:spPr>
          <a:xfrm rot="0">
            <a:off x="257175" y="14871065"/>
            <a:ext cx="1905000" cy="24066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1959"/>
              </a:lnSpc>
              <a:spcBef>
                <a:spcPct val="0"/>
              </a:spcBef>
            </a:pPr>
            <a:r>
              <a:rPr lang="en-US" b="true" sz="1399" strike="noStrike" u="none">
                <a:solidFill>
                  <a:srgbClr val="E82127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REFERENCES</a:t>
            </a:r>
          </a:p>
        </p:txBody>
      </p:sp>
      <p:grpSp>
        <p:nvGrpSpPr>
          <p:cNvPr name="Group 197" id="197"/>
          <p:cNvGrpSpPr/>
          <p:nvPr/>
        </p:nvGrpSpPr>
        <p:grpSpPr>
          <a:xfrm rot="0">
            <a:off x="247650" y="12839700"/>
            <a:ext cx="11277600" cy="1238250"/>
            <a:chOff x="0" y="0"/>
            <a:chExt cx="15036800" cy="1651000"/>
          </a:xfrm>
        </p:grpSpPr>
        <p:sp>
          <p:nvSpPr>
            <p:cNvPr name="Freeform 198" id="198"/>
            <p:cNvSpPr/>
            <p:nvPr/>
          </p:nvSpPr>
          <p:spPr>
            <a:xfrm flipH="false" flipV="false" rot="0">
              <a:off x="0" y="0"/>
              <a:ext cx="15036800" cy="1651000"/>
            </a:xfrm>
            <a:custGeom>
              <a:avLst/>
              <a:gdLst/>
              <a:ahLst/>
              <a:cxnLst/>
              <a:rect r="r" b="b" t="t" l="l"/>
              <a:pathLst>
                <a:path h="1651000" w="15036800">
                  <a:moveTo>
                    <a:pt x="165100" y="0"/>
                  </a:moveTo>
                  <a:lnTo>
                    <a:pt x="14871700" y="0"/>
                  </a:lnTo>
                  <a:cubicBezTo>
                    <a:pt x="14962882" y="0"/>
                    <a:pt x="15036800" y="73918"/>
                    <a:pt x="15036800" y="165100"/>
                  </a:cubicBezTo>
                  <a:lnTo>
                    <a:pt x="15036800" y="1485900"/>
                  </a:lnTo>
                  <a:cubicBezTo>
                    <a:pt x="15036800" y="1577082"/>
                    <a:pt x="14962882" y="1651000"/>
                    <a:pt x="14871700" y="1651000"/>
                  </a:cubicBezTo>
                  <a:lnTo>
                    <a:pt x="165100" y="1651000"/>
                  </a:lnTo>
                  <a:cubicBezTo>
                    <a:pt x="73918" y="1651000"/>
                    <a:pt x="0" y="1577082"/>
                    <a:pt x="0" y="1485900"/>
                  </a:cubicBezTo>
                  <a:lnTo>
                    <a:pt x="0" y="165100"/>
                  </a:lnTo>
                  <a:cubicBezTo>
                    <a:pt x="0" y="73918"/>
                    <a:pt x="73918" y="0"/>
                    <a:pt x="165100" y="0"/>
                  </a:cubicBezTo>
                  <a:close/>
                </a:path>
              </a:pathLst>
            </a:custGeom>
            <a:solidFill>
              <a:srgbClr val="FFFFFF"/>
            </a:solidFill>
            <a:ln w="9525" cap="sq">
              <a:solidFill>
                <a:srgbClr val="E5E5E5"/>
              </a:solidFill>
              <a:prstDash val="solid"/>
              <a:miter/>
            </a:ln>
          </p:spPr>
        </p:sp>
        <p:sp>
          <p:nvSpPr>
            <p:cNvPr name="TextBox 199" id="199"/>
            <p:cNvSpPr txBox="true"/>
            <p:nvPr/>
          </p:nvSpPr>
          <p:spPr>
            <a:xfrm>
              <a:off x="0" y="-38100"/>
              <a:ext cx="15036800" cy="168910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l">
                <a:lnSpc>
                  <a:spcPts val="1679"/>
                </a:lnSpc>
              </a:pPr>
            </a:p>
          </p:txBody>
        </p:sp>
      </p:grpSp>
      <p:grpSp>
        <p:nvGrpSpPr>
          <p:cNvPr name="Group 200" id="200"/>
          <p:cNvGrpSpPr/>
          <p:nvPr/>
        </p:nvGrpSpPr>
        <p:grpSpPr>
          <a:xfrm rot="0">
            <a:off x="257175" y="12763500"/>
            <a:ext cx="11277600" cy="323850"/>
            <a:chOff x="0" y="0"/>
            <a:chExt cx="15036800" cy="431800"/>
          </a:xfrm>
        </p:grpSpPr>
        <p:sp>
          <p:nvSpPr>
            <p:cNvPr name="Freeform 201" id="201"/>
            <p:cNvSpPr/>
            <p:nvPr/>
          </p:nvSpPr>
          <p:spPr>
            <a:xfrm flipH="false" flipV="false" rot="0">
              <a:off x="0" y="0"/>
              <a:ext cx="15036800" cy="431800"/>
            </a:xfrm>
            <a:custGeom>
              <a:avLst/>
              <a:gdLst/>
              <a:ahLst/>
              <a:cxnLst/>
              <a:rect r="r" b="b" t="t" l="l"/>
              <a:pathLst>
                <a:path h="431800" w="15036800">
                  <a:moveTo>
                    <a:pt x="0" y="0"/>
                  </a:moveTo>
                  <a:lnTo>
                    <a:pt x="15036800" y="0"/>
                  </a:lnTo>
                  <a:lnTo>
                    <a:pt x="15036800" y="431800"/>
                  </a:lnTo>
                  <a:lnTo>
                    <a:pt x="0" y="431800"/>
                  </a:lnTo>
                  <a:close/>
                </a:path>
              </a:pathLst>
            </a:custGeom>
            <a:solidFill>
              <a:srgbClr val="E82127"/>
            </a:solidFill>
          </p:spPr>
        </p:sp>
        <p:sp>
          <p:nvSpPr>
            <p:cNvPr name="TextBox 202" id="202"/>
            <p:cNvSpPr txBox="true"/>
            <p:nvPr/>
          </p:nvSpPr>
          <p:spPr>
            <a:xfrm>
              <a:off x="0" y="-38100"/>
              <a:ext cx="15036800" cy="46990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l">
                <a:lnSpc>
                  <a:spcPts val="1679"/>
                </a:lnSpc>
              </a:pPr>
            </a:p>
          </p:txBody>
        </p:sp>
      </p:grpSp>
      <p:sp>
        <p:nvSpPr>
          <p:cNvPr name="AutoShape 203" id="203"/>
          <p:cNvSpPr/>
          <p:nvPr/>
        </p:nvSpPr>
        <p:spPr>
          <a:xfrm>
            <a:off x="3067050" y="13163550"/>
            <a:ext cx="0" cy="762000"/>
          </a:xfrm>
          <a:prstGeom prst="line">
            <a:avLst/>
          </a:prstGeom>
          <a:ln cap="flat" w="9525">
            <a:solidFill>
              <a:srgbClr val="E5E5E5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AutoShape 204" id="204"/>
          <p:cNvSpPr/>
          <p:nvPr/>
        </p:nvSpPr>
        <p:spPr>
          <a:xfrm>
            <a:off x="5886450" y="13163550"/>
            <a:ext cx="0" cy="762000"/>
          </a:xfrm>
          <a:prstGeom prst="line">
            <a:avLst/>
          </a:prstGeom>
          <a:ln cap="flat" w="9525">
            <a:solidFill>
              <a:srgbClr val="E5E5E5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AutoShape 205" id="205"/>
          <p:cNvSpPr/>
          <p:nvPr/>
        </p:nvSpPr>
        <p:spPr>
          <a:xfrm>
            <a:off x="8705850" y="13163550"/>
            <a:ext cx="0" cy="762000"/>
          </a:xfrm>
          <a:prstGeom prst="line">
            <a:avLst/>
          </a:prstGeom>
          <a:ln cap="flat" w="9525">
            <a:solidFill>
              <a:srgbClr val="E5E5E5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TextBox 206" id="206"/>
          <p:cNvSpPr txBox="true"/>
          <p:nvPr/>
        </p:nvSpPr>
        <p:spPr>
          <a:xfrm rot="0">
            <a:off x="352425" y="12820650"/>
            <a:ext cx="11087100" cy="22415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819"/>
              </a:lnSpc>
            </a:pPr>
            <a:r>
              <a:rPr lang="en-US" b="true" sz="1299">
                <a:solidFill>
                  <a:srgbClr val="FFFFFF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6. FUTURE OUTLOOK</a:t>
            </a:r>
          </a:p>
        </p:txBody>
      </p:sp>
      <p:sp>
        <p:nvSpPr>
          <p:cNvPr name="TextBox 207" id="207"/>
          <p:cNvSpPr txBox="true"/>
          <p:nvPr/>
        </p:nvSpPr>
        <p:spPr>
          <a:xfrm rot="0">
            <a:off x="247650" y="13100685"/>
            <a:ext cx="2809875" cy="35623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099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🚲</a:t>
            </a:r>
          </a:p>
        </p:txBody>
      </p:sp>
      <p:sp>
        <p:nvSpPr>
          <p:cNvPr name="TextBox 208" id="208"/>
          <p:cNvSpPr txBox="true"/>
          <p:nvPr/>
        </p:nvSpPr>
        <p:spPr>
          <a:xfrm rot="0">
            <a:off x="319088" y="13463270"/>
            <a:ext cx="2714625" cy="1981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679"/>
              </a:lnSpc>
            </a:pPr>
            <a:r>
              <a:rPr lang="en-US" b="true" sz="1199">
                <a:solidFill>
                  <a:srgbClr val="000000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Smart Mobility</a:t>
            </a:r>
          </a:p>
        </p:txBody>
      </p:sp>
      <p:sp>
        <p:nvSpPr>
          <p:cNvPr name="TextBox 209" id="209"/>
          <p:cNvSpPr txBox="true"/>
          <p:nvPr/>
        </p:nvSpPr>
        <p:spPr>
          <a:xfrm rot="0">
            <a:off x="295275" y="13617893"/>
            <a:ext cx="2657475" cy="3206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299"/>
              </a:lnSpc>
            </a:pPr>
            <a:r>
              <a:rPr lang="en-US" sz="999">
                <a:solidFill>
                  <a:srgbClr val="333333"/>
                </a:solidFill>
                <a:latin typeface="Open Sans"/>
                <a:ea typeface="Open Sans"/>
                <a:cs typeface="Open Sans"/>
                <a:sym typeface="Open Sans"/>
              </a:rPr>
              <a:t>AI-powered urban commuting for future cities.</a:t>
            </a:r>
          </a:p>
        </p:txBody>
      </p:sp>
      <p:sp>
        <p:nvSpPr>
          <p:cNvPr name="TextBox 210" id="210"/>
          <p:cNvSpPr txBox="true"/>
          <p:nvPr/>
        </p:nvSpPr>
        <p:spPr>
          <a:xfrm rot="0">
            <a:off x="3067050" y="13100685"/>
            <a:ext cx="2809875" cy="35623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099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🔋</a:t>
            </a:r>
          </a:p>
        </p:txBody>
      </p:sp>
      <p:sp>
        <p:nvSpPr>
          <p:cNvPr name="TextBox 211" id="211"/>
          <p:cNvSpPr txBox="true"/>
          <p:nvPr/>
        </p:nvSpPr>
        <p:spPr>
          <a:xfrm rot="0">
            <a:off x="3086100" y="13482320"/>
            <a:ext cx="2714625" cy="1981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679"/>
              </a:lnSpc>
            </a:pPr>
            <a:r>
              <a:rPr lang="en-US" b="true" sz="1199">
                <a:solidFill>
                  <a:srgbClr val="000000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Battery Innovation</a:t>
            </a:r>
          </a:p>
        </p:txBody>
      </p:sp>
      <p:sp>
        <p:nvSpPr>
          <p:cNvPr name="TextBox 212" id="212"/>
          <p:cNvSpPr txBox="true"/>
          <p:nvPr/>
        </p:nvSpPr>
        <p:spPr>
          <a:xfrm rot="0">
            <a:off x="3143250" y="13635990"/>
            <a:ext cx="2657475" cy="3206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299"/>
              </a:lnSpc>
            </a:pPr>
            <a:r>
              <a:rPr lang="en-US" sz="999">
                <a:solidFill>
                  <a:srgbClr val="333333"/>
                </a:solidFill>
                <a:latin typeface="Open Sans"/>
                <a:ea typeface="Open Sans"/>
                <a:cs typeface="Open Sans"/>
                <a:sym typeface="Open Sans"/>
              </a:rPr>
              <a:t>Longer range with faster charging technology.</a:t>
            </a:r>
          </a:p>
        </p:txBody>
      </p:sp>
      <p:sp>
        <p:nvSpPr>
          <p:cNvPr name="TextBox 213" id="213"/>
          <p:cNvSpPr txBox="true"/>
          <p:nvPr/>
        </p:nvSpPr>
        <p:spPr>
          <a:xfrm rot="0">
            <a:off x="5886450" y="13100685"/>
            <a:ext cx="2809875" cy="35623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099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📱</a:t>
            </a:r>
          </a:p>
        </p:txBody>
      </p:sp>
      <p:sp>
        <p:nvSpPr>
          <p:cNvPr name="TextBox 214" id="214"/>
          <p:cNvSpPr txBox="true"/>
          <p:nvPr/>
        </p:nvSpPr>
        <p:spPr>
          <a:xfrm rot="0">
            <a:off x="5934075" y="13482320"/>
            <a:ext cx="2714625" cy="1981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679"/>
              </a:lnSpc>
            </a:pPr>
            <a:r>
              <a:rPr lang="en-US" b="true" sz="1199">
                <a:solidFill>
                  <a:srgbClr val="000000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Digital Connectivity</a:t>
            </a:r>
          </a:p>
        </p:txBody>
      </p:sp>
      <p:sp>
        <p:nvSpPr>
          <p:cNvPr name="TextBox 215" id="215"/>
          <p:cNvSpPr txBox="true"/>
          <p:nvPr/>
        </p:nvSpPr>
        <p:spPr>
          <a:xfrm rot="0">
            <a:off x="5934075" y="13649008"/>
            <a:ext cx="2657475" cy="3206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299"/>
              </a:lnSpc>
            </a:pPr>
            <a:r>
              <a:rPr lang="en-US" sz="999">
                <a:solidFill>
                  <a:srgbClr val="333333"/>
                </a:solidFill>
                <a:latin typeface="Open Sans"/>
                <a:ea typeface="Open Sans"/>
                <a:cs typeface="Open Sans"/>
                <a:sym typeface="Open Sans"/>
              </a:rPr>
              <a:t>GPS navigation and smart mobile app integration.</a:t>
            </a:r>
          </a:p>
        </p:txBody>
      </p:sp>
      <p:sp>
        <p:nvSpPr>
          <p:cNvPr name="TextBox 216" id="216"/>
          <p:cNvSpPr txBox="true"/>
          <p:nvPr/>
        </p:nvSpPr>
        <p:spPr>
          <a:xfrm rot="0">
            <a:off x="8705850" y="13100685"/>
            <a:ext cx="2809875" cy="35623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099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🌍</a:t>
            </a:r>
          </a:p>
        </p:txBody>
      </p:sp>
      <p:sp>
        <p:nvSpPr>
          <p:cNvPr name="TextBox 217" id="217"/>
          <p:cNvSpPr txBox="true"/>
          <p:nvPr/>
        </p:nvSpPr>
        <p:spPr>
          <a:xfrm rot="0">
            <a:off x="8753475" y="13451840"/>
            <a:ext cx="2714625" cy="1981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679"/>
              </a:lnSpc>
            </a:pPr>
            <a:r>
              <a:rPr lang="en-US" b="true" sz="1199">
                <a:solidFill>
                  <a:srgbClr val="000000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Environmental Impact</a:t>
            </a:r>
          </a:p>
        </p:txBody>
      </p:sp>
      <p:sp>
        <p:nvSpPr>
          <p:cNvPr name="TextBox 218" id="218"/>
          <p:cNvSpPr txBox="true"/>
          <p:nvPr/>
        </p:nvSpPr>
        <p:spPr>
          <a:xfrm rot="0">
            <a:off x="8734425" y="13625195"/>
            <a:ext cx="2657475" cy="3206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299"/>
              </a:lnSpc>
            </a:pPr>
            <a:r>
              <a:rPr lang="en-US" sz="999">
                <a:solidFill>
                  <a:srgbClr val="333333"/>
                </a:solidFill>
                <a:latin typeface="Open Sans"/>
                <a:ea typeface="Open Sans"/>
                <a:cs typeface="Open Sans"/>
                <a:sym typeface="Open Sans"/>
              </a:rPr>
              <a:t>Supports cleaner transport and sustainable urban development.</a:t>
            </a:r>
          </a:p>
        </p:txBody>
      </p:sp>
      <p:sp>
        <p:nvSpPr>
          <p:cNvPr name="TextBox 219" id="219"/>
          <p:cNvSpPr txBox="true"/>
          <p:nvPr/>
        </p:nvSpPr>
        <p:spPr>
          <a:xfrm rot="0">
            <a:off x="257175" y="15060927"/>
            <a:ext cx="2133600" cy="108204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850"/>
              </a:lnSpc>
            </a:pPr>
            <a:r>
              <a:rPr lang="en-US" sz="85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1. Allied Market Research (2025).</a:t>
            </a:r>
          </a:p>
          <a:p>
            <a:pPr algn="l">
              <a:lnSpc>
                <a:spcPts val="850"/>
              </a:lnSpc>
            </a:pPr>
            <a:r>
              <a:rPr lang="en-US" sz="85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Electric Bicycle Market.</a:t>
            </a:r>
          </a:p>
          <a:p>
            <a:pPr algn="l">
              <a:lnSpc>
                <a:spcPts val="850"/>
              </a:lnSpc>
            </a:pPr>
            <a:r>
              <a:rPr lang="en-US" sz="85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Retrieved from:</a:t>
            </a:r>
          </a:p>
          <a:p>
            <a:pPr algn="l">
              <a:lnSpc>
                <a:spcPts val="850"/>
              </a:lnSpc>
            </a:pPr>
            <a:r>
              <a:rPr lang="en-US" sz="85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https://www.alliedmarketresearch.com/electric-bicycle-market</a:t>
            </a:r>
          </a:p>
          <a:p>
            <a:pPr algn="l">
              <a:lnSpc>
                <a:spcPts val="850"/>
              </a:lnSpc>
            </a:pPr>
          </a:p>
          <a:p>
            <a:pPr algn="l">
              <a:lnSpc>
                <a:spcPts val="850"/>
              </a:lnSpc>
            </a:pPr>
            <a:r>
              <a:rPr lang="en-US" sz="85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2. Tesla, Inc. (2025).</a:t>
            </a:r>
          </a:p>
          <a:p>
            <a:pPr algn="l">
              <a:lnSpc>
                <a:spcPts val="850"/>
              </a:lnSpc>
            </a:pPr>
            <a:r>
              <a:rPr lang="en-US" sz="85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Impact Report 2024.</a:t>
            </a:r>
          </a:p>
          <a:p>
            <a:pPr algn="l">
              <a:lnSpc>
                <a:spcPts val="850"/>
              </a:lnSpc>
            </a:pPr>
            <a:r>
              <a:rPr lang="en-US" sz="85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Retrieved from:</a:t>
            </a:r>
          </a:p>
          <a:p>
            <a:pPr algn="l">
              <a:lnSpc>
                <a:spcPts val="850"/>
              </a:lnSpc>
            </a:pPr>
            <a:r>
              <a:rPr lang="en-US" sz="85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https://www.tesla.com/impact</a:t>
            </a:r>
          </a:p>
        </p:txBody>
      </p:sp>
      <p:sp>
        <p:nvSpPr>
          <p:cNvPr name="TextBox 220" id="220"/>
          <p:cNvSpPr txBox="true"/>
          <p:nvPr/>
        </p:nvSpPr>
        <p:spPr>
          <a:xfrm rot="0">
            <a:off x="2533650" y="15060932"/>
            <a:ext cx="2133600" cy="108203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849"/>
              </a:lnSpc>
            </a:pPr>
            <a:r>
              <a:rPr lang="en-US" sz="84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3. Statista (2025).</a:t>
            </a:r>
          </a:p>
          <a:p>
            <a:pPr algn="l">
              <a:lnSpc>
                <a:spcPts val="849"/>
              </a:lnSpc>
            </a:pPr>
            <a:r>
              <a:rPr lang="en-US" sz="84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Electric bicycle market statistics.</a:t>
            </a:r>
          </a:p>
          <a:p>
            <a:pPr algn="l">
              <a:lnSpc>
                <a:spcPts val="849"/>
              </a:lnSpc>
            </a:pPr>
            <a:r>
              <a:rPr lang="en-US" sz="84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Retrieved from:</a:t>
            </a:r>
          </a:p>
          <a:p>
            <a:pPr algn="l">
              <a:lnSpc>
                <a:spcPts val="849"/>
              </a:lnSpc>
            </a:pPr>
            <a:r>
              <a:rPr lang="en-US" sz="84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https://www.statista.com</a:t>
            </a:r>
          </a:p>
          <a:p>
            <a:pPr algn="l">
              <a:lnSpc>
                <a:spcPts val="849"/>
              </a:lnSpc>
            </a:pPr>
          </a:p>
          <a:p>
            <a:pPr algn="l">
              <a:lnSpc>
                <a:spcPts val="849"/>
              </a:lnSpc>
            </a:pPr>
            <a:r>
              <a:rPr lang="en-US" sz="84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4. International Energy Agency (2024).</a:t>
            </a:r>
          </a:p>
          <a:p>
            <a:pPr algn="l">
              <a:lnSpc>
                <a:spcPts val="849"/>
              </a:lnSpc>
            </a:pPr>
            <a:r>
              <a:rPr lang="en-US" sz="84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Global EV Outlook 2024.</a:t>
            </a:r>
          </a:p>
          <a:p>
            <a:pPr algn="l">
              <a:lnSpc>
                <a:spcPts val="849"/>
              </a:lnSpc>
            </a:pPr>
            <a:r>
              <a:rPr lang="en-US" sz="84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Retrieved from:</a:t>
            </a:r>
          </a:p>
          <a:p>
            <a:pPr algn="l">
              <a:lnSpc>
                <a:spcPts val="849"/>
              </a:lnSpc>
            </a:pPr>
            <a:r>
              <a:rPr lang="en-US" sz="84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https://www.iea.org/reports/global-ev-outlook-2024</a:t>
            </a:r>
          </a:p>
        </p:txBody>
      </p:sp>
      <p:sp>
        <p:nvSpPr>
          <p:cNvPr name="TextBox 221" id="221"/>
          <p:cNvSpPr txBox="true"/>
          <p:nvPr/>
        </p:nvSpPr>
        <p:spPr>
          <a:xfrm rot="0">
            <a:off x="4810125" y="15067281"/>
            <a:ext cx="2133600" cy="97408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849"/>
              </a:lnSpc>
            </a:pPr>
            <a:r>
              <a:rPr lang="en-US" sz="84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5. United Nations (2025).</a:t>
            </a:r>
          </a:p>
          <a:p>
            <a:pPr algn="l">
              <a:lnSpc>
                <a:spcPts val="849"/>
              </a:lnSpc>
            </a:pPr>
            <a:r>
              <a:rPr lang="en-US" sz="84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Sustainable Development Goal 11.</a:t>
            </a:r>
          </a:p>
          <a:p>
            <a:pPr algn="l">
              <a:lnSpc>
                <a:spcPts val="849"/>
              </a:lnSpc>
            </a:pPr>
            <a:r>
              <a:rPr lang="en-US" sz="84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Retrieved from:</a:t>
            </a:r>
          </a:p>
          <a:p>
            <a:pPr algn="l">
              <a:lnSpc>
                <a:spcPts val="849"/>
              </a:lnSpc>
            </a:pPr>
            <a:r>
              <a:rPr lang="en-US" sz="84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https://sdgs.un.org/goals/goal11</a:t>
            </a:r>
          </a:p>
          <a:p>
            <a:pPr algn="l">
              <a:lnSpc>
                <a:spcPts val="849"/>
              </a:lnSpc>
            </a:pPr>
          </a:p>
          <a:p>
            <a:pPr algn="l">
              <a:lnSpc>
                <a:spcPts val="849"/>
              </a:lnSpc>
            </a:pPr>
            <a:r>
              <a:rPr lang="en-US" sz="84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6. United Nations (2025).</a:t>
            </a:r>
          </a:p>
          <a:p>
            <a:pPr algn="l">
              <a:lnSpc>
                <a:spcPts val="849"/>
              </a:lnSpc>
            </a:pPr>
            <a:r>
              <a:rPr lang="en-US" sz="84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Sustainable Development Goal 13.</a:t>
            </a:r>
          </a:p>
          <a:p>
            <a:pPr algn="l">
              <a:lnSpc>
                <a:spcPts val="849"/>
              </a:lnSpc>
            </a:pPr>
            <a:r>
              <a:rPr lang="en-US" sz="84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Retrieved from:</a:t>
            </a:r>
          </a:p>
          <a:p>
            <a:pPr algn="l">
              <a:lnSpc>
                <a:spcPts val="849"/>
              </a:lnSpc>
            </a:pPr>
            <a:r>
              <a:rPr lang="en-US" sz="84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https://sdgs.un.org/goals/goal13</a:t>
            </a:r>
          </a:p>
        </p:txBody>
      </p:sp>
      <p:sp>
        <p:nvSpPr>
          <p:cNvPr name="TextBox 222" id="222"/>
          <p:cNvSpPr txBox="true"/>
          <p:nvPr/>
        </p:nvSpPr>
        <p:spPr>
          <a:xfrm rot="0">
            <a:off x="7086600" y="15060932"/>
            <a:ext cx="2133600" cy="108203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849"/>
              </a:lnSpc>
            </a:pPr>
            <a:r>
              <a:rPr lang="en-US" sz="84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7. World Health Organization (2023).</a:t>
            </a:r>
          </a:p>
          <a:p>
            <a:pPr algn="l">
              <a:lnSpc>
                <a:spcPts val="849"/>
              </a:lnSpc>
            </a:pPr>
            <a:r>
              <a:rPr lang="en-US" sz="84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Physical Activity.</a:t>
            </a:r>
          </a:p>
          <a:p>
            <a:pPr algn="l">
              <a:lnSpc>
                <a:spcPts val="849"/>
              </a:lnSpc>
            </a:pPr>
            <a:r>
              <a:rPr lang="en-US" sz="84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Retrieved from:</a:t>
            </a:r>
          </a:p>
          <a:p>
            <a:pPr algn="l">
              <a:lnSpc>
                <a:spcPts val="849"/>
              </a:lnSpc>
            </a:pPr>
            <a:r>
              <a:rPr lang="en-US" sz="84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https://www.who.int/news-room/fact-sheets/detail/physical-activity</a:t>
            </a:r>
          </a:p>
          <a:p>
            <a:pPr algn="l">
              <a:lnSpc>
                <a:spcPts val="849"/>
              </a:lnSpc>
            </a:pPr>
          </a:p>
          <a:p>
            <a:pPr algn="l">
              <a:lnSpc>
                <a:spcPts val="849"/>
              </a:lnSpc>
            </a:pPr>
            <a:r>
              <a:rPr lang="en-US" sz="84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8. McKinsey &amp; Company (2024).</a:t>
            </a:r>
          </a:p>
          <a:p>
            <a:pPr algn="l">
              <a:lnSpc>
                <a:spcPts val="849"/>
              </a:lnSpc>
            </a:pPr>
            <a:r>
              <a:rPr lang="en-US" sz="84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The Future of Mobility.</a:t>
            </a:r>
          </a:p>
          <a:p>
            <a:pPr algn="l">
              <a:lnSpc>
                <a:spcPts val="849"/>
              </a:lnSpc>
            </a:pPr>
            <a:r>
              <a:rPr lang="en-US" sz="84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Retrieved from:</a:t>
            </a:r>
          </a:p>
          <a:p>
            <a:pPr algn="l">
              <a:lnSpc>
                <a:spcPts val="849"/>
              </a:lnSpc>
            </a:pPr>
            <a:r>
              <a:rPr lang="en-US" sz="84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https://www.mckinsey.com</a:t>
            </a:r>
          </a:p>
        </p:txBody>
      </p:sp>
      <p:sp>
        <p:nvSpPr>
          <p:cNvPr name="TextBox 223" id="223"/>
          <p:cNvSpPr txBox="true"/>
          <p:nvPr/>
        </p:nvSpPr>
        <p:spPr>
          <a:xfrm rot="0">
            <a:off x="9363075" y="15067281"/>
            <a:ext cx="2133600" cy="97408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849"/>
              </a:lnSpc>
            </a:pPr>
            <a:r>
              <a:rPr lang="en-US" sz="84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9. Deloitte (2024).</a:t>
            </a:r>
          </a:p>
          <a:p>
            <a:pPr algn="l">
              <a:lnSpc>
                <a:spcPts val="849"/>
              </a:lnSpc>
            </a:pPr>
            <a:r>
              <a:rPr lang="en-US" sz="84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2024 Global Automotive Consumer Study.</a:t>
            </a:r>
          </a:p>
          <a:p>
            <a:pPr algn="l">
              <a:lnSpc>
                <a:spcPts val="849"/>
              </a:lnSpc>
            </a:pPr>
            <a:r>
              <a:rPr lang="en-US" sz="84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Retrieved from:</a:t>
            </a:r>
          </a:p>
          <a:p>
            <a:pPr algn="l">
              <a:lnSpc>
                <a:spcPts val="849"/>
              </a:lnSpc>
            </a:pPr>
            <a:r>
              <a:rPr lang="en-US" sz="84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https://www.deloitte.com</a:t>
            </a:r>
          </a:p>
          <a:p>
            <a:pPr algn="l">
              <a:lnSpc>
                <a:spcPts val="849"/>
              </a:lnSpc>
            </a:pPr>
          </a:p>
          <a:p>
            <a:pPr algn="l">
              <a:lnSpc>
                <a:spcPts val="849"/>
              </a:lnSpc>
            </a:pPr>
            <a:r>
              <a:rPr lang="en-US" sz="84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10. World Economic Forum (2024).</a:t>
            </a:r>
          </a:p>
          <a:p>
            <a:pPr algn="l">
              <a:lnSpc>
                <a:spcPts val="849"/>
              </a:lnSpc>
            </a:pPr>
            <a:r>
              <a:rPr lang="en-US" sz="84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The Future of Urban Mobility.</a:t>
            </a:r>
          </a:p>
          <a:p>
            <a:pPr algn="l">
              <a:lnSpc>
                <a:spcPts val="849"/>
              </a:lnSpc>
            </a:pPr>
            <a:r>
              <a:rPr lang="en-US" sz="84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Retrieved from:</a:t>
            </a:r>
          </a:p>
          <a:p>
            <a:pPr algn="l">
              <a:lnSpc>
                <a:spcPts val="849"/>
              </a:lnSpc>
            </a:pPr>
            <a:r>
              <a:rPr lang="en-US" sz="84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https://www.weforum.org</a:t>
            </a:r>
          </a:p>
        </p:txBody>
      </p:sp>
      <p:sp>
        <p:nvSpPr>
          <p:cNvPr name="AutoShape 224" id="224"/>
          <p:cNvSpPr/>
          <p:nvPr/>
        </p:nvSpPr>
        <p:spPr>
          <a:xfrm>
            <a:off x="2466975" y="15106650"/>
            <a:ext cx="0" cy="1466850"/>
          </a:xfrm>
          <a:prstGeom prst="line">
            <a:avLst/>
          </a:prstGeom>
          <a:ln cap="flat" w="9525">
            <a:solidFill>
              <a:srgbClr val="E5E5E5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AutoShape 225" id="225"/>
          <p:cNvSpPr/>
          <p:nvPr/>
        </p:nvSpPr>
        <p:spPr>
          <a:xfrm>
            <a:off x="4743450" y="15106650"/>
            <a:ext cx="0" cy="1466850"/>
          </a:xfrm>
          <a:prstGeom prst="line">
            <a:avLst/>
          </a:prstGeom>
          <a:ln cap="flat" w="9525">
            <a:solidFill>
              <a:srgbClr val="E5E5E5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AutoShape 226" id="226"/>
          <p:cNvSpPr/>
          <p:nvPr/>
        </p:nvSpPr>
        <p:spPr>
          <a:xfrm>
            <a:off x="7019925" y="15106650"/>
            <a:ext cx="0" cy="1466850"/>
          </a:xfrm>
          <a:prstGeom prst="line">
            <a:avLst/>
          </a:prstGeom>
          <a:ln cap="flat" w="9525">
            <a:solidFill>
              <a:srgbClr val="E5E5E5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AutoShape 227" id="227"/>
          <p:cNvSpPr/>
          <p:nvPr/>
        </p:nvSpPr>
        <p:spPr>
          <a:xfrm>
            <a:off x="9296400" y="15106650"/>
            <a:ext cx="0" cy="1466850"/>
          </a:xfrm>
          <a:prstGeom prst="line">
            <a:avLst/>
          </a:prstGeom>
          <a:ln cap="flat" w="9525">
            <a:solidFill>
              <a:srgbClr val="E5E5E5"/>
            </a:solidFill>
            <a:prstDash val="solid"/>
            <a:headEnd type="none" len="sm" w="sm"/>
            <a:tailEnd type="none" len="sm" w="sm"/>
          </a:ln>
        </p:spPr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terms:created xsi:type="dcterms:W3CDTF">2006-08-16T00:00:00Z</dcterms:created>
  <dc:identifier>DAHQ9q1ISkc</dc:identifier>
  <dcterms:modified xsi:type="dcterms:W3CDTF">2011-08-01T06:04:30Z</dcterms:modified>
  <cp:revision>1</cp:revision>
  <dc:title>Untitled (1240 x 1754 px)</dc:title>
</cp:coreProperties>
</file>