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68" r:id="rId3"/>
    <p:sldId id="270" r:id="rId4"/>
    <p:sldId id="259" r:id="rId5"/>
    <p:sldId id="274" r:id="rId6"/>
    <p:sldId id="288" r:id="rId7"/>
    <p:sldId id="260" r:id="rId8"/>
    <p:sldId id="261" r:id="rId9"/>
    <p:sldId id="262" r:id="rId10"/>
    <p:sldId id="263" r:id="rId11"/>
    <p:sldId id="264" r:id="rId12"/>
    <p:sldId id="273" r:id="rId13"/>
    <p:sldId id="265" r:id="rId14"/>
    <p:sldId id="269" r:id="rId15"/>
    <p:sldId id="289" r:id="rId16"/>
    <p:sldId id="290" r:id="rId17"/>
    <p:sldId id="266" r:id="rId18"/>
    <p:sldId id="271" r:id="rId19"/>
    <p:sldId id="272" r:id="rId20"/>
    <p:sldId id="26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4759" autoAdjust="0"/>
  </p:normalViewPr>
  <p:slideViewPr>
    <p:cSldViewPr snapToGrid="0">
      <p:cViewPr varScale="1">
        <p:scale>
          <a:sx n="53" d="100"/>
          <a:sy n="53" d="100"/>
        </p:scale>
        <p:origin x="179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B63AA7-E9CD-491B-8267-511046DBF4D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F44C03B-0492-4C60-87B4-E0FF86776B65}">
      <dgm:prSet/>
      <dgm:spPr/>
      <dgm:t>
        <a:bodyPr/>
        <a:lstStyle/>
        <a:p>
          <a:r>
            <a:rPr lang="en-GB" dirty="0">
              <a:solidFill>
                <a:srgbClr val="FF0000"/>
              </a:solidFill>
            </a:rPr>
            <a:t>Section 163 of the Road Traffic Act 1988 </a:t>
          </a:r>
          <a:r>
            <a:rPr lang="en-GB" dirty="0"/>
            <a:t>allows for the stopping of vehicles, when an officer can use the powers vested in them by the following sections of the Road Traffic Act 1988 to require certain information to be divulged: </a:t>
          </a:r>
          <a:endParaRPr lang="en-US" dirty="0"/>
        </a:p>
      </dgm:t>
    </dgm:pt>
    <dgm:pt modelId="{5C4D394A-9051-4551-B7CD-A296609CDE7A}" type="parTrans" cxnId="{197F0A6C-E6E3-43F2-9C72-A46ECE32958A}">
      <dgm:prSet/>
      <dgm:spPr/>
      <dgm:t>
        <a:bodyPr/>
        <a:lstStyle/>
        <a:p>
          <a:endParaRPr lang="en-US"/>
        </a:p>
      </dgm:t>
    </dgm:pt>
    <dgm:pt modelId="{409AA2A6-6F1B-47A9-A832-9AB1E3B2B6D7}" type="sibTrans" cxnId="{197F0A6C-E6E3-43F2-9C72-A46ECE32958A}">
      <dgm:prSet/>
      <dgm:spPr/>
      <dgm:t>
        <a:bodyPr/>
        <a:lstStyle/>
        <a:p>
          <a:endParaRPr lang="en-US"/>
        </a:p>
      </dgm:t>
    </dgm:pt>
    <dgm:pt modelId="{59FEDB66-B37D-48BF-BF6F-7E0AF86CBA87}">
      <dgm:prSet/>
      <dgm:spPr/>
      <dgm:t>
        <a:bodyPr/>
        <a:lstStyle/>
        <a:p>
          <a:r>
            <a:rPr lang="en-GB" dirty="0">
              <a:solidFill>
                <a:srgbClr val="FF0000"/>
              </a:solidFill>
            </a:rPr>
            <a:t>Sec 164 RTA 1988 </a:t>
          </a:r>
          <a:r>
            <a:rPr lang="en-GB" dirty="0"/>
            <a:t>- Power of constables to require production of driving licence and in certain cases statement of date of birth</a:t>
          </a:r>
          <a:endParaRPr lang="en-US" dirty="0"/>
        </a:p>
      </dgm:t>
    </dgm:pt>
    <dgm:pt modelId="{9657DE4C-CD32-4715-BF4E-BA07C28E3F6C}" type="parTrans" cxnId="{2B2F856E-2611-41F2-92AB-1CDC80E8251A}">
      <dgm:prSet/>
      <dgm:spPr/>
      <dgm:t>
        <a:bodyPr/>
        <a:lstStyle/>
        <a:p>
          <a:endParaRPr lang="en-US"/>
        </a:p>
      </dgm:t>
    </dgm:pt>
    <dgm:pt modelId="{1BABCC5A-003C-4370-9D13-BE293DA064B2}" type="sibTrans" cxnId="{2B2F856E-2611-41F2-92AB-1CDC80E8251A}">
      <dgm:prSet/>
      <dgm:spPr/>
      <dgm:t>
        <a:bodyPr/>
        <a:lstStyle/>
        <a:p>
          <a:endParaRPr lang="en-US"/>
        </a:p>
      </dgm:t>
    </dgm:pt>
    <dgm:pt modelId="{D88A58D6-981A-404C-AC61-227896A5F226}">
      <dgm:prSet/>
      <dgm:spPr/>
      <dgm:t>
        <a:bodyPr/>
        <a:lstStyle/>
        <a:p>
          <a:r>
            <a:rPr lang="en-GB" dirty="0">
              <a:solidFill>
                <a:srgbClr val="FF0000"/>
              </a:solidFill>
            </a:rPr>
            <a:t>Sec 165 RTA 1988 </a:t>
          </a:r>
          <a:r>
            <a:rPr lang="en-GB" dirty="0"/>
            <a:t>- Power of constables to obtain names and addresses of drivers and others, and to require production of evidence of insurance or security and test certificates. </a:t>
          </a:r>
          <a:endParaRPr lang="en-US" dirty="0"/>
        </a:p>
      </dgm:t>
    </dgm:pt>
    <dgm:pt modelId="{B5E9BB7E-BF6F-49BA-A84D-522323F9B323}" type="parTrans" cxnId="{42126082-CE08-4C30-A6A8-FC9D3790EBA1}">
      <dgm:prSet/>
      <dgm:spPr/>
      <dgm:t>
        <a:bodyPr/>
        <a:lstStyle/>
        <a:p>
          <a:endParaRPr lang="en-US"/>
        </a:p>
      </dgm:t>
    </dgm:pt>
    <dgm:pt modelId="{A057E2E2-0117-4E01-B937-32C3907F4CD4}" type="sibTrans" cxnId="{42126082-CE08-4C30-A6A8-FC9D3790EBA1}">
      <dgm:prSet/>
      <dgm:spPr/>
      <dgm:t>
        <a:bodyPr/>
        <a:lstStyle/>
        <a:p>
          <a:endParaRPr lang="en-US"/>
        </a:p>
      </dgm:t>
    </dgm:pt>
    <dgm:pt modelId="{FC25B50A-BBCB-4D86-8933-E8A59BB32E99}" type="pres">
      <dgm:prSet presAssocID="{51B63AA7-E9CD-491B-8267-511046DBF4D3}" presName="vert0" presStyleCnt="0">
        <dgm:presLayoutVars>
          <dgm:dir/>
          <dgm:animOne val="branch"/>
          <dgm:animLvl val="lvl"/>
        </dgm:presLayoutVars>
      </dgm:prSet>
      <dgm:spPr/>
    </dgm:pt>
    <dgm:pt modelId="{E128C9F6-C87A-437E-A5DC-1E201B6990B0}" type="pres">
      <dgm:prSet presAssocID="{CF44C03B-0492-4C60-87B4-E0FF86776B65}" presName="thickLine" presStyleLbl="alignNode1" presStyleIdx="0" presStyleCnt="3"/>
      <dgm:spPr/>
    </dgm:pt>
    <dgm:pt modelId="{09851537-3A7A-4FB4-9E32-134D7E5B5992}" type="pres">
      <dgm:prSet presAssocID="{CF44C03B-0492-4C60-87B4-E0FF86776B65}" presName="horz1" presStyleCnt="0"/>
      <dgm:spPr/>
    </dgm:pt>
    <dgm:pt modelId="{AFBEEB6E-8F09-4EA1-9FD1-1F6724DF02DC}" type="pres">
      <dgm:prSet presAssocID="{CF44C03B-0492-4C60-87B4-E0FF86776B65}" presName="tx1" presStyleLbl="revTx" presStyleIdx="0" presStyleCnt="3"/>
      <dgm:spPr/>
    </dgm:pt>
    <dgm:pt modelId="{3A53A442-14C9-4368-BAD1-0C391E69C008}" type="pres">
      <dgm:prSet presAssocID="{CF44C03B-0492-4C60-87B4-E0FF86776B65}" presName="vert1" presStyleCnt="0"/>
      <dgm:spPr/>
    </dgm:pt>
    <dgm:pt modelId="{1896DCA1-CD28-4C61-B8E1-9F36A27F03AF}" type="pres">
      <dgm:prSet presAssocID="{59FEDB66-B37D-48BF-BF6F-7E0AF86CBA87}" presName="thickLine" presStyleLbl="alignNode1" presStyleIdx="1" presStyleCnt="3"/>
      <dgm:spPr/>
    </dgm:pt>
    <dgm:pt modelId="{9E987E21-D215-4E09-811F-2D7C1D3DE682}" type="pres">
      <dgm:prSet presAssocID="{59FEDB66-B37D-48BF-BF6F-7E0AF86CBA87}" presName="horz1" presStyleCnt="0"/>
      <dgm:spPr/>
    </dgm:pt>
    <dgm:pt modelId="{BA18753D-96F1-4629-95EB-D23B5E58DF91}" type="pres">
      <dgm:prSet presAssocID="{59FEDB66-B37D-48BF-BF6F-7E0AF86CBA87}" presName="tx1" presStyleLbl="revTx" presStyleIdx="1" presStyleCnt="3"/>
      <dgm:spPr/>
    </dgm:pt>
    <dgm:pt modelId="{17328747-CDF6-498D-9505-527A05996C2D}" type="pres">
      <dgm:prSet presAssocID="{59FEDB66-B37D-48BF-BF6F-7E0AF86CBA87}" presName="vert1" presStyleCnt="0"/>
      <dgm:spPr/>
    </dgm:pt>
    <dgm:pt modelId="{E36565D9-6C8F-4C92-AF55-A26A63235BEB}" type="pres">
      <dgm:prSet presAssocID="{D88A58D6-981A-404C-AC61-227896A5F226}" presName="thickLine" presStyleLbl="alignNode1" presStyleIdx="2" presStyleCnt="3"/>
      <dgm:spPr/>
    </dgm:pt>
    <dgm:pt modelId="{B93AB66D-218A-498E-BE0F-320E97609354}" type="pres">
      <dgm:prSet presAssocID="{D88A58D6-981A-404C-AC61-227896A5F226}" presName="horz1" presStyleCnt="0"/>
      <dgm:spPr/>
    </dgm:pt>
    <dgm:pt modelId="{B1B948AF-A53D-4458-87D6-491C06DBD340}" type="pres">
      <dgm:prSet presAssocID="{D88A58D6-981A-404C-AC61-227896A5F226}" presName="tx1" presStyleLbl="revTx" presStyleIdx="2" presStyleCnt="3"/>
      <dgm:spPr/>
    </dgm:pt>
    <dgm:pt modelId="{3DCDC87C-FAC8-423A-ABB3-FEF2EE1E0BDF}" type="pres">
      <dgm:prSet presAssocID="{D88A58D6-981A-404C-AC61-227896A5F226}" presName="vert1" presStyleCnt="0"/>
      <dgm:spPr/>
    </dgm:pt>
  </dgm:ptLst>
  <dgm:cxnLst>
    <dgm:cxn modelId="{197F0A6C-E6E3-43F2-9C72-A46ECE32958A}" srcId="{51B63AA7-E9CD-491B-8267-511046DBF4D3}" destId="{CF44C03B-0492-4C60-87B4-E0FF86776B65}" srcOrd="0" destOrd="0" parTransId="{5C4D394A-9051-4551-B7CD-A296609CDE7A}" sibTransId="{409AA2A6-6F1B-47A9-A832-9AB1E3B2B6D7}"/>
    <dgm:cxn modelId="{2B2F856E-2611-41F2-92AB-1CDC80E8251A}" srcId="{51B63AA7-E9CD-491B-8267-511046DBF4D3}" destId="{59FEDB66-B37D-48BF-BF6F-7E0AF86CBA87}" srcOrd="1" destOrd="0" parTransId="{9657DE4C-CD32-4715-BF4E-BA07C28E3F6C}" sibTransId="{1BABCC5A-003C-4370-9D13-BE293DA064B2}"/>
    <dgm:cxn modelId="{88490B71-5CD6-46E7-AEE3-EB626004B3B8}" type="presOf" srcId="{CF44C03B-0492-4C60-87B4-E0FF86776B65}" destId="{AFBEEB6E-8F09-4EA1-9FD1-1F6724DF02DC}" srcOrd="0" destOrd="0" presId="urn:microsoft.com/office/officeart/2008/layout/LinedList"/>
    <dgm:cxn modelId="{2D4A8776-87D0-42AF-A4C9-61456D52BCB3}" type="presOf" srcId="{D88A58D6-981A-404C-AC61-227896A5F226}" destId="{B1B948AF-A53D-4458-87D6-491C06DBD340}" srcOrd="0" destOrd="0" presId="urn:microsoft.com/office/officeart/2008/layout/LinedList"/>
    <dgm:cxn modelId="{42126082-CE08-4C30-A6A8-FC9D3790EBA1}" srcId="{51B63AA7-E9CD-491B-8267-511046DBF4D3}" destId="{D88A58D6-981A-404C-AC61-227896A5F226}" srcOrd="2" destOrd="0" parTransId="{B5E9BB7E-BF6F-49BA-A84D-522323F9B323}" sibTransId="{A057E2E2-0117-4E01-B937-32C3907F4CD4}"/>
    <dgm:cxn modelId="{34854793-8161-4B75-A313-6C9D3F029DC8}" type="presOf" srcId="{51B63AA7-E9CD-491B-8267-511046DBF4D3}" destId="{FC25B50A-BBCB-4D86-8933-E8A59BB32E99}" srcOrd="0" destOrd="0" presId="urn:microsoft.com/office/officeart/2008/layout/LinedList"/>
    <dgm:cxn modelId="{444391F3-33F9-461F-9E3C-2AAEE3EFBA4E}" type="presOf" srcId="{59FEDB66-B37D-48BF-BF6F-7E0AF86CBA87}" destId="{BA18753D-96F1-4629-95EB-D23B5E58DF91}" srcOrd="0" destOrd="0" presId="urn:microsoft.com/office/officeart/2008/layout/LinedList"/>
    <dgm:cxn modelId="{F6C6C025-3356-4861-B98F-DACF72DD9861}" type="presParOf" srcId="{FC25B50A-BBCB-4D86-8933-E8A59BB32E99}" destId="{E128C9F6-C87A-437E-A5DC-1E201B6990B0}" srcOrd="0" destOrd="0" presId="urn:microsoft.com/office/officeart/2008/layout/LinedList"/>
    <dgm:cxn modelId="{F71BF0DE-5398-409B-8E67-47D53EF411D6}" type="presParOf" srcId="{FC25B50A-BBCB-4D86-8933-E8A59BB32E99}" destId="{09851537-3A7A-4FB4-9E32-134D7E5B5992}" srcOrd="1" destOrd="0" presId="urn:microsoft.com/office/officeart/2008/layout/LinedList"/>
    <dgm:cxn modelId="{87D2255D-7B2B-4A19-923D-A0165E3E1FFF}" type="presParOf" srcId="{09851537-3A7A-4FB4-9E32-134D7E5B5992}" destId="{AFBEEB6E-8F09-4EA1-9FD1-1F6724DF02DC}" srcOrd="0" destOrd="0" presId="urn:microsoft.com/office/officeart/2008/layout/LinedList"/>
    <dgm:cxn modelId="{84D7B719-6BAA-4460-8394-60645173BE7A}" type="presParOf" srcId="{09851537-3A7A-4FB4-9E32-134D7E5B5992}" destId="{3A53A442-14C9-4368-BAD1-0C391E69C008}" srcOrd="1" destOrd="0" presId="urn:microsoft.com/office/officeart/2008/layout/LinedList"/>
    <dgm:cxn modelId="{761D2D91-30FB-4B7C-9049-C228EA2CA41B}" type="presParOf" srcId="{FC25B50A-BBCB-4D86-8933-E8A59BB32E99}" destId="{1896DCA1-CD28-4C61-B8E1-9F36A27F03AF}" srcOrd="2" destOrd="0" presId="urn:microsoft.com/office/officeart/2008/layout/LinedList"/>
    <dgm:cxn modelId="{5C8EDA46-512C-4F09-B8EA-3A20B09E236A}" type="presParOf" srcId="{FC25B50A-BBCB-4D86-8933-E8A59BB32E99}" destId="{9E987E21-D215-4E09-811F-2D7C1D3DE682}" srcOrd="3" destOrd="0" presId="urn:microsoft.com/office/officeart/2008/layout/LinedList"/>
    <dgm:cxn modelId="{E84073C5-02B8-4F8D-BE32-F8A88CE8B84D}" type="presParOf" srcId="{9E987E21-D215-4E09-811F-2D7C1D3DE682}" destId="{BA18753D-96F1-4629-95EB-D23B5E58DF91}" srcOrd="0" destOrd="0" presId="urn:microsoft.com/office/officeart/2008/layout/LinedList"/>
    <dgm:cxn modelId="{748991BF-6113-4D86-83E4-BC2D9CEE5D32}" type="presParOf" srcId="{9E987E21-D215-4E09-811F-2D7C1D3DE682}" destId="{17328747-CDF6-498D-9505-527A05996C2D}" srcOrd="1" destOrd="0" presId="urn:microsoft.com/office/officeart/2008/layout/LinedList"/>
    <dgm:cxn modelId="{22EC1473-7613-4146-90E4-FD81EF3A035C}" type="presParOf" srcId="{FC25B50A-BBCB-4D86-8933-E8A59BB32E99}" destId="{E36565D9-6C8F-4C92-AF55-A26A63235BEB}" srcOrd="4" destOrd="0" presId="urn:microsoft.com/office/officeart/2008/layout/LinedList"/>
    <dgm:cxn modelId="{011BB1C1-5E65-4319-B933-E64431ABF832}" type="presParOf" srcId="{FC25B50A-BBCB-4D86-8933-E8A59BB32E99}" destId="{B93AB66D-218A-498E-BE0F-320E97609354}" srcOrd="5" destOrd="0" presId="urn:microsoft.com/office/officeart/2008/layout/LinedList"/>
    <dgm:cxn modelId="{EBEEFCD5-CA8C-4DE4-9498-17DF41844170}" type="presParOf" srcId="{B93AB66D-218A-498E-BE0F-320E97609354}" destId="{B1B948AF-A53D-4458-87D6-491C06DBD340}" srcOrd="0" destOrd="0" presId="urn:microsoft.com/office/officeart/2008/layout/LinedList"/>
    <dgm:cxn modelId="{A97BBCC4-368A-4A9B-B76F-2DD0BB9A5E2E}" type="presParOf" srcId="{B93AB66D-218A-498E-BE0F-320E97609354}" destId="{3DCDC87C-FAC8-423A-ABB3-FEF2EE1E0B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9CD6EB-0155-44AC-8A6A-FC8385FF0B0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3F0E034-483B-4AC6-80E9-8CB8318CAA4A}">
      <dgm:prSet/>
      <dgm:spPr/>
      <dgm:t>
        <a:bodyPr/>
        <a:lstStyle/>
        <a:p>
          <a:r>
            <a:rPr lang="en-GB"/>
            <a:t>Once the decision has been made to stop a vehicle on the road, several things need to be considered, all of which should be underpinned by a dynamic risk assessment. </a:t>
          </a:r>
          <a:endParaRPr lang="en-US"/>
        </a:p>
      </dgm:t>
    </dgm:pt>
    <dgm:pt modelId="{773664F2-3C5F-448B-BEED-FB0777D97DC9}" type="parTrans" cxnId="{002BE341-67C0-4B0D-B5FE-F4FADDB13469}">
      <dgm:prSet/>
      <dgm:spPr/>
      <dgm:t>
        <a:bodyPr/>
        <a:lstStyle/>
        <a:p>
          <a:endParaRPr lang="en-US"/>
        </a:p>
      </dgm:t>
    </dgm:pt>
    <dgm:pt modelId="{926A3804-3C67-4BC9-AA3D-269107A37CF7}" type="sibTrans" cxnId="{002BE341-67C0-4B0D-B5FE-F4FADDB13469}">
      <dgm:prSet/>
      <dgm:spPr/>
      <dgm:t>
        <a:bodyPr/>
        <a:lstStyle/>
        <a:p>
          <a:endParaRPr lang="en-US"/>
        </a:p>
      </dgm:t>
    </dgm:pt>
    <dgm:pt modelId="{29839ED0-8C9A-4E3C-9B5D-6F3E8EEA92D7}">
      <dgm:prSet/>
      <dgm:spPr/>
      <dgm:t>
        <a:bodyPr/>
        <a:lstStyle/>
        <a:p>
          <a:r>
            <a:rPr lang="en-GB"/>
            <a:t>There are additional considerations where the vehicle is suspected of being involved in terrorism or believed to be carrying firearms, drugs or vulnerable people: specialist advice should be sought in these situations. </a:t>
          </a:r>
          <a:endParaRPr lang="en-US"/>
        </a:p>
      </dgm:t>
    </dgm:pt>
    <dgm:pt modelId="{58912F31-67C6-4AE0-8738-E2AD63B94959}" type="parTrans" cxnId="{7DBCA375-F866-42E5-A591-4F2596A42549}">
      <dgm:prSet/>
      <dgm:spPr/>
      <dgm:t>
        <a:bodyPr/>
        <a:lstStyle/>
        <a:p>
          <a:endParaRPr lang="en-US"/>
        </a:p>
      </dgm:t>
    </dgm:pt>
    <dgm:pt modelId="{7166F825-8125-4264-A528-D49BF00B6C06}" type="sibTrans" cxnId="{7DBCA375-F866-42E5-A591-4F2596A42549}">
      <dgm:prSet/>
      <dgm:spPr/>
      <dgm:t>
        <a:bodyPr/>
        <a:lstStyle/>
        <a:p>
          <a:endParaRPr lang="en-US"/>
        </a:p>
      </dgm:t>
    </dgm:pt>
    <dgm:pt modelId="{E091E20A-A805-4760-ABAD-B5790E8C290A}" type="pres">
      <dgm:prSet presAssocID="{D59CD6EB-0155-44AC-8A6A-FC8385FF0B03}" presName="vert0" presStyleCnt="0">
        <dgm:presLayoutVars>
          <dgm:dir/>
          <dgm:animOne val="branch"/>
          <dgm:animLvl val="lvl"/>
        </dgm:presLayoutVars>
      </dgm:prSet>
      <dgm:spPr/>
    </dgm:pt>
    <dgm:pt modelId="{17D12155-5E42-4EC4-85C6-4276C51434ED}" type="pres">
      <dgm:prSet presAssocID="{33F0E034-483B-4AC6-80E9-8CB8318CAA4A}" presName="thickLine" presStyleLbl="alignNode1" presStyleIdx="0" presStyleCnt="2"/>
      <dgm:spPr/>
    </dgm:pt>
    <dgm:pt modelId="{F6925C73-241E-4F46-B84A-453856B343D7}" type="pres">
      <dgm:prSet presAssocID="{33F0E034-483B-4AC6-80E9-8CB8318CAA4A}" presName="horz1" presStyleCnt="0"/>
      <dgm:spPr/>
    </dgm:pt>
    <dgm:pt modelId="{F260652A-51C5-4F8D-B3AF-3645393F2929}" type="pres">
      <dgm:prSet presAssocID="{33F0E034-483B-4AC6-80E9-8CB8318CAA4A}" presName="tx1" presStyleLbl="revTx" presStyleIdx="0" presStyleCnt="2"/>
      <dgm:spPr/>
    </dgm:pt>
    <dgm:pt modelId="{CEB683B4-15F4-45F5-B7B7-C1F3FC842012}" type="pres">
      <dgm:prSet presAssocID="{33F0E034-483B-4AC6-80E9-8CB8318CAA4A}" presName="vert1" presStyleCnt="0"/>
      <dgm:spPr/>
    </dgm:pt>
    <dgm:pt modelId="{BD59597F-F108-4751-9EB2-B4F20483C48C}" type="pres">
      <dgm:prSet presAssocID="{29839ED0-8C9A-4E3C-9B5D-6F3E8EEA92D7}" presName="thickLine" presStyleLbl="alignNode1" presStyleIdx="1" presStyleCnt="2"/>
      <dgm:spPr/>
    </dgm:pt>
    <dgm:pt modelId="{0DBF58E3-358B-44B5-B7B5-7B8EAD05167D}" type="pres">
      <dgm:prSet presAssocID="{29839ED0-8C9A-4E3C-9B5D-6F3E8EEA92D7}" presName="horz1" presStyleCnt="0"/>
      <dgm:spPr/>
    </dgm:pt>
    <dgm:pt modelId="{A4249221-F705-4EEE-BD47-CE12780F3F37}" type="pres">
      <dgm:prSet presAssocID="{29839ED0-8C9A-4E3C-9B5D-6F3E8EEA92D7}" presName="tx1" presStyleLbl="revTx" presStyleIdx="1" presStyleCnt="2"/>
      <dgm:spPr/>
    </dgm:pt>
    <dgm:pt modelId="{7289721B-1B41-4C47-B51D-847E279D2F7F}" type="pres">
      <dgm:prSet presAssocID="{29839ED0-8C9A-4E3C-9B5D-6F3E8EEA92D7}" presName="vert1" presStyleCnt="0"/>
      <dgm:spPr/>
    </dgm:pt>
  </dgm:ptLst>
  <dgm:cxnLst>
    <dgm:cxn modelId="{002BE341-67C0-4B0D-B5FE-F4FADDB13469}" srcId="{D59CD6EB-0155-44AC-8A6A-FC8385FF0B03}" destId="{33F0E034-483B-4AC6-80E9-8CB8318CAA4A}" srcOrd="0" destOrd="0" parTransId="{773664F2-3C5F-448B-BEED-FB0777D97DC9}" sibTransId="{926A3804-3C67-4BC9-AA3D-269107A37CF7}"/>
    <dgm:cxn modelId="{7DBCA375-F866-42E5-A591-4F2596A42549}" srcId="{D59CD6EB-0155-44AC-8A6A-FC8385FF0B03}" destId="{29839ED0-8C9A-4E3C-9B5D-6F3E8EEA92D7}" srcOrd="1" destOrd="0" parTransId="{58912F31-67C6-4AE0-8738-E2AD63B94959}" sibTransId="{7166F825-8125-4264-A528-D49BF00B6C06}"/>
    <dgm:cxn modelId="{C04D22AA-1EFD-40B2-8488-D446C1198EA2}" type="presOf" srcId="{D59CD6EB-0155-44AC-8A6A-FC8385FF0B03}" destId="{E091E20A-A805-4760-ABAD-B5790E8C290A}" srcOrd="0" destOrd="0" presId="urn:microsoft.com/office/officeart/2008/layout/LinedList"/>
    <dgm:cxn modelId="{6469A6B1-CDA9-4335-B186-686F0F183BB1}" type="presOf" srcId="{29839ED0-8C9A-4E3C-9B5D-6F3E8EEA92D7}" destId="{A4249221-F705-4EEE-BD47-CE12780F3F37}" srcOrd="0" destOrd="0" presId="urn:microsoft.com/office/officeart/2008/layout/LinedList"/>
    <dgm:cxn modelId="{58E141FB-EAB3-4E3E-BA11-804F3AD14A47}" type="presOf" srcId="{33F0E034-483B-4AC6-80E9-8CB8318CAA4A}" destId="{F260652A-51C5-4F8D-B3AF-3645393F2929}" srcOrd="0" destOrd="0" presId="urn:microsoft.com/office/officeart/2008/layout/LinedList"/>
    <dgm:cxn modelId="{039EF4E5-D4E6-4EF6-A2ED-13FB8C2B153C}" type="presParOf" srcId="{E091E20A-A805-4760-ABAD-B5790E8C290A}" destId="{17D12155-5E42-4EC4-85C6-4276C51434ED}" srcOrd="0" destOrd="0" presId="urn:microsoft.com/office/officeart/2008/layout/LinedList"/>
    <dgm:cxn modelId="{84213A55-6D05-40A9-9274-629EBD8B9C3B}" type="presParOf" srcId="{E091E20A-A805-4760-ABAD-B5790E8C290A}" destId="{F6925C73-241E-4F46-B84A-453856B343D7}" srcOrd="1" destOrd="0" presId="urn:microsoft.com/office/officeart/2008/layout/LinedList"/>
    <dgm:cxn modelId="{2FFC7CF9-0430-42E0-9B82-F7381A1C84EA}" type="presParOf" srcId="{F6925C73-241E-4F46-B84A-453856B343D7}" destId="{F260652A-51C5-4F8D-B3AF-3645393F2929}" srcOrd="0" destOrd="0" presId="urn:microsoft.com/office/officeart/2008/layout/LinedList"/>
    <dgm:cxn modelId="{A57F7880-F92E-4C6E-9150-12ABD3BF67C7}" type="presParOf" srcId="{F6925C73-241E-4F46-B84A-453856B343D7}" destId="{CEB683B4-15F4-45F5-B7B7-C1F3FC842012}" srcOrd="1" destOrd="0" presId="urn:microsoft.com/office/officeart/2008/layout/LinedList"/>
    <dgm:cxn modelId="{F4C5B7CB-3868-47E2-BA07-202C7301F5D5}" type="presParOf" srcId="{E091E20A-A805-4760-ABAD-B5790E8C290A}" destId="{BD59597F-F108-4751-9EB2-B4F20483C48C}" srcOrd="2" destOrd="0" presId="urn:microsoft.com/office/officeart/2008/layout/LinedList"/>
    <dgm:cxn modelId="{1FE2A579-AA65-4385-A0AF-3B1C72355F63}" type="presParOf" srcId="{E091E20A-A805-4760-ABAD-B5790E8C290A}" destId="{0DBF58E3-358B-44B5-B7B5-7B8EAD05167D}" srcOrd="3" destOrd="0" presId="urn:microsoft.com/office/officeart/2008/layout/LinedList"/>
    <dgm:cxn modelId="{B649D7A0-51B7-43CF-832E-EB4BE4A3EB5B}" type="presParOf" srcId="{0DBF58E3-358B-44B5-B7B5-7B8EAD05167D}" destId="{A4249221-F705-4EEE-BD47-CE12780F3F37}" srcOrd="0" destOrd="0" presId="urn:microsoft.com/office/officeart/2008/layout/LinedList"/>
    <dgm:cxn modelId="{EED34FF9-88F6-4C55-B54A-E261E39CB8BA}" type="presParOf" srcId="{0DBF58E3-358B-44B5-B7B5-7B8EAD05167D}" destId="{7289721B-1B41-4C47-B51D-847E279D2F7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E6B30D-FD78-49A3-84D2-5A8B724AC93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38216FC-F401-49EF-8CD1-9B118A22FB00}">
      <dgm:prSet/>
      <dgm:spPr/>
      <dgm:t>
        <a:bodyPr/>
        <a:lstStyle/>
        <a:p>
          <a:r>
            <a:rPr lang="en-GB"/>
            <a:t>This involves continually evaluating the changing circumstances. </a:t>
          </a:r>
          <a:endParaRPr lang="en-US"/>
        </a:p>
      </dgm:t>
    </dgm:pt>
    <dgm:pt modelId="{AF56D25E-4308-42A1-BA6F-9129F61B933F}" type="parTrans" cxnId="{94C7D321-4E62-4BFA-83FD-568CE3F29F22}">
      <dgm:prSet/>
      <dgm:spPr/>
      <dgm:t>
        <a:bodyPr/>
        <a:lstStyle/>
        <a:p>
          <a:endParaRPr lang="en-US"/>
        </a:p>
      </dgm:t>
    </dgm:pt>
    <dgm:pt modelId="{C36FE343-CE90-450A-897C-359F22C4C2CF}" type="sibTrans" cxnId="{94C7D321-4E62-4BFA-83FD-568CE3F29F22}">
      <dgm:prSet/>
      <dgm:spPr/>
      <dgm:t>
        <a:bodyPr/>
        <a:lstStyle/>
        <a:p>
          <a:endParaRPr lang="en-US"/>
        </a:p>
      </dgm:t>
    </dgm:pt>
    <dgm:pt modelId="{397BC03F-4701-45AB-AD12-09EFD9280506}">
      <dgm:prSet/>
      <dgm:spPr/>
      <dgm:t>
        <a:bodyPr/>
        <a:lstStyle/>
        <a:p>
          <a:r>
            <a:rPr lang="en-GB"/>
            <a:t>Adjust accordingly. </a:t>
          </a:r>
          <a:endParaRPr lang="en-US"/>
        </a:p>
      </dgm:t>
    </dgm:pt>
    <dgm:pt modelId="{B7C008C7-FDA0-4899-B2F5-3ED7A9862064}" type="parTrans" cxnId="{0D4141F7-9885-4954-96FD-2CBA98AFF08E}">
      <dgm:prSet/>
      <dgm:spPr/>
      <dgm:t>
        <a:bodyPr/>
        <a:lstStyle/>
        <a:p>
          <a:endParaRPr lang="en-US"/>
        </a:p>
      </dgm:t>
    </dgm:pt>
    <dgm:pt modelId="{B9BCE5FA-645D-4FC2-9AD9-02B2034FE471}" type="sibTrans" cxnId="{0D4141F7-9885-4954-96FD-2CBA98AFF08E}">
      <dgm:prSet/>
      <dgm:spPr/>
      <dgm:t>
        <a:bodyPr/>
        <a:lstStyle/>
        <a:p>
          <a:endParaRPr lang="en-US"/>
        </a:p>
      </dgm:t>
    </dgm:pt>
    <dgm:pt modelId="{B4800334-0689-41B4-A4AD-3266C7E51096}">
      <dgm:prSet/>
      <dgm:spPr/>
      <dgm:t>
        <a:bodyPr/>
        <a:lstStyle/>
        <a:p>
          <a:r>
            <a:rPr lang="en-GB"/>
            <a:t>Consider the lay out of the road and vehicle position. </a:t>
          </a:r>
          <a:endParaRPr lang="en-US"/>
        </a:p>
      </dgm:t>
    </dgm:pt>
    <dgm:pt modelId="{9DC9A59D-557A-4ABC-B7BE-807B064C2E38}" type="parTrans" cxnId="{76416261-089B-46BF-A884-D6C821B4C23B}">
      <dgm:prSet/>
      <dgm:spPr/>
      <dgm:t>
        <a:bodyPr/>
        <a:lstStyle/>
        <a:p>
          <a:endParaRPr lang="en-US"/>
        </a:p>
      </dgm:t>
    </dgm:pt>
    <dgm:pt modelId="{76BBEDFC-BE1D-42BD-8551-DEBB44789804}" type="sibTrans" cxnId="{76416261-089B-46BF-A884-D6C821B4C23B}">
      <dgm:prSet/>
      <dgm:spPr/>
      <dgm:t>
        <a:bodyPr/>
        <a:lstStyle/>
        <a:p>
          <a:endParaRPr lang="en-US"/>
        </a:p>
      </dgm:t>
    </dgm:pt>
    <dgm:pt modelId="{00DC42CD-970F-4DE5-A3D8-F0B9BDEE9EAF}">
      <dgm:prSet/>
      <dgm:spPr/>
      <dgm:t>
        <a:bodyPr/>
        <a:lstStyle/>
        <a:p>
          <a:r>
            <a:rPr lang="en-GB"/>
            <a:t>Volume and speed of traffic. </a:t>
          </a:r>
          <a:endParaRPr lang="en-US"/>
        </a:p>
      </dgm:t>
    </dgm:pt>
    <dgm:pt modelId="{247C9D58-8235-4D96-987F-4384B5338A9C}" type="parTrans" cxnId="{AD0DC72C-64C9-44D6-A719-12685EDC96BC}">
      <dgm:prSet/>
      <dgm:spPr/>
      <dgm:t>
        <a:bodyPr/>
        <a:lstStyle/>
        <a:p>
          <a:endParaRPr lang="en-US"/>
        </a:p>
      </dgm:t>
    </dgm:pt>
    <dgm:pt modelId="{430A3AA6-F0D1-4CF4-B294-CB488B12670B}" type="sibTrans" cxnId="{AD0DC72C-64C9-44D6-A719-12685EDC96BC}">
      <dgm:prSet/>
      <dgm:spPr/>
      <dgm:t>
        <a:bodyPr/>
        <a:lstStyle/>
        <a:p>
          <a:endParaRPr lang="en-US"/>
        </a:p>
      </dgm:t>
    </dgm:pt>
    <dgm:pt modelId="{80FC446F-682D-4291-BA89-47E3401C6275}">
      <dgm:prSet/>
      <dgm:spPr/>
      <dgm:t>
        <a:bodyPr/>
        <a:lstStyle/>
        <a:p>
          <a:r>
            <a:rPr lang="en-GB"/>
            <a:t>Account for everyone at the scene. </a:t>
          </a:r>
          <a:endParaRPr lang="en-US"/>
        </a:p>
      </dgm:t>
    </dgm:pt>
    <dgm:pt modelId="{7366EF56-F7C7-44EB-A1B7-D70D855FCE7A}" type="parTrans" cxnId="{864953B8-BD28-4FD1-9EC0-0149658365E3}">
      <dgm:prSet/>
      <dgm:spPr/>
      <dgm:t>
        <a:bodyPr/>
        <a:lstStyle/>
        <a:p>
          <a:endParaRPr lang="en-US"/>
        </a:p>
      </dgm:t>
    </dgm:pt>
    <dgm:pt modelId="{DBEC443B-17D3-46E6-AFFD-9768B576FACE}" type="sibTrans" cxnId="{864953B8-BD28-4FD1-9EC0-0149658365E3}">
      <dgm:prSet/>
      <dgm:spPr/>
      <dgm:t>
        <a:bodyPr/>
        <a:lstStyle/>
        <a:p>
          <a:endParaRPr lang="en-US"/>
        </a:p>
      </dgm:t>
    </dgm:pt>
    <dgm:pt modelId="{A8A17A77-5C2A-415E-A808-DA4AD595B52B}">
      <dgm:prSet/>
      <dgm:spPr/>
      <dgm:t>
        <a:bodyPr/>
        <a:lstStyle/>
        <a:p>
          <a:r>
            <a:rPr lang="en-GB"/>
            <a:t>Assess hazards. </a:t>
          </a:r>
          <a:endParaRPr lang="en-US"/>
        </a:p>
      </dgm:t>
    </dgm:pt>
    <dgm:pt modelId="{294D95E4-12F0-4118-9663-8D2632F432AB}" type="parTrans" cxnId="{785AC7E2-7C65-4BC0-BC2E-0BA94DF80849}">
      <dgm:prSet/>
      <dgm:spPr/>
      <dgm:t>
        <a:bodyPr/>
        <a:lstStyle/>
        <a:p>
          <a:endParaRPr lang="en-US"/>
        </a:p>
      </dgm:t>
    </dgm:pt>
    <dgm:pt modelId="{1A6E2F4A-5375-4843-8A5A-6DBAD464C2B4}" type="sibTrans" cxnId="{785AC7E2-7C65-4BC0-BC2E-0BA94DF80849}">
      <dgm:prSet/>
      <dgm:spPr/>
      <dgm:t>
        <a:bodyPr/>
        <a:lstStyle/>
        <a:p>
          <a:endParaRPr lang="en-US"/>
        </a:p>
      </dgm:t>
    </dgm:pt>
    <dgm:pt modelId="{7ED60144-D7E2-457F-B318-AA166FA2B9B1}">
      <dgm:prSet/>
      <dgm:spPr/>
      <dgm:t>
        <a:bodyPr/>
        <a:lstStyle/>
        <a:p>
          <a:r>
            <a:rPr lang="en-GB"/>
            <a:t>Communicate to others and control room.</a:t>
          </a:r>
          <a:endParaRPr lang="en-US"/>
        </a:p>
      </dgm:t>
    </dgm:pt>
    <dgm:pt modelId="{B83410BD-19CF-4C07-97D3-0092FCEF5FA1}" type="parTrans" cxnId="{78264763-DC87-412C-865F-EA8D67FC9E4D}">
      <dgm:prSet/>
      <dgm:spPr/>
      <dgm:t>
        <a:bodyPr/>
        <a:lstStyle/>
        <a:p>
          <a:endParaRPr lang="en-US"/>
        </a:p>
      </dgm:t>
    </dgm:pt>
    <dgm:pt modelId="{BA7DB91F-5722-4D6D-8048-3F77024BC830}" type="sibTrans" cxnId="{78264763-DC87-412C-865F-EA8D67FC9E4D}">
      <dgm:prSet/>
      <dgm:spPr/>
      <dgm:t>
        <a:bodyPr/>
        <a:lstStyle/>
        <a:p>
          <a:endParaRPr lang="en-US"/>
        </a:p>
      </dgm:t>
    </dgm:pt>
    <dgm:pt modelId="{8D512A1F-0117-4034-95EC-F5AB2F0B4B4F}" type="pres">
      <dgm:prSet presAssocID="{94E6B30D-FD78-49A3-84D2-5A8B724AC936}" presName="vert0" presStyleCnt="0">
        <dgm:presLayoutVars>
          <dgm:dir/>
          <dgm:animOne val="branch"/>
          <dgm:animLvl val="lvl"/>
        </dgm:presLayoutVars>
      </dgm:prSet>
      <dgm:spPr/>
    </dgm:pt>
    <dgm:pt modelId="{55077502-5225-4CBB-8D00-AB3D35E31935}" type="pres">
      <dgm:prSet presAssocID="{138216FC-F401-49EF-8CD1-9B118A22FB00}" presName="thickLine" presStyleLbl="alignNode1" presStyleIdx="0" presStyleCnt="7"/>
      <dgm:spPr/>
    </dgm:pt>
    <dgm:pt modelId="{E372D024-433D-4A61-9772-D819364C03D8}" type="pres">
      <dgm:prSet presAssocID="{138216FC-F401-49EF-8CD1-9B118A22FB00}" presName="horz1" presStyleCnt="0"/>
      <dgm:spPr/>
    </dgm:pt>
    <dgm:pt modelId="{E51AC592-9BFF-4007-AD4F-D696B8D7CAE0}" type="pres">
      <dgm:prSet presAssocID="{138216FC-F401-49EF-8CD1-9B118A22FB00}" presName="tx1" presStyleLbl="revTx" presStyleIdx="0" presStyleCnt="7"/>
      <dgm:spPr/>
    </dgm:pt>
    <dgm:pt modelId="{D521E634-3AA0-4092-A5D8-89DB333D779D}" type="pres">
      <dgm:prSet presAssocID="{138216FC-F401-49EF-8CD1-9B118A22FB00}" presName="vert1" presStyleCnt="0"/>
      <dgm:spPr/>
    </dgm:pt>
    <dgm:pt modelId="{C8D5725C-006B-486C-8436-E37A8D46FE15}" type="pres">
      <dgm:prSet presAssocID="{397BC03F-4701-45AB-AD12-09EFD9280506}" presName="thickLine" presStyleLbl="alignNode1" presStyleIdx="1" presStyleCnt="7"/>
      <dgm:spPr/>
    </dgm:pt>
    <dgm:pt modelId="{3EC8ED65-3B78-425E-87F0-D09BA6A1611D}" type="pres">
      <dgm:prSet presAssocID="{397BC03F-4701-45AB-AD12-09EFD9280506}" presName="horz1" presStyleCnt="0"/>
      <dgm:spPr/>
    </dgm:pt>
    <dgm:pt modelId="{C7BCBDD1-E865-4F3A-A009-07EB953F47BE}" type="pres">
      <dgm:prSet presAssocID="{397BC03F-4701-45AB-AD12-09EFD9280506}" presName="tx1" presStyleLbl="revTx" presStyleIdx="1" presStyleCnt="7"/>
      <dgm:spPr/>
    </dgm:pt>
    <dgm:pt modelId="{6DFBEB50-8182-4C78-B72A-98A57555AE1F}" type="pres">
      <dgm:prSet presAssocID="{397BC03F-4701-45AB-AD12-09EFD9280506}" presName="vert1" presStyleCnt="0"/>
      <dgm:spPr/>
    </dgm:pt>
    <dgm:pt modelId="{2A429C5C-702B-4672-BE66-95A05AF14E33}" type="pres">
      <dgm:prSet presAssocID="{B4800334-0689-41B4-A4AD-3266C7E51096}" presName="thickLine" presStyleLbl="alignNode1" presStyleIdx="2" presStyleCnt="7"/>
      <dgm:spPr/>
    </dgm:pt>
    <dgm:pt modelId="{F0BAFA30-A768-4729-9CCE-A33E954AAB20}" type="pres">
      <dgm:prSet presAssocID="{B4800334-0689-41B4-A4AD-3266C7E51096}" presName="horz1" presStyleCnt="0"/>
      <dgm:spPr/>
    </dgm:pt>
    <dgm:pt modelId="{576AE4B4-0436-4C28-A503-9FCBE52A3ED5}" type="pres">
      <dgm:prSet presAssocID="{B4800334-0689-41B4-A4AD-3266C7E51096}" presName="tx1" presStyleLbl="revTx" presStyleIdx="2" presStyleCnt="7"/>
      <dgm:spPr/>
    </dgm:pt>
    <dgm:pt modelId="{BDFD2859-6435-4357-9C6C-A3668D909B48}" type="pres">
      <dgm:prSet presAssocID="{B4800334-0689-41B4-A4AD-3266C7E51096}" presName="vert1" presStyleCnt="0"/>
      <dgm:spPr/>
    </dgm:pt>
    <dgm:pt modelId="{1FF48CD4-3B16-4C86-BECB-D05E91DF5BDD}" type="pres">
      <dgm:prSet presAssocID="{00DC42CD-970F-4DE5-A3D8-F0B9BDEE9EAF}" presName="thickLine" presStyleLbl="alignNode1" presStyleIdx="3" presStyleCnt="7"/>
      <dgm:spPr/>
    </dgm:pt>
    <dgm:pt modelId="{2CAA6E7A-AD5A-4F27-A08E-A39BB16C65F4}" type="pres">
      <dgm:prSet presAssocID="{00DC42CD-970F-4DE5-A3D8-F0B9BDEE9EAF}" presName="horz1" presStyleCnt="0"/>
      <dgm:spPr/>
    </dgm:pt>
    <dgm:pt modelId="{61C91709-F197-4C90-A8E7-99189B4AFE21}" type="pres">
      <dgm:prSet presAssocID="{00DC42CD-970F-4DE5-A3D8-F0B9BDEE9EAF}" presName="tx1" presStyleLbl="revTx" presStyleIdx="3" presStyleCnt="7"/>
      <dgm:spPr/>
    </dgm:pt>
    <dgm:pt modelId="{6B310FD3-1D09-42F5-B2FE-C9FCE69CD534}" type="pres">
      <dgm:prSet presAssocID="{00DC42CD-970F-4DE5-A3D8-F0B9BDEE9EAF}" presName="vert1" presStyleCnt="0"/>
      <dgm:spPr/>
    </dgm:pt>
    <dgm:pt modelId="{3A7FBE06-623A-47CF-9EE7-6848F4F3394A}" type="pres">
      <dgm:prSet presAssocID="{80FC446F-682D-4291-BA89-47E3401C6275}" presName="thickLine" presStyleLbl="alignNode1" presStyleIdx="4" presStyleCnt="7"/>
      <dgm:spPr/>
    </dgm:pt>
    <dgm:pt modelId="{19A7A728-D60A-4C8E-9893-EE030C9BC6BC}" type="pres">
      <dgm:prSet presAssocID="{80FC446F-682D-4291-BA89-47E3401C6275}" presName="horz1" presStyleCnt="0"/>
      <dgm:spPr/>
    </dgm:pt>
    <dgm:pt modelId="{69574B5B-92F8-4971-9CB7-49B8C3A78304}" type="pres">
      <dgm:prSet presAssocID="{80FC446F-682D-4291-BA89-47E3401C6275}" presName="tx1" presStyleLbl="revTx" presStyleIdx="4" presStyleCnt="7"/>
      <dgm:spPr/>
    </dgm:pt>
    <dgm:pt modelId="{C28D9255-896C-41B1-9C4B-6EA38C84151B}" type="pres">
      <dgm:prSet presAssocID="{80FC446F-682D-4291-BA89-47E3401C6275}" presName="vert1" presStyleCnt="0"/>
      <dgm:spPr/>
    </dgm:pt>
    <dgm:pt modelId="{0FAD0770-C366-4775-A2C9-49122B4B1459}" type="pres">
      <dgm:prSet presAssocID="{A8A17A77-5C2A-415E-A808-DA4AD595B52B}" presName="thickLine" presStyleLbl="alignNode1" presStyleIdx="5" presStyleCnt="7"/>
      <dgm:spPr/>
    </dgm:pt>
    <dgm:pt modelId="{A4E72E32-9B0F-4F14-BCD2-4AABF88EB7B4}" type="pres">
      <dgm:prSet presAssocID="{A8A17A77-5C2A-415E-A808-DA4AD595B52B}" presName="horz1" presStyleCnt="0"/>
      <dgm:spPr/>
    </dgm:pt>
    <dgm:pt modelId="{0EF7C24E-39DA-4841-8E28-D3DB1D048800}" type="pres">
      <dgm:prSet presAssocID="{A8A17A77-5C2A-415E-A808-DA4AD595B52B}" presName="tx1" presStyleLbl="revTx" presStyleIdx="5" presStyleCnt="7"/>
      <dgm:spPr/>
    </dgm:pt>
    <dgm:pt modelId="{A39AD459-F42A-4652-9E08-101BE601FE18}" type="pres">
      <dgm:prSet presAssocID="{A8A17A77-5C2A-415E-A808-DA4AD595B52B}" presName="vert1" presStyleCnt="0"/>
      <dgm:spPr/>
    </dgm:pt>
    <dgm:pt modelId="{8E23A373-DAD9-4681-BAA1-EB7DC562302D}" type="pres">
      <dgm:prSet presAssocID="{7ED60144-D7E2-457F-B318-AA166FA2B9B1}" presName="thickLine" presStyleLbl="alignNode1" presStyleIdx="6" presStyleCnt="7"/>
      <dgm:spPr/>
    </dgm:pt>
    <dgm:pt modelId="{DF8B6CDB-D839-4593-A20D-B8F54CB62C59}" type="pres">
      <dgm:prSet presAssocID="{7ED60144-D7E2-457F-B318-AA166FA2B9B1}" presName="horz1" presStyleCnt="0"/>
      <dgm:spPr/>
    </dgm:pt>
    <dgm:pt modelId="{6ACC44E1-EFB8-4EE9-9C7E-5CF5F60D7BFB}" type="pres">
      <dgm:prSet presAssocID="{7ED60144-D7E2-457F-B318-AA166FA2B9B1}" presName="tx1" presStyleLbl="revTx" presStyleIdx="6" presStyleCnt="7"/>
      <dgm:spPr/>
    </dgm:pt>
    <dgm:pt modelId="{00751256-5E9A-4EF1-B010-F2A9AFE98CD4}" type="pres">
      <dgm:prSet presAssocID="{7ED60144-D7E2-457F-B318-AA166FA2B9B1}" presName="vert1" presStyleCnt="0"/>
      <dgm:spPr/>
    </dgm:pt>
  </dgm:ptLst>
  <dgm:cxnLst>
    <dgm:cxn modelId="{94C7D321-4E62-4BFA-83FD-568CE3F29F22}" srcId="{94E6B30D-FD78-49A3-84D2-5A8B724AC936}" destId="{138216FC-F401-49EF-8CD1-9B118A22FB00}" srcOrd="0" destOrd="0" parTransId="{AF56D25E-4308-42A1-BA6F-9129F61B933F}" sibTransId="{C36FE343-CE90-450A-897C-359F22C4C2CF}"/>
    <dgm:cxn modelId="{09EC3922-F84F-48B1-B8D7-02958D587F75}" type="presOf" srcId="{80FC446F-682D-4291-BA89-47E3401C6275}" destId="{69574B5B-92F8-4971-9CB7-49B8C3A78304}" srcOrd="0" destOrd="0" presId="urn:microsoft.com/office/officeart/2008/layout/LinedList"/>
    <dgm:cxn modelId="{AD0DC72C-64C9-44D6-A719-12685EDC96BC}" srcId="{94E6B30D-FD78-49A3-84D2-5A8B724AC936}" destId="{00DC42CD-970F-4DE5-A3D8-F0B9BDEE9EAF}" srcOrd="3" destOrd="0" parTransId="{247C9D58-8235-4D96-987F-4384B5338A9C}" sibTransId="{430A3AA6-F0D1-4CF4-B294-CB488B12670B}"/>
    <dgm:cxn modelId="{76416261-089B-46BF-A884-D6C821B4C23B}" srcId="{94E6B30D-FD78-49A3-84D2-5A8B724AC936}" destId="{B4800334-0689-41B4-A4AD-3266C7E51096}" srcOrd="2" destOrd="0" parTransId="{9DC9A59D-557A-4ABC-B7BE-807B064C2E38}" sibTransId="{76BBEDFC-BE1D-42BD-8551-DEBB44789804}"/>
    <dgm:cxn modelId="{78264763-DC87-412C-865F-EA8D67FC9E4D}" srcId="{94E6B30D-FD78-49A3-84D2-5A8B724AC936}" destId="{7ED60144-D7E2-457F-B318-AA166FA2B9B1}" srcOrd="6" destOrd="0" parTransId="{B83410BD-19CF-4C07-97D3-0092FCEF5FA1}" sibTransId="{BA7DB91F-5722-4D6D-8048-3F77024BC830}"/>
    <dgm:cxn modelId="{D629D164-7484-45EB-A666-9D9870594191}" type="presOf" srcId="{138216FC-F401-49EF-8CD1-9B118A22FB00}" destId="{E51AC592-9BFF-4007-AD4F-D696B8D7CAE0}" srcOrd="0" destOrd="0" presId="urn:microsoft.com/office/officeart/2008/layout/LinedList"/>
    <dgm:cxn modelId="{4AF46645-6F70-4E58-95F3-252C5953B5FC}" type="presOf" srcId="{00DC42CD-970F-4DE5-A3D8-F0B9BDEE9EAF}" destId="{61C91709-F197-4C90-A8E7-99189B4AFE21}" srcOrd="0" destOrd="0" presId="urn:microsoft.com/office/officeart/2008/layout/LinedList"/>
    <dgm:cxn modelId="{D7038B46-7B1F-4434-A12A-679AECB8E467}" type="presOf" srcId="{7ED60144-D7E2-457F-B318-AA166FA2B9B1}" destId="{6ACC44E1-EFB8-4EE9-9C7E-5CF5F60D7BFB}" srcOrd="0" destOrd="0" presId="urn:microsoft.com/office/officeart/2008/layout/LinedList"/>
    <dgm:cxn modelId="{8FE76293-8639-414B-9FB8-E759D459B8C7}" type="presOf" srcId="{A8A17A77-5C2A-415E-A808-DA4AD595B52B}" destId="{0EF7C24E-39DA-4841-8E28-D3DB1D048800}" srcOrd="0" destOrd="0" presId="urn:microsoft.com/office/officeart/2008/layout/LinedList"/>
    <dgm:cxn modelId="{864953B8-BD28-4FD1-9EC0-0149658365E3}" srcId="{94E6B30D-FD78-49A3-84D2-5A8B724AC936}" destId="{80FC446F-682D-4291-BA89-47E3401C6275}" srcOrd="4" destOrd="0" parTransId="{7366EF56-F7C7-44EB-A1B7-D70D855FCE7A}" sibTransId="{DBEC443B-17D3-46E6-AFFD-9768B576FACE}"/>
    <dgm:cxn modelId="{785AC7E2-7C65-4BC0-BC2E-0BA94DF80849}" srcId="{94E6B30D-FD78-49A3-84D2-5A8B724AC936}" destId="{A8A17A77-5C2A-415E-A808-DA4AD595B52B}" srcOrd="5" destOrd="0" parTransId="{294D95E4-12F0-4118-9663-8D2632F432AB}" sibTransId="{1A6E2F4A-5375-4843-8A5A-6DBAD464C2B4}"/>
    <dgm:cxn modelId="{93B656E4-4AF1-4C53-8911-AF32A1CBCC0A}" type="presOf" srcId="{397BC03F-4701-45AB-AD12-09EFD9280506}" destId="{C7BCBDD1-E865-4F3A-A009-07EB953F47BE}" srcOrd="0" destOrd="0" presId="urn:microsoft.com/office/officeart/2008/layout/LinedList"/>
    <dgm:cxn modelId="{633A71E6-64B0-4F05-B292-CD8F39224F0D}" type="presOf" srcId="{B4800334-0689-41B4-A4AD-3266C7E51096}" destId="{576AE4B4-0436-4C28-A503-9FCBE52A3ED5}" srcOrd="0" destOrd="0" presId="urn:microsoft.com/office/officeart/2008/layout/LinedList"/>
    <dgm:cxn modelId="{E86CABEE-D9A5-4600-B085-A2F770C181F6}" type="presOf" srcId="{94E6B30D-FD78-49A3-84D2-5A8B724AC936}" destId="{8D512A1F-0117-4034-95EC-F5AB2F0B4B4F}" srcOrd="0" destOrd="0" presId="urn:microsoft.com/office/officeart/2008/layout/LinedList"/>
    <dgm:cxn modelId="{0D4141F7-9885-4954-96FD-2CBA98AFF08E}" srcId="{94E6B30D-FD78-49A3-84D2-5A8B724AC936}" destId="{397BC03F-4701-45AB-AD12-09EFD9280506}" srcOrd="1" destOrd="0" parTransId="{B7C008C7-FDA0-4899-B2F5-3ED7A9862064}" sibTransId="{B9BCE5FA-645D-4FC2-9AD9-02B2034FE471}"/>
    <dgm:cxn modelId="{58EEF043-9D65-477F-95F5-460682322A1C}" type="presParOf" srcId="{8D512A1F-0117-4034-95EC-F5AB2F0B4B4F}" destId="{55077502-5225-4CBB-8D00-AB3D35E31935}" srcOrd="0" destOrd="0" presId="urn:microsoft.com/office/officeart/2008/layout/LinedList"/>
    <dgm:cxn modelId="{04B7AE77-430B-4F14-B6BF-EEB4C36E8E05}" type="presParOf" srcId="{8D512A1F-0117-4034-95EC-F5AB2F0B4B4F}" destId="{E372D024-433D-4A61-9772-D819364C03D8}" srcOrd="1" destOrd="0" presId="urn:microsoft.com/office/officeart/2008/layout/LinedList"/>
    <dgm:cxn modelId="{B21A3D98-5F0A-4213-AE52-6FFA629ACB20}" type="presParOf" srcId="{E372D024-433D-4A61-9772-D819364C03D8}" destId="{E51AC592-9BFF-4007-AD4F-D696B8D7CAE0}" srcOrd="0" destOrd="0" presId="urn:microsoft.com/office/officeart/2008/layout/LinedList"/>
    <dgm:cxn modelId="{DF76DC54-536D-4934-AF81-3A0E5FF8A200}" type="presParOf" srcId="{E372D024-433D-4A61-9772-D819364C03D8}" destId="{D521E634-3AA0-4092-A5D8-89DB333D779D}" srcOrd="1" destOrd="0" presId="urn:microsoft.com/office/officeart/2008/layout/LinedList"/>
    <dgm:cxn modelId="{CDB1E031-55F4-4546-A812-8414C199591B}" type="presParOf" srcId="{8D512A1F-0117-4034-95EC-F5AB2F0B4B4F}" destId="{C8D5725C-006B-486C-8436-E37A8D46FE15}" srcOrd="2" destOrd="0" presId="urn:microsoft.com/office/officeart/2008/layout/LinedList"/>
    <dgm:cxn modelId="{0DA39033-5BEA-4C15-82C6-2ED01B9B7A01}" type="presParOf" srcId="{8D512A1F-0117-4034-95EC-F5AB2F0B4B4F}" destId="{3EC8ED65-3B78-425E-87F0-D09BA6A1611D}" srcOrd="3" destOrd="0" presId="urn:microsoft.com/office/officeart/2008/layout/LinedList"/>
    <dgm:cxn modelId="{A4640447-7940-46F9-A4D2-F0798F284B12}" type="presParOf" srcId="{3EC8ED65-3B78-425E-87F0-D09BA6A1611D}" destId="{C7BCBDD1-E865-4F3A-A009-07EB953F47BE}" srcOrd="0" destOrd="0" presId="urn:microsoft.com/office/officeart/2008/layout/LinedList"/>
    <dgm:cxn modelId="{AA606E72-A029-44D3-A31D-37D76A32E030}" type="presParOf" srcId="{3EC8ED65-3B78-425E-87F0-D09BA6A1611D}" destId="{6DFBEB50-8182-4C78-B72A-98A57555AE1F}" srcOrd="1" destOrd="0" presId="urn:microsoft.com/office/officeart/2008/layout/LinedList"/>
    <dgm:cxn modelId="{5EA9B7C9-C843-4A23-BDBC-0BFBEC637AF6}" type="presParOf" srcId="{8D512A1F-0117-4034-95EC-F5AB2F0B4B4F}" destId="{2A429C5C-702B-4672-BE66-95A05AF14E33}" srcOrd="4" destOrd="0" presId="urn:microsoft.com/office/officeart/2008/layout/LinedList"/>
    <dgm:cxn modelId="{EC5BF8FA-F7CA-4F20-9DC0-1DF3EB53406C}" type="presParOf" srcId="{8D512A1F-0117-4034-95EC-F5AB2F0B4B4F}" destId="{F0BAFA30-A768-4729-9CCE-A33E954AAB20}" srcOrd="5" destOrd="0" presId="urn:microsoft.com/office/officeart/2008/layout/LinedList"/>
    <dgm:cxn modelId="{8E1B0850-3BB3-4A7E-B9D7-5CA979AD13E5}" type="presParOf" srcId="{F0BAFA30-A768-4729-9CCE-A33E954AAB20}" destId="{576AE4B4-0436-4C28-A503-9FCBE52A3ED5}" srcOrd="0" destOrd="0" presId="urn:microsoft.com/office/officeart/2008/layout/LinedList"/>
    <dgm:cxn modelId="{E77D3DD3-FA79-4CFF-8358-95B224D6A5C4}" type="presParOf" srcId="{F0BAFA30-A768-4729-9CCE-A33E954AAB20}" destId="{BDFD2859-6435-4357-9C6C-A3668D909B48}" srcOrd="1" destOrd="0" presId="urn:microsoft.com/office/officeart/2008/layout/LinedList"/>
    <dgm:cxn modelId="{F9E03278-B3FF-48CE-BE35-94A6626871B3}" type="presParOf" srcId="{8D512A1F-0117-4034-95EC-F5AB2F0B4B4F}" destId="{1FF48CD4-3B16-4C86-BECB-D05E91DF5BDD}" srcOrd="6" destOrd="0" presId="urn:microsoft.com/office/officeart/2008/layout/LinedList"/>
    <dgm:cxn modelId="{5956BC8A-0C62-431E-9F92-4668A8EFF54E}" type="presParOf" srcId="{8D512A1F-0117-4034-95EC-F5AB2F0B4B4F}" destId="{2CAA6E7A-AD5A-4F27-A08E-A39BB16C65F4}" srcOrd="7" destOrd="0" presId="urn:microsoft.com/office/officeart/2008/layout/LinedList"/>
    <dgm:cxn modelId="{F60BE57E-D673-4111-A98E-AB18ED8FEF88}" type="presParOf" srcId="{2CAA6E7A-AD5A-4F27-A08E-A39BB16C65F4}" destId="{61C91709-F197-4C90-A8E7-99189B4AFE21}" srcOrd="0" destOrd="0" presId="urn:microsoft.com/office/officeart/2008/layout/LinedList"/>
    <dgm:cxn modelId="{5594CAFF-1417-457A-91A4-A013F2A86D45}" type="presParOf" srcId="{2CAA6E7A-AD5A-4F27-A08E-A39BB16C65F4}" destId="{6B310FD3-1D09-42F5-B2FE-C9FCE69CD534}" srcOrd="1" destOrd="0" presId="urn:microsoft.com/office/officeart/2008/layout/LinedList"/>
    <dgm:cxn modelId="{2CF0E1D9-5704-4DEC-88FF-FE2BA1BA49A5}" type="presParOf" srcId="{8D512A1F-0117-4034-95EC-F5AB2F0B4B4F}" destId="{3A7FBE06-623A-47CF-9EE7-6848F4F3394A}" srcOrd="8" destOrd="0" presId="urn:microsoft.com/office/officeart/2008/layout/LinedList"/>
    <dgm:cxn modelId="{F6271A73-228F-4156-97C0-E4F14AF18D79}" type="presParOf" srcId="{8D512A1F-0117-4034-95EC-F5AB2F0B4B4F}" destId="{19A7A728-D60A-4C8E-9893-EE030C9BC6BC}" srcOrd="9" destOrd="0" presId="urn:microsoft.com/office/officeart/2008/layout/LinedList"/>
    <dgm:cxn modelId="{CAD29C02-996F-479F-8C68-868A313DD82A}" type="presParOf" srcId="{19A7A728-D60A-4C8E-9893-EE030C9BC6BC}" destId="{69574B5B-92F8-4971-9CB7-49B8C3A78304}" srcOrd="0" destOrd="0" presId="urn:microsoft.com/office/officeart/2008/layout/LinedList"/>
    <dgm:cxn modelId="{8119154D-0924-44E5-8E8B-F9B87FA95208}" type="presParOf" srcId="{19A7A728-D60A-4C8E-9893-EE030C9BC6BC}" destId="{C28D9255-896C-41B1-9C4B-6EA38C84151B}" srcOrd="1" destOrd="0" presId="urn:microsoft.com/office/officeart/2008/layout/LinedList"/>
    <dgm:cxn modelId="{F3F46CD3-FDCF-494F-AE8F-95FBE9F44014}" type="presParOf" srcId="{8D512A1F-0117-4034-95EC-F5AB2F0B4B4F}" destId="{0FAD0770-C366-4775-A2C9-49122B4B1459}" srcOrd="10" destOrd="0" presId="urn:microsoft.com/office/officeart/2008/layout/LinedList"/>
    <dgm:cxn modelId="{8573D16D-76BF-4D10-8EA9-10D02A108F6E}" type="presParOf" srcId="{8D512A1F-0117-4034-95EC-F5AB2F0B4B4F}" destId="{A4E72E32-9B0F-4F14-BCD2-4AABF88EB7B4}" srcOrd="11" destOrd="0" presId="urn:microsoft.com/office/officeart/2008/layout/LinedList"/>
    <dgm:cxn modelId="{C6341878-6FC2-4C74-8EAC-820BB6BAA965}" type="presParOf" srcId="{A4E72E32-9B0F-4F14-BCD2-4AABF88EB7B4}" destId="{0EF7C24E-39DA-4841-8E28-D3DB1D048800}" srcOrd="0" destOrd="0" presId="urn:microsoft.com/office/officeart/2008/layout/LinedList"/>
    <dgm:cxn modelId="{8EB879F9-A03E-4D7C-AD85-989E10296C1C}" type="presParOf" srcId="{A4E72E32-9B0F-4F14-BCD2-4AABF88EB7B4}" destId="{A39AD459-F42A-4652-9E08-101BE601FE18}" srcOrd="1" destOrd="0" presId="urn:microsoft.com/office/officeart/2008/layout/LinedList"/>
    <dgm:cxn modelId="{FAD58403-EFE1-4689-B27B-FCCE70AA6032}" type="presParOf" srcId="{8D512A1F-0117-4034-95EC-F5AB2F0B4B4F}" destId="{8E23A373-DAD9-4681-BAA1-EB7DC562302D}" srcOrd="12" destOrd="0" presId="urn:microsoft.com/office/officeart/2008/layout/LinedList"/>
    <dgm:cxn modelId="{B84B1B89-EAA7-4290-B510-808997BF4E61}" type="presParOf" srcId="{8D512A1F-0117-4034-95EC-F5AB2F0B4B4F}" destId="{DF8B6CDB-D839-4593-A20D-B8F54CB62C59}" srcOrd="13" destOrd="0" presId="urn:microsoft.com/office/officeart/2008/layout/LinedList"/>
    <dgm:cxn modelId="{60159713-4853-4FA2-9E21-1E9C02C991BC}" type="presParOf" srcId="{DF8B6CDB-D839-4593-A20D-B8F54CB62C59}" destId="{6ACC44E1-EFB8-4EE9-9C7E-5CF5F60D7BFB}" srcOrd="0" destOrd="0" presId="urn:microsoft.com/office/officeart/2008/layout/LinedList"/>
    <dgm:cxn modelId="{B703817E-0DA8-4962-B308-F489101E6F14}" type="presParOf" srcId="{DF8B6CDB-D839-4593-A20D-B8F54CB62C59}" destId="{00751256-5E9A-4EF1-B010-F2A9AFE98CD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8C9F6-C87A-437E-A5DC-1E201B6990B0}">
      <dsp:nvSpPr>
        <dsp:cNvPr id="0" name=""/>
        <dsp:cNvSpPr/>
      </dsp:nvSpPr>
      <dsp:spPr>
        <a:xfrm>
          <a:off x="0" y="272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EEB6E-8F09-4EA1-9FD1-1F6724DF02DC}">
      <dsp:nvSpPr>
        <dsp:cNvPr id="0" name=""/>
        <dsp:cNvSpPr/>
      </dsp:nvSpPr>
      <dsp:spPr>
        <a:xfrm>
          <a:off x="0" y="2725"/>
          <a:ext cx="10515600" cy="1858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solidFill>
                <a:srgbClr val="FF0000"/>
              </a:solidFill>
            </a:rPr>
            <a:t>Section 163 of the Road Traffic Act 1988 </a:t>
          </a:r>
          <a:r>
            <a:rPr lang="en-GB" sz="2900" kern="1200" dirty="0"/>
            <a:t>allows for the stopping of vehicles, when an officer can use the powers vested in them by the following sections of the Road Traffic Act 1988 to require certain information to be divulged: </a:t>
          </a:r>
          <a:endParaRPr lang="en-US" sz="2900" kern="1200" dirty="0"/>
        </a:p>
      </dsp:txBody>
      <dsp:txXfrm>
        <a:off x="0" y="2725"/>
        <a:ext cx="10515600" cy="1858631"/>
      </dsp:txXfrm>
    </dsp:sp>
    <dsp:sp modelId="{1896DCA1-CD28-4C61-B8E1-9F36A27F03AF}">
      <dsp:nvSpPr>
        <dsp:cNvPr id="0" name=""/>
        <dsp:cNvSpPr/>
      </dsp:nvSpPr>
      <dsp:spPr>
        <a:xfrm>
          <a:off x="0" y="186135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18753D-96F1-4629-95EB-D23B5E58DF91}">
      <dsp:nvSpPr>
        <dsp:cNvPr id="0" name=""/>
        <dsp:cNvSpPr/>
      </dsp:nvSpPr>
      <dsp:spPr>
        <a:xfrm>
          <a:off x="0" y="1861356"/>
          <a:ext cx="10515600" cy="1858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solidFill>
                <a:srgbClr val="FF0000"/>
              </a:solidFill>
            </a:rPr>
            <a:t>Sec 164 RTA 1988 </a:t>
          </a:r>
          <a:r>
            <a:rPr lang="en-GB" sz="2900" kern="1200" dirty="0"/>
            <a:t>- Power of constables to require production of driving licence and in certain cases statement of date of birth</a:t>
          </a:r>
          <a:endParaRPr lang="en-US" sz="2900" kern="1200" dirty="0"/>
        </a:p>
      </dsp:txBody>
      <dsp:txXfrm>
        <a:off x="0" y="1861356"/>
        <a:ext cx="10515600" cy="1858631"/>
      </dsp:txXfrm>
    </dsp:sp>
    <dsp:sp modelId="{E36565D9-6C8F-4C92-AF55-A26A63235BEB}">
      <dsp:nvSpPr>
        <dsp:cNvPr id="0" name=""/>
        <dsp:cNvSpPr/>
      </dsp:nvSpPr>
      <dsp:spPr>
        <a:xfrm>
          <a:off x="0" y="371998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B948AF-A53D-4458-87D6-491C06DBD340}">
      <dsp:nvSpPr>
        <dsp:cNvPr id="0" name=""/>
        <dsp:cNvSpPr/>
      </dsp:nvSpPr>
      <dsp:spPr>
        <a:xfrm>
          <a:off x="0" y="3719988"/>
          <a:ext cx="10515600" cy="1858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solidFill>
                <a:srgbClr val="FF0000"/>
              </a:solidFill>
            </a:rPr>
            <a:t>Sec 165 RTA 1988 </a:t>
          </a:r>
          <a:r>
            <a:rPr lang="en-GB" sz="2900" kern="1200" dirty="0"/>
            <a:t>- Power of constables to obtain names and addresses of drivers and others, and to require production of evidence of insurance or security and test certificates. </a:t>
          </a:r>
          <a:endParaRPr lang="en-US" sz="2900" kern="1200" dirty="0"/>
        </a:p>
      </dsp:txBody>
      <dsp:txXfrm>
        <a:off x="0" y="3719988"/>
        <a:ext cx="10515600" cy="1858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12155-5E42-4EC4-85C6-4276C51434ED}">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60652A-51C5-4F8D-B3AF-3645393F2929}">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Once the decision has been made to stop a vehicle on the road, several things need to be considered, all of which should be underpinned by a dynamic risk assessment. </a:t>
          </a:r>
          <a:endParaRPr lang="en-US" sz="3400" kern="1200"/>
        </a:p>
      </dsp:txBody>
      <dsp:txXfrm>
        <a:off x="0" y="0"/>
        <a:ext cx="10515600" cy="2175669"/>
      </dsp:txXfrm>
    </dsp:sp>
    <dsp:sp modelId="{BD59597F-F108-4751-9EB2-B4F20483C48C}">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249221-F705-4EEE-BD47-CE12780F3F37}">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There are additional considerations where the vehicle is suspected of being involved in terrorism or believed to be carrying firearms, drugs or vulnerable people: specialist advice should be sought in these situations. </a:t>
          </a:r>
          <a:endParaRPr lang="en-US" sz="3400" kern="1200"/>
        </a:p>
      </dsp:txBody>
      <dsp:txXfrm>
        <a:off x="0" y="2175669"/>
        <a:ext cx="10515600" cy="21756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77502-5225-4CBB-8D00-AB3D35E31935}">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1AC592-9BFF-4007-AD4F-D696B8D7CAE0}">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This involves continually evaluating the changing circumstances. </a:t>
          </a:r>
          <a:endParaRPr lang="en-US" sz="2800" kern="1200"/>
        </a:p>
      </dsp:txBody>
      <dsp:txXfrm>
        <a:off x="0" y="531"/>
        <a:ext cx="10515600" cy="621467"/>
      </dsp:txXfrm>
    </dsp:sp>
    <dsp:sp modelId="{C8D5725C-006B-486C-8436-E37A8D46FE15}">
      <dsp:nvSpPr>
        <dsp:cNvPr id="0" name=""/>
        <dsp:cNvSpPr/>
      </dsp:nvSpPr>
      <dsp:spPr>
        <a:xfrm>
          <a:off x="0" y="62199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BCBDD1-E865-4F3A-A009-07EB953F47BE}">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Adjust accordingly. </a:t>
          </a:r>
          <a:endParaRPr lang="en-US" sz="2800" kern="1200"/>
        </a:p>
      </dsp:txBody>
      <dsp:txXfrm>
        <a:off x="0" y="621999"/>
        <a:ext cx="10515600" cy="621467"/>
      </dsp:txXfrm>
    </dsp:sp>
    <dsp:sp modelId="{2A429C5C-702B-4672-BE66-95A05AF14E33}">
      <dsp:nvSpPr>
        <dsp:cNvPr id="0" name=""/>
        <dsp:cNvSpPr/>
      </dsp:nvSpPr>
      <dsp:spPr>
        <a:xfrm>
          <a:off x="0" y="12434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6AE4B4-0436-4C28-A503-9FCBE52A3ED5}">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Consider the lay out of the road and vehicle position. </a:t>
          </a:r>
          <a:endParaRPr lang="en-US" sz="2800" kern="1200"/>
        </a:p>
      </dsp:txBody>
      <dsp:txXfrm>
        <a:off x="0" y="1243467"/>
        <a:ext cx="10515600" cy="621467"/>
      </dsp:txXfrm>
    </dsp:sp>
    <dsp:sp modelId="{1FF48CD4-3B16-4C86-BECB-D05E91DF5BDD}">
      <dsp:nvSpPr>
        <dsp:cNvPr id="0" name=""/>
        <dsp:cNvSpPr/>
      </dsp:nvSpPr>
      <dsp:spPr>
        <a:xfrm>
          <a:off x="0" y="186493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C91709-F197-4C90-A8E7-99189B4AFE21}">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Volume and speed of traffic. </a:t>
          </a:r>
          <a:endParaRPr lang="en-US" sz="2800" kern="1200"/>
        </a:p>
      </dsp:txBody>
      <dsp:txXfrm>
        <a:off x="0" y="1864935"/>
        <a:ext cx="10515600" cy="621467"/>
      </dsp:txXfrm>
    </dsp:sp>
    <dsp:sp modelId="{3A7FBE06-623A-47CF-9EE7-6848F4F3394A}">
      <dsp:nvSpPr>
        <dsp:cNvPr id="0" name=""/>
        <dsp:cNvSpPr/>
      </dsp:nvSpPr>
      <dsp:spPr>
        <a:xfrm>
          <a:off x="0" y="24864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74B5B-92F8-4971-9CB7-49B8C3A78304}">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Account for everyone at the scene. </a:t>
          </a:r>
          <a:endParaRPr lang="en-US" sz="2800" kern="1200"/>
        </a:p>
      </dsp:txBody>
      <dsp:txXfrm>
        <a:off x="0" y="2486402"/>
        <a:ext cx="10515600" cy="621467"/>
      </dsp:txXfrm>
    </dsp:sp>
    <dsp:sp modelId="{0FAD0770-C366-4775-A2C9-49122B4B1459}">
      <dsp:nvSpPr>
        <dsp:cNvPr id="0" name=""/>
        <dsp:cNvSpPr/>
      </dsp:nvSpPr>
      <dsp:spPr>
        <a:xfrm>
          <a:off x="0" y="31078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7C24E-39DA-4841-8E28-D3DB1D048800}">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Assess hazards. </a:t>
          </a:r>
          <a:endParaRPr lang="en-US" sz="2800" kern="1200"/>
        </a:p>
      </dsp:txBody>
      <dsp:txXfrm>
        <a:off x="0" y="3107870"/>
        <a:ext cx="10515600" cy="621467"/>
      </dsp:txXfrm>
    </dsp:sp>
    <dsp:sp modelId="{8E23A373-DAD9-4681-BAA1-EB7DC562302D}">
      <dsp:nvSpPr>
        <dsp:cNvPr id="0" name=""/>
        <dsp:cNvSpPr/>
      </dsp:nvSpPr>
      <dsp:spPr>
        <a:xfrm>
          <a:off x="0" y="37293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CC44E1-EFB8-4EE9-9C7E-5CF5F60D7BFB}">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Communicate to others and control room.</a:t>
          </a:r>
          <a:endParaRPr lang="en-US" sz="2800" kern="1200"/>
        </a:p>
      </dsp:txBody>
      <dsp:txXfrm>
        <a:off x="0" y="3729338"/>
        <a:ext cx="10515600" cy="6214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01AEC-5928-4889-9C19-CB0802A797C8}" type="datetimeFigureOut">
              <a:rPr lang="en-GB" smtClean="0"/>
              <a:t>19/03/2025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2612C9-FDC3-4961-9E21-E250A5B6CC8C}" type="slidenum">
              <a:rPr lang="en-GB" smtClean="0"/>
              <a:t>‹#›</a:t>
            </a:fld>
            <a:endParaRPr lang="en-GB"/>
          </a:p>
        </p:txBody>
      </p:sp>
    </p:spTree>
    <p:extLst>
      <p:ext uri="{BB962C8B-B14F-4D97-AF65-F5344CB8AC3E}">
        <p14:creationId xmlns:p14="http://schemas.microsoft.com/office/powerpoint/2010/main" val="3339755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3</a:t>
            </a:fld>
            <a:endParaRPr lang="en-GB"/>
          </a:p>
        </p:txBody>
      </p:sp>
    </p:spTree>
    <p:extLst>
      <p:ext uri="{BB962C8B-B14F-4D97-AF65-F5344CB8AC3E}">
        <p14:creationId xmlns:p14="http://schemas.microsoft.com/office/powerpoint/2010/main" val="691355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5</a:t>
            </a:fld>
            <a:endParaRPr lang="en-GB"/>
          </a:p>
        </p:txBody>
      </p:sp>
    </p:spTree>
    <p:extLst>
      <p:ext uri="{BB962C8B-B14F-4D97-AF65-F5344CB8AC3E}">
        <p14:creationId xmlns:p14="http://schemas.microsoft.com/office/powerpoint/2010/main" val="700939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12211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8</a:t>
            </a:fld>
            <a:endParaRPr lang="en-GB"/>
          </a:p>
        </p:txBody>
      </p:sp>
    </p:spTree>
    <p:extLst>
      <p:ext uri="{BB962C8B-B14F-4D97-AF65-F5344CB8AC3E}">
        <p14:creationId xmlns:p14="http://schemas.microsoft.com/office/powerpoint/2010/main" val="17469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12</a:t>
            </a:fld>
            <a:endParaRPr lang="en-GB"/>
          </a:p>
        </p:txBody>
      </p:sp>
    </p:spTree>
    <p:extLst>
      <p:ext uri="{BB962C8B-B14F-4D97-AF65-F5344CB8AC3E}">
        <p14:creationId xmlns:p14="http://schemas.microsoft.com/office/powerpoint/2010/main" val="3407646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the decision has been made to stop a vehicle on the road, several things need to be considered, all of which should be underpinned by a dynamic risk assessment. </a:t>
            </a:r>
          </a:p>
          <a:p>
            <a:endParaRPr lang="en-GB" dirty="0"/>
          </a:p>
          <a:p>
            <a:r>
              <a:rPr lang="en-GB" dirty="0"/>
              <a:t>There are additional considerations where the vehicle is suspected of being involved in terrorism or believed to be carrying firearms, drugs or vulnerable people: specialist advice should be sought in these situations. </a:t>
            </a:r>
          </a:p>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13</a:t>
            </a:fld>
            <a:endParaRPr lang="en-GB"/>
          </a:p>
        </p:txBody>
      </p:sp>
    </p:spTree>
    <p:extLst>
      <p:ext uri="{BB962C8B-B14F-4D97-AF65-F5344CB8AC3E}">
        <p14:creationId xmlns:p14="http://schemas.microsoft.com/office/powerpoint/2010/main" val="2268612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14</a:t>
            </a:fld>
            <a:endParaRPr lang="en-GB"/>
          </a:p>
        </p:txBody>
      </p:sp>
    </p:spTree>
    <p:extLst>
      <p:ext uri="{BB962C8B-B14F-4D97-AF65-F5344CB8AC3E}">
        <p14:creationId xmlns:p14="http://schemas.microsoft.com/office/powerpoint/2010/main" val="1851258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Highway Code </a:t>
            </a:r>
          </a:p>
        </p:txBody>
      </p:sp>
      <p:sp>
        <p:nvSpPr>
          <p:cNvPr id="4" name="Slide Number Placeholder 3"/>
          <p:cNvSpPr>
            <a:spLocks noGrp="1"/>
          </p:cNvSpPr>
          <p:nvPr>
            <p:ph type="sldNum" sz="quarter" idx="5"/>
          </p:nvPr>
        </p:nvSpPr>
        <p:spPr/>
        <p:txBody>
          <a:bodyPr/>
          <a:lstStyle/>
          <a:p>
            <a:fld id="{482612C9-FDC3-4961-9E21-E250A5B6CC8C}" type="slidenum">
              <a:rPr lang="en-GB" smtClean="0"/>
              <a:t>15</a:t>
            </a:fld>
            <a:endParaRPr lang="en-GB"/>
          </a:p>
        </p:txBody>
      </p:sp>
    </p:spTree>
    <p:extLst>
      <p:ext uri="{BB962C8B-B14F-4D97-AF65-F5344CB8AC3E}">
        <p14:creationId xmlns:p14="http://schemas.microsoft.com/office/powerpoint/2010/main" val="789289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2612C9-FDC3-4961-9E21-E250A5B6CC8C}" type="slidenum">
              <a:rPr lang="en-GB" smtClean="0"/>
              <a:t>16</a:t>
            </a:fld>
            <a:endParaRPr lang="en-GB"/>
          </a:p>
        </p:txBody>
      </p:sp>
    </p:spTree>
    <p:extLst>
      <p:ext uri="{BB962C8B-B14F-4D97-AF65-F5344CB8AC3E}">
        <p14:creationId xmlns:p14="http://schemas.microsoft.com/office/powerpoint/2010/main" val="503732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19</a:t>
            </a:fld>
            <a:endParaRPr lang="en-GB"/>
          </a:p>
        </p:txBody>
      </p:sp>
    </p:spTree>
    <p:extLst>
      <p:ext uri="{BB962C8B-B14F-4D97-AF65-F5344CB8AC3E}">
        <p14:creationId xmlns:p14="http://schemas.microsoft.com/office/powerpoint/2010/main" val="836822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03316-DE5A-CD44-10F4-AF1DFD91BC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ACC6BB-8ED2-EFF7-EB99-09D01EB6AA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CF500A-CF84-487B-FCDA-F5EE4C863B56}"/>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8F3DA151-B52B-5B67-DF80-473E936F58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931AE-74E4-3CBB-5235-9DA884F064EB}"/>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2378771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0524-029B-91BB-606F-7DAF2B60F6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74778C-7EA8-C34F-AB9F-CCD43EE9C5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337491-08DA-327F-8479-6AF72DDFC364}"/>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C6B44B28-B83A-55C3-4FA1-CDA8C53EE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5F5A4A-7C51-C251-0058-59FF47D7295A}"/>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325463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337A0-CC4A-677B-1F57-98338E23A1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190A30-F49B-FC1F-992E-ACFEE34730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55A07B-C7E9-4C0F-BA9E-455C237D6017}"/>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9C4C579B-BDE1-61F3-1F88-33A587ADDF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F95BF2-8423-F4EF-030C-F4A5FDA2A595}"/>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978666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7DA1B-A34F-8AEE-6F7E-685B8CD0C3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C9EC48-0FCF-E48E-0FDB-06D5F5B990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F4BEAB-2A20-B63D-1732-CB7D9868B3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97F407-1CA5-8FEA-D7F1-88FBE1EF819E}"/>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6" name="Footer Placeholder 5">
            <a:extLst>
              <a:ext uri="{FF2B5EF4-FFF2-40B4-BE49-F238E27FC236}">
                <a16:creationId xmlns:a16="http://schemas.microsoft.com/office/drawing/2014/main" id="{100A37B0-4466-5C5E-ACA9-D8DF476013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FDA854-ECC2-9B22-E860-FF8298632FDE}"/>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2653516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46A0-CD5B-AA21-7FD5-79EFD956FD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EDA813-9FFB-4423-F7B6-7794F7C073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C0C8FB-900F-A6EC-6E1D-9FDDFF245C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18D73B-6C35-5A55-20BD-EE78C46FAD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D59CAE-27F4-4424-EC0B-4B71555036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9ACA5F-F70E-6F97-A251-7DD8BE118677}"/>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8" name="Footer Placeholder 7">
            <a:extLst>
              <a:ext uri="{FF2B5EF4-FFF2-40B4-BE49-F238E27FC236}">
                <a16:creationId xmlns:a16="http://schemas.microsoft.com/office/drawing/2014/main" id="{A5AFF46E-A8CC-7894-1A7F-79A378AF26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347CCB-CE98-3168-34B6-16DD75B3109F}"/>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965350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19265-F5A7-2589-74CF-4888058DFF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91151B-270F-CF53-EF06-D85AC5AC0C83}"/>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4" name="Footer Placeholder 3">
            <a:extLst>
              <a:ext uri="{FF2B5EF4-FFF2-40B4-BE49-F238E27FC236}">
                <a16:creationId xmlns:a16="http://schemas.microsoft.com/office/drawing/2014/main" id="{12149495-701A-40A6-2012-49C051E907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D876CC-F9C1-62AD-8B40-92A0B9BC06FE}"/>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505119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DC722A-D127-DEBC-37ED-0305537CF289}"/>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3" name="Footer Placeholder 2">
            <a:extLst>
              <a:ext uri="{FF2B5EF4-FFF2-40B4-BE49-F238E27FC236}">
                <a16:creationId xmlns:a16="http://schemas.microsoft.com/office/drawing/2014/main" id="{13BC16D3-3966-DB5F-5234-821A9E1790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05F2F5-72D8-42B3-3201-FB4D4F1E6D51}"/>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750865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113B-C7CE-F13C-5CD9-E236BAE443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48299-09C7-F968-8E3A-5DBE3B2B1C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D6B9FBB-6EC3-FA48-AD97-3D70DB855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71AC8C-9CE9-6D9A-748B-36ADB0E784C9}"/>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6" name="Footer Placeholder 5">
            <a:extLst>
              <a:ext uri="{FF2B5EF4-FFF2-40B4-BE49-F238E27FC236}">
                <a16:creationId xmlns:a16="http://schemas.microsoft.com/office/drawing/2014/main" id="{F0A87651-DC66-DA6E-C86F-8ED8B63AB5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6A685-4AFD-D1A4-4F0F-FC0676FE01F5}"/>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3960111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B4B71-C7B5-559A-4FCD-E8A2789F40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EE2934-2A81-C920-3025-003ADCF191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1F736E-3A9E-6011-3B0C-1262BF97E8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359655-888B-9931-D6D9-389937625083}"/>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6" name="Footer Placeholder 5">
            <a:extLst>
              <a:ext uri="{FF2B5EF4-FFF2-40B4-BE49-F238E27FC236}">
                <a16:creationId xmlns:a16="http://schemas.microsoft.com/office/drawing/2014/main" id="{7C79D062-8DA4-9A81-630D-01AB49D711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D5ED7-0C27-D125-C969-9AEEAF5E697E}"/>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493954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81A8-717F-58A9-1CB7-D1FC0364AE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722595-EC3D-7E2E-AE5C-BF0D53166E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187099-260E-54BA-7A71-E47665E98DB4}"/>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3C12B4B2-F578-D05A-C2B5-9FD50AAD67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EEB056-C84F-54D1-BDDB-57EC7EBAB535}"/>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71240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1B54CC-E611-228C-84FD-788CD64A92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A1C239-12FC-0964-A47A-3472B31674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0793E-09D4-9A4B-BE71-9B6F5352CBA3}"/>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257726AB-8BEE-D90B-8DE8-29783D795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F094C2-3A24-21BE-53C0-C4080CABA320}"/>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141735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D3AF29-117D-568A-9DA3-C293F06115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55E743-28EE-0514-1EFE-697A652673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AA92B2-4B30-A312-9184-F5AF7DEBBD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54B0644C-7A43-E803-8158-B32E5E701A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95F598-D747-AA69-AF0F-3443843332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830F3B-62A2-4783-A759-50C9578871F7}" type="slidenum">
              <a:rPr lang="en-GB" smtClean="0"/>
              <a:t>‹#›</a:t>
            </a:fld>
            <a:endParaRPr lang="en-GB"/>
          </a:p>
        </p:txBody>
      </p:sp>
    </p:spTree>
    <p:extLst>
      <p:ext uri="{BB962C8B-B14F-4D97-AF65-F5344CB8AC3E}">
        <p14:creationId xmlns:p14="http://schemas.microsoft.com/office/powerpoint/2010/main" val="3962782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olice officer in a green uniform&#10;&#10;Description automatically generated">
            <a:extLst>
              <a:ext uri="{FF2B5EF4-FFF2-40B4-BE49-F238E27FC236}">
                <a16:creationId xmlns:a16="http://schemas.microsoft.com/office/drawing/2014/main" id="{2C7A7DF0-1775-CCEF-35CF-107FEE3780DB}"/>
              </a:ext>
            </a:extLst>
          </p:cNvPr>
          <p:cNvPicPr>
            <a:picLocks noChangeAspect="1"/>
          </p:cNvPicPr>
          <p:nvPr/>
        </p:nvPicPr>
        <p:blipFill rotWithShape="1">
          <a:blip r:embed="rId2"/>
          <a:srcRect l="17943" r="15697"/>
          <a:stretch/>
        </p:blipFill>
        <p:spPr>
          <a:xfrm>
            <a:off x="3523485"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BA7983-9E16-BF97-B199-957DA3893758}"/>
              </a:ext>
            </a:extLst>
          </p:cNvPr>
          <p:cNvSpPr>
            <a:spLocks noGrp="1"/>
          </p:cNvSpPr>
          <p:nvPr>
            <p:ph type="ctrTitle"/>
          </p:nvPr>
        </p:nvSpPr>
        <p:spPr>
          <a:xfrm>
            <a:off x="477981" y="1122363"/>
            <a:ext cx="4023360" cy="3204134"/>
          </a:xfrm>
        </p:spPr>
        <p:txBody>
          <a:bodyPr anchor="b">
            <a:normAutofit/>
          </a:bodyPr>
          <a:lstStyle/>
          <a:p>
            <a:pPr algn="l"/>
            <a:r>
              <a:rPr lang="en-GB" sz="4800" dirty="0">
                <a:solidFill>
                  <a:schemeClr val="bg1"/>
                </a:solidFill>
              </a:rPr>
              <a:t>Powers to stop Vehicles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730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98294-DFF9-FC69-4470-2845A2D35BE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What is Sec 163 RT</a:t>
            </a:r>
            <a:r>
              <a:rPr lang="en-US" sz="3600" dirty="0">
                <a:solidFill>
                  <a:srgbClr val="FFFFFF"/>
                </a:solidFill>
              </a:rPr>
              <a:t>A</a:t>
            </a:r>
            <a:r>
              <a:rPr lang="en-US" sz="3600" kern="1200" dirty="0">
                <a:solidFill>
                  <a:srgbClr val="FFFFFF"/>
                </a:solidFill>
                <a:latin typeface="+mj-lt"/>
                <a:ea typeface="+mj-ea"/>
                <a:cs typeface="+mj-cs"/>
              </a:rPr>
              <a:t> 1988</a:t>
            </a:r>
          </a:p>
        </p:txBody>
      </p:sp>
      <p:pic>
        <p:nvPicPr>
          <p:cNvPr id="5" name="Content Placeholder 4">
            <a:extLst>
              <a:ext uri="{FF2B5EF4-FFF2-40B4-BE49-F238E27FC236}">
                <a16:creationId xmlns:a16="http://schemas.microsoft.com/office/drawing/2014/main" id="{54BC090B-393D-DF71-456C-59053A9E3D98}"/>
              </a:ext>
            </a:extLst>
          </p:cNvPr>
          <p:cNvPicPr>
            <a:picLocks noGrp="1" noChangeAspect="1"/>
          </p:cNvPicPr>
          <p:nvPr>
            <p:ph idx="1"/>
          </p:nvPr>
        </p:nvPicPr>
        <p:blipFill>
          <a:blip r:embed="rId2"/>
          <a:stretch>
            <a:fillRect/>
          </a:stretch>
        </p:blipFill>
        <p:spPr>
          <a:xfrm>
            <a:off x="4777316" y="1283440"/>
            <a:ext cx="6780700" cy="4288791"/>
          </a:xfrm>
          <a:prstGeom prst="rect">
            <a:avLst/>
          </a:prstGeom>
        </p:spPr>
      </p:pic>
    </p:spTree>
    <p:extLst>
      <p:ext uri="{BB962C8B-B14F-4D97-AF65-F5344CB8AC3E}">
        <p14:creationId xmlns:p14="http://schemas.microsoft.com/office/powerpoint/2010/main" val="4207089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606A8-D937-464C-708E-3A2B28689BC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Why stop a vehicle?</a:t>
            </a:r>
          </a:p>
        </p:txBody>
      </p:sp>
      <p:sp>
        <p:nvSpPr>
          <p:cNvPr id="3" name="Content Placeholder 2">
            <a:extLst>
              <a:ext uri="{FF2B5EF4-FFF2-40B4-BE49-F238E27FC236}">
                <a16:creationId xmlns:a16="http://schemas.microsoft.com/office/drawing/2014/main" id="{C8327A32-AB0A-9FB9-8136-3FA5BCEDB4AB}"/>
              </a:ext>
            </a:extLst>
          </p:cNvPr>
          <p:cNvSpPr>
            <a:spLocks noGrp="1"/>
          </p:cNvSpPr>
          <p:nvPr>
            <p:ph idx="1"/>
          </p:nvPr>
        </p:nvSpPr>
        <p:spPr>
          <a:xfrm>
            <a:off x="4810259" y="649480"/>
            <a:ext cx="6555347" cy="5546047"/>
          </a:xfrm>
        </p:spPr>
        <p:txBody>
          <a:bodyPr anchor="ctr">
            <a:normAutofit/>
          </a:bodyPr>
          <a:lstStyle/>
          <a:p>
            <a:pPr marL="0" indent="0">
              <a:buNone/>
            </a:pPr>
            <a:r>
              <a:rPr lang="en-GB" dirty="0"/>
              <a:t>Police officers on foot or mobile patrol may have cause to stop vehicles because:</a:t>
            </a:r>
          </a:p>
          <a:p>
            <a:pPr marL="0" indent="0">
              <a:buNone/>
            </a:pPr>
            <a:endParaRPr lang="en-GB" dirty="0"/>
          </a:p>
          <a:p>
            <a:pPr marL="0" indent="0">
              <a:buNone/>
            </a:pPr>
            <a:r>
              <a:rPr lang="en-GB" dirty="0"/>
              <a:t>Poor driving standards.</a:t>
            </a:r>
          </a:p>
          <a:p>
            <a:pPr marL="0" indent="0">
              <a:buNone/>
            </a:pPr>
            <a:r>
              <a:rPr lang="en-GB" dirty="0"/>
              <a:t>Suspected criminal activity. </a:t>
            </a:r>
          </a:p>
          <a:p>
            <a:pPr marL="0" indent="0">
              <a:buNone/>
            </a:pPr>
            <a:endParaRPr lang="en-GB" dirty="0"/>
          </a:p>
          <a:p>
            <a:pPr marL="0" indent="0">
              <a:buNone/>
            </a:pPr>
            <a:r>
              <a:rPr lang="en-GB" dirty="0"/>
              <a:t>Stopping vehicles and inspecting documents are covered by specific legalisation.</a:t>
            </a:r>
          </a:p>
        </p:txBody>
      </p:sp>
    </p:spTree>
    <p:extLst>
      <p:ext uri="{BB962C8B-B14F-4D97-AF65-F5344CB8AC3E}">
        <p14:creationId xmlns:p14="http://schemas.microsoft.com/office/powerpoint/2010/main" val="2774215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88511-500F-011B-4FDD-2021007087CA}"/>
              </a:ext>
            </a:extLst>
          </p:cNvPr>
          <p:cNvSpPr>
            <a:spLocks noGrp="1"/>
          </p:cNvSpPr>
          <p:nvPr>
            <p:ph type="title"/>
          </p:nvPr>
        </p:nvSpPr>
        <p:spPr/>
        <p:txBody>
          <a:bodyPr/>
          <a:lstStyle/>
          <a:p>
            <a:pPr algn="ctr"/>
            <a:r>
              <a:rPr lang="en-GB" dirty="0"/>
              <a:t>Section 163 Road Traffic Act 1988</a:t>
            </a:r>
          </a:p>
        </p:txBody>
      </p:sp>
      <p:sp>
        <p:nvSpPr>
          <p:cNvPr id="3" name="Content Placeholder 2">
            <a:extLst>
              <a:ext uri="{FF2B5EF4-FFF2-40B4-BE49-F238E27FC236}">
                <a16:creationId xmlns:a16="http://schemas.microsoft.com/office/drawing/2014/main" id="{79888875-CF06-AA36-264B-6159A40A3B5C}"/>
              </a:ext>
            </a:extLst>
          </p:cNvPr>
          <p:cNvSpPr>
            <a:spLocks noGrp="1"/>
          </p:cNvSpPr>
          <p:nvPr>
            <p:ph idx="1"/>
          </p:nvPr>
        </p:nvSpPr>
        <p:spPr/>
        <p:txBody>
          <a:bodyPr/>
          <a:lstStyle/>
          <a:p>
            <a:pPr marL="0" indent="0" algn="ctr">
              <a:buNone/>
            </a:pPr>
            <a:r>
              <a:rPr lang="en-GB" dirty="0"/>
              <a:t>A person </a:t>
            </a:r>
            <a:r>
              <a:rPr lang="en-GB" dirty="0">
                <a:solidFill>
                  <a:srgbClr val="FF0000"/>
                </a:solidFill>
              </a:rPr>
              <a:t>driving</a:t>
            </a:r>
            <a:r>
              <a:rPr lang="en-GB" dirty="0"/>
              <a:t> a </a:t>
            </a:r>
            <a:r>
              <a:rPr lang="en-GB" dirty="0">
                <a:solidFill>
                  <a:srgbClr val="FF0000"/>
                </a:solidFill>
              </a:rPr>
              <a:t>mechanically propelled vehicle </a:t>
            </a:r>
            <a:r>
              <a:rPr lang="en-GB" dirty="0"/>
              <a:t>on a </a:t>
            </a:r>
            <a:r>
              <a:rPr lang="en-GB" dirty="0">
                <a:solidFill>
                  <a:srgbClr val="FF0000"/>
                </a:solidFill>
              </a:rPr>
              <a:t>road </a:t>
            </a:r>
            <a:r>
              <a:rPr lang="en-GB" dirty="0"/>
              <a:t>must stop the vehicle on being required to do so by a </a:t>
            </a:r>
            <a:r>
              <a:rPr lang="en-GB" dirty="0">
                <a:solidFill>
                  <a:srgbClr val="FF0000"/>
                </a:solidFill>
              </a:rPr>
              <a:t>constable in uniform </a:t>
            </a:r>
            <a:r>
              <a:rPr lang="en-GB" dirty="0"/>
              <a:t>or a </a:t>
            </a:r>
            <a:r>
              <a:rPr lang="en-GB" dirty="0">
                <a:solidFill>
                  <a:srgbClr val="FF0000"/>
                </a:solidFill>
              </a:rPr>
              <a:t>traffic officer.</a:t>
            </a:r>
          </a:p>
          <a:p>
            <a:pPr marL="0" indent="0" algn="ctr">
              <a:buNone/>
            </a:pPr>
            <a:r>
              <a:rPr lang="en-GB" dirty="0"/>
              <a:t>A person riding a </a:t>
            </a:r>
            <a:r>
              <a:rPr lang="en-GB" dirty="0">
                <a:solidFill>
                  <a:srgbClr val="FF0000"/>
                </a:solidFill>
              </a:rPr>
              <a:t>cycle</a:t>
            </a:r>
            <a:r>
              <a:rPr lang="en-GB" dirty="0"/>
              <a:t> on a road must stop the cycle on being required to do so by a constable in uniform or a traffic officer. </a:t>
            </a:r>
          </a:p>
          <a:p>
            <a:pPr marL="0" indent="0" algn="ctr">
              <a:buNone/>
            </a:pPr>
            <a:endParaRPr lang="en-GB" dirty="0"/>
          </a:p>
          <a:p>
            <a:pPr marL="0" indent="0" algn="ctr">
              <a:buNone/>
            </a:pPr>
            <a:r>
              <a:rPr lang="en-GB" dirty="0"/>
              <a:t>If a person fails to comply with this section, he is guilty of an offence.</a:t>
            </a:r>
          </a:p>
        </p:txBody>
      </p:sp>
    </p:spTree>
    <p:extLst>
      <p:ext uri="{BB962C8B-B14F-4D97-AF65-F5344CB8AC3E}">
        <p14:creationId xmlns:p14="http://schemas.microsoft.com/office/powerpoint/2010/main" val="652357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267E29-2394-70AE-8EF2-AA0A240E322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is an MPV?</a:t>
            </a:r>
          </a:p>
        </p:txBody>
      </p:sp>
      <p:pic>
        <p:nvPicPr>
          <p:cNvPr id="4" name="Content Placeholder 4" descr="A blue and red text&#10;&#10;AI-generated content may be incorrect.">
            <a:extLst>
              <a:ext uri="{FF2B5EF4-FFF2-40B4-BE49-F238E27FC236}">
                <a16:creationId xmlns:a16="http://schemas.microsoft.com/office/drawing/2014/main" id="{33AB4012-6DD2-466E-4912-16CFA71AF30D}"/>
              </a:ext>
            </a:extLst>
          </p:cNvPr>
          <p:cNvPicPr>
            <a:picLocks noGrp="1" noChangeAspect="1"/>
          </p:cNvPicPr>
          <p:nvPr>
            <p:ph idx="1"/>
          </p:nvPr>
        </p:nvPicPr>
        <p:blipFill>
          <a:blip r:embed="rId3"/>
          <a:stretch>
            <a:fillRect/>
          </a:stretch>
        </p:blipFill>
        <p:spPr>
          <a:xfrm>
            <a:off x="4777316" y="1283440"/>
            <a:ext cx="6780700" cy="4288791"/>
          </a:xfrm>
          <a:prstGeom prst="rect">
            <a:avLst/>
          </a:prstGeom>
        </p:spPr>
      </p:pic>
    </p:spTree>
    <p:extLst>
      <p:ext uri="{BB962C8B-B14F-4D97-AF65-F5344CB8AC3E}">
        <p14:creationId xmlns:p14="http://schemas.microsoft.com/office/powerpoint/2010/main" val="3630352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6600264" y="556994"/>
            <a:ext cx="4753535" cy="16724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4000" b="1" kern="1200">
                <a:solidFill>
                  <a:schemeClr val="tx1"/>
                </a:solidFill>
                <a:latin typeface="+mj-lt"/>
                <a:ea typeface="+mj-ea"/>
                <a:cs typeface="+mj-cs"/>
              </a:rPr>
              <a:t>Mechanically Propelled  Vehicle</a:t>
            </a:r>
          </a:p>
        </p:txBody>
      </p:sp>
      <p:pic>
        <p:nvPicPr>
          <p:cNvPr id="9" name="Picture 2" descr="\\Client\G$\CKP Images\Traffic\MPV 1.png"/>
          <p:cNvPicPr>
            <a:picLocks noChangeAspect="1" noChangeArrowheads="1"/>
          </p:cNvPicPr>
          <p:nvPr/>
        </p:nvPicPr>
        <p:blipFill rotWithShape="1">
          <a:blip r:embed="rId3">
            <a:extLst>
              <a:ext uri="{28A0092B-C50C-407E-A947-70E740481C1C}">
                <a14:useLocalDpi xmlns:a14="http://schemas.microsoft.com/office/drawing/2010/main" val="0"/>
              </a:ext>
            </a:extLst>
          </a:blip>
          <a:srcRect r="1" b="2322"/>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Client\G$\CKP Images\Traffic\MPV 3.png"/>
          <p:cNvPicPr>
            <a:picLocks noChangeAspect="1" noChangeArrowheads="1"/>
          </p:cNvPicPr>
          <p:nvPr/>
        </p:nvPicPr>
        <p:blipFill rotWithShape="1">
          <a:blip r:embed="rId4">
            <a:extLst>
              <a:ext uri="{28A0092B-C50C-407E-A947-70E740481C1C}">
                <a14:useLocalDpi xmlns:a14="http://schemas.microsoft.com/office/drawing/2010/main" val="0"/>
              </a:ext>
            </a:extLst>
          </a:blip>
          <a:srcRect l="27861" r="7258" b="-1"/>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descr="\\Client\G$\CKP Images\Traffic\motor cycle.png"/>
          <p:cNvPicPr>
            <a:picLocks noChangeAspect="1" noChangeArrowheads="1"/>
          </p:cNvPicPr>
          <p:nvPr/>
        </p:nvPicPr>
        <p:blipFill rotWithShape="1">
          <a:blip r:embed="rId5">
            <a:extLst>
              <a:ext uri="{28A0092B-C50C-407E-A947-70E740481C1C}">
                <a14:useLocalDpi xmlns:a14="http://schemas.microsoft.com/office/drawing/2010/main" val="0"/>
              </a:ext>
            </a:extLst>
          </a:blip>
          <a:srcRect t="21391" r="1" b="13204"/>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2"/>
          <p:cNvSpPr txBox="1">
            <a:spLocks noChangeArrowheads="1"/>
          </p:cNvSpPr>
          <p:nvPr/>
        </p:nvSpPr>
        <p:spPr bwMode="auto">
          <a:xfrm>
            <a:off x="6600265" y="2413645"/>
            <a:ext cx="4753534" cy="36947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A vehicle that is constructed so that it can be propelled mechanically</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Steam</a:t>
            </a: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Electric</a:t>
            </a: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Petrol</a:t>
            </a: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Diesel</a:t>
            </a: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Oil</a:t>
            </a: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Gas</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p:txBody>
      </p:sp>
    </p:spTree>
    <p:extLst>
      <p:ext uri="{BB962C8B-B14F-4D97-AF65-F5344CB8AC3E}">
        <p14:creationId xmlns:p14="http://schemas.microsoft.com/office/powerpoint/2010/main" val="61114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CF8AE-3190-7865-CE06-CCAAB1B09D38}"/>
              </a:ext>
            </a:extLst>
          </p:cNvPr>
          <p:cNvSpPr>
            <a:spLocks noGrp="1"/>
          </p:cNvSpPr>
          <p:nvPr>
            <p:ph type="title"/>
          </p:nvPr>
        </p:nvSpPr>
        <p:spPr>
          <a:xfrm>
            <a:off x="572493" y="238539"/>
            <a:ext cx="11018520" cy="1434415"/>
          </a:xfrm>
        </p:spPr>
        <p:txBody>
          <a:bodyPr anchor="b">
            <a:normAutofit/>
          </a:bodyPr>
          <a:lstStyle/>
          <a:p>
            <a:r>
              <a:rPr lang="en-GB" sz="5400"/>
              <a:t>Things to note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DB2DDB-B0EB-86AA-C096-9B2361F6F376}"/>
              </a:ext>
            </a:extLst>
          </p:cNvPr>
          <p:cNvSpPr>
            <a:spLocks noGrp="1"/>
          </p:cNvSpPr>
          <p:nvPr>
            <p:ph idx="1"/>
          </p:nvPr>
        </p:nvSpPr>
        <p:spPr>
          <a:xfrm>
            <a:off x="572493" y="2071316"/>
            <a:ext cx="6713552" cy="4119172"/>
          </a:xfrm>
        </p:spPr>
        <p:txBody>
          <a:bodyPr anchor="t">
            <a:normAutofit/>
          </a:bodyPr>
          <a:lstStyle/>
          <a:p>
            <a:r>
              <a:rPr lang="en-GB" sz="2400" dirty="0"/>
              <a:t>To stop a vehicle under Sec 163 RTA, there is a requirement for the constable to be in uniform. </a:t>
            </a:r>
          </a:p>
          <a:p>
            <a:r>
              <a:rPr lang="en-GB" sz="2400" dirty="0"/>
              <a:t>A traffic officer is a designated person under the Police Reform Act 2002 and has a power to stop vehicles under Sec 163 RTA by virtue of Section 6 Traffic Management Act 2004.</a:t>
            </a:r>
          </a:p>
          <a:p>
            <a:r>
              <a:rPr lang="en-GB" sz="2400" dirty="0"/>
              <a:t>The term ‘cycle’ includes pedal cycles and electrically assisted pedal cycles.</a:t>
            </a:r>
          </a:p>
          <a:p>
            <a:r>
              <a:rPr lang="en-GB" sz="2400" dirty="0"/>
              <a:t>Failing to stop when required to do so is a summary offence.</a:t>
            </a:r>
          </a:p>
        </p:txBody>
      </p:sp>
      <p:pic>
        <p:nvPicPr>
          <p:cNvPr id="5" name="Picture 4">
            <a:extLst>
              <a:ext uri="{FF2B5EF4-FFF2-40B4-BE49-F238E27FC236}">
                <a16:creationId xmlns:a16="http://schemas.microsoft.com/office/drawing/2014/main" id="{BBCE819D-67E3-DBAA-0A98-2E0110A4D844}"/>
              </a:ext>
            </a:extLst>
          </p:cNvPr>
          <p:cNvPicPr>
            <a:picLocks noChangeAspect="1"/>
          </p:cNvPicPr>
          <p:nvPr/>
        </p:nvPicPr>
        <p:blipFill rotWithShape="1">
          <a:blip r:embed="rId2"/>
          <a:srcRect l="7684" r="680"/>
          <a:stretch/>
        </p:blipFill>
        <p:spPr>
          <a:xfrm>
            <a:off x="7675658" y="2093976"/>
            <a:ext cx="3941064" cy="4096512"/>
          </a:xfrm>
          <a:prstGeom prst="rect">
            <a:avLst/>
          </a:prstGeom>
        </p:spPr>
      </p:pic>
    </p:spTree>
    <p:extLst>
      <p:ext uri="{BB962C8B-B14F-4D97-AF65-F5344CB8AC3E}">
        <p14:creationId xmlns:p14="http://schemas.microsoft.com/office/powerpoint/2010/main" val="2112835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312D9A2-A44C-6FCD-5356-F330719810C8}"/>
              </a:ext>
            </a:extLst>
          </p:cNvPr>
          <p:cNvGraphicFramePr>
            <a:graphicFrameLocks noGrp="1"/>
          </p:cNvGraphicFramePr>
          <p:nvPr>
            <p:ph idx="1"/>
            <p:extLst>
              <p:ext uri="{D42A27DB-BD31-4B8C-83A1-F6EECF244321}">
                <p14:modId xmlns:p14="http://schemas.microsoft.com/office/powerpoint/2010/main" val="3249907881"/>
              </p:ext>
            </p:extLst>
          </p:nvPr>
        </p:nvGraphicFramePr>
        <p:xfrm>
          <a:off x="838200" y="595618"/>
          <a:ext cx="10515600" cy="558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0644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28599F9E-75CA-7673-B858-7CC257A1DE6B}"/>
              </a:ext>
            </a:extLst>
          </p:cNvPr>
          <p:cNvPicPr>
            <a:picLocks noChangeAspect="1"/>
          </p:cNvPicPr>
          <p:nvPr/>
        </p:nvPicPr>
        <p:blipFill>
          <a:blip r:embed="rId2"/>
          <a:srcRect l="34159" r="21466"/>
          <a:stretch/>
        </p:blipFill>
        <p:spPr>
          <a:xfrm>
            <a:off x="-1" y="-2"/>
            <a:ext cx="5410198" cy="6858002"/>
          </a:xfrm>
          <a:prstGeom prst="rect">
            <a:avLst/>
          </a:prstGeom>
        </p:spPr>
      </p:pic>
      <p:sp useBgFill="1">
        <p:nvSpPr>
          <p:cNvPr id="32" name="Rectangle 3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A84288-3282-8FB0-E959-A647541E9C8A}"/>
              </a:ext>
            </a:extLst>
          </p:cNvPr>
          <p:cNvSpPr>
            <a:spLocks noGrp="1"/>
          </p:cNvSpPr>
          <p:nvPr>
            <p:ph type="title"/>
          </p:nvPr>
        </p:nvSpPr>
        <p:spPr>
          <a:xfrm>
            <a:off x="6115317" y="405685"/>
            <a:ext cx="5464968" cy="1559301"/>
          </a:xfrm>
        </p:spPr>
        <p:txBody>
          <a:bodyPr>
            <a:normAutofit/>
          </a:bodyPr>
          <a:lstStyle/>
          <a:p>
            <a:r>
              <a:rPr lang="en-GB" sz="4000"/>
              <a:t>What is a ‘road check’?</a:t>
            </a:r>
          </a:p>
        </p:txBody>
      </p:sp>
      <p:sp>
        <p:nvSpPr>
          <p:cNvPr id="3" name="Content Placeholder 2">
            <a:extLst>
              <a:ext uri="{FF2B5EF4-FFF2-40B4-BE49-F238E27FC236}">
                <a16:creationId xmlns:a16="http://schemas.microsoft.com/office/drawing/2014/main" id="{D449F960-00CC-6749-B4C3-0D1BA096CB68}"/>
              </a:ext>
            </a:extLst>
          </p:cNvPr>
          <p:cNvSpPr>
            <a:spLocks noGrp="1"/>
          </p:cNvSpPr>
          <p:nvPr>
            <p:ph idx="1"/>
          </p:nvPr>
        </p:nvSpPr>
        <p:spPr>
          <a:xfrm>
            <a:off x="6115317" y="2743200"/>
            <a:ext cx="5247340" cy="3496878"/>
          </a:xfrm>
        </p:spPr>
        <p:txBody>
          <a:bodyPr anchor="ctr">
            <a:normAutofit/>
          </a:bodyPr>
          <a:lstStyle/>
          <a:p>
            <a:r>
              <a:rPr lang="en-GB" sz="1900"/>
              <a:t>Section 163 of the Road Traffic Act 1988 also allows for the stopping of vehicles, when an officer can use the powers vested in them by Section 4 Police and Criminal Evidence Act 1984 in relation to finding out if the vehicle is carrying a person:</a:t>
            </a:r>
          </a:p>
          <a:p>
            <a:r>
              <a:rPr lang="en-GB" sz="1900"/>
              <a:t>Who has committed an offence other than a road traffic offence or vehicle excise offence</a:t>
            </a:r>
          </a:p>
          <a:p>
            <a:r>
              <a:rPr lang="en-GB" sz="1900"/>
              <a:t> Who is witness to such an offence </a:t>
            </a:r>
          </a:p>
          <a:p>
            <a:r>
              <a:rPr lang="en-GB" sz="1900"/>
              <a:t> Who is intending to commit such an offence </a:t>
            </a:r>
          </a:p>
          <a:p>
            <a:r>
              <a:rPr lang="en-GB" sz="1900"/>
              <a:t> Who is unlawfully at large</a:t>
            </a:r>
          </a:p>
        </p:txBody>
      </p:sp>
    </p:spTree>
    <p:extLst>
      <p:ext uri="{BB962C8B-B14F-4D97-AF65-F5344CB8AC3E}">
        <p14:creationId xmlns:p14="http://schemas.microsoft.com/office/powerpoint/2010/main" val="4286704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F6AB48-97AF-776E-AA19-B5036D3ADAA4}"/>
              </a:ext>
            </a:extLst>
          </p:cNvPr>
          <p:cNvSpPr>
            <a:spLocks noGrp="1"/>
          </p:cNvSpPr>
          <p:nvPr>
            <p:ph idx="1"/>
          </p:nvPr>
        </p:nvSpPr>
        <p:spPr>
          <a:xfrm>
            <a:off x="762000" y="871146"/>
            <a:ext cx="5791199" cy="5282965"/>
          </a:xfrm>
        </p:spPr>
        <p:txBody>
          <a:bodyPr>
            <a:normAutofit lnSpcReduction="10000"/>
          </a:bodyPr>
          <a:lstStyle/>
          <a:p>
            <a:r>
              <a:rPr lang="en-GB" sz="2400" dirty="0"/>
              <a:t>Stopping of vehicles to allow officers to utilise the above powers is known as a ‘road check’</a:t>
            </a:r>
          </a:p>
          <a:p>
            <a:r>
              <a:rPr lang="en-GB" sz="2400" dirty="0"/>
              <a:t>‘Road checks’ must be authorised by an officer of the rank of Superintendent (unless urgent) and relate to a specific locality and for a specified period of time.</a:t>
            </a:r>
          </a:p>
          <a:p>
            <a:r>
              <a:rPr lang="en-GB" sz="2400" dirty="0"/>
              <a:t>They are usually put in place following serious incidents, e.g., abduction, robbery etc</a:t>
            </a:r>
          </a:p>
          <a:p>
            <a:r>
              <a:rPr lang="en-GB" sz="2400" dirty="0"/>
              <a:t>Whilst the grounds to stop vehicles are contained within Sec 4 Police and Criminal Evidence Act 1984, the actual power to stop the </a:t>
            </a:r>
            <a:r>
              <a:rPr lang="en-GB" sz="1900" dirty="0"/>
              <a:t>vehicle is under Sec 163 Road traffic Act 1988.</a:t>
            </a:r>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DDC3D38-3703-97E0-97E4-E02CC7938FE1}"/>
              </a:ext>
            </a:extLst>
          </p:cNvPr>
          <p:cNvPicPr>
            <a:picLocks noChangeAspect="1"/>
          </p:cNvPicPr>
          <p:nvPr/>
        </p:nvPicPr>
        <p:blipFill>
          <a:blip r:embed="rId2"/>
          <a:stretch>
            <a:fillRect/>
          </a:stretch>
        </p:blipFill>
        <p:spPr>
          <a:xfrm>
            <a:off x="7761224" y="1367725"/>
            <a:ext cx="4057635" cy="4122549"/>
          </a:xfrm>
          <a:prstGeom prst="rect">
            <a:avLst/>
          </a:prstGeom>
        </p:spPr>
      </p:pic>
    </p:spTree>
    <p:extLst>
      <p:ext uri="{BB962C8B-B14F-4D97-AF65-F5344CB8AC3E}">
        <p14:creationId xmlns:p14="http://schemas.microsoft.com/office/powerpoint/2010/main" val="1041539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0B446-9666-E488-F2B7-60DFF874FDFC}"/>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100" dirty="0"/>
              <a:t>What would need to be considered before stopping a vehicle?</a:t>
            </a:r>
          </a:p>
        </p:txBody>
      </p:sp>
      <p:pic>
        <p:nvPicPr>
          <p:cNvPr id="5" name="Content Placeholder 4" descr="A police officer standing next to a police car&#10;&#10;Description automatically generated">
            <a:extLst>
              <a:ext uri="{FF2B5EF4-FFF2-40B4-BE49-F238E27FC236}">
                <a16:creationId xmlns:a16="http://schemas.microsoft.com/office/drawing/2014/main" id="{1E8079A1-161E-3AC4-D28A-B9DFF375AE5E}"/>
              </a:ext>
            </a:extLst>
          </p:cNvPr>
          <p:cNvPicPr>
            <a:picLocks noGrp="1" noChangeAspect="1"/>
          </p:cNvPicPr>
          <p:nvPr>
            <p:ph idx="1"/>
          </p:nvPr>
        </p:nvPicPr>
        <p:blipFill rotWithShape="1">
          <a:blip r:embed="rId2"/>
          <a:srcRect t="20835" b="14589"/>
          <a:stretch/>
        </p:blipFill>
        <p:spPr>
          <a:xfrm>
            <a:off x="20" y="-39"/>
            <a:ext cx="12191980" cy="4172740"/>
          </a:xfrm>
          <a:prstGeom prst="rect">
            <a:avLst/>
          </a:prstGeom>
        </p:spPr>
      </p:pic>
      <p:cxnSp>
        <p:nvCxnSpPr>
          <p:cNvPr id="10" name="Straight Connector 9">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3084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529A7-6254-82F8-BE19-8FC901C3E51F}"/>
              </a:ext>
            </a:extLst>
          </p:cNvPr>
          <p:cNvSpPr>
            <a:spLocks noGrp="1"/>
          </p:cNvSpPr>
          <p:nvPr>
            <p:ph type="title"/>
          </p:nvPr>
        </p:nvSpPr>
        <p:spPr/>
        <p:txBody>
          <a:bodyPr/>
          <a:lstStyle/>
          <a:p>
            <a:r>
              <a:rPr lang="en-GB" dirty="0"/>
              <a:t>Safety when stopping vehicles</a:t>
            </a:r>
          </a:p>
        </p:txBody>
      </p:sp>
      <p:graphicFrame>
        <p:nvGraphicFramePr>
          <p:cNvPr id="5" name="Content Placeholder 2">
            <a:extLst>
              <a:ext uri="{FF2B5EF4-FFF2-40B4-BE49-F238E27FC236}">
                <a16:creationId xmlns:a16="http://schemas.microsoft.com/office/drawing/2014/main" id="{46687B1B-005B-9F27-A97B-4B908BE0629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4698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BE4129-EF6D-AA4A-279B-EBC46C6DFAF1}"/>
              </a:ext>
            </a:extLst>
          </p:cNvPr>
          <p:cNvSpPr>
            <a:spLocks noGrp="1"/>
          </p:cNvSpPr>
          <p:nvPr>
            <p:ph idx="1"/>
          </p:nvPr>
        </p:nvSpPr>
        <p:spPr>
          <a:xfrm>
            <a:off x="761839" y="1735810"/>
            <a:ext cx="4651205" cy="4418301"/>
          </a:xfrm>
        </p:spPr>
        <p:txBody>
          <a:bodyPr>
            <a:normAutofit/>
          </a:bodyPr>
          <a:lstStyle/>
          <a:p>
            <a:r>
              <a:rPr lang="en-GB" dirty="0"/>
              <a:t>Dynamic risk assessment </a:t>
            </a:r>
          </a:p>
          <a:p>
            <a:r>
              <a:rPr lang="en-GB" dirty="0"/>
              <a:t>Use of correct signals/procedures </a:t>
            </a:r>
          </a:p>
          <a:p>
            <a:r>
              <a:rPr lang="en-GB" dirty="0"/>
              <a:t>Minimising risk of obstruction/danger to others </a:t>
            </a:r>
          </a:p>
        </p:txBody>
      </p:sp>
      <p:pic>
        <p:nvPicPr>
          <p:cNvPr id="5" name="Picture 4" descr="A police officer in a yellow vest and a white hat pointing at a car&#10;&#10;Description automatically generated">
            <a:extLst>
              <a:ext uri="{FF2B5EF4-FFF2-40B4-BE49-F238E27FC236}">
                <a16:creationId xmlns:a16="http://schemas.microsoft.com/office/drawing/2014/main" id="{C2C47686-63BA-93F0-3C98-B4637734B8CF}"/>
              </a:ext>
            </a:extLst>
          </p:cNvPr>
          <p:cNvPicPr>
            <a:picLocks noChangeAspect="1"/>
          </p:cNvPicPr>
          <p:nvPr/>
        </p:nvPicPr>
        <p:blipFill rotWithShape="1">
          <a:blip r:embed="rId3"/>
          <a:srcRect l="5045" r="25061"/>
          <a:stretch/>
        </p:blipFill>
        <p:spPr>
          <a:xfrm>
            <a:off x="6096000" y="838013"/>
            <a:ext cx="5234538" cy="5186267"/>
          </a:xfrm>
          <a:prstGeom prst="rect">
            <a:avLst/>
          </a:prstGeom>
        </p:spPr>
      </p:pic>
    </p:spTree>
    <p:extLst>
      <p:ext uri="{BB962C8B-B14F-4D97-AF65-F5344CB8AC3E}">
        <p14:creationId xmlns:p14="http://schemas.microsoft.com/office/powerpoint/2010/main" val="2888117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CED7D-7DBB-8927-18DE-81E228DF3B8B}"/>
              </a:ext>
            </a:extLst>
          </p:cNvPr>
          <p:cNvSpPr>
            <a:spLocks noGrp="1"/>
          </p:cNvSpPr>
          <p:nvPr>
            <p:ph type="title"/>
          </p:nvPr>
        </p:nvSpPr>
        <p:spPr/>
        <p:txBody>
          <a:bodyPr/>
          <a:lstStyle/>
          <a:p>
            <a:r>
              <a:rPr lang="en-GB" dirty="0"/>
              <a:t>Dynamic Risk Assessment</a:t>
            </a:r>
          </a:p>
        </p:txBody>
      </p:sp>
      <p:graphicFrame>
        <p:nvGraphicFramePr>
          <p:cNvPr id="5" name="Content Placeholder 2">
            <a:extLst>
              <a:ext uri="{FF2B5EF4-FFF2-40B4-BE49-F238E27FC236}">
                <a16:creationId xmlns:a16="http://schemas.microsoft.com/office/drawing/2014/main" id="{25646E58-D790-20BE-83F3-8D6847266C6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7014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2CC14E-B12B-CF9B-DE2B-4854C8FAF397}"/>
              </a:ext>
            </a:extLst>
          </p:cNvPr>
          <p:cNvSpPr>
            <a:spLocks noGrp="1"/>
          </p:cNvSpPr>
          <p:nvPr>
            <p:ph type="title"/>
          </p:nvPr>
        </p:nvSpPr>
        <p:spPr>
          <a:xfrm>
            <a:off x="1198181" y="557189"/>
            <a:ext cx="9795637" cy="1104857"/>
          </a:xfrm>
        </p:spPr>
        <p:txBody>
          <a:bodyPr vert="horz" lIns="91440" tIns="45720" rIns="91440" bIns="45720" rtlCol="0" anchor="b">
            <a:normAutofit/>
          </a:bodyPr>
          <a:lstStyle/>
          <a:p>
            <a:pPr algn="ctr"/>
            <a:r>
              <a:rPr lang="en-US" sz="5200"/>
              <a:t>How to stop vehicles</a:t>
            </a:r>
          </a:p>
        </p:txBody>
      </p:sp>
      <p:pic>
        <p:nvPicPr>
          <p:cNvPr id="5" name="Content Placeholder 4">
            <a:extLst>
              <a:ext uri="{FF2B5EF4-FFF2-40B4-BE49-F238E27FC236}">
                <a16:creationId xmlns:a16="http://schemas.microsoft.com/office/drawing/2014/main" id="{2A13539F-13F2-9166-C023-6CC5332636EA}"/>
              </a:ext>
            </a:extLst>
          </p:cNvPr>
          <p:cNvPicPr>
            <a:picLocks noGrp="1" noChangeAspect="1"/>
          </p:cNvPicPr>
          <p:nvPr>
            <p:ph idx="1"/>
          </p:nvPr>
        </p:nvPicPr>
        <p:blipFill>
          <a:blip r:embed="rId3"/>
          <a:stretch>
            <a:fillRect/>
          </a:stretch>
        </p:blipFill>
        <p:spPr>
          <a:xfrm>
            <a:off x="605121" y="2785950"/>
            <a:ext cx="2975491" cy="3514855"/>
          </a:xfrm>
          <a:prstGeom prst="rect">
            <a:avLst/>
          </a:prstGeom>
        </p:spPr>
      </p:pic>
      <p:pic>
        <p:nvPicPr>
          <p:cNvPr id="7" name="Picture 6">
            <a:extLst>
              <a:ext uri="{FF2B5EF4-FFF2-40B4-BE49-F238E27FC236}">
                <a16:creationId xmlns:a16="http://schemas.microsoft.com/office/drawing/2014/main" id="{549AD2E2-5F10-434C-6E34-683FAB9020CA}"/>
              </a:ext>
            </a:extLst>
          </p:cNvPr>
          <p:cNvPicPr>
            <a:picLocks noChangeAspect="1"/>
          </p:cNvPicPr>
          <p:nvPr/>
        </p:nvPicPr>
        <p:blipFill>
          <a:blip r:embed="rId4"/>
          <a:stretch>
            <a:fillRect/>
          </a:stretch>
        </p:blipFill>
        <p:spPr>
          <a:xfrm>
            <a:off x="4193386" y="2928192"/>
            <a:ext cx="3797536" cy="3230371"/>
          </a:xfrm>
          <a:prstGeom prst="rect">
            <a:avLst/>
          </a:prstGeom>
        </p:spPr>
      </p:pic>
      <p:pic>
        <p:nvPicPr>
          <p:cNvPr id="9" name="Picture 8">
            <a:extLst>
              <a:ext uri="{FF2B5EF4-FFF2-40B4-BE49-F238E27FC236}">
                <a16:creationId xmlns:a16="http://schemas.microsoft.com/office/drawing/2014/main" id="{A59E7573-0CF0-E4DC-DB8D-49E220771A0C}"/>
              </a:ext>
            </a:extLst>
          </p:cNvPr>
          <p:cNvPicPr>
            <a:picLocks noChangeAspect="1"/>
          </p:cNvPicPr>
          <p:nvPr/>
        </p:nvPicPr>
        <p:blipFill>
          <a:blip r:embed="rId5"/>
          <a:stretch>
            <a:fillRect/>
          </a:stretch>
        </p:blipFill>
        <p:spPr>
          <a:xfrm>
            <a:off x="7990922" y="3273099"/>
            <a:ext cx="3386513" cy="2885464"/>
          </a:xfrm>
          <a:prstGeom prst="rect">
            <a:avLst/>
          </a:prstGeom>
        </p:spPr>
      </p:pic>
    </p:spTree>
    <p:extLst>
      <p:ext uri="{BB962C8B-B14F-4D97-AF65-F5344CB8AC3E}">
        <p14:creationId xmlns:p14="http://schemas.microsoft.com/office/powerpoint/2010/main" val="495066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EE0E0-1141-2F78-80F6-14635B579253}"/>
              </a:ext>
            </a:extLst>
          </p:cNvPr>
          <p:cNvSpPr>
            <a:spLocks noGrp="1"/>
          </p:cNvSpPr>
          <p:nvPr>
            <p:ph type="title"/>
          </p:nvPr>
        </p:nvSpPr>
        <p:spPr>
          <a:xfrm>
            <a:off x="1198181" y="557189"/>
            <a:ext cx="9795637" cy="1104857"/>
          </a:xfrm>
        </p:spPr>
        <p:txBody>
          <a:bodyPr vert="horz" lIns="91440" tIns="45720" rIns="91440" bIns="45720" rtlCol="0" anchor="b">
            <a:normAutofit/>
          </a:bodyPr>
          <a:lstStyle/>
          <a:p>
            <a:pPr algn="ctr"/>
            <a:r>
              <a:rPr lang="en-US" sz="5200"/>
              <a:t>Con’t</a:t>
            </a:r>
          </a:p>
        </p:txBody>
      </p:sp>
      <p:pic>
        <p:nvPicPr>
          <p:cNvPr id="5" name="Content Placeholder 4">
            <a:extLst>
              <a:ext uri="{FF2B5EF4-FFF2-40B4-BE49-F238E27FC236}">
                <a16:creationId xmlns:a16="http://schemas.microsoft.com/office/drawing/2014/main" id="{63E00F34-8520-5B7B-2324-747D7459EE14}"/>
              </a:ext>
            </a:extLst>
          </p:cNvPr>
          <p:cNvPicPr>
            <a:picLocks noGrp="1" noChangeAspect="1"/>
          </p:cNvPicPr>
          <p:nvPr>
            <p:ph idx="1"/>
          </p:nvPr>
        </p:nvPicPr>
        <p:blipFill>
          <a:blip r:embed="rId3"/>
          <a:stretch>
            <a:fillRect/>
          </a:stretch>
        </p:blipFill>
        <p:spPr>
          <a:xfrm>
            <a:off x="827315" y="1915886"/>
            <a:ext cx="3182750" cy="4384919"/>
          </a:xfrm>
          <a:prstGeom prst="rect">
            <a:avLst/>
          </a:prstGeom>
        </p:spPr>
      </p:pic>
      <p:pic>
        <p:nvPicPr>
          <p:cNvPr id="7" name="Picture 6">
            <a:extLst>
              <a:ext uri="{FF2B5EF4-FFF2-40B4-BE49-F238E27FC236}">
                <a16:creationId xmlns:a16="http://schemas.microsoft.com/office/drawing/2014/main" id="{E63A296D-AF13-F5DD-29D6-E898A49AA58D}"/>
              </a:ext>
            </a:extLst>
          </p:cNvPr>
          <p:cNvPicPr>
            <a:picLocks noChangeAspect="1"/>
          </p:cNvPicPr>
          <p:nvPr/>
        </p:nvPicPr>
        <p:blipFill>
          <a:blip r:embed="rId4"/>
          <a:stretch>
            <a:fillRect/>
          </a:stretch>
        </p:blipFill>
        <p:spPr>
          <a:xfrm>
            <a:off x="4593395" y="2452914"/>
            <a:ext cx="2997517" cy="3847891"/>
          </a:xfrm>
          <a:prstGeom prst="rect">
            <a:avLst/>
          </a:prstGeom>
        </p:spPr>
      </p:pic>
      <p:pic>
        <p:nvPicPr>
          <p:cNvPr id="9" name="Picture 8">
            <a:extLst>
              <a:ext uri="{FF2B5EF4-FFF2-40B4-BE49-F238E27FC236}">
                <a16:creationId xmlns:a16="http://schemas.microsoft.com/office/drawing/2014/main" id="{53F141D1-7A46-1548-6A20-47A7981F1DF3}"/>
              </a:ext>
            </a:extLst>
          </p:cNvPr>
          <p:cNvPicPr>
            <a:picLocks noChangeAspect="1"/>
          </p:cNvPicPr>
          <p:nvPr/>
        </p:nvPicPr>
        <p:blipFill>
          <a:blip r:embed="rId5"/>
          <a:stretch>
            <a:fillRect/>
          </a:stretch>
        </p:blipFill>
        <p:spPr>
          <a:xfrm>
            <a:off x="7707539" y="2828284"/>
            <a:ext cx="3797536" cy="3472521"/>
          </a:xfrm>
          <a:prstGeom prst="rect">
            <a:avLst/>
          </a:prstGeom>
        </p:spPr>
      </p:pic>
    </p:spTree>
    <p:extLst>
      <p:ext uri="{BB962C8B-B14F-4D97-AF65-F5344CB8AC3E}">
        <p14:creationId xmlns:p14="http://schemas.microsoft.com/office/powerpoint/2010/main" val="1663594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CD4F6015-1B8E-5FFE-9A5B-119DBF731B97}"/>
              </a:ext>
            </a:extLst>
          </p:cNvPr>
          <p:cNvPicPr>
            <a:picLocks noChangeAspect="1"/>
          </p:cNvPicPr>
          <p:nvPr/>
        </p:nvPicPr>
        <p:blipFill rotWithShape="1">
          <a:blip r:embed="rId2"/>
          <a:srcRect l="29583" r="26519"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D0E332-D218-763A-A0D9-194E5D84764D}"/>
              </a:ext>
            </a:extLst>
          </p:cNvPr>
          <p:cNvSpPr>
            <a:spLocks noGrp="1"/>
          </p:cNvSpPr>
          <p:nvPr>
            <p:ph type="title"/>
          </p:nvPr>
        </p:nvSpPr>
        <p:spPr>
          <a:xfrm>
            <a:off x="5827048" y="407987"/>
            <a:ext cx="5721484" cy="1325563"/>
          </a:xfrm>
        </p:spPr>
        <p:txBody>
          <a:bodyPr>
            <a:normAutofit/>
          </a:bodyPr>
          <a:lstStyle/>
          <a:p>
            <a:r>
              <a:rPr lang="en-GB" dirty="0"/>
              <a:t>Failure to Stop </a:t>
            </a:r>
          </a:p>
        </p:txBody>
      </p:sp>
      <p:sp>
        <p:nvSpPr>
          <p:cNvPr id="3" name="Content Placeholder 2">
            <a:extLst>
              <a:ext uri="{FF2B5EF4-FFF2-40B4-BE49-F238E27FC236}">
                <a16:creationId xmlns:a16="http://schemas.microsoft.com/office/drawing/2014/main" id="{4F9B356C-9265-E994-1E4A-4E89BBFA5F19}"/>
              </a:ext>
            </a:extLst>
          </p:cNvPr>
          <p:cNvSpPr>
            <a:spLocks noGrp="1"/>
          </p:cNvSpPr>
          <p:nvPr>
            <p:ph idx="1"/>
          </p:nvPr>
        </p:nvSpPr>
        <p:spPr>
          <a:xfrm>
            <a:off x="5827048" y="1868487"/>
            <a:ext cx="5721484" cy="4351338"/>
          </a:xfrm>
        </p:spPr>
        <p:txBody>
          <a:bodyPr>
            <a:normAutofit/>
          </a:bodyPr>
          <a:lstStyle/>
          <a:p>
            <a:r>
              <a:rPr lang="en-GB" sz="2200" dirty="0"/>
              <a:t>There are occasions when drivers/riders do not stop when requested to do so.</a:t>
            </a:r>
          </a:p>
          <a:p>
            <a:r>
              <a:rPr lang="en-GB" sz="2200" dirty="0"/>
              <a:t>Failing to stop is an offence under section 163(3) of the Road Traffic Act 1988.</a:t>
            </a:r>
          </a:p>
          <a:p>
            <a:r>
              <a:rPr lang="en-GB" sz="2200" dirty="0"/>
              <a:t>Also, to be considered are the occasions when drivers/riders fail to stop when requested and subsequently enter a house or other premises. </a:t>
            </a:r>
          </a:p>
          <a:p>
            <a:r>
              <a:rPr lang="en-GB" sz="2200" dirty="0"/>
              <a:t>In these cases, constables have a power under section 17(1) (c) of the Police and Criminal Evidence Act 1984, to enter the premises to arrest the person.</a:t>
            </a:r>
          </a:p>
          <a:p>
            <a:endParaRPr lang="en-GB" sz="2200" dirty="0"/>
          </a:p>
        </p:txBody>
      </p:sp>
    </p:spTree>
    <p:extLst>
      <p:ext uri="{BB962C8B-B14F-4D97-AF65-F5344CB8AC3E}">
        <p14:creationId xmlns:p14="http://schemas.microsoft.com/office/powerpoint/2010/main" val="36112303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car&#10;&#10;AI-generated content may be incorrect.">
            <a:extLst>
              <a:ext uri="{FF2B5EF4-FFF2-40B4-BE49-F238E27FC236}">
                <a16:creationId xmlns:a16="http://schemas.microsoft.com/office/drawing/2014/main" id="{4B402C48-A9D4-E29F-837C-7D0BE9D088EF}"/>
              </a:ext>
            </a:extLst>
          </p:cNvPr>
          <p:cNvPicPr>
            <a:picLocks noChangeAspect="1"/>
          </p:cNvPicPr>
          <p:nvPr/>
        </p:nvPicPr>
        <p:blipFill>
          <a:blip r:embed="rId2"/>
          <a:srcRect l="34159" r="21466"/>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DBD493-8CA6-5D8A-61EC-17F2635326DF}"/>
              </a:ext>
            </a:extLst>
          </p:cNvPr>
          <p:cNvSpPr>
            <a:spLocks noGrp="1"/>
          </p:cNvSpPr>
          <p:nvPr>
            <p:ph type="title"/>
          </p:nvPr>
        </p:nvSpPr>
        <p:spPr>
          <a:xfrm>
            <a:off x="6115317" y="405685"/>
            <a:ext cx="5464968" cy="1559301"/>
          </a:xfrm>
        </p:spPr>
        <p:txBody>
          <a:bodyPr>
            <a:normAutofit/>
          </a:bodyPr>
          <a:lstStyle/>
          <a:p>
            <a:r>
              <a:rPr lang="en-GB" sz="4000"/>
              <a:t>Task:</a:t>
            </a:r>
          </a:p>
        </p:txBody>
      </p:sp>
      <p:sp>
        <p:nvSpPr>
          <p:cNvPr id="3" name="Content Placeholder 2">
            <a:extLst>
              <a:ext uri="{FF2B5EF4-FFF2-40B4-BE49-F238E27FC236}">
                <a16:creationId xmlns:a16="http://schemas.microsoft.com/office/drawing/2014/main" id="{2C021391-4606-149B-4317-65B2EEB28B0F}"/>
              </a:ext>
            </a:extLst>
          </p:cNvPr>
          <p:cNvSpPr>
            <a:spLocks noGrp="1"/>
          </p:cNvSpPr>
          <p:nvPr>
            <p:ph idx="1"/>
          </p:nvPr>
        </p:nvSpPr>
        <p:spPr>
          <a:xfrm>
            <a:off x="6115317" y="2743200"/>
            <a:ext cx="5247340" cy="3496878"/>
          </a:xfrm>
        </p:spPr>
        <p:txBody>
          <a:bodyPr anchor="ctr">
            <a:normAutofit/>
          </a:bodyPr>
          <a:lstStyle/>
          <a:p>
            <a:r>
              <a:rPr lang="en-GB" sz="2000" dirty="0"/>
              <a:t>Imagine you are a police officer, and you have stopped a vehicle using the powers under the Road Traffic Act 1988. A vehicle check on PNC shows that the vehicle does not have a valid MOT. </a:t>
            </a:r>
          </a:p>
          <a:p>
            <a:endParaRPr lang="en-GB" sz="2000" dirty="0"/>
          </a:p>
          <a:p>
            <a:r>
              <a:rPr lang="en-GB" sz="2000" dirty="0"/>
              <a:t>What are the defences to not having a valid test certificate?</a:t>
            </a:r>
          </a:p>
          <a:p>
            <a:r>
              <a:rPr lang="en-GB" sz="2000" dirty="0"/>
              <a:t>What questions would you put to the driver?</a:t>
            </a:r>
          </a:p>
        </p:txBody>
      </p:sp>
    </p:spTree>
    <p:extLst>
      <p:ext uri="{BB962C8B-B14F-4D97-AF65-F5344CB8AC3E}">
        <p14:creationId xmlns:p14="http://schemas.microsoft.com/office/powerpoint/2010/main" val="2900658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rking lot lanes with skid marks on the road">
            <a:extLst>
              <a:ext uri="{FF2B5EF4-FFF2-40B4-BE49-F238E27FC236}">
                <a16:creationId xmlns:a16="http://schemas.microsoft.com/office/drawing/2014/main" id="{58B84C72-D1AA-161B-EB25-6CC337E69753}"/>
              </a:ext>
            </a:extLst>
          </p:cNvPr>
          <p:cNvPicPr>
            <a:picLocks noChangeAspect="1"/>
          </p:cNvPicPr>
          <p:nvPr/>
        </p:nvPicPr>
        <p:blipFill>
          <a:blip r:embed="rId3"/>
          <a:srcRect l="21862" r="25479" b="-2"/>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5D1459-A4F9-BFD9-DC51-D891629A2E9A}"/>
              </a:ext>
            </a:extLst>
          </p:cNvPr>
          <p:cNvSpPr>
            <a:spLocks noGrp="1"/>
          </p:cNvSpPr>
          <p:nvPr>
            <p:ph type="title"/>
          </p:nvPr>
        </p:nvSpPr>
        <p:spPr>
          <a:xfrm>
            <a:off x="6115317" y="405685"/>
            <a:ext cx="5464968" cy="1559301"/>
          </a:xfrm>
        </p:spPr>
        <p:txBody>
          <a:bodyPr>
            <a:normAutofit/>
          </a:bodyPr>
          <a:lstStyle/>
          <a:p>
            <a:r>
              <a:rPr lang="en-GB" sz="4000" dirty="0"/>
              <a:t>Section 47 RTA 1988</a:t>
            </a:r>
          </a:p>
        </p:txBody>
      </p:sp>
      <p:sp>
        <p:nvSpPr>
          <p:cNvPr id="3" name="Content Placeholder 2">
            <a:extLst>
              <a:ext uri="{FF2B5EF4-FFF2-40B4-BE49-F238E27FC236}">
                <a16:creationId xmlns:a16="http://schemas.microsoft.com/office/drawing/2014/main" id="{96A8E89D-36AD-B5DE-1AA4-57C8598D8CC4}"/>
              </a:ext>
            </a:extLst>
          </p:cNvPr>
          <p:cNvSpPr>
            <a:spLocks noGrp="1"/>
          </p:cNvSpPr>
          <p:nvPr>
            <p:ph idx="1"/>
          </p:nvPr>
        </p:nvSpPr>
        <p:spPr>
          <a:xfrm>
            <a:off x="6115317" y="2743200"/>
            <a:ext cx="5247340" cy="3496878"/>
          </a:xfrm>
        </p:spPr>
        <p:txBody>
          <a:bodyPr anchor="ctr">
            <a:normAutofit/>
          </a:bodyPr>
          <a:lstStyle/>
          <a:p>
            <a:r>
              <a:rPr lang="en-GB" sz="2000" dirty="0"/>
              <a:t>It is an offence for a person at any time to use a motor vehicle on a road without a test certificate apart from:</a:t>
            </a:r>
          </a:p>
          <a:p>
            <a:endParaRPr lang="en-GB" sz="2000" dirty="0"/>
          </a:p>
          <a:p>
            <a:r>
              <a:rPr lang="en-GB" sz="2000" dirty="0"/>
              <a:t>Driving to a pre- arranged MOT test.</a:t>
            </a:r>
          </a:p>
          <a:p>
            <a:r>
              <a:rPr lang="en-GB" sz="2000" dirty="0"/>
              <a:t>Driving from a failed MOT test to a garage for repairs by previous arrangement. </a:t>
            </a:r>
          </a:p>
          <a:p>
            <a:r>
              <a:rPr lang="en-GB" sz="2000" dirty="0"/>
              <a:t>Being towed from a failed MOT for scrapping. </a:t>
            </a:r>
          </a:p>
        </p:txBody>
      </p:sp>
    </p:spTree>
    <p:extLst>
      <p:ext uri="{BB962C8B-B14F-4D97-AF65-F5344CB8AC3E}">
        <p14:creationId xmlns:p14="http://schemas.microsoft.com/office/powerpoint/2010/main" val="1880408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4D1F12E8-419B-415C-EDE4-D500829D47AB}"/>
              </a:ext>
            </a:extLst>
          </p:cNvPr>
          <p:cNvPicPr>
            <a:picLocks noChangeAspect="1"/>
          </p:cNvPicPr>
          <p:nvPr/>
        </p:nvPicPr>
        <p:blipFill rotWithShape="1">
          <a:blip r:embed="rId2"/>
          <a:srcRect l="13991" r="2" b="2"/>
          <a:stretch/>
        </p:blipFill>
        <p:spPr>
          <a:xfrm>
            <a:off x="2522358"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9E27F5-0696-ECB5-D559-A0EAAFFAC1FD}"/>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a:t>Any Questions</a:t>
            </a:r>
          </a:p>
        </p:txBody>
      </p:sp>
    </p:spTree>
    <p:extLst>
      <p:ext uri="{BB962C8B-B14F-4D97-AF65-F5344CB8AC3E}">
        <p14:creationId xmlns:p14="http://schemas.microsoft.com/office/powerpoint/2010/main" val="36407792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1270</Words>
  <Application>Microsoft Office PowerPoint</Application>
  <PresentationFormat>Widescreen</PresentationFormat>
  <Paragraphs>106</Paragraphs>
  <Slides>20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ＭＳ Ｐゴシック</vt:lpstr>
      <vt:lpstr>Arial</vt:lpstr>
      <vt:lpstr>Calibri</vt:lpstr>
      <vt:lpstr>Calibri Light</vt:lpstr>
      <vt:lpstr>Office Theme</vt:lpstr>
      <vt:lpstr>Powers to stop Vehicles </vt:lpstr>
      <vt:lpstr>What is Sec 163 RTA 1988</vt:lpstr>
      <vt:lpstr>Why stop a vehicle?</vt:lpstr>
      <vt:lpstr>Section 163 Road Traffic Act 1988</vt:lpstr>
      <vt:lpstr>What is an MPV?</vt:lpstr>
      <vt:lpstr>PowerPoint Presentation</vt:lpstr>
      <vt:lpstr>Things to note</vt:lpstr>
      <vt:lpstr>PowerPoint Presentation</vt:lpstr>
      <vt:lpstr>What is a ‘road check’?</vt:lpstr>
      <vt:lpstr>PowerPoint Presentation</vt:lpstr>
      <vt:lpstr>What would need to be considered before stopping a vehicle?</vt:lpstr>
      <vt:lpstr>Safety when stopping vehicles</vt:lpstr>
      <vt:lpstr>PowerPoint Presentation</vt:lpstr>
      <vt:lpstr>Dynamic Risk Assessment</vt:lpstr>
      <vt:lpstr>How to stop vehicles</vt:lpstr>
      <vt:lpstr>Con’t</vt:lpstr>
      <vt:lpstr>Failure to Stop </vt:lpstr>
      <vt:lpstr>Task:</vt:lpstr>
      <vt:lpstr>Section 47 RTA 1988</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Powers to stop Vehicles</dc:title>
  <dc:creator>Kelly Andrews</dc:creator>
  <cp:lastModifiedBy>Kelly Andrews</cp:lastModifiedBy>
  <cp:revision>8</cp:revision>
  <dcterms:created xsi:type="dcterms:W3CDTF">2023-09-19T07:46:28Z</dcterms:created>
  <dcterms:modified xsi:type="dcterms:W3CDTF">2025-03-19T14:31:15Z</dcterms:modified>
</cp:coreProperties>
</file>