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7" r:id="rId4"/>
    <p:sldId id="260" r:id="rId5"/>
    <p:sldId id="288" r:id="rId6"/>
    <p:sldId id="259" r:id="rId7"/>
    <p:sldId id="261" r:id="rId8"/>
    <p:sldId id="262" r:id="rId9"/>
    <p:sldId id="282" r:id="rId10"/>
    <p:sldId id="283" r:id="rId11"/>
    <p:sldId id="285" r:id="rId12"/>
    <p:sldId id="273" r:id="rId13"/>
    <p:sldId id="284" r:id="rId14"/>
    <p:sldId id="270" r:id="rId15"/>
    <p:sldId id="271" r:id="rId16"/>
    <p:sldId id="286" r:id="rId17"/>
    <p:sldId id="287" r:id="rId18"/>
    <p:sldId id="263" r:id="rId19"/>
    <p:sldId id="264" r:id="rId20"/>
    <p:sldId id="265" r:id="rId21"/>
    <p:sldId id="280" r:id="rId22"/>
    <p:sldId id="281" r:id="rId23"/>
    <p:sldId id="266" r:id="rId24"/>
    <p:sldId id="268" r:id="rId25"/>
    <p:sldId id="274" r:id="rId26"/>
    <p:sldId id="275" r:id="rId27"/>
    <p:sldId id="276" r:id="rId28"/>
    <p:sldId id="277" r:id="rId29"/>
    <p:sldId id="278" r:id="rId30"/>
    <p:sldId id="279" r:id="rId31"/>
    <p:sldId id="289" r:id="rId32"/>
    <p:sldId id="290" r:id="rId33"/>
    <p:sldId id="291" r:id="rId34"/>
    <p:sldId id="292" r:id="rId35"/>
    <p:sldId id="293" r:id="rId36"/>
    <p:sldId id="294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38A1"/>
    <a:srgbClr val="B30E02"/>
    <a:srgbClr val="B31FE0"/>
    <a:srgbClr val="791F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89" dt="2026-10-19T11:53:37.731"/>
    <p1510:client id="{356D8DBF-7298-185C-70E9-9123264091E9}" v="16" dt="2026-10-19T16:46:00.234"/>
    <p1510:client id="{5BD96AE1-A669-BC58-CA2A-7F66EA6ED9D5}" v="322" dt="2026-10-19T12:53:46.796"/>
    <p1510:client id="{6D411090-ABE9-299E-DA49-0B098C0F13D1}" v="665" dt="2026-10-20T16:56:00.203"/>
    <p1510:client id="{9870D736-63EA-5761-60AC-5F07BF6EB236}" v="36" dt="2026-10-19T12:59:19.279"/>
    <p1510:client id="{E07C2DDB-FD2A-D276-2639-1EF23C8FB5C5}" v="74" dt="2026-10-20T19:45:35.860"/>
    <p1510:client id="{E43EA9A1-1C22-EB9D-ECF1-1E1F071E0700}" v="170" dt="2026-10-19T17:16:08.781"/>
    <p1510:client id="{EDC0394D-B1CA-2B6F-BC3B-81B1365533A8}" v="37" dt="2026-10-19T11:13:30.5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68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744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59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534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775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434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396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461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076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28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6DFF08F-DC6B-4601-B491-B0F83F6DD2DA}" type="datetimeFigureOut">
              <a:rPr lang="en-US" dirty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433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9220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uity.com/test/big-five-personality-test" TargetMode="External"/><Relationship Id="rId3" Type="http://schemas.openxmlformats.org/officeDocument/2006/relationships/hyperlink" Target="https://www.youtube.com/watch?v=C5PGuPKF9h8" TargetMode="External"/><Relationship Id="rId7" Type="http://schemas.openxmlformats.org/officeDocument/2006/relationships/hyperlink" Target="https://www.animationmagazine.net/2023/03/toon-tips-using-video-reference-to-enhance-natural-acting-for-animation/" TargetMode="External"/><Relationship Id="rId2" Type="http://schemas.openxmlformats.org/officeDocument/2006/relationships/hyperlink" Target="https://animationresources.org/media-more-disney-model-sheet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21-draw.com/why-is-shape-language-so-important/" TargetMode="External"/><Relationship Id="rId5" Type="http://schemas.openxmlformats.org/officeDocument/2006/relationships/hyperlink" Target="https://www.cristinateachingart.com/silhouette-principle-how-to-make-your-art-clear-and-appealing/" TargetMode="External"/><Relationship Id="rId4" Type="http://schemas.openxmlformats.org/officeDocument/2006/relationships/hyperlink" Target="https://www.youtube.com/watch?v=eS25q6fk7tY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fXlgE23FMk" TargetMode="External"/><Relationship Id="rId2" Type="http://schemas.openxmlformats.org/officeDocument/2006/relationships/hyperlink" Target="https://www.pcgamesn.com/dead-by-daylight/jason-voorhees-livestrea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pinwheelify.com/" TargetMode="External"/><Relationship Id="rId5" Type="http://schemas.openxmlformats.org/officeDocument/2006/relationships/hyperlink" Target="https://www.youtube.com/watch?v=DH_33oHUmUE" TargetMode="External"/><Relationship Id="rId4" Type="http://schemas.openxmlformats.org/officeDocument/2006/relationships/hyperlink" Target="https://www.reddit.com/r/bluey/comments/1se49d7/what_is_your_favorite_4th_wall_break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photo/?fbid=137275603428846&amp;set=a.178042098079373" TargetMode="External"/><Relationship Id="rId2" Type="http://schemas.openxmlformats.org/officeDocument/2006/relationships/hyperlink" Target="https://www.istockphoto.com/photo/traveler-hipster-looking-at-winter-evening-cityscape-and-purple-sky-gm610769978-104932007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thenationaldesk.com/news/from-the-desk/mms-introduce-new-purple-female-character-citing-acceptance-and-inclusivity-candy-mars-wrigley-inc-red-orange-yellow-green-blue-brown-diversity-equity-and-inclusion-dei-chocolate" TargetMode="External"/><Relationship Id="rId4" Type="http://schemas.openxmlformats.org/officeDocument/2006/relationships/hyperlink" Target="https://www.therapyforyou.co.uk/post/seasonal-affective-disorder-sad-depression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kemonpets.com/Shiny-Slugma-Pokemon-Pokedex-2218" TargetMode="External"/><Relationship Id="rId7" Type="http://schemas.openxmlformats.org/officeDocument/2006/relationships/hyperlink" Target="https://www.reddit.com/r/fivenightsatfreddys/comments/btumxq/who_else_thinks_the_rabbit_suit_is_the_scariest/" TargetMode="External"/><Relationship Id="rId2" Type="http://schemas.openxmlformats.org/officeDocument/2006/relationships/hyperlink" Target="https://fashionista.com/2023/01/bling-empire-tina-leung-fashion-styl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ushsquare.com/news/2026/05/friday-the-13ths-game-may-be-gone-but-jason-voorhees-is-back-in-dead-by-daylight" TargetMode="External"/><Relationship Id="rId5" Type="http://schemas.openxmlformats.org/officeDocument/2006/relationships/hyperlink" Target="https://www.lovemeow.com/couple-takes-a-chance-on-sad-shelter-cat-who-couldnt-find-home-an-hour-2093794268.html" TargetMode="External"/><Relationship Id="rId4" Type="http://schemas.openxmlformats.org/officeDocument/2006/relationships/hyperlink" Target="https://www.bbc.co.uk/news/entertainment-arts-64053610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cults3d.com/en/3d-model/art/the-doctor-dead-by-daylight-sisa_3d" TargetMode="External"/><Relationship Id="rId2" Type="http://schemas.openxmlformats.org/officeDocument/2006/relationships/hyperlink" Target="https://online-learning-college.com/knowledge-hub/careers/qualifications-to-become-a-doctor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ichigandaily.com/arts/revisiting-breaking-bad/" TargetMode="External"/><Relationship Id="rId5" Type="http://schemas.openxmlformats.org/officeDocument/2006/relationships/hyperlink" Target="https://www.amazon.co.uk/Dr%C3%A4ger-Respirator-Professional-Respiratory-Agricultural/dp/B07RN6BXHM" TargetMode="External"/><Relationship Id="rId4" Type="http://schemas.openxmlformats.org/officeDocument/2006/relationships/hyperlink" Target="https://scp-wiki.wikidot.com/scp-049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americanfizz.co.uk/monster-energy-ultra-red-473ml-canadian" TargetMode="External"/><Relationship Id="rId7" Type="http://schemas.openxmlformats.org/officeDocument/2006/relationships/hyperlink" Target="https://blog.vmgstudios.com/what-is-video-post-production" TargetMode="External"/><Relationship Id="rId2" Type="http://schemas.openxmlformats.org/officeDocument/2006/relationships/hyperlink" Target="https://gamerant.com/peak-zombie-cure-undead-encounter-badg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onnectedsantarosa.com/digital-art" TargetMode="External"/><Relationship Id="rId5" Type="http://schemas.openxmlformats.org/officeDocument/2006/relationships/hyperlink" Target="https://www.shootingreels.com/blog/pre-production-process-explained-what-to-expect/" TargetMode="External"/><Relationship Id="rId4" Type="http://schemas.openxmlformats.org/officeDocument/2006/relationships/hyperlink" Target="https://legendsofthemultiuniverse.fandom.com/wiki/Gossam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Project Proposal</a:t>
            </a:r>
            <a:endParaRPr lang="en-US">
              <a:latin typeface="Segoe Scrip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Script"/>
                <a:ea typeface="+mn-lt"/>
                <a:cs typeface="+mn-lt"/>
              </a:rPr>
              <a:t>Abigail Jenkins</a:t>
            </a:r>
            <a:endParaRPr lang="en-US">
              <a:latin typeface="Segoe Scrip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(2115482)</a:t>
            </a:r>
            <a:endParaRPr lang="en-US">
              <a:latin typeface="Segoe Scrip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1095B-CCEC-6676-914C-FA9A5F33EF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Initial ideas</a:t>
            </a:r>
            <a:endParaRPr lang="en-US">
              <a:latin typeface="Segoe Script"/>
            </a:endParaRPr>
          </a:p>
        </p:txBody>
      </p:sp>
    </p:spTree>
    <p:extLst>
      <p:ext uri="{BB962C8B-B14F-4D97-AF65-F5344CB8AC3E}">
        <p14:creationId xmlns:p14="http://schemas.microsoft.com/office/powerpoint/2010/main" val="3205413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07F2154-1FE4-A7CC-361A-935BCC22EFCD}"/>
              </a:ext>
            </a:extLst>
          </p:cNvPr>
          <p:cNvSpPr/>
          <p:nvPr/>
        </p:nvSpPr>
        <p:spPr>
          <a:xfrm>
            <a:off x="7010874" y="2111851"/>
            <a:ext cx="4288579" cy="4090909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D70B7-D04E-788B-DCDF-AD41678AC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List of Potential Final Project Ideas</a:t>
            </a:r>
            <a:endParaRPr lang="en-US">
              <a:latin typeface="Segoe Scrip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2D841-64B3-9DA6-0DD3-A2E67D321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2894" y="2407148"/>
            <a:ext cx="3832765" cy="36660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>
                <a:latin typeface="Segoe Script"/>
                <a:ea typeface="+mn-lt"/>
                <a:cs typeface="+mn-lt"/>
              </a:rPr>
              <a:t>Character Animation</a:t>
            </a:r>
            <a:endParaRPr lang="en-US" sz="3200">
              <a:latin typeface="Segoe Script"/>
            </a:endParaRPr>
          </a:p>
          <a:p>
            <a:endParaRPr lang="en-US" sz="3200">
              <a:latin typeface="Segoe Script"/>
            </a:endParaRPr>
          </a:p>
          <a:p>
            <a:r>
              <a:rPr lang="en-US" sz="3200">
                <a:latin typeface="Segoe Script"/>
                <a:ea typeface="+mn-lt"/>
                <a:cs typeface="+mn-lt"/>
              </a:rPr>
              <a:t>Concept Art </a:t>
            </a:r>
            <a:endParaRPr lang="en-US" sz="3200">
              <a:latin typeface="Segoe Script"/>
            </a:endParaRPr>
          </a:p>
          <a:p>
            <a:endParaRPr lang="en-US" sz="3200">
              <a:latin typeface="Segoe Script"/>
            </a:endParaRPr>
          </a:p>
          <a:p>
            <a:r>
              <a:rPr lang="en-US" sz="3200">
                <a:latin typeface="Segoe Script"/>
                <a:ea typeface="+mn-lt"/>
                <a:cs typeface="+mn-lt"/>
              </a:rPr>
              <a:t>Story Design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5BDDE0-08AF-CC33-CCAF-B8D91AE0B4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223" y="2023701"/>
            <a:ext cx="5796264" cy="4431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952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57976-FC0C-DAC2-2676-7870F0BDE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F2AC1-F5F6-0485-4219-E558AFAD1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What my Final Project will be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256C4-37FC-D821-6766-1F21358AD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235" y="2021325"/>
            <a:ext cx="5511093" cy="40588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buNone/>
            </a:pPr>
            <a:r>
              <a:rPr lang="en-US" sz="2000">
                <a:latin typeface="Segoe Script"/>
                <a:ea typeface="+mn-lt"/>
                <a:cs typeface="+mn-lt"/>
              </a:rPr>
              <a:t>Create a group of characters </a:t>
            </a:r>
            <a:endParaRPr lang="en-US" sz="2000">
              <a:latin typeface="Segoe Script"/>
            </a:endParaRPr>
          </a:p>
        </p:txBody>
      </p:sp>
      <p:pic>
        <p:nvPicPr>
          <p:cNvPr id="4" name="Picture 3" descr="https://uploads.animationresources.org/pics/veg12-big.jpg">
            <a:extLst>
              <a:ext uri="{FF2B5EF4-FFF2-40B4-BE49-F238E27FC236}">
                <a16:creationId xmlns:a16="http://schemas.microsoft.com/office/drawing/2014/main" id="{CCEFFA62-6C7E-E8BA-A98A-0C31E864E3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198" y="2425522"/>
            <a:ext cx="4701250" cy="384926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3A6591E-12D9-E30A-BFCB-F07B0B566A4C}"/>
              </a:ext>
            </a:extLst>
          </p:cNvPr>
          <p:cNvSpPr txBox="1">
            <a:spLocks/>
          </p:cNvSpPr>
          <p:nvPr/>
        </p:nvSpPr>
        <p:spPr>
          <a:xfrm>
            <a:off x="6091293" y="2019396"/>
            <a:ext cx="5511093" cy="40588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tx1"/>
              </a:buClr>
              <a:buFont typeface="Wingdings" pitchFamily="2" charset="2"/>
              <a:buChar char="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14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400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46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71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29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06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US" sz="2000">
                <a:latin typeface="Segoe Script"/>
                <a:ea typeface="+mn-lt"/>
                <a:cs typeface="+mn-lt"/>
              </a:rPr>
              <a:t>Create animation tests</a:t>
            </a:r>
            <a:endParaRPr lang="en-US" sz="2000">
              <a:latin typeface="Segoe Script"/>
            </a:endParaRPr>
          </a:p>
        </p:txBody>
      </p:sp>
      <p:pic>
        <p:nvPicPr>
          <p:cNvPr id="5" name="Animation Test 1">
            <a:hlinkClick r:id="" action="ppaction://media"/>
            <a:extLst>
              <a:ext uri="{FF2B5EF4-FFF2-40B4-BE49-F238E27FC236}">
                <a16:creationId xmlns:a16="http://schemas.microsoft.com/office/drawing/2014/main" id="{06C77896-EFB5-34F5-4DAE-60322448F0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948463" y="2576332"/>
            <a:ext cx="5966669" cy="33450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C7DCF6-26CE-B462-B586-DE5A39741715}"/>
              </a:ext>
            </a:extLst>
          </p:cNvPr>
          <p:cNvSpPr txBox="1"/>
          <p:nvPr/>
        </p:nvSpPr>
        <p:spPr>
          <a:xfrm>
            <a:off x="703333" y="6282172"/>
            <a:ext cx="657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[1]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F9BF0E-345F-D5F7-B4F8-19041556B6CA}"/>
              </a:ext>
            </a:extLst>
          </p:cNvPr>
          <p:cNvSpPr txBox="1"/>
          <p:nvPr/>
        </p:nvSpPr>
        <p:spPr>
          <a:xfrm>
            <a:off x="5950522" y="6098906"/>
            <a:ext cx="657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1524357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C5D464C-8BD6-FF14-5D9F-C437DEF57606}"/>
              </a:ext>
            </a:extLst>
          </p:cNvPr>
          <p:cNvSpPr/>
          <p:nvPr/>
        </p:nvSpPr>
        <p:spPr>
          <a:xfrm>
            <a:off x="1358571" y="1909294"/>
            <a:ext cx="9632223" cy="4756453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C61011-9BA4-7677-D2A5-6EF25C085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</a:rPr>
              <a:t>The specifics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D6FAD-3B73-EC27-D7B2-0208625D7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19" y="2011679"/>
            <a:ext cx="9784080" cy="47560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800">
                <a:latin typeface="Segoe Script"/>
              </a:rPr>
              <a:t>4 Characters</a:t>
            </a:r>
          </a:p>
          <a:p>
            <a:pPr marL="0" indent="0" algn="ctr">
              <a:buNone/>
            </a:pPr>
            <a:endParaRPr lang="en-US" sz="2800">
              <a:latin typeface="Segoe Script"/>
            </a:endParaRPr>
          </a:p>
          <a:p>
            <a:pPr marL="0" indent="0" algn="ctr">
              <a:buNone/>
            </a:pPr>
            <a:r>
              <a:rPr lang="en-US" sz="2800">
                <a:latin typeface="Segoe Script"/>
              </a:rPr>
              <a:t>Walk Cycles</a:t>
            </a:r>
          </a:p>
          <a:p>
            <a:pPr marL="0" indent="0" algn="ctr">
              <a:buNone/>
            </a:pPr>
            <a:endParaRPr lang="en-US" sz="2800">
              <a:latin typeface="Segoe Script"/>
            </a:endParaRPr>
          </a:p>
          <a:p>
            <a:pPr marL="0" indent="0" algn="ctr">
              <a:buNone/>
            </a:pPr>
            <a:r>
              <a:rPr lang="en-US" sz="2800">
                <a:latin typeface="Segoe Script"/>
              </a:rPr>
              <a:t>One situation based animation test for each character</a:t>
            </a:r>
            <a:endParaRPr lang="en-US"/>
          </a:p>
          <a:p>
            <a:pPr marL="0" indent="0" algn="ctr">
              <a:buNone/>
            </a:pPr>
            <a:endParaRPr lang="en-US" sz="2800">
              <a:latin typeface="Segoe Script"/>
            </a:endParaRPr>
          </a:p>
          <a:p>
            <a:pPr marL="0" indent="0" algn="ctr">
              <a:buNone/>
            </a:pPr>
            <a:r>
              <a:rPr lang="en-US" sz="2800">
                <a:latin typeface="Segoe Script"/>
              </a:rPr>
              <a:t>One personality based animation test for each character</a:t>
            </a:r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1722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C27A4-4815-7CFD-E734-876480901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My Hypothesis</a:t>
            </a:r>
            <a:endParaRPr lang="en-US">
              <a:latin typeface="Segoe Scrip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76EA5-9724-FE5A-CBA9-C2D623D0C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52574" y="2995528"/>
            <a:ext cx="13304712" cy="11100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4000">
                <a:latin typeface="Segoe Script"/>
                <a:ea typeface="+mn-lt"/>
                <a:cs typeface="+mn-lt"/>
              </a:rPr>
              <a:t>How important is knowing your character beforehand prior to animating the scene?</a:t>
            </a:r>
            <a:endParaRPr lang="en-US" sz="4000">
              <a:latin typeface="Segoe Script"/>
            </a:endParaRPr>
          </a:p>
        </p:txBody>
      </p:sp>
    </p:spTree>
    <p:extLst>
      <p:ext uri="{BB962C8B-B14F-4D97-AF65-F5344CB8AC3E}">
        <p14:creationId xmlns:p14="http://schemas.microsoft.com/office/powerpoint/2010/main" val="3806710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0E7CB2-0D47-F062-D889-87DAFD4881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68147-125F-39A3-5A71-B4CDC94713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Background Research</a:t>
            </a:r>
            <a:endParaRPr lang="en-US">
              <a:latin typeface="Segoe Script"/>
            </a:endParaRPr>
          </a:p>
        </p:txBody>
      </p:sp>
    </p:spTree>
    <p:extLst>
      <p:ext uri="{BB962C8B-B14F-4D97-AF65-F5344CB8AC3E}">
        <p14:creationId xmlns:p14="http://schemas.microsoft.com/office/powerpoint/2010/main" val="201989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6F171-5587-3C8E-A0B2-594A0BE22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324" y="496379"/>
            <a:ext cx="11327371" cy="1508760"/>
          </a:xfrm>
        </p:spPr>
        <p:txBody>
          <a:bodyPr/>
          <a:lstStyle/>
          <a:p>
            <a:pPr marL="182880" indent="-18288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</a:pPr>
            <a:r>
              <a:rPr lang="en-US">
                <a:latin typeface="Segoe Script"/>
              </a:rPr>
              <a:t>Character Animation studies</a:t>
            </a:r>
          </a:p>
          <a:p>
            <a:endParaRPr lang="en-US"/>
          </a:p>
        </p:txBody>
      </p:sp>
      <p:pic>
        <p:nvPicPr>
          <p:cNvPr id="4" name="Content Placeholder 3" descr="The Animator's Survival Kit' — Answer-letter | by LabJor | LabJor | Medium">
            <a:extLst>
              <a:ext uri="{FF2B5EF4-FFF2-40B4-BE49-F238E27FC236}">
                <a16:creationId xmlns:a16="http://schemas.microsoft.com/office/drawing/2014/main" id="{9EFEA51B-0BC2-D786-FFAC-E5922D3DB9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62691" y="2117781"/>
            <a:ext cx="4030941" cy="3897582"/>
          </a:xfrm>
          <a:prstGeom prst="rect">
            <a:avLst/>
          </a:prstGeom>
        </p:spPr>
      </p:pic>
      <p:pic>
        <p:nvPicPr>
          <p:cNvPr id="3" name="Animation Test 2">
            <a:hlinkClick r:id="" action="ppaction://media"/>
            <a:extLst>
              <a:ext uri="{FF2B5EF4-FFF2-40B4-BE49-F238E27FC236}">
                <a16:creationId xmlns:a16="http://schemas.microsoft.com/office/drawing/2014/main" id="{F2ADDF4C-B958-6675-7849-D7546B64A6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73342" y="2460321"/>
            <a:ext cx="6055726" cy="33882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B1D9ED-9EFA-9C87-F97C-7B7AB170768A}"/>
              </a:ext>
            </a:extLst>
          </p:cNvPr>
          <p:cNvSpPr txBox="1"/>
          <p:nvPr/>
        </p:nvSpPr>
        <p:spPr>
          <a:xfrm>
            <a:off x="870347" y="6115158"/>
            <a:ext cx="657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[3]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B980E6-85DA-8B6C-ECB6-06532EAF6637}"/>
              </a:ext>
            </a:extLst>
          </p:cNvPr>
          <p:cNvSpPr txBox="1"/>
          <p:nvPr/>
        </p:nvSpPr>
        <p:spPr>
          <a:xfrm>
            <a:off x="5578045" y="5843761"/>
            <a:ext cx="657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1616767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28718-A4D5-3C8F-0CC7-824F94077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780" y="563897"/>
            <a:ext cx="9784080" cy="1277267"/>
          </a:xfrm>
        </p:spPr>
        <p:txBody>
          <a:bodyPr/>
          <a:lstStyle/>
          <a:p>
            <a:pPr marL="182880" indent="-18288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</a:pPr>
            <a:r>
              <a:rPr lang="en-US">
                <a:latin typeface="Segoe Script"/>
              </a:rPr>
              <a:t>Silhouette theory</a:t>
            </a:r>
          </a:p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2FBC6C-AA1C-8142-ED1A-603CFA880F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" y="2442839"/>
            <a:ext cx="6004560" cy="3008642"/>
          </a:xfrm>
          <a:prstGeom prst="rect">
            <a:avLst/>
          </a:prstGeom>
        </p:spPr>
      </p:pic>
      <p:pic>
        <p:nvPicPr>
          <p:cNvPr id="9" name="Picture 8" descr="character visual development cristina teaching art">
            <a:extLst>
              <a:ext uri="{FF2B5EF4-FFF2-40B4-BE49-F238E27FC236}">
                <a16:creationId xmlns:a16="http://schemas.microsoft.com/office/drawing/2014/main" id="{D902BA33-3B4A-F78D-E7CD-A3AA79394D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0479" y="2153920"/>
            <a:ext cx="5644483" cy="35864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4865D6-E3D0-5CBA-5208-D409A5F34C1D}"/>
              </a:ext>
            </a:extLst>
          </p:cNvPr>
          <p:cNvSpPr txBox="1"/>
          <p:nvPr/>
        </p:nvSpPr>
        <p:spPr>
          <a:xfrm>
            <a:off x="87470" y="6323925"/>
            <a:ext cx="657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620808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33C1652-D2F1-838F-A630-F52541183E5E}"/>
              </a:ext>
            </a:extLst>
          </p:cNvPr>
          <p:cNvSpPr/>
          <p:nvPr/>
        </p:nvSpPr>
        <p:spPr>
          <a:xfrm>
            <a:off x="5940216" y="2246889"/>
            <a:ext cx="5503920" cy="3859416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0AD4E-9C74-6C47-3924-6C47A1B65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6539" y="496379"/>
            <a:ext cx="9784080" cy="1508760"/>
          </a:xfrm>
        </p:spPr>
        <p:txBody>
          <a:bodyPr/>
          <a:lstStyle/>
          <a:p>
            <a:pPr marL="182880" indent="-18288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</a:pPr>
            <a:r>
              <a:rPr lang="en-US">
                <a:latin typeface="Segoe Script"/>
              </a:rPr>
              <a:t>Shape Theory</a:t>
            </a:r>
          </a:p>
          <a:p>
            <a:endParaRPr lang="en-US"/>
          </a:p>
        </p:txBody>
      </p:sp>
      <p:pic>
        <p:nvPicPr>
          <p:cNvPr id="4" name="Picture 3" descr="A cartoon of a chef&#10;&#10;AI-generated content may be incorrect.">
            <a:extLst>
              <a:ext uri="{FF2B5EF4-FFF2-40B4-BE49-F238E27FC236}">
                <a16:creationId xmlns:a16="http://schemas.microsoft.com/office/drawing/2014/main" id="{9A5648BB-1FF3-A78F-3C45-6C7964C9BD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743" y="2243956"/>
            <a:ext cx="4757801" cy="38627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B55465-E36C-D117-29E0-19B4F029AF2F}"/>
              </a:ext>
            </a:extLst>
          </p:cNvPr>
          <p:cNvSpPr txBox="1"/>
          <p:nvPr/>
        </p:nvSpPr>
        <p:spPr>
          <a:xfrm>
            <a:off x="6228660" y="2372808"/>
            <a:ext cx="491686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u="sng">
                <a:latin typeface="Segoe Script"/>
              </a:rPr>
              <a:t>Square</a:t>
            </a:r>
            <a:br>
              <a:rPr lang="en-US" sz="2400">
                <a:latin typeface="Segoe Script"/>
              </a:rPr>
            </a:br>
            <a:r>
              <a:rPr lang="en-US" sz="2400">
                <a:latin typeface="Segoe Script"/>
              </a:rPr>
              <a:t>Strong, Confident, </a:t>
            </a:r>
            <a:r>
              <a:rPr lang="en-US" sz="2400" err="1">
                <a:latin typeface="Segoe Script"/>
              </a:rPr>
              <a:t>Imovable</a:t>
            </a:r>
            <a:br>
              <a:rPr lang="en-US" sz="2400">
                <a:latin typeface="Segoe Script"/>
              </a:rPr>
            </a:br>
            <a:br>
              <a:rPr lang="en-US" sz="2400">
                <a:latin typeface="Segoe Script"/>
              </a:rPr>
            </a:br>
            <a:r>
              <a:rPr lang="en-US" sz="2400" u="sng">
                <a:latin typeface="Segoe Script"/>
              </a:rPr>
              <a:t>Circle</a:t>
            </a:r>
            <a:br>
              <a:rPr lang="en-US" sz="2400">
                <a:latin typeface="Segoe Script"/>
              </a:rPr>
            </a:br>
            <a:r>
              <a:rPr lang="en-US" sz="2400">
                <a:latin typeface="Segoe Script"/>
              </a:rPr>
              <a:t>Soft, Friendly, Warm</a:t>
            </a:r>
            <a:br>
              <a:rPr lang="en-US" sz="2400">
                <a:latin typeface="Segoe Script"/>
              </a:rPr>
            </a:br>
            <a:br>
              <a:rPr lang="en-US" sz="2400">
                <a:latin typeface="Segoe Script"/>
              </a:rPr>
            </a:br>
            <a:r>
              <a:rPr lang="en-US" sz="2400" u="sng">
                <a:latin typeface="Segoe Script"/>
              </a:rPr>
              <a:t>Triangle</a:t>
            </a:r>
            <a:br>
              <a:rPr lang="en-US" sz="2400">
                <a:latin typeface="Segoe Script"/>
              </a:rPr>
            </a:br>
            <a:r>
              <a:rPr lang="en-US" sz="2400">
                <a:latin typeface="Segoe Script"/>
              </a:rPr>
              <a:t>Aggressive, Intelligent, Protective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45FC7F-1C07-F090-AFD6-148DE304BE3B}"/>
              </a:ext>
            </a:extLst>
          </p:cNvPr>
          <p:cNvSpPr txBox="1"/>
          <p:nvPr/>
        </p:nvSpPr>
        <p:spPr>
          <a:xfrm>
            <a:off x="515443" y="6104720"/>
            <a:ext cx="657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[6]</a:t>
            </a:r>
          </a:p>
        </p:txBody>
      </p:sp>
    </p:spTree>
    <p:extLst>
      <p:ext uri="{BB962C8B-B14F-4D97-AF65-F5344CB8AC3E}">
        <p14:creationId xmlns:p14="http://schemas.microsoft.com/office/powerpoint/2010/main" val="780271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08589-9182-0262-752C-DB3775C16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</a:rPr>
              <a:t>Getting into character</a:t>
            </a:r>
          </a:p>
        </p:txBody>
      </p:sp>
      <p:pic>
        <p:nvPicPr>
          <p:cNvPr id="3" name="Picture 2" descr="A collage of a person and a doll&#10;&#10;AI-generated content may be incorrect.">
            <a:extLst>
              <a:ext uri="{FF2B5EF4-FFF2-40B4-BE49-F238E27FC236}">
                <a16:creationId xmlns:a16="http://schemas.microsoft.com/office/drawing/2014/main" id="{5A77F454-856C-F7CF-5A7F-CFA44CDE57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108" y="2076209"/>
            <a:ext cx="6882114" cy="4133127"/>
          </a:xfrm>
          <a:prstGeom prst="rect">
            <a:avLst/>
          </a:prstGeom>
        </p:spPr>
      </p:pic>
      <p:pic>
        <p:nvPicPr>
          <p:cNvPr id="4" name="Picture 3" descr="A screenshot of a survey&#10;&#10;AI-generated content may be incorrect.">
            <a:extLst>
              <a:ext uri="{FF2B5EF4-FFF2-40B4-BE49-F238E27FC236}">
                <a16:creationId xmlns:a16="http://schemas.microsoft.com/office/drawing/2014/main" id="{49FCB9A3-D24B-C0A7-7970-994568E1FA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5723" y="2642886"/>
            <a:ext cx="4659414" cy="32698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E9026E-0F8A-9BC8-1216-277224F50513}"/>
              </a:ext>
            </a:extLst>
          </p:cNvPr>
          <p:cNvSpPr txBox="1"/>
          <p:nvPr/>
        </p:nvSpPr>
        <p:spPr>
          <a:xfrm>
            <a:off x="448848" y="6210821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[7]</a:t>
            </a:r>
          </a:p>
        </p:txBody>
      </p:sp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2A0C3A78-1EEE-AC3F-779F-DD1C0ECE4352}"/>
              </a:ext>
            </a:extLst>
          </p:cNvPr>
          <p:cNvSpPr>
            <a:spLocks noGrp="1"/>
          </p:cNvSpPr>
          <p:nvPr/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tx1"/>
              </a:buClr>
              <a:buFont typeface="Wingdings" pitchFamily="2" charset="2"/>
              <a:buChar char="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14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400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46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71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29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06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BA44EB54-5140-3CC1-3D4F-5AE4A4304C56}"/>
              </a:ext>
            </a:extLst>
          </p:cNvPr>
          <p:cNvSpPr>
            <a:spLocks noGrp="1"/>
          </p:cNvSpPr>
          <p:nvPr/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tx1"/>
              </a:buClr>
              <a:buFont typeface="Wingdings" pitchFamily="2" charset="2"/>
              <a:buChar char="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14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400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46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71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29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06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5D39E1-C773-25FF-985C-2FA6398A872E}"/>
              </a:ext>
            </a:extLst>
          </p:cNvPr>
          <p:cNvSpPr txBox="1"/>
          <p:nvPr/>
        </p:nvSpPr>
        <p:spPr>
          <a:xfrm>
            <a:off x="7452984" y="6033368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[8]</a:t>
            </a:r>
          </a:p>
        </p:txBody>
      </p:sp>
    </p:spTree>
    <p:extLst>
      <p:ext uri="{BB962C8B-B14F-4D97-AF65-F5344CB8AC3E}">
        <p14:creationId xmlns:p14="http://schemas.microsoft.com/office/powerpoint/2010/main" val="878891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F5F7432-E1E3-3B81-4F66-C946633DE671}"/>
              </a:ext>
            </a:extLst>
          </p:cNvPr>
          <p:cNvSpPr/>
          <p:nvPr/>
        </p:nvSpPr>
        <p:spPr>
          <a:xfrm>
            <a:off x="5564039" y="2422888"/>
            <a:ext cx="6352729" cy="2899880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EE554-9780-99BF-146B-FBD5C7EAB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</a:rPr>
              <a:t>genre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0C0CA-89FA-1C5B-BB09-3DF8E6721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3907" y="2567028"/>
            <a:ext cx="6350258" cy="26243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latin typeface="Segoe Script"/>
                <a:ea typeface="+mn-lt"/>
                <a:cs typeface="+mn-lt"/>
              </a:rPr>
              <a:t>Horror</a:t>
            </a:r>
            <a:br>
              <a:rPr lang="en-US">
                <a:latin typeface="Segoe Script"/>
                <a:ea typeface="+mn-lt"/>
                <a:cs typeface="+mn-lt"/>
              </a:rPr>
            </a:br>
            <a:endParaRPr lang="en-US">
              <a:latin typeface="Segoe Script"/>
              <a:ea typeface="+mn-lt"/>
              <a:cs typeface="+mn-l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Chose your own adventure style Game </a:t>
            </a:r>
            <a:br>
              <a:rPr lang="en-US">
                <a:latin typeface="Segoe Script"/>
                <a:ea typeface="+mn-lt"/>
                <a:cs typeface="+mn-lt"/>
              </a:rPr>
            </a:br>
            <a:endParaRPr lang="en-US">
              <a:latin typeface="Segoe Script"/>
              <a:ea typeface="+mn-lt"/>
              <a:cs typeface="+mn-l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Target Audience = 18+ </a:t>
            </a:r>
            <a:br>
              <a:rPr lang="en-US">
                <a:latin typeface="Segoe Script"/>
                <a:ea typeface="+mn-lt"/>
                <a:cs typeface="+mn-lt"/>
              </a:rPr>
            </a:br>
            <a:endParaRPr lang="en-US">
              <a:latin typeface="Segoe Script"/>
              <a:ea typeface="+mn-lt"/>
              <a:cs typeface="+mn-lt"/>
            </a:endParaRPr>
          </a:p>
          <a:p>
            <a:r>
              <a:rPr lang="en-US">
                <a:latin typeface="Segoe Script"/>
              </a:rPr>
              <a:t>Slasher</a:t>
            </a:r>
          </a:p>
        </p:txBody>
      </p:sp>
      <p:pic>
        <p:nvPicPr>
          <p:cNvPr id="4" name="Picture 3" descr="Dead by Daylight finally confirms Jason Voorhees after an agonizing 13-hour  livestream">
            <a:extLst>
              <a:ext uri="{FF2B5EF4-FFF2-40B4-BE49-F238E27FC236}">
                <a16:creationId xmlns:a16="http://schemas.microsoft.com/office/drawing/2014/main" id="{F5A4C73B-3D1E-FF35-078A-0668098DC5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17" y="2425982"/>
            <a:ext cx="5251048" cy="29127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C8EEE9B-7689-DC51-C169-5108327AA0CE}"/>
              </a:ext>
            </a:extLst>
          </p:cNvPr>
          <p:cNvSpPr txBox="1"/>
          <p:nvPr/>
        </p:nvSpPr>
        <p:spPr>
          <a:xfrm>
            <a:off x="114821" y="5323561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[9]</a:t>
            </a:r>
          </a:p>
        </p:txBody>
      </p:sp>
    </p:spTree>
    <p:extLst>
      <p:ext uri="{BB962C8B-B14F-4D97-AF65-F5344CB8AC3E}">
        <p14:creationId xmlns:p14="http://schemas.microsoft.com/office/powerpoint/2010/main" val="1256249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18C75-564A-F6A1-68D0-E17D971AC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527" y="496379"/>
            <a:ext cx="9784080" cy="1508760"/>
          </a:xfrm>
        </p:spPr>
        <p:txBody>
          <a:bodyPr/>
          <a:lstStyle/>
          <a:p>
            <a:pPr marL="182880" indent="-18288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</a:pPr>
            <a:r>
              <a:rPr lang="en-US">
                <a:latin typeface="Segoe Script"/>
              </a:rPr>
              <a:t>Art Direction</a:t>
            </a:r>
          </a:p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35026E3-4BDF-9CF9-A14D-36F86E2866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8660" y="1867390"/>
            <a:ext cx="4119393" cy="2310561"/>
          </a:xfrm>
          <a:prstGeom prst="rect">
            <a:avLst/>
          </a:prstGeom>
        </p:spPr>
      </p:pic>
      <p:pic>
        <p:nvPicPr>
          <p:cNvPr id="6" name="Picture 5" descr="Steven Universe' The Movie: Kiss, Fusion &amp; More Explained — Interview">
            <a:extLst>
              <a:ext uri="{FF2B5EF4-FFF2-40B4-BE49-F238E27FC236}">
                <a16:creationId xmlns:a16="http://schemas.microsoft.com/office/drawing/2014/main" id="{007E24FF-A3F5-95B7-7BDF-DD97207981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0701" y="4556889"/>
            <a:ext cx="3338185" cy="222227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2D9657-8226-EA0F-2EF8-291BAB268A65}"/>
              </a:ext>
            </a:extLst>
          </p:cNvPr>
          <p:cNvSpPr txBox="1"/>
          <p:nvPr/>
        </p:nvSpPr>
        <p:spPr>
          <a:xfrm>
            <a:off x="741122" y="3810000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[10]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880CE45-E4A1-CF9B-24F6-FBA1BA60EB69}"/>
              </a:ext>
            </a:extLst>
          </p:cNvPr>
          <p:cNvSpPr txBox="1"/>
          <p:nvPr/>
        </p:nvSpPr>
        <p:spPr>
          <a:xfrm>
            <a:off x="855944" y="6409150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[11]</a:t>
            </a:r>
          </a:p>
        </p:txBody>
      </p:sp>
      <p:pic>
        <p:nvPicPr>
          <p:cNvPr id="11" name="Picture 10" descr="A computer screen shot of a cartoon&#10;&#10;AI-generated content may be incorrect.">
            <a:extLst>
              <a:ext uri="{FF2B5EF4-FFF2-40B4-BE49-F238E27FC236}">
                <a16:creationId xmlns:a16="http://schemas.microsoft.com/office/drawing/2014/main" id="{9586B093-2D9F-3C92-2097-223118CA2F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2636" y="1886211"/>
            <a:ext cx="4431084" cy="2292264"/>
          </a:xfrm>
          <a:prstGeom prst="rect">
            <a:avLst/>
          </a:prstGeom>
        </p:spPr>
      </p:pic>
      <p:pic>
        <p:nvPicPr>
          <p:cNvPr id="12" name="Picture 11" descr="A computer screen shot of a fox&#10;&#10;AI-generated content may be incorrect.">
            <a:extLst>
              <a:ext uri="{FF2B5EF4-FFF2-40B4-BE49-F238E27FC236}">
                <a16:creationId xmlns:a16="http://schemas.microsoft.com/office/drawing/2014/main" id="{47519668-5A74-19C7-9C60-D4E8C257BE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5703" y="4524766"/>
            <a:ext cx="4163991" cy="227608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C29A689-E91D-ED6A-06E3-D311289F3B8E}"/>
              </a:ext>
            </a:extLst>
          </p:cNvPr>
          <p:cNvSpPr txBox="1"/>
          <p:nvPr/>
        </p:nvSpPr>
        <p:spPr>
          <a:xfrm>
            <a:off x="5970738" y="3809999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[12]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F0E60D-489E-699D-E3D2-4ECE17FEE38C}"/>
              </a:ext>
            </a:extLst>
          </p:cNvPr>
          <p:cNvSpPr txBox="1"/>
          <p:nvPr/>
        </p:nvSpPr>
        <p:spPr>
          <a:xfrm>
            <a:off x="5908108" y="6409150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[13]</a:t>
            </a:r>
          </a:p>
        </p:txBody>
      </p:sp>
    </p:spTree>
    <p:extLst>
      <p:ext uri="{BB962C8B-B14F-4D97-AF65-F5344CB8AC3E}">
        <p14:creationId xmlns:p14="http://schemas.microsoft.com/office/powerpoint/2010/main" val="10649706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D91D0C-F52C-D4BC-84F3-6CF1E3DE6D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A7E34-BD1F-8E7E-D6AC-B0724842CD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Segoe Script"/>
              </a:rPr>
              <a:t>Software</a:t>
            </a:r>
          </a:p>
        </p:txBody>
      </p:sp>
    </p:spTree>
    <p:extLst>
      <p:ext uri="{BB962C8B-B14F-4D97-AF65-F5344CB8AC3E}">
        <p14:creationId xmlns:p14="http://schemas.microsoft.com/office/powerpoint/2010/main" val="15063523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C944966-0977-DB47-225F-9A73BEA623F1}"/>
              </a:ext>
            </a:extLst>
          </p:cNvPr>
          <p:cNvSpPr/>
          <p:nvPr/>
        </p:nvSpPr>
        <p:spPr>
          <a:xfrm>
            <a:off x="5491367" y="2226012"/>
            <a:ext cx="4710605" cy="3347938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B121E-B35A-BA8B-3A86-31ECA771D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</a:rPr>
              <a:t>Krita</a:t>
            </a:r>
          </a:p>
        </p:txBody>
      </p:sp>
      <p:pic>
        <p:nvPicPr>
          <p:cNvPr id="4" name="Content Placeholder 3" descr="Krita - Wikimedia Commons">
            <a:extLst>
              <a:ext uri="{FF2B5EF4-FFF2-40B4-BE49-F238E27FC236}">
                <a16:creationId xmlns:a16="http://schemas.microsoft.com/office/drawing/2014/main" id="{8DC8AFD4-0D25-BE77-EF3C-7E9721E228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99929" y="1930083"/>
            <a:ext cx="3790315" cy="37903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02FA2A-B2F5-8623-02D0-A291E39C6F30}"/>
              </a:ext>
            </a:extLst>
          </p:cNvPr>
          <p:cNvSpPr txBox="1"/>
          <p:nvPr/>
        </p:nvSpPr>
        <p:spPr>
          <a:xfrm>
            <a:off x="5617088" y="2486416"/>
            <a:ext cx="6576164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latin typeface="Segoe Script"/>
              </a:rPr>
              <a:t>Character designs</a:t>
            </a:r>
            <a:br>
              <a:rPr lang="en-US" sz="2400">
                <a:latin typeface="Segoe Script"/>
              </a:rPr>
            </a:br>
            <a:endParaRPr lang="en-US" sz="2400">
              <a:latin typeface="Segoe Script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latin typeface="Segoe Script"/>
              </a:rPr>
              <a:t>Storyboarding</a:t>
            </a:r>
            <a:br>
              <a:rPr lang="en-US" sz="2400">
                <a:latin typeface="Segoe Script"/>
              </a:rPr>
            </a:br>
            <a:endParaRPr lang="en-US" sz="2400">
              <a:latin typeface="Segoe Script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latin typeface="Segoe Script"/>
              </a:rPr>
              <a:t>Animatic</a:t>
            </a:r>
            <a:br>
              <a:rPr lang="en-US" sz="2400">
                <a:latin typeface="Segoe Script"/>
              </a:rPr>
            </a:br>
            <a:endParaRPr lang="en-US" sz="2400">
              <a:latin typeface="Segoe Script"/>
            </a:endParaRPr>
          </a:p>
          <a:p>
            <a:pPr marL="285750" indent="-285750">
              <a:buFont typeface="Arial"/>
              <a:buChar char="•"/>
            </a:pPr>
            <a:r>
              <a:rPr lang="en-US" sz="2400">
                <a:latin typeface="Segoe Script"/>
              </a:rPr>
              <a:t>Animation Timings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BD8405-F6C2-E143-2245-93A79A84D9AF}"/>
              </a:ext>
            </a:extLst>
          </p:cNvPr>
          <p:cNvSpPr txBox="1"/>
          <p:nvPr/>
        </p:nvSpPr>
        <p:spPr>
          <a:xfrm>
            <a:off x="678492" y="5396630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[14]</a:t>
            </a:r>
          </a:p>
        </p:txBody>
      </p:sp>
    </p:spTree>
    <p:extLst>
      <p:ext uri="{BB962C8B-B14F-4D97-AF65-F5344CB8AC3E}">
        <p14:creationId xmlns:p14="http://schemas.microsoft.com/office/powerpoint/2010/main" val="1357264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00407F4-9E2E-C7CA-3511-CA9E9E089B08}"/>
              </a:ext>
            </a:extLst>
          </p:cNvPr>
          <p:cNvSpPr/>
          <p:nvPr/>
        </p:nvSpPr>
        <p:spPr>
          <a:xfrm>
            <a:off x="6096791" y="3165889"/>
            <a:ext cx="3979920" cy="1409697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31E23F-D21C-1F16-A001-7EE70BB52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</a:rPr>
              <a:t>Blender</a:t>
            </a:r>
          </a:p>
        </p:txBody>
      </p:sp>
      <p:pic>
        <p:nvPicPr>
          <p:cNvPr id="3" name="Picture 2" descr="Blender - Review 2022 - PCMag UK">
            <a:extLst>
              <a:ext uri="{FF2B5EF4-FFF2-40B4-BE49-F238E27FC236}">
                <a16:creationId xmlns:a16="http://schemas.microsoft.com/office/drawing/2014/main" id="{F57C2B84-64E5-50A1-DFB3-84D53B0FF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53" y="2492088"/>
            <a:ext cx="3974926" cy="3293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CB1E3A-AB32-EAB8-ADE6-C9619F20BE78}"/>
              </a:ext>
            </a:extLst>
          </p:cNvPr>
          <p:cNvSpPr txBox="1"/>
          <p:nvPr/>
        </p:nvSpPr>
        <p:spPr>
          <a:xfrm>
            <a:off x="6092381" y="3269432"/>
            <a:ext cx="352816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>
                <a:latin typeface="Segoe Script"/>
              </a:rPr>
              <a:t>Puppet Creation</a:t>
            </a:r>
            <a:br>
              <a:rPr lang="en-US" sz="2400">
                <a:latin typeface="Segoe Script"/>
              </a:rPr>
            </a:br>
            <a:endParaRPr lang="en-US" sz="2400">
              <a:latin typeface="Segoe Script"/>
            </a:endParaRPr>
          </a:p>
          <a:p>
            <a:pPr marL="342900" indent="-342900" algn="l">
              <a:buFont typeface="Arial"/>
              <a:buChar char="•"/>
            </a:pPr>
            <a:r>
              <a:rPr lang="en-US" sz="2400">
                <a:latin typeface="Segoe Script"/>
              </a:rPr>
              <a:t>Animation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CFC49F-3FEF-6B0F-03B6-DAAF3DFB6BEF}"/>
              </a:ext>
            </a:extLst>
          </p:cNvPr>
          <p:cNvSpPr txBox="1"/>
          <p:nvPr/>
        </p:nvSpPr>
        <p:spPr>
          <a:xfrm>
            <a:off x="451755" y="5787342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[15]</a:t>
            </a:r>
          </a:p>
        </p:txBody>
      </p:sp>
    </p:spTree>
    <p:extLst>
      <p:ext uri="{BB962C8B-B14F-4D97-AF65-F5344CB8AC3E}">
        <p14:creationId xmlns:p14="http://schemas.microsoft.com/office/powerpoint/2010/main" val="1963740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2BA22B2-5448-BC63-A02C-1C8F16A5F579}"/>
              </a:ext>
            </a:extLst>
          </p:cNvPr>
          <p:cNvSpPr/>
          <p:nvPr/>
        </p:nvSpPr>
        <p:spPr>
          <a:xfrm>
            <a:off x="5940216" y="3040204"/>
            <a:ext cx="5503920" cy="2147526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2242C-4E2D-8CEA-2E4E-BF8DF7258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</a:rPr>
              <a:t>DaVinci-Resolve</a:t>
            </a:r>
          </a:p>
        </p:txBody>
      </p:sp>
      <p:pic>
        <p:nvPicPr>
          <p:cNvPr id="4" name="Content Placeholder 3" descr="DaVinci Resolve - Wikipedia">
            <a:extLst>
              <a:ext uri="{FF2B5EF4-FFF2-40B4-BE49-F238E27FC236}">
                <a16:creationId xmlns:a16="http://schemas.microsoft.com/office/drawing/2014/main" id="{99884969-B770-1B74-9C5A-9D8E67786C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4900" y="2189131"/>
            <a:ext cx="5014308" cy="39244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71E279-41F1-833F-215B-BE50FAC1B2C7}"/>
              </a:ext>
            </a:extLst>
          </p:cNvPr>
          <p:cNvSpPr txBox="1"/>
          <p:nvPr/>
        </p:nvSpPr>
        <p:spPr>
          <a:xfrm>
            <a:off x="6096000" y="3434219"/>
            <a:ext cx="579328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>
                <a:latin typeface="Segoe Script"/>
              </a:rPr>
              <a:t>Compiling Animations</a:t>
            </a:r>
            <a:br>
              <a:rPr lang="en-US" sz="2800">
                <a:latin typeface="Segoe Script"/>
              </a:rPr>
            </a:br>
            <a:endParaRPr lang="en-US" sz="2800">
              <a:latin typeface="Segoe Script"/>
            </a:endParaRPr>
          </a:p>
          <a:p>
            <a:pPr marL="285750" indent="-285750">
              <a:buFont typeface="Arial"/>
              <a:buChar char="•"/>
            </a:pPr>
            <a:r>
              <a:rPr lang="en-US" sz="2800">
                <a:latin typeface="Segoe Script"/>
              </a:rPr>
              <a:t>Sound Design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F09632-AE90-B066-5F40-C26D151A5A77}"/>
              </a:ext>
            </a:extLst>
          </p:cNvPr>
          <p:cNvSpPr txBox="1"/>
          <p:nvPr/>
        </p:nvSpPr>
        <p:spPr>
          <a:xfrm>
            <a:off x="438410" y="6116877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[16]</a:t>
            </a:r>
          </a:p>
        </p:txBody>
      </p:sp>
    </p:spTree>
    <p:extLst>
      <p:ext uri="{BB962C8B-B14F-4D97-AF65-F5344CB8AC3E}">
        <p14:creationId xmlns:p14="http://schemas.microsoft.com/office/powerpoint/2010/main" val="19340045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1FAD59-D1A0-9117-3F7C-FF6A2A0C4D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4405F-F0A6-CE6D-BDA6-303B295784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Concept Art</a:t>
            </a:r>
            <a:endParaRPr lang="en-US">
              <a:latin typeface="Segoe Script"/>
            </a:endParaRPr>
          </a:p>
        </p:txBody>
      </p:sp>
    </p:spTree>
    <p:extLst>
      <p:ext uri="{BB962C8B-B14F-4D97-AF65-F5344CB8AC3E}">
        <p14:creationId xmlns:p14="http://schemas.microsoft.com/office/powerpoint/2010/main" val="21390993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24FCEF-27EA-F894-7453-CDE3FBB38E8E}"/>
              </a:ext>
            </a:extLst>
          </p:cNvPr>
          <p:cNvSpPr/>
          <p:nvPr/>
        </p:nvSpPr>
        <p:spPr>
          <a:xfrm>
            <a:off x="7261659" y="4446078"/>
            <a:ext cx="2552376" cy="2007468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1EE9E81-2D6F-4425-77AD-95F7773D9D3C}"/>
              </a:ext>
            </a:extLst>
          </p:cNvPr>
          <p:cNvSpPr/>
          <p:nvPr/>
        </p:nvSpPr>
        <p:spPr>
          <a:xfrm>
            <a:off x="8747078" y="1899647"/>
            <a:ext cx="3015362" cy="2412581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B5C364D-D6CC-3D24-A013-98E0FE8CCAE1}"/>
              </a:ext>
            </a:extLst>
          </p:cNvPr>
          <p:cNvSpPr/>
          <p:nvPr/>
        </p:nvSpPr>
        <p:spPr>
          <a:xfrm>
            <a:off x="5814824" y="1899648"/>
            <a:ext cx="2552376" cy="2412581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898E0-4432-1BA2-40C7-1D1032773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Random Wheel</a:t>
            </a:r>
            <a:endParaRPr lang="en-US">
              <a:latin typeface="Segoe Script"/>
            </a:endParaRPr>
          </a:p>
        </p:txBody>
      </p:sp>
      <p:pic>
        <p:nvPicPr>
          <p:cNvPr id="4" name="Content Placeholder 3" descr="A screenshot of a game&#10;&#10;AI-generated content may be incorrect.">
            <a:extLst>
              <a:ext uri="{FF2B5EF4-FFF2-40B4-BE49-F238E27FC236}">
                <a16:creationId xmlns:a16="http://schemas.microsoft.com/office/drawing/2014/main" id="{157E18CF-338C-3DEE-B417-5A1C966FC3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744" y="2577522"/>
            <a:ext cx="5440101" cy="26597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C11BB8-07D1-7D38-2476-5C021E29102F}"/>
              </a:ext>
            </a:extLst>
          </p:cNvPr>
          <p:cNvSpPr txBox="1"/>
          <p:nvPr/>
        </p:nvSpPr>
        <p:spPr>
          <a:xfrm>
            <a:off x="5912734" y="2001456"/>
            <a:ext cx="234387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u="sng">
                <a:latin typeface="Segoe Script"/>
              </a:rPr>
              <a:t>Main Emotion </a:t>
            </a:r>
            <a:br>
              <a:rPr lang="en-US" u="sng">
                <a:latin typeface="Segoe Script"/>
              </a:rPr>
            </a:b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Happy </a:t>
            </a: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Sad </a:t>
            </a: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Scared </a:t>
            </a: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Disgust </a:t>
            </a: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Angry</a:t>
            </a:r>
            <a:endParaRPr lang="en-US"/>
          </a:p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17A96B-B898-3E92-BCE0-680174E9C3D8}"/>
              </a:ext>
            </a:extLst>
          </p:cNvPr>
          <p:cNvSpPr txBox="1"/>
          <p:nvPr/>
        </p:nvSpPr>
        <p:spPr>
          <a:xfrm>
            <a:off x="8333772" y="1991810"/>
            <a:ext cx="381964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u="sng">
                <a:latin typeface="Segoe Script"/>
              </a:rPr>
              <a:t>Main </a:t>
            </a:r>
            <a:r>
              <a:rPr lang="en-US" u="sng" err="1">
                <a:latin typeface="Segoe Script"/>
              </a:rPr>
              <a:t>Colour</a:t>
            </a:r>
            <a:r>
              <a:rPr lang="en-US" u="sng">
                <a:latin typeface="Segoe Script"/>
              </a:rPr>
              <a:t> </a:t>
            </a:r>
            <a:br>
              <a:rPr lang="en-US">
                <a:latin typeface="Segoe Script"/>
              </a:rPr>
            </a:b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Warm </a:t>
            </a: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(</a:t>
            </a:r>
            <a:r>
              <a:rPr lang="en-US" err="1">
                <a:latin typeface="Segoe Script"/>
              </a:rPr>
              <a:t>Red,Yellow</a:t>
            </a:r>
            <a:r>
              <a:rPr lang="en-US">
                <a:latin typeface="Segoe Script"/>
              </a:rPr>
              <a:t>, Orange)</a:t>
            </a:r>
            <a:br>
              <a:rPr lang="en-US"/>
            </a:b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 Cold </a:t>
            </a: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(Blue, Green, Purple)</a:t>
            </a:r>
            <a:endParaRPr lang="en-US"/>
          </a:p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91FF9B-2059-7CA8-4586-634C910659DA}"/>
              </a:ext>
            </a:extLst>
          </p:cNvPr>
          <p:cNvSpPr txBox="1"/>
          <p:nvPr/>
        </p:nvSpPr>
        <p:spPr>
          <a:xfrm>
            <a:off x="7359570" y="4586469"/>
            <a:ext cx="235351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u="sng">
                <a:latin typeface="Segoe Script"/>
              </a:rPr>
              <a:t>Body Shape </a:t>
            </a:r>
            <a:br>
              <a:rPr lang="en-US">
                <a:latin typeface="Segoe Script"/>
              </a:rPr>
            </a:b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Triangle </a:t>
            </a: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Circle </a:t>
            </a:r>
            <a:br>
              <a:rPr lang="en-US">
                <a:latin typeface="Segoe Script"/>
              </a:rPr>
            </a:br>
            <a:r>
              <a:rPr lang="en-US">
                <a:latin typeface="Segoe Script"/>
              </a:rPr>
              <a:t>Square</a:t>
            </a:r>
          </a:p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7CF81B3-E7D3-210C-6C4D-367280C9B139}"/>
              </a:ext>
            </a:extLst>
          </p:cNvPr>
          <p:cNvSpPr txBox="1"/>
          <p:nvPr/>
        </p:nvSpPr>
        <p:spPr>
          <a:xfrm>
            <a:off x="250519" y="5240055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[17]</a:t>
            </a:r>
          </a:p>
        </p:txBody>
      </p:sp>
    </p:spTree>
    <p:extLst>
      <p:ext uri="{BB962C8B-B14F-4D97-AF65-F5344CB8AC3E}">
        <p14:creationId xmlns:p14="http://schemas.microsoft.com/office/powerpoint/2010/main" val="28170822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501D8B-B57B-4F45-54A1-4D03A4EAA3B6}"/>
              </a:ext>
            </a:extLst>
          </p:cNvPr>
          <p:cNvSpPr/>
          <p:nvPr/>
        </p:nvSpPr>
        <p:spPr>
          <a:xfrm>
            <a:off x="6499659" y="4494305"/>
            <a:ext cx="2745287" cy="1920657"/>
          </a:xfrm>
          <a:prstGeom prst="rect">
            <a:avLst/>
          </a:prstGeom>
          <a:solidFill>
            <a:srgbClr val="B30E0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088688B-ADC4-8836-70DD-BECAE21C8FB5}"/>
              </a:ext>
            </a:extLst>
          </p:cNvPr>
          <p:cNvSpPr/>
          <p:nvPr/>
        </p:nvSpPr>
        <p:spPr>
          <a:xfrm>
            <a:off x="2139862" y="4494306"/>
            <a:ext cx="2745287" cy="192065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48D8285-1A79-EC46-156F-41379D6992FD}"/>
              </a:ext>
            </a:extLst>
          </p:cNvPr>
          <p:cNvSpPr/>
          <p:nvPr/>
        </p:nvSpPr>
        <p:spPr>
          <a:xfrm>
            <a:off x="6499659" y="2025039"/>
            <a:ext cx="2745287" cy="1920657"/>
          </a:xfrm>
          <a:prstGeom prst="rect">
            <a:avLst/>
          </a:prstGeom>
          <a:solidFill>
            <a:srgbClr val="B31FE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135E381-5A40-F565-2CB4-233D34EA21AD}"/>
              </a:ext>
            </a:extLst>
          </p:cNvPr>
          <p:cNvSpPr/>
          <p:nvPr/>
        </p:nvSpPr>
        <p:spPr>
          <a:xfrm>
            <a:off x="2139862" y="2025040"/>
            <a:ext cx="2745287" cy="1920657"/>
          </a:xfrm>
          <a:prstGeom prst="rect">
            <a:avLst/>
          </a:prstGeom>
          <a:solidFill>
            <a:srgbClr val="791FE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FCD41-57AB-0F07-F9CC-E38B78481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Segoe Script"/>
                <a:ea typeface="+mj-lt"/>
                <a:cs typeface="+mj-lt"/>
              </a:rPr>
              <a:t>Moodboards</a:t>
            </a:r>
            <a:r>
              <a:rPr lang="en-US" dirty="0">
                <a:latin typeface="Segoe Script"/>
                <a:ea typeface="+mj-lt"/>
                <a:cs typeface="+mj-lt"/>
              </a:rPr>
              <a:t> </a:t>
            </a:r>
            <a:endParaRPr lang="en-US" dirty="0">
              <a:latin typeface="Segoe Scrip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A2EC0-5A16-B106-4838-1AEA99DF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8970" y="2069553"/>
            <a:ext cx="2337701" cy="21613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000" u="sng" cap="all">
                <a:latin typeface="Segoe Script"/>
              </a:rPr>
              <a:t>Character 1</a:t>
            </a:r>
            <a:br>
              <a:rPr lang="en-US" sz="2000" u="sng" cap="all">
                <a:latin typeface="Segoe Script"/>
              </a:rPr>
            </a:br>
            <a:br>
              <a:rPr lang="en-US" sz="2000" u="sng" cap="all">
                <a:latin typeface="Segoe Script"/>
              </a:rPr>
            </a:br>
            <a:r>
              <a:rPr lang="en-US" sz="2000" cap="all">
                <a:latin typeface="Segoe Script"/>
              </a:rPr>
              <a:t>Sad</a:t>
            </a:r>
            <a:br>
              <a:rPr lang="en-US" sz="2000" cap="all">
                <a:latin typeface="Segoe Script"/>
              </a:rPr>
            </a:br>
            <a:r>
              <a:rPr lang="en-US" sz="2000" cap="all">
                <a:latin typeface="Segoe Script"/>
              </a:rPr>
              <a:t>Purple</a:t>
            </a:r>
            <a:br>
              <a:rPr lang="en-US" sz="2000" cap="all">
                <a:latin typeface="Segoe Script"/>
              </a:rPr>
            </a:br>
            <a:r>
              <a:rPr lang="en-US" sz="2000" cap="all">
                <a:latin typeface="Segoe Script"/>
              </a:rPr>
              <a:t>Square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1BC25EE-64AA-E30E-068E-5576A699BFD6}"/>
              </a:ext>
            </a:extLst>
          </p:cNvPr>
          <p:cNvSpPr txBox="1">
            <a:spLocks/>
          </p:cNvSpPr>
          <p:nvPr/>
        </p:nvSpPr>
        <p:spPr>
          <a:xfrm>
            <a:off x="6698965" y="2067624"/>
            <a:ext cx="2337701" cy="21613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tx1"/>
              </a:buClr>
              <a:buFont typeface="Wingdings" pitchFamily="2" charset="2"/>
              <a:buChar char="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14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400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46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71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29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06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itchFamily="2" charset="2"/>
              <a:buNone/>
            </a:pPr>
            <a:r>
              <a:rPr lang="en-US" sz="2000" u="sng" cap="all">
                <a:latin typeface="Segoe Script"/>
              </a:rPr>
              <a:t>Character 2</a:t>
            </a:r>
            <a:br>
              <a:rPr lang="en-US" sz="2000" u="sng" cap="all">
                <a:latin typeface="Segoe Script"/>
              </a:rPr>
            </a:br>
            <a:br>
              <a:rPr lang="en-US" sz="2000" u="sng" cap="all">
                <a:latin typeface="Segoe Script"/>
              </a:rPr>
            </a:br>
            <a:r>
              <a:rPr lang="en-US" sz="2000" cap="all">
                <a:latin typeface="Segoe Script"/>
              </a:rPr>
              <a:t>happy</a:t>
            </a:r>
            <a:br>
              <a:rPr lang="en-US" sz="2000" cap="all">
                <a:latin typeface="Segoe Script"/>
              </a:rPr>
            </a:br>
            <a:r>
              <a:rPr lang="en-US" sz="2000" cap="all">
                <a:latin typeface="Segoe Script"/>
              </a:rPr>
              <a:t>Purple</a:t>
            </a:r>
            <a:br>
              <a:rPr lang="en-US" sz="2000" cap="all">
                <a:latin typeface="Segoe Script"/>
              </a:rPr>
            </a:br>
            <a:r>
              <a:rPr lang="en-US" sz="2000" cap="all">
                <a:latin typeface="Segoe Script"/>
              </a:rPr>
              <a:t>circle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0CD71FC-5BCF-5669-C514-461A8AC45AB3}"/>
              </a:ext>
            </a:extLst>
          </p:cNvPr>
          <p:cNvSpPr txBox="1">
            <a:spLocks/>
          </p:cNvSpPr>
          <p:nvPr/>
        </p:nvSpPr>
        <p:spPr>
          <a:xfrm>
            <a:off x="2397041" y="4565826"/>
            <a:ext cx="2337701" cy="21613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tx1"/>
              </a:buClr>
              <a:buFont typeface="Wingdings" pitchFamily="2" charset="2"/>
              <a:buChar char="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14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400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46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71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29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06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u="sng" cap="all">
                <a:latin typeface="Segoe Script"/>
              </a:rPr>
              <a:t>Character 3</a:t>
            </a:r>
            <a:br>
              <a:rPr lang="en-US" sz="2000" u="sng" cap="all">
                <a:latin typeface="Segoe Script"/>
              </a:rPr>
            </a:br>
            <a:br>
              <a:rPr lang="en-US" sz="2000" u="sng" cap="all">
                <a:latin typeface="Segoe Script"/>
              </a:rPr>
            </a:br>
            <a:r>
              <a:rPr lang="en-US" sz="2000" cap="all">
                <a:latin typeface="Segoe Script"/>
              </a:rPr>
              <a:t>scared</a:t>
            </a:r>
            <a:br>
              <a:rPr lang="en-US" sz="2000" cap="all">
                <a:latin typeface="Segoe Script"/>
              </a:rPr>
            </a:br>
            <a:r>
              <a:rPr lang="en-US" sz="2000" cap="all">
                <a:latin typeface="Segoe Script"/>
              </a:rPr>
              <a:t>orange</a:t>
            </a:r>
            <a:br>
              <a:rPr lang="en-US" sz="2000" cap="all">
                <a:latin typeface="Segoe Script"/>
              </a:rPr>
            </a:br>
            <a:r>
              <a:rPr lang="en-US" sz="2000" cap="all">
                <a:latin typeface="Segoe Script"/>
              </a:rPr>
              <a:t>circle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3997978-A40D-2CB5-54BB-8F2522226D7E}"/>
              </a:ext>
            </a:extLst>
          </p:cNvPr>
          <p:cNvSpPr txBox="1">
            <a:spLocks/>
          </p:cNvSpPr>
          <p:nvPr/>
        </p:nvSpPr>
        <p:spPr>
          <a:xfrm>
            <a:off x="6698965" y="4565826"/>
            <a:ext cx="2337701" cy="21613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tx1"/>
              </a:buClr>
              <a:buFont typeface="Wingdings" pitchFamily="2" charset="2"/>
              <a:buChar char="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14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400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46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71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29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06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u="sng" cap="all">
                <a:latin typeface="Segoe Script"/>
              </a:rPr>
              <a:t>monster</a:t>
            </a:r>
            <a:br>
              <a:rPr lang="en-US" sz="2000" u="sng" cap="all">
                <a:latin typeface="Segoe Script"/>
              </a:rPr>
            </a:br>
            <a:br>
              <a:rPr lang="en-US" sz="2000" u="sng" cap="all">
                <a:latin typeface="Segoe Script"/>
              </a:rPr>
            </a:br>
            <a:r>
              <a:rPr lang="en-US" sz="2000" cap="all">
                <a:latin typeface="Segoe Script"/>
              </a:rPr>
              <a:t>disgust</a:t>
            </a:r>
            <a:br>
              <a:rPr lang="en-US" sz="2000" cap="all">
                <a:latin typeface="Segoe Script"/>
              </a:rPr>
            </a:br>
            <a:r>
              <a:rPr lang="en-US" sz="2000" cap="all">
                <a:latin typeface="Segoe Script"/>
              </a:rPr>
              <a:t>red</a:t>
            </a:r>
            <a:br>
              <a:rPr lang="en-US" sz="2000" cap="all">
                <a:latin typeface="Segoe Script"/>
              </a:rPr>
            </a:br>
            <a:r>
              <a:rPr lang="en-US" sz="2000" cap="all">
                <a:latin typeface="Segoe Script"/>
              </a:rPr>
              <a:t>circle</a:t>
            </a:r>
          </a:p>
        </p:txBody>
      </p:sp>
    </p:spTree>
    <p:extLst>
      <p:ext uri="{BB962C8B-B14F-4D97-AF65-F5344CB8AC3E}">
        <p14:creationId xmlns:p14="http://schemas.microsoft.com/office/powerpoint/2010/main" val="30827593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A0FC51-C5F3-6A95-1AEA-AFAD27C5F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714F4-D935-5BF1-B583-EEE6305E2E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Segoe Script"/>
                <a:ea typeface="+mj-lt"/>
                <a:cs typeface="+mj-lt"/>
              </a:rPr>
              <a:t>Moodboards</a:t>
            </a:r>
            <a:endParaRPr lang="en-US">
              <a:latin typeface="Segoe Scrip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39DE31-1C6E-C888-4B4B-3097A074F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2228" y="1929114"/>
            <a:ext cx="3752127" cy="21220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8858F0-AB28-02AA-D307-6E9AD6CD67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7923" y="1929114"/>
            <a:ext cx="3810001" cy="21220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A78A7E7-8E20-D9FD-A02F-A486E6CE71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5063" y="4436962"/>
            <a:ext cx="3829293" cy="213167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6643382-75AC-B44A-4AEC-DEA6ACBB53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7924" y="4321215"/>
            <a:ext cx="3810003" cy="22474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D290C8-81D8-4836-6524-8CDE5817EC4D}"/>
              </a:ext>
            </a:extLst>
          </p:cNvPr>
          <p:cNvSpPr txBox="1"/>
          <p:nvPr/>
        </p:nvSpPr>
        <p:spPr>
          <a:xfrm>
            <a:off x="11179479" y="6492656"/>
            <a:ext cx="17745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[18] - [35]</a:t>
            </a:r>
          </a:p>
        </p:txBody>
      </p:sp>
    </p:spTree>
    <p:extLst>
      <p:ext uri="{BB962C8B-B14F-4D97-AF65-F5344CB8AC3E}">
        <p14:creationId xmlns:p14="http://schemas.microsoft.com/office/powerpoint/2010/main" val="3176198477"/>
      </p:ext>
    </p:extLst>
  </p:cSld>
  <p:clrMapOvr>
    <a:masterClrMapping/>
  </p:clrMapOvr>
  <p:transition spd="slow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4E9FE4-A682-48B6-4AD1-C18FD9F14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E1ED8-3B15-FBBC-3921-997B79F3A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Segoe Script"/>
              </a:rPr>
              <a:t>Slasher's moodboards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B229851-B975-146E-C038-4AB95768E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152" y="2064152"/>
            <a:ext cx="3810003" cy="22474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F068BC4-61DA-25D3-C4B3-EE8CBBAD01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9" y="2064152"/>
            <a:ext cx="3906457" cy="22474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1F8DB2-FAEA-6E15-1DBD-2E8C06FB8D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2151" y="4600937"/>
            <a:ext cx="3810001" cy="21027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148A759-FE58-FEA3-75DD-C0BD7C0E3F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4456253"/>
            <a:ext cx="3906457" cy="224741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54A526-1C19-7BD3-3353-D8AFE6C8FD57}"/>
              </a:ext>
            </a:extLst>
          </p:cNvPr>
          <p:cNvSpPr txBox="1"/>
          <p:nvPr/>
        </p:nvSpPr>
        <p:spPr>
          <a:xfrm>
            <a:off x="10991589" y="6492658"/>
            <a:ext cx="21711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[36] - [47]</a:t>
            </a:r>
          </a:p>
        </p:txBody>
      </p:sp>
    </p:spTree>
    <p:extLst>
      <p:ext uri="{BB962C8B-B14F-4D97-AF65-F5344CB8AC3E}">
        <p14:creationId xmlns:p14="http://schemas.microsoft.com/office/powerpoint/2010/main" val="17858740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AEDBE-6889-99E0-555D-6FDFCAE5A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Silhouettes of Slasher</a:t>
            </a:r>
            <a:endParaRPr lang="en-US">
              <a:latin typeface="Segoe Script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873667-195C-575F-0387-CEC7F6B04E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9035" y="2381009"/>
            <a:ext cx="5565494" cy="31299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60C19A-5394-2A0A-BEC6-F4C205BD1D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1392" y="2382456"/>
            <a:ext cx="5565494" cy="3125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6201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DD912-FE3A-39ED-3EA3-A700FD080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Lined concepts of Slasher</a:t>
            </a:r>
            <a:endParaRPr lang="en-US">
              <a:latin typeface="Segoe Script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200C224-BB9B-5B1F-7B21-715BDEB114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43820" y="1956604"/>
            <a:ext cx="7166659" cy="4036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8295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9834C-D91B-DC5F-E42A-CCD40C0AAC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Production Diary</a:t>
            </a:r>
            <a:endParaRPr lang="en-US">
              <a:latin typeface="Segoe Script"/>
            </a:endParaRPr>
          </a:p>
        </p:txBody>
      </p:sp>
    </p:spTree>
    <p:extLst>
      <p:ext uri="{BB962C8B-B14F-4D97-AF65-F5344CB8AC3E}">
        <p14:creationId xmlns:p14="http://schemas.microsoft.com/office/powerpoint/2010/main" val="37541285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8F7AA1A-B261-EE62-AE7E-F0AFD4430CFF}"/>
              </a:ext>
            </a:extLst>
          </p:cNvPr>
          <p:cNvSpPr/>
          <p:nvPr/>
        </p:nvSpPr>
        <p:spPr>
          <a:xfrm>
            <a:off x="4849624" y="2041888"/>
            <a:ext cx="7185336" cy="4444581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5C7C40-6E8D-CAD0-5598-7DCD44454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Pre-Production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0F211-76FA-2084-754E-F4C8124B1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8945" y="2272110"/>
            <a:ext cx="7893549" cy="420624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err="1">
                <a:latin typeface="Segoe Script"/>
                <a:ea typeface="+mn-lt"/>
                <a:cs typeface="+mn-lt"/>
              </a:rPr>
              <a:t>Moodbords</a:t>
            </a:r>
            <a:endParaRPr lang="en-US" err="1">
              <a:latin typeface="Segoe Scrip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Perfecting silhouettes</a:t>
            </a:r>
            <a:endParaRPr lang="en-US">
              <a:latin typeface="Segoe Scrip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Linework</a:t>
            </a:r>
            <a:endParaRPr lang="en-US">
              <a:latin typeface="Segoe Script"/>
            </a:endParaRPr>
          </a:p>
          <a:p>
            <a:r>
              <a:rPr lang="en-US" err="1">
                <a:latin typeface="Segoe Script"/>
                <a:ea typeface="+mn-lt"/>
                <a:cs typeface="+mn-lt"/>
              </a:rPr>
              <a:t>Colour</a:t>
            </a:r>
            <a:r>
              <a:rPr lang="en-US">
                <a:latin typeface="Segoe Script"/>
                <a:ea typeface="+mn-lt"/>
                <a:cs typeface="+mn-lt"/>
              </a:rPr>
              <a:t> tests</a:t>
            </a:r>
          </a:p>
          <a:p>
            <a:r>
              <a:rPr lang="en-US">
                <a:latin typeface="Segoe Script"/>
                <a:ea typeface="+mn-lt"/>
                <a:cs typeface="+mn-lt"/>
              </a:rPr>
              <a:t>Create character sheets plus orthographic views of each character</a:t>
            </a:r>
            <a:endParaRPr lang="en-US">
              <a:latin typeface="Segoe Scrip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Make Puppets</a:t>
            </a:r>
            <a:br>
              <a:rPr lang="en-US">
                <a:latin typeface="Segoe Script"/>
                <a:ea typeface="+mn-lt"/>
                <a:cs typeface="+mn-lt"/>
              </a:rPr>
            </a:br>
            <a:endParaRPr lang="en-US">
              <a:latin typeface="Segoe Script"/>
            </a:endParaRPr>
          </a:p>
          <a:p>
            <a:r>
              <a:rPr lang="en-US">
                <a:solidFill>
                  <a:schemeClr val="accent1">
                    <a:lumMod val="40000"/>
                    <a:lumOff val="60000"/>
                  </a:schemeClr>
                </a:solidFill>
                <a:latin typeface="Segoe Script"/>
                <a:ea typeface="+mn-lt"/>
                <a:cs typeface="+mn-lt"/>
              </a:rPr>
              <a:t>Create </a:t>
            </a:r>
            <a:r>
              <a:rPr lang="en-US" err="1">
                <a:solidFill>
                  <a:schemeClr val="accent1">
                    <a:lumMod val="40000"/>
                    <a:lumOff val="60000"/>
                  </a:schemeClr>
                </a:solidFill>
                <a:latin typeface="Segoe Script"/>
                <a:ea typeface="+mn-lt"/>
                <a:cs typeface="+mn-lt"/>
              </a:rPr>
              <a:t>Storybords</a:t>
            </a:r>
            <a:r>
              <a:rPr lang="en-US">
                <a:solidFill>
                  <a:schemeClr val="accent1">
                    <a:lumMod val="40000"/>
                    <a:lumOff val="60000"/>
                  </a:schemeClr>
                </a:solidFill>
                <a:latin typeface="Segoe Script"/>
                <a:ea typeface="+mn-lt"/>
                <a:cs typeface="+mn-lt"/>
              </a:rPr>
              <a:t> on every animation</a:t>
            </a:r>
            <a:endParaRPr lang="en-US">
              <a:solidFill>
                <a:schemeClr val="accent1">
                  <a:lumMod val="40000"/>
                  <a:lumOff val="60000"/>
                </a:schemeClr>
              </a:solidFill>
              <a:latin typeface="Segoe Script"/>
            </a:endParaRPr>
          </a:p>
          <a:p>
            <a:r>
              <a:rPr lang="en-US">
                <a:solidFill>
                  <a:schemeClr val="accent1">
                    <a:lumMod val="40000"/>
                    <a:lumOff val="60000"/>
                  </a:schemeClr>
                </a:solidFill>
                <a:latin typeface="Segoe Script"/>
                <a:ea typeface="+mn-lt"/>
                <a:cs typeface="+mn-lt"/>
              </a:rPr>
              <a:t>Film myself doing every action</a:t>
            </a:r>
            <a:endParaRPr lang="en-US">
              <a:solidFill>
                <a:schemeClr val="accent1">
                  <a:lumMod val="40000"/>
                  <a:lumOff val="60000"/>
                </a:schemeClr>
              </a:solidFill>
              <a:latin typeface="Segoe Script"/>
            </a:endParaRPr>
          </a:p>
          <a:p>
            <a:r>
              <a:rPr lang="en-US">
                <a:solidFill>
                  <a:schemeClr val="accent1">
                    <a:lumMod val="40000"/>
                    <a:lumOff val="60000"/>
                  </a:schemeClr>
                </a:solidFill>
                <a:latin typeface="Segoe Script"/>
                <a:ea typeface="+mn-lt"/>
                <a:cs typeface="+mn-lt"/>
              </a:rPr>
              <a:t>Create basic animatics</a:t>
            </a:r>
            <a:endParaRPr lang="en-US">
              <a:solidFill>
                <a:schemeClr val="accent1">
                  <a:lumMod val="40000"/>
                  <a:lumOff val="60000"/>
                </a:schemeClr>
              </a:solidFill>
              <a:latin typeface="Segoe Script"/>
            </a:endParaRPr>
          </a:p>
        </p:txBody>
      </p:sp>
      <p:pic>
        <p:nvPicPr>
          <p:cNvPr id="4" name="Picture 3" descr="Pre-Production Process Explained - What To Expect">
            <a:extLst>
              <a:ext uri="{FF2B5EF4-FFF2-40B4-BE49-F238E27FC236}">
                <a16:creationId xmlns:a16="http://schemas.microsoft.com/office/drawing/2014/main" id="{F6F03947-0345-C23A-D191-672A399B64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103" r="138" b="278"/>
          <a:stretch>
            <a:fillRect/>
          </a:stretch>
        </p:blipFill>
        <p:spPr>
          <a:xfrm>
            <a:off x="248592" y="2565292"/>
            <a:ext cx="4463924" cy="31212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A6B0CD-9124-CAC3-D48D-7BDC458C60EC}"/>
              </a:ext>
            </a:extLst>
          </p:cNvPr>
          <p:cNvSpPr txBox="1"/>
          <p:nvPr/>
        </p:nvSpPr>
        <p:spPr>
          <a:xfrm>
            <a:off x="250519" y="5688904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[48]</a:t>
            </a:r>
          </a:p>
        </p:txBody>
      </p:sp>
    </p:spTree>
    <p:extLst>
      <p:ext uri="{BB962C8B-B14F-4D97-AF65-F5344CB8AC3E}">
        <p14:creationId xmlns:p14="http://schemas.microsoft.com/office/powerpoint/2010/main" val="37557717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D25F95D-1AAE-64E9-519D-2B3825EEA525}"/>
              </a:ext>
            </a:extLst>
          </p:cNvPr>
          <p:cNvSpPr/>
          <p:nvPr/>
        </p:nvSpPr>
        <p:spPr>
          <a:xfrm>
            <a:off x="6698744" y="2438128"/>
            <a:ext cx="4523416" cy="3286341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DFE532-2AA7-F8F9-12BD-598B838AC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Production</a:t>
            </a:r>
            <a:endParaRPr lang="en-US">
              <a:latin typeface="Segoe Scrip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29206-1E0D-F5B6-C40E-4B6B1072C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4555" y="2614485"/>
            <a:ext cx="4006384" cy="31036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Script"/>
                <a:ea typeface="+mn-lt"/>
                <a:cs typeface="+mn-lt"/>
              </a:rPr>
              <a:t>Animation timing</a:t>
            </a:r>
            <a:br>
              <a:rPr lang="en-US">
                <a:latin typeface="Segoe Script"/>
                <a:ea typeface="+mn-lt"/>
                <a:cs typeface="+mn-lt"/>
              </a:rPr>
            </a:br>
            <a:endParaRPr lang="en-US">
              <a:latin typeface="Segoe Scrip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Movement Blocking</a:t>
            </a:r>
            <a:br>
              <a:rPr lang="en-US">
                <a:latin typeface="Segoe Script"/>
                <a:ea typeface="+mn-lt"/>
                <a:cs typeface="+mn-lt"/>
              </a:rPr>
            </a:br>
            <a:endParaRPr lang="en-US">
              <a:latin typeface="Segoe Script"/>
              <a:ea typeface="+mn-lt"/>
              <a:cs typeface="+mn-l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Pose </a:t>
            </a:r>
            <a:r>
              <a:rPr lang="en-US" err="1">
                <a:latin typeface="Segoe Script"/>
                <a:ea typeface="+mn-lt"/>
                <a:cs typeface="+mn-lt"/>
              </a:rPr>
              <a:t>inbetween</a:t>
            </a:r>
            <a:r>
              <a:rPr lang="en-US">
                <a:latin typeface="Segoe Script"/>
                <a:ea typeface="+mn-lt"/>
                <a:cs typeface="+mn-lt"/>
              </a:rPr>
              <a:t> frames</a:t>
            </a:r>
            <a:br>
              <a:rPr lang="en-US">
                <a:latin typeface="Segoe Script"/>
                <a:ea typeface="+mn-lt"/>
                <a:cs typeface="+mn-lt"/>
              </a:rPr>
            </a:br>
            <a:endParaRPr lang="en-US">
              <a:latin typeface="Segoe Script"/>
              <a:ea typeface="+mn-lt"/>
              <a:cs typeface="+mn-l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Complete animation</a:t>
            </a:r>
            <a:br>
              <a:rPr lang="en-US">
                <a:latin typeface="Segoe Script"/>
                <a:ea typeface="+mn-lt"/>
                <a:cs typeface="+mn-lt"/>
              </a:rPr>
            </a:br>
            <a:endParaRPr lang="en-US">
              <a:latin typeface="Segoe Script"/>
              <a:ea typeface="+mn-lt"/>
              <a:cs typeface="+mn-lt"/>
            </a:endParaRPr>
          </a:p>
        </p:txBody>
      </p:sp>
      <p:pic>
        <p:nvPicPr>
          <p:cNvPr id="4" name="Picture 3" descr="Digital Art and Animation | Unleash Creativity – Enroll Today — ConnectED  Tech &amp; Gaming">
            <a:extLst>
              <a:ext uri="{FF2B5EF4-FFF2-40B4-BE49-F238E27FC236}">
                <a16:creationId xmlns:a16="http://schemas.microsoft.com/office/drawing/2014/main" id="{B006C4F2-4248-C089-875F-706356DA2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08" y="2204720"/>
            <a:ext cx="5885663" cy="39319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9C08F5-2410-0FB4-4ACE-FF13FB7F8589}"/>
              </a:ext>
            </a:extLst>
          </p:cNvPr>
          <p:cNvSpPr txBox="1"/>
          <p:nvPr/>
        </p:nvSpPr>
        <p:spPr>
          <a:xfrm>
            <a:off x="323588" y="6137753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[49]</a:t>
            </a:r>
          </a:p>
        </p:txBody>
      </p:sp>
    </p:spTree>
    <p:extLst>
      <p:ext uri="{BB962C8B-B14F-4D97-AF65-F5344CB8AC3E}">
        <p14:creationId xmlns:p14="http://schemas.microsoft.com/office/powerpoint/2010/main" val="33597229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C313872-37D6-D0C6-EFC5-285A76263963}"/>
              </a:ext>
            </a:extLst>
          </p:cNvPr>
          <p:cNvSpPr/>
          <p:nvPr/>
        </p:nvSpPr>
        <p:spPr>
          <a:xfrm>
            <a:off x="5408424" y="2383083"/>
            <a:ext cx="5783256" cy="3427039"/>
          </a:xfrm>
          <a:prstGeom prst="rect">
            <a:avLst/>
          </a:prstGeom>
          <a:solidFill>
            <a:srgbClr val="0338A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77D9B-D5AD-D11A-C281-7DB375E37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Post-Production</a:t>
            </a:r>
            <a:endParaRPr lang="en-US">
              <a:latin typeface="Segoe Scrip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6E87E-EA71-AE97-F054-16DF0C383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4711" y="2561477"/>
            <a:ext cx="5443574" cy="38941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Script"/>
                <a:ea typeface="+mn-lt"/>
                <a:cs typeface="+mn-lt"/>
              </a:rPr>
              <a:t>Compile all animations in </a:t>
            </a:r>
            <a:br>
              <a:rPr lang="en-US" dirty="0">
                <a:latin typeface="Segoe Script"/>
                <a:ea typeface="+mn-lt"/>
                <a:cs typeface="+mn-lt"/>
              </a:rPr>
            </a:br>
            <a:r>
              <a:rPr lang="en-US">
                <a:latin typeface="Segoe Script"/>
                <a:ea typeface="+mn-lt"/>
                <a:cs typeface="+mn-lt"/>
              </a:rPr>
              <a:t>da-Vinci Resolve</a:t>
            </a:r>
            <a:br>
              <a:rPr lang="en-US" dirty="0">
                <a:latin typeface="Segoe Script"/>
                <a:ea typeface="+mn-lt"/>
                <a:cs typeface="+mn-lt"/>
              </a:rPr>
            </a:br>
            <a:endParaRPr lang="en-US">
              <a:latin typeface="Segoe Script"/>
              <a:ea typeface="+mn-lt"/>
              <a:cs typeface="+mn-l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Choose soundtrack of show-reel</a:t>
            </a:r>
          </a:p>
          <a:p>
            <a:endParaRPr lang="en-US" dirty="0">
              <a:latin typeface="Segoe Script"/>
              <a:ea typeface="+mn-lt"/>
              <a:cs typeface="+mn-lt"/>
            </a:endParaRPr>
          </a:p>
          <a:p>
            <a:r>
              <a:rPr lang="en-US">
                <a:latin typeface="Segoe Script"/>
                <a:ea typeface="+mn-lt"/>
                <a:cs typeface="+mn-lt"/>
              </a:rPr>
              <a:t>Export showreel into required format</a:t>
            </a:r>
            <a:endParaRPr lang="en-US" dirty="0">
              <a:latin typeface="Segoe Script"/>
              <a:ea typeface="+mn-lt"/>
              <a:cs typeface="+mn-lt"/>
            </a:endParaRPr>
          </a:p>
        </p:txBody>
      </p:sp>
      <p:pic>
        <p:nvPicPr>
          <p:cNvPr id="4" name="Picture 3" descr="What is Post-Production and How Does it Elevate Your Video?">
            <a:extLst>
              <a:ext uri="{FF2B5EF4-FFF2-40B4-BE49-F238E27FC236}">
                <a16:creationId xmlns:a16="http://schemas.microsoft.com/office/drawing/2014/main" id="{0DD592A2-F930-DF0C-9346-A8D719E8C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08" y="2560320"/>
            <a:ext cx="4666463" cy="30683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09C153-DC3E-9824-F3FE-B1D89249E0FB}"/>
              </a:ext>
            </a:extLst>
          </p:cNvPr>
          <p:cNvSpPr txBox="1"/>
          <p:nvPr/>
        </p:nvSpPr>
        <p:spPr>
          <a:xfrm>
            <a:off x="375780" y="5626274"/>
            <a:ext cx="1043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[50]</a:t>
            </a:r>
          </a:p>
        </p:txBody>
      </p:sp>
    </p:spTree>
    <p:extLst>
      <p:ext uri="{BB962C8B-B14F-4D97-AF65-F5344CB8AC3E}">
        <p14:creationId xmlns:p14="http://schemas.microsoft.com/office/powerpoint/2010/main" val="2375873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A9928-5D33-BB7C-C4AB-51CED762CF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Segoe Script"/>
                <a:ea typeface="+mj-lt"/>
                <a:cs typeface="+mj-lt"/>
              </a:rPr>
              <a:t>Any Questions?</a:t>
            </a:r>
            <a:endParaRPr lang="en-US">
              <a:latin typeface="Segoe Script"/>
            </a:endParaRPr>
          </a:p>
        </p:txBody>
      </p:sp>
    </p:spTree>
    <p:extLst>
      <p:ext uri="{BB962C8B-B14F-4D97-AF65-F5344CB8AC3E}">
        <p14:creationId xmlns:p14="http://schemas.microsoft.com/office/powerpoint/2010/main" val="3461356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45DD4A-576D-4100-F6ED-5942E23704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5AF8B-FF5E-4377-37BD-064ABE0EE4E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Segoe Script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8045354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A7A011-0B57-614E-5F21-A4DD636F33EA}"/>
              </a:ext>
            </a:extLst>
          </p:cNvPr>
          <p:cNvSpPr txBox="1"/>
          <p:nvPr/>
        </p:nvSpPr>
        <p:spPr>
          <a:xfrm>
            <a:off x="231494" y="4823"/>
            <a:ext cx="11729012" cy="81253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[1] S. Worth, ‘Design: More Disney Model Sheets’, AnimationResources.org - Serving the Online Animation Community. Accessed: Oct. 12, 2026. [Online]. Available: </a:t>
            </a:r>
            <a:r>
              <a:rPr lang="en-US" dirty="0">
                <a:hlinkClick r:id="rId2"/>
              </a:rPr>
              <a:t>https://animationresources.org/media-more-disney-model-sheets/</a:t>
            </a:r>
            <a:br>
              <a:rPr lang="en-US" dirty="0"/>
            </a:br>
            <a:br>
              <a:rPr lang="en-US" dirty="0"/>
            </a:br>
            <a:r>
              <a:rPr lang="en-US" dirty="0">
                <a:ea typeface="+mn-lt"/>
                <a:cs typeface="+mn-lt"/>
              </a:rPr>
              <a:t>[2] </a:t>
            </a:r>
            <a:r>
              <a:rPr lang="en-US" dirty="0" err="1">
                <a:ea typeface="+mn-lt"/>
                <a:cs typeface="+mn-lt"/>
              </a:rPr>
              <a:t>Lokaverkefni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Hlíðó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i="1" dirty="0">
                <a:ea typeface="+mn-lt"/>
                <a:cs typeface="+mn-lt"/>
              </a:rPr>
              <a:t>Big Hero 6  CHARACTER STUDY</a:t>
            </a:r>
            <a:r>
              <a:rPr lang="en-US" dirty="0">
                <a:ea typeface="+mn-lt"/>
                <a:cs typeface="+mn-lt"/>
              </a:rPr>
              <a:t>, (Jun. 03, 2015). Accessed: Sep. 28, 2026. [Online Video]. Available: </a:t>
            </a:r>
            <a:r>
              <a:rPr lang="en-US" dirty="0">
                <a:ea typeface="+mn-lt"/>
                <a:cs typeface="+mn-lt"/>
                <a:hlinkClick r:id="rId3"/>
              </a:rPr>
              <a:t>https://www.youtube.com/watch?v=C5PGuPKF9h8</a:t>
            </a:r>
            <a:endParaRPr lang="en-US"/>
          </a:p>
          <a:p>
            <a:endParaRPr lang="en-US" dirty="0"/>
          </a:p>
          <a:p>
            <a:r>
              <a:rPr lang="en-US">
                <a:ea typeface="+mn-lt"/>
                <a:cs typeface="+mn-lt"/>
              </a:rPr>
              <a:t>[3] R. Williams, </a:t>
            </a:r>
            <a:r>
              <a:rPr lang="en-US" i="1" dirty="0">
                <a:ea typeface="+mn-lt"/>
                <a:cs typeface="+mn-lt"/>
              </a:rPr>
              <a:t>The Animators Survival Kit</a:t>
            </a:r>
            <a:r>
              <a:rPr lang="en-US" dirty="0">
                <a:ea typeface="+mn-lt"/>
                <a:cs typeface="+mn-lt"/>
              </a:rPr>
              <a:t>, Expanded Edition. London: Faber and Faber Limited, 2009.</a:t>
            </a:r>
            <a:endParaRPr lang="en-US" dirty="0"/>
          </a:p>
          <a:p>
            <a:br>
              <a:rPr lang="en-US" dirty="0"/>
            </a:br>
            <a:r>
              <a:rPr lang="en-US">
                <a:ea typeface="+mn-lt"/>
                <a:cs typeface="+mn-lt"/>
              </a:rPr>
              <a:t>[4] 3D Animation Internships, </a:t>
            </a:r>
            <a:r>
              <a:rPr lang="en-US" i="1">
                <a:ea typeface="+mn-lt"/>
                <a:cs typeface="+mn-lt"/>
              </a:rPr>
              <a:t>Elemental Animation Test - Animation Breakdown - Cody Lyon - 3D Animation Internships</a:t>
            </a:r>
            <a:r>
              <a:rPr lang="en-US">
                <a:ea typeface="+mn-lt"/>
                <a:cs typeface="+mn-lt"/>
              </a:rPr>
              <a:t>, (Jun. 20, 2023). Accessed: Oct. 18, 2026. [Online Video]. Available: </a:t>
            </a:r>
            <a:r>
              <a:rPr lang="en-US" dirty="0">
                <a:ea typeface="+mn-lt"/>
                <a:cs typeface="+mn-lt"/>
                <a:hlinkClick r:id="rId4"/>
              </a:rPr>
              <a:t>https://www.youtube.com/watch?v=eS25q6fk7tY</a:t>
            </a:r>
            <a:endParaRPr lang="en-US" dirty="0"/>
          </a:p>
          <a:p>
            <a:endParaRPr lang="en-US" dirty="0"/>
          </a:p>
          <a:p>
            <a:pPr algn="ctr"/>
            <a:r>
              <a:rPr lang="en-US">
                <a:ea typeface="+mn-lt"/>
                <a:cs typeface="+mn-lt"/>
              </a:rPr>
              <a:t>[5] C. Z. Dumitru, ‘Silhouette Principle. How to make your art clear and appealing.’, Cristina Teaching Art. Accessed: Oct. 15, 2026. [Online]. Available: </a:t>
            </a:r>
            <a:r>
              <a:rPr lang="en-US" dirty="0">
                <a:ea typeface="+mn-lt"/>
                <a:cs typeface="+mn-lt"/>
                <a:hlinkClick r:id="rId5"/>
              </a:rPr>
              <a:t>https://www.cristinateachingart.com/silhouette-principle-how-to-make-your-art-clear-and-appealing/</a:t>
            </a:r>
            <a:endParaRPr lang="en-US"/>
          </a:p>
          <a:p>
            <a:pPr algn="ctr"/>
            <a:endParaRPr lang="en-US" dirty="0"/>
          </a:p>
          <a:p>
            <a:r>
              <a:rPr lang="en-US">
                <a:ea typeface="+mn-lt"/>
                <a:cs typeface="+mn-lt"/>
              </a:rPr>
              <a:t>[6] Rhea, ‘Why is shape language so important? | 21 Draw’. Accessed: Oct. 18, 2026. [Online]. Available: </a:t>
            </a:r>
            <a:r>
              <a:rPr lang="en-US" dirty="0">
                <a:ea typeface="+mn-lt"/>
                <a:cs typeface="+mn-lt"/>
                <a:hlinkClick r:id="rId6"/>
              </a:rPr>
              <a:t>https://www.21-draw.com/why-is-shape-language-so-important/</a:t>
            </a:r>
            <a:endParaRPr lang="en-US"/>
          </a:p>
          <a:p>
            <a:endParaRPr lang="en-US" dirty="0"/>
          </a:p>
          <a:p>
            <a:r>
              <a:rPr lang="en-US"/>
              <a:t>[7] C. Singh, ‘Toon Tips: Using Video Reference to Enhance Natural Acting for Animation’, Animation Magazine. Accessed: Oct. 18, 2026. [Online]. Available: </a:t>
            </a:r>
            <a:r>
              <a:rPr lang="en-US" dirty="0">
                <a:hlinkClick r:id="rId7"/>
              </a:rPr>
              <a:t>https://www.animationmagazine.net/2023/03/toon-tips-using-video-reference-to-enhance-natural-acting-for-animation/</a:t>
            </a:r>
            <a:r>
              <a:rPr lang="en-US" dirty="0"/>
              <a:t> </a:t>
            </a:r>
          </a:p>
          <a:p>
            <a:pPr algn="ctr"/>
            <a:endParaRPr lang="en-US" dirty="0"/>
          </a:p>
          <a:p>
            <a:r>
              <a:rPr lang="en-US" dirty="0">
                <a:ea typeface="+mn-lt"/>
                <a:cs typeface="+mn-lt"/>
              </a:rPr>
              <a:t>[8] </a:t>
            </a:r>
            <a:r>
              <a:rPr lang="en-US" dirty="0" err="1">
                <a:ea typeface="+mn-lt"/>
                <a:cs typeface="+mn-lt"/>
              </a:rPr>
              <a:t>Truity</a:t>
            </a:r>
            <a:r>
              <a:rPr lang="en-US" dirty="0">
                <a:ea typeface="+mn-lt"/>
                <a:cs typeface="+mn-lt"/>
              </a:rPr>
              <a:t>, ‘Big Five Personality Test’, </a:t>
            </a:r>
            <a:r>
              <a:rPr lang="en-US" dirty="0" err="1">
                <a:ea typeface="+mn-lt"/>
                <a:cs typeface="+mn-lt"/>
              </a:rPr>
              <a:t>Truity</a:t>
            </a:r>
            <a:r>
              <a:rPr lang="en-US" dirty="0">
                <a:ea typeface="+mn-lt"/>
                <a:cs typeface="+mn-lt"/>
              </a:rPr>
              <a:t>. Accessed: Oct. 6, 2026. [Online]. Available: </a:t>
            </a:r>
            <a:r>
              <a:rPr lang="en-US" dirty="0">
                <a:ea typeface="+mn-lt"/>
                <a:cs typeface="+mn-lt"/>
                <a:hlinkClick r:id="rId8"/>
              </a:rPr>
              <a:t>https://www.truity.com/test/big-five-personality-test</a:t>
            </a:r>
            <a:endParaRPr lang="en-US" dirty="0"/>
          </a:p>
          <a:p>
            <a:endParaRPr lang="en-US" dirty="0"/>
          </a:p>
          <a:p>
            <a:pPr algn="ctr"/>
            <a:br>
              <a:rPr lang="en-US" dirty="0"/>
            </a:br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8412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5DB5E2-7107-73B9-8F6B-64150DBCE3D0}"/>
              </a:ext>
            </a:extLst>
          </p:cNvPr>
          <p:cNvSpPr txBox="1"/>
          <p:nvPr/>
        </p:nvSpPr>
        <p:spPr>
          <a:xfrm>
            <a:off x="0" y="234863"/>
            <a:ext cx="11899726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0" dirty="0"/>
              <a:t>[</a:t>
            </a:r>
            <a:r>
              <a:rPr lang="en-US" dirty="0"/>
              <a:t>9</a:t>
            </a:r>
            <a:r>
              <a:rPr lang="en-US" b="0" dirty="0"/>
              <a:t>] </a:t>
            </a:r>
            <a:r>
              <a:rPr lang="en-US" dirty="0" err="1"/>
              <a:t>PCGamesN</a:t>
            </a:r>
            <a:r>
              <a:rPr lang="en-US" dirty="0"/>
              <a:t> ‘Dead by Daylight finally confirms Jason Voorhees after an agonizing 13-hour livestream’, </a:t>
            </a:r>
            <a:r>
              <a:rPr lang="en-US" dirty="0" err="1"/>
              <a:t>PCGamesN</a:t>
            </a:r>
            <a:r>
              <a:rPr lang="en-US" dirty="0"/>
              <a:t>. Accessed: Oct. 19, 2026. [Online]. Available: </a:t>
            </a: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https://www.pcgamesn.com/dead-by-daylight/jason-voorhees-livestream</a:t>
            </a:r>
            <a:endParaRPr lang="en-US" dirty="0"/>
          </a:p>
          <a:p>
            <a:endParaRPr lang="en-US" dirty="0"/>
          </a:p>
          <a:p>
            <a:r>
              <a:rPr lang="en-US">
                <a:ea typeface="+mn-lt"/>
                <a:cs typeface="+mn-lt"/>
              </a:rPr>
              <a:t>[10]</a:t>
            </a:r>
            <a:r>
              <a:rPr lang="en-US" dirty="0">
                <a:ea typeface="+mn-lt"/>
                <a:cs typeface="+mn-lt"/>
              </a:rPr>
              <a:t> Sr Pelo, </a:t>
            </a:r>
            <a:r>
              <a:rPr lang="en-US" i="1" dirty="0">
                <a:ea typeface="+mn-lt"/>
                <a:cs typeface="+mn-lt"/>
              </a:rPr>
              <a:t>Spooky Month 6: Hollow Sorrows</a:t>
            </a:r>
            <a:r>
              <a:rPr lang="en-US" dirty="0">
                <a:ea typeface="+mn-lt"/>
                <a:cs typeface="+mn-lt"/>
              </a:rPr>
              <a:t>, (Mar. 30, 2024). Accessed: Oct. 17, 2026. [Online Video]. Available: </a:t>
            </a:r>
            <a:r>
              <a:rPr lang="en-US" dirty="0">
                <a:ea typeface="+mn-lt"/>
                <a:cs typeface="+mn-lt"/>
                <a:hlinkClick r:id="rId3"/>
              </a:rPr>
              <a:t>https://www.youtube.com/watch?v=cfXlgE23FMk</a:t>
            </a:r>
            <a:endParaRPr lang="en-US"/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</a:rPr>
              <a:t>[11] J. D. Johnston, K. Morris, and R. Sugar, United States, South Korea. </a:t>
            </a:r>
            <a:r>
              <a:rPr lang="en-US" i="1" dirty="0">
                <a:ea typeface="+mn-lt"/>
                <a:cs typeface="+mn-lt"/>
              </a:rPr>
              <a:t>Steven Universe: The Movie</a:t>
            </a:r>
            <a:r>
              <a:rPr lang="en-US">
                <a:ea typeface="+mn-lt"/>
                <a:cs typeface="+mn-lt"/>
              </a:rPr>
              <a:t>, (Sep. 02, 2019).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[12] Aggravating-Ad-351, ‘What is your favorite 4th wall break?’, r/bluey. Accessed: Oct. 20, 2026. [Online]. Available: </a:t>
            </a:r>
            <a:r>
              <a:rPr lang="en-US" dirty="0">
                <a:ea typeface="+mn-lt"/>
                <a:cs typeface="+mn-lt"/>
                <a:hlinkClick r:id="rId4"/>
              </a:rPr>
              <a:t>https://www.reddit.com/r/bluey/comments/1se49d7/what_is_your_favorite_4th_wall_break/</a:t>
            </a:r>
            <a:endParaRPr lang="en-US" dirty="0"/>
          </a:p>
          <a:p>
            <a:pPr algn="r"/>
            <a:r>
              <a:rPr lang="en-US">
                <a:ea typeface="+mn-lt"/>
                <a:cs typeface="+mn-lt"/>
              </a:rPr>
              <a:t>[1]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[13] </a:t>
            </a:r>
            <a:r>
              <a:rPr lang="en-US" dirty="0" err="1">
                <a:ea typeface="+mn-lt"/>
                <a:cs typeface="+mn-lt"/>
              </a:rPr>
              <a:t>paperTractor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i="1" dirty="0">
                <a:ea typeface="+mn-lt"/>
                <a:cs typeface="+mn-lt"/>
              </a:rPr>
              <a:t>Drawing a 2D character for rigged animation in Blender 2.9x</a:t>
            </a:r>
            <a:r>
              <a:rPr lang="en-US" dirty="0">
                <a:ea typeface="+mn-lt"/>
                <a:cs typeface="+mn-lt"/>
              </a:rPr>
              <a:t>, (May 10, 2021). Accessed: Oct. 20, 2026. [Online Video]. Available: </a:t>
            </a:r>
            <a:r>
              <a:rPr lang="en-US" dirty="0">
                <a:ea typeface="+mn-lt"/>
                <a:cs typeface="+mn-lt"/>
                <a:hlinkClick r:id="rId5"/>
              </a:rPr>
              <a:t>https://www.youtube.com/watch?v=DH_33oHUmUE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[14] Krita Foundation, </a:t>
            </a:r>
            <a:r>
              <a:rPr lang="en-US" i="1" dirty="0">
                <a:ea typeface="+mn-lt"/>
                <a:cs typeface="+mn-lt"/>
              </a:rPr>
              <a:t>Krita</a:t>
            </a:r>
            <a:r>
              <a:rPr lang="en-US" dirty="0">
                <a:ea typeface="+mn-lt"/>
                <a:cs typeface="+mn-lt"/>
              </a:rPr>
              <a:t>. (Jun. 21, 2005). Krita Foundation.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 </a:t>
            </a:r>
            <a:br>
              <a:rPr lang="en-US" dirty="0">
                <a:ea typeface="+mn-lt"/>
                <a:cs typeface="+mn-lt"/>
              </a:rPr>
            </a:br>
            <a:r>
              <a:rPr lang="en-US">
                <a:ea typeface="+mn-lt"/>
                <a:cs typeface="+mn-lt"/>
              </a:rPr>
              <a:t>[15] Ton Roosendaal, </a:t>
            </a:r>
            <a:r>
              <a:rPr lang="en-US" i="1" dirty="0">
                <a:ea typeface="+mn-lt"/>
                <a:cs typeface="+mn-lt"/>
              </a:rPr>
              <a:t>Blender</a:t>
            </a:r>
            <a:r>
              <a:rPr lang="en-US" dirty="0">
                <a:ea typeface="+mn-lt"/>
                <a:cs typeface="+mn-lt"/>
              </a:rPr>
              <a:t>. (Jan. 02, 1994). Blender Foundation.</a:t>
            </a:r>
            <a:endParaRPr lang="en-US" dirty="0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[16] Blackmagic Design, </a:t>
            </a:r>
            <a:r>
              <a:rPr lang="en-US" i="1" dirty="0">
                <a:ea typeface="+mn-lt"/>
                <a:cs typeface="+mn-lt"/>
              </a:rPr>
              <a:t>DaVinci Resolve</a:t>
            </a:r>
            <a:r>
              <a:rPr lang="en-US" dirty="0">
                <a:ea typeface="+mn-lt"/>
                <a:cs typeface="+mn-lt"/>
              </a:rPr>
              <a:t>. (2004). Blackmagic Design.</a:t>
            </a:r>
            <a:endParaRPr lang="en-US" dirty="0"/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</a:rPr>
              <a:t>[17] </a:t>
            </a:r>
            <a:r>
              <a:rPr lang="en-US" dirty="0" err="1">
                <a:ea typeface="+mn-lt"/>
                <a:cs typeface="+mn-lt"/>
              </a:rPr>
              <a:t>SpinWheelify</a:t>
            </a:r>
            <a:r>
              <a:rPr lang="en-US" dirty="0">
                <a:ea typeface="+mn-lt"/>
                <a:cs typeface="+mn-lt"/>
              </a:rPr>
              <a:t>, ‘Spin The Wheel – Free Random Picker &amp; Decision Wheel’, </a:t>
            </a:r>
            <a:r>
              <a:rPr lang="en-US" dirty="0" err="1">
                <a:ea typeface="+mn-lt"/>
                <a:cs typeface="+mn-lt"/>
              </a:rPr>
              <a:t>SpinWheelify</a:t>
            </a:r>
            <a:r>
              <a:rPr lang="en-US" dirty="0">
                <a:ea typeface="+mn-lt"/>
                <a:cs typeface="+mn-lt"/>
              </a:rPr>
              <a:t>. Accessed: Oct. 10, 2026. [Online]. Available: </a:t>
            </a:r>
            <a:r>
              <a:rPr lang="en-US" dirty="0">
                <a:ea typeface="+mn-lt"/>
                <a:cs typeface="+mn-lt"/>
                <a:hlinkClick r:id="rId6"/>
              </a:rPr>
              <a:t>https://spinwheelify.com</a:t>
            </a:r>
            <a:endParaRPr lang="en-US"/>
          </a:p>
          <a:p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1899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DFADCF-F34A-FACA-5E0C-0E2BE3FD1495}"/>
              </a:ext>
            </a:extLst>
          </p:cNvPr>
          <p:cNvSpPr txBox="1"/>
          <p:nvPr/>
        </p:nvSpPr>
        <p:spPr>
          <a:xfrm>
            <a:off x="1" y="4822"/>
            <a:ext cx="11574683" cy="72327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[18] </a:t>
            </a:r>
            <a:r>
              <a:rPr lang="en-US" dirty="0" err="1"/>
              <a:t>finwal</a:t>
            </a:r>
            <a:r>
              <a:rPr lang="en-US" dirty="0"/>
              <a:t> ‘Hipster girl traveler with backpack looking at winter evening...’, iStock. Accessed: Oct. 12, 2026. [Online]. Available: </a:t>
            </a:r>
            <a:r>
              <a:rPr lang="en-US" dirty="0">
                <a:hlinkClick r:id="rId2"/>
              </a:rPr>
              <a:t>https://www.istockphoto.com/photo/traveler-hipster-looking-at-winter-evening-cityscape-and-purple-sky-gm610769978-104932007</a:t>
            </a:r>
            <a:endParaRPr lang="en-US" dirty="0"/>
          </a:p>
          <a:p>
            <a:br>
              <a:rPr lang="en-US" dirty="0"/>
            </a:br>
            <a:r>
              <a:rPr lang="en-US" u="none" strike="noStrike" dirty="0"/>
              <a:t>[</a:t>
            </a:r>
            <a:r>
              <a:rPr lang="en-US" dirty="0"/>
              <a:t>19</a:t>
            </a:r>
            <a:r>
              <a:rPr lang="en-US" u="none" strike="noStrike" dirty="0"/>
              <a:t>] Purple Aesthetic </a:t>
            </a:r>
            <a:r>
              <a:rPr lang="en-US" dirty="0"/>
              <a:t>‘Purple - </a:t>
            </a:r>
            <a:r>
              <a:rPr lang="en-US" dirty="0" err="1"/>
              <a:t>glow,depressed,melting,sad,purple</a:t>
            </a:r>
            <a:r>
              <a:rPr lang="en-US" dirty="0"/>
              <a:t> | Facebook’, Facebook. Accessed: Oct. 12, 2026. [Online]. Available: </a:t>
            </a:r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https://www.facebook.com/photo/?fbid=137275603428846&amp;set=a.178042098079373</a:t>
            </a:r>
            <a:endParaRPr lang="en-US"/>
          </a:p>
          <a:p>
            <a:br>
              <a:rPr lang="en-US" dirty="0"/>
            </a:br>
            <a:r>
              <a:rPr lang="en-US"/>
              <a:t>[20] T. F. You, ‘What is seasonal affective disorder? Top tips for coping with SAD &amp; depression’. Accessed: Oct. 12, 2026. </a:t>
            </a:r>
            <a:r>
              <a:rPr lang="en-US" dirty="0"/>
              <a:t>[Online]. Available: </a:t>
            </a:r>
            <a:r>
              <a:rPr lang="en-US" dirty="0">
                <a:hlinkClick r:id="rId4"/>
              </a:rPr>
              <a:t>https://www.therapyforyou.co.uk/post/seasonal-affective-disorder-sad-depression</a:t>
            </a:r>
            <a:endParaRPr lang="en-US"/>
          </a:p>
          <a:p>
            <a:endParaRPr lang="en-US" sz="1400" dirty="0"/>
          </a:p>
          <a:p>
            <a:r>
              <a:rPr lang="en-US">
                <a:ea typeface="+mn-lt"/>
                <a:cs typeface="+mn-lt"/>
              </a:rPr>
              <a:t>[21] N. Yamada, Japan: Eharu Ohashi. </a:t>
            </a:r>
            <a:r>
              <a:rPr lang="en-US" i="1" dirty="0">
                <a:ea typeface="+mn-lt"/>
                <a:cs typeface="+mn-lt"/>
              </a:rPr>
              <a:t>A Silent Voice</a:t>
            </a:r>
            <a:r>
              <a:rPr lang="en-US" dirty="0">
                <a:ea typeface="+mn-lt"/>
                <a:cs typeface="+mn-lt"/>
              </a:rPr>
              <a:t>, (Sep. 17, 2016).</a:t>
            </a:r>
            <a:br>
              <a:rPr lang="en-US" dirty="0">
                <a:ea typeface="+mn-lt"/>
                <a:cs typeface="+mn-lt"/>
              </a:rPr>
            </a:br>
            <a:endParaRPr lang="en-US"/>
          </a:p>
          <a:p>
            <a:r>
              <a:rPr lang="en-US">
                <a:ea typeface="+mn-lt"/>
                <a:cs typeface="+mn-lt"/>
              </a:rPr>
              <a:t>[22] P. Docter, United States: Pixar. </a:t>
            </a:r>
            <a:r>
              <a:rPr lang="en-US" i="1" dirty="0">
                <a:ea typeface="+mn-lt"/>
                <a:cs typeface="+mn-lt"/>
              </a:rPr>
              <a:t>Inside out, </a:t>
            </a:r>
            <a:r>
              <a:rPr lang="en-US" dirty="0">
                <a:ea typeface="+mn-lt"/>
                <a:cs typeface="+mn-lt"/>
              </a:rPr>
              <a:t>(June. 19, 2015).</a:t>
            </a:r>
            <a:br>
              <a:rPr lang="en-US" dirty="0">
                <a:ea typeface="+mn-lt"/>
                <a:cs typeface="+mn-lt"/>
              </a:rPr>
            </a:br>
            <a:endParaRPr lang="en-US"/>
          </a:p>
          <a:p>
            <a:r>
              <a:rPr lang="en-US">
                <a:ea typeface="+mn-lt"/>
                <a:cs typeface="+mn-lt"/>
              </a:rPr>
              <a:t>[23] K. Mann, United States: Pixar: </a:t>
            </a:r>
            <a:r>
              <a:rPr lang="en-US" i="1" dirty="0">
                <a:ea typeface="+mn-lt"/>
                <a:cs typeface="+mn-lt"/>
              </a:rPr>
              <a:t>Inside out 2</a:t>
            </a:r>
            <a:r>
              <a:rPr lang="en-US" dirty="0">
                <a:ea typeface="+mn-lt"/>
                <a:cs typeface="+mn-lt"/>
              </a:rPr>
              <a:t>, (June. 14, 2024).</a:t>
            </a:r>
            <a:endParaRPr lang="en-US" dirty="0"/>
          </a:p>
          <a:p>
            <a:br>
              <a:rPr lang="en-US" dirty="0"/>
            </a:br>
            <a:r>
              <a:rPr lang="en-US" dirty="0">
                <a:ea typeface="+mn-lt"/>
                <a:cs typeface="+mn-lt"/>
              </a:rPr>
              <a:t>[24] A. F. | T. N. Desk, ‘M&amp;M’s introduce new purple female character citing “acceptance and inclusivity”’, The National Desk. Accessed: Oct. 12, 2026. [Online]. Available: </a:t>
            </a:r>
            <a:r>
              <a:rPr lang="en-US" dirty="0">
                <a:ea typeface="+mn-lt"/>
                <a:cs typeface="+mn-lt"/>
                <a:hlinkClick r:id="rId5"/>
              </a:rPr>
              <a:t>https://thenationaldesk.com/news/from-the-desk/mms-introduce-new-purple-female-character-citing-acceptance-and-inclusivity-candy-mars-wrigley-inc-red-orange-yellow-green-blue-brown-diversity-equity-and-inclusion-dei-chocolate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 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[25] </a:t>
            </a:r>
            <a:r>
              <a:rPr lang="en-US" dirty="0" err="1">
                <a:ea typeface="+mn-lt"/>
                <a:cs typeface="+mn-lt"/>
              </a:rPr>
              <a:t>L.Faust</a:t>
            </a:r>
            <a:r>
              <a:rPr lang="en-US" dirty="0">
                <a:ea typeface="+mn-lt"/>
                <a:cs typeface="+mn-lt"/>
              </a:rPr>
              <a:t>, United States: </a:t>
            </a:r>
            <a:r>
              <a:rPr lang="en-US" dirty="0" err="1">
                <a:ea typeface="+mn-lt"/>
                <a:cs typeface="+mn-lt"/>
              </a:rPr>
              <a:t>Allspark</a:t>
            </a:r>
            <a:r>
              <a:rPr lang="en-US" dirty="0">
                <a:ea typeface="+mn-lt"/>
                <a:cs typeface="+mn-lt"/>
              </a:rPr>
              <a:t> Animation. </a:t>
            </a:r>
            <a:r>
              <a:rPr lang="en-US" i="1" dirty="0">
                <a:ea typeface="+mn-lt"/>
                <a:cs typeface="+mn-lt"/>
              </a:rPr>
              <a:t>My Little Pony: Friendship is magic</a:t>
            </a:r>
            <a:r>
              <a:rPr lang="en-US" dirty="0">
                <a:ea typeface="+mn-lt"/>
                <a:cs typeface="+mn-lt"/>
              </a:rPr>
              <a:t>,</a:t>
            </a:r>
            <a:r>
              <a:rPr lang="en-US" i="1" dirty="0">
                <a:ea typeface="+mn-lt"/>
                <a:cs typeface="+mn-lt"/>
              </a:rPr>
              <a:t> </a:t>
            </a:r>
            <a:r>
              <a:rPr lang="en-US" dirty="0">
                <a:ea typeface="+mn-lt"/>
                <a:cs typeface="+mn-lt"/>
              </a:rPr>
              <a:t>(October. 10, 2010).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 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[26] S. Rumley, United Kingdom: AMP International. </a:t>
            </a:r>
            <a:r>
              <a:rPr lang="en-US" i="1" dirty="0">
                <a:ea typeface="+mn-lt"/>
                <a:cs typeface="+mn-lt"/>
              </a:rPr>
              <a:t>Fashionista,</a:t>
            </a:r>
            <a:r>
              <a:rPr lang="en-US" dirty="0">
                <a:ea typeface="+mn-lt"/>
                <a:cs typeface="+mn-lt"/>
              </a:rPr>
              <a:t> (2016).</a:t>
            </a:r>
            <a:endParaRPr lang="en-US" dirty="0"/>
          </a:p>
          <a:p>
            <a:endParaRPr lang="en-US" dirty="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2636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734328D-2154-878A-7F68-D256DAFD6CE1}"/>
              </a:ext>
            </a:extLst>
          </p:cNvPr>
          <p:cNvSpPr txBox="1"/>
          <p:nvPr/>
        </p:nvSpPr>
        <p:spPr>
          <a:xfrm>
            <a:off x="1" y="161794"/>
            <a:ext cx="12191998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0" dirty="0"/>
              <a:t>[</a:t>
            </a:r>
            <a:r>
              <a:rPr lang="en-US" dirty="0"/>
              <a:t>27</a:t>
            </a:r>
            <a:r>
              <a:rPr lang="en-US" b="0" dirty="0"/>
              <a:t>] F. S. Hoo, ‘How I Shop: Tina Leung’, Fashionista. Accessed: Oct. 12, 2026. [Online]. Available: </a:t>
            </a:r>
            <a:r>
              <a:rPr lang="en-US" b="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https://fashionista.com/2023/01/bling-empire-tina-leung-fashion-style</a:t>
            </a:r>
            <a:br>
              <a:rPr lang="en-US" b="0" dirty="0"/>
            </a:br>
            <a:br>
              <a:rPr lang="en-US" b="0" dirty="0"/>
            </a:br>
            <a:r>
              <a:rPr lang="en-US" b="0" dirty="0"/>
              <a:t>[</a:t>
            </a:r>
            <a:r>
              <a:rPr lang="en-US" dirty="0"/>
              <a:t>28</a:t>
            </a:r>
            <a:r>
              <a:rPr lang="en-US" b="0" dirty="0"/>
              <a:t>] T. P. C. International, ‘</a:t>
            </a:r>
            <a:r>
              <a:rPr lang="en-US" b="0" dirty="0" err="1"/>
              <a:t>Pokemon</a:t>
            </a:r>
            <a:r>
              <a:rPr lang="en-US" b="0" dirty="0"/>
              <a:t> 2218 Shiny </a:t>
            </a:r>
            <a:r>
              <a:rPr lang="en-US" b="0" dirty="0" err="1"/>
              <a:t>Slugma</a:t>
            </a:r>
            <a:r>
              <a:rPr lang="en-US" b="0" dirty="0"/>
              <a:t> </a:t>
            </a:r>
            <a:r>
              <a:rPr lang="en-US" b="0" dirty="0" err="1"/>
              <a:t>Pokedex</a:t>
            </a:r>
            <a:r>
              <a:rPr lang="en-US" b="0" dirty="0"/>
              <a:t>: Evolution, Moves, Location, Stats’, </a:t>
            </a:r>
            <a:r>
              <a:rPr lang="en-US" b="0" dirty="0" err="1"/>
              <a:t>Pokemon</a:t>
            </a:r>
            <a:r>
              <a:rPr lang="en-US" b="0" dirty="0"/>
              <a:t> Pets. Accessed: Oct. 13, 2026. [Online]. Available: </a:t>
            </a:r>
            <a:r>
              <a:rPr lang="en-US" b="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https://www.pokemonpets.com/Shiny-Slugma-Pokemon-Pokedex-2218</a:t>
            </a:r>
            <a:br>
              <a:rPr lang="en-US" b="1" dirty="0"/>
            </a:br>
            <a:br>
              <a:rPr lang="en-US" b="0" dirty="0"/>
            </a:br>
            <a:r>
              <a:rPr lang="en-US" b="0" dirty="0"/>
              <a:t>[</a:t>
            </a:r>
            <a:r>
              <a:rPr lang="en-US" dirty="0"/>
              <a:t>29</a:t>
            </a:r>
            <a:r>
              <a:rPr lang="en-US" b="0" dirty="0"/>
              <a:t>] S. Pablos, United States: Universal Pictures. </a:t>
            </a:r>
            <a:r>
              <a:rPr lang="en-US" b="0" i="1" dirty="0"/>
              <a:t>Despicable Me</a:t>
            </a:r>
            <a:r>
              <a:rPr lang="en-US" b="0" i="0" dirty="0"/>
              <a:t>,</a:t>
            </a:r>
            <a:r>
              <a:rPr lang="en-US" b="0" i="1" dirty="0"/>
              <a:t> </a:t>
            </a:r>
            <a:r>
              <a:rPr lang="en-US" b="0" dirty="0"/>
              <a:t>(2010).</a:t>
            </a:r>
            <a:br>
              <a:rPr lang="en-US" b="0" dirty="0"/>
            </a:br>
            <a:br>
              <a:rPr lang="en-US" b="0" dirty="0"/>
            </a:br>
            <a:r>
              <a:rPr lang="en-US" b="0" dirty="0"/>
              <a:t>[</a:t>
            </a:r>
            <a:r>
              <a:rPr lang="en-US" dirty="0"/>
              <a:t>30</a:t>
            </a:r>
            <a:r>
              <a:rPr lang="en-US" b="0" dirty="0"/>
              <a:t>] S. Powell, ‘</a:t>
            </a:r>
            <a:r>
              <a:rPr lang="en-US" b="0" dirty="0" err="1"/>
              <a:t>TommyInnit</a:t>
            </a:r>
            <a:r>
              <a:rPr lang="en-US" b="0" dirty="0"/>
              <a:t>: Life as one of the world’s top content creators’, </a:t>
            </a:r>
            <a:r>
              <a:rPr lang="en-US" b="0" i="1" dirty="0"/>
              <a:t>BBC News</a:t>
            </a:r>
            <a:r>
              <a:rPr lang="en-US" b="0" dirty="0"/>
              <a:t>, Jan. 13, 2023. Accessed: Oct. 13, 2026. [Online]. Available: </a:t>
            </a:r>
            <a:r>
              <a:rPr lang="en-US" b="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https://www.bbc.co.uk/news/entertainment-arts-64053610</a:t>
            </a:r>
            <a:br>
              <a:rPr lang="en-US" b="0" dirty="0"/>
            </a:br>
            <a:br>
              <a:rPr lang="en-US" b="0" dirty="0"/>
            </a:br>
            <a:r>
              <a:rPr lang="en-US" dirty="0"/>
              <a:t>[31]</a:t>
            </a:r>
            <a:r>
              <a:rPr lang="en-US" b="0" dirty="0"/>
              <a:t> A. </a:t>
            </a:r>
            <a:r>
              <a:rPr lang="en-US" b="0" dirty="0" err="1"/>
              <a:t>Bojo</a:t>
            </a:r>
            <a:r>
              <a:rPr lang="en-US" b="0" dirty="0"/>
              <a:t>, ‘Couple Takes a Chance on Sad Shelter Cat Who Couldn’t Find Home, an Hour After Adoption.. - Love Meow’. Accessed: Oct. 13, 2026. [Online]. Available: </a:t>
            </a:r>
            <a:r>
              <a:rPr lang="en-US" b="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https://www.lovemeow.com/couple-takes-a-chance-on-sad-shelter-cat-who-couldnt-find-home-an-hour-2093794268.html</a:t>
            </a:r>
            <a:endParaRPr lang="en-US" b="0"/>
          </a:p>
          <a:p>
            <a:endParaRPr lang="en-US"/>
          </a:p>
          <a:p>
            <a:r>
              <a:rPr lang="en-US" b="0"/>
              <a:t>[</a:t>
            </a:r>
            <a:r>
              <a:rPr lang="en-US"/>
              <a:t>32</a:t>
            </a:r>
            <a:r>
              <a:rPr lang="en-US" b="0"/>
              <a:t>] </a:t>
            </a:r>
            <a:r>
              <a:rPr lang="en-US"/>
              <a:t>S. Barker, ‘Friday the 13th’s Game May Be Gone, But Jason Voorhees Is Back in Dead by Daylight’, Push Square. Accessed: </a:t>
            </a:r>
            <a:r>
              <a:rPr lang="en-US" dirty="0"/>
              <a:t>Oct. 13, 2026. [Online]. Available: </a:t>
            </a:r>
            <a:r>
              <a:rPr lang="en-US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https://www.pushsquare.com/news/2026/05/friday-the-13ths-game-may-be-gone-but-jason-voorhees-is-back-in-dead-by-daylight</a:t>
            </a:r>
            <a:endParaRPr lang="en-US" dirty="0"/>
          </a:p>
          <a:p>
            <a:br>
              <a:rPr lang="en-US" b="0" dirty="0"/>
            </a:br>
            <a:r>
              <a:rPr lang="en-US" b="0" dirty="0"/>
              <a:t>[</a:t>
            </a:r>
            <a:r>
              <a:rPr lang="en-US" dirty="0"/>
              <a:t>33</a:t>
            </a:r>
            <a:r>
              <a:rPr lang="en-US" b="0" dirty="0"/>
              <a:t>] </a:t>
            </a:r>
            <a:r>
              <a:rPr lang="en-US" dirty="0" err="1"/>
              <a:t>SymphariaMoon</a:t>
            </a:r>
            <a:r>
              <a:rPr lang="en-US" dirty="0"/>
              <a:t>, ‘Who else thinks the rabbit suit is the scariest thing in the </a:t>
            </a:r>
            <a:r>
              <a:rPr lang="en-US" dirty="0" err="1"/>
              <a:t>fnaf</a:t>
            </a:r>
            <a:r>
              <a:rPr lang="en-US" dirty="0"/>
              <a:t> universe?’, r/</a:t>
            </a:r>
            <a:r>
              <a:rPr lang="en-US" dirty="0" err="1"/>
              <a:t>fivenightsatfreddys</a:t>
            </a:r>
            <a:r>
              <a:rPr lang="en-US" dirty="0"/>
              <a:t>. Accessed: Oct. 13, 2026. [Online]. Available: </a:t>
            </a:r>
            <a:r>
              <a:rPr lang="en-US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https://www.reddit.com/r/fivenightsatfreddys/comments/btumxq/who_else_thinks_the_rabbit_suit_is_the_scariest/</a:t>
            </a:r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7308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CDC948-CB37-1A0A-C0AE-D69695556C78}"/>
              </a:ext>
            </a:extLst>
          </p:cNvPr>
          <p:cNvSpPr txBox="1"/>
          <p:nvPr/>
        </p:nvSpPr>
        <p:spPr>
          <a:xfrm>
            <a:off x="114822" y="88726"/>
            <a:ext cx="12077178" cy="76944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[34] Online Learning College ‘Essential Qualifications To Become A Doctor In The UK’, Online Learning Collage. Accessed: Oct. </a:t>
            </a:r>
            <a:r>
              <a:rPr lang="en-US" dirty="0"/>
              <a:t>13, 2026. [Online]. Available: </a:t>
            </a:r>
            <a:r>
              <a:rPr lang="en-US" dirty="0">
                <a:hlinkClick r:id="rId2"/>
              </a:rPr>
              <a:t>https://online-learning-college.com/knowledge-hub/careers/qualifications-to-become-a-doctor/</a:t>
            </a:r>
            <a:endParaRPr lang="en-US" dirty="0"/>
          </a:p>
          <a:p>
            <a:endParaRPr lang="en-US" dirty="0"/>
          </a:p>
          <a:p>
            <a:r>
              <a:rPr lang="en-US" b="0"/>
              <a:t>[</a:t>
            </a:r>
            <a:r>
              <a:rPr lang="en-US"/>
              <a:t>35</a:t>
            </a:r>
            <a:r>
              <a:rPr lang="en-US" b="0"/>
              <a:t>] SISA_3D, </a:t>
            </a:r>
            <a:r>
              <a:rPr lang="en-US"/>
              <a:t>‘🩺 The Doctor - Dead by Daylight</a:t>
            </a:r>
            <a:r>
              <a:rPr lang="zh-CN" altLang="en-US" dirty="0">
                <a:latin typeface="NSimSun"/>
                <a:ea typeface="NSimSun"/>
                <a:cs typeface="NSimSun"/>
              </a:rPr>
              <a:t>・ </a:t>
            </a:r>
            <a:r>
              <a:rPr lang="en-US" dirty="0"/>
              <a:t>STL File for 3D printing’, Cults. Accessed: Oct. 13, 2026. [Online]. Available: </a:t>
            </a:r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https://cults3d.com/en/3d-model/art/the-doctor-dead-by-daylight-sisa_3d</a:t>
            </a:r>
            <a:endParaRPr lang="en-US" dirty="0"/>
          </a:p>
          <a:p>
            <a:endParaRPr lang="en-US" sz="1400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[36] </a:t>
            </a:r>
            <a:r>
              <a:rPr lang="en-US" dirty="0" err="1">
                <a:ea typeface="+mn-lt"/>
                <a:cs typeface="+mn-lt"/>
              </a:rPr>
              <a:t>R.Grant</a:t>
            </a:r>
            <a:r>
              <a:rPr lang="en-US" dirty="0">
                <a:ea typeface="+mn-lt"/>
                <a:cs typeface="+mn-lt"/>
              </a:rPr>
              <a:t>, Canada: Rob Grant, Mike Kovac. </a:t>
            </a:r>
            <a:r>
              <a:rPr lang="en-US" i="1" dirty="0">
                <a:ea typeface="+mn-lt"/>
                <a:cs typeface="+mn-lt"/>
              </a:rPr>
              <a:t>Fake Blood</a:t>
            </a:r>
            <a:r>
              <a:rPr lang="en-US" dirty="0">
                <a:ea typeface="+mn-lt"/>
                <a:cs typeface="+mn-lt"/>
              </a:rPr>
              <a:t>, (2017).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 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[37] SCP Foundation, ‘SCP-049 - SCP Foundation’, The SCP Foundation. Accessed: Oct. 13, 2026. [Online]. Available: </a:t>
            </a:r>
            <a:r>
              <a:rPr lang="en-US" dirty="0">
                <a:ea typeface="+mn-lt"/>
                <a:cs typeface="+mn-lt"/>
                <a:hlinkClick r:id="rId4"/>
              </a:rPr>
              <a:t>https://scp-wiki.wikidot.com/scp-049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[38] Drager, ‘Dräger X-</a:t>
            </a:r>
            <a:r>
              <a:rPr lang="en-US" dirty="0" err="1">
                <a:ea typeface="+mn-lt"/>
                <a:cs typeface="+mn-lt"/>
              </a:rPr>
              <a:t>plore</a:t>
            </a:r>
            <a:r>
              <a:rPr lang="en-US" dirty="0">
                <a:ea typeface="+mn-lt"/>
                <a:cs typeface="+mn-lt"/>
              </a:rPr>
              <a:t> 5500 Full Face Respirator Mask - 2x A2 P3 Filter | Spray painting - Agriculture - Pesticides - Epoxy resin - EN136/EN143 - Full respirator mask - 2 filters’, Amazon. Accessed: Oct. 13, 2026. [Online]. Available: </a:t>
            </a:r>
            <a:r>
              <a:rPr lang="en-US" dirty="0">
                <a:ea typeface="+mn-lt"/>
                <a:cs typeface="+mn-lt"/>
                <a:hlinkClick r:id="rId5"/>
              </a:rPr>
              <a:t>https://www.amazon.co.uk/Dr%C3%A4ger-Respirator-Professional-Respiratory-Agricultural/dp/B07RN6BXHM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[39] J. Carpenter, United States: Universal Pictures, </a:t>
            </a:r>
            <a:r>
              <a:rPr lang="en-US" i="1" dirty="0">
                <a:ea typeface="+mn-lt"/>
                <a:cs typeface="+mn-lt"/>
              </a:rPr>
              <a:t>The Thing, </a:t>
            </a:r>
            <a:r>
              <a:rPr lang="en-US" dirty="0">
                <a:ea typeface="+mn-lt"/>
                <a:cs typeface="+mn-lt"/>
              </a:rPr>
              <a:t>(June. 25, 1982). </a:t>
            </a:r>
            <a:br>
              <a:rPr lang="en-US" dirty="0">
                <a:ea typeface="+mn-lt"/>
                <a:cs typeface="+mn-lt"/>
              </a:rPr>
            </a:b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[40] F. </a:t>
            </a:r>
            <a:r>
              <a:rPr lang="en-US" dirty="0" err="1">
                <a:ea typeface="+mn-lt"/>
                <a:cs typeface="+mn-lt"/>
              </a:rPr>
              <a:t>Helenlotter</a:t>
            </a:r>
            <a:r>
              <a:rPr lang="en-US" dirty="0">
                <a:ea typeface="+mn-lt"/>
                <a:cs typeface="+mn-lt"/>
              </a:rPr>
              <a:t>, Canada: Rugged Films, </a:t>
            </a:r>
            <a:r>
              <a:rPr lang="en-US" i="1" dirty="0">
                <a:ea typeface="+mn-lt"/>
                <a:cs typeface="+mn-lt"/>
              </a:rPr>
              <a:t>Basket Case</a:t>
            </a:r>
            <a:r>
              <a:rPr lang="en-US" dirty="0">
                <a:ea typeface="+mn-lt"/>
                <a:cs typeface="+mn-lt"/>
              </a:rPr>
              <a:t>, (December. 31, 1981).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[41] J. Gunn, Canada: </a:t>
            </a:r>
            <a:r>
              <a:rPr lang="en-US" dirty="0" err="1">
                <a:ea typeface="+mn-lt"/>
                <a:cs typeface="+mn-lt"/>
              </a:rPr>
              <a:t>Brightlight</a:t>
            </a:r>
            <a:r>
              <a:rPr lang="en-US" dirty="0">
                <a:ea typeface="+mn-lt"/>
                <a:cs typeface="+mn-lt"/>
              </a:rPr>
              <a:t> Pictures, </a:t>
            </a:r>
            <a:r>
              <a:rPr lang="en-US" i="1" dirty="0">
                <a:ea typeface="+mn-lt"/>
                <a:cs typeface="+mn-lt"/>
              </a:rPr>
              <a:t>Slither,</a:t>
            </a:r>
            <a:r>
              <a:rPr lang="en-US" dirty="0">
                <a:ea typeface="+mn-lt"/>
                <a:cs typeface="+mn-lt"/>
              </a:rPr>
              <a:t> (March. 31, 2006).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 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[42] S. Lynch, ‘Revisiting: “Breaking Bad”’, The Michigan Daily. Accessed: Oct. 13, 2026. [Online]. Available: </a:t>
            </a:r>
            <a:r>
              <a:rPr lang="en-US" dirty="0">
                <a:ea typeface="+mn-lt"/>
                <a:cs typeface="+mn-lt"/>
                <a:hlinkClick r:id="rId6"/>
              </a:rPr>
              <a:t>https://www.michigandaily.com/arts/revisiting-breaking-bad/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[43] C. Kelly, United States: Low Spark Films, </a:t>
            </a:r>
            <a:r>
              <a:rPr lang="en-US" i="1" dirty="0">
                <a:ea typeface="+mn-lt"/>
                <a:cs typeface="+mn-lt"/>
              </a:rPr>
              <a:t>Buddy</a:t>
            </a:r>
            <a:r>
              <a:rPr lang="en-US" dirty="0">
                <a:ea typeface="+mn-lt"/>
                <a:cs typeface="+mn-lt"/>
              </a:rPr>
              <a:t>, (August. 28, 2026).</a:t>
            </a:r>
            <a:endParaRPr lang="en-US" dirty="0"/>
          </a:p>
          <a:p>
            <a:br>
              <a:rPr lang="en-US" sz="1200" dirty="0">
                <a:ea typeface="+mn-lt"/>
                <a:cs typeface="+mn-lt"/>
              </a:rPr>
            </a:br>
            <a:r>
              <a:rPr lang="en-US" sz="1200" dirty="0">
                <a:ea typeface="+mn-lt"/>
                <a:cs typeface="+mn-lt"/>
              </a:rPr>
              <a:t> </a:t>
            </a:r>
            <a:br>
              <a:rPr lang="en-US" sz="1200" dirty="0">
                <a:ea typeface="+mn-lt"/>
                <a:cs typeface="+mn-lt"/>
              </a:rPr>
            </a:br>
            <a:br>
              <a:rPr lang="en-US" sz="1200" dirty="0">
                <a:ea typeface="+mn-lt"/>
                <a:cs typeface="+mn-lt"/>
              </a:rPr>
            </a:br>
            <a:endParaRPr lang="en-US" sz="1200" dirty="0">
              <a:ea typeface="+mn-lt"/>
              <a:cs typeface="+mn-lt"/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74366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EEF7CA-F8FA-B6C7-81E4-B8BFBE1E848B}"/>
              </a:ext>
            </a:extLst>
          </p:cNvPr>
          <p:cNvSpPr txBox="1"/>
          <p:nvPr/>
        </p:nvSpPr>
        <p:spPr>
          <a:xfrm>
            <a:off x="167013" y="88726"/>
            <a:ext cx="12024986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0" dirty="0"/>
              <a:t>[</a:t>
            </a:r>
            <a:r>
              <a:rPr lang="en-US" dirty="0"/>
              <a:t>44</a:t>
            </a:r>
            <a:r>
              <a:rPr lang="en-US" b="0" dirty="0"/>
              <a:t>] S. Kubrick, United Kingdom: Hawk Films, </a:t>
            </a:r>
            <a:r>
              <a:rPr lang="en-US" b="0" i="1" dirty="0"/>
              <a:t>The Shinning</a:t>
            </a:r>
            <a:r>
              <a:rPr lang="en-US" b="0" i="0" dirty="0"/>
              <a:t>,</a:t>
            </a:r>
            <a:r>
              <a:rPr lang="en-US" b="0" dirty="0"/>
              <a:t> (May. 23, 1980).</a:t>
            </a:r>
            <a:br>
              <a:rPr lang="en-US" b="0" dirty="0"/>
            </a:br>
            <a:br>
              <a:rPr lang="en-US" b="0" dirty="0"/>
            </a:br>
            <a:r>
              <a:rPr lang="en-US" dirty="0"/>
              <a:t>[45] J. Fillery, ‘PEAK: How to Cure Zombie Bites (Undead Encounter Badge)’, </a:t>
            </a:r>
            <a:r>
              <a:rPr lang="en-US" dirty="0" err="1"/>
              <a:t>GameRant</a:t>
            </a:r>
            <a:r>
              <a:rPr lang="en-US" dirty="0"/>
              <a:t>. Accessed: Oct. 15, 2026. [Online]. Available: </a:t>
            </a: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https://gamerant.com/peak-zombie-cure-undead-encounter-badge/</a:t>
            </a:r>
            <a:br>
              <a:rPr lang="en-US" dirty="0"/>
            </a:br>
            <a:br>
              <a:rPr lang="en-US" b="0" dirty="0"/>
            </a:br>
            <a:r>
              <a:rPr lang="en-US" dirty="0"/>
              <a:t>[46] American Fizz, ‘Monster Energy Ultra Red - 473ml [Canadian]’, American Fizz. Accessed: Oct. 15, 2026. [Online]. Available: </a:t>
            </a:r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https://americanfizz.co.uk/monster-energy-ultra-red-473ml-canadian</a:t>
            </a:r>
            <a:br>
              <a:rPr lang="en-US" b="0" dirty="0"/>
            </a:br>
            <a:br>
              <a:rPr lang="en-US" b="0" dirty="0"/>
            </a:br>
            <a:r>
              <a:rPr lang="en-US" dirty="0"/>
              <a:t>[47] Fandom, ‘Gossamer’, Legends of the Multi Universe Wiki. Accessed: Oct. 15, 2026. [Online]. Available: </a:t>
            </a:r>
            <a:r>
              <a:rPr lang="en-US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https://legendsofthemultiuniverse.fandom.com/wiki/Gossamer</a:t>
            </a:r>
            <a:endParaRPr lang="en-US"/>
          </a:p>
          <a:p>
            <a:endParaRPr lang="en-US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[48] R. Gittings, ‘Pre-Production Process Explained - What To Expect’, Shooting Reels. Accessed: Oct. 19, 2026. [Online]. Available: </a:t>
            </a:r>
            <a:r>
              <a:rPr lang="en-US" dirty="0">
                <a:ea typeface="+mn-lt"/>
                <a:cs typeface="+mn-lt"/>
                <a:hlinkClick r:id="rId5"/>
              </a:rPr>
              <a:t>https://www.shootingreels.com/blog/pre-production-process-explained-what-to-expect/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 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[49] </a:t>
            </a:r>
            <a:r>
              <a:rPr lang="en-US" dirty="0" err="1">
                <a:ea typeface="+mn-lt"/>
                <a:cs typeface="+mn-lt"/>
              </a:rPr>
              <a:t>ConnectEd</a:t>
            </a:r>
            <a:r>
              <a:rPr lang="en-US" dirty="0">
                <a:ea typeface="+mn-lt"/>
                <a:cs typeface="+mn-lt"/>
              </a:rPr>
              <a:t>, ‘Digital Art and Animation | Unleash Creativity – Enroll Today’, </a:t>
            </a:r>
            <a:r>
              <a:rPr lang="en-US" dirty="0" err="1">
                <a:ea typeface="+mn-lt"/>
                <a:cs typeface="+mn-lt"/>
              </a:rPr>
              <a:t>ConnectED</a:t>
            </a:r>
            <a:r>
              <a:rPr lang="en-US" dirty="0">
                <a:ea typeface="+mn-lt"/>
                <a:cs typeface="+mn-lt"/>
              </a:rPr>
              <a:t> Tech &amp; Gaming. Accessed: Oct. 19, 2026. [Online]. Available: </a:t>
            </a:r>
            <a:r>
              <a:rPr lang="en-US" dirty="0">
                <a:ea typeface="+mn-lt"/>
                <a:cs typeface="+mn-lt"/>
                <a:hlinkClick r:id="rId6"/>
              </a:rPr>
              <a:t>https://www.connectedsantarosa.com/digital-art</a:t>
            </a:r>
            <a:endParaRPr lang="en-US" dirty="0"/>
          </a:p>
          <a:p>
            <a:br>
              <a:rPr lang="en-US" dirty="0"/>
            </a:br>
            <a:r>
              <a:rPr lang="en-US">
                <a:ea typeface="+mn-lt"/>
                <a:cs typeface="+mn-lt"/>
              </a:rPr>
              <a:t>[50] B. Johnston ‘What is Post-Production and How Does it Elevate Your Video?’ Accessed: Oct. 19, 2026. [Online]. Available: </a:t>
            </a:r>
            <a:r>
              <a:rPr lang="en-US" dirty="0">
                <a:ea typeface="+mn-lt"/>
                <a:cs typeface="+mn-lt"/>
                <a:hlinkClick r:id="rId7"/>
              </a:rPr>
              <a:t>https://blog.vmgstudios.com/what-is-video-post-production</a:t>
            </a:r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69753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Banded</vt:lpstr>
      <vt:lpstr>Project Proposal</vt:lpstr>
      <vt:lpstr>Initial ideas</vt:lpstr>
      <vt:lpstr>List of Potential Final Project Ideas</vt:lpstr>
      <vt:lpstr>What my Final Project will be</vt:lpstr>
      <vt:lpstr>The specifics</vt:lpstr>
      <vt:lpstr>My Hypothesis</vt:lpstr>
      <vt:lpstr>Background Research</vt:lpstr>
      <vt:lpstr>Character Animation studies </vt:lpstr>
      <vt:lpstr>Silhouette theory </vt:lpstr>
      <vt:lpstr>Shape Theory </vt:lpstr>
      <vt:lpstr>Getting into character</vt:lpstr>
      <vt:lpstr>genre</vt:lpstr>
      <vt:lpstr>Art Direction </vt:lpstr>
      <vt:lpstr>Software</vt:lpstr>
      <vt:lpstr>Krita</vt:lpstr>
      <vt:lpstr>Blender</vt:lpstr>
      <vt:lpstr>DaVinci-Resolve</vt:lpstr>
      <vt:lpstr>Concept Art</vt:lpstr>
      <vt:lpstr>Random Wheel</vt:lpstr>
      <vt:lpstr>Moodboards </vt:lpstr>
      <vt:lpstr>Moodboards</vt:lpstr>
      <vt:lpstr>Slasher's moodboards</vt:lpstr>
      <vt:lpstr>Silhouettes of Slasher</vt:lpstr>
      <vt:lpstr>Lined concepts of Slasher</vt:lpstr>
      <vt:lpstr>Production Diary</vt:lpstr>
      <vt:lpstr>Pre-Production</vt:lpstr>
      <vt:lpstr>Production</vt:lpstr>
      <vt:lpstr>Post-Production</vt:lpstr>
      <vt:lpstr>Any Questions?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212</cp:revision>
  <dcterms:created xsi:type="dcterms:W3CDTF">2026-10-15T10:46:55Z</dcterms:created>
  <dcterms:modified xsi:type="dcterms:W3CDTF">2026-10-20T19:49:09Z</dcterms:modified>
</cp:coreProperties>
</file>