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65" r:id="rId4"/>
    <p:sldId id="258" r:id="rId5"/>
    <p:sldId id="260" r:id="rId6"/>
    <p:sldId id="259" r:id="rId7"/>
    <p:sldId id="266" r:id="rId8"/>
    <p:sldId id="267" r:id="rId9"/>
    <p:sldId id="264"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69" autoAdjust="0"/>
    <p:restoredTop sz="94660"/>
  </p:normalViewPr>
  <p:slideViewPr>
    <p:cSldViewPr snapToGrid="0">
      <p:cViewPr varScale="1">
        <p:scale>
          <a:sx n="104" d="100"/>
          <a:sy n="104" d="100"/>
        </p:scale>
        <p:origin x="232"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246269-C113-41FB-980A-310384BD59F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51ED229-D1FB-4B3C-B4A3-45B37E9F4ADA}">
      <dgm:prSet/>
      <dgm:spPr/>
      <dgm:t>
        <a:bodyPr/>
        <a:lstStyle/>
        <a:p>
          <a:r>
            <a:rPr lang="en-GB" b="1" dirty="0">
              <a:latin typeface="Arial" panose="020B0604020202020204" pitchFamily="34" charset="0"/>
              <a:cs typeface="Arial" panose="020B0604020202020204" pitchFamily="34" charset="0"/>
            </a:rPr>
            <a:t>Feelings of guilt or shame</a:t>
          </a:r>
          <a:br>
            <a:rPr lang="en-GB" b="1" dirty="0"/>
          </a:br>
          <a:endParaRPr lang="en-US" dirty="0"/>
        </a:p>
      </dgm:t>
    </dgm:pt>
    <dgm:pt modelId="{BBCB4418-26FD-4AD0-AB3B-13E5565D46E7}" type="parTrans" cxnId="{6A609C75-0F9E-4D3C-BABE-DFA948570C3F}">
      <dgm:prSet/>
      <dgm:spPr/>
      <dgm:t>
        <a:bodyPr/>
        <a:lstStyle/>
        <a:p>
          <a:endParaRPr lang="en-US"/>
        </a:p>
      </dgm:t>
    </dgm:pt>
    <dgm:pt modelId="{B9C1FF32-994B-48E9-80D3-B4EB13398B32}" type="sibTrans" cxnId="{6A609C75-0F9E-4D3C-BABE-DFA948570C3F}">
      <dgm:prSet/>
      <dgm:spPr/>
      <dgm:t>
        <a:bodyPr/>
        <a:lstStyle/>
        <a:p>
          <a:endParaRPr lang="en-US"/>
        </a:p>
      </dgm:t>
    </dgm:pt>
    <dgm:pt modelId="{961540E3-CE33-4981-A631-4F369539957E}">
      <dgm:prSet/>
      <dgm:spPr/>
      <dgm:t>
        <a:bodyPr/>
        <a:lstStyle/>
        <a:p>
          <a:r>
            <a:rPr lang="en-US" b="1" dirty="0">
              <a:latin typeface="Arial" panose="020B0604020202020204" pitchFamily="34" charset="0"/>
              <a:cs typeface="Arial" panose="020B0604020202020204" pitchFamily="34" charset="0"/>
            </a:rPr>
            <a:t>Thinking about hurting yourself or the newborn</a:t>
          </a:r>
        </a:p>
      </dgm:t>
    </dgm:pt>
    <dgm:pt modelId="{D599C449-D6C3-4591-A3C8-79B40528762E}" type="parTrans" cxnId="{4A2A8E8F-6F93-4775-BED8-F81A0E5F3913}">
      <dgm:prSet/>
      <dgm:spPr/>
      <dgm:t>
        <a:bodyPr/>
        <a:lstStyle/>
        <a:p>
          <a:endParaRPr lang="en-US"/>
        </a:p>
      </dgm:t>
    </dgm:pt>
    <dgm:pt modelId="{BA77DA79-3261-41A3-9355-B7178CB9E4EE}" type="sibTrans" cxnId="{4A2A8E8F-6F93-4775-BED8-F81A0E5F3913}">
      <dgm:prSet/>
      <dgm:spPr/>
      <dgm:t>
        <a:bodyPr/>
        <a:lstStyle/>
        <a:p>
          <a:endParaRPr lang="en-US"/>
        </a:p>
      </dgm:t>
    </dgm:pt>
    <dgm:pt modelId="{FE36A5B6-61F7-4F54-A6DE-21EB18286465}">
      <dgm:prSet/>
      <dgm:spPr/>
      <dgm:t>
        <a:bodyPr/>
        <a:lstStyle/>
        <a:p>
          <a:r>
            <a:rPr lang="en-GB" b="1" dirty="0">
              <a:latin typeface="Arial" panose="020B0604020202020204" pitchFamily="34" charset="0"/>
              <a:cs typeface="Arial" panose="020B0604020202020204" pitchFamily="34" charset="0"/>
            </a:rPr>
            <a:t>Struggling to connect with your baby</a:t>
          </a:r>
          <a:br>
            <a:rPr lang="en-GB" b="1"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dgm:t>
    </dgm:pt>
    <dgm:pt modelId="{A5841FC4-B200-4FD6-A546-5BC19EE14343}" type="sibTrans" cxnId="{41950847-85E3-40D1-8496-996B1DCEDC11}">
      <dgm:prSet/>
      <dgm:spPr/>
      <dgm:t>
        <a:bodyPr/>
        <a:lstStyle/>
        <a:p>
          <a:endParaRPr lang="en-US"/>
        </a:p>
      </dgm:t>
    </dgm:pt>
    <dgm:pt modelId="{0B8346E9-BFA7-4520-B458-751C5DDAC868}" type="parTrans" cxnId="{41950847-85E3-40D1-8496-996B1DCEDC11}">
      <dgm:prSet/>
      <dgm:spPr/>
      <dgm:t>
        <a:bodyPr/>
        <a:lstStyle/>
        <a:p>
          <a:endParaRPr lang="en-US"/>
        </a:p>
      </dgm:t>
    </dgm:pt>
    <dgm:pt modelId="{3662BF64-2E82-4014-BA70-40404D1EE856}">
      <dgm:prSet custT="1"/>
      <dgm:spPr/>
      <dgm:t>
        <a:bodyPr/>
        <a:lstStyle/>
        <a:p>
          <a:r>
            <a:rPr lang="en-GB" sz="2000" b="1" dirty="0">
              <a:latin typeface="Arial" panose="020B0604020202020204" pitchFamily="34" charset="0"/>
              <a:cs typeface="Arial" panose="020B0604020202020204" pitchFamily="34" charset="0"/>
            </a:rPr>
            <a:t>Persistent feelings of sadness or emptiness</a:t>
          </a:r>
          <a:br>
            <a:rPr lang="en-GB" sz="1800" b="1"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dgm:t>
    </dgm:pt>
    <dgm:pt modelId="{5115D7F1-7CD2-4BCE-B96B-C9DC2A34711B}" type="sibTrans" cxnId="{91564FFB-C29B-4199-905C-B6FDEF5C7BBC}">
      <dgm:prSet/>
      <dgm:spPr/>
      <dgm:t>
        <a:bodyPr/>
        <a:lstStyle/>
        <a:p>
          <a:endParaRPr lang="en-US"/>
        </a:p>
      </dgm:t>
    </dgm:pt>
    <dgm:pt modelId="{42D5D7A5-2134-4407-A82F-6E20ABCA23AA}" type="parTrans" cxnId="{91564FFB-C29B-4199-905C-B6FDEF5C7BBC}">
      <dgm:prSet/>
      <dgm:spPr/>
      <dgm:t>
        <a:bodyPr/>
        <a:lstStyle/>
        <a:p>
          <a:endParaRPr lang="en-US"/>
        </a:p>
      </dgm:t>
    </dgm:pt>
    <dgm:pt modelId="{4E9A0ACE-7A9F-4F04-BC35-2C21C9B8C8BB}">
      <dgm:prSet custT="1"/>
      <dgm:spPr/>
      <dgm:t>
        <a:bodyPr/>
        <a:lstStyle/>
        <a:p>
          <a:r>
            <a:rPr lang="en-US" sz="2000" b="1" dirty="0">
              <a:latin typeface="Arial" panose="020B0604020202020204" pitchFamily="34" charset="0"/>
              <a:cs typeface="Arial" panose="020B0604020202020204" pitchFamily="34" charset="0"/>
            </a:rPr>
            <a:t>After childbirth level of hormones estrogen and progesterone in woman’s body quicky drop</a:t>
          </a:r>
          <a:endParaRPr lang="en-US" sz="2000" dirty="0">
            <a:latin typeface="Arial" panose="020B0604020202020204" pitchFamily="34" charset="0"/>
            <a:cs typeface="Arial" panose="020B0604020202020204" pitchFamily="34" charset="0"/>
          </a:endParaRPr>
        </a:p>
      </dgm:t>
    </dgm:pt>
    <dgm:pt modelId="{2FFBF5ED-F745-41E6-8AD7-98F3F7DBF640}" type="sibTrans" cxnId="{C867C089-67C4-49FA-B5C5-0C010BC9B5A0}">
      <dgm:prSet/>
      <dgm:spPr/>
      <dgm:t>
        <a:bodyPr/>
        <a:lstStyle/>
        <a:p>
          <a:endParaRPr lang="en-US"/>
        </a:p>
      </dgm:t>
    </dgm:pt>
    <dgm:pt modelId="{D30C9855-BAD8-4A30-80D7-B652F2E52B0E}" type="parTrans" cxnId="{C867C089-67C4-49FA-B5C5-0C010BC9B5A0}">
      <dgm:prSet/>
      <dgm:spPr/>
      <dgm:t>
        <a:bodyPr/>
        <a:lstStyle/>
        <a:p>
          <a:endParaRPr lang="en-US"/>
        </a:p>
      </dgm:t>
    </dgm:pt>
    <dgm:pt modelId="{031B3777-368B-A540-A8EB-6AE897AC2267}" type="pres">
      <dgm:prSet presAssocID="{1A246269-C113-41FB-980A-310384BD59F6}" presName="outerComposite" presStyleCnt="0">
        <dgm:presLayoutVars>
          <dgm:chMax val="5"/>
          <dgm:dir/>
          <dgm:resizeHandles val="exact"/>
        </dgm:presLayoutVars>
      </dgm:prSet>
      <dgm:spPr/>
    </dgm:pt>
    <dgm:pt modelId="{15AACE8F-A575-7C49-8F5F-3F517587C3BD}" type="pres">
      <dgm:prSet presAssocID="{1A246269-C113-41FB-980A-310384BD59F6}" presName="dummyMaxCanvas" presStyleCnt="0">
        <dgm:presLayoutVars/>
      </dgm:prSet>
      <dgm:spPr/>
    </dgm:pt>
    <dgm:pt modelId="{94361778-CC06-0740-BB8E-D5667991C8D2}" type="pres">
      <dgm:prSet presAssocID="{1A246269-C113-41FB-980A-310384BD59F6}" presName="FiveNodes_1" presStyleLbl="node1" presStyleIdx="0" presStyleCnt="5">
        <dgm:presLayoutVars>
          <dgm:bulletEnabled val="1"/>
        </dgm:presLayoutVars>
      </dgm:prSet>
      <dgm:spPr/>
    </dgm:pt>
    <dgm:pt modelId="{81696657-2061-7945-9BB6-0FBEC8495ACC}" type="pres">
      <dgm:prSet presAssocID="{1A246269-C113-41FB-980A-310384BD59F6}" presName="FiveNodes_2" presStyleLbl="node1" presStyleIdx="1" presStyleCnt="5" custScaleX="109420" custLinFactNeighborX="4820" custLinFactNeighborY="-1442">
        <dgm:presLayoutVars>
          <dgm:bulletEnabled val="1"/>
        </dgm:presLayoutVars>
      </dgm:prSet>
      <dgm:spPr/>
    </dgm:pt>
    <dgm:pt modelId="{EC39F77A-1913-004A-83B5-458F9E244EE4}" type="pres">
      <dgm:prSet presAssocID="{1A246269-C113-41FB-980A-310384BD59F6}" presName="FiveNodes_3" presStyleLbl="node1" presStyleIdx="2" presStyleCnt="5">
        <dgm:presLayoutVars>
          <dgm:bulletEnabled val="1"/>
        </dgm:presLayoutVars>
      </dgm:prSet>
      <dgm:spPr/>
    </dgm:pt>
    <dgm:pt modelId="{FCBC485F-657D-7544-99A2-BF6BDEC566E1}" type="pres">
      <dgm:prSet presAssocID="{1A246269-C113-41FB-980A-310384BD59F6}" presName="FiveNodes_4" presStyleLbl="node1" presStyleIdx="3" presStyleCnt="5">
        <dgm:presLayoutVars>
          <dgm:bulletEnabled val="1"/>
        </dgm:presLayoutVars>
      </dgm:prSet>
      <dgm:spPr/>
    </dgm:pt>
    <dgm:pt modelId="{E666F2CC-0DC6-6545-8A74-D3865C9D15B3}" type="pres">
      <dgm:prSet presAssocID="{1A246269-C113-41FB-980A-310384BD59F6}" presName="FiveNodes_5" presStyleLbl="node1" presStyleIdx="4" presStyleCnt="5" custLinFactNeighborX="-1439" custLinFactNeighborY="25577">
        <dgm:presLayoutVars>
          <dgm:bulletEnabled val="1"/>
        </dgm:presLayoutVars>
      </dgm:prSet>
      <dgm:spPr/>
    </dgm:pt>
    <dgm:pt modelId="{4F27DB80-FE40-6D40-8E31-E85B31CC3598}" type="pres">
      <dgm:prSet presAssocID="{1A246269-C113-41FB-980A-310384BD59F6}" presName="FiveConn_1-2" presStyleLbl="fgAccFollowNode1" presStyleIdx="0" presStyleCnt="4" custLinFactX="10919" custLinFactNeighborX="100000" custLinFactNeighborY="-42149">
        <dgm:presLayoutVars>
          <dgm:bulletEnabled val="1"/>
        </dgm:presLayoutVars>
      </dgm:prSet>
      <dgm:spPr/>
    </dgm:pt>
    <dgm:pt modelId="{422A0654-FF1E-4443-8094-8EA9CCC9AC09}" type="pres">
      <dgm:prSet presAssocID="{1A246269-C113-41FB-980A-310384BD59F6}" presName="FiveConn_2-3" presStyleLbl="fgAccFollowNode1" presStyleIdx="1" presStyleCnt="4">
        <dgm:presLayoutVars>
          <dgm:bulletEnabled val="1"/>
        </dgm:presLayoutVars>
      </dgm:prSet>
      <dgm:spPr/>
    </dgm:pt>
    <dgm:pt modelId="{744676AA-4962-EC43-BA00-741D802B31FB}" type="pres">
      <dgm:prSet presAssocID="{1A246269-C113-41FB-980A-310384BD59F6}" presName="FiveConn_3-4" presStyleLbl="fgAccFollowNode1" presStyleIdx="2" presStyleCnt="4">
        <dgm:presLayoutVars>
          <dgm:bulletEnabled val="1"/>
        </dgm:presLayoutVars>
      </dgm:prSet>
      <dgm:spPr/>
    </dgm:pt>
    <dgm:pt modelId="{8F920C53-8898-2042-A3CC-4B9FF34E5EC5}" type="pres">
      <dgm:prSet presAssocID="{1A246269-C113-41FB-980A-310384BD59F6}" presName="FiveConn_4-5" presStyleLbl="fgAccFollowNode1" presStyleIdx="3" presStyleCnt="4">
        <dgm:presLayoutVars>
          <dgm:bulletEnabled val="1"/>
        </dgm:presLayoutVars>
      </dgm:prSet>
      <dgm:spPr/>
    </dgm:pt>
    <dgm:pt modelId="{CA5CD9D5-31A5-8949-A10D-B719E5B14ED6}" type="pres">
      <dgm:prSet presAssocID="{1A246269-C113-41FB-980A-310384BD59F6}" presName="FiveNodes_1_text" presStyleLbl="node1" presStyleIdx="4" presStyleCnt="5">
        <dgm:presLayoutVars>
          <dgm:bulletEnabled val="1"/>
        </dgm:presLayoutVars>
      </dgm:prSet>
      <dgm:spPr/>
    </dgm:pt>
    <dgm:pt modelId="{53EADC8B-86E7-B44F-A07B-1337727D6D2E}" type="pres">
      <dgm:prSet presAssocID="{1A246269-C113-41FB-980A-310384BD59F6}" presName="FiveNodes_2_text" presStyleLbl="node1" presStyleIdx="4" presStyleCnt="5">
        <dgm:presLayoutVars>
          <dgm:bulletEnabled val="1"/>
        </dgm:presLayoutVars>
      </dgm:prSet>
      <dgm:spPr/>
    </dgm:pt>
    <dgm:pt modelId="{A1675F70-6D5A-3749-BE52-94FB6871A5BD}" type="pres">
      <dgm:prSet presAssocID="{1A246269-C113-41FB-980A-310384BD59F6}" presName="FiveNodes_3_text" presStyleLbl="node1" presStyleIdx="4" presStyleCnt="5">
        <dgm:presLayoutVars>
          <dgm:bulletEnabled val="1"/>
        </dgm:presLayoutVars>
      </dgm:prSet>
      <dgm:spPr/>
    </dgm:pt>
    <dgm:pt modelId="{625181C2-F6E1-B947-AF3A-C18B00C504E3}" type="pres">
      <dgm:prSet presAssocID="{1A246269-C113-41FB-980A-310384BD59F6}" presName="FiveNodes_4_text" presStyleLbl="node1" presStyleIdx="4" presStyleCnt="5">
        <dgm:presLayoutVars>
          <dgm:bulletEnabled val="1"/>
        </dgm:presLayoutVars>
      </dgm:prSet>
      <dgm:spPr/>
    </dgm:pt>
    <dgm:pt modelId="{E2E76A07-BB9E-874F-845E-74A879804F4E}" type="pres">
      <dgm:prSet presAssocID="{1A246269-C113-41FB-980A-310384BD59F6}" presName="FiveNodes_5_text" presStyleLbl="node1" presStyleIdx="4" presStyleCnt="5">
        <dgm:presLayoutVars>
          <dgm:bulletEnabled val="1"/>
        </dgm:presLayoutVars>
      </dgm:prSet>
      <dgm:spPr/>
    </dgm:pt>
  </dgm:ptLst>
  <dgm:cxnLst>
    <dgm:cxn modelId="{57E0EC23-693B-234E-A2D7-8F4274D61E79}" type="presOf" srcId="{451ED229-D1FB-4B3C-B4A3-45B37E9F4ADA}" destId="{625181C2-F6E1-B947-AF3A-C18B00C504E3}" srcOrd="1" destOrd="0" presId="urn:microsoft.com/office/officeart/2005/8/layout/vProcess5"/>
    <dgm:cxn modelId="{F1965645-7BF1-BB47-81B2-86B7F982D51F}" type="presOf" srcId="{4E9A0ACE-7A9F-4F04-BC35-2C21C9B8C8BB}" destId="{94361778-CC06-0740-BB8E-D5667991C8D2}" srcOrd="0" destOrd="0" presId="urn:microsoft.com/office/officeart/2005/8/layout/vProcess5"/>
    <dgm:cxn modelId="{41950847-85E3-40D1-8496-996B1DCEDC11}" srcId="{1A246269-C113-41FB-980A-310384BD59F6}" destId="{FE36A5B6-61F7-4F54-A6DE-21EB18286465}" srcOrd="2" destOrd="0" parTransId="{0B8346E9-BFA7-4520-B458-751C5DDAC868}" sibTransId="{A5841FC4-B200-4FD6-A546-5BC19EE14343}"/>
    <dgm:cxn modelId="{C493974F-FF7C-814C-9F18-D0BADEC58FE8}" type="presOf" srcId="{961540E3-CE33-4981-A631-4F369539957E}" destId="{E666F2CC-0DC6-6545-8A74-D3865C9D15B3}" srcOrd="0" destOrd="0" presId="urn:microsoft.com/office/officeart/2005/8/layout/vProcess5"/>
    <dgm:cxn modelId="{D4320F55-2A6A-B247-8250-2C2CC27D9706}" type="presOf" srcId="{B9C1FF32-994B-48E9-80D3-B4EB13398B32}" destId="{8F920C53-8898-2042-A3CC-4B9FF34E5EC5}" srcOrd="0" destOrd="0" presId="urn:microsoft.com/office/officeart/2005/8/layout/vProcess5"/>
    <dgm:cxn modelId="{A68B6B66-B881-6445-91A1-3DB9E8BD1F0B}" type="presOf" srcId="{451ED229-D1FB-4B3C-B4A3-45B37E9F4ADA}" destId="{FCBC485F-657D-7544-99A2-BF6BDEC566E1}" srcOrd="0" destOrd="0" presId="urn:microsoft.com/office/officeart/2005/8/layout/vProcess5"/>
    <dgm:cxn modelId="{6A609C75-0F9E-4D3C-BABE-DFA948570C3F}" srcId="{1A246269-C113-41FB-980A-310384BD59F6}" destId="{451ED229-D1FB-4B3C-B4A3-45B37E9F4ADA}" srcOrd="3" destOrd="0" parTransId="{BBCB4418-26FD-4AD0-AB3B-13E5565D46E7}" sibTransId="{B9C1FF32-994B-48E9-80D3-B4EB13398B32}"/>
    <dgm:cxn modelId="{7AE6A184-696F-AD48-9BA5-5491B5FF0FCE}" type="presOf" srcId="{FE36A5B6-61F7-4F54-A6DE-21EB18286465}" destId="{EC39F77A-1913-004A-83B5-458F9E244EE4}" srcOrd="0" destOrd="0" presId="urn:microsoft.com/office/officeart/2005/8/layout/vProcess5"/>
    <dgm:cxn modelId="{C867C089-67C4-49FA-B5C5-0C010BC9B5A0}" srcId="{1A246269-C113-41FB-980A-310384BD59F6}" destId="{4E9A0ACE-7A9F-4F04-BC35-2C21C9B8C8BB}" srcOrd="0" destOrd="0" parTransId="{D30C9855-BAD8-4A30-80D7-B652F2E52B0E}" sibTransId="{2FFBF5ED-F745-41E6-8AD7-98F3F7DBF640}"/>
    <dgm:cxn modelId="{4A2A8E8F-6F93-4775-BED8-F81A0E5F3913}" srcId="{1A246269-C113-41FB-980A-310384BD59F6}" destId="{961540E3-CE33-4981-A631-4F369539957E}" srcOrd="4" destOrd="0" parTransId="{D599C449-D6C3-4591-A3C8-79B40528762E}" sibTransId="{BA77DA79-3261-41A3-9355-B7178CB9E4EE}"/>
    <dgm:cxn modelId="{633CC497-B575-D140-925A-915370A31973}" type="presOf" srcId="{961540E3-CE33-4981-A631-4F369539957E}" destId="{E2E76A07-BB9E-874F-845E-74A879804F4E}" srcOrd="1" destOrd="0" presId="urn:microsoft.com/office/officeart/2005/8/layout/vProcess5"/>
    <dgm:cxn modelId="{B0F2879C-CE70-874E-8BE6-A334537AD5CA}" type="presOf" srcId="{A5841FC4-B200-4FD6-A546-5BC19EE14343}" destId="{744676AA-4962-EC43-BA00-741D802B31FB}" srcOrd="0" destOrd="0" presId="urn:microsoft.com/office/officeart/2005/8/layout/vProcess5"/>
    <dgm:cxn modelId="{D031E2A9-713F-A04A-8303-AC2C55CF62F1}" type="presOf" srcId="{3662BF64-2E82-4014-BA70-40404D1EE856}" destId="{53EADC8B-86E7-B44F-A07B-1337727D6D2E}" srcOrd="1" destOrd="0" presId="urn:microsoft.com/office/officeart/2005/8/layout/vProcess5"/>
    <dgm:cxn modelId="{162687B6-BDDF-E040-B5C1-3380D779EA58}" type="presOf" srcId="{2FFBF5ED-F745-41E6-8AD7-98F3F7DBF640}" destId="{4F27DB80-FE40-6D40-8E31-E85B31CC3598}" srcOrd="0" destOrd="0" presId="urn:microsoft.com/office/officeart/2005/8/layout/vProcess5"/>
    <dgm:cxn modelId="{C9059BCF-CF09-504B-AB5A-16FBB0B1771C}" type="presOf" srcId="{FE36A5B6-61F7-4F54-A6DE-21EB18286465}" destId="{A1675F70-6D5A-3749-BE52-94FB6871A5BD}" srcOrd="1" destOrd="0" presId="urn:microsoft.com/office/officeart/2005/8/layout/vProcess5"/>
    <dgm:cxn modelId="{EB9BF7D1-EC11-EA44-8985-4ADFE2172E60}" type="presOf" srcId="{3662BF64-2E82-4014-BA70-40404D1EE856}" destId="{81696657-2061-7945-9BB6-0FBEC8495ACC}" srcOrd="0" destOrd="0" presId="urn:microsoft.com/office/officeart/2005/8/layout/vProcess5"/>
    <dgm:cxn modelId="{3F2819D2-4CDF-EA45-8DA7-4DCC41EBDA0F}" type="presOf" srcId="{1A246269-C113-41FB-980A-310384BD59F6}" destId="{031B3777-368B-A540-A8EB-6AE897AC2267}" srcOrd="0" destOrd="0" presId="urn:microsoft.com/office/officeart/2005/8/layout/vProcess5"/>
    <dgm:cxn modelId="{FE2899DE-27CE-9444-8587-E2F00596BBAC}" type="presOf" srcId="{5115D7F1-7CD2-4BCE-B96B-C9DC2A34711B}" destId="{422A0654-FF1E-4443-8094-8EA9CCC9AC09}" srcOrd="0" destOrd="0" presId="urn:microsoft.com/office/officeart/2005/8/layout/vProcess5"/>
    <dgm:cxn modelId="{DEB720F5-A209-2640-8DC4-93D213C28697}" type="presOf" srcId="{4E9A0ACE-7A9F-4F04-BC35-2C21C9B8C8BB}" destId="{CA5CD9D5-31A5-8949-A10D-B719E5B14ED6}" srcOrd="1" destOrd="0" presId="urn:microsoft.com/office/officeart/2005/8/layout/vProcess5"/>
    <dgm:cxn modelId="{91564FFB-C29B-4199-905C-B6FDEF5C7BBC}" srcId="{1A246269-C113-41FB-980A-310384BD59F6}" destId="{3662BF64-2E82-4014-BA70-40404D1EE856}" srcOrd="1" destOrd="0" parTransId="{42D5D7A5-2134-4407-A82F-6E20ABCA23AA}" sibTransId="{5115D7F1-7CD2-4BCE-B96B-C9DC2A34711B}"/>
    <dgm:cxn modelId="{460F9938-A19B-204E-95FA-460EA895E2EA}" type="presParOf" srcId="{031B3777-368B-A540-A8EB-6AE897AC2267}" destId="{15AACE8F-A575-7C49-8F5F-3F517587C3BD}" srcOrd="0" destOrd="0" presId="urn:microsoft.com/office/officeart/2005/8/layout/vProcess5"/>
    <dgm:cxn modelId="{ADA12086-481C-7E4B-94F8-B6AB33590666}" type="presParOf" srcId="{031B3777-368B-A540-A8EB-6AE897AC2267}" destId="{94361778-CC06-0740-BB8E-D5667991C8D2}" srcOrd="1" destOrd="0" presId="urn:microsoft.com/office/officeart/2005/8/layout/vProcess5"/>
    <dgm:cxn modelId="{D393108D-297E-5241-B23F-AE132919CFCF}" type="presParOf" srcId="{031B3777-368B-A540-A8EB-6AE897AC2267}" destId="{81696657-2061-7945-9BB6-0FBEC8495ACC}" srcOrd="2" destOrd="0" presId="urn:microsoft.com/office/officeart/2005/8/layout/vProcess5"/>
    <dgm:cxn modelId="{F105510F-F438-414E-A16D-B5A21487113D}" type="presParOf" srcId="{031B3777-368B-A540-A8EB-6AE897AC2267}" destId="{EC39F77A-1913-004A-83B5-458F9E244EE4}" srcOrd="3" destOrd="0" presId="urn:microsoft.com/office/officeart/2005/8/layout/vProcess5"/>
    <dgm:cxn modelId="{3858877C-0595-984A-B0FB-68AB716EAB70}" type="presParOf" srcId="{031B3777-368B-A540-A8EB-6AE897AC2267}" destId="{FCBC485F-657D-7544-99A2-BF6BDEC566E1}" srcOrd="4" destOrd="0" presId="urn:microsoft.com/office/officeart/2005/8/layout/vProcess5"/>
    <dgm:cxn modelId="{46483E84-762F-F844-B1C5-4E93A0E889DC}" type="presParOf" srcId="{031B3777-368B-A540-A8EB-6AE897AC2267}" destId="{E666F2CC-0DC6-6545-8A74-D3865C9D15B3}" srcOrd="5" destOrd="0" presId="urn:microsoft.com/office/officeart/2005/8/layout/vProcess5"/>
    <dgm:cxn modelId="{EE47BEB3-61F9-1049-B6BF-0A3C7A434909}" type="presParOf" srcId="{031B3777-368B-A540-A8EB-6AE897AC2267}" destId="{4F27DB80-FE40-6D40-8E31-E85B31CC3598}" srcOrd="6" destOrd="0" presId="urn:microsoft.com/office/officeart/2005/8/layout/vProcess5"/>
    <dgm:cxn modelId="{A5B5DB52-2BBF-6449-B25C-F66CF2919EC6}" type="presParOf" srcId="{031B3777-368B-A540-A8EB-6AE897AC2267}" destId="{422A0654-FF1E-4443-8094-8EA9CCC9AC09}" srcOrd="7" destOrd="0" presId="urn:microsoft.com/office/officeart/2005/8/layout/vProcess5"/>
    <dgm:cxn modelId="{606D7EAB-9877-A346-9F6E-351FFFBC4BC5}" type="presParOf" srcId="{031B3777-368B-A540-A8EB-6AE897AC2267}" destId="{744676AA-4962-EC43-BA00-741D802B31FB}" srcOrd="8" destOrd="0" presId="urn:microsoft.com/office/officeart/2005/8/layout/vProcess5"/>
    <dgm:cxn modelId="{68F001C2-DDCD-5E4F-ACFF-FD47BF17D7BD}" type="presParOf" srcId="{031B3777-368B-A540-A8EB-6AE897AC2267}" destId="{8F920C53-8898-2042-A3CC-4B9FF34E5EC5}" srcOrd="9" destOrd="0" presId="urn:microsoft.com/office/officeart/2005/8/layout/vProcess5"/>
    <dgm:cxn modelId="{6F1A1581-B86E-1948-8336-97CC65400914}" type="presParOf" srcId="{031B3777-368B-A540-A8EB-6AE897AC2267}" destId="{CA5CD9D5-31A5-8949-A10D-B719E5B14ED6}" srcOrd="10" destOrd="0" presId="urn:microsoft.com/office/officeart/2005/8/layout/vProcess5"/>
    <dgm:cxn modelId="{C62D0F47-BC9B-044B-BE3D-FF1114B5A026}" type="presParOf" srcId="{031B3777-368B-A540-A8EB-6AE897AC2267}" destId="{53EADC8B-86E7-B44F-A07B-1337727D6D2E}" srcOrd="11" destOrd="0" presId="urn:microsoft.com/office/officeart/2005/8/layout/vProcess5"/>
    <dgm:cxn modelId="{11091E5F-EA51-E740-BEB9-A6F724BFEE66}" type="presParOf" srcId="{031B3777-368B-A540-A8EB-6AE897AC2267}" destId="{A1675F70-6D5A-3749-BE52-94FB6871A5BD}" srcOrd="12" destOrd="0" presId="urn:microsoft.com/office/officeart/2005/8/layout/vProcess5"/>
    <dgm:cxn modelId="{FCD7AAD0-1E2D-AB4B-9710-2951FDC93389}" type="presParOf" srcId="{031B3777-368B-A540-A8EB-6AE897AC2267}" destId="{625181C2-F6E1-B947-AF3A-C18B00C504E3}" srcOrd="13" destOrd="0" presId="urn:microsoft.com/office/officeart/2005/8/layout/vProcess5"/>
    <dgm:cxn modelId="{6F13C9AE-534C-A444-8B8D-F5C6BC43D594}" type="presParOf" srcId="{031B3777-368B-A540-A8EB-6AE897AC2267}" destId="{E2E76A07-BB9E-874F-845E-74A879804F4E}"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60EC08-D54A-451C-85CE-2F9906FBA890}"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D03263D3-453E-4342-9ACA-225E9F6C3617}">
      <dgm:prSet custT="1"/>
      <dgm:spPr/>
      <dgm:t>
        <a:bodyPr/>
        <a:lstStyle/>
        <a:p>
          <a:r>
            <a:rPr lang="en-US" sz="2800" b="1" dirty="0">
              <a:latin typeface="Arial" panose="020B0604020202020204" pitchFamily="34" charset="0"/>
              <a:cs typeface="Arial" panose="020B0604020202020204" pitchFamily="34" charset="0"/>
            </a:rPr>
            <a:t>Secondary research</a:t>
          </a:r>
          <a:r>
            <a:rPr lang="en-US" sz="2200" b="1" dirty="0"/>
            <a:t>: </a:t>
          </a:r>
          <a:r>
            <a:rPr lang="en-US" sz="2200" dirty="0">
              <a:latin typeface="Arial" panose="020B0604020202020204" pitchFamily="34" charset="0"/>
              <a:cs typeface="Arial" panose="020B0604020202020204" pitchFamily="34" charset="0"/>
            </a:rPr>
            <a:t>Support Women with Postpartum Depression in the UK</a:t>
          </a:r>
        </a:p>
      </dgm:t>
    </dgm:pt>
    <dgm:pt modelId="{98D5ABC3-1F8E-40C1-8CE4-BC521A83202B}" type="parTrans" cxnId="{3E3E8940-8236-4FF2-8E39-65E2A68E41CC}">
      <dgm:prSet/>
      <dgm:spPr/>
      <dgm:t>
        <a:bodyPr/>
        <a:lstStyle/>
        <a:p>
          <a:endParaRPr lang="en-US"/>
        </a:p>
      </dgm:t>
    </dgm:pt>
    <dgm:pt modelId="{97DFA8AA-ADB4-497B-A8C6-53F49AD13774}" type="sibTrans" cxnId="{3E3E8940-8236-4FF2-8E39-65E2A68E41CC}">
      <dgm:prSet/>
      <dgm:spPr/>
      <dgm:t>
        <a:bodyPr/>
        <a:lstStyle/>
        <a:p>
          <a:endParaRPr lang="en-US"/>
        </a:p>
      </dgm:t>
    </dgm:pt>
    <dgm:pt modelId="{AAA99B75-9C93-4BFA-806D-FCE81A6C9A28}">
      <dgm:prSet/>
      <dgm:spPr/>
      <dgm:t>
        <a:bodyPr/>
        <a:lstStyle/>
        <a:p>
          <a:r>
            <a:rPr lang="en-US" b="1" dirty="0"/>
            <a:t>KEYWORD: </a:t>
          </a:r>
          <a:r>
            <a:rPr lang="en-US" dirty="0">
              <a:latin typeface="+mn-lt"/>
              <a:cs typeface="Arial" panose="020B0604020202020204" pitchFamily="34" charset="0"/>
            </a:rPr>
            <a:t>Support women; Postpartum depression UK</a:t>
          </a:r>
        </a:p>
      </dgm:t>
    </dgm:pt>
    <dgm:pt modelId="{000C490F-9CE4-41FE-BF5C-F12AC3AFF3C4}" type="parTrans" cxnId="{09F506C8-A9DD-4A15-AD71-4AA788DE5C64}">
      <dgm:prSet/>
      <dgm:spPr/>
      <dgm:t>
        <a:bodyPr/>
        <a:lstStyle/>
        <a:p>
          <a:endParaRPr lang="en-US"/>
        </a:p>
      </dgm:t>
    </dgm:pt>
    <dgm:pt modelId="{6F3D9EA2-040A-4505-A7FF-0D9359ECE287}" type="sibTrans" cxnId="{09F506C8-A9DD-4A15-AD71-4AA788DE5C64}">
      <dgm:prSet/>
      <dgm:spPr/>
      <dgm:t>
        <a:bodyPr/>
        <a:lstStyle/>
        <a:p>
          <a:endParaRPr lang="en-US"/>
        </a:p>
      </dgm:t>
    </dgm:pt>
    <dgm:pt modelId="{1C64F698-9A0B-40C0-81D3-0697349AFB08}">
      <dgm:prSet/>
      <dgm:spPr/>
      <dgm:t>
        <a:bodyPr/>
        <a:lstStyle/>
        <a:p>
          <a:r>
            <a:rPr lang="en-US" dirty="0"/>
            <a:t>Maternal mental health; postpartum</a:t>
          </a:r>
        </a:p>
      </dgm:t>
    </dgm:pt>
    <dgm:pt modelId="{8B74E0DB-2C8F-4BB1-BD0E-2D5E78D9C4D7}" type="parTrans" cxnId="{0C777B41-E884-45B4-865C-DA32EC7B3DE7}">
      <dgm:prSet/>
      <dgm:spPr/>
      <dgm:t>
        <a:bodyPr/>
        <a:lstStyle/>
        <a:p>
          <a:endParaRPr lang="en-US"/>
        </a:p>
      </dgm:t>
    </dgm:pt>
    <dgm:pt modelId="{F7C963B9-8FD2-4E4A-A795-26A12999299F}" type="sibTrans" cxnId="{0C777B41-E884-45B4-865C-DA32EC7B3DE7}">
      <dgm:prSet/>
      <dgm:spPr/>
      <dgm:t>
        <a:bodyPr/>
        <a:lstStyle/>
        <a:p>
          <a:endParaRPr lang="en-US"/>
        </a:p>
      </dgm:t>
    </dgm:pt>
    <dgm:pt modelId="{E8BAA9B7-0ED4-43E3-AF14-89FBBCC5DB5C}">
      <dgm:prSet/>
      <dgm:spPr/>
      <dgm:t>
        <a:bodyPr/>
        <a:lstStyle/>
        <a:p>
          <a:r>
            <a:rPr lang="en-US" dirty="0"/>
            <a:t>anxiety; postpartum depression</a:t>
          </a:r>
        </a:p>
      </dgm:t>
    </dgm:pt>
    <dgm:pt modelId="{99F01A52-A9BC-4419-AF5E-3791D681DDD2}" type="parTrans" cxnId="{C79634F3-4AEC-4234-9ACF-5C201CDB2F9D}">
      <dgm:prSet/>
      <dgm:spPr/>
      <dgm:t>
        <a:bodyPr/>
        <a:lstStyle/>
        <a:p>
          <a:endParaRPr lang="en-US"/>
        </a:p>
      </dgm:t>
    </dgm:pt>
    <dgm:pt modelId="{19ECD93C-16F0-4EE6-8CC4-3B77D3ED2827}" type="sibTrans" cxnId="{C79634F3-4AEC-4234-9ACF-5C201CDB2F9D}">
      <dgm:prSet/>
      <dgm:spPr/>
      <dgm:t>
        <a:bodyPr/>
        <a:lstStyle/>
        <a:p>
          <a:endParaRPr lang="en-US"/>
        </a:p>
      </dgm:t>
    </dgm:pt>
    <dgm:pt modelId="{974E8148-657C-437C-8215-CD00F0F13A17}">
      <dgm:prSet custT="1"/>
      <dgm:spPr/>
      <dgm:t>
        <a:bodyPr/>
        <a:lstStyle/>
        <a:p>
          <a:r>
            <a:rPr lang="en-US" sz="2800" b="1" dirty="0">
              <a:latin typeface="Arial" panose="020B0604020202020204" pitchFamily="34" charset="0"/>
              <a:cs typeface="Arial" panose="020B0604020202020204" pitchFamily="34" charset="0"/>
            </a:rPr>
            <a:t>Database: </a:t>
          </a:r>
          <a:r>
            <a:rPr lang="en-US" sz="2400" dirty="0"/>
            <a:t>UWTSD liberty research, </a:t>
          </a:r>
          <a:r>
            <a:rPr lang="en-US" sz="2400" dirty="0" err="1"/>
            <a:t>Proquest</a:t>
          </a:r>
          <a:r>
            <a:rPr lang="en-US" sz="2400" dirty="0"/>
            <a:t> research,</a:t>
          </a:r>
        </a:p>
        <a:p>
          <a:r>
            <a:rPr lang="en-US" sz="2400" dirty="0"/>
            <a:t>BMJ research</a:t>
          </a:r>
        </a:p>
        <a:p>
          <a:endParaRPr lang="en-US" sz="1900" dirty="0"/>
        </a:p>
      </dgm:t>
    </dgm:pt>
    <dgm:pt modelId="{00CC0EC2-9347-4C73-835D-57F5E1A987C1}" type="parTrans" cxnId="{947DBF83-E59D-4204-BD04-B98D17CD1DA3}">
      <dgm:prSet/>
      <dgm:spPr/>
      <dgm:t>
        <a:bodyPr/>
        <a:lstStyle/>
        <a:p>
          <a:endParaRPr lang="en-US"/>
        </a:p>
      </dgm:t>
    </dgm:pt>
    <dgm:pt modelId="{A358735E-857D-4BF7-BA35-1FC1AA271C0D}" type="sibTrans" cxnId="{947DBF83-E59D-4204-BD04-B98D17CD1DA3}">
      <dgm:prSet/>
      <dgm:spPr/>
      <dgm:t>
        <a:bodyPr/>
        <a:lstStyle/>
        <a:p>
          <a:endParaRPr lang="en-US"/>
        </a:p>
      </dgm:t>
    </dgm:pt>
    <dgm:pt modelId="{9B14D77F-9528-6543-A3D5-12720C49B22E}">
      <dgm:prSet custT="1"/>
      <dgm:spPr/>
      <dgm:t>
        <a:bodyPr/>
        <a:lstStyle/>
        <a:p>
          <a:r>
            <a:rPr lang="en-US" sz="2200" b="1" dirty="0">
              <a:latin typeface="Arial" panose="020B0604020202020204" pitchFamily="34" charset="0"/>
              <a:cs typeface="Arial" panose="020B0604020202020204" pitchFamily="34" charset="0"/>
            </a:rPr>
            <a:t>Inclusion criteria</a:t>
          </a:r>
          <a:r>
            <a:rPr lang="en-US" sz="2200" dirty="0"/>
            <a:t>: publication 2020, language English, location UK, sources </a:t>
          </a:r>
          <a:r>
            <a:rPr lang="en-GB" sz="1600" b="0" i="0" dirty="0">
              <a:solidFill>
                <a:schemeClr val="tx1"/>
              </a:solidFill>
              <a:effectLst/>
              <a:latin typeface="Arial" panose="020B0604020202020204" pitchFamily="34" charset="0"/>
              <a:ea typeface="+mn-ea"/>
              <a:cs typeface="Arial" panose="020B0604020202020204" pitchFamily="34" charset="0"/>
            </a:rPr>
            <a:t>(Swift et al., 2020)</a:t>
          </a:r>
          <a:endParaRPr lang="en-US" sz="1600" dirty="0"/>
        </a:p>
      </dgm:t>
    </dgm:pt>
    <dgm:pt modelId="{FB76A926-9CC0-6D4F-98D5-A7701DC57167}" type="parTrans" cxnId="{C9CB7674-DEAE-E64A-86D3-88AF74589461}">
      <dgm:prSet/>
      <dgm:spPr/>
      <dgm:t>
        <a:bodyPr/>
        <a:lstStyle/>
        <a:p>
          <a:endParaRPr lang="en-GB"/>
        </a:p>
      </dgm:t>
    </dgm:pt>
    <dgm:pt modelId="{EDAC667D-81C0-D444-A185-954E4F35E12E}" type="sibTrans" cxnId="{C9CB7674-DEAE-E64A-86D3-88AF74589461}">
      <dgm:prSet/>
      <dgm:spPr/>
      <dgm:t>
        <a:bodyPr/>
        <a:lstStyle/>
        <a:p>
          <a:endParaRPr lang="en-GB"/>
        </a:p>
      </dgm:t>
    </dgm:pt>
    <dgm:pt modelId="{603B9BD6-AEB1-3E45-97F6-6E31635741F2}" type="pres">
      <dgm:prSet presAssocID="{3C60EC08-D54A-451C-85CE-2F9906FBA890}" presName="Name0" presStyleCnt="0">
        <dgm:presLayoutVars>
          <dgm:dir/>
          <dgm:resizeHandles val="exact"/>
        </dgm:presLayoutVars>
      </dgm:prSet>
      <dgm:spPr/>
    </dgm:pt>
    <dgm:pt modelId="{0A707358-B90E-5D4F-BCCB-ADE64FF3C1D7}" type="pres">
      <dgm:prSet presAssocID="{D03263D3-453E-4342-9ACA-225E9F6C3617}" presName="node" presStyleLbl="node1" presStyleIdx="0" presStyleCnt="6">
        <dgm:presLayoutVars>
          <dgm:bulletEnabled val="1"/>
        </dgm:presLayoutVars>
      </dgm:prSet>
      <dgm:spPr/>
    </dgm:pt>
    <dgm:pt modelId="{A8EC0DDA-19EF-7E46-8F55-55EB6F6582BB}" type="pres">
      <dgm:prSet presAssocID="{97DFA8AA-ADB4-497B-A8C6-53F49AD13774}" presName="sibTrans" presStyleLbl="sibTrans1D1" presStyleIdx="0" presStyleCnt="5"/>
      <dgm:spPr/>
    </dgm:pt>
    <dgm:pt modelId="{9A774940-99B7-654B-8A80-41F1D9C6EC91}" type="pres">
      <dgm:prSet presAssocID="{97DFA8AA-ADB4-497B-A8C6-53F49AD13774}" presName="connectorText" presStyleLbl="sibTrans1D1" presStyleIdx="0" presStyleCnt="5"/>
      <dgm:spPr/>
    </dgm:pt>
    <dgm:pt modelId="{EABBE550-0FC6-FF44-AAB9-5EC0D4A4EAAE}" type="pres">
      <dgm:prSet presAssocID="{AAA99B75-9C93-4BFA-806D-FCE81A6C9A28}" presName="node" presStyleLbl="node1" presStyleIdx="1" presStyleCnt="6">
        <dgm:presLayoutVars>
          <dgm:bulletEnabled val="1"/>
        </dgm:presLayoutVars>
      </dgm:prSet>
      <dgm:spPr/>
    </dgm:pt>
    <dgm:pt modelId="{8AE06C0F-C4CC-0C4C-8F63-ADCBCF0B647F}" type="pres">
      <dgm:prSet presAssocID="{6F3D9EA2-040A-4505-A7FF-0D9359ECE287}" presName="sibTrans" presStyleLbl="sibTrans1D1" presStyleIdx="1" presStyleCnt="5"/>
      <dgm:spPr/>
    </dgm:pt>
    <dgm:pt modelId="{6080786E-1CC7-EE42-8581-4EEAFE01BDB3}" type="pres">
      <dgm:prSet presAssocID="{6F3D9EA2-040A-4505-A7FF-0D9359ECE287}" presName="connectorText" presStyleLbl="sibTrans1D1" presStyleIdx="1" presStyleCnt="5"/>
      <dgm:spPr/>
    </dgm:pt>
    <dgm:pt modelId="{CEB8687F-82DB-5248-91F0-59C464B436D7}" type="pres">
      <dgm:prSet presAssocID="{1C64F698-9A0B-40C0-81D3-0697349AFB08}" presName="node" presStyleLbl="node1" presStyleIdx="2" presStyleCnt="6">
        <dgm:presLayoutVars>
          <dgm:bulletEnabled val="1"/>
        </dgm:presLayoutVars>
      </dgm:prSet>
      <dgm:spPr/>
    </dgm:pt>
    <dgm:pt modelId="{1FE25F9F-8B64-8D44-9BF3-DF788E7BDF24}" type="pres">
      <dgm:prSet presAssocID="{F7C963B9-8FD2-4E4A-A795-26A12999299F}" presName="sibTrans" presStyleLbl="sibTrans1D1" presStyleIdx="2" presStyleCnt="5"/>
      <dgm:spPr/>
    </dgm:pt>
    <dgm:pt modelId="{7059AC07-3177-8C42-8830-389E20E5C384}" type="pres">
      <dgm:prSet presAssocID="{F7C963B9-8FD2-4E4A-A795-26A12999299F}" presName="connectorText" presStyleLbl="sibTrans1D1" presStyleIdx="2" presStyleCnt="5"/>
      <dgm:spPr/>
    </dgm:pt>
    <dgm:pt modelId="{30DF7202-B12A-F34C-AA19-8B2A42D56072}" type="pres">
      <dgm:prSet presAssocID="{E8BAA9B7-0ED4-43E3-AF14-89FBBCC5DB5C}" presName="node" presStyleLbl="node1" presStyleIdx="3" presStyleCnt="6">
        <dgm:presLayoutVars>
          <dgm:bulletEnabled val="1"/>
        </dgm:presLayoutVars>
      </dgm:prSet>
      <dgm:spPr/>
    </dgm:pt>
    <dgm:pt modelId="{AF8357DA-3AF2-F94C-B040-9487C4975145}" type="pres">
      <dgm:prSet presAssocID="{19ECD93C-16F0-4EE6-8CC4-3B77D3ED2827}" presName="sibTrans" presStyleLbl="sibTrans1D1" presStyleIdx="3" presStyleCnt="5"/>
      <dgm:spPr/>
    </dgm:pt>
    <dgm:pt modelId="{F8F2A1F1-220C-734C-8F4F-5BF35AE9D10F}" type="pres">
      <dgm:prSet presAssocID="{19ECD93C-16F0-4EE6-8CC4-3B77D3ED2827}" presName="connectorText" presStyleLbl="sibTrans1D1" presStyleIdx="3" presStyleCnt="5"/>
      <dgm:spPr/>
    </dgm:pt>
    <dgm:pt modelId="{3D88FDE1-C639-0C4B-9758-5D23136D0129}" type="pres">
      <dgm:prSet presAssocID="{974E8148-657C-437C-8215-CD00F0F13A17}" presName="node" presStyleLbl="node1" presStyleIdx="4" presStyleCnt="6">
        <dgm:presLayoutVars>
          <dgm:bulletEnabled val="1"/>
        </dgm:presLayoutVars>
      </dgm:prSet>
      <dgm:spPr/>
    </dgm:pt>
    <dgm:pt modelId="{97149713-305E-0C4E-8893-BC003E60174D}" type="pres">
      <dgm:prSet presAssocID="{A358735E-857D-4BF7-BA35-1FC1AA271C0D}" presName="sibTrans" presStyleLbl="sibTrans1D1" presStyleIdx="4" presStyleCnt="5"/>
      <dgm:spPr/>
    </dgm:pt>
    <dgm:pt modelId="{1627E08C-F0B7-C540-99A0-B272DB42309E}" type="pres">
      <dgm:prSet presAssocID="{A358735E-857D-4BF7-BA35-1FC1AA271C0D}" presName="connectorText" presStyleLbl="sibTrans1D1" presStyleIdx="4" presStyleCnt="5"/>
      <dgm:spPr/>
    </dgm:pt>
    <dgm:pt modelId="{26F5CF98-36DF-AC4A-AC3E-D90FD78FFF2A}" type="pres">
      <dgm:prSet presAssocID="{9B14D77F-9528-6543-A3D5-12720C49B22E}" presName="node" presStyleLbl="node1" presStyleIdx="5" presStyleCnt="6">
        <dgm:presLayoutVars>
          <dgm:bulletEnabled val="1"/>
        </dgm:presLayoutVars>
      </dgm:prSet>
      <dgm:spPr/>
    </dgm:pt>
  </dgm:ptLst>
  <dgm:cxnLst>
    <dgm:cxn modelId="{D8C9CC07-159B-F340-BF75-C3403751A816}" type="presOf" srcId="{974E8148-657C-437C-8215-CD00F0F13A17}" destId="{3D88FDE1-C639-0C4B-9758-5D23136D0129}" srcOrd="0" destOrd="0" presId="urn:microsoft.com/office/officeart/2016/7/layout/RepeatingBendingProcessNew"/>
    <dgm:cxn modelId="{8C10D510-E4C5-BC49-B5F1-90DE3FC438A5}" type="presOf" srcId="{19ECD93C-16F0-4EE6-8CC4-3B77D3ED2827}" destId="{AF8357DA-3AF2-F94C-B040-9487C4975145}" srcOrd="0" destOrd="0" presId="urn:microsoft.com/office/officeart/2016/7/layout/RepeatingBendingProcessNew"/>
    <dgm:cxn modelId="{37504E1B-0BBA-0D4A-8D4C-8203F7625D2A}" type="presOf" srcId="{6F3D9EA2-040A-4505-A7FF-0D9359ECE287}" destId="{6080786E-1CC7-EE42-8581-4EEAFE01BDB3}" srcOrd="1" destOrd="0" presId="urn:microsoft.com/office/officeart/2016/7/layout/RepeatingBendingProcessNew"/>
    <dgm:cxn modelId="{A1EEEB28-544E-1945-B45E-968F8B85D043}" type="presOf" srcId="{6F3D9EA2-040A-4505-A7FF-0D9359ECE287}" destId="{8AE06C0F-C4CC-0C4C-8F63-ADCBCF0B647F}" srcOrd="0" destOrd="0" presId="urn:microsoft.com/office/officeart/2016/7/layout/RepeatingBendingProcessNew"/>
    <dgm:cxn modelId="{A648EB2C-7D46-4B4B-9470-3A8CECE999D3}" type="presOf" srcId="{97DFA8AA-ADB4-497B-A8C6-53F49AD13774}" destId="{A8EC0DDA-19EF-7E46-8F55-55EB6F6582BB}" srcOrd="0" destOrd="0" presId="urn:microsoft.com/office/officeart/2016/7/layout/RepeatingBendingProcessNew"/>
    <dgm:cxn modelId="{D4A6CA30-7C09-BB47-95FE-E35F1A6D6147}" type="presOf" srcId="{1C64F698-9A0B-40C0-81D3-0697349AFB08}" destId="{CEB8687F-82DB-5248-91F0-59C464B436D7}" srcOrd="0" destOrd="0" presId="urn:microsoft.com/office/officeart/2016/7/layout/RepeatingBendingProcessNew"/>
    <dgm:cxn modelId="{3E3E8940-8236-4FF2-8E39-65E2A68E41CC}" srcId="{3C60EC08-D54A-451C-85CE-2F9906FBA890}" destId="{D03263D3-453E-4342-9ACA-225E9F6C3617}" srcOrd="0" destOrd="0" parTransId="{98D5ABC3-1F8E-40C1-8CE4-BC521A83202B}" sibTransId="{97DFA8AA-ADB4-497B-A8C6-53F49AD13774}"/>
    <dgm:cxn modelId="{0C777B41-E884-45B4-865C-DA32EC7B3DE7}" srcId="{3C60EC08-D54A-451C-85CE-2F9906FBA890}" destId="{1C64F698-9A0B-40C0-81D3-0697349AFB08}" srcOrd="2" destOrd="0" parTransId="{8B74E0DB-2C8F-4BB1-BD0E-2D5E78D9C4D7}" sibTransId="{F7C963B9-8FD2-4E4A-A795-26A12999299F}"/>
    <dgm:cxn modelId="{4F23DF4F-3BB9-F740-9321-012D9C65A2FE}" type="presOf" srcId="{3C60EC08-D54A-451C-85CE-2F9906FBA890}" destId="{603B9BD6-AEB1-3E45-97F6-6E31635741F2}" srcOrd="0" destOrd="0" presId="urn:microsoft.com/office/officeart/2016/7/layout/RepeatingBendingProcessNew"/>
    <dgm:cxn modelId="{9808F751-F033-1848-8794-ED7AAC8062CE}" type="presOf" srcId="{F7C963B9-8FD2-4E4A-A795-26A12999299F}" destId="{1FE25F9F-8B64-8D44-9BF3-DF788E7BDF24}" srcOrd="0" destOrd="0" presId="urn:microsoft.com/office/officeart/2016/7/layout/RepeatingBendingProcessNew"/>
    <dgm:cxn modelId="{93E64E62-986D-F149-8FF2-057134534405}" type="presOf" srcId="{19ECD93C-16F0-4EE6-8CC4-3B77D3ED2827}" destId="{F8F2A1F1-220C-734C-8F4F-5BF35AE9D10F}" srcOrd="1" destOrd="0" presId="urn:microsoft.com/office/officeart/2016/7/layout/RepeatingBendingProcessNew"/>
    <dgm:cxn modelId="{A48BD86A-AE3C-9048-A981-7DAE97D5F49B}" type="presOf" srcId="{E8BAA9B7-0ED4-43E3-AF14-89FBBCC5DB5C}" destId="{30DF7202-B12A-F34C-AA19-8B2A42D56072}" srcOrd="0" destOrd="0" presId="urn:microsoft.com/office/officeart/2016/7/layout/RepeatingBendingProcessNew"/>
    <dgm:cxn modelId="{C9CB7674-DEAE-E64A-86D3-88AF74589461}" srcId="{3C60EC08-D54A-451C-85CE-2F9906FBA890}" destId="{9B14D77F-9528-6543-A3D5-12720C49B22E}" srcOrd="5" destOrd="0" parTransId="{FB76A926-9CC0-6D4F-98D5-A7701DC57167}" sibTransId="{EDAC667D-81C0-D444-A185-954E4F35E12E}"/>
    <dgm:cxn modelId="{D192687A-FD07-2447-9BB4-A5A8BFF35B97}" type="presOf" srcId="{9B14D77F-9528-6543-A3D5-12720C49B22E}" destId="{26F5CF98-36DF-AC4A-AC3E-D90FD78FFF2A}" srcOrd="0" destOrd="0" presId="urn:microsoft.com/office/officeart/2016/7/layout/RepeatingBendingProcessNew"/>
    <dgm:cxn modelId="{2E4A9C7B-2124-1143-A90E-53196213B933}" type="presOf" srcId="{A358735E-857D-4BF7-BA35-1FC1AA271C0D}" destId="{97149713-305E-0C4E-8893-BC003E60174D}" srcOrd="0" destOrd="0" presId="urn:microsoft.com/office/officeart/2016/7/layout/RepeatingBendingProcessNew"/>
    <dgm:cxn modelId="{947DBF83-E59D-4204-BD04-B98D17CD1DA3}" srcId="{3C60EC08-D54A-451C-85CE-2F9906FBA890}" destId="{974E8148-657C-437C-8215-CD00F0F13A17}" srcOrd="4" destOrd="0" parTransId="{00CC0EC2-9347-4C73-835D-57F5E1A987C1}" sibTransId="{A358735E-857D-4BF7-BA35-1FC1AA271C0D}"/>
    <dgm:cxn modelId="{FCB7D284-2AC5-1442-A3B1-E7978541D0C9}" type="presOf" srcId="{A358735E-857D-4BF7-BA35-1FC1AA271C0D}" destId="{1627E08C-F0B7-C540-99A0-B272DB42309E}" srcOrd="1" destOrd="0" presId="urn:microsoft.com/office/officeart/2016/7/layout/RepeatingBendingProcessNew"/>
    <dgm:cxn modelId="{535A80AB-F03B-BF49-A4E3-BF2C09F38F7B}" type="presOf" srcId="{F7C963B9-8FD2-4E4A-A795-26A12999299F}" destId="{7059AC07-3177-8C42-8830-389E20E5C384}" srcOrd="1" destOrd="0" presId="urn:microsoft.com/office/officeart/2016/7/layout/RepeatingBendingProcessNew"/>
    <dgm:cxn modelId="{E2AA11BE-8273-3546-8784-CA45A4F9CB62}" type="presOf" srcId="{97DFA8AA-ADB4-497B-A8C6-53F49AD13774}" destId="{9A774940-99B7-654B-8A80-41F1D9C6EC91}" srcOrd="1" destOrd="0" presId="urn:microsoft.com/office/officeart/2016/7/layout/RepeatingBendingProcessNew"/>
    <dgm:cxn modelId="{AFFA88C2-C1E5-FF4F-A332-9820DAADCF27}" type="presOf" srcId="{D03263D3-453E-4342-9ACA-225E9F6C3617}" destId="{0A707358-B90E-5D4F-BCCB-ADE64FF3C1D7}" srcOrd="0" destOrd="0" presId="urn:microsoft.com/office/officeart/2016/7/layout/RepeatingBendingProcessNew"/>
    <dgm:cxn modelId="{09F506C8-A9DD-4A15-AD71-4AA788DE5C64}" srcId="{3C60EC08-D54A-451C-85CE-2F9906FBA890}" destId="{AAA99B75-9C93-4BFA-806D-FCE81A6C9A28}" srcOrd="1" destOrd="0" parTransId="{000C490F-9CE4-41FE-BF5C-F12AC3AFF3C4}" sibTransId="{6F3D9EA2-040A-4505-A7FF-0D9359ECE287}"/>
    <dgm:cxn modelId="{827A15F2-2005-6E4D-AC90-C6A8D163E49F}" type="presOf" srcId="{AAA99B75-9C93-4BFA-806D-FCE81A6C9A28}" destId="{EABBE550-0FC6-FF44-AAB9-5EC0D4A4EAAE}" srcOrd="0" destOrd="0" presId="urn:microsoft.com/office/officeart/2016/7/layout/RepeatingBendingProcessNew"/>
    <dgm:cxn modelId="{C79634F3-4AEC-4234-9ACF-5C201CDB2F9D}" srcId="{3C60EC08-D54A-451C-85CE-2F9906FBA890}" destId="{E8BAA9B7-0ED4-43E3-AF14-89FBBCC5DB5C}" srcOrd="3" destOrd="0" parTransId="{99F01A52-A9BC-4419-AF5E-3791D681DDD2}" sibTransId="{19ECD93C-16F0-4EE6-8CC4-3B77D3ED2827}"/>
    <dgm:cxn modelId="{8D9BBE87-35A4-1B48-85C9-3353EA62C469}" type="presParOf" srcId="{603B9BD6-AEB1-3E45-97F6-6E31635741F2}" destId="{0A707358-B90E-5D4F-BCCB-ADE64FF3C1D7}" srcOrd="0" destOrd="0" presId="urn:microsoft.com/office/officeart/2016/7/layout/RepeatingBendingProcessNew"/>
    <dgm:cxn modelId="{69024B5F-5FC6-1B44-A476-430EAB1C8363}" type="presParOf" srcId="{603B9BD6-AEB1-3E45-97F6-6E31635741F2}" destId="{A8EC0DDA-19EF-7E46-8F55-55EB6F6582BB}" srcOrd="1" destOrd="0" presId="urn:microsoft.com/office/officeart/2016/7/layout/RepeatingBendingProcessNew"/>
    <dgm:cxn modelId="{359FEF20-CF58-9343-AE00-73B165F7EA78}" type="presParOf" srcId="{A8EC0DDA-19EF-7E46-8F55-55EB6F6582BB}" destId="{9A774940-99B7-654B-8A80-41F1D9C6EC91}" srcOrd="0" destOrd="0" presId="urn:microsoft.com/office/officeart/2016/7/layout/RepeatingBendingProcessNew"/>
    <dgm:cxn modelId="{C4527052-F605-8145-8C3F-A6499B1D396F}" type="presParOf" srcId="{603B9BD6-AEB1-3E45-97F6-6E31635741F2}" destId="{EABBE550-0FC6-FF44-AAB9-5EC0D4A4EAAE}" srcOrd="2" destOrd="0" presId="urn:microsoft.com/office/officeart/2016/7/layout/RepeatingBendingProcessNew"/>
    <dgm:cxn modelId="{C3D71BB0-C0D0-BF4B-8597-0AC5D5334B66}" type="presParOf" srcId="{603B9BD6-AEB1-3E45-97F6-6E31635741F2}" destId="{8AE06C0F-C4CC-0C4C-8F63-ADCBCF0B647F}" srcOrd="3" destOrd="0" presId="urn:microsoft.com/office/officeart/2016/7/layout/RepeatingBendingProcessNew"/>
    <dgm:cxn modelId="{7A31A0BF-2BE4-4145-8542-A8A6D6516533}" type="presParOf" srcId="{8AE06C0F-C4CC-0C4C-8F63-ADCBCF0B647F}" destId="{6080786E-1CC7-EE42-8581-4EEAFE01BDB3}" srcOrd="0" destOrd="0" presId="urn:microsoft.com/office/officeart/2016/7/layout/RepeatingBendingProcessNew"/>
    <dgm:cxn modelId="{0D64C3EC-A6D6-3347-9B06-A95DD84CA163}" type="presParOf" srcId="{603B9BD6-AEB1-3E45-97F6-6E31635741F2}" destId="{CEB8687F-82DB-5248-91F0-59C464B436D7}" srcOrd="4" destOrd="0" presId="urn:microsoft.com/office/officeart/2016/7/layout/RepeatingBendingProcessNew"/>
    <dgm:cxn modelId="{CB5B6D22-DC86-E045-9887-C5B39149FCD6}" type="presParOf" srcId="{603B9BD6-AEB1-3E45-97F6-6E31635741F2}" destId="{1FE25F9F-8B64-8D44-9BF3-DF788E7BDF24}" srcOrd="5" destOrd="0" presId="urn:microsoft.com/office/officeart/2016/7/layout/RepeatingBendingProcessNew"/>
    <dgm:cxn modelId="{A65D856E-DA43-9846-969D-B422FFE06B41}" type="presParOf" srcId="{1FE25F9F-8B64-8D44-9BF3-DF788E7BDF24}" destId="{7059AC07-3177-8C42-8830-389E20E5C384}" srcOrd="0" destOrd="0" presId="urn:microsoft.com/office/officeart/2016/7/layout/RepeatingBendingProcessNew"/>
    <dgm:cxn modelId="{CC0326C3-0ADD-684B-BC28-C0481C6FE4E4}" type="presParOf" srcId="{603B9BD6-AEB1-3E45-97F6-6E31635741F2}" destId="{30DF7202-B12A-F34C-AA19-8B2A42D56072}" srcOrd="6" destOrd="0" presId="urn:microsoft.com/office/officeart/2016/7/layout/RepeatingBendingProcessNew"/>
    <dgm:cxn modelId="{75C1109F-7856-9A4D-95F6-F6951DB12BCD}" type="presParOf" srcId="{603B9BD6-AEB1-3E45-97F6-6E31635741F2}" destId="{AF8357DA-3AF2-F94C-B040-9487C4975145}" srcOrd="7" destOrd="0" presId="urn:microsoft.com/office/officeart/2016/7/layout/RepeatingBendingProcessNew"/>
    <dgm:cxn modelId="{E208111A-7621-524A-AC9D-E683F90E5846}" type="presParOf" srcId="{AF8357DA-3AF2-F94C-B040-9487C4975145}" destId="{F8F2A1F1-220C-734C-8F4F-5BF35AE9D10F}" srcOrd="0" destOrd="0" presId="urn:microsoft.com/office/officeart/2016/7/layout/RepeatingBendingProcessNew"/>
    <dgm:cxn modelId="{42E46C21-547A-EA48-AC0A-649B5E672C2B}" type="presParOf" srcId="{603B9BD6-AEB1-3E45-97F6-6E31635741F2}" destId="{3D88FDE1-C639-0C4B-9758-5D23136D0129}" srcOrd="8" destOrd="0" presId="urn:microsoft.com/office/officeart/2016/7/layout/RepeatingBendingProcessNew"/>
    <dgm:cxn modelId="{78419822-ECAE-924D-9D62-FA4B0B06B1C5}" type="presParOf" srcId="{603B9BD6-AEB1-3E45-97F6-6E31635741F2}" destId="{97149713-305E-0C4E-8893-BC003E60174D}" srcOrd="9" destOrd="0" presId="urn:microsoft.com/office/officeart/2016/7/layout/RepeatingBendingProcessNew"/>
    <dgm:cxn modelId="{F52A87B0-6D7A-1143-A516-FC71EF8A3D5E}" type="presParOf" srcId="{97149713-305E-0C4E-8893-BC003E60174D}" destId="{1627E08C-F0B7-C540-99A0-B272DB42309E}" srcOrd="0" destOrd="0" presId="urn:microsoft.com/office/officeart/2016/7/layout/RepeatingBendingProcessNew"/>
    <dgm:cxn modelId="{0DC591F2-C5E3-E54A-BF8C-E9A9E25E634E}" type="presParOf" srcId="{603B9BD6-AEB1-3E45-97F6-6E31635741F2}" destId="{26F5CF98-36DF-AC4A-AC3E-D90FD78FFF2A}"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61778-CC06-0740-BB8E-D5667991C8D2}">
      <dsp:nvSpPr>
        <dsp:cNvPr id="0" name=""/>
        <dsp:cNvSpPr/>
      </dsp:nvSpPr>
      <dsp:spPr>
        <a:xfrm>
          <a:off x="0" y="0"/>
          <a:ext cx="6516014" cy="823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After childbirth level of hormones estrogen and progesterone in woman’s body quicky drop</a:t>
          </a:r>
          <a:endParaRPr lang="en-US" sz="2000" kern="1200" dirty="0">
            <a:latin typeface="Arial" panose="020B0604020202020204" pitchFamily="34" charset="0"/>
            <a:cs typeface="Arial" panose="020B0604020202020204" pitchFamily="34" charset="0"/>
          </a:endParaRPr>
        </a:p>
      </dsp:txBody>
      <dsp:txXfrm>
        <a:off x="24121" y="24121"/>
        <a:ext cx="5530974" cy="775317"/>
      </dsp:txXfrm>
    </dsp:sp>
    <dsp:sp modelId="{81696657-2061-7945-9BB6-0FBEC8495ACC}">
      <dsp:nvSpPr>
        <dsp:cNvPr id="0" name=""/>
        <dsp:cNvSpPr/>
      </dsp:nvSpPr>
      <dsp:spPr>
        <a:xfrm>
          <a:off x="493753" y="926066"/>
          <a:ext cx="7129823" cy="823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Persistent feelings of sadness or emptiness</a:t>
          </a:r>
          <a:br>
            <a:rPr lang="en-GB" sz="1800" b="1" kern="1200" dirty="0">
              <a:latin typeface="Arial" panose="020B0604020202020204" pitchFamily="34" charset="0"/>
              <a:cs typeface="Arial" panose="020B0604020202020204" pitchFamily="34" charset="0"/>
            </a:rPr>
          </a:br>
          <a:endParaRPr lang="en-US" sz="1800" kern="1200" dirty="0">
            <a:latin typeface="Arial" panose="020B0604020202020204" pitchFamily="34" charset="0"/>
            <a:cs typeface="Arial" panose="020B0604020202020204" pitchFamily="34" charset="0"/>
          </a:endParaRPr>
        </a:p>
      </dsp:txBody>
      <dsp:txXfrm>
        <a:off x="517874" y="950187"/>
        <a:ext cx="5963419" cy="775317"/>
      </dsp:txXfrm>
    </dsp:sp>
    <dsp:sp modelId="{EC39F77A-1913-004A-83B5-458F9E244EE4}">
      <dsp:nvSpPr>
        <dsp:cNvPr id="0" name=""/>
        <dsp:cNvSpPr/>
      </dsp:nvSpPr>
      <dsp:spPr>
        <a:xfrm>
          <a:off x="973171" y="1875885"/>
          <a:ext cx="6516014" cy="823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Struggling to connect with your baby</a:t>
          </a:r>
          <a:br>
            <a:rPr lang="en-GB" sz="2100" b="1" kern="1200" dirty="0">
              <a:latin typeface="Arial" panose="020B0604020202020204" pitchFamily="34" charset="0"/>
              <a:cs typeface="Arial" panose="020B0604020202020204" pitchFamily="34" charset="0"/>
            </a:rPr>
          </a:br>
          <a:endParaRPr lang="en-US" sz="2100" kern="1200" dirty="0">
            <a:latin typeface="Arial" panose="020B0604020202020204" pitchFamily="34" charset="0"/>
            <a:cs typeface="Arial" panose="020B0604020202020204" pitchFamily="34" charset="0"/>
          </a:endParaRPr>
        </a:p>
      </dsp:txBody>
      <dsp:txXfrm>
        <a:off x="997292" y="1900006"/>
        <a:ext cx="5445873" cy="775317"/>
      </dsp:txXfrm>
    </dsp:sp>
    <dsp:sp modelId="{FCBC485F-657D-7544-99A2-BF6BDEC566E1}">
      <dsp:nvSpPr>
        <dsp:cNvPr id="0" name=""/>
        <dsp:cNvSpPr/>
      </dsp:nvSpPr>
      <dsp:spPr>
        <a:xfrm>
          <a:off x="1459756" y="2813827"/>
          <a:ext cx="6516014" cy="823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Feelings of guilt or shame</a:t>
          </a:r>
          <a:br>
            <a:rPr lang="en-GB" sz="2100" b="1" kern="1200" dirty="0"/>
          </a:br>
          <a:endParaRPr lang="en-US" sz="2100" kern="1200" dirty="0"/>
        </a:p>
      </dsp:txBody>
      <dsp:txXfrm>
        <a:off x="1483877" y="2837948"/>
        <a:ext cx="5445873" cy="775317"/>
      </dsp:txXfrm>
    </dsp:sp>
    <dsp:sp modelId="{E666F2CC-0DC6-6545-8A74-D3865C9D15B3}">
      <dsp:nvSpPr>
        <dsp:cNvPr id="0" name=""/>
        <dsp:cNvSpPr/>
      </dsp:nvSpPr>
      <dsp:spPr>
        <a:xfrm>
          <a:off x="1852576" y="3751770"/>
          <a:ext cx="6516014" cy="823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dirty="0">
              <a:latin typeface="Arial" panose="020B0604020202020204" pitchFamily="34" charset="0"/>
              <a:cs typeface="Arial" panose="020B0604020202020204" pitchFamily="34" charset="0"/>
            </a:rPr>
            <a:t>Thinking about hurting yourself or the newborn</a:t>
          </a:r>
        </a:p>
      </dsp:txBody>
      <dsp:txXfrm>
        <a:off x="1876697" y="3775891"/>
        <a:ext cx="5445873" cy="775317"/>
      </dsp:txXfrm>
    </dsp:sp>
    <dsp:sp modelId="{4F27DB80-FE40-6D40-8E31-E85B31CC3598}">
      <dsp:nvSpPr>
        <dsp:cNvPr id="0" name=""/>
        <dsp:cNvSpPr/>
      </dsp:nvSpPr>
      <dsp:spPr>
        <a:xfrm>
          <a:off x="6574465" y="376026"/>
          <a:ext cx="535313" cy="53531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694910" y="376026"/>
        <a:ext cx="294423" cy="402823"/>
      </dsp:txXfrm>
    </dsp:sp>
    <dsp:sp modelId="{422A0654-FF1E-4443-8094-8EA9CCC9AC09}">
      <dsp:nvSpPr>
        <dsp:cNvPr id="0" name=""/>
        <dsp:cNvSpPr/>
      </dsp:nvSpPr>
      <dsp:spPr>
        <a:xfrm>
          <a:off x="6467286" y="1539598"/>
          <a:ext cx="535313" cy="53531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587731" y="1539598"/>
        <a:ext cx="294423" cy="402823"/>
      </dsp:txXfrm>
    </dsp:sp>
    <dsp:sp modelId="{744676AA-4962-EC43-BA00-741D802B31FB}">
      <dsp:nvSpPr>
        <dsp:cNvPr id="0" name=""/>
        <dsp:cNvSpPr/>
      </dsp:nvSpPr>
      <dsp:spPr>
        <a:xfrm>
          <a:off x="6953872" y="2463815"/>
          <a:ext cx="535313" cy="53531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074317" y="2463815"/>
        <a:ext cx="294423" cy="402823"/>
      </dsp:txXfrm>
    </dsp:sp>
    <dsp:sp modelId="{8F920C53-8898-2042-A3CC-4B9FF34E5EC5}">
      <dsp:nvSpPr>
        <dsp:cNvPr id="0" name=""/>
        <dsp:cNvSpPr/>
      </dsp:nvSpPr>
      <dsp:spPr>
        <a:xfrm>
          <a:off x="7440457" y="3410908"/>
          <a:ext cx="535313" cy="53531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560902" y="3410908"/>
        <a:ext cx="294423" cy="4028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C0DDA-19EF-7E46-8F55-55EB6F6582BB}">
      <dsp:nvSpPr>
        <dsp:cNvPr id="0" name=""/>
        <dsp:cNvSpPr/>
      </dsp:nvSpPr>
      <dsp:spPr>
        <a:xfrm>
          <a:off x="3143467" y="1931247"/>
          <a:ext cx="689678" cy="91440"/>
        </a:xfrm>
        <a:custGeom>
          <a:avLst/>
          <a:gdLst/>
          <a:ahLst/>
          <a:cxnLst/>
          <a:rect l="0" t="0" r="0" b="0"/>
          <a:pathLst>
            <a:path>
              <a:moveTo>
                <a:pt x="0" y="45720"/>
              </a:moveTo>
              <a:lnTo>
                <a:pt x="689678"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70299" y="1973362"/>
        <a:ext cx="36013" cy="7209"/>
      </dsp:txXfrm>
    </dsp:sp>
    <dsp:sp modelId="{0A707358-B90E-5D4F-BCCB-ADE64FF3C1D7}">
      <dsp:nvSpPr>
        <dsp:cNvPr id="0" name=""/>
        <dsp:cNvSpPr/>
      </dsp:nvSpPr>
      <dsp:spPr>
        <a:xfrm>
          <a:off x="13623" y="1037474"/>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Secondary research</a:t>
          </a:r>
          <a:r>
            <a:rPr lang="en-US" sz="2200" b="1" kern="1200" dirty="0"/>
            <a:t>: </a:t>
          </a:r>
          <a:r>
            <a:rPr lang="en-US" sz="2200" kern="1200" dirty="0">
              <a:latin typeface="Arial" panose="020B0604020202020204" pitchFamily="34" charset="0"/>
              <a:cs typeface="Arial" panose="020B0604020202020204" pitchFamily="34" charset="0"/>
            </a:rPr>
            <a:t>Support Women with Postpartum Depression in the UK</a:t>
          </a:r>
        </a:p>
      </dsp:txBody>
      <dsp:txXfrm>
        <a:off x="13623" y="1037474"/>
        <a:ext cx="3131643" cy="1878986"/>
      </dsp:txXfrm>
    </dsp:sp>
    <dsp:sp modelId="{8AE06C0F-C4CC-0C4C-8F63-ADCBCF0B647F}">
      <dsp:nvSpPr>
        <dsp:cNvPr id="0" name=""/>
        <dsp:cNvSpPr/>
      </dsp:nvSpPr>
      <dsp:spPr>
        <a:xfrm>
          <a:off x="6995388" y="1931247"/>
          <a:ext cx="689678" cy="91440"/>
        </a:xfrm>
        <a:custGeom>
          <a:avLst/>
          <a:gdLst/>
          <a:ahLst/>
          <a:cxnLst/>
          <a:rect l="0" t="0" r="0" b="0"/>
          <a:pathLst>
            <a:path>
              <a:moveTo>
                <a:pt x="0" y="45720"/>
              </a:moveTo>
              <a:lnTo>
                <a:pt x="689678"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22220" y="1973362"/>
        <a:ext cx="36013" cy="7209"/>
      </dsp:txXfrm>
    </dsp:sp>
    <dsp:sp modelId="{EABBE550-0FC6-FF44-AAB9-5EC0D4A4EAAE}">
      <dsp:nvSpPr>
        <dsp:cNvPr id="0" name=""/>
        <dsp:cNvSpPr/>
      </dsp:nvSpPr>
      <dsp:spPr>
        <a:xfrm>
          <a:off x="3865545" y="1037474"/>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1200150">
            <a:lnSpc>
              <a:spcPct val="90000"/>
            </a:lnSpc>
            <a:spcBef>
              <a:spcPct val="0"/>
            </a:spcBef>
            <a:spcAft>
              <a:spcPct val="35000"/>
            </a:spcAft>
            <a:buNone/>
          </a:pPr>
          <a:r>
            <a:rPr lang="en-US" sz="2700" b="1" kern="1200" dirty="0"/>
            <a:t>KEYWORD: </a:t>
          </a:r>
          <a:r>
            <a:rPr lang="en-US" sz="2700" kern="1200" dirty="0">
              <a:latin typeface="+mn-lt"/>
              <a:cs typeface="Arial" panose="020B0604020202020204" pitchFamily="34" charset="0"/>
            </a:rPr>
            <a:t>Support women; Postpartum depression UK</a:t>
          </a:r>
        </a:p>
      </dsp:txBody>
      <dsp:txXfrm>
        <a:off x="3865545" y="1037474"/>
        <a:ext cx="3131643" cy="1878986"/>
      </dsp:txXfrm>
    </dsp:sp>
    <dsp:sp modelId="{1FE25F9F-8B64-8D44-9BF3-DF788E7BDF24}">
      <dsp:nvSpPr>
        <dsp:cNvPr id="0" name=""/>
        <dsp:cNvSpPr/>
      </dsp:nvSpPr>
      <dsp:spPr>
        <a:xfrm>
          <a:off x="1579445" y="2914660"/>
          <a:ext cx="7703843" cy="689678"/>
        </a:xfrm>
        <a:custGeom>
          <a:avLst/>
          <a:gdLst/>
          <a:ahLst/>
          <a:cxnLst/>
          <a:rect l="0" t="0" r="0" b="0"/>
          <a:pathLst>
            <a:path>
              <a:moveTo>
                <a:pt x="7703843" y="0"/>
              </a:moveTo>
              <a:lnTo>
                <a:pt x="7703843" y="361939"/>
              </a:lnTo>
              <a:lnTo>
                <a:pt x="0" y="361939"/>
              </a:lnTo>
              <a:lnTo>
                <a:pt x="0" y="689678"/>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7930" y="3255895"/>
        <a:ext cx="386872" cy="7209"/>
      </dsp:txXfrm>
    </dsp:sp>
    <dsp:sp modelId="{CEB8687F-82DB-5248-91F0-59C464B436D7}">
      <dsp:nvSpPr>
        <dsp:cNvPr id="0" name=""/>
        <dsp:cNvSpPr/>
      </dsp:nvSpPr>
      <dsp:spPr>
        <a:xfrm>
          <a:off x="7717466" y="1037474"/>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1200150">
            <a:lnSpc>
              <a:spcPct val="90000"/>
            </a:lnSpc>
            <a:spcBef>
              <a:spcPct val="0"/>
            </a:spcBef>
            <a:spcAft>
              <a:spcPct val="35000"/>
            </a:spcAft>
            <a:buNone/>
          </a:pPr>
          <a:r>
            <a:rPr lang="en-US" sz="2700" kern="1200" dirty="0"/>
            <a:t>Maternal mental health; postpartum</a:t>
          </a:r>
        </a:p>
      </dsp:txBody>
      <dsp:txXfrm>
        <a:off x="7717466" y="1037474"/>
        <a:ext cx="3131643" cy="1878986"/>
      </dsp:txXfrm>
    </dsp:sp>
    <dsp:sp modelId="{AF8357DA-3AF2-F94C-B040-9487C4975145}">
      <dsp:nvSpPr>
        <dsp:cNvPr id="0" name=""/>
        <dsp:cNvSpPr/>
      </dsp:nvSpPr>
      <dsp:spPr>
        <a:xfrm>
          <a:off x="3143467" y="4530512"/>
          <a:ext cx="689678" cy="91440"/>
        </a:xfrm>
        <a:custGeom>
          <a:avLst/>
          <a:gdLst/>
          <a:ahLst/>
          <a:cxnLst/>
          <a:rect l="0" t="0" r="0" b="0"/>
          <a:pathLst>
            <a:path>
              <a:moveTo>
                <a:pt x="0" y="45720"/>
              </a:moveTo>
              <a:lnTo>
                <a:pt x="689678"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70299" y="4572627"/>
        <a:ext cx="36013" cy="7209"/>
      </dsp:txXfrm>
    </dsp:sp>
    <dsp:sp modelId="{30DF7202-B12A-F34C-AA19-8B2A42D56072}">
      <dsp:nvSpPr>
        <dsp:cNvPr id="0" name=""/>
        <dsp:cNvSpPr/>
      </dsp:nvSpPr>
      <dsp:spPr>
        <a:xfrm>
          <a:off x="13623" y="3636739"/>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1200150">
            <a:lnSpc>
              <a:spcPct val="90000"/>
            </a:lnSpc>
            <a:spcBef>
              <a:spcPct val="0"/>
            </a:spcBef>
            <a:spcAft>
              <a:spcPct val="35000"/>
            </a:spcAft>
            <a:buNone/>
          </a:pPr>
          <a:r>
            <a:rPr lang="en-US" sz="2700" kern="1200" dirty="0"/>
            <a:t>anxiety; postpartum depression</a:t>
          </a:r>
        </a:p>
      </dsp:txBody>
      <dsp:txXfrm>
        <a:off x="13623" y="3636739"/>
        <a:ext cx="3131643" cy="1878986"/>
      </dsp:txXfrm>
    </dsp:sp>
    <dsp:sp modelId="{97149713-305E-0C4E-8893-BC003E60174D}">
      <dsp:nvSpPr>
        <dsp:cNvPr id="0" name=""/>
        <dsp:cNvSpPr/>
      </dsp:nvSpPr>
      <dsp:spPr>
        <a:xfrm>
          <a:off x="6995388" y="4530512"/>
          <a:ext cx="689678" cy="91440"/>
        </a:xfrm>
        <a:custGeom>
          <a:avLst/>
          <a:gdLst/>
          <a:ahLst/>
          <a:cxnLst/>
          <a:rect l="0" t="0" r="0" b="0"/>
          <a:pathLst>
            <a:path>
              <a:moveTo>
                <a:pt x="0" y="45720"/>
              </a:moveTo>
              <a:lnTo>
                <a:pt x="689678"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22220" y="4572627"/>
        <a:ext cx="36013" cy="7209"/>
      </dsp:txXfrm>
    </dsp:sp>
    <dsp:sp modelId="{3D88FDE1-C639-0C4B-9758-5D23136D0129}">
      <dsp:nvSpPr>
        <dsp:cNvPr id="0" name=""/>
        <dsp:cNvSpPr/>
      </dsp:nvSpPr>
      <dsp:spPr>
        <a:xfrm>
          <a:off x="3865545" y="3636739"/>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Database: </a:t>
          </a:r>
          <a:r>
            <a:rPr lang="en-US" sz="2400" kern="1200" dirty="0"/>
            <a:t>UWTSD liberty research, </a:t>
          </a:r>
          <a:r>
            <a:rPr lang="en-US" sz="2400" kern="1200" dirty="0" err="1"/>
            <a:t>Proquest</a:t>
          </a:r>
          <a:r>
            <a:rPr lang="en-US" sz="2400" kern="1200" dirty="0"/>
            <a:t> research,</a:t>
          </a:r>
        </a:p>
        <a:p>
          <a:pPr marL="0" lvl="0" indent="0" algn="ctr" defTabSz="1244600">
            <a:lnSpc>
              <a:spcPct val="90000"/>
            </a:lnSpc>
            <a:spcBef>
              <a:spcPct val="0"/>
            </a:spcBef>
            <a:spcAft>
              <a:spcPct val="35000"/>
            </a:spcAft>
            <a:buNone/>
          </a:pPr>
          <a:r>
            <a:rPr lang="en-US" sz="2400" kern="1200" dirty="0"/>
            <a:t>BMJ research</a:t>
          </a:r>
        </a:p>
        <a:p>
          <a:pPr marL="0" lvl="0" indent="0" algn="ctr" defTabSz="1244600">
            <a:lnSpc>
              <a:spcPct val="90000"/>
            </a:lnSpc>
            <a:spcBef>
              <a:spcPct val="0"/>
            </a:spcBef>
            <a:spcAft>
              <a:spcPct val="35000"/>
            </a:spcAft>
            <a:buNone/>
          </a:pPr>
          <a:endParaRPr lang="en-US" sz="1900" kern="1200" dirty="0"/>
        </a:p>
      </dsp:txBody>
      <dsp:txXfrm>
        <a:off x="3865545" y="3636739"/>
        <a:ext cx="3131643" cy="1878986"/>
      </dsp:txXfrm>
    </dsp:sp>
    <dsp:sp modelId="{26F5CF98-36DF-AC4A-AC3E-D90FD78FFF2A}">
      <dsp:nvSpPr>
        <dsp:cNvPr id="0" name=""/>
        <dsp:cNvSpPr/>
      </dsp:nvSpPr>
      <dsp:spPr>
        <a:xfrm>
          <a:off x="7717466" y="3636739"/>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977900">
            <a:lnSpc>
              <a:spcPct val="90000"/>
            </a:lnSpc>
            <a:spcBef>
              <a:spcPct val="0"/>
            </a:spcBef>
            <a:spcAft>
              <a:spcPct val="35000"/>
            </a:spcAft>
            <a:buNone/>
          </a:pPr>
          <a:r>
            <a:rPr lang="en-US" sz="2200" b="1" kern="1200" dirty="0">
              <a:latin typeface="Arial" panose="020B0604020202020204" pitchFamily="34" charset="0"/>
              <a:cs typeface="Arial" panose="020B0604020202020204" pitchFamily="34" charset="0"/>
            </a:rPr>
            <a:t>Inclusion criteria</a:t>
          </a:r>
          <a:r>
            <a:rPr lang="en-US" sz="2200" kern="1200" dirty="0"/>
            <a:t>: publication 2020, language English, location UK, sources </a:t>
          </a:r>
          <a:r>
            <a:rPr lang="en-GB" sz="1600" b="0" i="0" kern="1200" dirty="0">
              <a:solidFill>
                <a:schemeClr val="tx1"/>
              </a:solidFill>
              <a:effectLst/>
              <a:latin typeface="Arial" panose="020B0604020202020204" pitchFamily="34" charset="0"/>
              <a:ea typeface="+mn-ea"/>
              <a:cs typeface="Arial" panose="020B0604020202020204" pitchFamily="34" charset="0"/>
            </a:rPr>
            <a:t>(Swift et al., 2020)</a:t>
          </a:r>
          <a:endParaRPr lang="en-US" sz="1600" kern="1200" dirty="0"/>
        </a:p>
      </dsp:txBody>
      <dsp:txXfrm>
        <a:off x="7717466" y="3636739"/>
        <a:ext cx="3131643" cy="187898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10/08/2023</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10/08/2023</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10/08/2023</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10/08/2023</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10/08/2023</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10/08/2023</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10/08/2023</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10/08/2023</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10/08/2023</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10/08/2023</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10/08/2023</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10/08/2023</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ommyrackell.com/2014/03/our-journey-towards-parenthood-my-baby.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s://psicopatologia.eu/depressione-post-partum/" TargetMode="External"/><Relationship Id="rId7" Type="http://schemas.openxmlformats.org/officeDocument/2006/relationships/diagramQuickStyle" Target="../diagrams/quickStyle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creativecommons.org/licenses/by-nc-nd/3.0/" TargetMode="Externa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relevantinsights.com/articles/secondary-research-advantages-limitations-and-sour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695252" y="591010"/>
            <a:ext cx="6457245" cy="2366102"/>
          </a:xfrm>
        </p:spPr>
        <p:txBody>
          <a:bodyPr>
            <a:normAutofit fontScale="90000"/>
          </a:bodyPr>
          <a:lstStyle/>
          <a:p>
            <a:br>
              <a:rPr lang="en-GB" sz="3300" b="1" dirty="0"/>
            </a:br>
            <a:r>
              <a:rPr lang="en-GB" sz="3300" b="1" dirty="0">
                <a:latin typeface="Arial" panose="020B0604020202020204" pitchFamily="34" charset="0"/>
                <a:cs typeface="Arial" panose="020B0604020202020204" pitchFamily="34" charset="0"/>
              </a:rPr>
              <a:t>Module: Introduction to Research </a:t>
            </a:r>
            <a:br>
              <a:rPr lang="en-GB" sz="3300" b="1" dirty="0">
                <a:latin typeface="Arial" panose="020B0604020202020204" pitchFamily="34" charset="0"/>
                <a:cs typeface="Arial" panose="020B0604020202020204" pitchFamily="34" charset="0"/>
              </a:rPr>
            </a:br>
            <a:r>
              <a:rPr lang="en-GB" sz="3300" b="1" dirty="0">
                <a:latin typeface="Arial" panose="020B0604020202020204" pitchFamily="34" charset="0"/>
                <a:cs typeface="Arial" panose="020B0604020202020204" pitchFamily="34" charset="0"/>
              </a:rPr>
              <a:t>BMHP5005</a:t>
            </a:r>
            <a:br>
              <a:rPr lang="en-GB" sz="3300" b="1" dirty="0">
                <a:latin typeface="Arial" panose="020B0604020202020204" pitchFamily="34" charset="0"/>
                <a:cs typeface="Arial" panose="020B0604020202020204" pitchFamily="34" charset="0"/>
              </a:rPr>
            </a:br>
            <a:br>
              <a:rPr lang="en-GB" sz="3300" b="1" dirty="0">
                <a:latin typeface="Arial" panose="020B0604020202020204" pitchFamily="34" charset="0"/>
                <a:cs typeface="Arial" panose="020B0604020202020204" pitchFamily="34" charset="0"/>
              </a:rPr>
            </a:br>
            <a:endParaRPr lang="en-GB" sz="33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6194715" y="3836197"/>
            <a:ext cx="5334931" cy="2189214"/>
          </a:xfrm>
        </p:spPr>
        <p:txBody>
          <a:bodyPr>
            <a:normAutofit/>
          </a:bodyPr>
          <a:lstStyle/>
          <a:p>
            <a:r>
              <a:rPr lang="en-GB" b="1">
                <a:latin typeface="Arial" panose="020B0604020202020204" pitchFamily="34" charset="0"/>
                <a:cs typeface="Arial" panose="020B0604020202020204" pitchFamily="34" charset="0"/>
              </a:rPr>
              <a:t>Student Name: </a:t>
            </a:r>
            <a:r>
              <a:rPr lang="en-GB" b="1" err="1">
                <a:latin typeface="Arial" panose="020B0604020202020204" pitchFamily="34" charset="0"/>
                <a:cs typeface="Arial" panose="020B0604020202020204" pitchFamily="34" charset="0"/>
              </a:rPr>
              <a:t>Anabela</a:t>
            </a:r>
            <a:r>
              <a:rPr lang="en-GB" b="1">
                <a:latin typeface="Arial" panose="020B0604020202020204" pitchFamily="34" charset="0"/>
                <a:cs typeface="Arial" panose="020B0604020202020204" pitchFamily="34" charset="0"/>
              </a:rPr>
              <a:t> Mendes</a:t>
            </a:r>
          </a:p>
          <a:p>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Student Number: 2124257</a:t>
            </a:r>
          </a:p>
        </p:txBody>
      </p:sp>
      <p:sp>
        <p:nvSpPr>
          <p:cNvPr id="44" name="Freeform: Shape 43">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3" name="Freeform: Shape 47">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49">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A person sitting at a table with her hand on her head&#10;&#10;Description automatically generated">
            <a:extLst>
              <a:ext uri="{FF2B5EF4-FFF2-40B4-BE49-F238E27FC236}">
                <a16:creationId xmlns:a16="http://schemas.microsoft.com/office/drawing/2014/main" id="{DA65CD6D-125C-D50A-9B36-F1569F94132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478" r="769" b="-3"/>
          <a:stretch/>
        </p:blipFill>
        <p:spPr>
          <a:xfrm>
            <a:off x="39503" y="171131"/>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54" name="Freeform: Shape 53">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4D87ED66-3A52-11DC-3F59-9814E0A2B098}"/>
              </a:ext>
            </a:extLst>
          </p:cNvPr>
          <p:cNvSpPr txBox="1"/>
          <p:nvPr/>
        </p:nvSpPr>
        <p:spPr>
          <a:xfrm>
            <a:off x="39503" y="32714"/>
            <a:ext cx="2459327"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www.mommyrackell.com/2014/03/our-journey-towards-parenthood-my-baby.html">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dirty="0">
              <a:solidFill>
                <a:srgbClr val="FFFFFF"/>
              </a:solidFill>
            </a:endParaRPr>
          </a:p>
        </p:txBody>
      </p:sp>
      <p:sp>
        <p:nvSpPr>
          <p:cNvPr id="7" name="TextBox 6">
            <a:extLst>
              <a:ext uri="{FF2B5EF4-FFF2-40B4-BE49-F238E27FC236}">
                <a16:creationId xmlns:a16="http://schemas.microsoft.com/office/drawing/2014/main" id="{416FFB5E-19C7-9749-8AD4-D2726D26EDE3}"/>
              </a:ext>
            </a:extLst>
          </p:cNvPr>
          <p:cNvSpPr txBox="1"/>
          <p:nvPr/>
        </p:nvSpPr>
        <p:spPr>
          <a:xfrm>
            <a:off x="6194715" y="2916245"/>
            <a:ext cx="5735782"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Support Women with Postpartum Depression</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4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442227" y="-356858"/>
            <a:ext cx="5251316" cy="1807305"/>
          </a:xfrm>
        </p:spPr>
        <p:txBody>
          <a:bodyPr>
            <a:normAutofit/>
          </a:bodyPr>
          <a:lstStyle/>
          <a:p>
            <a:r>
              <a:rPr lang="en-GB" b="1"/>
              <a:t>Introduction</a:t>
            </a:r>
            <a:endParaRPr lang="en-GB" b="1" dirty="0"/>
          </a:p>
        </p:txBody>
      </p:sp>
      <p:pic>
        <p:nvPicPr>
          <p:cNvPr id="8" name="Picture 7" descr="A person crying with her hand on her shoulder&#10;&#10;Description automatically generated">
            <a:extLst>
              <a:ext uri="{FF2B5EF4-FFF2-40B4-BE49-F238E27FC236}">
                <a16:creationId xmlns:a16="http://schemas.microsoft.com/office/drawing/2014/main" id="{00E50E55-23EF-2442-21F6-B01ADC6C457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732" r="23231" b="-1"/>
          <a:stretch/>
        </p:blipFill>
        <p:spPr>
          <a:xfrm>
            <a:off x="7639723" y="10"/>
            <a:ext cx="4552277" cy="523572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9" name="TextBox 8">
            <a:extLst>
              <a:ext uri="{FF2B5EF4-FFF2-40B4-BE49-F238E27FC236}">
                <a16:creationId xmlns:a16="http://schemas.microsoft.com/office/drawing/2014/main" id="{7E5E06A8-77AF-71A7-018D-B9E1120A7A93}"/>
              </a:ext>
            </a:extLst>
          </p:cNvPr>
          <p:cNvSpPr txBox="1"/>
          <p:nvPr/>
        </p:nvSpPr>
        <p:spPr>
          <a:xfrm>
            <a:off x="9465992" y="5246317"/>
            <a:ext cx="2459327"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psicopatologia.eu/depressione-post-partum/">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dirty="0">
              <a:solidFill>
                <a:srgbClr val="FFFFFF"/>
              </a:solidFill>
            </a:endParaRPr>
          </a:p>
        </p:txBody>
      </p:sp>
      <p:graphicFrame>
        <p:nvGraphicFramePr>
          <p:cNvPr id="53" name="TextBox 9">
            <a:extLst>
              <a:ext uri="{FF2B5EF4-FFF2-40B4-BE49-F238E27FC236}">
                <a16:creationId xmlns:a16="http://schemas.microsoft.com/office/drawing/2014/main" id="{AA17801A-26F4-E931-E21B-20510EC7392B}"/>
              </a:ext>
            </a:extLst>
          </p:cNvPr>
          <p:cNvGraphicFramePr/>
          <p:nvPr>
            <p:extLst>
              <p:ext uri="{D42A27DB-BD31-4B8C-83A1-F6EECF244321}">
                <p14:modId xmlns:p14="http://schemas.microsoft.com/office/powerpoint/2010/main" val="3950276428"/>
              </p:ext>
            </p:extLst>
          </p:nvPr>
        </p:nvGraphicFramePr>
        <p:xfrm>
          <a:off x="72093" y="1230416"/>
          <a:ext cx="8462357" cy="45753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865FB-9C57-66F6-D9BD-79D239A2EAC8}"/>
              </a:ext>
            </a:extLst>
          </p:cNvPr>
          <p:cNvSpPr>
            <a:spLocks noGrp="1"/>
          </p:cNvSpPr>
          <p:nvPr>
            <p:ph type="title"/>
          </p:nvPr>
        </p:nvSpPr>
        <p:spPr>
          <a:xfrm rot="10800000" flipV="1">
            <a:off x="123305" y="733539"/>
            <a:ext cx="2731325" cy="285006"/>
          </a:xfrm>
        </p:spPr>
        <p:txBody>
          <a:bodyPr>
            <a:normAutofit fontScale="90000"/>
          </a:bodyPr>
          <a:lstStyle/>
          <a:p>
            <a:pPr>
              <a:spcBef>
                <a:spcPts val="0"/>
              </a:spcBef>
              <a:spcAft>
                <a:spcPts val="600"/>
              </a:spcAft>
            </a:pPr>
            <a:r>
              <a:rPr lang="en-US" sz="4400" b="1" dirty="0">
                <a:latin typeface="Arial" panose="020B0604020202020204" pitchFamily="34" charset="0"/>
                <a:cs typeface="Arial" panose="020B0604020202020204" pitchFamily="34" charset="0"/>
              </a:rPr>
              <a:t>Aim:</a:t>
            </a:r>
            <a:br>
              <a:rPr lang="en-US" sz="4000" b="1"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F409145B-092F-E0A5-0393-CADE290CDDEF}"/>
              </a:ext>
            </a:extLst>
          </p:cNvPr>
          <p:cNvSpPr>
            <a:spLocks noGrp="1"/>
          </p:cNvSpPr>
          <p:nvPr>
            <p:ph idx="1"/>
          </p:nvPr>
        </p:nvSpPr>
        <p:spPr>
          <a:xfrm>
            <a:off x="123305" y="733539"/>
            <a:ext cx="8213173" cy="2080914"/>
          </a:xfrm>
        </p:spPr>
        <p:txBody>
          <a:bodyPr>
            <a:normAutofit lnSpcReduction="10000"/>
          </a:bodyPr>
          <a:lstStyle/>
          <a:p>
            <a:pPr>
              <a:spcBef>
                <a:spcPts val="0"/>
              </a:spcBef>
              <a:spcAft>
                <a:spcPts val="600"/>
              </a:spcAft>
              <a:buFont typeface="Wingdings" pitchFamily="2" charset="2"/>
              <a:buChar char="Ø"/>
            </a:pPr>
            <a:r>
              <a:rPr lang="en-GB" sz="2400" dirty="0">
                <a:latin typeface="Arial" panose="020B0604020202020204" pitchFamily="34" charset="0"/>
                <a:cs typeface="Arial" panose="020B0604020202020204" pitchFamily="34" charset="0"/>
              </a:rPr>
              <a:t>In order to investigate and explore </a:t>
            </a:r>
            <a:r>
              <a:rPr lang="en-GB" sz="2400" dirty="0">
                <a:effectLst/>
                <a:latin typeface="Arial" panose="020B0604020202020204" pitchFamily="34" charset="0"/>
                <a:ea typeface="Calibri" panose="020F0502020204030204" pitchFamily="34" charset="0"/>
                <a:cs typeface="Arial" panose="020B0604020202020204" pitchFamily="34" charset="0"/>
              </a:rPr>
              <a:t>how common PPD is in health and social care settings and find out the related risk factors</a:t>
            </a:r>
            <a:r>
              <a:rPr lang="en-GB" sz="2400" dirty="0">
                <a:effectLst/>
                <a:latin typeface="Arial" panose="020B0604020202020204" pitchFamily="34" charset="0"/>
                <a:cs typeface="Arial" panose="020B0604020202020204" pitchFamily="34" charset="0"/>
              </a:rPr>
              <a:t> </a:t>
            </a:r>
          </a:p>
          <a:p>
            <a:pPr>
              <a:spcBef>
                <a:spcPts val="0"/>
              </a:spcBef>
              <a:spcAft>
                <a:spcPts val="600"/>
              </a:spcAft>
              <a:buFont typeface="Wingdings" pitchFamily="2" charset="2"/>
              <a:buChar char="Ø"/>
            </a:pPr>
            <a:endParaRPr lang="en-GB" sz="2400" dirty="0">
              <a:effectLst/>
              <a:latin typeface="Arial" panose="020B0604020202020204" pitchFamily="34" charset="0"/>
              <a:ea typeface="Calibri" panose="020F0502020204030204" pitchFamily="34" charset="0"/>
            </a:endParaRPr>
          </a:p>
          <a:p>
            <a:pPr>
              <a:spcBef>
                <a:spcPts val="0"/>
              </a:spcBef>
              <a:spcAft>
                <a:spcPts val="600"/>
              </a:spcAft>
              <a:buFont typeface="Wingdings" pitchFamily="2" charset="2"/>
              <a:buChar char="Ø"/>
            </a:pPr>
            <a:r>
              <a:rPr lang="en-GB" sz="2400" dirty="0">
                <a:effectLst/>
                <a:latin typeface="Arial" panose="020B0604020202020204" pitchFamily="34" charset="0"/>
                <a:ea typeface="Calibri" panose="020F0502020204030204" pitchFamily="34" charset="0"/>
              </a:rPr>
              <a:t>To discover how effective an integrated care model in improving results for mothers </a:t>
            </a:r>
            <a:endParaRPr lang="en-GB" sz="2400" dirty="0">
              <a:latin typeface="Arial" panose="020B0604020202020204" pitchFamily="34" charset="0"/>
              <a:cs typeface="Arial" panose="020B0604020202020204" pitchFamily="34" charset="0"/>
            </a:endParaRPr>
          </a:p>
          <a:p>
            <a:pPr marL="0" indent="0">
              <a:spcBef>
                <a:spcPts val="0"/>
              </a:spcBef>
              <a:spcAft>
                <a:spcPts val="600"/>
              </a:spcAft>
              <a:buNone/>
            </a:pPr>
            <a:endParaRPr lang="en-US" sz="32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79B77F0-625D-06B0-0BF1-8E3053963DB3}"/>
              </a:ext>
            </a:extLst>
          </p:cNvPr>
          <p:cNvSpPr txBox="1"/>
          <p:nvPr/>
        </p:nvSpPr>
        <p:spPr>
          <a:xfrm>
            <a:off x="335879" y="3081294"/>
            <a:ext cx="6015951"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Objectives:</a:t>
            </a:r>
            <a:endParaRPr lang="en-US" sz="2800" dirty="0"/>
          </a:p>
        </p:txBody>
      </p:sp>
      <p:sp>
        <p:nvSpPr>
          <p:cNvPr id="6" name="TextBox 5">
            <a:extLst>
              <a:ext uri="{FF2B5EF4-FFF2-40B4-BE49-F238E27FC236}">
                <a16:creationId xmlns:a16="http://schemas.microsoft.com/office/drawing/2014/main" id="{C26DA5C0-FF68-DDC0-F3FC-E435A23A9D2D}"/>
              </a:ext>
            </a:extLst>
          </p:cNvPr>
          <p:cNvSpPr txBox="1"/>
          <p:nvPr/>
        </p:nvSpPr>
        <p:spPr>
          <a:xfrm>
            <a:off x="249382" y="3871356"/>
            <a:ext cx="9690265" cy="3693319"/>
          </a:xfrm>
          <a:prstGeom prst="rect">
            <a:avLst/>
          </a:prstGeom>
          <a:noFill/>
        </p:spPr>
        <p:txBody>
          <a:bodyPr wrap="square" rtlCol="0">
            <a:spAutoFit/>
          </a:bodyPr>
          <a:lstStyle/>
          <a:p>
            <a:pPr marL="457200" indent="-457200">
              <a:buFont typeface="+mj-lt"/>
              <a:buAutoNum type="arabicPeriod"/>
            </a:pPr>
            <a:r>
              <a:rPr lang="en-GB" sz="2400" dirty="0"/>
              <a:t>To explain the key ideas </a:t>
            </a:r>
            <a:r>
              <a:rPr lang="en-GB" sz="2400" dirty="0">
                <a:effectLst/>
                <a:latin typeface="Times New Roman" panose="02020603050405020304" pitchFamily="18" charset="0"/>
                <a:ea typeface="Calibri" panose="020F0502020204030204" pitchFamily="34" charset="0"/>
                <a:cs typeface="Arial" panose="020B0604020202020204" pitchFamily="34" charset="0"/>
              </a:rPr>
              <a:t>of postpartum depression</a:t>
            </a:r>
          </a:p>
          <a:p>
            <a:pPr marL="457200" indent="-457200">
              <a:buFont typeface="+mj-lt"/>
              <a:buAutoNum type="arabicPeriod"/>
            </a:pPr>
            <a:r>
              <a:rPr lang="en-GB" sz="2400" dirty="0">
                <a:effectLst/>
                <a:latin typeface="Times New Roman" panose="02020603050405020304" pitchFamily="18" charset="0"/>
                <a:ea typeface="Calibri" panose="020F0502020204030204" pitchFamily="34" charset="0"/>
                <a:cs typeface="Arial" panose="020B0604020202020204" pitchFamily="34" charset="0"/>
              </a:rPr>
              <a:t>to explore the data, policies, services, and legislation in the UK</a:t>
            </a:r>
          </a:p>
          <a:p>
            <a:pPr marL="457200" indent="-457200">
              <a:buFont typeface="+mj-lt"/>
              <a:buAutoNum type="arabicPeriod"/>
            </a:pPr>
            <a:r>
              <a:rPr lang="en-GB" sz="2400" dirty="0"/>
              <a:t>Conduct a thorough review of academic articles about </a:t>
            </a:r>
            <a:r>
              <a:rPr lang="en-GB" sz="2400" dirty="0">
                <a:latin typeface="Times New Roman" panose="02020603050405020304" pitchFamily="18" charset="0"/>
                <a:ea typeface="Calibri" panose="020F0502020204030204" pitchFamily="34" charset="0"/>
                <a:cs typeface="Arial" panose="020B0604020202020204" pitchFamily="34" charset="0"/>
              </a:rPr>
              <a:t>postpartum depression</a:t>
            </a:r>
          </a:p>
          <a:p>
            <a:pPr marL="457200" indent="-457200">
              <a:buFont typeface="+mj-lt"/>
              <a:buAutoNum type="arabicPeriod"/>
            </a:pPr>
            <a:r>
              <a:rPr lang="en-GB" sz="2400" dirty="0">
                <a:effectLst/>
                <a:latin typeface="Times New Roman" panose="02020603050405020304" pitchFamily="18" charset="0"/>
                <a:ea typeface="Calibri" panose="020F0502020204030204" pitchFamily="34" charset="0"/>
                <a:cs typeface="Arial" panose="020B0604020202020204" pitchFamily="34" charset="0"/>
              </a:rPr>
              <a:t>Provide recommendations for Health care and policies and research</a:t>
            </a:r>
          </a:p>
          <a:p>
            <a:pPr marL="457200" indent="-457200">
              <a:buFont typeface="+mj-lt"/>
              <a:buAutoNum type="arabicPeriod"/>
            </a:pPr>
            <a:endParaRPr lang="en-GB" sz="2400" dirty="0">
              <a:effectLst/>
              <a:latin typeface="Times New Roman" panose="02020603050405020304" pitchFamily="18" charset="0"/>
              <a:ea typeface="Calibri" panose="020F0502020204030204" pitchFamily="34" charset="0"/>
              <a:cs typeface="Arial" panose="020B0604020202020204" pitchFamily="34" charset="0"/>
            </a:endParaRPr>
          </a:p>
          <a:p>
            <a:endParaRPr lang="en-GB" sz="2400" dirty="0">
              <a:effectLst/>
              <a:latin typeface="Times New Roman" panose="02020603050405020304" pitchFamily="18" charset="0"/>
              <a:ea typeface="Calibri" panose="020F0502020204030204" pitchFamily="34" charset="0"/>
              <a:cs typeface="Arial" panose="020B0604020202020204" pitchFamily="34" charset="0"/>
            </a:endParaRPr>
          </a:p>
          <a:p>
            <a:pPr marL="342900" indent="-342900">
              <a:buFont typeface="+mj-lt"/>
              <a:buAutoNum type="arabicPeriod"/>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625763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7" name="TextBox 6">
            <a:extLst>
              <a:ext uri="{FF2B5EF4-FFF2-40B4-BE49-F238E27FC236}">
                <a16:creationId xmlns:a16="http://schemas.microsoft.com/office/drawing/2014/main" id="{3922CFA3-33BF-0AA3-C6C7-F3D79D212B87}"/>
              </a:ext>
            </a:extLst>
          </p:cNvPr>
          <p:cNvGraphicFramePr/>
          <p:nvPr>
            <p:extLst>
              <p:ext uri="{D42A27DB-BD31-4B8C-83A1-F6EECF244321}">
                <p14:modId xmlns:p14="http://schemas.microsoft.com/office/powerpoint/2010/main" val="1498577814"/>
              </p:ext>
            </p:extLst>
          </p:nvPr>
        </p:nvGraphicFramePr>
        <p:xfrm>
          <a:off x="838199" y="423333"/>
          <a:ext cx="10862734" cy="655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4947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b="1" kern="1200">
                <a:solidFill>
                  <a:srgbClr val="FFFFFF"/>
                </a:solidFill>
                <a:latin typeface="+mj-lt"/>
                <a:ea typeface="+mj-ea"/>
                <a:cs typeface="+mj-cs"/>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633480904"/>
              </p:ext>
            </p:extLst>
          </p:nvPr>
        </p:nvGraphicFramePr>
        <p:xfrm>
          <a:off x="180754" y="1651873"/>
          <a:ext cx="11584543" cy="4871804"/>
        </p:xfrm>
        <a:graphic>
          <a:graphicData uri="http://schemas.openxmlformats.org/drawingml/2006/table">
            <a:tbl>
              <a:tblPr firstRow="1" firstCol="1" bandRow="1"/>
              <a:tblGrid>
                <a:gridCol w="2764181">
                  <a:extLst>
                    <a:ext uri="{9D8B030D-6E8A-4147-A177-3AD203B41FA5}">
                      <a16:colId xmlns:a16="http://schemas.microsoft.com/office/drawing/2014/main" val="2791120806"/>
                    </a:ext>
                  </a:extLst>
                </a:gridCol>
                <a:gridCol w="2365136">
                  <a:extLst>
                    <a:ext uri="{9D8B030D-6E8A-4147-A177-3AD203B41FA5}">
                      <a16:colId xmlns:a16="http://schemas.microsoft.com/office/drawing/2014/main" val="3589850242"/>
                    </a:ext>
                  </a:extLst>
                </a:gridCol>
                <a:gridCol w="3261844">
                  <a:extLst>
                    <a:ext uri="{9D8B030D-6E8A-4147-A177-3AD203B41FA5}">
                      <a16:colId xmlns:a16="http://schemas.microsoft.com/office/drawing/2014/main" val="2229489048"/>
                    </a:ext>
                  </a:extLst>
                </a:gridCol>
                <a:gridCol w="3193382">
                  <a:extLst>
                    <a:ext uri="{9D8B030D-6E8A-4147-A177-3AD203B41FA5}">
                      <a16:colId xmlns:a16="http://schemas.microsoft.com/office/drawing/2014/main" val="2241838310"/>
                    </a:ext>
                  </a:extLst>
                </a:gridCol>
              </a:tblGrid>
              <a:tr h="995218">
                <a:tc>
                  <a:txBody>
                    <a:bodyPr/>
                    <a:lstStyle/>
                    <a:p>
                      <a:pPr algn="l" fontAlgn="t">
                        <a:spcBef>
                          <a:spcPts val="0"/>
                        </a:spcBef>
                        <a:spcAft>
                          <a:spcPts val="0"/>
                        </a:spcAft>
                      </a:pPr>
                      <a:r>
                        <a:rPr lang="en-GB" sz="2400" b="1" i="0" u="none" strike="noStrike" dirty="0">
                          <a:effectLst/>
                          <a:latin typeface="+mn-lt"/>
                          <a:cs typeface="Times New Roman" panose="02020603050405020304" pitchFamily="18" charset="0"/>
                        </a:rPr>
                        <a:t>Source citation</a:t>
                      </a:r>
                      <a:endParaRPr lang="en-GB" sz="2400" b="0" i="0" u="none" strike="noStrike" dirty="0">
                        <a:effectLst/>
                        <a:latin typeface="+mn-lt"/>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1" i="0" u="none" strike="noStrike" dirty="0">
                          <a:effectLst/>
                          <a:latin typeface="+mn-lt"/>
                          <a:cs typeface="Times New Roman" panose="02020603050405020304" pitchFamily="18" charset="0"/>
                        </a:rPr>
                        <a:t>Aim of study</a:t>
                      </a:r>
                      <a:endParaRPr lang="en-GB" sz="2400" b="0" i="0" u="none" strike="noStrike" dirty="0">
                        <a:effectLst/>
                        <a:latin typeface="+mn-lt"/>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1" i="0" u="none" strike="noStrike" dirty="0">
                          <a:effectLst/>
                          <a:latin typeface="+mn-lt"/>
                          <a:ea typeface="Calibri" panose="020F0502020204030204" pitchFamily="34" charset="0"/>
                          <a:cs typeface="Times New Roman" panose="02020603050405020304" pitchFamily="18" charset="0"/>
                        </a:rPr>
                        <a:t>        </a:t>
                      </a:r>
                    </a:p>
                    <a:p>
                      <a:pPr algn="l" fontAlgn="t">
                        <a:spcBef>
                          <a:spcPts val="0"/>
                        </a:spcBef>
                        <a:spcAft>
                          <a:spcPts val="0"/>
                        </a:spcAft>
                      </a:pPr>
                      <a:r>
                        <a:rPr lang="en-GB" sz="2400" b="1" i="0" u="none" strike="noStrike" dirty="0">
                          <a:effectLst/>
                          <a:latin typeface="+mn-lt"/>
                          <a:ea typeface="Calibri" panose="020F0502020204030204" pitchFamily="34" charset="0"/>
                          <a:cs typeface="Times New Roman" panose="02020603050405020304" pitchFamily="18" charset="0"/>
                        </a:rPr>
                        <a:t>         Methods</a:t>
                      </a:r>
                      <a:endParaRPr lang="en-GB" sz="2400" b="0" i="0" u="none" strike="noStrike" dirty="0">
                        <a:effectLst/>
                        <a:latin typeface="+mn-lt"/>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1" i="0" u="none" strike="noStrike">
                          <a:effectLst/>
                          <a:latin typeface="+mn-lt"/>
                          <a:ea typeface="Calibri" panose="020F0502020204030204" pitchFamily="34" charset="0"/>
                          <a:cs typeface="Times New Roman" panose="02020603050405020304" pitchFamily="18" charset="0"/>
                        </a:rPr>
                        <a:t>Summary of main findings</a:t>
                      </a:r>
                      <a:endParaRPr lang="en-GB" sz="2400" b="0" i="0" u="none" strike="noStrike">
                        <a:effectLst/>
                        <a:latin typeface="+mn-lt"/>
                      </a:endParaRPr>
                    </a:p>
                    <a:p>
                      <a:pPr algn="l" fontAlgn="t">
                        <a:spcBef>
                          <a:spcPts val="0"/>
                        </a:spcBef>
                        <a:spcAft>
                          <a:spcPts val="0"/>
                        </a:spcAft>
                      </a:pPr>
                      <a:r>
                        <a:rPr lang="en-GB" sz="2400" b="1" i="0" u="none" strike="noStrike">
                          <a:effectLst/>
                          <a:latin typeface="+mn-lt"/>
                          <a:ea typeface="Calibri" panose="020F0502020204030204" pitchFamily="34" charset="0"/>
                          <a:cs typeface="Times New Roman" panose="02020603050405020304" pitchFamily="18" charset="0"/>
                        </a:rPr>
                        <a:t> </a:t>
                      </a:r>
                      <a:endParaRPr lang="en-GB" sz="2400" b="0" i="0" u="none" strike="noStrike">
                        <a:effectLst/>
                        <a:latin typeface="+mn-lt"/>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885906">
                <a:tc>
                  <a:txBody>
                    <a:bodyPr/>
                    <a:lstStyle/>
                    <a:p>
                      <a:pPr algn="l" fontAlgn="t">
                        <a:spcBef>
                          <a:spcPts val="0"/>
                        </a:spcBef>
                        <a:spcAft>
                          <a:spcPts val="0"/>
                        </a:spcAft>
                      </a:pPr>
                      <a:endParaRPr lang="en-GB" sz="1600" b="0" i="0" kern="1200" dirty="0">
                        <a:solidFill>
                          <a:schemeClr val="tx1"/>
                        </a:solidFill>
                        <a:effectLst/>
                        <a:latin typeface="Arial" panose="020B0604020202020204" pitchFamily="34" charset="0"/>
                        <a:ea typeface="+mn-ea"/>
                        <a:cs typeface="Arial" panose="020B0604020202020204" pitchFamily="34" charset="0"/>
                      </a:endParaRPr>
                    </a:p>
                    <a:p>
                      <a:pPr algn="l" fontAlgn="t">
                        <a:spcBef>
                          <a:spcPts val="0"/>
                        </a:spcBef>
                        <a:spcAft>
                          <a:spcPts val="0"/>
                        </a:spcAft>
                      </a:pPr>
                      <a:r>
                        <a:rPr lang="en-GB" sz="1600" b="0" i="0" kern="1200" dirty="0">
                          <a:solidFill>
                            <a:schemeClr val="tx1"/>
                          </a:solidFill>
                          <a:effectLst/>
                          <a:latin typeface="Arial" panose="020B0604020202020204" pitchFamily="34" charset="0"/>
                          <a:ea typeface="+mn-ea"/>
                          <a:cs typeface="Arial" panose="020B0604020202020204" pitchFamily="34" charset="0"/>
                        </a:rPr>
                        <a:t>(Swift et al., 2020)</a:t>
                      </a:r>
                      <a:endParaRPr lang="en-GB" sz="16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kern="1200" dirty="0">
                          <a:solidFill>
                            <a:schemeClr val="tx1"/>
                          </a:solidFill>
                          <a:effectLst/>
                          <a:latin typeface="Arial" panose="020B0604020202020204" pitchFamily="34" charset="0"/>
                          <a:ea typeface="+mn-ea"/>
                          <a:cs typeface="Arial" panose="020B0604020202020204" pitchFamily="34" charset="0"/>
                        </a:rPr>
                        <a:t>To provide information and raise awareness about postpartum depression</a:t>
                      </a:r>
                      <a:r>
                        <a:rPr lang="en-GB" sz="1600" dirty="0">
                          <a:effectLst/>
                          <a:latin typeface="Arial" panose="020B0604020202020204" pitchFamily="34" charset="0"/>
                          <a:cs typeface="Arial" panose="020B0604020202020204" pitchFamily="34" charset="0"/>
                        </a:rPr>
                        <a:t> </a:t>
                      </a:r>
                      <a:endParaRPr lang="en-GB" sz="16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2,657,751 mothers in the UK were diagnosed with postpartum depression</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600" b="0" i="0" kern="1200" dirty="0">
                          <a:solidFill>
                            <a:schemeClr val="tx1"/>
                          </a:solidFill>
                          <a:effectLst/>
                          <a:latin typeface="Arial" panose="020B0604020202020204" pitchFamily="34" charset="0"/>
                          <a:ea typeface="+mn-ea"/>
                          <a:cs typeface="Arial" panose="020B0604020202020204" pitchFamily="34" charset="0"/>
                        </a:rPr>
                        <a:t> childbirth affects women at different ages</a:t>
                      </a:r>
                      <a:endParaRPr lang="en-GB" sz="16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104530">
                <a:tc>
                  <a:txBody>
                    <a:bodyPr/>
                    <a:lstStyle/>
                    <a:p>
                      <a:pPr algn="l" fontAlgn="t">
                        <a:spcBef>
                          <a:spcPts val="0"/>
                        </a:spcBef>
                        <a:spcAft>
                          <a:spcPts val="0"/>
                        </a:spcAft>
                      </a:pPr>
                      <a:r>
                        <a:rPr lang="en-GB" sz="1600" b="0" i="0" kern="1200" dirty="0">
                          <a:solidFill>
                            <a:schemeClr val="tx1"/>
                          </a:solidFill>
                          <a:effectLst/>
                          <a:latin typeface="Arial" panose="020B0604020202020204" pitchFamily="34" charset="0"/>
                          <a:ea typeface="+mn-ea"/>
                          <a:cs typeface="Arial" panose="020B0604020202020204" pitchFamily="34" charset="0"/>
                        </a:rPr>
                        <a:t> </a:t>
                      </a:r>
                    </a:p>
                    <a:p>
                      <a:pPr algn="l" fontAlgn="t">
                        <a:spcBef>
                          <a:spcPts val="0"/>
                        </a:spcBef>
                        <a:spcAft>
                          <a:spcPts val="0"/>
                        </a:spcAft>
                      </a:pPr>
                      <a:r>
                        <a:rPr lang="en-GB" sz="1600" b="0" i="0" kern="1200" dirty="0">
                          <a:solidFill>
                            <a:schemeClr val="tx1"/>
                          </a:solidFill>
                          <a:effectLst/>
                          <a:latin typeface="Arial" panose="020B0604020202020204" pitchFamily="34" charset="0"/>
                          <a:ea typeface="+mn-ea"/>
                          <a:cs typeface="Arial" panose="020B0604020202020204" pitchFamily="34" charset="0"/>
                        </a:rPr>
                        <a:t>(Fallon et al., 2021)</a:t>
                      </a:r>
                    </a:p>
                    <a:p>
                      <a:pPr algn="l" fontAlgn="t">
                        <a:spcBef>
                          <a:spcPts val="0"/>
                        </a:spcBef>
                        <a:spcAft>
                          <a:spcPts val="0"/>
                        </a:spcAft>
                      </a:pPr>
                      <a:endParaRPr lang="en-GB" sz="1600" b="0" i="0" u="none" strike="noStrike" kern="1200" dirty="0">
                        <a:solidFill>
                          <a:schemeClr val="tx1"/>
                        </a:solidFill>
                        <a:effectLst/>
                        <a:latin typeface="Arial" panose="020B0604020202020204" pitchFamily="34" charset="0"/>
                        <a:ea typeface="+mn-ea"/>
                        <a:cs typeface="Arial" panose="020B0604020202020204" pitchFamily="34" charset="0"/>
                      </a:endParaRPr>
                    </a:p>
                    <a:p>
                      <a:pPr algn="l" fontAlgn="t">
                        <a:spcBef>
                          <a:spcPts val="0"/>
                        </a:spcBef>
                        <a:spcAft>
                          <a:spcPts val="0"/>
                        </a:spcAft>
                      </a:pP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The psychological and social experiences of women right after giving birth during COVID-19.</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1.4% of UK mothers said they had been diagnosed with postpartum depression at the time of reporting</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Women who have given birth recently and their experiences during the COVID-19 pandemic.</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1541777">
                <a:tc>
                  <a:txBody>
                    <a:bodyPr/>
                    <a:lstStyle/>
                    <a:p>
                      <a:pPr algn="l" fontAlgn="t">
                        <a:spcBef>
                          <a:spcPts val="0"/>
                        </a:spcBef>
                        <a:spcAft>
                          <a:spcPts val="0"/>
                        </a:spcAft>
                      </a:pPr>
                      <a:endParaRPr lang="en-GB" sz="16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600" b="0" i="0" kern="1200" dirty="0">
                          <a:solidFill>
                            <a:schemeClr val="tx1"/>
                          </a:solidFill>
                          <a:effectLst/>
                          <a:latin typeface="Arial" panose="020B0604020202020204" pitchFamily="34" charset="0"/>
                          <a:ea typeface="+mn-ea"/>
                          <a:cs typeface="Arial" panose="020B0604020202020204" pitchFamily="34" charset="0"/>
                        </a:rPr>
                        <a:t>(Ashford, Ayers and Olander, 2017)</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600" dirty="0">
                        <a:latin typeface="Arial" panose="020B0604020202020204" pitchFamily="34" charset="0"/>
                        <a:cs typeface="Arial" panose="020B0604020202020204" pitchFamily="34" charset="0"/>
                      </a:endParaRPr>
                    </a:p>
                    <a:p>
                      <a:pPr algn="l" fontAlgn="t">
                        <a:spcBef>
                          <a:spcPts val="0"/>
                        </a:spcBef>
                        <a:spcAft>
                          <a:spcPts val="0"/>
                        </a:spcAft>
                      </a:pPr>
                      <a:r>
                        <a:rPr lang="en-GB" sz="1600" dirty="0">
                          <a:latin typeface="Arial" panose="020B0604020202020204" pitchFamily="34" charset="0"/>
                          <a:cs typeface="Arial" panose="020B0604020202020204" pitchFamily="34" charset="0"/>
                        </a:rPr>
                        <a:t>Helping women experiencing postpartum anxiety.</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Between 10% to 20%  UK, women experienced postpartum anxiety in the year 2014 to 2015</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this study was to investigate the perspectives and encounters of HVs in their role of providing support for women dealing with postpartum anxiety, </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686834" y="1153572"/>
            <a:ext cx="3200400" cy="4461163"/>
          </a:xfrm>
        </p:spPr>
        <p:txBody>
          <a:bodyPr>
            <a:normAutofit/>
          </a:bodyPr>
          <a:lstStyle/>
          <a:p>
            <a:r>
              <a:rPr lang="en-GB" b="1">
                <a:solidFill>
                  <a:srgbClr val="FFFFFF"/>
                </a:solidFill>
              </a:rPr>
              <a:t>Results </a:t>
            </a:r>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4287796" y="319088"/>
            <a:ext cx="7066004" cy="5857875"/>
          </a:xfrm>
        </p:spPr>
        <p:txBody>
          <a:bodyPr anchor="ctr">
            <a:normAutofit/>
          </a:bodyPr>
          <a:lstStyle/>
          <a:p>
            <a:pPr>
              <a:spcBef>
                <a:spcPts val="0"/>
              </a:spcBef>
              <a:spcAft>
                <a:spcPts val="600"/>
              </a:spcAft>
            </a:pPr>
            <a:r>
              <a:rPr lang="en-GB" b="1" dirty="0"/>
              <a:t>Theme 1</a:t>
            </a:r>
            <a:r>
              <a:rPr lang="en-GB" dirty="0"/>
              <a:t>: The main issue they found in all articles, was the ingress of support groups for young mothers  </a:t>
            </a:r>
          </a:p>
          <a:p>
            <a:pPr>
              <a:spcBef>
                <a:spcPts val="0"/>
              </a:spcBef>
              <a:spcAft>
                <a:spcPts val="600"/>
              </a:spcAft>
            </a:pPr>
            <a:endParaRPr lang="en-GB" dirty="0"/>
          </a:p>
          <a:p>
            <a:pPr>
              <a:spcBef>
                <a:spcPts val="0"/>
              </a:spcBef>
              <a:spcAft>
                <a:spcPts val="600"/>
              </a:spcAft>
            </a:pPr>
            <a:endParaRPr lang="en-GB" dirty="0"/>
          </a:p>
          <a:p>
            <a:pPr>
              <a:spcBef>
                <a:spcPts val="0"/>
              </a:spcBef>
              <a:spcAft>
                <a:spcPts val="600"/>
              </a:spcAft>
            </a:pPr>
            <a:r>
              <a:rPr lang="en-GB" b="1" dirty="0"/>
              <a:t>Theme 2: </a:t>
            </a:r>
            <a:r>
              <a:rPr lang="en-GB" dirty="0"/>
              <a:t>Lack of specialists in online support groups, video calls or where women can interact with other mothers.</a:t>
            </a:r>
            <a:endParaRPr lang="en-GB" b="1" dirty="0"/>
          </a:p>
          <a:p>
            <a:pPr marL="0" indent="0">
              <a:spcBef>
                <a:spcPts val="0"/>
              </a:spcBef>
              <a:spcAft>
                <a:spcPts val="600"/>
              </a:spcAft>
              <a:buNone/>
            </a:pPr>
            <a:endParaRPr lang="en-GB" b="1" dirty="0"/>
          </a:p>
        </p:txBody>
      </p:sp>
    </p:spTree>
    <p:extLst>
      <p:ext uri="{BB962C8B-B14F-4D97-AF65-F5344CB8AC3E}">
        <p14:creationId xmlns:p14="http://schemas.microsoft.com/office/powerpoint/2010/main" val="4211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AE0DC-FFE2-EF74-7F46-87E000E6E624}"/>
              </a:ext>
            </a:extLst>
          </p:cNvPr>
          <p:cNvSpPr>
            <a:spLocks noGrp="1"/>
          </p:cNvSpPr>
          <p:nvPr>
            <p:ph type="title"/>
          </p:nvPr>
        </p:nvSpPr>
        <p:spPr>
          <a:xfrm>
            <a:off x="897576" y="115744"/>
            <a:ext cx="4410694" cy="1479277"/>
          </a:xfrm>
        </p:spPr>
        <p:txBody>
          <a:bodyPr/>
          <a:lstStyle/>
          <a:p>
            <a:r>
              <a:rPr lang="en-GB" sz="4400" b="1">
                <a:latin typeface="Arial" panose="020B0604020202020204" pitchFamily="34" charset="0"/>
                <a:cs typeface="Arial" panose="020B0604020202020204" pitchFamily="34" charset="0"/>
              </a:rPr>
              <a:t>Discussion</a:t>
            </a:r>
            <a:br>
              <a:rPr lang="en-GB" sz="4400" b="1"/>
            </a:br>
            <a:endParaRPr lang="en-US" dirty="0"/>
          </a:p>
        </p:txBody>
      </p:sp>
      <p:sp>
        <p:nvSpPr>
          <p:cNvPr id="4" name="TextBox 3">
            <a:extLst>
              <a:ext uri="{FF2B5EF4-FFF2-40B4-BE49-F238E27FC236}">
                <a16:creationId xmlns:a16="http://schemas.microsoft.com/office/drawing/2014/main" id="{210F7BF3-AFEF-6041-8AF7-906925D66AE7}"/>
              </a:ext>
            </a:extLst>
          </p:cNvPr>
          <p:cNvSpPr txBox="1"/>
          <p:nvPr/>
        </p:nvSpPr>
        <p:spPr>
          <a:xfrm>
            <a:off x="354227" y="1595021"/>
            <a:ext cx="11837773" cy="4893647"/>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Strengths of Secondary Research</a:t>
            </a:r>
            <a:r>
              <a:rPr lang="en-US" sz="2400" b="1" dirty="0">
                <a:latin typeface="Arial" panose="020B0604020202020204" pitchFamily="34" charset="0"/>
                <a:cs typeface="Arial" panose="020B0604020202020204" pitchFamily="34" charset="0"/>
              </a:rPr>
              <a:t>:</a:t>
            </a:r>
          </a:p>
          <a:p>
            <a:pPr marL="285750" indent="-285750">
              <a:buFont typeface="Wingdings" pitchFamily="2" charset="2"/>
              <a:buChar char="v"/>
            </a:pPr>
            <a:endParaRPr lang="en-GB" dirty="0"/>
          </a:p>
          <a:p>
            <a:pPr marL="285750" indent="-285750">
              <a:buFont typeface="Wingdings" pitchFamily="2" charset="2"/>
              <a:buChar char="v"/>
            </a:pPr>
            <a:r>
              <a:rPr lang="en-GB" sz="2400" dirty="0">
                <a:latin typeface="Arial" panose="020B0604020202020204" pitchFamily="34" charset="0"/>
                <a:cs typeface="Arial" panose="020B0604020202020204" pitchFamily="34" charset="0"/>
              </a:rPr>
              <a:t>the strengths identified through this secondary research establishment of support groups specifically young women with PPD.</a:t>
            </a:r>
          </a:p>
          <a:p>
            <a:pPr marL="285750" indent="-285750">
              <a:buFont typeface="Wingdings" pitchFamily="2" charset="2"/>
              <a:buChar char="v"/>
            </a:pPr>
            <a:endParaRPr lang="en-US" sz="2400" dirty="0">
              <a:latin typeface="Arial" panose="020B0604020202020204" pitchFamily="34" charset="0"/>
              <a:cs typeface="Arial" panose="020B0604020202020204" pitchFamily="34" charset="0"/>
            </a:endParaRPr>
          </a:p>
          <a:p>
            <a:pPr marL="285750" indent="-285750">
              <a:buFont typeface="Wingdings" pitchFamily="2" charset="2"/>
              <a:buChar char="v"/>
            </a:pPr>
            <a:r>
              <a:rPr lang="en-GB" sz="2400" dirty="0">
                <a:latin typeface="Arial" panose="020B0604020202020204" pitchFamily="34" charset="0"/>
                <a:cs typeface="Arial" panose="020B0604020202020204" pitchFamily="34" charset="0"/>
              </a:rPr>
              <a:t>To promote support groups, information, video calls and provide opportunities for women to engage with fellow mothers.</a:t>
            </a:r>
          </a:p>
          <a:p>
            <a:pPr marL="285750" indent="-285750">
              <a:buFont typeface="Wingdings" pitchFamily="2" charset="2"/>
              <a:buChar char="v"/>
            </a:pPr>
            <a:endParaRPr lang="en-GB" sz="2400" dirty="0">
              <a:latin typeface="Arial" panose="020B0604020202020204" pitchFamily="34" charset="0"/>
              <a:cs typeface="Arial" panose="020B0604020202020204" pitchFamily="34" charset="0"/>
            </a:endParaRPr>
          </a:p>
          <a:p>
            <a:pPr marL="285750" indent="-285750">
              <a:buFont typeface="Wingdings" pitchFamily="2" charset="2"/>
              <a:buChar char="v"/>
            </a:pPr>
            <a:r>
              <a:rPr lang="en-GB" sz="2400" dirty="0">
                <a:latin typeface="Arial" panose="020B0604020202020204" pitchFamily="34" charset="0"/>
                <a:cs typeface="Arial" panose="020B0604020202020204" pitchFamily="34" charset="0"/>
              </a:rPr>
              <a:t>Establishing a trustworthy bond with women facing postpartum anxiety.</a:t>
            </a:r>
          </a:p>
          <a:p>
            <a:r>
              <a:rPr lang="en-GB" sz="2400" dirty="0"/>
              <a:t> </a:t>
            </a:r>
          </a:p>
          <a:p>
            <a:r>
              <a:rPr lang="en-GB" sz="2000" dirty="0"/>
              <a:t> </a:t>
            </a:r>
          </a:p>
          <a:p>
            <a:pPr marL="285750" indent="-285750">
              <a:buFont typeface="Wingdings" pitchFamily="2" charset="2"/>
              <a:buChar char="v"/>
            </a:pPr>
            <a:endParaRPr lang="en-GB" dirty="0"/>
          </a:p>
          <a:p>
            <a:pPr marL="285750" indent="-285750">
              <a:buFont typeface="Wingdings" pitchFamily="2" charset="2"/>
              <a:buChar char="v"/>
            </a:pPr>
            <a:endParaRPr lang="en-GB" dirty="0"/>
          </a:p>
          <a:p>
            <a:pPr marL="285750" indent="-285750">
              <a:buFont typeface="Wingdings" pitchFamily="2" charset="2"/>
              <a:buChar char="v"/>
            </a:pPr>
            <a:endParaRPr lang="en-US" dirty="0"/>
          </a:p>
        </p:txBody>
      </p:sp>
    </p:spTree>
    <p:extLst>
      <p:ext uri="{BB962C8B-B14F-4D97-AF65-F5344CB8AC3E}">
        <p14:creationId xmlns:p14="http://schemas.microsoft.com/office/powerpoint/2010/main" val="2529805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0AA88A-40C7-CAB6-5EE5-CADE8E48B11C}"/>
              </a:ext>
            </a:extLst>
          </p:cNvPr>
          <p:cNvSpPr>
            <a:spLocks noGrp="1"/>
          </p:cNvSpPr>
          <p:nvPr>
            <p:ph idx="1"/>
          </p:nvPr>
        </p:nvSpPr>
        <p:spPr>
          <a:xfrm>
            <a:off x="0" y="3728314"/>
            <a:ext cx="11353800" cy="2573632"/>
          </a:xfrm>
        </p:spPr>
        <p:txBody>
          <a:bodyPr>
            <a:normAutofit/>
          </a:bodyPr>
          <a:lstStyle/>
          <a:p>
            <a:pPr marL="0" indent="0">
              <a:buNone/>
            </a:pPr>
            <a:r>
              <a:rPr lang="en-GB" sz="2800" b="1" dirty="0">
                <a:effectLst/>
                <a:latin typeface="Arial" panose="020B0604020202020204" pitchFamily="34" charset="0"/>
                <a:ea typeface="Calibri" panose="020F0502020204030204" pitchFamily="34" charset="0"/>
                <a:cs typeface="Arial" panose="020B0604020202020204" pitchFamily="34" charset="0"/>
              </a:rPr>
              <a:t>Recommendations:</a:t>
            </a:r>
          </a:p>
          <a:p>
            <a:r>
              <a:rPr lang="en-GB" dirty="0">
                <a:latin typeface="Arial" panose="020B0604020202020204" pitchFamily="34" charset="0"/>
                <a:cs typeface="Arial" panose="020B0604020202020204" pitchFamily="34" charset="0"/>
              </a:rPr>
              <a:t>I recommend that Health Care Support create a special website for young women, offering a safe place where they can ask for advice, share their stories and connect with others. This platform should provide online counselling sessions, group therapy options and chat rooms so individuals can talk about their (PPD).</a:t>
            </a:r>
          </a:p>
          <a:p>
            <a:pPr marL="0" indent="0">
              <a:buNone/>
            </a:pPr>
            <a:endParaRPr lang="en-GB" dirty="0"/>
          </a:p>
        </p:txBody>
      </p:sp>
      <p:sp>
        <p:nvSpPr>
          <p:cNvPr id="6" name="Title 5">
            <a:extLst>
              <a:ext uri="{FF2B5EF4-FFF2-40B4-BE49-F238E27FC236}">
                <a16:creationId xmlns:a16="http://schemas.microsoft.com/office/drawing/2014/main" id="{B949B9F7-C195-7CA3-B67F-67F7B5901F12}"/>
              </a:ext>
            </a:extLst>
          </p:cNvPr>
          <p:cNvSpPr>
            <a:spLocks noGrp="1"/>
          </p:cNvSpPr>
          <p:nvPr>
            <p:ph type="title"/>
          </p:nvPr>
        </p:nvSpPr>
        <p:spPr>
          <a:xfrm>
            <a:off x="135925" y="111212"/>
            <a:ext cx="10686535" cy="3124072"/>
          </a:xfrm>
        </p:spPr>
        <p:txBody>
          <a:bodyPr>
            <a:normAutofit fontScale="90000"/>
          </a:bodyPr>
          <a:lstStyle/>
          <a:p>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Limitations:</a:t>
            </a:r>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More research could be done to support young women with PPD</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 providing online consultations, more studies on young mothers</a:t>
            </a:r>
            <a:br>
              <a:rPr lang="en-US" sz="3100" dirty="0">
                <a:latin typeface="Arial" panose="020B0604020202020204" pitchFamily="34" charset="0"/>
                <a:cs typeface="Arial" panose="020B0604020202020204" pitchFamily="34" charset="0"/>
              </a:rPr>
            </a:br>
            <a:br>
              <a:rPr lang="en-US" sz="3100" dirty="0">
                <a:latin typeface="Arial" panose="020B0604020202020204" pitchFamily="34" charset="0"/>
                <a:cs typeface="Arial" panose="020B0604020202020204" pitchFamily="34" charset="0"/>
              </a:rPr>
            </a:br>
            <a:r>
              <a:rPr lang="en-GB" sz="1200" b="0" i="0" dirty="0">
                <a:solidFill>
                  <a:schemeClr val="accent5">
                    <a:lumMod val="50000"/>
                  </a:schemeClr>
                </a:solidFill>
                <a:effectLst/>
                <a:latin typeface="Roboto" panose="02000000000000000000" pitchFamily="2" charset="0"/>
              </a:rPr>
              <a:t>(Mora, 2022)</a:t>
            </a:r>
            <a:br>
              <a:rPr lang="en-US" sz="3100"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br>
              <a:rPr lang="en-US" dirty="0"/>
            </a:br>
            <a:br>
              <a:rPr lang="en-US" b="1" dirty="0">
                <a:latin typeface="Arial" panose="020B0604020202020204" pitchFamily="34" charset="0"/>
                <a:cs typeface="Arial" panose="020B0604020202020204" pitchFamily="34" charset="0"/>
              </a:rPr>
            </a:br>
            <a:endParaRPr lang="en-US" dirty="0"/>
          </a:p>
        </p:txBody>
      </p:sp>
    </p:spTree>
    <p:extLst>
      <p:ext uri="{BB962C8B-B14F-4D97-AF65-F5344CB8AC3E}">
        <p14:creationId xmlns:p14="http://schemas.microsoft.com/office/powerpoint/2010/main" val="3384431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b="1" dirty="0"/>
              <a:t>Conclusion</a:t>
            </a:r>
          </a:p>
        </p:txBody>
      </p:sp>
      <p:pic>
        <p:nvPicPr>
          <p:cNvPr id="5" name="Picture 4" descr="Magnifying glass on clear background">
            <a:extLst>
              <a:ext uri="{FF2B5EF4-FFF2-40B4-BE49-F238E27FC236}">
                <a16:creationId xmlns:a16="http://schemas.microsoft.com/office/drawing/2014/main" id="{C7820D42-C534-EF74-1500-F2D9E158CBF9}"/>
              </a:ext>
            </a:extLst>
          </p:cNvPr>
          <p:cNvPicPr>
            <a:picLocks noChangeAspect="1"/>
          </p:cNvPicPr>
          <p:nvPr/>
        </p:nvPicPr>
        <p:blipFill rotWithShape="1">
          <a:blip r:embed="rId2"/>
          <a:srcRect l="40329" r="1433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4757351" y="2706624"/>
            <a:ext cx="7253417" cy="3483864"/>
          </a:xfrm>
        </p:spPr>
        <p:txBody>
          <a:bodyPr vert="horz" lIns="91440" tIns="45720" rIns="91440" bIns="45720" rtlCol="0">
            <a:noAutofit/>
          </a:bodyPr>
          <a:lstStyle/>
          <a:p>
            <a:pPr marL="0" indent="0">
              <a:buNone/>
            </a:pPr>
            <a:r>
              <a:rPr lang="en-GB" sz="2400" dirty="0">
                <a:latin typeface="Arial" panose="020B0604020202020204" pitchFamily="34" charset="0"/>
                <a:cs typeface="Arial" panose="020B0604020202020204" pitchFamily="34" charset="0"/>
              </a:rPr>
              <a:t>childbirth affects a mother's mental health differently depending on age. This information can help young women understand the possible risks of becoming parents and for Health Care to provide better care. the research found that young women who just had a baby have more than seven times higher risk of depression compared to other older women, and they are also twice as likely to experience it.</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29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838200" y="365125"/>
            <a:ext cx="10515600" cy="1325563"/>
          </a:xfrm>
        </p:spPr>
        <p:txBody>
          <a:bodyPr>
            <a:normAutofit/>
          </a:bodyPr>
          <a:lstStyle/>
          <a:p>
            <a:r>
              <a:rPr lang="en-GB" sz="5400" b="1" dirty="0"/>
              <a:t>References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838200" y="1929384"/>
            <a:ext cx="10515600" cy="4251960"/>
          </a:xfrm>
        </p:spPr>
        <p:txBody>
          <a:bodyPr>
            <a:normAutofit lnSpcReduction="10000"/>
          </a:bodyPr>
          <a:lstStyle/>
          <a:p>
            <a:pPr algn="l"/>
            <a:r>
              <a:rPr lang="en-GB" sz="1600" b="0" i="0" dirty="0">
                <a:solidFill>
                  <a:srgbClr val="000000"/>
                </a:solidFill>
                <a:effectLst/>
                <a:latin typeface="Arial" panose="020B0604020202020204" pitchFamily="34" charset="0"/>
                <a:cs typeface="Arial" panose="020B0604020202020204" pitchFamily="34" charset="0"/>
              </a:rPr>
              <a:t>Swift, E.R., Pierce, M., Hope, H., </a:t>
            </a:r>
            <a:r>
              <a:rPr lang="en-GB" sz="1600" b="0" i="0" dirty="0" err="1">
                <a:solidFill>
                  <a:srgbClr val="000000"/>
                </a:solidFill>
                <a:effectLst/>
                <a:latin typeface="Arial" panose="020B0604020202020204" pitchFamily="34" charset="0"/>
                <a:cs typeface="Arial" panose="020B0604020202020204" pitchFamily="34" charset="0"/>
              </a:rPr>
              <a:t>Osam</a:t>
            </a:r>
            <a:r>
              <a:rPr lang="en-GB" sz="1600" b="0" i="0" dirty="0">
                <a:solidFill>
                  <a:srgbClr val="000000"/>
                </a:solidFill>
                <a:effectLst/>
                <a:latin typeface="Arial" panose="020B0604020202020204" pitchFamily="34" charset="0"/>
                <a:cs typeface="Arial" panose="020B0604020202020204" pitchFamily="34" charset="0"/>
              </a:rPr>
              <a:t>, C.S. and Abel, K.M. (2020). Young women are the most vulnerable to postpartum mental illness: A retrospective cohort study in UK primary care. </a:t>
            </a:r>
            <a:r>
              <a:rPr lang="en-GB" sz="1600" b="0" i="1" dirty="0">
                <a:solidFill>
                  <a:srgbClr val="000000"/>
                </a:solidFill>
                <a:effectLst/>
                <a:latin typeface="Arial" panose="020B0604020202020204" pitchFamily="34" charset="0"/>
                <a:cs typeface="Arial" panose="020B0604020202020204" pitchFamily="34" charset="0"/>
              </a:rPr>
              <a:t>Journal of Affective Disorders</a:t>
            </a:r>
            <a:r>
              <a:rPr lang="en-GB" sz="1600" b="0" i="0" dirty="0">
                <a:solidFill>
                  <a:srgbClr val="000000"/>
                </a:solidFill>
                <a:effectLst/>
                <a:latin typeface="Arial" panose="020B0604020202020204" pitchFamily="34" charset="0"/>
                <a:cs typeface="Arial" panose="020B0604020202020204" pitchFamily="34" charset="0"/>
              </a:rPr>
              <a:t>, [online] 277, pp.218–224. </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doi:https</a:t>
            </a:r>
            <a:r>
              <a:rPr lang="en-GB" sz="1600" b="0" i="0" u="sng" dirty="0">
                <a:solidFill>
                  <a:schemeClr val="accent5">
                    <a:lumMod val="75000"/>
                  </a:schemeClr>
                </a:solidFill>
                <a:effectLst/>
                <a:latin typeface="Arial" panose="020B0604020202020204" pitchFamily="34" charset="0"/>
                <a:cs typeface="Arial" panose="020B0604020202020204" pitchFamily="34" charset="0"/>
              </a:rPr>
              <a:t>://</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doi.org</a:t>
            </a:r>
            <a:r>
              <a:rPr lang="en-GB" sz="1600" b="0" i="0" u="sng" dirty="0">
                <a:solidFill>
                  <a:schemeClr val="accent5">
                    <a:lumMod val="75000"/>
                  </a:schemeClr>
                </a:solidFill>
                <a:effectLst/>
                <a:latin typeface="Arial" panose="020B0604020202020204" pitchFamily="34" charset="0"/>
                <a:cs typeface="Arial" panose="020B0604020202020204" pitchFamily="34" charset="0"/>
              </a:rPr>
              <a:t>/10.1016/j.jad.2020.08.016</a:t>
            </a:r>
            <a:r>
              <a:rPr lang="en-GB" sz="1600" u="sng" dirty="0">
                <a:solidFill>
                  <a:schemeClr val="accent5">
                    <a:lumMod val="75000"/>
                  </a:schemeClr>
                </a:solidFill>
                <a:latin typeface="Arial" panose="020B0604020202020204" pitchFamily="34" charset="0"/>
                <a:cs typeface="Arial" panose="020B0604020202020204" pitchFamily="34" charset="0"/>
              </a:rPr>
              <a:t> </a:t>
            </a:r>
            <a:r>
              <a:rPr lang="en-GB" sz="1800" dirty="0">
                <a:solidFill>
                  <a:srgbClr val="000000"/>
                </a:solidFill>
                <a:effectLst/>
                <a:latin typeface="Arial" panose="020B0604020202020204" pitchFamily="34" charset="0"/>
                <a:ea typeface="Calibri" panose="020F0502020204030204" pitchFamily="34" charset="0"/>
              </a:rPr>
              <a:t>[Accessed 20Jul. 2023]. </a:t>
            </a:r>
            <a:endParaRPr lang="en-GB" sz="1600" b="0" i="0" u="sng" dirty="0">
              <a:solidFill>
                <a:schemeClr val="accent5">
                  <a:lumMod val="75000"/>
                </a:schemeClr>
              </a:solidFill>
              <a:effectLst/>
              <a:latin typeface="Arial" panose="020B0604020202020204" pitchFamily="34" charset="0"/>
              <a:cs typeface="Arial" panose="020B0604020202020204" pitchFamily="34" charset="0"/>
            </a:endParaRPr>
          </a:p>
          <a:p>
            <a:pPr marL="0" indent="0" algn="l">
              <a:buNone/>
            </a:pPr>
            <a:r>
              <a:rPr lang="en-GB" sz="1600" b="0" i="0" dirty="0">
                <a:solidFill>
                  <a:schemeClr val="accent5">
                    <a:lumMod val="75000"/>
                  </a:schemeClr>
                </a:solidFill>
                <a:effectLst/>
                <a:latin typeface="Arial" panose="020B0604020202020204" pitchFamily="34" charset="0"/>
                <a:cs typeface="Arial" panose="020B0604020202020204" pitchFamily="34" charset="0"/>
              </a:rPr>
              <a:t>‌</a:t>
            </a:r>
          </a:p>
          <a:p>
            <a:pPr algn="l"/>
            <a:r>
              <a:rPr lang="en-GB" sz="1600" b="0" i="0" dirty="0">
                <a:solidFill>
                  <a:srgbClr val="000000"/>
                </a:solidFill>
                <a:effectLst/>
                <a:latin typeface="Arial" panose="020B0604020202020204" pitchFamily="34" charset="0"/>
                <a:cs typeface="Arial" panose="020B0604020202020204" pitchFamily="34" charset="0"/>
              </a:rPr>
              <a:t>Fallon, V., Davies, S.M., Silverio, S.A., Jackson, L., De </a:t>
            </a:r>
            <a:r>
              <a:rPr lang="en-GB" sz="1600" b="0" i="0" dirty="0" err="1">
                <a:solidFill>
                  <a:srgbClr val="000000"/>
                </a:solidFill>
                <a:effectLst/>
                <a:latin typeface="Arial" panose="020B0604020202020204" pitchFamily="34" charset="0"/>
                <a:cs typeface="Arial" panose="020B0604020202020204" pitchFamily="34" charset="0"/>
              </a:rPr>
              <a:t>Pascalis</a:t>
            </a:r>
            <a:r>
              <a:rPr lang="en-GB" sz="1600" b="0" i="0" dirty="0">
                <a:solidFill>
                  <a:srgbClr val="000000"/>
                </a:solidFill>
                <a:effectLst/>
                <a:latin typeface="Arial" panose="020B0604020202020204" pitchFamily="34" charset="0"/>
                <a:cs typeface="Arial" panose="020B0604020202020204" pitchFamily="34" charset="0"/>
              </a:rPr>
              <a:t>, L. and Harrold, J.A. (2021). Psychosocial experiences of postnatal women during the COVID-19 pandemic. A UK-wide study of prevalence rates and risk factors for clinically relevant depression and anxiety. </a:t>
            </a:r>
            <a:r>
              <a:rPr lang="en-GB" sz="1600" b="0" i="1" dirty="0">
                <a:solidFill>
                  <a:srgbClr val="000000"/>
                </a:solidFill>
                <a:effectLst/>
                <a:latin typeface="Arial" panose="020B0604020202020204" pitchFamily="34" charset="0"/>
                <a:cs typeface="Arial" panose="020B0604020202020204" pitchFamily="34" charset="0"/>
              </a:rPr>
              <a:t>Journal of Psychiatric Research</a:t>
            </a:r>
            <a:r>
              <a:rPr lang="en-GB" sz="1600" b="0" i="0" dirty="0">
                <a:solidFill>
                  <a:srgbClr val="000000"/>
                </a:solidFill>
                <a:effectLst/>
                <a:latin typeface="Arial" panose="020B0604020202020204" pitchFamily="34" charset="0"/>
                <a:cs typeface="Arial" panose="020B0604020202020204" pitchFamily="34" charset="0"/>
              </a:rPr>
              <a:t>, 136(1), pp.157–166. </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doi:https</a:t>
            </a:r>
            <a:r>
              <a:rPr lang="en-GB" sz="1600" b="0" i="0" u="sng" dirty="0">
                <a:solidFill>
                  <a:schemeClr val="accent5">
                    <a:lumMod val="75000"/>
                  </a:schemeClr>
                </a:solidFill>
                <a:effectLst/>
                <a:latin typeface="Arial" panose="020B0604020202020204" pitchFamily="34" charset="0"/>
                <a:cs typeface="Arial" panose="020B0604020202020204" pitchFamily="34" charset="0"/>
              </a:rPr>
              <a:t>://</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doi.org</a:t>
            </a:r>
            <a:r>
              <a:rPr lang="en-GB" sz="1600" b="0" i="0" u="sng" dirty="0">
                <a:solidFill>
                  <a:schemeClr val="accent5">
                    <a:lumMod val="75000"/>
                  </a:schemeClr>
                </a:solidFill>
                <a:effectLst/>
                <a:latin typeface="Arial" panose="020B0604020202020204" pitchFamily="34" charset="0"/>
                <a:cs typeface="Arial" panose="020B0604020202020204" pitchFamily="34" charset="0"/>
              </a:rPr>
              <a:t>/10.1016/j.jpsychires.2021.01.048 </a:t>
            </a:r>
            <a:r>
              <a:rPr lang="en-GB" sz="1800" dirty="0">
                <a:solidFill>
                  <a:srgbClr val="000000"/>
                </a:solidFill>
                <a:effectLst/>
                <a:latin typeface="Arial" panose="020B0604020202020204" pitchFamily="34" charset="0"/>
                <a:ea typeface="Calibri" panose="020F0502020204030204" pitchFamily="34" charset="0"/>
              </a:rPr>
              <a:t>[Accessed 28 Jul. 2023]. </a:t>
            </a:r>
            <a:endParaRPr lang="en-GB" sz="1600" b="0" i="0" u="sng" dirty="0">
              <a:solidFill>
                <a:schemeClr val="accent5">
                  <a:lumMod val="75000"/>
                </a:schemeClr>
              </a:solidFill>
              <a:effectLst/>
              <a:latin typeface="Arial" panose="020B0604020202020204" pitchFamily="34" charset="0"/>
              <a:cs typeface="Arial" panose="020B0604020202020204" pitchFamily="34" charset="0"/>
            </a:endParaRPr>
          </a:p>
          <a:p>
            <a:pPr algn="l"/>
            <a:r>
              <a:rPr lang="en-GB" sz="1600" b="0" i="0" u="sng" dirty="0">
                <a:solidFill>
                  <a:schemeClr val="accent5">
                    <a:lumMod val="75000"/>
                  </a:schemeClr>
                </a:solidFill>
                <a:effectLst/>
                <a:latin typeface="Arial" panose="020B0604020202020204" pitchFamily="34" charset="0"/>
                <a:cs typeface="Arial" panose="020B0604020202020204" pitchFamily="34" charset="0"/>
              </a:rPr>
              <a:t>‌</a:t>
            </a:r>
          </a:p>
          <a:p>
            <a:pPr algn="l"/>
            <a:r>
              <a:rPr lang="en-GB" sz="1600" b="0" i="0" dirty="0">
                <a:solidFill>
                  <a:srgbClr val="000000"/>
                </a:solidFill>
                <a:effectLst/>
                <a:latin typeface="Arial" panose="020B0604020202020204" pitchFamily="34" charset="0"/>
                <a:cs typeface="Arial" panose="020B0604020202020204" pitchFamily="34" charset="0"/>
              </a:rPr>
              <a:t>Ashford, M.T., Ayers, S. and Olander, E.K. (2017). Supporting women with postpartum anxiety: exploring views and experiences of specialist community public health nurses in the UK. </a:t>
            </a:r>
            <a:r>
              <a:rPr lang="en-GB" sz="1600" b="0" i="1" dirty="0">
                <a:solidFill>
                  <a:srgbClr val="000000"/>
                </a:solidFill>
                <a:effectLst/>
                <a:latin typeface="Arial" panose="020B0604020202020204" pitchFamily="34" charset="0"/>
                <a:cs typeface="Arial" panose="020B0604020202020204" pitchFamily="34" charset="0"/>
              </a:rPr>
              <a:t>Health &amp; Social Care in the Community</a:t>
            </a:r>
            <a:r>
              <a:rPr lang="en-GB" sz="1600" b="0" i="0" dirty="0">
                <a:solidFill>
                  <a:srgbClr val="000000"/>
                </a:solidFill>
                <a:effectLst/>
                <a:latin typeface="Arial" panose="020B0604020202020204" pitchFamily="34" charset="0"/>
                <a:cs typeface="Arial" panose="020B0604020202020204" pitchFamily="34" charset="0"/>
              </a:rPr>
              <a:t>, 25(3), pp.1257–1264. </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doi:https</a:t>
            </a:r>
            <a:r>
              <a:rPr lang="en-GB" sz="1600" b="0" i="0" u="sng" dirty="0">
                <a:solidFill>
                  <a:schemeClr val="accent5">
                    <a:lumMod val="75000"/>
                  </a:schemeClr>
                </a:solidFill>
                <a:effectLst/>
                <a:latin typeface="Arial" panose="020B0604020202020204" pitchFamily="34" charset="0"/>
                <a:cs typeface="Arial" panose="020B0604020202020204" pitchFamily="34" charset="0"/>
              </a:rPr>
              <a:t>://</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doi.org</a:t>
            </a:r>
            <a:r>
              <a:rPr lang="en-GB" sz="1600" b="0" i="0" u="sng" dirty="0">
                <a:solidFill>
                  <a:schemeClr val="accent5">
                    <a:lumMod val="75000"/>
                  </a:schemeClr>
                </a:solidFill>
                <a:effectLst/>
                <a:latin typeface="Arial" panose="020B0604020202020204" pitchFamily="34" charset="0"/>
                <a:cs typeface="Arial" panose="020B0604020202020204" pitchFamily="34" charset="0"/>
              </a:rPr>
              <a:t>/10.1111/hsc.12428 </a:t>
            </a:r>
            <a:r>
              <a:rPr lang="en-GB" sz="1800" dirty="0">
                <a:solidFill>
                  <a:srgbClr val="000000"/>
                </a:solidFill>
                <a:effectLst/>
                <a:latin typeface="Arial" panose="020B0604020202020204" pitchFamily="34" charset="0"/>
                <a:ea typeface="Calibri" panose="020F0502020204030204" pitchFamily="34" charset="0"/>
              </a:rPr>
              <a:t>[Accessed 28 Jul. 2023]. </a:t>
            </a:r>
            <a:r>
              <a:rPr lang="en-GB" sz="1600" b="0" i="0" u="sng" dirty="0">
                <a:solidFill>
                  <a:schemeClr val="accent5">
                    <a:lumMod val="75000"/>
                  </a:schemeClr>
                </a:solidFill>
                <a:effectLst/>
                <a:latin typeface="Arial" panose="020B0604020202020204" pitchFamily="34" charset="0"/>
                <a:cs typeface="Arial" panose="020B0604020202020204" pitchFamily="34" charset="0"/>
              </a:rPr>
              <a:t> </a:t>
            </a:r>
          </a:p>
          <a:p>
            <a:pPr algn="l"/>
            <a:endParaRPr lang="en-GB" sz="1600" b="0" i="0" dirty="0">
              <a:solidFill>
                <a:srgbClr val="000000"/>
              </a:solidFill>
              <a:effectLst/>
              <a:latin typeface="Arial" panose="020B0604020202020204" pitchFamily="34" charset="0"/>
              <a:cs typeface="Arial" panose="020B0604020202020204" pitchFamily="34" charset="0"/>
            </a:endParaRPr>
          </a:p>
          <a:p>
            <a:pPr algn="l"/>
            <a:r>
              <a:rPr lang="en-GB" sz="1600" b="0" i="0" dirty="0">
                <a:solidFill>
                  <a:srgbClr val="000000"/>
                </a:solidFill>
                <a:effectLst/>
                <a:latin typeface="Arial" panose="020B0604020202020204" pitchFamily="34" charset="0"/>
                <a:cs typeface="Arial" panose="020B0604020202020204" pitchFamily="34" charset="0"/>
              </a:rPr>
              <a:t>Mora, M. (2022). </a:t>
            </a:r>
            <a:r>
              <a:rPr lang="en-GB" sz="1600" b="0" i="1" dirty="0">
                <a:solidFill>
                  <a:srgbClr val="000000"/>
                </a:solidFill>
                <a:effectLst/>
                <a:latin typeface="Arial" panose="020B0604020202020204" pitchFamily="34" charset="0"/>
                <a:cs typeface="Arial" panose="020B0604020202020204" pitchFamily="34" charset="0"/>
              </a:rPr>
              <a:t>Secondary Research Advantages, Limitations, and Sources</a:t>
            </a:r>
            <a:r>
              <a:rPr lang="en-GB" sz="1600" b="0" i="0" dirty="0">
                <a:solidFill>
                  <a:srgbClr val="000000"/>
                </a:solidFill>
                <a:effectLst/>
                <a:latin typeface="Arial" panose="020B0604020202020204" pitchFamily="34" charset="0"/>
                <a:cs typeface="Arial" panose="020B0604020202020204" pitchFamily="34" charset="0"/>
              </a:rPr>
              <a:t>. [online] Relevant Insights. Available at: </a:t>
            </a:r>
            <a:r>
              <a:rPr lang="en-GB" sz="1600" b="0" i="0" dirty="0">
                <a:solidFill>
                  <a:srgbClr val="000000"/>
                </a:solidFill>
                <a:effectLst/>
                <a:latin typeface="Arial" panose="020B0604020202020204" pitchFamily="34" charset="0"/>
                <a:cs typeface="Arial" panose="020B0604020202020204" pitchFamily="34" charset="0"/>
                <a:hlinkClick r:id="rId2"/>
              </a:rPr>
              <a:t>https://www.relevantinsights.com/articles/secondary-research-advantages-limitations-and-sources/</a:t>
            </a:r>
            <a:r>
              <a:rPr lang="en-GB" sz="1600" dirty="0">
                <a:solidFill>
                  <a:srgbClr val="000000"/>
                </a:solidFill>
                <a:latin typeface="Arial" panose="020B0604020202020204" pitchFamily="34" charset="0"/>
                <a:cs typeface="Arial" panose="020B0604020202020204" pitchFamily="34" charset="0"/>
              </a:rPr>
              <a:t> </a:t>
            </a:r>
            <a:r>
              <a:rPr lang="en-GB" sz="1800" dirty="0">
                <a:solidFill>
                  <a:srgbClr val="000000"/>
                </a:solidFill>
                <a:effectLst/>
                <a:latin typeface="Arial" panose="020B0604020202020204" pitchFamily="34" charset="0"/>
                <a:ea typeface="Calibri" panose="020F0502020204030204" pitchFamily="34" charset="0"/>
              </a:rPr>
              <a:t>[Accessed 30 </a:t>
            </a:r>
            <a:r>
              <a:rPr lang="en-GB" sz="1800" dirty="0">
                <a:solidFill>
                  <a:srgbClr val="000000"/>
                </a:solidFill>
                <a:latin typeface="Arial" panose="020B0604020202020204" pitchFamily="34" charset="0"/>
                <a:ea typeface="Calibri" panose="020F0502020204030204" pitchFamily="34" charset="0"/>
              </a:rPr>
              <a:t>J</a:t>
            </a:r>
            <a:r>
              <a:rPr lang="en-GB" sz="1800" dirty="0">
                <a:solidFill>
                  <a:srgbClr val="000000"/>
                </a:solidFill>
                <a:effectLst/>
                <a:latin typeface="Arial" panose="020B0604020202020204" pitchFamily="34" charset="0"/>
                <a:ea typeface="Calibri" panose="020F0502020204030204" pitchFamily="34" charset="0"/>
              </a:rPr>
              <a:t>ul. 2023]. </a:t>
            </a:r>
            <a:endParaRPr lang="en-GB" sz="1600"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sz="1600" b="0" i="0" dirty="0">
              <a:solidFill>
                <a:srgbClr val="000000"/>
              </a:solidFill>
              <a:effectLst/>
              <a:latin typeface="Arial" panose="020B0604020202020204" pitchFamily="34" charset="0"/>
              <a:cs typeface="Arial" panose="020B0604020202020204" pitchFamily="34" charset="0"/>
            </a:endParaRPr>
          </a:p>
          <a:p>
            <a:pPr algn="l"/>
            <a:endParaRPr lang="en-GB" sz="1600" b="0" i="0" u="sng" dirty="0">
              <a:solidFill>
                <a:schemeClr val="accent5">
                  <a:lumMod val="75000"/>
                </a:schemeClr>
              </a:solidFill>
              <a:effectLst/>
              <a:latin typeface="Arial" panose="020B0604020202020204" pitchFamily="34" charset="0"/>
              <a:cs typeface="Arial" panose="020B0604020202020204" pitchFamily="34" charset="0"/>
            </a:endParaRPr>
          </a:p>
          <a:p>
            <a:pPr marL="0" indent="0" algn="l">
              <a:buNone/>
            </a:pPr>
            <a:endParaRPr lang="en-GB" sz="1600" b="0" i="0" dirty="0">
              <a:solidFill>
                <a:schemeClr val="accent5">
                  <a:lumMod val="75000"/>
                </a:schemeClr>
              </a:solidFill>
              <a:effectLst/>
              <a:latin typeface="Calibri" panose="020F0502020204030204" pitchFamily="34" charset="0"/>
            </a:endParaRPr>
          </a:p>
          <a:p>
            <a:endParaRPr lang="en-GB" sz="2200" dirty="0"/>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31153</TotalTime>
  <Words>955</Words>
  <Application>Microsoft Macintosh PowerPoint</Application>
  <PresentationFormat>Widescreen</PresentationFormat>
  <Paragraphs>86</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Roboto</vt:lpstr>
      <vt:lpstr>Times New Roman</vt:lpstr>
      <vt:lpstr>Wingdings</vt:lpstr>
      <vt:lpstr>Office Theme</vt:lpstr>
      <vt:lpstr> Module: Introduction to Research  BMHP5005  </vt:lpstr>
      <vt:lpstr>Introduction</vt:lpstr>
      <vt:lpstr>Aim:  </vt:lpstr>
      <vt:lpstr>PowerPoint Presentation</vt:lpstr>
      <vt:lpstr>Literature Review</vt:lpstr>
      <vt:lpstr>Results </vt:lpstr>
      <vt:lpstr>Discussion </vt:lpstr>
      <vt:lpstr>   Limitations:  More research could be done to support young women with PPD  providing online consultations, more studies on young mothers  (Mora, 2022)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Anabela Mendes (2124257)</cp:lastModifiedBy>
  <cp:revision>30</cp:revision>
  <dcterms:created xsi:type="dcterms:W3CDTF">2020-04-30T09:56:57Z</dcterms:created>
  <dcterms:modified xsi:type="dcterms:W3CDTF">2023-08-11T09:11:59Z</dcterms:modified>
</cp:coreProperties>
</file>